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Default Extension="xlsx" ContentType="application/vnd.openxmlformats-officedocument.spreadsheetml.sheet"/>
  <Override PartName="/ppt/tags/tag13.xml" ContentType="application/vnd.openxmlformats-officedocument.presentationml.tag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2" r:id="rId4"/>
    <p:sldId id="257" r:id="rId5"/>
    <p:sldId id="271" r:id="rId6"/>
    <p:sldId id="262" r:id="rId7"/>
    <p:sldId id="269" r:id="rId8"/>
    <p:sldId id="266" r:id="rId9"/>
  </p:sldIdLst>
  <p:sldSz cx="9144000" cy="6858000" type="screen4x3"/>
  <p:notesSz cx="6797675" cy="98742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2"/>
  <c:chart>
    <c:autoTitleDeleted val="1"/>
    <c:plotArea>
      <c:layout>
        <c:manualLayout>
          <c:layoutTarget val="inner"/>
          <c:xMode val="edge"/>
          <c:yMode val="edge"/>
          <c:x val="7.3018572489413819E-2"/>
          <c:y val="5.1332749092311801E-2"/>
          <c:w val="0.92087956635716484"/>
          <c:h val="0.79960815167135824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36699"/>
            </a:solidFill>
          </c:spPr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spPr>
              <a:gradFill rotWithShape="1">
                <a:gsLst>
                  <a:gs pos="0">
                    <a:schemeClr val="accent2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spPr>
              <a:solidFill>
                <a:schemeClr val="bg1">
                  <a:lumMod val="50000"/>
                </a:schemeClr>
              </a:solidFill>
            </c:spPr>
          </c:dPt>
          <c:dPt>
            <c:idx val="7"/>
            <c:spPr>
              <a:solidFill>
                <a:schemeClr val="bg1">
                  <a:lumMod val="50000"/>
                </a:schemeClr>
              </a:solidFill>
            </c:spPr>
          </c:dPt>
          <c:dPt>
            <c:idx val="8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9"/>
            <c:spPr>
              <a:solidFill>
                <a:srgbClr val="699BCD"/>
              </a:solidFill>
            </c:spPr>
          </c:dPt>
          <c:dLbls>
            <c:dLbl>
              <c:idx val="3"/>
              <c:layout/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  <a:latin typeface="Constantia"/>
                      </a:defRPr>
                    </a:pPr>
                    <a:r>
                      <a:rPr lang="en-US" sz="2400" dirty="0" smtClean="0">
                        <a:latin typeface="Constantia"/>
                      </a:rPr>
                      <a:t>&lt;</a:t>
                    </a:r>
                    <a:r>
                      <a:rPr lang="el-GR" dirty="0" smtClean="0">
                        <a:latin typeface="Constantia"/>
                      </a:rPr>
                      <a:t> </a:t>
                    </a:r>
                    <a:r>
                      <a:rPr lang="en-US" sz="2400" dirty="0" smtClean="0"/>
                      <a:t>3</a:t>
                    </a:r>
                    <a:endParaRPr lang="en-US" sz="2400" dirty="0"/>
                  </a:p>
                </c:rich>
              </c:tx>
              <c:spPr/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2000" smtClean="0">
                        <a:solidFill>
                          <a:schemeClr val="bg1"/>
                        </a:solidFill>
                      </a:rPr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2000" dirty="0" smtClean="0">
                        <a:solidFill>
                          <a:schemeClr val="bg1"/>
                        </a:solidFill>
                      </a:rPr>
                      <a:t>2,9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2000" dirty="0" smtClean="0">
                        <a:solidFill>
                          <a:schemeClr val="bg1"/>
                        </a:solidFill>
                      </a:rPr>
                      <a:t>3.2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 μετά Rebate </c:v>
                </c:pt>
                <c:pt idx="3">
                  <c:v>2012 Ρεαλιστικός Στόχος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5.6</c:v>
                </c:pt>
                <c:pt idx="1">
                  <c:v>4.3</c:v>
                </c:pt>
                <c:pt idx="2">
                  <c:v>3.8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 μετά Rebate </c:v>
                </c:pt>
                <c:pt idx="3">
                  <c:v>2012 Ρεαλιστικός Στόχος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3">
                  <c:v>0.2</c:v>
                </c:pt>
              </c:numCache>
            </c:numRef>
          </c:val>
        </c:ser>
        <c:dLbls/>
        <c:overlap val="100"/>
        <c:axId val="65760640"/>
        <c:axId val="65762432"/>
      </c:barChart>
      <c:catAx>
        <c:axId val="657606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762432"/>
        <c:crosses val="autoZero"/>
        <c:auto val="1"/>
        <c:lblAlgn val="ctr"/>
        <c:lblOffset val="100"/>
      </c:catAx>
      <c:valAx>
        <c:axId val="6576243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57606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>
        <c:manualLayout>
          <c:layoutTarget val="inner"/>
          <c:xMode val="edge"/>
          <c:yMode val="edge"/>
          <c:x val="0"/>
          <c:y val="3.546875E-2"/>
          <c:w val="0.84488698786554572"/>
          <c:h val="0.8775181025637675"/>
        </c:manualLayout>
      </c:layout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Φάρμακα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 Στόχος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1.3</c:v>
                </c:pt>
                <c:pt idx="1">
                  <c:v>1.1000000000000001</c:v>
                </c:pt>
                <c:pt idx="2">
                  <c:v>0.8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Λοιπές Προμήθειες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 Στόχος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1.6</c:v>
                </c:pt>
                <c:pt idx="1">
                  <c:v>1.5</c:v>
                </c:pt>
                <c:pt idx="2">
                  <c:v>1.6</c:v>
                </c:pt>
                <c:pt idx="3">
                  <c:v>1</c:v>
                </c:pt>
              </c:numCache>
            </c:numRef>
          </c:val>
        </c:ser>
        <c:dLbls/>
        <c:gapWidth val="200"/>
        <c:shape val="box"/>
        <c:axId val="73909376"/>
        <c:axId val="73910912"/>
        <c:axId val="0"/>
      </c:bar3DChart>
      <c:catAx>
        <c:axId val="73909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3910912"/>
        <c:crosses val="autoZero"/>
        <c:auto val="1"/>
        <c:lblAlgn val="ctr"/>
        <c:lblOffset val="100"/>
      </c:catAx>
      <c:valAx>
        <c:axId val="73910912"/>
        <c:scaling>
          <c:orientation val="minMax"/>
        </c:scaling>
        <c:delete val="1"/>
        <c:axPos val="l"/>
        <c:numFmt formatCode="0.0" sourceLinked="1"/>
        <c:tickLblPos val="none"/>
        <c:crossAx val="73909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407436210791384"/>
          <c:y val="0.85313559931249472"/>
          <c:w val="0.18592563789208613"/>
          <c:h val="0.14686440068750534"/>
        </c:manualLayout>
      </c:layout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96BED2-526C-4535-A080-5BF2D43718D4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6B8AE02-7CA6-4449-8E10-4606606638FB}">
      <dgm:prSet phldrT="[Κείμενο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Βιωσιμότητα του Συστήματος Υγείας</a:t>
          </a:r>
        </a:p>
        <a:p>
          <a:pPr marL="0" marR="0" indent="0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l-GR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el-G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&amp;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των Επιχειρήσεων</a:t>
          </a:r>
        </a:p>
      </dgm:t>
    </dgm:pt>
    <dgm:pt modelId="{7CF475A9-B3A3-403A-81C3-645B8F754139}" type="parTrans" cxnId="{6502AF4C-0869-4F99-8BF3-D3770C4EDCC6}">
      <dgm:prSet/>
      <dgm:spPr/>
      <dgm:t>
        <a:bodyPr/>
        <a:lstStyle/>
        <a:p>
          <a:endParaRPr lang="el-GR" sz="1800"/>
        </a:p>
      </dgm:t>
    </dgm:pt>
    <dgm:pt modelId="{6A96ABFB-3C06-4971-906D-52895DAE8246}" type="sibTrans" cxnId="{6502AF4C-0869-4F99-8BF3-D3770C4EDCC6}">
      <dgm:prSet/>
      <dgm:spPr/>
      <dgm:t>
        <a:bodyPr/>
        <a:lstStyle/>
        <a:p>
          <a:endParaRPr lang="el-GR" sz="1800"/>
        </a:p>
      </dgm:t>
    </dgm:pt>
    <dgm:pt modelId="{9FBE57E8-57A2-4278-B9F9-756CBF6DA154}">
      <dgm:prSet phldrT="[Κείμενο]"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l-G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Ασθενής</a:t>
          </a:r>
          <a:endParaRPr lang="el-GR" sz="2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257D4C-084F-4A14-8B46-DA89A699373F}" type="parTrans" cxnId="{F0E9AFEE-447B-4885-B7D9-27B7B6CABFE2}">
      <dgm:prSet/>
      <dgm:spPr/>
      <dgm:t>
        <a:bodyPr/>
        <a:lstStyle/>
        <a:p>
          <a:endParaRPr lang="el-GR" sz="1800"/>
        </a:p>
      </dgm:t>
    </dgm:pt>
    <dgm:pt modelId="{0F4847A6-DB42-4BCF-88DA-6908C196F760}" type="sibTrans" cxnId="{F0E9AFEE-447B-4885-B7D9-27B7B6CABFE2}">
      <dgm:prSet/>
      <dgm:spPr/>
      <dgm:t>
        <a:bodyPr/>
        <a:lstStyle/>
        <a:p>
          <a:endParaRPr lang="el-GR" sz="1800"/>
        </a:p>
      </dgm:t>
    </dgm:pt>
    <dgm:pt modelId="{93FFEB4A-1940-4AC6-9694-52F834312184}">
      <dgm:prSet phldrT="[Κείμενο]" custT="1"/>
      <dgm:spPr/>
      <dgm:t>
        <a:bodyPr/>
        <a:lstStyle/>
        <a:p>
          <a:r>
            <a:rPr lang="el-G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Πρόσβαση των ασθενών στα φάρμακα </a:t>
          </a:r>
        </a:p>
        <a:p>
          <a:r>
            <a:rPr lang="el-G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&amp; </a:t>
          </a:r>
        </a:p>
        <a:p>
          <a:r>
            <a:rPr lang="el-G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τις καινοτόμες θεραπείες </a:t>
          </a:r>
        </a:p>
      </dgm:t>
    </dgm:pt>
    <dgm:pt modelId="{30079656-2C70-45F2-A5CF-E7D935739414}" type="parTrans" cxnId="{09D5090E-CB3F-4CC0-9701-F6611AB3F7AC}">
      <dgm:prSet/>
      <dgm:spPr/>
      <dgm:t>
        <a:bodyPr/>
        <a:lstStyle/>
        <a:p>
          <a:endParaRPr lang="el-GR" sz="1800"/>
        </a:p>
      </dgm:t>
    </dgm:pt>
    <dgm:pt modelId="{EC4436AF-4015-43C0-8DD3-5B014717A009}" type="sibTrans" cxnId="{09D5090E-CB3F-4CC0-9701-F6611AB3F7AC}">
      <dgm:prSet/>
      <dgm:spPr/>
      <dgm:t>
        <a:bodyPr/>
        <a:lstStyle/>
        <a:p>
          <a:endParaRPr lang="el-GR" sz="1800"/>
        </a:p>
      </dgm:t>
    </dgm:pt>
    <dgm:pt modelId="{B12D0222-FBBD-4DE9-81E7-B17A872597F1}">
      <dgm:prSet phldrT="[Κείμενο]"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l-G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ΣΦΕΕ</a:t>
          </a:r>
          <a:endParaRPr lang="el-GR" sz="2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E5C395-E7D2-4C40-8956-AEC42AAED679}" type="sibTrans" cxnId="{029D84DA-9247-42E4-B059-9EF98AEA1DCA}">
      <dgm:prSet/>
      <dgm:spPr/>
      <dgm:t>
        <a:bodyPr/>
        <a:lstStyle/>
        <a:p>
          <a:endParaRPr lang="el-GR" sz="1800"/>
        </a:p>
      </dgm:t>
    </dgm:pt>
    <dgm:pt modelId="{8AFD2715-5378-4C4A-AAEC-1174AACDBBF0}" type="parTrans" cxnId="{029D84DA-9247-42E4-B059-9EF98AEA1DCA}">
      <dgm:prSet/>
      <dgm:spPr/>
      <dgm:t>
        <a:bodyPr/>
        <a:lstStyle/>
        <a:p>
          <a:endParaRPr lang="el-GR" sz="1800"/>
        </a:p>
      </dgm:t>
    </dgm:pt>
    <dgm:pt modelId="{9EC20812-4C96-401B-9A4A-E2664DE3ADB2}" type="pres">
      <dgm:prSet presAssocID="{D396BED2-526C-4535-A080-5BF2D43718D4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30AD4C7-4CBE-4706-99C5-320CB7C37023}" type="pres">
      <dgm:prSet presAssocID="{D396BED2-526C-4535-A080-5BF2D43718D4}" presName="dummyMaxCanvas" presStyleCnt="0"/>
      <dgm:spPr/>
    </dgm:pt>
    <dgm:pt modelId="{1C9AE680-BED2-4508-8EFF-B0B869612D45}" type="pres">
      <dgm:prSet presAssocID="{D396BED2-526C-4535-A080-5BF2D43718D4}" presName="parentComposite" presStyleCnt="0"/>
      <dgm:spPr/>
    </dgm:pt>
    <dgm:pt modelId="{EF7EDF5B-35D9-4E94-BCA5-FD94F94FD8B5}" type="pres">
      <dgm:prSet presAssocID="{D396BED2-526C-4535-A080-5BF2D43718D4}" presName="parent1" presStyleLbl="alignAccFollowNode1" presStyleIdx="0" presStyleCnt="4" custLinFactNeighborX="-1218" custLinFactNeighborY="344">
        <dgm:presLayoutVars>
          <dgm:chMax val="4"/>
        </dgm:presLayoutVars>
      </dgm:prSet>
      <dgm:spPr/>
      <dgm:t>
        <a:bodyPr/>
        <a:lstStyle/>
        <a:p>
          <a:endParaRPr lang="el-GR"/>
        </a:p>
      </dgm:t>
    </dgm:pt>
    <dgm:pt modelId="{0AB6FDE1-55D7-43CD-99DA-631B5B97A1FC}" type="pres">
      <dgm:prSet presAssocID="{D396BED2-526C-4535-A080-5BF2D43718D4}" presName="parent2" presStyleLbl="alignAccFollowNode1" presStyleIdx="1" presStyleCnt="4" custLinFactNeighborX="11011" custLinFactNeighborY="344">
        <dgm:presLayoutVars>
          <dgm:chMax val="4"/>
        </dgm:presLayoutVars>
      </dgm:prSet>
      <dgm:spPr/>
      <dgm:t>
        <a:bodyPr/>
        <a:lstStyle/>
        <a:p>
          <a:endParaRPr lang="el-GR"/>
        </a:p>
      </dgm:t>
    </dgm:pt>
    <dgm:pt modelId="{E57D5160-0D35-493D-8C70-8C47E31190EF}" type="pres">
      <dgm:prSet presAssocID="{D396BED2-526C-4535-A080-5BF2D43718D4}" presName="childrenComposite" presStyleCnt="0"/>
      <dgm:spPr/>
    </dgm:pt>
    <dgm:pt modelId="{213E57E3-7A0B-47D2-A8BC-8A55FEBAF95A}" type="pres">
      <dgm:prSet presAssocID="{D396BED2-526C-4535-A080-5BF2D43718D4}" presName="dummyMaxCanvas_ChildArea" presStyleCnt="0"/>
      <dgm:spPr/>
    </dgm:pt>
    <dgm:pt modelId="{4BC6E766-A42A-4423-AA2C-CDD05E7B2AD6}" type="pres">
      <dgm:prSet presAssocID="{D396BED2-526C-4535-A080-5BF2D43718D4}" presName="fulcrum" presStyleLbl="alignAccFollowNode1" presStyleIdx="2" presStyleCnt="4" custLinFactNeighborX="-19248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endParaRPr lang="el-GR"/>
        </a:p>
      </dgm:t>
    </dgm:pt>
    <dgm:pt modelId="{8185842E-1099-438E-8161-3B444AC90518}" type="pres">
      <dgm:prSet presAssocID="{D396BED2-526C-4535-A080-5BF2D43718D4}" presName="balance_11" presStyleLbl="alignAccFollowNode1" presStyleIdx="3" presStyleCnt="4" custAng="247911" custLinFactNeighborX="-764" custLinFactNeighborY="3638">
        <dgm:presLayoutVars>
          <dgm:bulletEnabled val="1"/>
        </dgm:presLayoutVars>
      </dgm:prSet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endParaRPr lang="el-GR"/>
        </a:p>
      </dgm:t>
    </dgm:pt>
    <dgm:pt modelId="{E5C8765B-8002-4D2C-A96A-D01F77B1EE5C}" type="pres">
      <dgm:prSet presAssocID="{D396BED2-526C-4535-A080-5BF2D43718D4}" presName="left_11_1" presStyleLbl="node1" presStyleIdx="0" presStyleCnt="2" custAng="284022" custScaleX="127288" custLinFactNeighborX="777" custLinFactNeighborY="-371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3573C54-4928-4BFB-B67C-3AD08097440B}" type="pres">
      <dgm:prSet presAssocID="{D396BED2-526C-4535-A080-5BF2D43718D4}" presName="right_11_1" presStyleLbl="node1" presStyleIdx="1" presStyleCnt="2" custAng="364456" custScaleX="136543" custLinFactNeighborX="-1229" custLinFactNeighborY="412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0E9AFEE-447B-4885-B7D9-27B7B6CABFE2}" srcId="{D396BED2-526C-4535-A080-5BF2D43718D4}" destId="{9FBE57E8-57A2-4278-B9F9-756CBF6DA154}" srcOrd="1" destOrd="0" parTransId="{C0257D4C-084F-4A14-8B46-DA89A699373F}" sibTransId="{0F4847A6-DB42-4BCF-88DA-6908C196F760}"/>
    <dgm:cxn modelId="{47205D7D-6893-42C6-BB7B-36367B81E6FE}" type="presOf" srcId="{9FBE57E8-57A2-4278-B9F9-756CBF6DA154}" destId="{0AB6FDE1-55D7-43CD-99DA-631B5B97A1FC}" srcOrd="0" destOrd="0" presId="urn:microsoft.com/office/officeart/2005/8/layout/balance1"/>
    <dgm:cxn modelId="{17DFD7A5-41DB-4C6B-89FD-AC64FA9CC21F}" type="presOf" srcId="{96B8AE02-7CA6-4449-8E10-4606606638FB}" destId="{E5C8765B-8002-4D2C-A96A-D01F77B1EE5C}" srcOrd="0" destOrd="0" presId="urn:microsoft.com/office/officeart/2005/8/layout/balance1"/>
    <dgm:cxn modelId="{6502AF4C-0869-4F99-8BF3-D3770C4EDCC6}" srcId="{B12D0222-FBBD-4DE9-81E7-B17A872597F1}" destId="{96B8AE02-7CA6-4449-8E10-4606606638FB}" srcOrd="0" destOrd="0" parTransId="{7CF475A9-B3A3-403A-81C3-645B8F754139}" sibTransId="{6A96ABFB-3C06-4971-906D-52895DAE8246}"/>
    <dgm:cxn modelId="{029D84DA-9247-42E4-B059-9EF98AEA1DCA}" srcId="{D396BED2-526C-4535-A080-5BF2D43718D4}" destId="{B12D0222-FBBD-4DE9-81E7-B17A872597F1}" srcOrd="0" destOrd="0" parTransId="{8AFD2715-5378-4C4A-AAEC-1174AACDBBF0}" sibTransId="{A8E5C395-E7D2-4C40-8956-AEC42AAED679}"/>
    <dgm:cxn modelId="{2327E8B6-6C8A-48F2-95CA-8791740C17EF}" type="presOf" srcId="{93FFEB4A-1940-4AC6-9694-52F834312184}" destId="{53573C54-4928-4BFB-B67C-3AD08097440B}" srcOrd="0" destOrd="0" presId="urn:microsoft.com/office/officeart/2005/8/layout/balance1"/>
    <dgm:cxn modelId="{09D5090E-CB3F-4CC0-9701-F6611AB3F7AC}" srcId="{9FBE57E8-57A2-4278-B9F9-756CBF6DA154}" destId="{93FFEB4A-1940-4AC6-9694-52F834312184}" srcOrd="0" destOrd="0" parTransId="{30079656-2C70-45F2-A5CF-E7D935739414}" sibTransId="{EC4436AF-4015-43C0-8DD3-5B014717A009}"/>
    <dgm:cxn modelId="{4F54E19E-4C02-414D-816D-D7C86BF398AE}" type="presOf" srcId="{B12D0222-FBBD-4DE9-81E7-B17A872597F1}" destId="{EF7EDF5B-35D9-4E94-BCA5-FD94F94FD8B5}" srcOrd="0" destOrd="0" presId="urn:microsoft.com/office/officeart/2005/8/layout/balance1"/>
    <dgm:cxn modelId="{B2491AB6-7176-4AD5-8E28-3F819CA03285}" type="presOf" srcId="{D396BED2-526C-4535-A080-5BF2D43718D4}" destId="{9EC20812-4C96-401B-9A4A-E2664DE3ADB2}" srcOrd="0" destOrd="0" presId="urn:microsoft.com/office/officeart/2005/8/layout/balance1"/>
    <dgm:cxn modelId="{61B5DA43-43DE-462C-9151-7032E42C12CD}" type="presParOf" srcId="{9EC20812-4C96-401B-9A4A-E2664DE3ADB2}" destId="{930AD4C7-4CBE-4706-99C5-320CB7C37023}" srcOrd="0" destOrd="0" presId="urn:microsoft.com/office/officeart/2005/8/layout/balance1"/>
    <dgm:cxn modelId="{438A06C1-9E36-43B7-A2E9-1089BC09F6BD}" type="presParOf" srcId="{9EC20812-4C96-401B-9A4A-E2664DE3ADB2}" destId="{1C9AE680-BED2-4508-8EFF-B0B869612D45}" srcOrd="1" destOrd="0" presId="urn:microsoft.com/office/officeart/2005/8/layout/balance1"/>
    <dgm:cxn modelId="{15DA1F4F-9CF5-4991-BF9D-BDEF8E6F022C}" type="presParOf" srcId="{1C9AE680-BED2-4508-8EFF-B0B869612D45}" destId="{EF7EDF5B-35D9-4E94-BCA5-FD94F94FD8B5}" srcOrd="0" destOrd="0" presId="urn:microsoft.com/office/officeart/2005/8/layout/balance1"/>
    <dgm:cxn modelId="{8BF55F92-AFA1-4A37-93F9-5208C6EF7BA0}" type="presParOf" srcId="{1C9AE680-BED2-4508-8EFF-B0B869612D45}" destId="{0AB6FDE1-55D7-43CD-99DA-631B5B97A1FC}" srcOrd="1" destOrd="0" presId="urn:microsoft.com/office/officeart/2005/8/layout/balance1"/>
    <dgm:cxn modelId="{C78FBF7D-B5DF-4137-99E5-D1A603CCAA42}" type="presParOf" srcId="{9EC20812-4C96-401B-9A4A-E2664DE3ADB2}" destId="{E57D5160-0D35-493D-8C70-8C47E31190EF}" srcOrd="2" destOrd="0" presId="urn:microsoft.com/office/officeart/2005/8/layout/balance1"/>
    <dgm:cxn modelId="{2FF5A4BE-C8A8-48A7-BACF-93BC3CF3525F}" type="presParOf" srcId="{E57D5160-0D35-493D-8C70-8C47E31190EF}" destId="{213E57E3-7A0B-47D2-A8BC-8A55FEBAF95A}" srcOrd="0" destOrd="0" presId="urn:microsoft.com/office/officeart/2005/8/layout/balance1"/>
    <dgm:cxn modelId="{48EABCB1-5B6E-4956-ABE5-6BF66680034E}" type="presParOf" srcId="{E57D5160-0D35-493D-8C70-8C47E31190EF}" destId="{4BC6E766-A42A-4423-AA2C-CDD05E7B2AD6}" srcOrd="1" destOrd="0" presId="urn:microsoft.com/office/officeart/2005/8/layout/balance1"/>
    <dgm:cxn modelId="{682FD752-A4DE-4580-940B-720695D15D65}" type="presParOf" srcId="{E57D5160-0D35-493D-8C70-8C47E31190EF}" destId="{8185842E-1099-438E-8161-3B444AC90518}" srcOrd="2" destOrd="0" presId="urn:microsoft.com/office/officeart/2005/8/layout/balance1"/>
    <dgm:cxn modelId="{9DD1E7AC-3217-48D7-9D3E-1ADDA27E49C6}" type="presParOf" srcId="{E57D5160-0D35-493D-8C70-8C47E31190EF}" destId="{E5C8765B-8002-4D2C-A96A-D01F77B1EE5C}" srcOrd="3" destOrd="0" presId="urn:microsoft.com/office/officeart/2005/8/layout/balance1"/>
    <dgm:cxn modelId="{96864E77-5BE2-496B-9D60-F8E6737E1250}" type="presParOf" srcId="{E57D5160-0D35-493D-8C70-8C47E31190EF}" destId="{53573C54-4928-4BFB-B67C-3AD08097440B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7EDF5B-35D9-4E94-BCA5-FD94F94FD8B5}">
      <dsp:nvSpPr>
        <dsp:cNvPr id="0" name=""/>
        <dsp:cNvSpPr/>
      </dsp:nvSpPr>
      <dsp:spPr>
        <a:xfrm>
          <a:off x="1865786" y="8640"/>
          <a:ext cx="1458825" cy="810458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ΣΦΕΕ</a:t>
          </a:r>
          <a:endParaRPr lang="el-GR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65786" y="8640"/>
        <a:ext cx="1458825" cy="810458"/>
      </dsp:txXfrm>
    </dsp:sp>
    <dsp:sp modelId="{0AB6FDE1-55D7-43CD-99DA-631B5B97A1FC}">
      <dsp:nvSpPr>
        <dsp:cNvPr id="0" name=""/>
        <dsp:cNvSpPr/>
      </dsp:nvSpPr>
      <dsp:spPr>
        <a:xfrm>
          <a:off x="4151378" y="8640"/>
          <a:ext cx="1458825" cy="810458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Ασθενής</a:t>
          </a:r>
          <a:endParaRPr lang="el-GR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51378" y="8640"/>
        <a:ext cx="1458825" cy="810458"/>
      </dsp:txXfrm>
    </dsp:sp>
    <dsp:sp modelId="{4BC6E766-A42A-4423-AA2C-CDD05E7B2AD6}">
      <dsp:nvSpPr>
        <dsp:cNvPr id="0" name=""/>
        <dsp:cNvSpPr/>
      </dsp:nvSpPr>
      <dsp:spPr>
        <a:xfrm>
          <a:off x="3233938" y="3450302"/>
          <a:ext cx="607844" cy="607844"/>
        </a:xfrm>
        <a:prstGeom prst="triangle">
          <a:avLst/>
        </a:prstGeom>
        <a:solidFill>
          <a:schemeClr val="accent1">
            <a:lumMod val="60000"/>
            <a:lumOff val="40000"/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5842E-1099-438E-8161-3B444AC90518}">
      <dsp:nvSpPr>
        <dsp:cNvPr id="0" name=""/>
        <dsp:cNvSpPr/>
      </dsp:nvSpPr>
      <dsp:spPr>
        <a:xfrm rot="247911">
          <a:off x="1803462" y="3204782"/>
          <a:ext cx="3647064" cy="246379"/>
        </a:xfrm>
        <a:prstGeom prst="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C8765B-8002-4D2C-A96A-D01F77B1EE5C}">
      <dsp:nvSpPr>
        <dsp:cNvPr id="0" name=""/>
        <dsp:cNvSpPr/>
      </dsp:nvSpPr>
      <dsp:spPr>
        <a:xfrm rot="284022">
          <a:off x="1684141" y="913834"/>
          <a:ext cx="1856910" cy="2172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Βιωσιμότητα του Συστήματος Υγείας</a:t>
          </a:r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l-GR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el-GR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&amp;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των Επιχειρήσεων</a:t>
          </a:r>
        </a:p>
      </dsp:txBody>
      <dsp:txXfrm rot="284022">
        <a:off x="1684141" y="913834"/>
        <a:ext cx="1856910" cy="2172029"/>
      </dsp:txXfrm>
    </dsp:sp>
    <dsp:sp modelId="{53573C54-4928-4BFB-B67C-3AD08097440B}">
      <dsp:nvSpPr>
        <dsp:cNvPr id="0" name=""/>
        <dsp:cNvSpPr/>
      </dsp:nvSpPr>
      <dsp:spPr>
        <a:xfrm rot="364456">
          <a:off x="3694563" y="1084295"/>
          <a:ext cx="1991924" cy="2172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Πρόσβαση των ασθενών στα φάρμακα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&amp;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τις καινοτόμες θεραπείες </a:t>
          </a:r>
        </a:p>
      </dsp:txBody>
      <dsp:txXfrm rot="364456">
        <a:off x="3694563" y="1084295"/>
        <a:ext cx="1991924" cy="2172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0.83081</cdr:x>
      <cdr:y>0.35259</cdr:y>
    </cdr:from>
    <cdr:to>
      <cdr:x>0.91799</cdr:x>
      <cdr:y>0.4139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19671" y="1744424"/>
          <a:ext cx="694575" cy="303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latin typeface="Constantia"/>
            </a:rPr>
            <a:t>&lt;</a:t>
          </a:r>
          <a:r>
            <a:rPr lang="el-GR" sz="1800" b="1" dirty="0" smtClean="0">
              <a:latin typeface="Constantia"/>
            </a:rPr>
            <a:t> </a:t>
          </a:r>
          <a:r>
            <a:rPr lang="en-US" sz="1800" b="1" dirty="0" smtClean="0"/>
            <a:t>3,2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0.62295</cdr:x>
      <cdr:y>0</cdr:y>
    </cdr:from>
    <cdr:to>
      <cdr:x>0.98388</cdr:x>
      <cdr:y>0.07803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963487" y="-47896"/>
          <a:ext cx="2875769" cy="386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DB146-9B81-4092-BB7F-4599C8F3FF49}" type="datetimeFigureOut">
              <a:rPr lang="el-GR" smtClean="0"/>
              <a:pPr/>
              <a:t>23/7/2012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A9D44-F602-48A8-9BA0-B863EDB3D03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06405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1C7F7-77A7-4C8D-AC1B-5166F36884B5}" type="datetimeFigureOut">
              <a:rPr lang="el-GR" smtClean="0"/>
              <a:pPr/>
              <a:t>23/7/2012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40504-CC80-4F92-BF5F-35FC322814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6031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40504-CC80-4F92-BF5F-35FC3228146A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70372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851EB-232F-4B1F-8531-962D8118E4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50856">
              <a:defRPr/>
            </a:pPr>
            <a:fld id="{6A28DDB9-2696-4597-B6D5-C0A0CF53CEC0}" type="slidenum">
              <a:rPr lang="en-US">
                <a:solidFill>
                  <a:prstClr val="black"/>
                </a:solidFill>
              </a:rPr>
              <a:pPr defTabSz="950856"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HC System in GR l K. Frouzis l April 2012 l Business Use Only</a:t>
            </a: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τρίγωνο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Τίτλο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Υπότιτλο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grpSp>
        <p:nvGrpSpPr>
          <p:cNvPr id="2" name="Ομάδα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Ελεύθερη σχεδίαση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Ελεύθερη σχεδίαση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Ελεύθερη σχεδίαση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Ευθεία γραμμή σύνδεσης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Θέση ημερομηνίας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F5C6E7-2CC9-4A96-BBEC-62DBDECE84F4}" type="datetimeFigureOut">
              <a:rPr lang="el-GR" smtClean="0"/>
              <a:pPr/>
              <a:t>23/7/2012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251760-03B6-4265-A7A2-C101922630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F5C6E7-2CC9-4A96-BBEC-62DBDECE84F4}" type="datetimeFigureOut">
              <a:rPr lang="el-GR" smtClean="0"/>
              <a:pPr/>
              <a:t>23/7/2012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251760-03B6-4265-A7A2-C101922630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F5C6E7-2CC9-4A96-BBEC-62DBDECE84F4}" type="datetimeFigureOut">
              <a:rPr lang="el-GR" smtClean="0"/>
              <a:pPr/>
              <a:t>23/7/2012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251760-03B6-4265-A7A2-C101922630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77800"/>
            <a:ext cx="8503920" cy="1003300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41300" y="1351280"/>
            <a:ext cx="8503920" cy="539242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spcAft>
                <a:spcPts val="600"/>
              </a:spcAft>
              <a:buClr>
                <a:schemeClr val="accent1"/>
              </a:buClr>
              <a:defRPr/>
            </a:lvl2pPr>
            <a:lvl3pPr>
              <a:spcAft>
                <a:spcPts val="400"/>
              </a:spcAft>
              <a:buClr>
                <a:schemeClr val="accent1"/>
              </a:buClr>
              <a:defRPr/>
            </a:lvl3pPr>
            <a:lvl4pPr marL="131445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/>
            </a:lvl4pPr>
            <a:lvl5pPr marL="171450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/>
            </a:lvl5pPr>
            <a:lvl6pPr marL="217170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/>
            </a:lvl6pPr>
            <a:lvl7pPr marL="262890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 baseline="0"/>
            </a:lvl7pPr>
            <a:lvl8pPr marL="302895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 baseline="0"/>
            </a:lvl8pPr>
            <a:lvl9pPr marL="348615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568718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2890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43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489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4042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7560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573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775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F5C6E7-2CC9-4A96-BBEC-62DBDECE84F4}" type="datetimeFigureOut">
              <a:rPr lang="el-GR" smtClean="0"/>
              <a:pPr/>
              <a:t>23/7/2012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251760-03B6-4265-A7A2-C101922630A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3901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405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6595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149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F5C6E7-2CC9-4A96-BBEC-62DBDECE84F4}" type="datetimeFigureOut">
              <a:rPr lang="el-GR" smtClean="0"/>
              <a:pPr/>
              <a:t>23/7/2012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251760-03B6-4265-A7A2-C101922630A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Διάσημα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Διάσημα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F5C6E7-2CC9-4A96-BBEC-62DBDECE84F4}" type="datetimeFigureOut">
              <a:rPr lang="el-GR" smtClean="0"/>
              <a:pPr/>
              <a:t>23/7/2012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251760-03B6-4265-A7A2-C101922630A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F5C6E7-2CC9-4A96-BBEC-62DBDECE84F4}" type="datetimeFigureOut">
              <a:rPr lang="el-GR" smtClean="0"/>
              <a:pPr/>
              <a:t>23/7/2012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251760-03B6-4265-A7A2-C101922630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F5C6E7-2CC9-4A96-BBEC-62DBDECE84F4}" type="datetimeFigureOut">
              <a:rPr lang="el-GR" smtClean="0"/>
              <a:pPr/>
              <a:t>23/7/2012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251760-03B6-4265-A7A2-C101922630A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F5C6E7-2CC9-4A96-BBEC-62DBDECE84F4}" type="datetimeFigureOut">
              <a:rPr lang="el-GR" smtClean="0"/>
              <a:pPr/>
              <a:t>23/7/2012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251760-03B6-4265-A7A2-C101922630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F5C6E7-2CC9-4A96-BBEC-62DBDECE84F4}" type="datetimeFigureOut">
              <a:rPr lang="el-GR" smtClean="0"/>
              <a:pPr/>
              <a:t>23/7/2012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251760-03B6-4265-A7A2-C101922630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F5C6E7-2CC9-4A96-BBEC-62DBDECE84F4}" type="datetimeFigureOut">
              <a:rPr lang="el-GR" smtClean="0"/>
              <a:pPr/>
              <a:t>23/7/2012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251760-03B6-4265-A7A2-C101922630A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Ελεύθερη σχεδίαση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Ελεύθερη σχεδίαση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Ορθογώνιο τρίγωνο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Ευθεία γραμμή σύνδεσης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Διάσημα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Διάσημα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Ελεύθερη σχεδίαση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Ελεύθερη σχεδίαση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Ορθογώνιο τρίγωνο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Ευθεία γραμμή σύνδεσης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Θέση τίτλου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F5C6E7-2CC9-4A96-BBEC-62DBDECE84F4}" type="datetimeFigureOut">
              <a:rPr lang="el-GR" smtClean="0"/>
              <a:pPr/>
              <a:t>23/7/2012</a:t>
            </a:fld>
            <a:endParaRPr lang="el-GR"/>
          </a:p>
        </p:txBody>
      </p:sp>
      <p:sp>
        <p:nvSpPr>
          <p:cNvPr id="22" name="Θέση υποσέλιδου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251760-03B6-4265-A7A2-C101922630A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FF4F-E864-4A9B-B6D7-6AD4E293C4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3D91E-CBAE-40FC-B2CB-9CD617052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13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1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1492"/>
            <a:ext cx="6636854" cy="497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15616" y="2996952"/>
            <a:ext cx="7772400" cy="1233482"/>
          </a:xfrm>
        </p:spPr>
        <p:txBody>
          <a:bodyPr>
            <a:normAutofit/>
          </a:bodyPr>
          <a:lstStyle/>
          <a:p>
            <a:r>
              <a:rPr lang="el-GR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Έλληνες Ασθενείς</a:t>
            </a:r>
            <a:r>
              <a:rPr lang="en-US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el-GR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Δικαίωμα σε ένα Βιώσιμο Σύστημα Υγείας </a:t>
            </a:r>
            <a:endParaRPr lang="el-GR" sz="28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45325" y="5849888"/>
            <a:ext cx="7772400" cy="1008112"/>
          </a:xfrm>
        </p:spPr>
        <p:txBody>
          <a:bodyPr>
            <a:normAutofit/>
          </a:bodyPr>
          <a:lstStyle/>
          <a:p>
            <a:r>
              <a:rPr lang="el-G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Κωνσταντίνος Μ. </a:t>
            </a:r>
            <a:r>
              <a:rPr lang="el-GR" sz="2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Φρουζής</a:t>
            </a:r>
            <a:endParaRPr lang="el-GR" sz="2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Πρόεδρος ΣΦΕΕ</a:t>
            </a:r>
            <a:endParaRPr lang="el-G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2050" y="428917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 Ιουνίου 2012</a:t>
            </a:r>
            <a:endParaRPr lang="el-GR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27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66874110"/>
              </p:ext>
            </p:extLst>
          </p:nvPr>
        </p:nvGraphicFramePr>
        <p:xfrm>
          <a:off x="472609" y="1218611"/>
          <a:ext cx="7967699" cy="4947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10645" y="1016827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δις</a:t>
            </a:r>
            <a:r>
              <a:rPr lang="en-US" sz="1400" dirty="0" smtClean="0"/>
              <a:t>. </a:t>
            </a:r>
            <a:r>
              <a:rPr lang="el-GR" sz="1400" dirty="0" smtClean="0"/>
              <a:t>€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3695162"/>
              </p:ext>
            </p:extLst>
          </p:nvPr>
        </p:nvGraphicFramePr>
        <p:xfrm>
          <a:off x="395535" y="5762208"/>
          <a:ext cx="8068342" cy="259080"/>
        </p:xfrm>
        <a:graphic>
          <a:graphicData uri="http://schemas.openxmlformats.org/drawingml/2006/table">
            <a:tbl>
              <a:tblPr firstRow="1" bandRow="1"/>
              <a:tblGrid>
                <a:gridCol w="576065"/>
                <a:gridCol w="1800200"/>
                <a:gridCol w="1928364"/>
                <a:gridCol w="1917363"/>
                <a:gridCol w="1846350"/>
              </a:tblGrid>
              <a:tr h="242772">
                <a:tc>
                  <a:txBody>
                    <a:bodyPr/>
                    <a:lstStyle/>
                    <a:p>
                      <a:r>
                        <a:rPr lang="en-US" sz="1000" b="1" baseline="0" dirty="0" smtClean="0">
                          <a:solidFill>
                            <a:schemeClr val="tx2"/>
                          </a:solidFill>
                        </a:rPr>
                        <a:t>% </a:t>
                      </a:r>
                      <a:r>
                        <a:rPr lang="el-GR" sz="1000" b="1" baseline="0" dirty="0" smtClean="0">
                          <a:solidFill>
                            <a:schemeClr val="tx2"/>
                          </a:solidFill>
                        </a:rPr>
                        <a:t>ΑΕΠ</a:t>
                      </a:r>
                      <a:endParaRPr lang="en-US" sz="1000" b="1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</a:rPr>
                        <a:t>2,4%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</a:rPr>
                        <a:t>1,9%</a:t>
                      </a:r>
                      <a:endParaRPr lang="el-GR" sz="11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</a:rPr>
                        <a:t>1.7%</a:t>
                      </a:r>
                      <a:endParaRPr lang="el-GR" sz="11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</a:rPr>
                        <a:t>1.5%</a:t>
                      </a:r>
                      <a:endParaRPr lang="el-GR" sz="11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TextBox 55"/>
          <p:cNvSpPr txBox="1">
            <a:spLocks noChangeArrowheads="1"/>
          </p:cNvSpPr>
          <p:nvPr/>
        </p:nvSpPr>
        <p:spPr bwMode="auto">
          <a:xfrm>
            <a:off x="4628181" y="6453336"/>
            <a:ext cx="44459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l-GR" sz="800" b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2009</a:t>
            </a:r>
            <a:r>
              <a:rPr lang="en-US" sz="800" b="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-2011</a:t>
            </a:r>
            <a:r>
              <a:rPr lang="el-GR" sz="800" b="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Υπουργείο Εργασίας &amp; Υπουργείο </a:t>
            </a:r>
            <a:r>
              <a:rPr lang="el-GR" sz="800" b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Υγείας</a:t>
            </a:r>
            <a:r>
              <a:rPr lang="en-GB" sz="800" b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l-GR" sz="800" b="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>
              <a:defRPr/>
            </a:pPr>
            <a:r>
              <a:rPr lang="en-GB" sz="800" b="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2012 </a:t>
            </a:r>
            <a:r>
              <a:rPr lang="el-GR" sz="800" b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Έκθεση ΕΟΠΥΥ από 25/6/2012</a:t>
            </a:r>
            <a:endParaRPr lang="en-US" sz="800" b="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itle 2"/>
          <p:cNvSpPr>
            <a:spLocks noGrp="1"/>
          </p:cNvSpPr>
          <p:nvPr>
            <p:ph type="title"/>
          </p:nvPr>
        </p:nvSpPr>
        <p:spPr>
          <a:xfrm>
            <a:off x="30006" y="44624"/>
            <a:ext cx="9254232" cy="1164338"/>
          </a:xfrm>
        </p:spPr>
        <p:txBody>
          <a:bodyPr>
            <a:normAutofit fontScale="90000"/>
          </a:bodyPr>
          <a:lstStyle/>
          <a:p>
            <a:pPr>
              <a:spcAft>
                <a:spcPts val="1200"/>
              </a:spcAft>
              <a:defRPr/>
            </a:pPr>
            <a:r>
              <a:rPr lang="el-GR" sz="2400" dirty="0" smtClean="0">
                <a:latin typeface="Verdana" pitchFamily="34" charset="0"/>
              </a:rPr>
              <a:t>Φαρμακευτική Βιομηχανία: </a:t>
            </a:r>
            <a:br>
              <a:rPr lang="el-GR" sz="2400" dirty="0" smtClean="0">
                <a:latin typeface="Verdana" pitchFamily="34" charset="0"/>
              </a:rPr>
            </a:br>
            <a:r>
              <a:rPr lang="el-GR" sz="2200" dirty="0" smtClean="0">
                <a:latin typeface="Verdana" pitchFamily="34" charset="0"/>
              </a:rPr>
              <a:t>Συμβολή στην Εξοικονόμηση με </a:t>
            </a:r>
            <a:r>
              <a:rPr lang="en-US" sz="2200" dirty="0" smtClean="0">
                <a:solidFill>
                  <a:srgbClr val="C00000"/>
                </a:solidFill>
                <a:latin typeface="Verdana" pitchFamily="34" charset="0"/>
              </a:rPr>
              <a:t>€2</a:t>
            </a:r>
            <a:r>
              <a:rPr lang="el-GR" sz="2200" dirty="0" smtClean="0">
                <a:solidFill>
                  <a:srgbClr val="C00000"/>
                </a:solidFill>
                <a:latin typeface="Verdana" pitchFamily="34" charset="0"/>
              </a:rPr>
              <a:t>,4 </a:t>
            </a:r>
            <a:r>
              <a:rPr lang="el-GR" sz="2200" dirty="0" smtClean="0">
                <a:latin typeface="Verdana" pitchFamily="34" charset="0"/>
              </a:rPr>
              <a:t>δις</a:t>
            </a:r>
            <a:r>
              <a:rPr lang="en-US" sz="2200" dirty="0" smtClean="0">
                <a:latin typeface="Verdana" pitchFamily="34" charset="0"/>
              </a:rPr>
              <a:t> </a:t>
            </a:r>
            <a:r>
              <a:rPr lang="el-GR" sz="2200" dirty="0" smtClean="0">
                <a:latin typeface="Verdana" pitchFamily="34" charset="0"/>
              </a:rPr>
              <a:t>σε 3 χρόνια! </a:t>
            </a:r>
            <a:br>
              <a:rPr lang="el-GR" sz="2200" dirty="0" smtClean="0">
                <a:latin typeface="Verdana" pitchFamily="34" charset="0"/>
              </a:rPr>
            </a:br>
            <a:r>
              <a:rPr lang="en-US" sz="1600" i="1" dirty="0" smtClean="0">
                <a:solidFill>
                  <a:schemeClr val="accent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l-GR" sz="1600" i="1" dirty="0" smtClean="0">
                <a:solidFill>
                  <a:schemeClr val="accent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Και Χρέη </a:t>
            </a:r>
            <a:r>
              <a:rPr lang="el-GR" sz="1600" i="1" dirty="0" smtClean="0">
                <a:solidFill>
                  <a:srgbClr val="C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€1.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65</a:t>
            </a:r>
            <a:r>
              <a:rPr lang="el-GR" sz="1600" i="1" dirty="0" smtClean="0">
                <a:solidFill>
                  <a:srgbClr val="C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600" i="1" dirty="0">
                <a:solidFill>
                  <a:srgbClr val="C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δις</a:t>
            </a:r>
            <a:r>
              <a:rPr lang="el-GR" sz="1600" i="1" dirty="0" smtClean="0">
                <a:solidFill>
                  <a:schemeClr val="accent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&amp; επιπλέον «κούρεμα» ομολόγων </a:t>
            </a:r>
            <a:r>
              <a:rPr lang="el-GR" sz="1600" i="1" dirty="0" smtClean="0">
                <a:solidFill>
                  <a:srgbClr val="C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€1 δις</a:t>
            </a:r>
            <a:r>
              <a:rPr lang="el-GR" sz="1600" i="1" dirty="0" smtClean="0">
                <a:solidFill>
                  <a:schemeClr val="accent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l-GR" sz="1600" i="1" dirty="0" smtClean="0"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sz="1600" i="1" dirty="0" smtClean="0"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i="1" dirty="0" smtClean="0">
              <a:solidFill>
                <a:srgbClr val="0070C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8" name="Straight Connector 105"/>
          <p:cNvCxnSpPr/>
          <p:nvPr>
            <p:custDataLst>
              <p:tags r:id="rId1"/>
            </p:custDataLst>
          </p:nvPr>
        </p:nvCxnSpPr>
        <p:spPr bwMode="auto">
          <a:xfrm>
            <a:off x="2339752" y="1772816"/>
            <a:ext cx="5184576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05"/>
          <p:cNvCxnSpPr/>
          <p:nvPr>
            <p:custDataLst>
              <p:tags r:id="rId2"/>
            </p:custDataLst>
          </p:nvPr>
        </p:nvCxnSpPr>
        <p:spPr bwMode="auto">
          <a:xfrm>
            <a:off x="2699916" y="2636912"/>
            <a:ext cx="719956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17"/>
          <p:cNvSpPr/>
          <p:nvPr>
            <p:custDataLst>
              <p:tags r:id="rId3"/>
            </p:custDataLst>
          </p:nvPr>
        </p:nvSpPr>
        <p:spPr bwMode="auto">
          <a:xfrm>
            <a:off x="2412008" y="1787798"/>
            <a:ext cx="431800" cy="2730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1400" kern="0" dirty="0" smtClean="0">
                <a:solidFill>
                  <a:prstClr val="black"/>
                </a:solidFill>
                <a:cs typeface="Arial"/>
                <a:sym typeface="Arial"/>
              </a:rPr>
              <a:t>1.</a:t>
            </a:r>
            <a:r>
              <a:rPr lang="el-GR" sz="1400" kern="0" dirty="0" smtClean="0">
                <a:solidFill>
                  <a:prstClr val="black"/>
                </a:solidFill>
                <a:cs typeface="Arial"/>
                <a:sym typeface="Arial"/>
              </a:rPr>
              <a:t>3</a:t>
            </a:r>
            <a:endParaRPr lang="el-GR" sz="1400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cxnSp>
        <p:nvCxnSpPr>
          <p:cNvPr id="23" name="Straight Connector 98"/>
          <p:cNvCxnSpPr/>
          <p:nvPr>
            <p:custDataLst>
              <p:tags r:id="rId4"/>
            </p:custDataLst>
          </p:nvPr>
        </p:nvCxnSpPr>
        <p:spPr bwMode="auto">
          <a:xfrm flipH="1">
            <a:off x="2627784" y="2045866"/>
            <a:ext cx="124" cy="663054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105"/>
          <p:cNvCxnSpPr/>
          <p:nvPr>
            <p:custDataLst>
              <p:tags r:id="rId5"/>
            </p:custDataLst>
          </p:nvPr>
        </p:nvCxnSpPr>
        <p:spPr bwMode="auto">
          <a:xfrm>
            <a:off x="4582413" y="2996952"/>
            <a:ext cx="637659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05"/>
          <p:cNvCxnSpPr/>
          <p:nvPr>
            <p:custDataLst>
              <p:tags r:id="rId6"/>
            </p:custDataLst>
          </p:nvPr>
        </p:nvCxnSpPr>
        <p:spPr bwMode="auto">
          <a:xfrm>
            <a:off x="4196841" y="2636912"/>
            <a:ext cx="591183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40"/>
          <p:cNvSpPr/>
          <p:nvPr>
            <p:custDataLst>
              <p:tags r:id="rId7"/>
            </p:custDataLst>
          </p:nvPr>
        </p:nvSpPr>
        <p:spPr bwMode="auto">
          <a:xfrm>
            <a:off x="4340919" y="2569488"/>
            <a:ext cx="519113" cy="2952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1400" dirty="0">
                <a:solidFill>
                  <a:prstClr val="black"/>
                </a:solidFill>
                <a:cs typeface="Arial"/>
                <a:sym typeface="Arial"/>
              </a:rPr>
              <a:t>-</a:t>
            </a:r>
            <a:r>
              <a:rPr lang="en-US" sz="1400" dirty="0" smtClean="0">
                <a:solidFill>
                  <a:prstClr val="black"/>
                </a:solidFill>
                <a:cs typeface="Arial"/>
                <a:sym typeface="Arial"/>
              </a:rPr>
              <a:t>0.</a:t>
            </a:r>
            <a:r>
              <a:rPr lang="el-GR" sz="1400" dirty="0" smtClean="0">
                <a:solidFill>
                  <a:prstClr val="black"/>
                </a:solidFill>
                <a:cs typeface="Arial"/>
                <a:sym typeface="Arial"/>
              </a:rPr>
              <a:t>5</a:t>
            </a:r>
            <a:endParaRPr lang="el-GR" sz="1400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cxnSp>
        <p:nvCxnSpPr>
          <p:cNvPr id="10" name="Ευθύγραμμο βέλος σύνδεσης 9"/>
          <p:cNvCxnSpPr>
            <a:stCxn id="28" idx="4"/>
          </p:cNvCxnSpPr>
          <p:nvPr/>
        </p:nvCxnSpPr>
        <p:spPr>
          <a:xfrm>
            <a:off x="4600476" y="2864763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05"/>
          <p:cNvCxnSpPr/>
          <p:nvPr>
            <p:custDataLst>
              <p:tags r:id="rId8"/>
            </p:custDataLst>
          </p:nvPr>
        </p:nvCxnSpPr>
        <p:spPr bwMode="auto">
          <a:xfrm>
            <a:off x="6588224" y="3356992"/>
            <a:ext cx="504056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105"/>
          <p:cNvCxnSpPr/>
          <p:nvPr>
            <p:custDataLst>
              <p:tags r:id="rId9"/>
            </p:custDataLst>
          </p:nvPr>
        </p:nvCxnSpPr>
        <p:spPr bwMode="auto">
          <a:xfrm>
            <a:off x="6012160" y="2924944"/>
            <a:ext cx="504056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5"/>
          <p:cNvSpPr/>
          <p:nvPr>
            <p:custDataLst>
              <p:tags r:id="rId10"/>
            </p:custDataLst>
          </p:nvPr>
        </p:nvSpPr>
        <p:spPr bwMode="auto">
          <a:xfrm>
            <a:off x="6336196" y="2939926"/>
            <a:ext cx="431800" cy="2730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1400" kern="0" dirty="0">
                <a:solidFill>
                  <a:prstClr val="black"/>
                </a:solidFill>
                <a:cs typeface="Arial"/>
                <a:sym typeface="Arial"/>
              </a:rPr>
              <a:t>-</a:t>
            </a:r>
            <a:r>
              <a:rPr lang="en-US" sz="1400" kern="0" dirty="0" smtClean="0">
                <a:solidFill>
                  <a:prstClr val="black"/>
                </a:solidFill>
                <a:cs typeface="Arial"/>
                <a:sym typeface="Arial"/>
              </a:rPr>
              <a:t>0.</a:t>
            </a:r>
            <a:r>
              <a:rPr lang="el-GR" sz="1400" kern="0" dirty="0" smtClean="0">
                <a:solidFill>
                  <a:prstClr val="black"/>
                </a:solidFill>
                <a:cs typeface="Arial"/>
                <a:sym typeface="Arial"/>
              </a:rPr>
              <a:t>6</a:t>
            </a:r>
            <a:endParaRPr lang="el-GR" sz="1400" kern="0" dirty="0">
              <a:solidFill>
                <a:prstClr val="black"/>
              </a:solidFill>
              <a:cs typeface="Arial"/>
              <a:sym typeface="Arial"/>
            </a:endParaRPr>
          </a:p>
        </p:txBody>
      </p:sp>
      <p:cxnSp>
        <p:nvCxnSpPr>
          <p:cNvPr id="42" name="Ευθύγραμμο βέλος σύνδεσης 41"/>
          <p:cNvCxnSpPr/>
          <p:nvPr/>
        </p:nvCxnSpPr>
        <p:spPr>
          <a:xfrm>
            <a:off x="6588224" y="3212976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ύγραμμο βέλος σύνδεσης 32"/>
          <p:cNvCxnSpPr/>
          <p:nvPr/>
        </p:nvCxnSpPr>
        <p:spPr>
          <a:xfrm>
            <a:off x="7524328" y="1772816"/>
            <a:ext cx="0" cy="1224136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71"/>
          <p:cNvSpPr/>
          <p:nvPr>
            <p:custDataLst>
              <p:tags r:id="rId11"/>
            </p:custDataLst>
          </p:nvPr>
        </p:nvSpPr>
        <p:spPr bwMode="auto">
          <a:xfrm>
            <a:off x="7140538" y="2112406"/>
            <a:ext cx="800100" cy="347662"/>
          </a:xfrm>
          <a:prstGeom prst="ellipse">
            <a:avLst/>
          </a:prstGeom>
          <a:solidFill>
            <a:srgbClr val="DFE5EF"/>
          </a:solidFill>
          <a:ln w="9525"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800" b="1" dirty="0">
                <a:solidFill>
                  <a:srgbClr val="FF0000"/>
                </a:solidFill>
                <a:latin typeface="Calibri"/>
                <a:sym typeface="Arial"/>
              </a:rPr>
              <a:t>- </a:t>
            </a:r>
            <a:r>
              <a:rPr lang="en-US" sz="1800" b="1" dirty="0" smtClean="0">
                <a:solidFill>
                  <a:srgbClr val="FF0000"/>
                </a:solidFill>
                <a:latin typeface="Calibri"/>
                <a:sym typeface="Arial"/>
              </a:rPr>
              <a:t>4</a:t>
            </a:r>
            <a:r>
              <a:rPr lang="el-GR" sz="1800" b="1" dirty="0" smtClean="0">
                <a:solidFill>
                  <a:srgbClr val="FF0000"/>
                </a:solidFill>
                <a:latin typeface="Calibri"/>
                <a:sym typeface="Arial"/>
              </a:rPr>
              <a:t>3</a:t>
            </a:r>
            <a:r>
              <a:rPr lang="en-US" sz="1800" b="1" dirty="0" smtClean="0">
                <a:solidFill>
                  <a:srgbClr val="FF0000"/>
                </a:solidFill>
                <a:latin typeface="Calibri"/>
                <a:sym typeface="Arial"/>
              </a:rPr>
              <a:t>%</a:t>
            </a:r>
            <a:endParaRPr lang="el-GR" sz="1800" b="1" dirty="0">
              <a:solidFill>
                <a:srgbClr val="FF0000"/>
              </a:solidFill>
              <a:latin typeface="Calibri"/>
              <a:sym typeface="Arial"/>
            </a:endParaRPr>
          </a:p>
        </p:txBody>
      </p:sp>
      <p:sp>
        <p:nvSpPr>
          <p:cNvPr id="44" name="Oval 65"/>
          <p:cNvSpPr/>
          <p:nvPr/>
        </p:nvSpPr>
        <p:spPr bwMode="auto">
          <a:xfrm>
            <a:off x="7246900" y="5735220"/>
            <a:ext cx="587375" cy="368300"/>
          </a:xfrm>
          <a:prstGeom prst="ellipse">
            <a:avLst/>
          </a:prstGeom>
          <a:solidFill>
            <a:schemeClr val="accent2">
              <a:alpha val="0"/>
            </a:schemeClr>
          </a:solidFill>
          <a:ln w="28575" cap="flat" cmpd="sng" algn="ctr">
            <a:solidFill>
              <a:srgbClr val="9232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0" dirty="0">
              <a:solidFill>
                <a:srgbClr val="000000"/>
              </a:solidFill>
              <a:latin typeface="Constantia"/>
              <a:cs typeface="+mn-cs"/>
            </a:endParaRPr>
          </a:p>
        </p:txBody>
      </p:sp>
      <p:sp>
        <p:nvSpPr>
          <p:cNvPr id="45" name="Oval 66"/>
          <p:cNvSpPr/>
          <p:nvPr/>
        </p:nvSpPr>
        <p:spPr bwMode="auto">
          <a:xfrm>
            <a:off x="5364977" y="5735220"/>
            <a:ext cx="587375" cy="368300"/>
          </a:xfrm>
          <a:prstGeom prst="ellipse">
            <a:avLst/>
          </a:prstGeom>
          <a:solidFill>
            <a:schemeClr val="accent2">
              <a:alpha val="0"/>
            </a:schemeClr>
          </a:solidFill>
          <a:ln w="2857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2400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6" name="Oval 67"/>
          <p:cNvSpPr/>
          <p:nvPr/>
        </p:nvSpPr>
        <p:spPr bwMode="auto">
          <a:xfrm>
            <a:off x="3446294" y="5735220"/>
            <a:ext cx="587375" cy="368300"/>
          </a:xfrm>
          <a:prstGeom prst="ellipse">
            <a:avLst/>
          </a:prstGeom>
          <a:solidFill>
            <a:schemeClr val="accent2">
              <a:alpha val="0"/>
            </a:schemeClr>
          </a:solidFill>
          <a:ln w="2857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2400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7" name="Oval 69"/>
          <p:cNvSpPr/>
          <p:nvPr/>
        </p:nvSpPr>
        <p:spPr bwMode="auto">
          <a:xfrm>
            <a:off x="1569179" y="5735220"/>
            <a:ext cx="585787" cy="368300"/>
          </a:xfrm>
          <a:prstGeom prst="ellipse">
            <a:avLst/>
          </a:prstGeom>
          <a:solidFill>
            <a:schemeClr val="accent2">
              <a:alpha val="0"/>
            </a:schemeClr>
          </a:solidFill>
          <a:ln w="2857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0">
              <a:solidFill>
                <a:srgbClr val="000000"/>
              </a:solidFill>
              <a:latin typeface="Constanti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32040" y="1340768"/>
            <a:ext cx="2946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i="1" dirty="0" err="1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Εξωνοσοκομειακή</a:t>
            </a:r>
            <a:r>
              <a:rPr lang="el-GR" sz="1400" b="1" i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400" b="1" i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Δαπάνη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2360" y="328498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ΦΠΑ</a:t>
            </a:r>
            <a:endParaRPr lang="el-G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4" name="TextBox 53"/>
          <p:cNvSpPr txBox="1"/>
          <p:nvPr>
            <p:custDataLst>
              <p:tags r:id="rId12"/>
            </p:custDataLst>
          </p:nvPr>
        </p:nvSpPr>
        <p:spPr>
          <a:xfrm>
            <a:off x="107504" y="5511868"/>
            <a:ext cx="12192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800" b="1" dirty="0" err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Εξωνοσοκομειακή</a:t>
            </a:r>
            <a:r>
              <a:rPr lang="el-GR" sz="8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Δαπάνη </a:t>
            </a:r>
            <a:endParaRPr lang="en-US" sz="12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408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501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Επείγοντα Θέματα προς Επίλυση…</a:t>
            </a:r>
            <a:endParaRPr lang="el-G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580112" y="1340768"/>
            <a:ext cx="36849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4"/>
          <p:cNvSpPr/>
          <p:nvPr/>
        </p:nvSpPr>
        <p:spPr>
          <a:xfrm>
            <a:off x="3854752" y="4515929"/>
            <a:ext cx="1434497" cy="17294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l-GR" sz="1200" b="1" kern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endParaRPr lang="el-GR" sz="1200" kern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Θέση περιεχομένου 1"/>
          <p:cNvSpPr>
            <a:spLocks noGrp="1"/>
          </p:cNvSpPr>
          <p:nvPr>
            <p:ph idx="1"/>
          </p:nvPr>
        </p:nvSpPr>
        <p:spPr>
          <a:xfrm>
            <a:off x="286603" y="1196752"/>
            <a:ext cx="8570794" cy="4865530"/>
          </a:xfrm>
        </p:spPr>
        <p:txBody>
          <a:bodyPr>
            <a:normAutofit lnSpcReduction="10000"/>
          </a:bodyPr>
          <a:lstStyle/>
          <a:p>
            <a:pPr marL="452628" indent="-342900">
              <a:spcBef>
                <a:spcPct val="0"/>
              </a:spcBef>
              <a:spcAft>
                <a:spcPts val="1200"/>
              </a:spcAft>
              <a:buSzPct val="100000"/>
              <a:buFont typeface="+mj-lt"/>
              <a:buAutoNum type="alphaUcPeriod"/>
            </a:pP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Έλλειψη </a:t>
            </a:r>
            <a:r>
              <a:rPr lang="en-US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l-GR" sz="1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ρηματοδότησης</a:t>
            </a:r>
            <a:r>
              <a:rPr lang="el-GR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του ΕΟΠΥΥ       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l-G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δυναμία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Διάθεσης </a:t>
            </a:r>
            <a:r>
              <a:rPr lang="el-G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Σ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ημαντικών </a:t>
            </a:r>
            <a:r>
              <a:rPr lang="el-G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Φ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αρμάκων από Νοσοκομεία, Φαρμακεία ΕΟΠΥΥ, Στρατιωτικά </a:t>
            </a:r>
            <a:r>
              <a:rPr lang="el-G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Νοσοκ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/Φαρμακεία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l-G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Συσσώρευση </a:t>
            </a:r>
            <a:r>
              <a:rPr lang="el-G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Χρεών</a:t>
            </a:r>
            <a:r>
              <a:rPr lang="el-G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1,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65</a:t>
            </a:r>
            <a:r>
              <a:rPr lang="el-G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δις</a:t>
            </a:r>
            <a:r>
              <a:rPr lang="el-G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της Πολιτείας προς Φαρμακευτικές </a:t>
            </a:r>
            <a:r>
              <a:rPr lang="el-G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Επιχειρήσεις</a:t>
            </a:r>
            <a:endParaRPr lang="el-GR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l-G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Κούρεμα</a:t>
            </a:r>
            <a:r>
              <a:rPr lang="el-G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Ομολόγων (2007-09): </a:t>
            </a:r>
            <a:r>
              <a:rPr lang="el-G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Ζημία €1 δις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l-G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Συμψηφισμός</a:t>
            </a:r>
            <a:r>
              <a:rPr lang="el-G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όλων των χρεών του Δημοσίου με όλες τις οφειλές των φαρμακευτικών εταιρειών</a:t>
            </a:r>
            <a:endParaRPr lang="el-G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2628" indent="-342900">
              <a:spcBef>
                <a:spcPct val="0"/>
              </a:spcBef>
              <a:spcAft>
                <a:spcPts val="1800"/>
              </a:spcAft>
              <a:buSzPct val="100000"/>
              <a:buFont typeface="+mj-lt"/>
              <a:buAutoNum type="alphaUcPeriod"/>
            </a:pPr>
            <a:r>
              <a:rPr lang="el-G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Ο Έλληνας 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Ασθενής </a:t>
            </a:r>
            <a:r>
              <a:rPr lang="el-G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σε 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Δεινή </a:t>
            </a:r>
            <a:r>
              <a:rPr lang="el-G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Θ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έση </a:t>
            </a:r>
            <a:r>
              <a:rPr lang="el-G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&amp; 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Περιθωριοποιημένος </a:t>
            </a:r>
            <a:r>
              <a:rPr lang="el-G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σε σχέση με τον Ευρωπαίο ως προς την 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Πρόσβαση </a:t>
            </a:r>
            <a:r>
              <a:rPr lang="el-G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σε </a:t>
            </a:r>
            <a:r>
              <a:rPr lang="el-GR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Ν</a:t>
            </a:r>
            <a:r>
              <a:rPr lang="el-GR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έες </a:t>
            </a:r>
            <a:r>
              <a:rPr lang="el-GR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Θ</a:t>
            </a:r>
            <a:r>
              <a:rPr lang="el-GR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εραπείες       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l-G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19 μήνες παράνομη καθυστέρηση Δ.Τ.) </a:t>
            </a:r>
          </a:p>
          <a:p>
            <a:pPr marL="452628" indent="-342900">
              <a:spcBef>
                <a:spcPct val="0"/>
              </a:spcBef>
              <a:spcAft>
                <a:spcPts val="1800"/>
              </a:spcAft>
              <a:buSzPct val="100000"/>
              <a:buFont typeface="+mj-lt"/>
              <a:buAutoNum type="alphaUcPeriod"/>
            </a:pP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Καθυστέρηση Εφαρμογής Καίριων </a:t>
            </a:r>
            <a:r>
              <a:rPr lang="el-GR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Δομικών Μεταρρυθμίσεων 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στην Υγεία/Φάρμακο:</a:t>
            </a:r>
          </a:p>
          <a:p>
            <a:pPr marL="708025" lvl="1" indent="-255588">
              <a:spcBef>
                <a:spcPct val="0"/>
              </a:spcBef>
              <a:spcAft>
                <a:spcPts val="1800"/>
              </a:spcAft>
              <a:buSzPct val="100000"/>
              <a:buFont typeface="Wingdings" pitchFamily="2" charset="2"/>
              <a:buChar char="q"/>
            </a:pPr>
            <a:r>
              <a:rPr lang="el-G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Ηλεκτρονική </a:t>
            </a:r>
            <a:r>
              <a:rPr lang="el-GR" sz="16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Συνταγογράφηση</a:t>
            </a:r>
            <a:r>
              <a:rPr lang="el-G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&amp; Θεραπευτικά Πρωτόκολλα</a:t>
            </a:r>
          </a:p>
          <a:p>
            <a:pPr marL="452628" indent="-342900">
              <a:spcBef>
                <a:spcPct val="0"/>
              </a:spcBef>
              <a:spcAft>
                <a:spcPts val="1800"/>
              </a:spcAft>
              <a:buSzPct val="100000"/>
              <a:buFont typeface="+mj-lt"/>
              <a:buAutoNum type="alphaUcPeriod"/>
            </a:pPr>
            <a:r>
              <a:rPr lang="el-GR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Μείωση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φαρμακευτικού προϋπολογισμού το 2012 κατά </a:t>
            </a:r>
            <a:r>
              <a:rPr lang="el-GR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€2,7</a:t>
            </a: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δις</a:t>
            </a: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ήτοι </a:t>
            </a: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-42% 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έναντι του 2009 (Έκθεση ΕΟΠΥΥ, 25/6/12)</a:t>
            </a:r>
          </a:p>
        </p:txBody>
      </p:sp>
    </p:spTree>
    <p:extLst>
      <p:ext uri="{BB962C8B-B14F-4D97-AF65-F5344CB8AC3E}">
        <p14:creationId xmlns:p14="http://schemas.microsoft.com/office/powerpoint/2010/main" xmlns="" val="66459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xmlns="" val="1853417063"/>
              </p:ext>
            </p:extLst>
          </p:nvPr>
        </p:nvGraphicFramePr>
        <p:xfrm>
          <a:off x="502301" y="1052736"/>
          <a:ext cx="81009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745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171400"/>
            <a:ext cx="9124766" cy="1525033"/>
          </a:xfrm>
        </p:spPr>
        <p:txBody>
          <a:bodyPr/>
          <a:lstStyle/>
          <a:p>
            <a:pPr algn="l">
              <a:defRPr/>
            </a:pPr>
            <a:r>
              <a:rPr lang="el-GR" sz="2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Σύνολο Προμηθειών Νοσοκομείων ΕΣΥ, 2009-2012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l-GR" sz="1400" i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Δυνατότητα εξοικονόμησης </a:t>
            </a:r>
            <a:r>
              <a:rPr lang="el-GR" sz="1400" b="1" i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~ € 500εκ </a:t>
            </a:r>
            <a:r>
              <a:rPr lang="el-GR" sz="1400" i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2012 στις λοιπές προμήθειες</a:t>
            </a:r>
            <a:r>
              <a:rPr lang="el-GR" sz="1300" i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sz="1300" i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300" i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214" name="TextBox 20"/>
          <p:cNvSpPr txBox="1">
            <a:spLocks noChangeArrowheads="1"/>
          </p:cNvSpPr>
          <p:nvPr/>
        </p:nvSpPr>
        <p:spPr bwMode="auto">
          <a:xfrm>
            <a:off x="3472309" y="4365104"/>
            <a:ext cx="955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 b="1" dirty="0" smtClean="0">
                <a:solidFill>
                  <a:prstClr val="black"/>
                </a:solidFill>
                <a:latin typeface="Calibri" pitchFamily="34" charset="0"/>
              </a:rPr>
              <a:t>-</a:t>
            </a:r>
            <a:r>
              <a:rPr lang="en-US" b="1" dirty="0" smtClean="0">
                <a:solidFill>
                  <a:prstClr val="black"/>
                </a:solidFill>
                <a:latin typeface="Calibri" pitchFamily="34" charset="0"/>
              </a:rPr>
              <a:t> 23</a:t>
            </a:r>
            <a:r>
              <a:rPr lang="el-GR" b="1" dirty="0">
                <a:solidFill>
                  <a:prstClr val="black"/>
                </a:solidFill>
                <a:latin typeface="Calibri" pitchFamily="34" charset="0"/>
              </a:rPr>
              <a:t>,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2</a:t>
            </a:r>
            <a:r>
              <a:rPr lang="el-GR" b="1" dirty="0">
                <a:solidFill>
                  <a:prstClr val="black"/>
                </a:solidFill>
                <a:latin typeface="Calibri" pitchFamily="34" charset="0"/>
              </a:rPr>
              <a:t>%</a:t>
            </a:r>
            <a:endParaRPr lang="en-US" b="1" dirty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573429" y="4719627"/>
            <a:ext cx="782547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8" name="TextBox 20"/>
          <p:cNvSpPr txBox="1">
            <a:spLocks noChangeArrowheads="1"/>
          </p:cNvSpPr>
          <p:nvPr/>
        </p:nvSpPr>
        <p:spPr bwMode="auto">
          <a:xfrm>
            <a:off x="3275856" y="2708920"/>
            <a:ext cx="12414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prstClr val="black"/>
                </a:solidFill>
                <a:latin typeface="Calibri" pitchFamily="34" charset="0"/>
              </a:rPr>
              <a:t>+</a:t>
            </a:r>
            <a:r>
              <a:rPr lang="en-US" sz="2000" b="1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l-GR" b="1" dirty="0" smtClean="0">
                <a:solidFill>
                  <a:prstClr val="black"/>
                </a:solidFill>
                <a:latin typeface="Calibri" pitchFamily="34" charset="0"/>
              </a:rPr>
              <a:t>5,7</a:t>
            </a:r>
            <a:r>
              <a:rPr lang="el-GR" b="1" dirty="0">
                <a:solidFill>
                  <a:prstClr val="black"/>
                </a:solidFill>
                <a:latin typeface="Calibri" pitchFamily="34" charset="0"/>
              </a:rPr>
              <a:t>%</a:t>
            </a:r>
            <a:endParaRPr lang="en-US" b="1" dirty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573429" y="3212976"/>
            <a:ext cx="782547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15"/>
          <p:cNvSpPr txBox="1">
            <a:spLocks noChangeArrowheads="1"/>
          </p:cNvSpPr>
          <p:nvPr/>
        </p:nvSpPr>
        <p:spPr bwMode="auto">
          <a:xfrm>
            <a:off x="1187624" y="1184686"/>
            <a:ext cx="955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l-GR" b="1" dirty="0" smtClean="0">
                <a:solidFill>
                  <a:prstClr val="black"/>
                </a:solidFill>
              </a:rPr>
              <a:t>2,9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573430" y="2708920"/>
            <a:ext cx="710538" cy="40011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1225" name="TextBox 25"/>
          <p:cNvSpPr txBox="1">
            <a:spLocks noChangeArrowheads="1"/>
          </p:cNvSpPr>
          <p:nvPr/>
        </p:nvSpPr>
        <p:spPr bwMode="auto">
          <a:xfrm>
            <a:off x="3595488" y="1700808"/>
            <a:ext cx="957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Calibri" pitchFamily="34" charset="0"/>
              </a:rPr>
              <a:t>-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alibri" pitchFamily="34" charset="0"/>
              </a:rPr>
              <a:t>6,3</a:t>
            </a:r>
            <a:r>
              <a:rPr lang="el-GR" b="1" dirty="0">
                <a:solidFill>
                  <a:srgbClr val="FF0000"/>
                </a:solidFill>
                <a:latin typeface="Calibri" pitchFamily="34" charset="0"/>
              </a:rPr>
              <a:t>%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610570" y="2030434"/>
            <a:ext cx="927475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7308304" y="1412776"/>
            <a:ext cx="1520662" cy="132343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ΣΤΟΧΟΣ</a:t>
            </a:r>
            <a:r>
              <a:rPr lang="el-GR" sz="1600" b="1" dirty="0" smtClean="0">
                <a:solidFill>
                  <a:schemeClr val="tx2"/>
                </a:solidFill>
                <a:latin typeface="Verdana" pitchFamily="34" charset="0"/>
                <a:cs typeface="Arial" charset="0"/>
              </a:rPr>
              <a:t> </a:t>
            </a:r>
            <a:endParaRPr lang="en-US" sz="1600" b="1" dirty="0" smtClean="0">
              <a:solidFill>
                <a:schemeClr val="tx2"/>
              </a:solidFill>
              <a:latin typeface="Verdana" pitchFamily="34" charset="0"/>
              <a:cs typeface="Arial" charset="0"/>
            </a:endParaRPr>
          </a:p>
          <a:p>
            <a:r>
              <a:rPr lang="el-GR" sz="1600" dirty="0" smtClean="0">
                <a:solidFill>
                  <a:schemeClr val="tx2"/>
                </a:solidFill>
                <a:latin typeface="Verdana" pitchFamily="34" charset="0"/>
                <a:cs typeface="Arial" charset="0"/>
              </a:rPr>
              <a:t>για λοιπές προμήθειες το 2012 στο €1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cs typeface="Arial" charset="0"/>
              </a:rPr>
              <a:t> </a:t>
            </a:r>
            <a:r>
              <a:rPr lang="el-GR" sz="1600" dirty="0" smtClean="0">
                <a:solidFill>
                  <a:schemeClr val="tx2"/>
                </a:solidFill>
                <a:latin typeface="Verdana" pitchFamily="34" charset="0"/>
                <a:cs typeface="Arial" charset="0"/>
              </a:rPr>
              <a:t>δις</a:t>
            </a:r>
            <a:endParaRPr lang="en-US" sz="16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5277" y="6309320"/>
            <a:ext cx="83519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dirty="0" smtClean="0">
                <a:solidFill>
                  <a:prstClr val="black"/>
                </a:solidFill>
              </a:rPr>
              <a:t>Πηγές</a:t>
            </a:r>
            <a:r>
              <a:rPr lang="en-US" sz="1100" dirty="0" smtClean="0">
                <a:solidFill>
                  <a:prstClr val="black"/>
                </a:solidFill>
              </a:rPr>
              <a:t>: - </a:t>
            </a:r>
            <a:r>
              <a:rPr lang="el-GR" sz="1100" dirty="0" smtClean="0">
                <a:solidFill>
                  <a:prstClr val="black"/>
                </a:solidFill>
              </a:rPr>
              <a:t>Βιβλίο που τύπωσε το ΥΥΚΑ το Μάρτιο 2</a:t>
            </a:r>
            <a:r>
              <a:rPr lang="en-US" sz="1100" dirty="0" smtClean="0">
                <a:solidFill>
                  <a:prstClr val="black"/>
                </a:solidFill>
              </a:rPr>
              <a:t>012, </a:t>
            </a:r>
            <a:r>
              <a:rPr lang="el-GR" sz="1100" dirty="0" smtClean="0">
                <a:solidFill>
                  <a:prstClr val="black"/>
                </a:solidFill>
              </a:rPr>
              <a:t>με τίτλο</a:t>
            </a:r>
            <a:r>
              <a:rPr lang="en-US" sz="1100" dirty="0" smtClean="0">
                <a:solidFill>
                  <a:prstClr val="black"/>
                </a:solidFill>
              </a:rPr>
              <a:t> </a:t>
            </a:r>
            <a:r>
              <a:rPr lang="el-GR" sz="1100" dirty="0" smtClean="0">
                <a:solidFill>
                  <a:prstClr val="black"/>
                </a:solidFill>
              </a:rPr>
              <a:t>«</a:t>
            </a:r>
            <a:r>
              <a:rPr lang="el-GR" sz="1100" dirty="0" smtClean="0"/>
              <a:t>Έκθεση </a:t>
            </a:r>
            <a:r>
              <a:rPr lang="el-GR" sz="1100" dirty="0"/>
              <a:t>Αποτελεσμάτων ΥΥΚΑ και των Μονάδων του ΕΣΥ 2011</a:t>
            </a:r>
            <a:r>
              <a:rPr lang="el-GR" sz="1100" dirty="0" smtClean="0"/>
              <a:t>»</a:t>
            </a:r>
            <a:endParaRPr lang="en-US" sz="1100" dirty="0" smtClean="0"/>
          </a:p>
          <a:p>
            <a:r>
              <a:rPr lang="en-US" sz="1100" dirty="0"/>
              <a:t> </a:t>
            </a:r>
            <a:r>
              <a:rPr lang="en-US" sz="1100" dirty="0" smtClean="0"/>
              <a:t>           -</a:t>
            </a:r>
            <a:r>
              <a:rPr lang="el-GR" sz="1100" dirty="0" smtClean="0"/>
              <a:t> </a:t>
            </a:r>
            <a:r>
              <a:rPr lang="en-US" sz="1100" dirty="0" err="1"/>
              <a:t>E</a:t>
            </a:r>
            <a:r>
              <a:rPr lang="en-US" sz="1100" dirty="0" err="1" smtClean="0"/>
              <a:t>synet</a:t>
            </a:r>
            <a:endParaRPr lang="el-GR" sz="1100" dirty="0"/>
          </a:p>
        </p:txBody>
      </p:sp>
      <p:sp>
        <p:nvSpPr>
          <p:cNvPr id="18" name="TextBox 15"/>
          <p:cNvSpPr txBox="1">
            <a:spLocks noChangeArrowheads="1"/>
          </p:cNvSpPr>
          <p:nvPr/>
        </p:nvSpPr>
        <p:spPr bwMode="auto">
          <a:xfrm>
            <a:off x="2771800" y="1504587"/>
            <a:ext cx="955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l-GR" b="1" dirty="0" smtClean="0">
                <a:solidFill>
                  <a:prstClr val="black"/>
                </a:solidFill>
              </a:rPr>
              <a:t>2,6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4345345" y="1794951"/>
            <a:ext cx="955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l-GR" b="1" dirty="0" smtClean="0">
                <a:solidFill>
                  <a:prstClr val="black"/>
                </a:solidFill>
              </a:rPr>
              <a:t>2,4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5874031" y="2286744"/>
            <a:ext cx="955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l-GR" b="1" dirty="0" smtClean="0">
                <a:solidFill>
                  <a:prstClr val="black"/>
                </a:solidFill>
              </a:rPr>
              <a:t>2,0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1" name="TextBox 25"/>
          <p:cNvSpPr txBox="1">
            <a:spLocks noChangeArrowheads="1"/>
          </p:cNvSpPr>
          <p:nvPr/>
        </p:nvSpPr>
        <p:spPr bwMode="auto">
          <a:xfrm>
            <a:off x="1886545" y="1412776"/>
            <a:ext cx="957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Calibri" pitchFamily="34" charset="0"/>
              </a:rPr>
              <a:t>-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alibri" pitchFamily="34" charset="0"/>
              </a:rPr>
              <a:t>10,3</a:t>
            </a:r>
            <a:r>
              <a:rPr lang="el-GR" b="1" dirty="0">
                <a:solidFill>
                  <a:srgbClr val="FF0000"/>
                </a:solidFill>
                <a:latin typeface="Calibri" pitchFamily="34" charset="0"/>
              </a:rPr>
              <a:t>%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051720" y="1689253"/>
            <a:ext cx="864096" cy="1155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0"/>
          <p:cNvSpPr txBox="1">
            <a:spLocks noChangeArrowheads="1"/>
          </p:cNvSpPr>
          <p:nvPr/>
        </p:nvSpPr>
        <p:spPr bwMode="auto">
          <a:xfrm>
            <a:off x="1960141" y="4149080"/>
            <a:ext cx="955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 b="1" dirty="0" smtClean="0">
                <a:solidFill>
                  <a:prstClr val="black"/>
                </a:solidFill>
                <a:latin typeface="Calibri" pitchFamily="34" charset="0"/>
              </a:rPr>
              <a:t>-</a:t>
            </a:r>
            <a:r>
              <a:rPr lang="en-US" b="1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l-GR" b="1" dirty="0" smtClean="0">
                <a:solidFill>
                  <a:prstClr val="black"/>
                </a:solidFill>
                <a:latin typeface="Calibri" pitchFamily="34" charset="0"/>
              </a:rPr>
              <a:t>15,4%</a:t>
            </a:r>
            <a:endParaRPr lang="en-US" b="1" dirty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979712" y="4509120"/>
            <a:ext cx="792088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0"/>
          <p:cNvSpPr txBox="1">
            <a:spLocks noChangeArrowheads="1"/>
          </p:cNvSpPr>
          <p:nvPr/>
        </p:nvSpPr>
        <p:spPr bwMode="auto">
          <a:xfrm>
            <a:off x="1913232" y="2618955"/>
            <a:ext cx="955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 b="1" dirty="0" smtClean="0">
                <a:solidFill>
                  <a:prstClr val="black"/>
                </a:solidFill>
                <a:latin typeface="Calibri" pitchFamily="34" charset="0"/>
              </a:rPr>
              <a:t>-</a:t>
            </a:r>
            <a:r>
              <a:rPr lang="en-US" b="1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l-GR" b="1" dirty="0" smtClean="0">
                <a:solidFill>
                  <a:prstClr val="black"/>
                </a:solidFill>
                <a:latin typeface="Calibri" pitchFamily="34" charset="0"/>
              </a:rPr>
              <a:t>6,3%</a:t>
            </a:r>
            <a:endParaRPr lang="en-US" b="1" dirty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960024" y="2996951"/>
            <a:ext cx="811776" cy="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25"/>
          <p:cNvSpPr txBox="1">
            <a:spLocks noChangeArrowheads="1"/>
          </p:cNvSpPr>
          <p:nvPr/>
        </p:nvSpPr>
        <p:spPr bwMode="auto">
          <a:xfrm>
            <a:off x="5076056" y="2191198"/>
            <a:ext cx="957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Calibri" pitchFamily="34" charset="0"/>
              </a:rPr>
              <a:t>-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alibri" pitchFamily="34" charset="0"/>
              </a:rPr>
              <a:t>16,7%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148064" y="2521150"/>
            <a:ext cx="864096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804248" y="3140968"/>
            <a:ext cx="864096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prstClr val="white"/>
                </a:solidFill>
              </a:rPr>
              <a:t>50%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6829706" y="4293096"/>
            <a:ext cx="838638" cy="57606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prstClr val="white"/>
                </a:solidFill>
              </a:rPr>
              <a:t>50%</a:t>
            </a:r>
            <a:endParaRPr lang="en-US" sz="1600" b="1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23943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5018" y="430845"/>
            <a:ext cx="8677617" cy="63668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Πρόσβαση των Ασθενών στις νέες θεραπείες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sz="1400" i="1" dirty="0" smtClean="0">
                <a:solidFill>
                  <a:schemeClr val="accent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Οι ασθενείς στερούνται νέων θεραπειών από τον Δεκ 2010</a:t>
            </a:r>
          </a:p>
        </p:txBody>
      </p:sp>
      <p:sp>
        <p:nvSpPr>
          <p:cNvPr id="4" name="Θέση περιεχομένου 1"/>
          <p:cNvSpPr txBox="1">
            <a:spLocks/>
          </p:cNvSpPr>
          <p:nvPr/>
        </p:nvSpPr>
        <p:spPr>
          <a:xfrm>
            <a:off x="463725" y="3642264"/>
            <a:ext cx="8229600" cy="236472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537" indent="0">
              <a:buFont typeface="Wingdings 3"/>
              <a:buNone/>
            </a:pPr>
            <a:endParaRPr lang="el-GR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dirty="0"/>
          </a:p>
        </p:txBody>
      </p:sp>
      <p:sp>
        <p:nvSpPr>
          <p:cNvPr id="6" name="Τίτλος 2"/>
          <p:cNvSpPr txBox="1">
            <a:spLocks/>
          </p:cNvSpPr>
          <p:nvPr/>
        </p:nvSpPr>
        <p:spPr>
          <a:xfrm>
            <a:off x="179512" y="1340768"/>
            <a:ext cx="9001000" cy="720079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lnSpc>
                <a:spcPts val="2300"/>
              </a:lnSpc>
              <a:spcBef>
                <a:spcPts val="1200"/>
              </a:spcBef>
              <a:spcAft>
                <a:spcPts val="1200"/>
              </a:spcAft>
            </a:pP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Μερικά Παραδείγματα Σοβαρών Παθήσεων που καθυστερούν ήδη 19 μήνες</a:t>
            </a:r>
            <a:r>
              <a:rPr lang="el-G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l-GR" sz="1200" dirty="0" smtClean="0"/>
              <a:t/>
            </a:r>
            <a:br>
              <a:rPr lang="el-GR" sz="1200" dirty="0" smtClean="0"/>
            </a:br>
            <a:endParaRPr lang="el-GR" sz="1200" dirty="0"/>
          </a:p>
        </p:txBody>
      </p:sp>
      <p:sp>
        <p:nvSpPr>
          <p:cNvPr id="7" name="Θέση περιεχομένου 1"/>
          <p:cNvSpPr>
            <a:spLocks noGrp="1"/>
          </p:cNvSpPr>
          <p:nvPr>
            <p:ph idx="1"/>
          </p:nvPr>
        </p:nvSpPr>
        <p:spPr>
          <a:xfrm>
            <a:off x="430305" y="1916832"/>
            <a:ext cx="8229600" cy="4032448"/>
          </a:xfrm>
        </p:spPr>
        <p:txBody>
          <a:bodyPr>
            <a:normAutofit/>
          </a:bodyPr>
          <a:lstStyle/>
          <a:p>
            <a:pPr fontAlgn="ctr">
              <a:lnSpc>
                <a:spcPct val="150000"/>
              </a:lnSpc>
              <a:buFont typeface="Wingdings" pitchFamily="2" charset="2"/>
              <a:buChar char="q"/>
            </a:pPr>
            <a:r>
              <a:rPr lang="el-G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Μεταστατικός </a:t>
            </a:r>
            <a:r>
              <a:rPr lang="el-G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Καρκίνος του Προστάτη</a:t>
            </a:r>
          </a:p>
          <a:p>
            <a:pPr fontAlgn="ctr">
              <a:lnSpc>
                <a:spcPct val="150000"/>
              </a:lnSpc>
              <a:buFont typeface="Wingdings" pitchFamily="2" charset="2"/>
              <a:buChar char="q"/>
            </a:pPr>
            <a:r>
              <a:rPr lang="el-G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Χρόνια </a:t>
            </a:r>
            <a:r>
              <a:rPr lang="el-GR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Μυελογενή</a:t>
            </a:r>
            <a:r>
              <a:rPr lang="el-G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Λευχαιμία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l-G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Μεταστατικό Μελάνωμα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l-G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Μεταμόσχευση</a:t>
            </a:r>
            <a:endParaRPr lang="el-G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ctr">
              <a:lnSpc>
                <a:spcPct val="150000"/>
              </a:lnSpc>
              <a:buFont typeface="Wingdings" pitchFamily="2" charset="2"/>
              <a:buChar char="q"/>
            </a:pPr>
            <a:r>
              <a:rPr lang="el-G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Ηπατίτιδα C</a:t>
            </a:r>
          </a:p>
          <a:p>
            <a:pPr eaLnBrk="1" fontAlgn="ctr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l-G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Πνευμονική </a:t>
            </a:r>
            <a:r>
              <a:rPr lang="el-G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υπέρταση</a:t>
            </a:r>
          </a:p>
          <a:p>
            <a:pPr eaLnBrk="1" fontAlgn="auto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l-G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Οζώδης </a:t>
            </a:r>
            <a:r>
              <a:rPr lang="el-G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Σκλήρυνση</a:t>
            </a:r>
          </a:p>
          <a:p>
            <a:pPr eaLnBrk="1" fontAlgn="auto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l-G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Κυστική </a:t>
            </a:r>
            <a:r>
              <a:rPr lang="el-GR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Ίνωση</a:t>
            </a:r>
            <a:endParaRPr lang="el-G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fontAlgn="auto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l-G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Σπάνιες Ασθένειες</a:t>
            </a:r>
            <a:endParaRPr lang="el-G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427984" y="-4662030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Καθυστερούν σημαντικές μειώσεις στο κόστος θεραπείας λόγω μη κυκλοφορίας </a:t>
            </a:r>
            <a:r>
              <a:rPr lang="el-GR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γενοσήμων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 φαρμάκων μετά από λήξεις </a:t>
            </a:r>
            <a:r>
              <a:rPr lang="el-GR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πατ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3861048"/>
            <a:ext cx="3453756" cy="584775"/>
          </a:xfrm>
          <a:prstGeom prst="rect">
            <a:avLst/>
          </a:prstGeom>
          <a:solidFill>
            <a:schemeClr val="bg1"/>
          </a:solidFill>
          <a:ln w="44450" cmpd="thickThin"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l-GR"/>
            </a:defPPr>
            <a:lvl1pPr algn="ctr">
              <a:defRPr sz="1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Σημαντική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Καθυστέρηση</a:t>
            </a:r>
          </a:p>
          <a:p>
            <a:pPr algn="r"/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Κυκλοφορίας </a:t>
            </a:r>
            <a:r>
              <a:rPr lang="el-G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Γενοσήμων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492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495455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SzPct val="100000"/>
            </a:pPr>
            <a:r>
              <a:rPr lang="el-G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Σύμφωνο </a:t>
            </a:r>
            <a:r>
              <a:rPr lang="el-G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Σ</a:t>
            </a:r>
            <a:r>
              <a:rPr lang="el-G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ταθερότητας 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για το 2012-2014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αλλά: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v"/>
            </a:pPr>
            <a:r>
              <a:rPr lang="el-G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Όλοι οι εταίροι του φαρμάκου &amp; τα κέντρα κόστους της Υγείας συνεισφέρουν στην εξοικονόμηση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v"/>
            </a:pPr>
            <a:r>
              <a:rPr lang="el-G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Η μόνη δομική μεταρρύθμιση = Ηλεκτρονική Μηχανοργάνωση = Διαφάνεια</a:t>
            </a:r>
          </a:p>
          <a:p>
            <a:pPr>
              <a:spcAft>
                <a:spcPts val="1200"/>
              </a:spcAft>
              <a:buSzPct val="100000"/>
            </a:pPr>
            <a:r>
              <a:rPr lang="el-G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Διασφάλιση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της </a:t>
            </a:r>
            <a:r>
              <a:rPr lang="el-G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Ρευστότητας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&amp;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της Χρημ</a:t>
            </a:r>
            <a:r>
              <a:rPr lang="el-G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ατοδότησης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του ΕΟΠΥΥ</a:t>
            </a:r>
          </a:p>
          <a:p>
            <a:pPr>
              <a:spcAft>
                <a:spcPts val="1200"/>
              </a:spcAft>
              <a:buSzPct val="100000"/>
            </a:pPr>
            <a:r>
              <a:rPr lang="el-G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Αυστηρότερο Πλαίσιο Αυτορρύθμισης 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από τη Φαρμακοβιομηχανία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el-G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Μείωση των εξόδων προώθησης, αυστηρότερο πλαίσιο συνέδριων/επιστημονικών εκδηλώσεων, δωρεές, έρευνες κλπ.</a:t>
            </a:r>
          </a:p>
          <a:p>
            <a:pPr>
              <a:spcAft>
                <a:spcPts val="1200"/>
              </a:spcAft>
              <a:buSzPct val="100000"/>
            </a:pPr>
            <a:r>
              <a:rPr lang="el-G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</a:t>
            </a:r>
            <a:r>
              <a:rPr lang="el-G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Πλαισίου </a:t>
            </a:r>
            <a:r>
              <a:rPr lang="el-G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Κ</a:t>
            </a:r>
            <a:r>
              <a:rPr lang="el-G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ινήτρων </a:t>
            </a:r>
            <a:r>
              <a:rPr lang="el-G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για Δ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ιατήρηση &amp; Προσέλκυση </a:t>
            </a:r>
            <a:r>
              <a:rPr lang="el-G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Ε</a:t>
            </a: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πενδύσεων </a:t>
            </a:r>
            <a:r>
              <a:rPr lang="el-G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με </a:t>
            </a:r>
            <a:r>
              <a:rPr lang="el-G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Στόχο </a:t>
            </a:r>
            <a:r>
              <a:rPr lang="el-G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την </a:t>
            </a:r>
            <a:r>
              <a:rPr lang="el-G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Ανάπτυξη, π.χ.: 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el-G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Επένδυση στην Κλινική Έρευνα - στα </a:t>
            </a:r>
            <a:r>
              <a:rPr lang="el-G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€ 85 εκατ. το </a:t>
            </a:r>
            <a:r>
              <a:rPr lang="el-G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2011 - μπορεί </a:t>
            </a:r>
            <a:r>
              <a:rPr lang="el-G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να </a:t>
            </a:r>
            <a:r>
              <a:rPr lang="el-G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3πλασιαστεί με ένα σταθερό, ταχύτερο </a:t>
            </a:r>
            <a:r>
              <a:rPr lang="el-G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πλαίσιο </a:t>
            </a:r>
            <a:r>
              <a:rPr lang="el-G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που σέβεται την καινοτομία</a:t>
            </a:r>
            <a:endParaRPr lang="el-G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l-G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Σχεδιάζοντας την επόμενη ημέρα</a:t>
            </a:r>
            <a:endParaRPr lang="el-G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50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Διάγραμμα 2"/>
          <p:cNvGraphicFramePr/>
          <p:nvPr>
            <p:extLst>
              <p:ext uri="{D42A27DB-BD31-4B8C-83A1-F6EECF244321}">
                <p14:modId xmlns:p14="http://schemas.microsoft.com/office/powerpoint/2010/main" xmlns="" val="2927747152"/>
              </p:ext>
            </p:extLst>
          </p:nvPr>
        </p:nvGraphicFramePr>
        <p:xfrm>
          <a:off x="762001" y="1029447"/>
          <a:ext cx="73331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98461" y="5316091"/>
            <a:ext cx="6158739" cy="369332"/>
          </a:xfrm>
          <a:prstGeom prst="rect">
            <a:avLst/>
          </a:prstGeom>
          <a:solidFill>
            <a:schemeClr val="accent1"/>
          </a:solidFill>
          <a:ln w="53975" cmpd="tri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8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Σύμμαχος μας η</a:t>
            </a:r>
            <a:r>
              <a:rPr lang="el-GR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Πολιτεία</a:t>
            </a:r>
            <a:endParaRPr lang="el-G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343" y="444968"/>
            <a:ext cx="80951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Αποστολή </a:t>
            </a:r>
            <a:r>
              <a:rPr lang="el-GR" sz="2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ΣΦΕΕ &amp; Υπ. Υγείας</a:t>
            </a:r>
            <a:endParaRPr lang="el-GR" sz="22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Αριστερό-δεξιό βέλος 7"/>
          <p:cNvSpPr/>
          <p:nvPr/>
        </p:nvSpPr>
        <p:spPr>
          <a:xfrm>
            <a:off x="4211960" y="1299881"/>
            <a:ext cx="502023" cy="28687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2958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uTZM7LGHkWk.vScHXOMx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XB2DGM50k6LP1nbmqPBT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GvupXwZSEmuh3bSMJxg3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0afML8jUEKK65yIsmSx4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Norma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uTZM7LGHkWk.vScHXOMx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APz3WphNEig1bUulUJwW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ks8QypTgEWU55pjCqv8W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uTZM7LGHkWk.vScHXOMx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uTZM7LGHkWk.vScHXOMx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7PNan4FO0yo17TMQ_.n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uTZM7LGHkWk.vScHXOMx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uTZM7LGHkWk.vScHXOMxQ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902</TotalTime>
  <Words>469</Words>
  <Application>Microsoft Office PowerPoint</Application>
  <PresentationFormat>On-screen Show (4:3)</PresentationFormat>
  <Paragraphs>91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Συγκέντρωση</vt:lpstr>
      <vt:lpstr>Blank</vt:lpstr>
      <vt:lpstr>  Έλληνες Ασθενείς: Δικαίωμα σε ένα Βιώσιμο Σύστημα Υγείας </vt:lpstr>
      <vt:lpstr>Φαρμακευτική Βιομηχανία:  Συμβολή στην Εξοικονόμηση με €2,4 δις σε 3 χρόνια!  (Και Χρέη €1.65 δις &amp; επιπλέον «κούρεμα» ομολόγων €1 δις) </vt:lpstr>
      <vt:lpstr>Επείγοντα Θέματα προς Επίλυση…</vt:lpstr>
      <vt:lpstr>Σύνολο Προμηθειών Νοσοκομείων ΕΣΥ, 2009-2012 Δυνατότητα εξοικονόμησης ~ € 500εκ το 2012 στις λοιπές προμήθειες </vt:lpstr>
      <vt:lpstr>Πρόσβαση των Ασθενών στις νέες θεραπείες Οι ασθενείς στερούνται νέων θεραπειών από τον Δεκ 2010</vt:lpstr>
      <vt:lpstr>Σχεδιάζοντας την επόμενη ημέρα</vt:lpstr>
      <vt:lpstr>Slide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Natalia Toubanaki</dc:creator>
  <cp:lastModifiedBy>Stergios Kotsigiannis</cp:lastModifiedBy>
  <cp:revision>47</cp:revision>
  <cp:lastPrinted>2012-07-16T08:37:18Z</cp:lastPrinted>
  <dcterms:created xsi:type="dcterms:W3CDTF">2012-07-11T06:30:16Z</dcterms:created>
  <dcterms:modified xsi:type="dcterms:W3CDTF">2012-07-23T12:28:14Z</dcterms:modified>
</cp:coreProperties>
</file>