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66" r:id="rId2"/>
    <p:sldId id="261" r:id="rId3"/>
    <p:sldId id="273" r:id="rId4"/>
    <p:sldId id="267" r:id="rId5"/>
    <p:sldId id="274" r:id="rId6"/>
    <p:sldId id="275" r:id="rId7"/>
    <p:sldId id="256" r:id="rId8"/>
    <p:sldId id="276" r:id="rId9"/>
    <p:sldId id="277" r:id="rId10"/>
    <p:sldId id="278" r:id="rId11"/>
    <p:sldId id="279" r:id="rId12"/>
  </p:sldIdLst>
  <p:sldSz cx="9144000" cy="6858000" type="screen4x3"/>
  <p:notesSz cx="6881813" cy="95885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913"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el-GR"/>
          </a:p>
        </p:txBody>
      </p:sp>
      <p:sp>
        <p:nvSpPr>
          <p:cNvPr id="22531" name="Rectangle 3"/>
          <p:cNvSpPr>
            <a:spLocks noGrp="1" noChangeArrowheads="1"/>
          </p:cNvSpPr>
          <p:nvPr>
            <p:ph type="dt" sz="quarter" idx="1"/>
          </p:nvPr>
        </p:nvSpPr>
        <p:spPr bwMode="auto">
          <a:xfrm>
            <a:off x="3897313" y="0"/>
            <a:ext cx="2982912"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B76A8FE9-D626-445B-921B-F3A81E0FAA86}" type="datetimeFigureOut">
              <a:rPr lang="el-GR"/>
              <a:pPr>
                <a:defRPr/>
              </a:pPr>
              <a:t>17/3/2011</a:t>
            </a:fld>
            <a:endParaRPr lang="el-GR"/>
          </a:p>
        </p:txBody>
      </p:sp>
      <p:sp>
        <p:nvSpPr>
          <p:cNvPr id="22532" name="Rectangle 4"/>
          <p:cNvSpPr>
            <a:spLocks noGrp="1" noChangeArrowheads="1"/>
          </p:cNvSpPr>
          <p:nvPr>
            <p:ph type="ftr" sz="quarter" idx="2"/>
          </p:nvPr>
        </p:nvSpPr>
        <p:spPr bwMode="auto">
          <a:xfrm>
            <a:off x="0" y="9107488"/>
            <a:ext cx="2982913"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endParaRPr lang="el-GR"/>
          </a:p>
        </p:txBody>
      </p:sp>
      <p:sp>
        <p:nvSpPr>
          <p:cNvPr id="22533" name="Rectangle 5"/>
          <p:cNvSpPr>
            <a:spLocks noGrp="1" noChangeArrowheads="1"/>
          </p:cNvSpPr>
          <p:nvPr>
            <p:ph type="sldNum" sz="quarter" idx="3"/>
          </p:nvPr>
        </p:nvSpPr>
        <p:spPr bwMode="auto">
          <a:xfrm>
            <a:off x="3897313" y="9107488"/>
            <a:ext cx="2982912"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1D86F4FB-22D9-4122-B3FF-BBFF628CFADB}"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EEDE1044-AC7F-454F-A9BA-37C7B1122A32}" type="datetimeFigureOut">
              <a:rPr lang="el-GR"/>
              <a:pPr>
                <a:defRPr/>
              </a:pPr>
              <a:t>17/3/2011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3E9E41D-650C-49DA-997F-FBE0138744F5}"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6E2F978D-A836-40EA-9BB7-F63AB887D339}" type="datetimeFigureOut">
              <a:rPr lang="el-GR"/>
              <a:pPr>
                <a:defRPr/>
              </a:pPr>
              <a:t>17/3/2011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FD7034F-A460-4315-93BF-109E954D303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12EF329D-BEF2-403A-9F35-E8E7F1AEB85D}" type="datetimeFigureOut">
              <a:rPr lang="el-GR"/>
              <a:pPr>
                <a:defRPr/>
              </a:pPr>
              <a:t>17/3/2011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E0325CD-D4BC-46DB-9C90-A086B26C29E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CC85D9F7-75CE-4C6E-A3DC-6ECAB85D19FC}" type="datetimeFigureOut">
              <a:rPr lang="el-GR"/>
              <a:pPr>
                <a:defRPr/>
              </a:pPr>
              <a:t>17/3/2011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E555CED-4C67-4CA3-9472-F0C4242F591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BCA1C05-06AA-489F-8C00-8E4009D09DF4}" type="datetimeFigureOut">
              <a:rPr lang="el-GR"/>
              <a:pPr>
                <a:defRPr/>
              </a:pPr>
              <a:t>17/3/2011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DB165BE-EB66-4071-9AF8-ECF58C8C5D93}"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p:txBody>
          <a:bodyPr/>
          <a:lstStyle>
            <a:lvl1pPr>
              <a:defRPr/>
            </a:lvl1pPr>
          </a:lstStyle>
          <a:p>
            <a:pPr>
              <a:defRPr/>
            </a:pPr>
            <a:fld id="{DA9B329D-D982-4DD1-B945-A13965B2742D}" type="datetimeFigureOut">
              <a:rPr lang="el-GR"/>
              <a:pPr>
                <a:defRPr/>
              </a:pPr>
              <a:t>17/3/2011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24D8AE91-6A8C-4460-AB5C-C6BA17CACEAE}"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fld id="{B7364584-B37C-45E0-9A01-8A134953A545}" type="datetimeFigureOut">
              <a:rPr lang="el-GR"/>
              <a:pPr>
                <a:defRPr/>
              </a:pPr>
              <a:t>17/3/2011</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795529CF-47FA-45DB-98FE-6FCFFF78361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52EE84C4-1239-419E-B1C2-9C8957DB1323}" type="datetimeFigureOut">
              <a:rPr lang="el-GR"/>
              <a:pPr>
                <a:defRPr/>
              </a:pPr>
              <a:t>17/3/2011</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73A8D378-C20A-424A-B931-F3EFEB671A7E}"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FD7838-5E9F-4E8C-9D7A-8A4296BDD645}" type="datetimeFigureOut">
              <a:rPr lang="el-GR"/>
              <a:pPr>
                <a:defRPr/>
              </a:pPr>
              <a:t>17/3/2011</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9E34057E-D14E-4B7A-861D-572D0C1B0B7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E5A10A-85A7-4E05-97D6-DD539F28B6EE}" type="datetimeFigureOut">
              <a:rPr lang="el-GR"/>
              <a:pPr>
                <a:defRPr/>
              </a:pPr>
              <a:t>17/3/2011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F97D1C32-59FF-42DD-953B-7D4944A650E5}"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DF2EFC-2920-41B9-88ED-63C7B15C8987}" type="datetimeFigureOut">
              <a:rPr lang="el-GR"/>
              <a:pPr>
                <a:defRPr/>
              </a:pPr>
              <a:t>17/3/2011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D41C3E23-68A8-4FE0-80F3-1D26B7BC973A}"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l-G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7FD8C77-8C71-42B4-B45E-658779394A7D}" type="datetimeFigureOut">
              <a:rPr lang="el-GR"/>
              <a:pPr>
                <a:defRPr/>
              </a:pPr>
              <a:t>17/3/2011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C6783BB-6839-4C35-80B0-9D215B206901}" type="slidenum">
              <a:rPr lang="el-GR"/>
              <a:pPr>
                <a:defRPr/>
              </a:pPr>
              <a:t>‹#›</a:t>
            </a:fld>
            <a:endParaRPr lang="el-GR"/>
          </a:p>
        </p:txBody>
      </p:sp>
      <p:pic>
        <p:nvPicPr>
          <p:cNvPr id="1031" name="Picture 5"/>
          <p:cNvPicPr>
            <a:picLocks noChangeAspect="1" noChangeArrowheads="1"/>
          </p:cNvPicPr>
          <p:nvPr userDrawn="1"/>
        </p:nvPicPr>
        <p:blipFill>
          <a:blip r:embed="rId13" cstate="print"/>
          <a:srcRect b="4800"/>
          <a:stretch>
            <a:fillRect/>
          </a:stretch>
        </p:blipFill>
        <p:spPr bwMode="auto">
          <a:xfrm>
            <a:off x="0" y="0"/>
            <a:ext cx="9144000" cy="1500188"/>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7188" y="2005013"/>
            <a:ext cx="8358187" cy="3352800"/>
          </a:xfrm>
        </p:spPr>
        <p:txBody>
          <a:bodyPr/>
          <a:lstStyle/>
          <a:p>
            <a:pPr eaLnBrk="1" hangingPunct="1"/>
            <a:r>
              <a:rPr lang="el-GR" sz="3600" smtClean="0"/>
              <a:t>Υπουργείο Εργασίας</a:t>
            </a:r>
            <a:r>
              <a:rPr lang="en-US" sz="3600" smtClean="0"/>
              <a:t/>
            </a:r>
            <a:br>
              <a:rPr lang="en-US" sz="3600" smtClean="0"/>
            </a:br>
            <a:r>
              <a:rPr lang="en-US" sz="3600" smtClean="0"/>
              <a:t>&amp;</a:t>
            </a:r>
            <a:r>
              <a:rPr lang="el-GR" sz="3600" smtClean="0"/>
              <a:t> Κοινωνικής Ασφάλισης</a:t>
            </a:r>
            <a:r>
              <a:rPr lang="en-US" sz="3600" smtClean="0"/>
              <a:t/>
            </a:r>
            <a:br>
              <a:rPr lang="en-US" sz="3600" smtClean="0"/>
            </a:br>
            <a:r>
              <a:rPr lang="en-US" sz="3600" smtClean="0"/>
              <a:t/>
            </a:r>
            <a:br>
              <a:rPr lang="en-US" sz="3600" smtClean="0"/>
            </a:br>
            <a:r>
              <a:rPr lang="en-US" sz="3600" smtClean="0"/>
              <a:t/>
            </a:r>
            <a:br>
              <a:rPr lang="en-US" sz="3600" smtClean="0"/>
            </a:br>
            <a:r>
              <a:rPr lang="el-GR" sz="3600" smtClean="0"/>
              <a:t/>
            </a:r>
            <a:br>
              <a:rPr lang="el-GR" sz="3600" smtClean="0"/>
            </a:br>
            <a:r>
              <a:rPr lang="el-GR" sz="2000" smtClean="0"/>
              <a:t>Υπεύθυνος Αντιπρόεδρος Γ. Κατζουράκης</a:t>
            </a:r>
            <a:endParaRPr lang="el-GR" sz="3600" smtClean="0"/>
          </a:p>
        </p:txBody>
      </p:sp>
      <p:sp>
        <p:nvSpPr>
          <p:cNvPr id="3" name="Subtitle 2"/>
          <p:cNvSpPr>
            <a:spLocks noGrp="1"/>
          </p:cNvSpPr>
          <p:nvPr>
            <p:ph type="subTitle" idx="1"/>
          </p:nvPr>
        </p:nvSpPr>
        <p:spPr>
          <a:xfrm>
            <a:off x="1371600" y="3676650"/>
            <a:ext cx="6400800" cy="1752600"/>
          </a:xfrm>
        </p:spPr>
        <p:txBody>
          <a:bodyPr rtlCol="0">
            <a:normAutofit/>
          </a:bodyPr>
          <a:lstStyle/>
          <a:p>
            <a:pPr eaLnBrk="1" fontAlgn="auto" hangingPunct="1">
              <a:spcAft>
                <a:spcPts val="0"/>
              </a:spcAft>
              <a:buFont typeface="Arial" pitchFamily="34" charset="0"/>
              <a:buNone/>
              <a:defRPr/>
            </a:pPr>
            <a:r>
              <a:rPr lang="el-GR" b="1" dirty="0" smtClean="0"/>
              <a:t>Απολογισμός -Στόχοι</a:t>
            </a:r>
            <a:endParaRPr lang="el-G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smtClean="0"/>
              <a:t>EFPIA position on funding of systems both at an EU and national level:</a:t>
            </a:r>
            <a:br>
              <a:rPr lang="en-GB" sz="2800" dirty="0" smtClean="0"/>
            </a:br>
            <a:r>
              <a:rPr lang="en-GB" sz="2800" dirty="0" smtClean="0"/>
              <a:t/>
            </a:r>
            <a:br>
              <a:rPr lang="en-GB" sz="2800" dirty="0" smtClean="0"/>
            </a:br>
            <a:r>
              <a:rPr lang="en-GB" sz="2800" dirty="0" smtClean="0"/>
              <a:t>The Directive outlines the responsibility for funding the verification repositories (</a:t>
            </a:r>
            <a:r>
              <a:rPr lang="en-GB" sz="2800" dirty="0" err="1" smtClean="0"/>
              <a:t>ie</a:t>
            </a:r>
            <a:r>
              <a:rPr lang="en-GB" sz="2800" dirty="0" smtClean="0"/>
              <a:t>. databases).  It is not clear at this point what the precise funding mechanisms for these systems will be. However from a practical perspective it would seem logical to fund any national verification systems locally especially as some local manufactures will not operate outside that local market or be part of EFPIA. </a:t>
            </a:r>
            <a:endParaRPr lang="el-GR" sz="2800" dirty="0" smtClean="0"/>
          </a:p>
          <a:p>
            <a:endParaRPr lang="el-GR" dirty="0"/>
          </a:p>
        </p:txBody>
      </p:sp>
      <p:sp>
        <p:nvSpPr>
          <p:cNvPr id="4" name="Title 1"/>
          <p:cNvSpPr>
            <a:spLocks noGrp="1"/>
          </p:cNvSpPr>
          <p:nvPr>
            <p:ph type="title"/>
          </p:nvPr>
        </p:nvSpPr>
        <p:spPr>
          <a:xfrm>
            <a:off x="2627784" y="274638"/>
            <a:ext cx="6347048"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l-GR" sz="4000" dirty="0" smtClean="0">
                <a:solidFill>
                  <a:schemeClr val="bg1"/>
                </a:solidFill>
              </a:rPr>
              <a:t>Σύστημα Μηχανογράφησης – </a:t>
            </a:r>
            <a:r>
              <a:rPr lang="en-US" sz="4000" dirty="0" smtClean="0">
                <a:solidFill>
                  <a:schemeClr val="bg1"/>
                </a:solidFill>
              </a:rPr>
              <a:t>Coding &amp; Serialization</a:t>
            </a:r>
            <a:endParaRPr lang="el-GR" sz="4000" dirty="0" smtClean="0">
              <a:solidFill>
                <a:schemeClr val="bg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Ομάδα Εργασίας </a:t>
            </a:r>
            <a:r>
              <a:rPr lang="el-GR" dirty="0" smtClean="0"/>
              <a:t>ΣΦΕΕ για </a:t>
            </a:r>
            <a:r>
              <a:rPr lang="en-US" dirty="0" smtClean="0"/>
              <a:t>Coding &amp; Serialization, </a:t>
            </a:r>
            <a:r>
              <a:rPr lang="el-GR" dirty="0" smtClean="0"/>
              <a:t>η οποία θα διαμορφώσει την θέση του ΣΦΕΕ και θα συνεργαστεί με τον ΕΟΦ για τους τρόπους εφαρμογής του.</a:t>
            </a:r>
          </a:p>
          <a:p>
            <a:r>
              <a:rPr lang="el-GR" smtClean="0"/>
              <a:t>Συντονισμός: </a:t>
            </a:r>
            <a:r>
              <a:rPr lang="el-GR" dirty="0" smtClean="0"/>
              <a:t>Γ. </a:t>
            </a:r>
            <a:r>
              <a:rPr lang="el-GR" dirty="0" err="1" smtClean="0"/>
              <a:t>Κατζουράκης</a:t>
            </a:r>
            <a:r>
              <a:rPr lang="el-GR" dirty="0" smtClean="0"/>
              <a:t> – Κ. </a:t>
            </a:r>
            <a:r>
              <a:rPr lang="el-GR" dirty="0" err="1" smtClean="0"/>
              <a:t>Καρέλλα</a:t>
            </a:r>
            <a:endParaRPr lang="en-US" dirty="0" smtClean="0"/>
          </a:p>
          <a:p>
            <a:r>
              <a:rPr lang="el-GR" dirty="0" smtClean="0"/>
              <a:t>Μέλη:</a:t>
            </a:r>
            <a:r>
              <a:rPr lang="el-GR" sz="2000" dirty="0" smtClean="0"/>
              <a:t>	</a:t>
            </a:r>
          </a:p>
          <a:p>
            <a:pPr lvl="1"/>
            <a:r>
              <a:rPr lang="el-GR" sz="2000" dirty="0" smtClean="0"/>
              <a:t>ΧΡΥΣΟΣΠΑΘΗΣ Ι.</a:t>
            </a:r>
            <a:endParaRPr lang="el-GR" sz="2000" dirty="0" smtClean="0"/>
          </a:p>
          <a:p>
            <a:pPr lvl="1"/>
            <a:r>
              <a:rPr lang="el-GR" sz="2000" dirty="0" smtClean="0"/>
              <a:t>ΛΥΜΠΕΡΟΠΟΥΛΟΥ Ε.</a:t>
            </a:r>
            <a:endParaRPr lang="el-GR" sz="2000" dirty="0" smtClean="0"/>
          </a:p>
          <a:p>
            <a:pPr lvl="1"/>
            <a:r>
              <a:rPr lang="el-GR" sz="2000" dirty="0" smtClean="0"/>
              <a:t>ΜΑΣΤΟΡΑΚΗ Μ.</a:t>
            </a:r>
            <a:endParaRPr lang="el-GR" sz="2000" dirty="0" smtClean="0"/>
          </a:p>
          <a:p>
            <a:pPr lvl="1"/>
            <a:r>
              <a:rPr lang="el-GR" sz="2000" dirty="0" smtClean="0"/>
              <a:t>ΜΠΟΣΚΟΠΟΥΛΟΣ Π.</a:t>
            </a:r>
            <a:endParaRPr lang="en-US" sz="2000" dirty="0" smtClean="0"/>
          </a:p>
          <a:p>
            <a:pPr lvl="1"/>
            <a:r>
              <a:rPr lang="el-GR" sz="2000" dirty="0" smtClean="0"/>
              <a:t>ΤΣΑΜΠΑΡΛΗΣ </a:t>
            </a:r>
            <a:r>
              <a:rPr lang="el-GR" sz="2000" dirty="0" smtClean="0"/>
              <a:t>Α.</a:t>
            </a:r>
            <a:endParaRPr lang="el-GR" sz="2000" dirty="0" smtClean="0"/>
          </a:p>
        </p:txBody>
      </p:sp>
      <p:sp>
        <p:nvSpPr>
          <p:cNvPr id="4" name="Title 1"/>
          <p:cNvSpPr>
            <a:spLocks noGrp="1"/>
          </p:cNvSpPr>
          <p:nvPr>
            <p:ph type="title"/>
          </p:nvPr>
        </p:nvSpPr>
        <p:spPr>
          <a:xfrm>
            <a:off x="2833464" y="274638"/>
            <a:ext cx="6203032"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l-GR" sz="4000" dirty="0" smtClean="0">
                <a:solidFill>
                  <a:schemeClr val="bg1"/>
                </a:solidFill>
              </a:rPr>
              <a:t>Σύστημα Μηχανογράφησης – </a:t>
            </a:r>
            <a:r>
              <a:rPr lang="en-US" sz="4000" dirty="0" smtClean="0">
                <a:solidFill>
                  <a:schemeClr val="bg1"/>
                </a:solidFill>
              </a:rPr>
              <a:t>Coding &amp; Serialization</a:t>
            </a:r>
            <a:endParaRPr lang="el-GR" sz="4000"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28950" y="142875"/>
            <a:ext cx="5829300" cy="1428750"/>
          </a:xfrm>
        </p:spPr>
        <p:txBody>
          <a:bodyPr/>
          <a:lstStyle/>
          <a:p>
            <a:pPr eaLnBrk="1" hangingPunct="1"/>
            <a:r>
              <a:rPr lang="el-GR" sz="2800" b="1" smtClean="0">
                <a:solidFill>
                  <a:schemeClr val="bg1"/>
                </a:solidFill>
              </a:rPr>
              <a:t/>
            </a:r>
            <a:br>
              <a:rPr lang="el-GR" sz="2800" b="1" smtClean="0">
                <a:solidFill>
                  <a:schemeClr val="bg1"/>
                </a:solidFill>
              </a:rPr>
            </a:br>
            <a:r>
              <a:rPr lang="el-GR" sz="2800" b="1" smtClean="0">
                <a:solidFill>
                  <a:schemeClr val="bg1"/>
                </a:solidFill>
              </a:rPr>
              <a:t>Νέος Νόμος για την Αποζημίωση</a:t>
            </a:r>
            <a:br>
              <a:rPr lang="el-GR" sz="2800" b="1" smtClean="0">
                <a:solidFill>
                  <a:schemeClr val="bg1"/>
                </a:solidFill>
              </a:rPr>
            </a:br>
            <a:r>
              <a:rPr lang="el-GR" sz="2800" b="1" smtClean="0">
                <a:solidFill>
                  <a:schemeClr val="bg1"/>
                </a:solidFill>
              </a:rPr>
              <a:t>των φαρμάκων</a:t>
            </a:r>
            <a:br>
              <a:rPr lang="el-GR" sz="2800" b="1" smtClean="0">
                <a:solidFill>
                  <a:schemeClr val="bg1"/>
                </a:solidFill>
              </a:rPr>
            </a:br>
            <a:endParaRPr lang="el-GR" sz="2800" b="1" smtClean="0">
              <a:solidFill>
                <a:schemeClr val="bg1"/>
              </a:solidFill>
            </a:endParaRPr>
          </a:p>
        </p:txBody>
      </p:sp>
      <p:sp>
        <p:nvSpPr>
          <p:cNvPr id="3075" name="Content Placeholder 2"/>
          <p:cNvSpPr>
            <a:spLocks noGrp="1"/>
          </p:cNvSpPr>
          <p:nvPr>
            <p:ph idx="1"/>
          </p:nvPr>
        </p:nvSpPr>
        <p:spPr>
          <a:xfrm>
            <a:off x="457200" y="1903413"/>
            <a:ext cx="8229600" cy="4525962"/>
          </a:xfrm>
        </p:spPr>
        <p:txBody>
          <a:bodyPr/>
          <a:lstStyle/>
          <a:p>
            <a:pPr eaLnBrk="1" hangingPunct="1"/>
            <a:r>
              <a:rPr lang="el-GR" sz="2400" smtClean="0"/>
              <a:t>Νόμος 3816, άρθρο 12 - Επανεισαγωγή Καταλόγου Συνταγογραφούμενων Φαρμακευτικών ιδιοσκευασμάτων και εξορθολογισμός πλαισίου χορήγησης ιδιοσκευασμάτων για σοβαρές ασθένειες</a:t>
            </a:r>
          </a:p>
          <a:p>
            <a:pPr lvl="1" eaLnBrk="1" hangingPunct="1"/>
            <a:r>
              <a:rPr lang="el-GR" sz="2000" smtClean="0"/>
              <a:t>Για την κατάρτιση, συμπλήρωση, αναθεώρηση του καταλόγου εφαρμόζονται αντικειμενικά κριτήρια τα οποία καθορίζονται από κοινή Υπουργική Απόφαση (Εργασίας, Υγείας, Οικονομίας)</a:t>
            </a:r>
          </a:p>
          <a:p>
            <a:pPr lvl="1" eaLnBrk="1" hangingPunct="1"/>
            <a:r>
              <a:rPr lang="el-GR" sz="2000" smtClean="0"/>
              <a:t>Ο κατάλογος καταρτίζεται από συνιστώμενη στον ΕΟΦ Ειδική 9-μελή Επιτροπή</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pPr eaLnBrk="1" hangingPunct="1"/>
            <a:r>
              <a:rPr lang="el-GR" sz="2400" dirty="0" smtClean="0"/>
              <a:t>Οι εφαρμογές λίστας ουδέποτε λειτούργησαν στην κατεύθυνση της μείωσης των δαπανών</a:t>
            </a:r>
          </a:p>
          <a:p>
            <a:pPr eaLnBrk="1" hangingPunct="1"/>
            <a:r>
              <a:rPr lang="el-GR" sz="2400" dirty="0" smtClean="0"/>
              <a:t>Αντιθέτως δημιουργούν δυσλειτουργίες στη αγορά, μεγάλες καθυστερήσεις στην πρόσβαση των ασθενών σε νέες θεραπείες, και φέρνουν στρεβλώσεις του ανταγωνισμού και αντικατάσταση παλαιών φτηνότερων φαρμάκων από άλλα νεότερα πιο ακριβά.</a:t>
            </a:r>
            <a:endParaRPr lang="en-US" sz="2400" dirty="0" smtClean="0"/>
          </a:p>
          <a:p>
            <a:pPr eaLnBrk="1" hangingPunct="1"/>
            <a:r>
              <a:rPr lang="el-GR" sz="2400" dirty="0" smtClean="0"/>
              <a:t>Τα εγκεκριμένα φάρμακα με τις συγκεκριμένες εγκεκριμένες συνταγογραφικές οδηγίες, ενδείξεις, αντενδείξεις, περιορισμούς είναι απαραίτητο να βρίσκονται εις τη διάθεση του ιατρού και του ασθενούς. </a:t>
            </a:r>
            <a:endParaRPr lang="en-US" sz="2400" dirty="0" smtClean="0"/>
          </a:p>
          <a:p>
            <a:pPr eaLnBrk="1" hangingPunct="1"/>
            <a:endParaRPr lang="el-GR" sz="2400" dirty="0" smtClean="0"/>
          </a:p>
          <a:p>
            <a:pPr eaLnBrk="1" hangingPunct="1">
              <a:buFont typeface="Arial" charset="0"/>
              <a:buNone/>
            </a:pPr>
            <a:endParaRPr lang="el-GR" sz="2400" dirty="0" smtClean="0"/>
          </a:p>
        </p:txBody>
      </p:sp>
      <p:sp>
        <p:nvSpPr>
          <p:cNvPr id="4099" name="Title 1"/>
          <p:cNvSpPr>
            <a:spLocks noGrp="1"/>
          </p:cNvSpPr>
          <p:nvPr>
            <p:ph type="title"/>
          </p:nvPr>
        </p:nvSpPr>
        <p:spPr>
          <a:xfrm>
            <a:off x="1743075" y="274638"/>
            <a:ext cx="8229600" cy="1143000"/>
          </a:xfrm>
        </p:spPr>
        <p:txBody>
          <a:bodyPr/>
          <a:lstStyle/>
          <a:p>
            <a:pPr eaLnBrk="1" hangingPunct="1"/>
            <a:r>
              <a:rPr lang="el-GR" sz="2800" b="1" smtClean="0">
                <a:solidFill>
                  <a:schemeClr val="bg1"/>
                </a:solidFill>
              </a:rPr>
              <a:t/>
            </a:r>
            <a:br>
              <a:rPr lang="el-GR" sz="2800" b="1" smtClean="0">
                <a:solidFill>
                  <a:schemeClr val="bg1"/>
                </a:solidFill>
              </a:rPr>
            </a:br>
            <a:r>
              <a:rPr lang="el-GR" sz="2800" b="1" smtClean="0">
                <a:solidFill>
                  <a:schemeClr val="bg1"/>
                </a:solidFill>
              </a:rPr>
              <a:t>Λίστα Φαρμάκων – Θέση ΣΦΕΕ</a:t>
            </a:r>
            <a:br>
              <a:rPr lang="el-GR" sz="2800" b="1" smtClean="0">
                <a:solidFill>
                  <a:schemeClr val="bg1"/>
                </a:solidFill>
              </a:rPr>
            </a:br>
            <a:endParaRPr lang="el-GR" sz="2800" b="1"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214313" y="1571625"/>
            <a:ext cx="8472487" cy="4525963"/>
          </a:xfrm>
        </p:spPr>
        <p:txBody>
          <a:bodyPr/>
          <a:lstStyle/>
          <a:p>
            <a:pPr eaLnBrk="1" hangingPunct="1"/>
            <a:r>
              <a:rPr lang="el-GR" sz="2400" dirty="0" smtClean="0"/>
              <a:t>Υποστηρίζουμε την κατηγοριοποίηση των φαρμάκων σε συνδυασμό με διαγνωστικά και θεραπευτικά πρωτόκολλα, και την ένταξή τους σε μία ενιαία θετική λίστα που θα περιλαμβάνει το σύνολο των εγκεκριμένων φαρμάκων από τον ΕΜΕΑ και τον ΕΟΦ, εξαιρουμένων αυτών που περιλαμβάνονται στην αρνητική Λίστα και στη λίστα των ΜΥΣΥΦΑ (</a:t>
            </a:r>
            <a:r>
              <a:rPr lang="en-US" sz="2400" dirty="0" smtClean="0"/>
              <a:t>OTC</a:t>
            </a:r>
            <a:r>
              <a:rPr lang="el-GR" sz="2400" dirty="0" smtClean="0"/>
              <a:t>).</a:t>
            </a:r>
          </a:p>
          <a:p>
            <a:pPr eaLnBrk="1" hangingPunct="1"/>
            <a:r>
              <a:rPr lang="el-GR" sz="2400" dirty="0" smtClean="0"/>
              <a:t>Τα φάρμακα του θετικού καταλόγου θα αποζημιώνονται από τα ασφαλιστικά ταμεία με τη νομοθετημένη Ασφαλιστική Τιμή 96% (</a:t>
            </a:r>
            <a:r>
              <a:rPr lang="en-US" sz="2400" dirty="0" smtClean="0"/>
              <a:t>ex factory).</a:t>
            </a:r>
            <a:r>
              <a:rPr lang="el-GR" sz="2400" dirty="0" smtClean="0"/>
              <a:t> </a:t>
            </a:r>
            <a:endParaRPr lang="en-US" sz="2400" dirty="0" smtClean="0"/>
          </a:p>
          <a:p>
            <a:pPr eaLnBrk="1" hangingPunct="1"/>
            <a:r>
              <a:rPr lang="el-GR" sz="2400" dirty="0" smtClean="0"/>
              <a:t>Δεν νοείται περαιτέρω οικονομική επεξεργασία τιμών που έχουν προκύψει από σύστημα αναφοράς σε χώρες με αξιολόγηση τεχνολογίας υγείας</a:t>
            </a:r>
          </a:p>
          <a:p>
            <a:pPr eaLnBrk="1" hangingPunct="1"/>
            <a:r>
              <a:rPr lang="el-GR" sz="2400" dirty="0" smtClean="0"/>
              <a:t>Δέσμευση για πληρωμή του </a:t>
            </a:r>
            <a:r>
              <a:rPr lang="en-US" sz="2400" dirty="0" smtClean="0"/>
              <a:t>Rebate 2009-10</a:t>
            </a:r>
            <a:r>
              <a:rPr lang="el-GR" sz="2400" dirty="0" smtClean="0"/>
              <a:t>.</a:t>
            </a:r>
          </a:p>
        </p:txBody>
      </p:sp>
      <p:sp>
        <p:nvSpPr>
          <p:cNvPr id="5123" name="Title 1"/>
          <p:cNvSpPr>
            <a:spLocks noGrp="1"/>
          </p:cNvSpPr>
          <p:nvPr>
            <p:ph type="title"/>
          </p:nvPr>
        </p:nvSpPr>
        <p:spPr>
          <a:xfrm>
            <a:off x="3028950" y="142875"/>
            <a:ext cx="5829300" cy="1428750"/>
          </a:xfrm>
        </p:spPr>
        <p:txBody>
          <a:bodyPr/>
          <a:lstStyle/>
          <a:p>
            <a:pPr eaLnBrk="1" hangingPunct="1"/>
            <a:r>
              <a:rPr lang="el-GR" sz="2800" b="1" smtClean="0">
                <a:solidFill>
                  <a:schemeClr val="bg1"/>
                </a:solidFill>
              </a:rPr>
              <a:t/>
            </a:r>
            <a:br>
              <a:rPr lang="el-GR" sz="2800" b="1" smtClean="0">
                <a:solidFill>
                  <a:schemeClr val="bg1"/>
                </a:solidFill>
              </a:rPr>
            </a:br>
            <a:r>
              <a:rPr lang="el-GR" sz="2800" b="1" smtClean="0">
                <a:solidFill>
                  <a:schemeClr val="bg1"/>
                </a:solidFill>
              </a:rPr>
              <a:t>Λίστα Φαρμάκων – Θέση ΣΦΕΕ</a:t>
            </a:r>
            <a:br>
              <a:rPr lang="el-GR" sz="2800" b="1" smtClean="0">
                <a:solidFill>
                  <a:schemeClr val="bg1"/>
                </a:solidFill>
              </a:rPr>
            </a:br>
            <a:endParaRPr lang="el-GR" sz="2800" b="1"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671638" y="274638"/>
            <a:ext cx="8229600" cy="1143000"/>
          </a:xfrm>
        </p:spPr>
        <p:txBody>
          <a:bodyPr/>
          <a:lstStyle/>
          <a:p>
            <a:pPr eaLnBrk="1" hangingPunct="1"/>
            <a:r>
              <a:rPr lang="el-GR" smtClean="0">
                <a:solidFill>
                  <a:schemeClr val="bg1"/>
                </a:solidFill>
              </a:rPr>
              <a:t>Σχολεία επί των κριτηρίων</a:t>
            </a:r>
          </a:p>
        </p:txBody>
      </p:sp>
      <p:sp>
        <p:nvSpPr>
          <p:cNvPr id="6147" name="Content Placeholder 2"/>
          <p:cNvSpPr>
            <a:spLocks noGrp="1"/>
          </p:cNvSpPr>
          <p:nvPr>
            <p:ph idx="1"/>
          </p:nvPr>
        </p:nvSpPr>
        <p:spPr/>
        <p:txBody>
          <a:bodyPr/>
          <a:lstStyle/>
          <a:p>
            <a:pPr eaLnBrk="1" hangingPunct="1"/>
            <a:r>
              <a:rPr lang="el-GR" sz="2800" dirty="0" smtClean="0"/>
              <a:t>Παρατηρήσεις έχουν επικοινωνηθεί επί των συγκεκριμένων κριτηρίων στο Υπ. Υγείας, Υπ. Κοιν. Ασφαλίσεων, στον ΕΟΦ και στην Επιτροπή Λίστας</a:t>
            </a:r>
            <a:r>
              <a:rPr lang="en-US" sz="2800" dirty="0" smtClean="0"/>
              <a:t> </a:t>
            </a:r>
            <a:endParaRPr lang="el-GR" sz="2800" dirty="0" smtClean="0"/>
          </a:p>
          <a:p>
            <a:pPr lvl="1" eaLnBrk="1" hangingPunct="1"/>
            <a:r>
              <a:rPr lang="el-GR" sz="2400" dirty="0" smtClean="0"/>
              <a:t>Τρόπος υπολογισμού ΚΗΘ βάσει του </a:t>
            </a:r>
            <a:r>
              <a:rPr lang="en-US" sz="2400" dirty="0" smtClean="0"/>
              <a:t>DDD </a:t>
            </a:r>
            <a:r>
              <a:rPr lang="el-GR" sz="2400" dirty="0" smtClean="0"/>
              <a:t>δεν είναι αντικειμενικός και δεν χρησιμοποιείται από καμία χώρα για σκοπούς αποζημίωσης</a:t>
            </a:r>
          </a:p>
          <a:p>
            <a:pPr lvl="1" eaLnBrk="1" hangingPunct="1"/>
            <a:r>
              <a:rPr lang="el-GR" sz="2400" dirty="0" smtClean="0"/>
              <a:t>Υπολογισμός Τιμής Αναφοράς με συμμετοχή όλων των ουσιωδώς ομοίων φαρμάκων που κυκλοφορούν για κάθε δραστική ουσία δεν διαμορφώνει αντικειμενικό κριτήριο</a:t>
            </a:r>
            <a:r>
              <a:rPr lang="el-GR" dirty="0" smtClean="0"/>
              <a:t>.</a:t>
            </a:r>
          </a:p>
          <a:p>
            <a:pPr lvl="1" eaLnBrk="1" hangingPunct="1"/>
            <a:r>
              <a:rPr lang="el-GR" sz="2400" dirty="0" smtClean="0"/>
              <a:t>Ειδική μέριμνα για άμεση ένταξη στον κατάλογο δεν προβλέπεται με διάφανο αντικειμενικό τρόπο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55738" y="274638"/>
            <a:ext cx="8229600" cy="1143000"/>
          </a:xfrm>
        </p:spPr>
        <p:txBody>
          <a:bodyPr/>
          <a:lstStyle/>
          <a:p>
            <a:pPr eaLnBrk="1" hangingPunct="1"/>
            <a:r>
              <a:rPr lang="el-GR" smtClean="0">
                <a:solidFill>
                  <a:schemeClr val="bg1"/>
                </a:solidFill>
              </a:rPr>
              <a:t>Νομικά Θέματα</a:t>
            </a:r>
          </a:p>
        </p:txBody>
      </p:sp>
      <p:sp>
        <p:nvSpPr>
          <p:cNvPr id="7171" name="Content Placeholder 2"/>
          <p:cNvSpPr>
            <a:spLocks noGrp="1"/>
          </p:cNvSpPr>
          <p:nvPr>
            <p:ph idx="1"/>
          </p:nvPr>
        </p:nvSpPr>
        <p:spPr>
          <a:xfrm>
            <a:off x="457200" y="1600200"/>
            <a:ext cx="8507413" cy="4525963"/>
          </a:xfrm>
        </p:spPr>
        <p:txBody>
          <a:bodyPr/>
          <a:lstStyle/>
          <a:p>
            <a:pPr eaLnBrk="1" hangingPunct="1"/>
            <a:r>
              <a:rPr lang="el-GR" dirty="0" smtClean="0"/>
              <a:t>Τα κριτήρια είναι παράνομα για δύο λόγους</a:t>
            </a:r>
          </a:p>
          <a:p>
            <a:pPr lvl="1" eaLnBrk="1" hangingPunct="1"/>
            <a:r>
              <a:rPr lang="el-GR" dirty="0" smtClean="0"/>
              <a:t>Η υποχρεωτική μείωση τιμής προκειμένου να συμπεριληφθούν στον κατάλογο αντίκειται στο αρ. 14 του Νόμου 3840 ενώ βρίσκεται εκτός νομοθετικής εξουσιοδότησης</a:t>
            </a:r>
          </a:p>
          <a:p>
            <a:pPr lvl="1" eaLnBrk="1" hangingPunct="1"/>
            <a:r>
              <a:rPr lang="el-GR" dirty="0" smtClean="0"/>
              <a:t>Προβλέπεται ενιαία κατηγορία με πρωτότυπα και αντίγραφα ενώ ο Νόμος 3840 τα διακρίνει σαφώς προκειμένου να καθοριστεί η τιμή τους</a:t>
            </a:r>
          </a:p>
          <a:p>
            <a:pPr eaLnBrk="1" hangingPunct="1"/>
            <a:r>
              <a:rPr lang="el-GR" dirty="0" smtClean="0"/>
              <a:t>Ο ΣΦΕΕ θα προσφύγει κατά των κριτηρίων της ΚΥΑ ΔΥΓ3α/ οικ2466 στο ΣΤΕ μέχρι την 24η Μαρτίου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2886075" y="71438"/>
            <a:ext cx="6043613" cy="1143000"/>
          </a:xfrm>
        </p:spPr>
        <p:txBody>
          <a:bodyPr/>
          <a:lstStyle/>
          <a:p>
            <a:pPr eaLnBrk="1" hangingPunct="1"/>
            <a:r>
              <a:rPr lang="el-GR" sz="3200" b="1" dirty="0" smtClean="0">
                <a:solidFill>
                  <a:schemeClr val="bg1"/>
                </a:solidFill>
              </a:rPr>
              <a:t>Ομάδα εργασίας</a:t>
            </a:r>
            <a:br>
              <a:rPr lang="el-GR" sz="3200" b="1" dirty="0" smtClean="0">
                <a:solidFill>
                  <a:schemeClr val="bg1"/>
                </a:solidFill>
              </a:rPr>
            </a:br>
            <a:r>
              <a:rPr lang="el-GR" sz="3200" b="1" dirty="0" smtClean="0">
                <a:solidFill>
                  <a:schemeClr val="bg1"/>
                </a:solidFill>
              </a:rPr>
              <a:t>«Λίστας Φαρμάκων»</a:t>
            </a:r>
          </a:p>
        </p:txBody>
      </p:sp>
      <p:sp>
        <p:nvSpPr>
          <p:cNvPr id="9219" name="Text Box 3"/>
          <p:cNvSpPr txBox="1">
            <a:spLocks noChangeArrowheads="1"/>
          </p:cNvSpPr>
          <p:nvPr/>
        </p:nvSpPr>
        <p:spPr bwMode="auto">
          <a:xfrm>
            <a:off x="611188" y="1412776"/>
            <a:ext cx="8353425" cy="5445224"/>
          </a:xfrm>
          <a:prstGeom prst="rect">
            <a:avLst/>
          </a:prstGeom>
          <a:noFill/>
          <a:ln w="9525">
            <a:noFill/>
            <a:miter lim="800000"/>
            <a:headEnd/>
            <a:tailEnd/>
          </a:ln>
        </p:spPr>
        <p:txBody>
          <a:bodyPr wrap="square">
            <a:spAutoFit/>
          </a:bodyPr>
          <a:lstStyle/>
          <a:p>
            <a:pPr>
              <a:spcBef>
                <a:spcPct val="50000"/>
              </a:spcBef>
            </a:pPr>
            <a:r>
              <a:rPr lang="el-GR" b="1" u="sng" dirty="0">
                <a:solidFill>
                  <a:schemeClr val="accent2"/>
                </a:solidFill>
                <a:latin typeface="Calibri" pitchFamily="34" charset="0"/>
              </a:rPr>
              <a:t>Συντονιστής</a:t>
            </a:r>
            <a:r>
              <a:rPr lang="el-GR" b="1" dirty="0">
                <a:solidFill>
                  <a:schemeClr val="accent2"/>
                </a:solidFill>
                <a:latin typeface="Calibri" pitchFamily="34" charset="0"/>
              </a:rPr>
              <a:t>:</a:t>
            </a:r>
            <a:r>
              <a:rPr lang="el-GR" dirty="0">
                <a:solidFill>
                  <a:schemeClr val="accent2"/>
                </a:solidFill>
                <a:latin typeface="Calibri" pitchFamily="34" charset="0"/>
              </a:rPr>
              <a:t> </a:t>
            </a:r>
            <a:r>
              <a:rPr lang="en-US" dirty="0">
                <a:latin typeface="Calibri" pitchFamily="34" charset="0"/>
              </a:rPr>
              <a:t>	</a:t>
            </a:r>
            <a:r>
              <a:rPr lang="el-GR" sz="1600" dirty="0">
                <a:latin typeface="Calibri" pitchFamily="34" charset="0"/>
              </a:rPr>
              <a:t>Γιώργος </a:t>
            </a:r>
            <a:r>
              <a:rPr lang="el-GR" sz="1600" dirty="0" err="1">
                <a:latin typeface="Calibri" pitchFamily="34" charset="0"/>
              </a:rPr>
              <a:t>Συκιανάκης</a:t>
            </a:r>
            <a:r>
              <a:rPr lang="en-US" sz="1600" dirty="0">
                <a:latin typeface="Calibri" pitchFamily="34" charset="0"/>
              </a:rPr>
              <a:t> </a:t>
            </a:r>
            <a:r>
              <a:rPr lang="en-US" sz="1600" dirty="0" smtClean="0">
                <a:latin typeface="Calibri" pitchFamily="34" charset="0"/>
              </a:rPr>
              <a:t> / </a:t>
            </a:r>
            <a:r>
              <a:rPr lang="en-US" sz="1600" dirty="0" err="1" smtClean="0">
                <a:latin typeface="Calibri" pitchFamily="34" charset="0"/>
              </a:rPr>
              <a:t>Menarini</a:t>
            </a:r>
            <a:r>
              <a:rPr lang="en-US" sz="1600" dirty="0" smtClean="0">
                <a:latin typeface="Calibri" pitchFamily="34" charset="0"/>
              </a:rPr>
              <a:t> Hellas</a:t>
            </a:r>
            <a:endParaRPr lang="el-GR" sz="1600" dirty="0">
              <a:latin typeface="Calibri" pitchFamily="34" charset="0"/>
            </a:endParaRPr>
          </a:p>
          <a:p>
            <a:r>
              <a:rPr lang="el-GR" b="1" u="sng" dirty="0" smtClean="0">
                <a:solidFill>
                  <a:schemeClr val="accent2"/>
                </a:solidFill>
                <a:latin typeface="Calibri" pitchFamily="34" charset="0"/>
              </a:rPr>
              <a:t>Μέλη</a:t>
            </a:r>
            <a:r>
              <a:rPr lang="el-GR" b="1" dirty="0">
                <a:solidFill>
                  <a:schemeClr val="accent2"/>
                </a:solidFill>
                <a:latin typeface="Calibri" pitchFamily="34" charset="0"/>
              </a:rPr>
              <a:t>:</a:t>
            </a:r>
            <a:r>
              <a:rPr lang="en-US" dirty="0">
                <a:solidFill>
                  <a:schemeClr val="accent2"/>
                </a:solidFill>
                <a:latin typeface="Calibri" pitchFamily="34" charset="0"/>
              </a:rPr>
              <a:t> </a:t>
            </a:r>
          </a:p>
          <a:p>
            <a:pPr lvl="2"/>
            <a:r>
              <a:rPr lang="el-GR" sz="1500" dirty="0" smtClean="0">
                <a:latin typeface="+mn-lt"/>
              </a:rPr>
              <a:t>Αγγελική </a:t>
            </a:r>
            <a:r>
              <a:rPr lang="el-GR" sz="1500" dirty="0" err="1" smtClean="0">
                <a:latin typeface="+mn-lt"/>
              </a:rPr>
              <a:t>Αγγέλη</a:t>
            </a:r>
            <a:r>
              <a:rPr lang="el-GR" sz="1500" dirty="0" smtClean="0">
                <a:latin typeface="+mn-lt"/>
              </a:rPr>
              <a:t> </a:t>
            </a:r>
            <a:r>
              <a:rPr lang="en-US" sz="1500" dirty="0" smtClean="0">
                <a:latin typeface="+mn-lt"/>
              </a:rPr>
              <a:t> / SANOFI</a:t>
            </a:r>
            <a:r>
              <a:rPr lang="el-GR" sz="1500" dirty="0" smtClean="0">
                <a:latin typeface="+mn-lt"/>
              </a:rPr>
              <a:t>-</a:t>
            </a:r>
            <a:r>
              <a:rPr lang="en-US" sz="1500" dirty="0" smtClean="0">
                <a:latin typeface="+mn-lt"/>
              </a:rPr>
              <a:t>AVENTIS</a:t>
            </a:r>
            <a:endParaRPr lang="el-GR" sz="1500" dirty="0" smtClean="0">
              <a:latin typeface="+mn-lt"/>
            </a:endParaRPr>
          </a:p>
          <a:p>
            <a:pPr lvl="2"/>
            <a:r>
              <a:rPr lang="el-GR" sz="1500" dirty="0" smtClean="0">
                <a:latin typeface="+mn-lt"/>
              </a:rPr>
              <a:t>Ρούλα </a:t>
            </a:r>
            <a:r>
              <a:rPr lang="el-GR" sz="1500" dirty="0" err="1" smtClean="0">
                <a:latin typeface="+mn-lt"/>
              </a:rPr>
              <a:t>Αντωνιάδου</a:t>
            </a:r>
            <a:r>
              <a:rPr lang="en-US" sz="1500" dirty="0" smtClean="0">
                <a:latin typeface="+mn-lt"/>
              </a:rPr>
              <a:t> /</a:t>
            </a:r>
            <a:r>
              <a:rPr lang="el-GR" sz="1500" dirty="0" smtClean="0">
                <a:latin typeface="+mn-lt"/>
              </a:rPr>
              <a:t> </a:t>
            </a:r>
            <a:r>
              <a:rPr lang="en-US" sz="1500" dirty="0" smtClean="0">
                <a:latin typeface="+mn-lt"/>
              </a:rPr>
              <a:t>BOEHRINGER INGELHEIM</a:t>
            </a:r>
            <a:endParaRPr lang="el-GR" sz="1500" dirty="0" smtClean="0">
              <a:latin typeface="+mn-lt"/>
            </a:endParaRPr>
          </a:p>
          <a:p>
            <a:pPr lvl="2"/>
            <a:r>
              <a:rPr lang="el-GR" sz="1500" dirty="0" smtClean="0">
                <a:latin typeface="+mn-lt"/>
              </a:rPr>
              <a:t>Γιώργος Βασιλόπουλος </a:t>
            </a:r>
            <a:r>
              <a:rPr lang="en-US" sz="1500" dirty="0" smtClean="0">
                <a:latin typeface="+mn-lt"/>
              </a:rPr>
              <a:t>/ GALENICA</a:t>
            </a:r>
            <a:endParaRPr lang="el-GR" sz="1500" dirty="0" smtClean="0">
              <a:latin typeface="+mn-lt"/>
            </a:endParaRPr>
          </a:p>
          <a:p>
            <a:pPr lvl="2"/>
            <a:r>
              <a:rPr lang="el-GR" sz="1500" dirty="0" err="1" smtClean="0">
                <a:latin typeface="+mn-lt"/>
              </a:rPr>
              <a:t>Ζέφη</a:t>
            </a:r>
            <a:r>
              <a:rPr lang="el-GR" sz="1500" dirty="0" smtClean="0">
                <a:latin typeface="+mn-lt"/>
              </a:rPr>
              <a:t> </a:t>
            </a:r>
            <a:r>
              <a:rPr lang="el-GR" sz="1500" dirty="0" err="1" smtClean="0">
                <a:latin typeface="+mn-lt"/>
              </a:rPr>
              <a:t>Βοστιτσάνου</a:t>
            </a:r>
            <a:r>
              <a:rPr lang="el-GR" sz="1500" dirty="0" smtClean="0">
                <a:latin typeface="+mn-lt"/>
              </a:rPr>
              <a:t> </a:t>
            </a:r>
            <a:r>
              <a:rPr lang="en-US" sz="1500" dirty="0" smtClean="0">
                <a:latin typeface="+mn-lt"/>
              </a:rPr>
              <a:t>/ GENESIS</a:t>
            </a:r>
            <a:endParaRPr lang="el-GR" sz="1500" dirty="0" smtClean="0">
              <a:latin typeface="+mn-lt"/>
            </a:endParaRPr>
          </a:p>
          <a:p>
            <a:pPr lvl="2"/>
            <a:r>
              <a:rPr lang="el-GR" sz="1500" dirty="0" smtClean="0">
                <a:latin typeface="+mn-lt"/>
              </a:rPr>
              <a:t>Αντώνης </a:t>
            </a:r>
            <a:r>
              <a:rPr lang="el-GR" sz="1500" dirty="0" err="1" smtClean="0">
                <a:latin typeface="+mn-lt"/>
              </a:rPr>
              <a:t>Καρόκης</a:t>
            </a:r>
            <a:r>
              <a:rPr lang="el-GR" sz="1500" dirty="0" smtClean="0">
                <a:latin typeface="+mn-lt"/>
              </a:rPr>
              <a:t> </a:t>
            </a:r>
            <a:r>
              <a:rPr lang="en-US" sz="1500" dirty="0" smtClean="0">
                <a:latin typeface="+mn-lt"/>
              </a:rPr>
              <a:t> / AMGEN</a:t>
            </a:r>
            <a:endParaRPr lang="el-GR" sz="1500" dirty="0" smtClean="0">
              <a:latin typeface="+mn-lt"/>
            </a:endParaRPr>
          </a:p>
          <a:p>
            <a:pPr lvl="2"/>
            <a:r>
              <a:rPr lang="en-US" sz="1500" dirty="0" smtClean="0">
                <a:latin typeface="+mn-lt"/>
              </a:rPr>
              <a:t>B</a:t>
            </a:r>
            <a:r>
              <a:rPr lang="el-GR" sz="1500" dirty="0" err="1" smtClean="0">
                <a:latin typeface="+mn-lt"/>
              </a:rPr>
              <a:t>ασιλική</a:t>
            </a:r>
            <a:r>
              <a:rPr lang="el-GR" sz="1500" dirty="0" smtClean="0">
                <a:latin typeface="+mn-lt"/>
              </a:rPr>
              <a:t> Κολοβού </a:t>
            </a:r>
            <a:r>
              <a:rPr lang="en-US" sz="1500" dirty="0" smtClean="0">
                <a:latin typeface="+mn-lt"/>
              </a:rPr>
              <a:t> / PIERRE FABRE</a:t>
            </a:r>
            <a:endParaRPr lang="el-GR" sz="1500" dirty="0" smtClean="0">
              <a:latin typeface="+mn-lt"/>
            </a:endParaRPr>
          </a:p>
          <a:p>
            <a:pPr lvl="2"/>
            <a:r>
              <a:rPr lang="el-GR" sz="1500" dirty="0" err="1" smtClean="0">
                <a:latin typeface="+mn-lt"/>
              </a:rPr>
              <a:t>Θωμαίς</a:t>
            </a:r>
            <a:r>
              <a:rPr lang="el-GR" sz="1500" dirty="0" smtClean="0">
                <a:latin typeface="+mn-lt"/>
              </a:rPr>
              <a:t> Κωνσταντοπούλου </a:t>
            </a:r>
            <a:r>
              <a:rPr lang="en-US" sz="1500" dirty="0" smtClean="0">
                <a:latin typeface="+mn-lt"/>
              </a:rPr>
              <a:t>/ MSD</a:t>
            </a:r>
            <a:endParaRPr lang="el-GR" sz="1500" dirty="0" smtClean="0">
              <a:latin typeface="+mn-lt"/>
            </a:endParaRPr>
          </a:p>
          <a:p>
            <a:pPr lvl="2"/>
            <a:r>
              <a:rPr lang="el-GR" sz="1500" dirty="0" smtClean="0">
                <a:latin typeface="+mn-lt"/>
              </a:rPr>
              <a:t>Θεανώ </a:t>
            </a:r>
            <a:r>
              <a:rPr lang="el-GR" sz="1500" dirty="0" err="1" smtClean="0">
                <a:latin typeface="+mn-lt"/>
              </a:rPr>
              <a:t>Μανιάκα</a:t>
            </a:r>
            <a:r>
              <a:rPr lang="el-GR" sz="1500" dirty="0" smtClean="0">
                <a:latin typeface="+mn-lt"/>
              </a:rPr>
              <a:t> </a:t>
            </a:r>
            <a:r>
              <a:rPr lang="en-US" sz="1500" dirty="0" smtClean="0">
                <a:latin typeface="+mn-lt"/>
              </a:rPr>
              <a:t> / BAYER</a:t>
            </a:r>
            <a:endParaRPr lang="el-GR" sz="1500" dirty="0" smtClean="0">
              <a:latin typeface="+mn-lt"/>
            </a:endParaRPr>
          </a:p>
          <a:p>
            <a:pPr lvl="2"/>
            <a:r>
              <a:rPr lang="el-GR" sz="1500" dirty="0" smtClean="0">
                <a:latin typeface="+mn-lt"/>
              </a:rPr>
              <a:t>Γιώργος </a:t>
            </a:r>
            <a:r>
              <a:rPr lang="el-GR" sz="1500" dirty="0" err="1" smtClean="0">
                <a:latin typeface="+mn-lt"/>
              </a:rPr>
              <a:t>Μαρολαχάκης</a:t>
            </a:r>
            <a:r>
              <a:rPr lang="el-GR" sz="1500" dirty="0" smtClean="0">
                <a:latin typeface="+mn-lt"/>
              </a:rPr>
              <a:t> </a:t>
            </a:r>
            <a:r>
              <a:rPr lang="en-US" sz="1500" dirty="0" smtClean="0">
                <a:latin typeface="+mn-lt"/>
              </a:rPr>
              <a:t>/ MERCK</a:t>
            </a:r>
            <a:endParaRPr lang="el-GR" sz="1500" dirty="0" smtClean="0">
              <a:latin typeface="+mn-lt"/>
            </a:endParaRPr>
          </a:p>
          <a:p>
            <a:pPr lvl="2"/>
            <a:r>
              <a:rPr lang="el-GR" sz="1500" dirty="0" smtClean="0">
                <a:latin typeface="+mn-lt"/>
              </a:rPr>
              <a:t>Χρήστος </a:t>
            </a:r>
            <a:r>
              <a:rPr lang="el-GR" sz="1500" dirty="0" err="1" smtClean="0">
                <a:latin typeface="+mn-lt"/>
              </a:rPr>
              <a:t>Μαρτάκος</a:t>
            </a:r>
            <a:r>
              <a:rPr lang="el-GR" sz="1500" dirty="0" smtClean="0">
                <a:latin typeface="+mn-lt"/>
              </a:rPr>
              <a:t> </a:t>
            </a:r>
            <a:r>
              <a:rPr lang="en-US" sz="1500" dirty="0" smtClean="0">
                <a:latin typeface="+mn-lt"/>
              </a:rPr>
              <a:t>/ </a:t>
            </a:r>
            <a:r>
              <a:rPr lang="el-GR" sz="1500" dirty="0" smtClean="0">
                <a:latin typeface="+mn-lt"/>
              </a:rPr>
              <a:t>ΦΑΡΜΑΣΕΡΒ ΛΙΛΛΥ</a:t>
            </a:r>
          </a:p>
          <a:p>
            <a:pPr lvl="2"/>
            <a:r>
              <a:rPr lang="el-GR" sz="1500" dirty="0" smtClean="0">
                <a:latin typeface="+mn-lt"/>
              </a:rPr>
              <a:t>Σοφία Μελά </a:t>
            </a:r>
            <a:r>
              <a:rPr lang="en-US" sz="1500" dirty="0" smtClean="0">
                <a:latin typeface="+mn-lt"/>
              </a:rPr>
              <a:t>/ </a:t>
            </a:r>
            <a:r>
              <a:rPr lang="el-GR" sz="1500" dirty="0" smtClean="0">
                <a:latin typeface="+mn-lt"/>
              </a:rPr>
              <a:t>ΣΦΕΕ</a:t>
            </a:r>
            <a:r>
              <a:rPr lang="en-US" sz="1500" dirty="0" smtClean="0">
                <a:latin typeface="+mn-lt"/>
              </a:rPr>
              <a:t> </a:t>
            </a:r>
            <a:endParaRPr lang="el-GR" sz="1500" dirty="0" smtClean="0">
              <a:latin typeface="+mn-lt"/>
            </a:endParaRPr>
          </a:p>
          <a:p>
            <a:pPr lvl="2"/>
            <a:r>
              <a:rPr lang="el-GR" sz="1500" dirty="0" smtClean="0">
                <a:latin typeface="+mn-lt"/>
              </a:rPr>
              <a:t>Γιώργος </a:t>
            </a:r>
            <a:r>
              <a:rPr lang="el-GR" sz="1500" dirty="0" err="1" smtClean="0">
                <a:latin typeface="+mn-lt"/>
              </a:rPr>
              <a:t>Μουτουσίδης</a:t>
            </a:r>
            <a:r>
              <a:rPr lang="el-GR" sz="1500" dirty="0" smtClean="0">
                <a:latin typeface="+mn-lt"/>
              </a:rPr>
              <a:t> </a:t>
            </a:r>
            <a:r>
              <a:rPr lang="en-US" sz="1500" dirty="0" smtClean="0">
                <a:latin typeface="+mn-lt"/>
              </a:rPr>
              <a:t>/ CHIESI</a:t>
            </a:r>
            <a:endParaRPr lang="el-GR" sz="1500" dirty="0" smtClean="0">
              <a:latin typeface="+mn-lt"/>
            </a:endParaRPr>
          </a:p>
          <a:p>
            <a:pPr lvl="2"/>
            <a:r>
              <a:rPr lang="el-GR" sz="1500" dirty="0" smtClean="0">
                <a:latin typeface="+mn-lt"/>
              </a:rPr>
              <a:t>Πάρις </a:t>
            </a:r>
            <a:r>
              <a:rPr lang="el-GR" sz="1500" dirty="0" err="1" smtClean="0">
                <a:latin typeface="+mn-lt"/>
              </a:rPr>
              <a:t>Μποσκόπουλος</a:t>
            </a:r>
            <a:r>
              <a:rPr lang="el-GR" sz="1500" dirty="0" smtClean="0">
                <a:latin typeface="+mn-lt"/>
              </a:rPr>
              <a:t> </a:t>
            </a:r>
            <a:r>
              <a:rPr lang="en-US" sz="1500" dirty="0" smtClean="0">
                <a:latin typeface="+mn-lt"/>
              </a:rPr>
              <a:t>/ PFIZER</a:t>
            </a:r>
            <a:endParaRPr lang="el-GR" sz="1500" dirty="0" smtClean="0">
              <a:latin typeface="+mn-lt"/>
            </a:endParaRPr>
          </a:p>
          <a:p>
            <a:pPr lvl="2"/>
            <a:r>
              <a:rPr lang="el-GR" sz="1500" dirty="0" smtClean="0">
                <a:latin typeface="+mn-lt"/>
              </a:rPr>
              <a:t>Λουκάς </a:t>
            </a:r>
            <a:r>
              <a:rPr lang="el-GR" sz="1500" dirty="0" err="1" smtClean="0">
                <a:latin typeface="+mn-lt"/>
              </a:rPr>
              <a:t>Ξαπλαντέρης</a:t>
            </a:r>
            <a:r>
              <a:rPr lang="el-GR" sz="1500" dirty="0" smtClean="0">
                <a:latin typeface="+mn-lt"/>
              </a:rPr>
              <a:t> </a:t>
            </a:r>
            <a:r>
              <a:rPr lang="en-US" sz="1500" dirty="0" smtClean="0">
                <a:latin typeface="+mn-lt"/>
              </a:rPr>
              <a:t> / GLAXOSMITHKLINE</a:t>
            </a:r>
            <a:endParaRPr lang="el-GR" sz="1500" dirty="0" smtClean="0">
              <a:latin typeface="+mn-lt"/>
            </a:endParaRPr>
          </a:p>
          <a:p>
            <a:pPr lvl="2"/>
            <a:r>
              <a:rPr lang="el-GR" sz="1500" dirty="0" smtClean="0">
                <a:latin typeface="+mn-lt"/>
              </a:rPr>
              <a:t>Κατερίνα </a:t>
            </a:r>
            <a:r>
              <a:rPr lang="el-GR" sz="1500" dirty="0" err="1" smtClean="0">
                <a:latin typeface="+mn-lt"/>
              </a:rPr>
              <a:t>Παπαθωμά</a:t>
            </a:r>
            <a:r>
              <a:rPr lang="el-GR" sz="1500" dirty="0" smtClean="0">
                <a:latin typeface="+mn-lt"/>
              </a:rPr>
              <a:t> </a:t>
            </a:r>
            <a:r>
              <a:rPr lang="en-US" sz="1500" dirty="0" smtClean="0">
                <a:latin typeface="+mn-lt"/>
              </a:rPr>
              <a:t> / JANSSEN</a:t>
            </a:r>
            <a:endParaRPr lang="el-GR" sz="1500" dirty="0" smtClean="0">
              <a:latin typeface="+mn-lt"/>
            </a:endParaRPr>
          </a:p>
          <a:p>
            <a:pPr lvl="2"/>
            <a:r>
              <a:rPr lang="el-GR" sz="1500" dirty="0" smtClean="0">
                <a:latin typeface="+mn-lt"/>
              </a:rPr>
              <a:t>Παναγιώτης </a:t>
            </a:r>
            <a:r>
              <a:rPr lang="el-GR" sz="1500" dirty="0" err="1" smtClean="0">
                <a:latin typeface="+mn-lt"/>
              </a:rPr>
              <a:t>Ποντίκης</a:t>
            </a:r>
            <a:r>
              <a:rPr lang="el-GR" sz="1500" dirty="0" smtClean="0">
                <a:latin typeface="+mn-lt"/>
              </a:rPr>
              <a:t> </a:t>
            </a:r>
            <a:r>
              <a:rPr lang="en-US" sz="1500" dirty="0" smtClean="0">
                <a:latin typeface="+mn-lt"/>
              </a:rPr>
              <a:t> / ASTRAZENECA</a:t>
            </a:r>
            <a:endParaRPr lang="el-GR" sz="1500" dirty="0" smtClean="0">
              <a:latin typeface="+mn-lt"/>
            </a:endParaRPr>
          </a:p>
          <a:p>
            <a:pPr lvl="2"/>
            <a:r>
              <a:rPr lang="el-GR" sz="1500" dirty="0" smtClean="0">
                <a:latin typeface="+mn-lt"/>
              </a:rPr>
              <a:t>Ελισάβετ Προδρόμου </a:t>
            </a:r>
            <a:r>
              <a:rPr lang="en-US" sz="1500" dirty="0" smtClean="0">
                <a:latin typeface="+mn-lt"/>
              </a:rPr>
              <a:t> / BRISTOL</a:t>
            </a:r>
            <a:r>
              <a:rPr lang="el-GR" sz="1500" dirty="0" smtClean="0">
                <a:latin typeface="+mn-lt"/>
              </a:rPr>
              <a:t>-</a:t>
            </a:r>
            <a:r>
              <a:rPr lang="en-US" sz="1500" dirty="0" smtClean="0">
                <a:latin typeface="+mn-lt"/>
              </a:rPr>
              <a:t>MYERS SQUIBB</a:t>
            </a:r>
            <a:endParaRPr lang="el-GR" sz="1500" dirty="0" smtClean="0">
              <a:latin typeface="+mn-lt"/>
            </a:endParaRPr>
          </a:p>
          <a:p>
            <a:pPr lvl="2"/>
            <a:r>
              <a:rPr lang="el-GR" sz="1500" dirty="0" smtClean="0">
                <a:latin typeface="+mn-lt"/>
              </a:rPr>
              <a:t>Αντώνης Ρόκκος </a:t>
            </a:r>
            <a:r>
              <a:rPr lang="en-US" sz="1500" dirty="0" smtClean="0">
                <a:latin typeface="+mn-lt"/>
              </a:rPr>
              <a:t> / </a:t>
            </a:r>
            <a:r>
              <a:rPr lang="el-GR" sz="1500" dirty="0" smtClean="0">
                <a:latin typeface="+mn-lt"/>
              </a:rPr>
              <a:t>ΑΒΒΟΤΤ</a:t>
            </a:r>
          </a:p>
          <a:p>
            <a:pPr lvl="2"/>
            <a:r>
              <a:rPr lang="el-GR" sz="1500" dirty="0" smtClean="0">
                <a:latin typeface="+mn-lt"/>
              </a:rPr>
              <a:t>Ιωάννα Ρούμπου </a:t>
            </a:r>
            <a:r>
              <a:rPr lang="en-US" sz="1500" dirty="0" smtClean="0">
                <a:latin typeface="+mn-lt"/>
              </a:rPr>
              <a:t> / NOVARTIS</a:t>
            </a:r>
            <a:endParaRPr lang="el-GR" sz="1500" dirty="0" smtClean="0">
              <a:latin typeface="+mn-lt"/>
            </a:endParaRPr>
          </a:p>
          <a:p>
            <a:pPr lvl="2"/>
            <a:r>
              <a:rPr lang="el-GR" sz="1500" dirty="0" smtClean="0">
                <a:latin typeface="+mn-lt"/>
              </a:rPr>
              <a:t>Δημήτρης </a:t>
            </a:r>
            <a:r>
              <a:rPr lang="el-GR" sz="1500" dirty="0" err="1" smtClean="0">
                <a:latin typeface="+mn-lt"/>
              </a:rPr>
              <a:t>Σελιτσιάνος</a:t>
            </a:r>
            <a:r>
              <a:rPr lang="en-US" sz="1500" dirty="0" smtClean="0">
                <a:latin typeface="+mn-lt"/>
              </a:rPr>
              <a:t> /</a:t>
            </a:r>
            <a:r>
              <a:rPr lang="el-GR" sz="1500" dirty="0" smtClean="0">
                <a:latin typeface="+mn-lt"/>
              </a:rPr>
              <a:t> </a:t>
            </a:r>
            <a:r>
              <a:rPr lang="en-US" sz="1500" dirty="0" smtClean="0">
                <a:latin typeface="+mn-lt"/>
              </a:rPr>
              <a:t>HELP</a:t>
            </a:r>
            <a:endParaRPr lang="el-GR" sz="1500" dirty="0" smtClean="0">
              <a:latin typeface="+mn-lt"/>
            </a:endParaRPr>
          </a:p>
          <a:p>
            <a:pPr lvl="2"/>
            <a:r>
              <a:rPr lang="el-GR" sz="1500" dirty="0" smtClean="0">
                <a:latin typeface="+mn-lt"/>
              </a:rPr>
              <a:t>Μαρία Ωρολογά </a:t>
            </a:r>
            <a:r>
              <a:rPr lang="en-US" sz="1500" dirty="0" smtClean="0">
                <a:latin typeface="+mn-lt"/>
              </a:rPr>
              <a:t> / </a:t>
            </a:r>
            <a:r>
              <a:rPr lang="el-GR" sz="1500" dirty="0" smtClean="0">
                <a:latin typeface="+mn-lt"/>
              </a:rPr>
              <a:t>ΜΙΝΕΡΒΑ</a:t>
            </a:r>
            <a:endParaRPr lang="el-GR" sz="150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7175" y="274638"/>
            <a:ext cx="8229600" cy="1143000"/>
          </a:xfrm>
        </p:spPr>
        <p:txBody>
          <a:bodyPr/>
          <a:lstStyle/>
          <a:p>
            <a:pPr eaLnBrk="1" hangingPunct="1"/>
            <a:r>
              <a:rPr lang="el-GR" dirty="0" smtClean="0">
                <a:solidFill>
                  <a:schemeClr val="bg1"/>
                </a:solidFill>
              </a:rPr>
              <a:t>Ενέργειες προς την</a:t>
            </a:r>
            <a:br>
              <a:rPr lang="el-GR" dirty="0" smtClean="0">
                <a:solidFill>
                  <a:schemeClr val="bg1"/>
                </a:solidFill>
              </a:rPr>
            </a:br>
            <a:r>
              <a:rPr lang="el-GR" dirty="0" smtClean="0">
                <a:solidFill>
                  <a:schemeClr val="bg1"/>
                </a:solidFill>
              </a:rPr>
              <a:t>Επιτροπή Λίστας</a:t>
            </a:r>
          </a:p>
        </p:txBody>
      </p:sp>
      <p:sp>
        <p:nvSpPr>
          <p:cNvPr id="8195" name="Content Placeholder 2"/>
          <p:cNvSpPr>
            <a:spLocks noGrp="1"/>
          </p:cNvSpPr>
          <p:nvPr>
            <p:ph idx="1"/>
          </p:nvPr>
        </p:nvSpPr>
        <p:spPr/>
        <p:txBody>
          <a:bodyPr/>
          <a:lstStyle/>
          <a:p>
            <a:pPr eaLnBrk="1" hangingPunct="1"/>
            <a:r>
              <a:rPr lang="el-GR" sz="2400" dirty="0" smtClean="0"/>
              <a:t>Η Επιτροπή Λίστας εργάζεται για την κατάρτιση του καταλόγου σε εφαρμογή των κριτηρίων της τελευταίας ΚΥΑ </a:t>
            </a:r>
          </a:p>
          <a:p>
            <a:pPr marL="274320" lvl="1">
              <a:spcBef>
                <a:spcPts val="600"/>
              </a:spcBef>
              <a:buSzPct val="70000"/>
              <a:buFont typeface="Wingdings"/>
              <a:buChar char=""/>
            </a:pPr>
            <a:r>
              <a:rPr lang="el-GR" sz="2000" dirty="0" smtClean="0"/>
              <a:t>Συναντήσεις και παρακολούθηση</a:t>
            </a:r>
            <a:r>
              <a:rPr lang="en-US" sz="2000" dirty="0" smtClean="0"/>
              <a:t> </a:t>
            </a:r>
            <a:r>
              <a:rPr lang="el-GR" sz="2000" dirty="0" smtClean="0"/>
              <a:t>του θέματος με τον ΕΟΦ και την επιτροπή λίστας</a:t>
            </a:r>
          </a:p>
          <a:p>
            <a:pPr marL="274320" lvl="1">
              <a:spcBef>
                <a:spcPts val="600"/>
              </a:spcBef>
              <a:buSzPct val="70000"/>
              <a:buFont typeface="Wingdings"/>
              <a:buChar char=""/>
            </a:pPr>
            <a:r>
              <a:rPr lang="el-GR" sz="2000" dirty="0" smtClean="0"/>
              <a:t>Παρουσίαση τεκμηριωμένων θέσεων ειδικότερα σε ότι αφορά την ανάπτυξη και δημιουργία νέων θεραπευτικών κατηγοριών και υποκατηγοριών, την υιοθέτηση αντικειμενικού τρόπου υπολογισμού ΚΗΘ και τιμών αναφοράς, την υιοθέτηση επιστημονικών κριτηρίων ένταξης και την δυνατότητα πρόσβασης των ασθενών στα νέα και πλεονεκτικά φάρμακα.</a:t>
            </a:r>
          </a:p>
          <a:p>
            <a:pPr marL="274320" lvl="1">
              <a:spcBef>
                <a:spcPts val="600"/>
              </a:spcBef>
              <a:buSzPct val="70000"/>
              <a:buFont typeface="Wingdings"/>
              <a:buChar char=""/>
            </a:pPr>
            <a:r>
              <a:rPr lang="el-GR" sz="2000" dirty="0" smtClean="0"/>
              <a:t>Διασφάλιση εφαρμογής διαδικασιών ενημέρωσης, ενστάσεων και εξέτασης αυτών πριν την εφαρμογή της 1ης έκδοσης λίστας.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116632"/>
            <a:ext cx="6059016"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l-GR" sz="4000" dirty="0" smtClean="0">
                <a:solidFill>
                  <a:schemeClr val="bg1"/>
                </a:solidFill>
              </a:rPr>
              <a:t>Σύστημα Μηχανογράφησης – </a:t>
            </a:r>
            <a:r>
              <a:rPr lang="en-US" sz="4000" dirty="0" smtClean="0">
                <a:solidFill>
                  <a:schemeClr val="bg1"/>
                </a:solidFill>
              </a:rPr>
              <a:t>Coding &amp; Serialization</a:t>
            </a:r>
            <a:endParaRPr lang="el-GR" sz="4000" dirty="0" smtClean="0">
              <a:solidFill>
                <a:schemeClr val="bg1"/>
              </a:solidFill>
            </a:endParaRPr>
          </a:p>
        </p:txBody>
      </p:sp>
      <p:sp>
        <p:nvSpPr>
          <p:cNvPr id="3" name="Content Placeholder 2"/>
          <p:cNvSpPr>
            <a:spLocks noGrp="1"/>
          </p:cNvSpPr>
          <p:nvPr>
            <p:ph idx="1"/>
          </p:nvPr>
        </p:nvSpPr>
        <p:spPr>
          <a:xfrm>
            <a:off x="457200" y="1600200"/>
            <a:ext cx="8229600" cy="4997152"/>
          </a:xfrm>
        </p:spPr>
        <p:txBody>
          <a:bodyPr/>
          <a:lstStyle/>
          <a:p>
            <a:r>
              <a:rPr lang="el-GR" sz="2000" dirty="0" smtClean="0"/>
              <a:t>Ο ΕΟΦ έχει ανακοινώσει την δημιουργία ενός ολοκληρωμένου συστήματος μηχανογράφησης και καταγραφής της </a:t>
            </a:r>
            <a:r>
              <a:rPr lang="el-GR" sz="2000" dirty="0" err="1" smtClean="0"/>
              <a:t>ταινιας</a:t>
            </a:r>
            <a:r>
              <a:rPr lang="el-GR" sz="2000" dirty="0" smtClean="0"/>
              <a:t> γνησιότητας που διακινείται από εταιρίες και φαρμακαποθήκες ώστε να υπάρξει αξιόπιστη παρακολούθηση της κατανάλωσης φαρμάκων και του εντοπισμού των ελλείψεων με σκοπό τον εξορθολογισμό της φαρμακευτικής δαπάνης.</a:t>
            </a:r>
          </a:p>
          <a:p>
            <a:r>
              <a:rPr lang="el-GR" sz="2000" dirty="0" smtClean="0"/>
              <a:t>Το Υπ. Υγείας μελετάει τις προδιαγραφές του συστήματος και τον τρόπο χρηματοδότησής του. </a:t>
            </a:r>
          </a:p>
          <a:p>
            <a:r>
              <a:rPr lang="el-GR" sz="2000" dirty="0" smtClean="0"/>
              <a:t>Ο ΕΟΦ έχει ζητήσει την συνδρομή του ΣΦΕΕ.</a:t>
            </a:r>
            <a:endParaRPr lang="en-US" sz="2000" dirty="0" smtClean="0"/>
          </a:p>
          <a:p>
            <a:r>
              <a:rPr lang="el-GR" sz="2000" dirty="0" smtClean="0"/>
              <a:t>Παράλληλα, η Ευρωπαϊκή Οδηγία </a:t>
            </a:r>
            <a:r>
              <a:rPr lang="en-US" sz="2000" dirty="0" smtClean="0"/>
              <a:t>Falsified Medicines Directive </a:t>
            </a:r>
            <a:r>
              <a:rPr lang="el-GR" sz="2000" dirty="0" smtClean="0"/>
              <a:t>προβλέπει την εφαρμογή συστήματος  (</a:t>
            </a:r>
            <a:r>
              <a:rPr lang="en-US" sz="2000" dirty="0" smtClean="0"/>
              <a:t>Product Verification System) </a:t>
            </a:r>
            <a:r>
              <a:rPr lang="el-GR" sz="2000" dirty="0" smtClean="0"/>
              <a:t>καταγραφής των φαρμάκων που διακινούνται με στόχο την καταπολέμηση της παραποίησης με </a:t>
            </a:r>
            <a:r>
              <a:rPr lang="el-GR" sz="2000" dirty="0" smtClean="0"/>
              <a:t>ευθ</a:t>
            </a:r>
            <a:r>
              <a:rPr lang="el-GR" sz="2000" dirty="0" smtClean="0"/>
              <a:t>ύνη μερικής</a:t>
            </a:r>
            <a:r>
              <a:rPr lang="el-GR" sz="2000" dirty="0" smtClean="0"/>
              <a:t> </a:t>
            </a:r>
            <a:r>
              <a:rPr lang="el-GR" sz="2000" dirty="0" smtClean="0"/>
              <a:t>χρηματοδότησης από την φαρμακοβιομηχανία</a:t>
            </a:r>
            <a:endParaRPr lang="en-GB" sz="2000" dirty="0" smtClean="0"/>
          </a:p>
          <a:p>
            <a:endParaRPr lang="el-GR" sz="2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698</TotalTime>
  <Words>647</Words>
  <Application>Microsoft Office PowerPoint</Application>
  <PresentationFormat>On-screen Show (4:3)</PresentationFormat>
  <Paragraphs>70</Paragraphs>
  <Slides>11</Slides>
  <Notes>0</Notes>
  <HiddenSlides>1</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Υπουργείο Εργασίας &amp; Κοινωνικής Ασφάλισης    Υπεύθυνος Αντιπρόεδρος Γ. Κατζουράκης</vt:lpstr>
      <vt:lpstr> Νέος Νόμος για την Αποζημίωση των φαρμάκων </vt:lpstr>
      <vt:lpstr> Λίστα Φαρμάκων – Θέση ΣΦΕΕ </vt:lpstr>
      <vt:lpstr> Λίστα Φαρμάκων – Θέση ΣΦΕΕ </vt:lpstr>
      <vt:lpstr>Σχολεία επί των κριτηρίων</vt:lpstr>
      <vt:lpstr>Νομικά Θέματα</vt:lpstr>
      <vt:lpstr>Ομάδα εργασίας «Λίστας Φαρμάκων»</vt:lpstr>
      <vt:lpstr>Ενέργειες προς την Επιτροπή Λίστας</vt:lpstr>
      <vt:lpstr>Σύστημα Μηχανογράφησης – Coding &amp; Serialization</vt:lpstr>
      <vt:lpstr>Σύστημα Μηχανογράφησης – Coding &amp; Serialization</vt:lpstr>
      <vt:lpstr>Σύστημα Μηχανογράφησης – Coding &amp; Serialization</vt:lpstr>
    </vt:vector>
  </TitlesOfParts>
  <Company>GlaxoSmithKline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Ομάδα εργασίας «Λίστας Φαρμάκων»</dc:title>
  <dc:creator>lx71383</dc:creator>
  <cp:lastModifiedBy>gyk40684</cp:lastModifiedBy>
  <cp:revision>65</cp:revision>
  <dcterms:created xsi:type="dcterms:W3CDTF">2010-03-08T13:10:07Z</dcterms:created>
  <dcterms:modified xsi:type="dcterms:W3CDTF">2011-03-17T19:25:24Z</dcterms:modified>
</cp:coreProperties>
</file>