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3300"/>
    <a:srgbClr val="FF0000"/>
    <a:srgbClr val="000000"/>
    <a:srgbClr val="663300"/>
    <a:srgbClr val="CCFF66"/>
    <a:srgbClr val="009999"/>
    <a:srgbClr val="000099"/>
    <a:srgbClr val="000066"/>
    <a:srgbClr val="00FF00"/>
    <a:srgbClr val="FFFF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vertBarState="maximized">
    <p:restoredLeft sz="34587" autoAdjust="0"/>
    <p:restoredTop sz="94994" autoAdjust="0"/>
  </p:normalViewPr>
  <p:slideViewPr>
    <p:cSldViewPr snapToGrid="0">
      <p:cViewPr>
        <p:scale>
          <a:sx n="80" d="100"/>
          <a:sy n="80" d="100"/>
        </p:scale>
        <p:origin x="-510" y="-516"/>
      </p:cViewPr>
      <p:guideLst>
        <p:guide orient="horz" pos="4297"/>
        <p:guide orient="horz" pos="1448"/>
        <p:guide orient="horz" pos="1501"/>
        <p:guide orient="horz" pos="2832"/>
        <p:guide pos="2880"/>
        <p:guide pos="273"/>
        <p:guide pos="5441"/>
      </p:guideLst>
    </p:cSldViewPr>
  </p:slideViewPr>
  <p:outlineViewPr>
    <p:cViewPr>
      <p:scale>
        <a:sx n="33" d="100"/>
        <a:sy n="33" d="100"/>
      </p:scale>
      <p:origin x="0" y="7314"/>
    </p:cViewPr>
  </p:outlineViewPr>
  <p:notesTextViewPr>
    <p:cViewPr>
      <p:scale>
        <a:sx n="100" d="100"/>
        <a:sy n="100" d="100"/>
      </p:scale>
      <p:origin x="0" y="0"/>
    </p:cViewPr>
  </p:notesTextViewPr>
  <p:sorterViewPr>
    <p:cViewPr>
      <p:scale>
        <a:sx n="170" d="100"/>
        <a:sy n="170" d="100"/>
      </p:scale>
      <p:origin x="0" y="0"/>
    </p:cViewPr>
  </p:sorterViewPr>
  <p:notesViewPr>
    <p:cSldViewPr snapToGrid="0" showGuides="1">
      <p:cViewPr varScale="1">
        <p:scale>
          <a:sx n="80" d="100"/>
          <a:sy n="80" d="100"/>
        </p:scale>
        <p:origin x="-3900" y="-78"/>
      </p:cViewPr>
      <p:guideLst>
        <p:guide orient="horz" pos="3149"/>
        <p:guide pos="2162"/>
      </p:guideLst>
    </p:cSldViewPr>
  </p:notesViewPr>
  <p:gridSpacing cx="72008" cy="72008"/>
</p:viewPr>
</file>

<file path=ppt/diagrams/colors19.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0.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1.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rawing1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3BE0290-5EAD-4A66-899C-A45B62D4F9CF}">
      <dsp:nvSpPr>
        <dsp:cNvPr id="0" name=""/>
        <dsp:cNvSpPr/>
      </dsp:nvSpPr>
      <dsp:spPr>
        <a:xfrm>
          <a:off x="68346" y="266247"/>
          <a:ext cx="2784174" cy="1991629"/>
        </a:xfrm>
        <a:prstGeom prst="homePlate">
          <a:avLst/>
        </a:prstGeom>
        <a:solidFill>
          <a:schemeClr val="lt1">
            <a:hueOff val="0"/>
            <a:satOff val="0"/>
            <a:lumOff val="0"/>
            <a:alphaOff val="0"/>
          </a:schemeClr>
        </a:solidFill>
        <a:ln w="38100" cap="flat" cmpd="sng" algn="ctr">
          <a:solidFill>
            <a:schemeClr val="accent1">
              <a:shade val="80000"/>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74676" tIns="37338" rIns="18669" bIns="37338" numCol="1" spcCol="1270" anchor="ctr" anchorCtr="0">
          <a:noAutofit/>
        </a:bodyPr>
        <a:lstStyle/>
        <a:p>
          <a:pPr lvl="0" algn="ctr" defTabSz="622300">
            <a:lnSpc>
              <a:spcPct val="90000"/>
            </a:lnSpc>
            <a:spcBef>
              <a:spcPct val="0"/>
            </a:spcBef>
            <a:spcAft>
              <a:spcPct val="35000"/>
            </a:spcAft>
          </a:pPr>
          <a:r>
            <a:rPr lang="el-GR" sz="1400" kern="1200" dirty="0" smtClean="0"/>
            <a:t>Σε περίπτωση μη συμμόρφωσης με την ως άνω απόφαση η Δευτεροβάθμια επιτροπή μπορεί να επιβάλει επιπλέον </a:t>
          </a:r>
          <a:r>
            <a:rPr lang="el-GR" sz="1400" u="sng" kern="1200" dirty="0" smtClean="0"/>
            <a:t>χρηματική </a:t>
          </a:r>
          <a:r>
            <a:rPr lang="el-GR" sz="1400" u="sng" kern="1200" dirty="0" smtClean="0"/>
            <a:t>ποινή</a:t>
          </a:r>
          <a:endParaRPr lang="el-GR" sz="1400" u="sng" kern="1200" dirty="0" smtClean="0"/>
        </a:p>
      </dsp:txBody>
      <dsp:txXfrm>
        <a:off x="68346" y="266247"/>
        <a:ext cx="2286267" cy="1991629"/>
      </dsp:txXfrm>
    </dsp:sp>
    <dsp:sp modelId="{4A6A69D6-F98C-45C9-9A8B-3489CDB9B7D4}">
      <dsp:nvSpPr>
        <dsp:cNvPr id="0" name=""/>
        <dsp:cNvSpPr/>
      </dsp:nvSpPr>
      <dsp:spPr>
        <a:xfrm>
          <a:off x="1895747" y="276234"/>
          <a:ext cx="3954558" cy="1991629"/>
        </a:xfrm>
        <a:prstGeom prst="chevron">
          <a:avLst/>
        </a:prstGeom>
        <a:solidFill>
          <a:schemeClr val="lt1">
            <a:hueOff val="0"/>
            <a:satOff val="0"/>
            <a:lumOff val="0"/>
            <a:alphaOff val="0"/>
          </a:schemeClr>
        </a:solidFill>
        <a:ln w="38100" cap="flat" cmpd="sng" algn="ctr">
          <a:solidFill>
            <a:schemeClr val="accent1">
              <a:shade val="80000"/>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56007" tIns="37338" rIns="18669" bIns="37338" numCol="1" spcCol="1270" anchor="ctr" anchorCtr="0">
          <a:noAutofit/>
        </a:bodyPr>
        <a:lstStyle/>
        <a:p>
          <a:pPr lvl="0" algn="ctr" defTabSz="622300">
            <a:lnSpc>
              <a:spcPct val="90000"/>
            </a:lnSpc>
            <a:spcBef>
              <a:spcPct val="0"/>
            </a:spcBef>
            <a:spcAft>
              <a:spcPct val="35000"/>
            </a:spcAft>
          </a:pPr>
          <a:r>
            <a:rPr lang="el-GR" sz="1400" kern="1200" dirty="0" smtClean="0"/>
            <a:t>Σε περίπτωση μη συμμόρφωσης με την ως άνω απόφαση ή πλημμελής εφαρμογής της η Δευτεροβάθμια επιτροπή μπορεί να επιβάλει ποινή </a:t>
          </a:r>
          <a:r>
            <a:rPr lang="el-GR" sz="1400" u="sng" kern="1200" dirty="0" smtClean="0"/>
            <a:t>έως το 3πλάσιο της αρχικά </a:t>
          </a:r>
          <a:r>
            <a:rPr lang="el-GR" sz="1400" u="sng" kern="1200" dirty="0" err="1" smtClean="0"/>
            <a:t>αποφασισθείσης</a:t>
          </a:r>
          <a:endParaRPr lang="el-GR" sz="1400" u="sng" kern="1200" dirty="0" smtClean="0"/>
        </a:p>
      </dsp:txBody>
      <dsp:txXfrm>
        <a:off x="2891562" y="276234"/>
        <a:ext cx="1962929" cy="1991629"/>
      </dsp:txXfrm>
    </dsp:sp>
    <dsp:sp modelId="{769B5A95-A51A-422E-94C2-88A60C2273F2}">
      <dsp:nvSpPr>
        <dsp:cNvPr id="0" name=""/>
        <dsp:cNvSpPr/>
      </dsp:nvSpPr>
      <dsp:spPr>
        <a:xfrm>
          <a:off x="4883990" y="266247"/>
          <a:ext cx="3677301" cy="1991629"/>
        </a:xfrm>
        <a:prstGeom prst="chevron">
          <a:avLst/>
        </a:prstGeom>
        <a:solidFill>
          <a:schemeClr val="lt1">
            <a:hueOff val="0"/>
            <a:satOff val="0"/>
            <a:lumOff val="0"/>
            <a:alphaOff val="0"/>
          </a:schemeClr>
        </a:solidFill>
        <a:ln w="38100" cap="flat" cmpd="sng" algn="ctr">
          <a:solidFill>
            <a:schemeClr val="accent1">
              <a:shade val="80000"/>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56007" tIns="37338" rIns="18669" bIns="37338" numCol="1" spcCol="1270" anchor="ctr" anchorCtr="0">
          <a:noAutofit/>
        </a:bodyPr>
        <a:lstStyle/>
        <a:p>
          <a:pPr lvl="0" algn="ctr" defTabSz="622300">
            <a:lnSpc>
              <a:spcPct val="90000"/>
            </a:lnSpc>
            <a:spcBef>
              <a:spcPct val="0"/>
            </a:spcBef>
            <a:spcAft>
              <a:spcPct val="35000"/>
            </a:spcAft>
          </a:pPr>
          <a:r>
            <a:rPr lang="el-GR" sz="1400" kern="1200" dirty="0" smtClean="0"/>
            <a:t>Σε περίπτωση εκ νέου μη συμμόρφωσης με την απόφαση της Δευτεροβάθμιας επιτροπής το Πειθαρχικό Συμβούλιο μπορεί να αποφασίσει </a:t>
          </a:r>
          <a:r>
            <a:rPr lang="el-GR" sz="1400" u="sng" kern="1200" dirty="0" smtClean="0"/>
            <a:t>τη διαγραφή του μέλους</a:t>
          </a:r>
        </a:p>
      </dsp:txBody>
      <dsp:txXfrm>
        <a:off x="5879805" y="266247"/>
        <a:ext cx="1685672" cy="1991629"/>
      </dsp:txXfrm>
    </dsp:sp>
  </dsp:spTree>
</dsp:drawing>
</file>

<file path=ppt/diagrams/drawing2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E761861-9CCB-4F78-A43C-46709140B0D1}">
      <dsp:nvSpPr>
        <dsp:cNvPr id="0" name=""/>
        <dsp:cNvSpPr/>
      </dsp:nvSpPr>
      <dsp:spPr>
        <a:xfrm>
          <a:off x="0" y="11900"/>
          <a:ext cx="8965869" cy="48672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l" defTabSz="800100" rtl="0">
            <a:lnSpc>
              <a:spcPct val="90000"/>
            </a:lnSpc>
            <a:spcBef>
              <a:spcPct val="0"/>
            </a:spcBef>
            <a:spcAft>
              <a:spcPct val="35000"/>
            </a:spcAft>
          </a:pPr>
          <a:r>
            <a:rPr lang="el-GR" sz="1800" b="1" kern="1200" dirty="0" smtClean="0"/>
            <a:t>Ο</a:t>
          </a:r>
          <a:r>
            <a:rPr lang="en-US" sz="1800" b="1" kern="1200" dirty="0" smtClean="0"/>
            <a:t> </a:t>
          </a:r>
          <a:r>
            <a:rPr lang="el-GR" sz="1800" b="1" kern="1200" dirty="0" smtClean="0"/>
            <a:t>Κώδικας Δημοσιοποίησης </a:t>
          </a:r>
          <a:r>
            <a:rPr lang="el-GR" sz="1800" b="1" kern="1200" dirty="0" smtClean="0">
              <a:effectLst>
                <a:outerShdw blurRad="38100" dist="38100" dir="2700000" algn="tl">
                  <a:srgbClr val="000000">
                    <a:alpha val="43137"/>
                  </a:srgbClr>
                </a:outerShdw>
              </a:effectLst>
            </a:rPr>
            <a:t>ισχύει και είναι δεσμευτικός </a:t>
          </a:r>
          <a:r>
            <a:rPr lang="el-GR" sz="1800" b="1" kern="1200" dirty="0" smtClean="0"/>
            <a:t>για όλες τις Εταιρίες/Μέλη ΣΦΕΕ </a:t>
          </a:r>
          <a:endParaRPr lang="el-GR" sz="1800" kern="1200" dirty="0"/>
        </a:p>
      </dsp:txBody>
      <dsp:txXfrm>
        <a:off x="23760" y="35660"/>
        <a:ext cx="8918349" cy="439200"/>
      </dsp:txXfrm>
    </dsp:sp>
    <dsp:sp modelId="{2A20DF12-0569-49F1-A3A4-7E95E8BFA7C3}">
      <dsp:nvSpPr>
        <dsp:cNvPr id="0" name=""/>
        <dsp:cNvSpPr/>
      </dsp:nvSpPr>
      <dsp:spPr>
        <a:xfrm>
          <a:off x="0" y="573500"/>
          <a:ext cx="8965869" cy="48672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l" defTabSz="800100" rtl="0">
            <a:lnSpc>
              <a:spcPct val="90000"/>
            </a:lnSpc>
            <a:spcBef>
              <a:spcPct val="0"/>
            </a:spcBef>
            <a:spcAft>
              <a:spcPct val="35000"/>
            </a:spcAft>
          </a:pPr>
          <a:r>
            <a:rPr lang="el-GR" sz="1800" b="1" kern="1200" dirty="0" smtClean="0"/>
            <a:t>Σε περίπτωση </a:t>
          </a:r>
          <a:r>
            <a:rPr lang="el-GR" sz="1800" b="1" kern="1200" dirty="0" smtClean="0">
              <a:effectLst>
                <a:outerShdw blurRad="38100" dist="38100" dir="2700000" algn="tl">
                  <a:srgbClr val="000000">
                    <a:alpha val="43137"/>
                  </a:srgbClr>
                </a:outerShdw>
              </a:effectLst>
            </a:rPr>
            <a:t>μη τήρησης </a:t>
          </a:r>
          <a:r>
            <a:rPr lang="el-GR" sz="1800" b="1" kern="1200" dirty="0" smtClean="0"/>
            <a:t>του προβλέπονται οι εξής κυρώσεις:</a:t>
          </a:r>
          <a:endParaRPr lang="el-GR" sz="1800" kern="1200" dirty="0"/>
        </a:p>
      </dsp:txBody>
      <dsp:txXfrm>
        <a:off x="23760" y="597260"/>
        <a:ext cx="8918349" cy="439200"/>
      </dsp:txXfrm>
    </dsp:sp>
  </dsp:spTree>
</dsp:drawing>
</file>

<file path=ppt/diagrams/drawing2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43A2963-0C30-46DA-BF4D-A00A0D30DB84}">
      <dsp:nvSpPr>
        <dsp:cNvPr id="0" name=""/>
        <dsp:cNvSpPr/>
      </dsp:nvSpPr>
      <dsp:spPr>
        <a:xfrm>
          <a:off x="0" y="61997"/>
          <a:ext cx="8229600" cy="1342574"/>
        </a:xfrm>
        <a:prstGeom prst="roundRect">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l" defTabSz="1066800" rtl="0">
            <a:lnSpc>
              <a:spcPct val="90000"/>
            </a:lnSpc>
            <a:spcBef>
              <a:spcPct val="0"/>
            </a:spcBef>
            <a:spcAft>
              <a:spcPct val="35000"/>
            </a:spcAft>
          </a:pPr>
          <a:r>
            <a:rPr lang="el-GR" sz="2400" b="1" kern="1200" dirty="0" smtClean="0"/>
            <a:t>Το 2013</a:t>
          </a:r>
          <a:r>
            <a:rPr lang="el-GR" sz="2400" kern="1200" dirty="0" smtClean="0"/>
            <a:t>, η Γενική Συνέλευση της </a:t>
          </a:r>
          <a:r>
            <a:rPr lang="en-US" sz="2400" b="1" kern="1200" dirty="0" smtClean="0"/>
            <a:t>EFPIA</a:t>
          </a:r>
          <a:r>
            <a:rPr lang="en-US" sz="2400" kern="1200" dirty="0" smtClean="0"/>
            <a:t>, </a:t>
          </a:r>
          <a:r>
            <a:rPr lang="el-GR" sz="2400" kern="1200" dirty="0" smtClean="0"/>
            <a:t>υιοθέτησε τον Κώδικα Δημοσιοποίησης (</a:t>
          </a:r>
          <a:r>
            <a:rPr lang="en-US" sz="2400" kern="1200" dirty="0" smtClean="0"/>
            <a:t>Disclosure Code)</a:t>
          </a:r>
          <a:endParaRPr lang="el-GR" sz="2400" kern="1200" dirty="0"/>
        </a:p>
      </dsp:txBody>
      <dsp:txXfrm>
        <a:off x="65539" y="127536"/>
        <a:ext cx="8098522" cy="1211496"/>
      </dsp:txXfrm>
    </dsp:sp>
    <dsp:sp modelId="{5B440D48-BB91-44EE-B823-D010B47394CA}">
      <dsp:nvSpPr>
        <dsp:cNvPr id="0" name=""/>
        <dsp:cNvSpPr/>
      </dsp:nvSpPr>
      <dsp:spPr>
        <a:xfrm>
          <a:off x="0" y="1473692"/>
          <a:ext cx="8229600" cy="1342574"/>
        </a:xfrm>
        <a:prstGeom prst="roundRect">
          <a:avLst/>
        </a:prstGeom>
        <a:solidFill>
          <a:schemeClr val="accent4">
            <a:hueOff val="-2232385"/>
            <a:satOff val="13449"/>
            <a:lumOff val="1078"/>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l" defTabSz="1066800" rtl="0">
            <a:lnSpc>
              <a:spcPct val="90000"/>
            </a:lnSpc>
            <a:spcBef>
              <a:spcPct val="0"/>
            </a:spcBef>
            <a:spcAft>
              <a:spcPct val="35000"/>
            </a:spcAft>
          </a:pPr>
          <a:r>
            <a:rPr lang="el-GR" sz="2400" b="1" kern="1200" dirty="0" smtClean="0"/>
            <a:t>26 από τις 33 χώρες  της ΕΕ </a:t>
          </a:r>
          <a:r>
            <a:rPr lang="el-GR" sz="2400" kern="1200" dirty="0" smtClean="0"/>
            <a:t>έχουν μεταφέρει τον Κώδικα σε ευθυγράμμιση με την εθνική τους νομοθεσία και τους κανονισμούς</a:t>
          </a:r>
          <a:endParaRPr lang="el-GR" sz="2400" kern="1200" dirty="0"/>
        </a:p>
      </dsp:txBody>
      <dsp:txXfrm>
        <a:off x="65539" y="1539231"/>
        <a:ext cx="8098522" cy="1211496"/>
      </dsp:txXfrm>
    </dsp:sp>
    <dsp:sp modelId="{EA3262CE-B607-4C44-A0B4-FDFC75752939}">
      <dsp:nvSpPr>
        <dsp:cNvPr id="0" name=""/>
        <dsp:cNvSpPr/>
      </dsp:nvSpPr>
      <dsp:spPr>
        <a:xfrm>
          <a:off x="0" y="2885387"/>
          <a:ext cx="8229600" cy="1342574"/>
        </a:xfrm>
        <a:prstGeom prst="roundRect">
          <a:avLst/>
        </a:prstGeom>
        <a:solidFill>
          <a:schemeClr val="accent4">
            <a:hueOff val="-4464770"/>
            <a:satOff val="26899"/>
            <a:lumOff val="2156"/>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l" defTabSz="1066800" rtl="0">
            <a:lnSpc>
              <a:spcPct val="90000"/>
            </a:lnSpc>
            <a:spcBef>
              <a:spcPct val="0"/>
            </a:spcBef>
            <a:spcAft>
              <a:spcPct val="35000"/>
            </a:spcAft>
          </a:pPr>
          <a:r>
            <a:rPr lang="el-GR" sz="2400" kern="1200" dirty="0" smtClean="0"/>
            <a:t>Η Γαλλία, η Πορτογαλία και η Δανία έχουν εντάξει στη νομοθεσία τους τις ρυθμίσεις του Κώδικα Δημοσιοποίησης </a:t>
          </a:r>
          <a:endParaRPr lang="el-GR" sz="2400" kern="1200" dirty="0"/>
        </a:p>
      </dsp:txBody>
      <dsp:txXfrm>
        <a:off x="65539" y="2950926"/>
        <a:ext cx="8098522" cy="1211496"/>
      </dsp:txXfrm>
    </dsp:sp>
  </dsp:spTree>
</dsp:drawing>
</file>

<file path=ppt/diagrams/layout20.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2.xml><?xml version="1.0" encoding="utf-8"?>
<dgm:layoutDef xmlns:dgm="http://schemas.openxmlformats.org/drawingml/2006/diagram" xmlns:a="http://schemas.openxmlformats.org/drawingml/2006/main" uniqueId="urn:microsoft.com/office/officeart/2005/8/layout/venn1">
  <dgm:title val=""/>
  <dgm:desc val=""/>
  <dgm:catLst>
    <dgm:cat type="relationship" pri="28000"/>
    <dgm:cat type="convert" pri="19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Lst>
      <dgm:cxnLst>
        <dgm:cxn modelId="7" srcId="0" destId="1" srcOrd="0" destOrd="0"/>
        <dgm:cxn modelId="8" srcId="0" destId="2" srcOrd="1" destOrd="0"/>
        <dgm:cxn modelId="9" srcId="0" destId="3" srcOrd="2" destOrd="0"/>
        <dgm:cxn modelId="10" srcId="0" destId="4" srcOrd="3" destOrd="0"/>
      </dgm:cxnLst>
      <dgm:bg/>
      <dgm:whole/>
    </dgm:dataModel>
  </dgm:clrData>
  <dgm:layoutNode name="compositeShape">
    <dgm:varLst>
      <dgm:chMax val="7"/>
      <dgm:dir/>
      <dgm:resizeHandles val="exact"/>
    </dgm:varLst>
    <dgm:choose name="Name0">
      <dgm:if name="Name1" axis="ch" ptType="node" func="cnt" op="equ" val="1">
        <dgm:alg type="composite">
          <dgm:param type="ar" val="1"/>
        </dgm:alg>
      </dgm:if>
      <dgm:if name="Name2" axis="ch" ptType="node" func="cnt" op="equ" val="2">
        <dgm:alg type="composite">
          <dgm:param type="ar" val="1.792"/>
        </dgm:alg>
      </dgm:if>
      <dgm:if name="Name3" axis="ch" ptType="node" func="cnt" op="equ" val="3">
        <dgm:alg type="composite">
          <dgm:param type="ar" val="1"/>
        </dgm:alg>
      </dgm:if>
      <dgm:if name="Name4" axis="ch" ptType="node" func="cnt" op="equ" val="4">
        <dgm:alg type="composite">
          <dgm:param type="ar" val="1"/>
        </dgm:alg>
      </dgm:if>
      <dgm:if name="Name5" axis="ch" ptType="node" func="cnt" op="equ" val="5">
        <dgm:alg type="composite">
          <dgm:param type="ar" val="1.4"/>
        </dgm:alg>
      </dgm:if>
      <dgm:if name="Name6" axis="ch" ptType="node" func="cnt" op="equ" val="6">
        <dgm:alg type="composite">
          <dgm:param type="ar" val="1.285"/>
        </dgm:alg>
      </dgm:if>
      <dgm:if name="Name7" axis="ch" ptType="node" func="cnt" op="equ" val="7">
        <dgm:alg type="composite">
          <dgm:param type="ar" val="1.359"/>
        </dgm:alg>
      </dgm:if>
      <dgm:else name="Name8">
        <dgm:alg type="composite">
          <dgm:param type="ar" val="1.359"/>
        </dgm:alg>
      </dgm:else>
    </dgm:choose>
    <dgm:shape xmlns:r="http://schemas.openxmlformats.org/officeDocument/2006/relationships" r:blip="">
      <dgm:adjLst/>
    </dgm:shape>
    <dgm:presOf/>
    <dgm:choose name="Name9">
      <dgm:if name="Name10" axis="ch" ptType="node" func="cnt" op="equ" val="1">
        <dgm:constrLst>
          <dgm:constr type="ctrX" for="ch" forName="circ1TxSh" refType="w" fact="0.5"/>
          <dgm:constr type="ctrY" for="ch" forName="circ1TxSh" refType="h" fact="0.5"/>
          <dgm:constr type="w" for="ch" forName="circ1TxSh" refType="w"/>
          <dgm:constr type="h" for="ch" forName="circ1TxSh" refType="h"/>
          <dgm:constr type="primFontSz" for="ch" ptType="node" op="equ"/>
        </dgm:constrLst>
      </dgm:if>
      <dgm:if name="Name11" axis="ch" ptType="node" func="cnt" op="equ" val="2">
        <dgm:constrLst>
          <dgm:constr type="ctrX" for="ch" forName="circ1" refType="w" fact="0.3"/>
          <dgm:constr type="ctrY" for="ch" forName="circ1" refType="h" fact="0.5"/>
          <dgm:constr type="w" for="ch" forName="circ1" refType="w" fact="0.555"/>
          <dgm:constr type="h" for="ch" forName="circ1" refType="h" fact="0.99456"/>
          <dgm:constr type="l" for="ch" forName="circ1Tx" refType="w" fact="0.1"/>
          <dgm:constr type="t" for="ch" forName="circ1Tx" refType="h" fact="0.12"/>
          <dgm:constr type="w" for="ch" forName="circ1Tx" refType="w" fact="0.32"/>
          <dgm:constr type="h" for="ch" forName="circ1Tx" refType="h" fact="0.76"/>
          <dgm:constr type="ctrX" for="ch" forName="circ2" refType="w" fact="0.7"/>
          <dgm:constr type="ctrY" for="ch" forName="circ2" refType="h" fact="0.5"/>
          <dgm:constr type="w" for="ch" forName="circ2" refType="w" fact="0.555"/>
          <dgm:constr type="h" for="ch" forName="circ2" refType="h" fact="0.99456"/>
          <dgm:constr type="l" for="ch" forName="circ2Tx" refType="w" fact="0.58"/>
          <dgm:constr type="t" for="ch" forName="circ2Tx" refType="h" fact="0.12"/>
          <dgm:constr type="w" for="ch" forName="circ2Tx" refType="w" fact="0.32"/>
          <dgm:constr type="h" for="ch" forName="circ2Tx" refType="h" fact="0.76"/>
          <dgm:constr type="primFontSz" for="ch" ptType="node" op="equ"/>
        </dgm:constrLst>
      </dgm:if>
      <dgm:if name="Name12" axis="ch" ptType="node" func="cnt" op="equ" val="3">
        <dgm:constrLst>
          <dgm:constr type="ctrX" for="ch" forName="circ1" refType="w" fact="0.5"/>
          <dgm:constr type="ctrY" for="ch" forName="circ1" refType="w" fact="0.25"/>
          <dgm:constr type="w" for="ch" forName="circ1" refType="w" fact="0.6"/>
          <dgm:constr type="h" for="ch" forName="circ1" refType="h" fact="0.6"/>
          <dgm:constr type="l" for="ch" forName="circ1Tx" refType="w" fact="0.28"/>
          <dgm:constr type="t" for="ch" forName="circ1Tx" refType="h" fact="0.055"/>
          <dgm:constr type="w" for="ch" forName="circ1Tx" refType="w" fact="0.44"/>
          <dgm:constr type="h" for="ch" forName="circ1Tx" refType="h" fact="0.27"/>
          <dgm:constr type="ctrX" for="ch" forName="circ2" refType="w" fact="0.7165"/>
          <dgm:constr type="ctrY" for="ch" forName="circ2" refType="w" fact="0.625"/>
          <dgm:constr type="w" for="ch" forName="circ2" refType="w" fact="0.6"/>
          <dgm:constr type="h" for="ch" forName="circ2" refType="h" fact="0.6"/>
          <dgm:constr type="l" for="ch" forName="circ2Tx" refType="w" fact="0.6"/>
          <dgm:constr type="t" for="ch" forName="circ2Tx" refType="h" fact="0.48"/>
          <dgm:constr type="w" for="ch" forName="circ2Tx" refType="w" fact="0.36"/>
          <dgm:constr type="h" for="ch" forName="circ2Tx" refType="h" fact="0.33"/>
          <dgm:constr type="ctrX" for="ch" forName="circ3" refType="w" fact="0.2835"/>
          <dgm:constr type="ctrY" for="ch" forName="circ3" refType="w" fact="0.625"/>
          <dgm:constr type="w" for="ch" forName="circ3" refType="w" fact="0.6"/>
          <dgm:constr type="h" for="ch" forName="circ3" refType="h" fact="0.6"/>
          <dgm:constr type="l" for="ch" forName="circ3Tx" refType="w" fact="0.04"/>
          <dgm:constr type="t" for="ch" forName="circ3Tx" refType="h" fact="0.48"/>
          <dgm:constr type="w" for="ch" forName="circ3Tx" refType="w" fact="0.36"/>
          <dgm:constr type="h" for="ch" forName="circ3Tx" refType="h" fact="0.33"/>
          <dgm:constr type="primFontSz" for="ch" ptType="node" op="equ"/>
        </dgm:constrLst>
      </dgm:if>
      <dgm:if name="Name13" axis="ch" ptType="node" func="cnt" op="equ" val="4">
        <dgm:constrLst>
          <dgm:constr type="ctrX" for="ch" forName="circ1" refType="w" fact="0.5"/>
          <dgm:constr type="ctrY" for="ch" forName="circ1" refType="w" fact="0.27"/>
          <dgm:constr type="w" for="ch" forName="circ1" refType="w" fact="0.52"/>
          <dgm:constr type="h" for="ch" forName="circ1" refType="h" fact="0.52"/>
          <dgm:constr type="l" for="ch" forName="circ1Tx" refType="w" fact="0.3"/>
          <dgm:constr type="t" for="ch" forName="circ1Tx" refType="h" fact="0.08"/>
          <dgm:constr type="w" for="ch" forName="circ1Tx" refType="w" fact="0.4"/>
          <dgm:constr type="h" for="ch" forName="circ1Tx" refType="h" fact="0.165"/>
          <dgm:constr type="ctrX" for="ch" forName="circ2" refType="w" fact="0.73"/>
          <dgm:constr type="ctrY" for="ch" forName="circ2" refType="w" fact="0.5"/>
          <dgm:constr type="w" for="ch" forName="circ2" refType="w" fact="0.52"/>
          <dgm:constr type="h" for="ch" forName="circ2" refType="h" fact="0.52"/>
          <dgm:constr type="r" for="ch" forName="circ2Tx" refType="w" fact="0.95"/>
          <dgm:constr type="t" for="ch" forName="circ2Tx" refType="h" fact="0.3"/>
          <dgm:constr type="w" for="ch" forName="circ2Tx" refType="w" fact="0.2"/>
          <dgm:constr type="h" for="ch" forName="circ2Tx" refType="h" fact="0.4"/>
          <dgm:constr type="ctrX" for="ch" forName="circ3" refType="w" fact="0.5"/>
          <dgm:constr type="ctrY" for="ch" forName="circ3" refType="w" fact="0.73"/>
          <dgm:constr type="w" for="ch" forName="circ3" refType="w" fact="0.52"/>
          <dgm:constr type="h" for="ch" forName="circ3" refType="h" fact="0.52"/>
          <dgm:constr type="l" for="ch" forName="circ3Tx" refType="w" fact="0.3"/>
          <dgm:constr type="b" for="ch" forName="circ3Tx" refType="h" fact="0.92"/>
          <dgm:constr type="w" for="ch" forName="circ3Tx" refType="w" fact="0.4"/>
          <dgm:constr type="h" for="ch" forName="circ3Tx" refType="h" fact="0.165"/>
          <dgm:constr type="ctrX" for="ch" forName="circ4" refType="w" fact="0.27"/>
          <dgm:constr type="ctrY" for="ch" forName="circ4" refType="h" fact="0.5"/>
          <dgm:constr type="w" for="ch" forName="circ4" refType="w" fact="0.52"/>
          <dgm:constr type="h" for="ch" forName="circ4" refType="h" fact="0.52"/>
          <dgm:constr type="l" for="ch" forName="circ4Tx" refType="w" fact="0.05"/>
          <dgm:constr type="t" for="ch" forName="circ4Tx" refType="h" fact="0.3"/>
          <dgm:constr type="w" for="ch" forName="circ4Tx" refType="w" fact="0.2"/>
          <dgm:constr type="h" for="ch" forName="circ4Tx" refType="h" fact="0.4"/>
          <dgm:constr type="primFontSz" for="ch" ptType="node" op="equ"/>
        </dgm:constrLst>
      </dgm:if>
      <dgm:if name="Name14" axis="ch" ptType="node" func="cnt" op="equ" val="5">
        <dgm:constrLst>
          <dgm:constr type="ctrX" for="ch" forName="circ1" refType="w" fact="0.5"/>
          <dgm:constr type="ctrY" for="ch" forName="circ1" refType="h" fact="0.46"/>
          <dgm:constr type="w" for="ch" forName="circ1" refType="w" fact="0.25"/>
          <dgm:constr type="h" for="ch" forName="circ1" refType="h" fact="0.35"/>
          <dgm:constr type="l" for="ch" forName="circ1Tx" refType="w" fact="0.355"/>
          <dgm:constr type="t" for="ch" forName="circ1Tx"/>
          <dgm:constr type="w" for="ch" forName="circ1Tx" refType="w" fact="0.29"/>
          <dgm:constr type="h" for="ch" forName="circ1Tx" refType="h" fact="0.235"/>
          <dgm:constr type="ctrX" for="ch" forName="circ2" refType="w" fact="0.5951"/>
          <dgm:constr type="ctrY" for="ch" forName="circ2" refType="h" fact="0.5567"/>
          <dgm:constr type="w" for="ch" forName="circ2" refType="w" fact="0.25"/>
          <dgm:constr type="h" for="ch" forName="circ2" refType="h" fact="0.35"/>
          <dgm:constr type="l" for="ch" forName="circ2Tx" refType="w" fact="0.74"/>
          <dgm:constr type="t" for="ch" forName="circ2Tx" refType="h" fact="0.31"/>
          <dgm:constr type="w" for="ch" forName="circ2Tx" refType="w" fact="0.26"/>
          <dgm:constr type="h" for="ch" forName="circ2Tx" refType="h" fact="0.255"/>
          <dgm:constr type="ctrX" for="ch" forName="circ3" refType="w" fact="0.5588"/>
          <dgm:constr type="ctrY" for="ch" forName="circ3" refType="h" fact="0.7133"/>
          <dgm:constr type="w" for="ch" forName="circ3" refType="w" fact="0.25"/>
          <dgm:constr type="h" for="ch" forName="circ3" refType="h" fact="0.35"/>
          <dgm:constr type="l" for="ch" forName="circ3Tx" refType="w" fact="0.7"/>
          <dgm:constr type="t" for="ch" forName="circ3Tx" refType="h" fact="0.745"/>
          <dgm:constr type="w" for="ch" forName="circ3Tx" refType="w" fact="0.26"/>
          <dgm:constr type="h" for="ch" forName="circ3Tx" refType="h" fact="0.255"/>
          <dgm:constr type="ctrX" for="ch" forName="circ4" refType="w" fact="0.4412"/>
          <dgm:constr type="ctrY" for="ch" forName="circ4" refType="h" fact="0.7133"/>
          <dgm:constr type="w" for="ch" forName="circ4" refType="w" fact="0.25"/>
          <dgm:constr type="h" for="ch" forName="circ4" refType="h" fact="0.35"/>
          <dgm:constr type="l" for="ch" forName="circ4Tx" refType="w" fact="0.04"/>
          <dgm:constr type="t" for="ch" forName="circ4Tx" refType="h" fact="0.745"/>
          <dgm:constr type="w" for="ch" forName="circ4Tx" refType="w" fact="0.26"/>
          <dgm:constr type="h" for="ch" forName="circ4Tx" refType="h" fact="0.255"/>
          <dgm:constr type="ctrX" for="ch" forName="circ5" refType="w" fact="0.4049"/>
          <dgm:constr type="ctrY" for="ch" forName="circ5" refType="h" fact="0.5567"/>
          <dgm:constr type="w" for="ch" forName="circ5" refType="w" fact="0.25"/>
          <dgm:constr type="h" for="ch" forName="circ5" refType="h" fact="0.35"/>
          <dgm:constr type="l" for="ch" forName="circ5Tx"/>
          <dgm:constr type="t" for="ch" forName="circ5Tx" refType="h" fact="0.31"/>
          <dgm:constr type="w" for="ch" forName="circ5Tx" refType="w" fact="0.26"/>
          <dgm:constr type="h" for="ch" forName="circ5Tx" refType="h" fact="0.255"/>
          <dgm:constr type="primFontSz" for="ch" ptType="node" op="equ"/>
        </dgm:constrLst>
      </dgm:if>
      <dgm:if name="Name15" axis="ch" ptType="node" func="cnt" op="equ" val="6">
        <dgm:constrLst>
          <dgm:constr type="ctrX" for="ch" forName="circ1" refType="w" fact="0.5"/>
          <dgm:constr type="ctrY" for="ch" forName="circ1" refType="h" fact="0.3844"/>
          <dgm:constr type="w" for="ch" forName="circ1" refType="w" fact="0.24"/>
          <dgm:constr type="h" for="ch" forName="circ1" refType="h" fact="0.3084"/>
          <dgm:constr type="l" for="ch" forName="circ1Tx" refType="w" fact="0.35"/>
          <dgm:constr type="t" for="ch" forName="circ1Tx"/>
          <dgm:constr type="w" for="ch" forName="circ1Tx" refType="w" fact="0.3"/>
          <dgm:constr type="h" for="ch" forName="circ1Tx" refType="h" fact="0.21"/>
          <dgm:constr type="ctrX" for="ch" forName="circ2" refType="w" fact="0.5779"/>
          <dgm:constr type="ctrY" for="ch" forName="circ2" refType="h" fact="0.4422"/>
          <dgm:constr type="w" for="ch" forName="circ2" refType="w" fact="0.24"/>
          <dgm:constr type="h" for="ch" forName="circ2" refType="h" fact="0.3084"/>
          <dgm:constr type="l" for="ch" forName="circ2Tx" refType="w" fact="0.7157"/>
          <dgm:constr type="t" for="ch" forName="circ2Tx" refType="h" fact="0.2"/>
          <dgm:constr type="w" for="ch" forName="circ2Tx" refType="w" fact="0.2843"/>
          <dgm:constr type="h" for="ch" forName="circ2Tx" refType="h" fact="0.23"/>
          <dgm:constr type="ctrX" for="ch" forName="circ3" refType="w" fact="0.5779"/>
          <dgm:constr type="ctrY" for="ch" forName="circ3" refType="h" fact="0.5578"/>
          <dgm:constr type="w" for="ch" forName="circ3" refType="w" fact="0.24"/>
          <dgm:constr type="h" for="ch" forName="circ3" refType="h" fact="0.3084"/>
          <dgm:constr type="l" for="ch" forName="circ3Tx" refType="w" fact="0.7157"/>
          <dgm:constr type="t" for="ch" forName="circ3Tx" refType="h" fact="0.543"/>
          <dgm:constr type="w" for="ch" forName="circ3Tx" refType="w" fact="0.2843"/>
          <dgm:constr type="h" for="ch" forName="circ3Tx" refType="h" fact="0.257"/>
          <dgm:constr type="ctrX" for="ch" forName="circ4" refType="w" fact="0.5"/>
          <dgm:constr type="ctrY" for="ch" forName="circ4" refType="h" fact="0.6157"/>
          <dgm:constr type="w" for="ch" forName="circ4" refType="w" fact="0.24"/>
          <dgm:constr type="h" for="ch" forName="circ4" refType="h" fact="0.3084"/>
          <dgm:constr type="l" for="ch" forName="circ4Tx" refType="w" fact="0.35"/>
          <dgm:constr type="t" for="ch" forName="circ4Tx" refType="h" fact="0.79"/>
          <dgm:constr type="w" for="ch" forName="circ4Tx" refType="w" fact="0.3"/>
          <dgm:constr type="h" for="ch" forName="circ4Tx" refType="h" fact="0.21"/>
          <dgm:constr type="ctrX" for="ch" forName="circ5" refType="w" fact="0.4221"/>
          <dgm:constr type="ctrY" for="ch" forName="circ5" refType="h" fact="0.5578"/>
          <dgm:constr type="w" for="ch" forName="circ5" refType="w" fact="0.24"/>
          <dgm:constr type="h" for="ch" forName="circ5" refType="h" fact="0.3084"/>
          <dgm:constr type="l" for="ch" forName="circ5Tx" refType="w" fact="0"/>
          <dgm:constr type="t" for="ch" forName="circ5Tx" refType="h" fact="0.543"/>
          <dgm:constr type="w" for="ch" forName="circ5Tx" refType="w" fact="0.2843"/>
          <dgm:constr type="h" for="ch" forName="circ5Tx" refType="h" fact="0.257"/>
          <dgm:constr type="ctrX" for="ch" forName="circ6" refType="w" fact="0.4221"/>
          <dgm:constr type="ctrY" for="ch" forName="circ6" refType="h" fact="0.4422"/>
          <dgm:constr type="w" for="ch" forName="circ6" refType="w" fact="0.24"/>
          <dgm:constr type="h" for="ch" forName="circ6" refType="h" fact="0.3084"/>
          <dgm:constr type="l" for="ch" forName="circ6Tx" refType="w" fact="0"/>
          <dgm:constr type="t" for="ch" forName="circ6Tx" refType="h" fact="0.2"/>
          <dgm:constr type="w" for="ch" forName="circ6Tx" refType="w" fact="0.2843"/>
          <dgm:constr type="h" for="ch" forName="circ6Tx" refType="h" fact="0.257"/>
          <dgm:constr type="primFontSz" for="ch" ptType="node" op="equ"/>
        </dgm:constrLst>
      </dgm:if>
      <dgm:else name="Name16">
        <dgm:constrLst>
          <dgm:constr type="ctrX" for="ch" forName="circ1" refType="w" fact="0.5"/>
          <dgm:constr type="ctrY" for="ch" forName="circ1" refType="h" fact="0.4177"/>
          <dgm:constr type="w" for="ch" forName="circ1" refType="w" fact="0.24"/>
          <dgm:constr type="h" for="ch" forName="circ1" refType="h" fact="0.3262"/>
          <dgm:constr type="l" for="ch" forName="circ1Tx" refType="w" fact="0.3625"/>
          <dgm:constr type="t" for="ch" forName="circ1Tx"/>
          <dgm:constr type="w" for="ch" forName="circ1Tx" refType="w" fact="0.275"/>
          <dgm:constr type="h" for="ch" forName="circ1Tx" refType="h" fact="0.2"/>
          <dgm:constr type="ctrX" for="ch" forName="circ2" refType="w" fact="0.5704"/>
          <dgm:constr type="ctrY" for="ch" forName="circ2" refType="h" fact="0.4637"/>
          <dgm:constr type="w" for="ch" forName="circ2" refType="w" fact="0.24"/>
          <dgm:constr type="h" for="ch" forName="circ2" refType="h" fact="0.3262"/>
          <dgm:constr type="l" for="ch" forName="circ2Tx" refType="w" fact="0.72"/>
          <dgm:constr type="t" for="ch" forName="circ2Tx" refType="h" fact="0.19"/>
          <dgm:constr type="w" for="ch" forName="circ2Tx" refType="w" fact="0.26"/>
          <dgm:constr type="h" for="ch" forName="circ2Tx" refType="h" fact="0.22"/>
          <dgm:constr type="ctrX" for="ch" forName="circ3" refType="w" fact="0.5877"/>
          <dgm:constr type="ctrY" for="ch" forName="circ3" refType="h" fact="0.5672"/>
          <dgm:constr type="w" for="ch" forName="circ3" refType="w" fact="0.24"/>
          <dgm:constr type="h" for="ch" forName="circ3" refType="h" fact="0.3262"/>
          <dgm:constr type="l" for="ch" forName="circ3Tx" refType="w" fact="0.745"/>
          <dgm:constr type="t" for="ch" forName="circ3Tx" refType="h" fact="0.47"/>
          <dgm:constr type="w" for="ch" forName="circ3Tx" refType="w" fact="0.255"/>
          <dgm:constr type="h" for="ch" forName="circ3Tx" refType="h" fact="0.235"/>
          <dgm:constr type="ctrX" for="ch" forName="circ4" refType="w" fact="0.539"/>
          <dgm:constr type="ctrY" for="ch" forName="circ4" refType="h" fact="0.6502"/>
          <dgm:constr type="w" for="ch" forName="circ4" refType="w" fact="0.24"/>
          <dgm:constr type="h" for="ch" forName="circ4" refType="h" fact="0.3262"/>
          <dgm:constr type="l" for="ch" forName="circ4Tx" refType="w" fact="0.635"/>
          <dgm:constr type="t" for="ch" forName="circ4Tx" refType="h" fact="0.785"/>
          <dgm:constr type="w" for="ch" forName="circ4Tx" refType="w" fact="0.275"/>
          <dgm:constr type="h" for="ch" forName="circ4Tx" refType="h" fact="0.215"/>
          <dgm:constr type="ctrX" for="ch" forName="circ5" refType="w" fact="0.461"/>
          <dgm:constr type="ctrY" for="ch" forName="circ5" refType="h" fact="0.6502"/>
          <dgm:constr type="w" for="ch" forName="circ5" refType="w" fact="0.24"/>
          <dgm:constr type="h" for="ch" forName="circ5" refType="h" fact="0.3262"/>
          <dgm:constr type="l" for="ch" forName="circ5Tx" refType="w" fact="0.09"/>
          <dgm:constr type="t" for="ch" forName="circ5Tx" refType="h" fact="0.785"/>
          <dgm:constr type="w" for="ch" forName="circ5Tx" refType="w" fact="0.275"/>
          <dgm:constr type="h" for="ch" forName="circ5Tx" refType="h" fact="0.215"/>
          <dgm:constr type="ctrX" for="ch" forName="circ6" refType="w" fact="0.4123"/>
          <dgm:constr type="ctrY" for="ch" forName="circ6" refType="h" fact="0.5672"/>
          <dgm:constr type="w" for="ch" forName="circ6" refType="w" fact="0.24"/>
          <dgm:constr type="h" for="ch" forName="circ6" refType="h" fact="0.3262"/>
          <dgm:constr type="l" for="ch" forName="circ6Tx"/>
          <dgm:constr type="t" for="ch" forName="circ6Tx" refType="h" fact="0.47"/>
          <dgm:constr type="w" for="ch" forName="circ6Tx" refType="w" fact="0.255"/>
          <dgm:constr type="h" for="ch" forName="circ6Tx" refType="h" fact="0.235"/>
          <dgm:constr type="ctrX" for="ch" forName="circ7" refType="w" fact="0.4296"/>
          <dgm:constr type="ctrY" for="ch" forName="circ7" refType="h" fact="0.4637"/>
          <dgm:constr type="w" for="ch" forName="circ7" refType="w" fact="0.24"/>
          <dgm:constr type="h" for="ch" forName="circ7" refType="h" fact="0.3262"/>
          <dgm:constr type="l" for="ch" forName="circ7Tx" refType="w" fact="0.02"/>
          <dgm:constr type="t" for="ch" forName="circ7Tx" refType="h" fact="0.19"/>
          <dgm:constr type="w" for="ch" forName="circ7Tx" refType="w" fact="0.26"/>
          <dgm:constr type="h" for="ch" forName="circ7Tx" refType="h" fact="0.22"/>
          <dgm:constr type="primFontSz" for="ch" ptType="node" op="equ"/>
        </dgm:constrLst>
      </dgm:else>
    </dgm:choose>
    <dgm:ruleLst/>
    <dgm:forEach name="Name17" axis="ch" ptType="node" cnt="1">
      <dgm:choose name="Name18">
        <dgm:if name="Name19" axis="root ch" ptType="all node" func="cnt" op="equ" val="1">
          <dgm:layoutNode name="circ1TxSh" styleLbl="vennNode1">
            <dgm:alg type="tx">
              <dgm:param type="txAnchorHorzCh" val="ctr"/>
              <dgm:param type="txAnchorVertCh" val="mid"/>
            </dgm:alg>
            <dgm:shape xmlns:r="http://schemas.openxmlformats.org/officeDocument/2006/relationships" type="ellipse" r:blip="">
              <dgm:adjLst/>
            </dgm:shape>
            <dgm:choose name="Name20">
              <dgm:if name="Name21" func="var" arg="dir" op="equ" val="norm">
                <dgm:choose name="Name22">
                  <dgm:if name="Name23" axis="root ch" ptType="all node" func="cnt" op="lte" val="4">
                    <dgm:presOf axis="desOrSelf" ptType="node"/>
                  </dgm:if>
                  <dgm:else name="Name24">
                    <dgm:presOf/>
                  </dgm:else>
                </dgm:choose>
              </dgm:if>
              <dgm:else name="Name25">
                <dgm:choose name="Name26">
                  <dgm:if name="Name27" axis="root ch" ptType="all node" func="cnt" op="equ" val="2">
                    <dgm:presOf axis="root ch desOrSelf" ptType="all node node" st="1 2 1" cnt="1 1 0"/>
                  </dgm:if>
                  <dgm:else name="Name28">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if>
        <dgm:else name="Name29">
          <dgm:layoutNode name="circ1" styleLbl="vennNode1">
            <dgm:alg type="sp"/>
            <dgm:shape xmlns:r="http://schemas.openxmlformats.org/officeDocument/2006/relationships" type="ellipse" r:blip="">
              <dgm:adjLst/>
            </dgm:shape>
            <dgm:choose name="Name30">
              <dgm:if name="Name31" func="var" arg="dir" op="equ" val="norm">
                <dgm:choose name="Name32">
                  <dgm:if name="Name33" axis="root ch" ptType="all node" func="cnt" op="lte" val="4">
                    <dgm:presOf axis="desOrSelf" ptType="node"/>
                  </dgm:if>
                  <dgm:else name="Name34">
                    <dgm:presOf/>
                  </dgm:else>
                </dgm:choose>
              </dgm:if>
              <dgm:else name="Name35">
                <dgm:choose name="Name36">
                  <dgm:if name="Name37" axis="root ch" ptType="all node" func="cnt" op="equ" val="2">
                    <dgm:presOf axis="root ch desOrSelf" ptType="all node node" st="1 2 1" cnt="1 1 0"/>
                  </dgm:if>
                  <dgm:else name="Name38">
                    <dgm:choose name="Name39">
                      <dgm:if name="Name40" axis="root ch" ptType="all node" func="cnt" op="lte" val="4">
                        <dgm:presOf axis="desOrSelf" ptType="node"/>
                      </dgm:if>
                      <dgm:else name="Name41">
                        <dgm:presOf/>
                      </dgm:else>
                    </dgm:choose>
                  </dgm:else>
                </dgm:choose>
              </dgm:else>
            </dgm:choose>
            <dgm:constrLst/>
            <dgm:ruleLst/>
          </dgm:layoutNode>
          <dgm:layoutNode name="circ1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42">
              <dgm:if name="Name43" func="var" arg="dir" op="equ" val="norm">
                <dgm:presOf axis="desOrSelf" ptType="node"/>
              </dgm:if>
              <dgm:else name="Name44">
                <dgm:choose name="Name45">
                  <dgm:if name="Name46" axis="root ch" ptType="all node" func="cnt" op="equ" val="2">
                    <dgm:presOf axis="root ch desOrSelf" ptType="all node node" st="1 2 1" cnt="1 1 0"/>
                  </dgm:if>
                  <dgm:else name="Name47">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else>
      </dgm:choose>
    </dgm:forEach>
    <dgm:forEach name="Name48" axis="ch" ptType="node" st="2" cnt="1">
      <dgm:layoutNode name="circ2" styleLbl="vennNode1">
        <dgm:alg type="sp"/>
        <dgm:shape xmlns:r="http://schemas.openxmlformats.org/officeDocument/2006/relationships" type="ellipse" r:blip="">
          <dgm:adjLst/>
        </dgm:shape>
        <dgm:choose name="Name49">
          <dgm:if name="Name50" func="var" arg="dir" op="equ" val="norm">
            <dgm:choose name="Name51">
              <dgm:if name="Name52" axis="root ch" ptType="all node" func="cnt" op="lte" val="4">
                <dgm:presOf axis="desOrSelf" ptType="node"/>
              </dgm:if>
              <dgm:else name="Name53">
                <dgm:presOf/>
              </dgm:else>
            </dgm:choose>
          </dgm:if>
          <dgm:else name="Name54">
            <dgm:choose name="Name55">
              <dgm:if name="Name56" axis="root ch" ptType="all node" func="cnt" op="equ" val="2">
                <dgm:presOf axis="root ch desOrSelf" ptType="all node node" st="1 1 1" cnt="1 1 0"/>
              </dgm:if>
              <dgm:if name="Name57" axis="root ch" ptType="all node" func="cnt" op="equ" val="3">
                <dgm:presOf axis="root ch desOrSelf" ptType="all node node" st="1 3 1" cnt="1 1 0"/>
              </dgm:if>
              <dgm:if name="Name58" axis="root ch" ptType="all node" func="cnt" op="equ" val="4">
                <dgm:presOf axis="root ch desOrSelf" ptType="all node node" st="1 4 1" cnt="1 1 0"/>
              </dgm:if>
              <dgm:else name="Name59">
                <dgm:presOf/>
              </dgm:else>
            </dgm:choose>
          </dgm:else>
        </dgm:choose>
        <dgm:constrLst/>
        <dgm:ruleLst/>
      </dgm:layoutNode>
      <dgm:layoutNode name="circ2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60">
          <dgm:if name="Name61" func="var" arg="dir" op="equ" val="norm">
            <dgm:presOf axis="desOrSelf" ptType="node"/>
          </dgm:if>
          <dgm:else name="Name62">
            <dgm:choose name="Name63">
              <dgm:if name="Name64" axis="root ch" ptType="all node" func="cnt" op="equ" val="2">
                <dgm:presOf axis="root ch desOrSelf" ptType="all node node" st="1 1 1" cnt="1 1 0"/>
              </dgm:if>
              <dgm:if name="Name65" axis="root ch" ptType="all node" func="cnt" op="equ" val="3">
                <dgm:presOf axis="root ch desOrSelf" ptType="all node node" st="1 3 1" cnt="1 1 0"/>
              </dgm:if>
              <dgm:if name="Name66" axis="root ch" ptType="all node" func="cnt" op="equ" val="4">
                <dgm:presOf axis="root ch desOrSelf" ptType="all node node" st="1 4 1" cnt="1 1 0"/>
              </dgm:if>
              <dgm:if name="Name67" axis="root ch" ptType="all node" func="cnt" op="equ" val="5">
                <dgm:presOf axis="root ch desOrSelf" ptType="all node node" st="1 5 1" cnt="1 1 0"/>
              </dgm:if>
              <dgm:if name="Name68" axis="root ch" ptType="all node" func="cnt" op="equ" val="6">
                <dgm:presOf axis="root ch desOrSelf" ptType="all node node" st="1 6 1" cnt="1 1 0"/>
              </dgm:if>
              <dgm:else name="Name69">
                <dgm:presOf axis="root ch desOrSelf" ptType="all node node" st="1 7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70" axis="ch" ptType="node" st="3" cnt="1">
      <dgm:layoutNode name="circ3" styleLbl="vennNode1">
        <dgm:alg type="sp"/>
        <dgm:shape xmlns:r="http://schemas.openxmlformats.org/officeDocument/2006/relationships" type="ellipse" r:blip="">
          <dgm:adjLst/>
        </dgm:shape>
        <dgm:choose name="Name71">
          <dgm:if name="Name72" func="var" arg="dir" op="equ" val="norm">
            <dgm:choose name="Name73">
              <dgm:if name="Name74" axis="root ch" ptType="all node" func="cnt" op="lte" val="4">
                <dgm:presOf axis="desOrSelf" ptType="node"/>
              </dgm:if>
              <dgm:else name="Name75">
                <dgm:presOf/>
              </dgm:else>
            </dgm:choose>
          </dgm:if>
          <dgm:else name="Name76">
            <dgm:choose name="Name77">
              <dgm:if name="Name78" axis="root ch" ptType="all node" func="cnt" op="equ" val="3">
                <dgm:presOf axis="root ch desOrSelf" ptType="all node node" st="1 2 1" cnt="1 1 0"/>
              </dgm:if>
              <dgm:if name="Name79" axis="root ch" ptType="all node" func="cnt" op="equ" val="4">
                <dgm:presOf axis="root ch desOrSelf" ptType="all node node" st="1 3 1" cnt="1 1 0"/>
              </dgm:if>
              <dgm:else name="Name80">
                <dgm:presOf/>
              </dgm:else>
            </dgm:choose>
          </dgm:else>
        </dgm:choose>
        <dgm:constrLst/>
        <dgm:ruleLst/>
      </dgm:layoutNode>
      <dgm:layoutNode name="circ3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81">
          <dgm:if name="Name82" func="var" arg="dir" op="equ" val="norm">
            <dgm:presOf axis="desOrSelf" ptType="node"/>
          </dgm:if>
          <dgm:else name="Name83">
            <dgm:choose name="Name84">
              <dgm:if name="Name85" axis="root ch" ptType="all node" func="cnt" op="equ" val="3">
                <dgm:presOf axis="root ch desOrSelf" ptType="all node node" st="1 2 1" cnt="1 1 0"/>
              </dgm:if>
              <dgm:if name="Name86" axis="root ch" ptType="all node" func="cnt" op="equ" val="4">
                <dgm:presOf axis="root ch desOrSelf" ptType="all node node" st="1 3 1" cnt="1 1 0"/>
              </dgm:if>
              <dgm:if name="Name87" axis="root ch" ptType="all node" func="cnt" op="equ" val="5">
                <dgm:presOf axis="root ch desOrSelf" ptType="all node node" st="1 4 1" cnt="1 1 0"/>
              </dgm:if>
              <dgm:if name="Name88" axis="root ch" ptType="all node" func="cnt" op="equ" val="6">
                <dgm:presOf axis="root ch desOrSelf" ptType="all node node" st="1 5 1" cnt="1 1 0"/>
              </dgm:if>
              <dgm:else name="Name89">
                <dgm:presOf axis="root ch desOrSelf" ptType="all node node" st="1 6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90" axis="ch" ptType="node" st="4" cnt="1">
      <dgm:layoutNode name="circ4" styleLbl="vennNode1">
        <dgm:alg type="sp"/>
        <dgm:shape xmlns:r="http://schemas.openxmlformats.org/officeDocument/2006/relationships" type="ellipse" r:blip="">
          <dgm:adjLst/>
        </dgm:shape>
        <dgm:choose name="Name91">
          <dgm:if name="Name92" func="var" arg="dir" op="equ" val="norm">
            <dgm:choose name="Name93">
              <dgm:if name="Name94" axis="root ch" ptType="all node" func="cnt" op="lte" val="4">
                <dgm:presOf axis="desOrSelf" ptType="node"/>
              </dgm:if>
              <dgm:else name="Name95">
                <dgm:presOf/>
              </dgm:else>
            </dgm:choose>
          </dgm:if>
          <dgm:else name="Name96">
            <dgm:choose name="Name97">
              <dgm:if name="Name98" axis="root ch" ptType="all node" func="cnt" op="equ" val="4">
                <dgm:presOf axis="root ch desOrSelf" ptType="all node node" st="1 2 1" cnt="1 1 0"/>
              </dgm:if>
              <dgm:else name="Name99">
                <dgm:presOf/>
              </dgm:else>
            </dgm:choose>
          </dgm:else>
        </dgm:choose>
        <dgm:constrLst/>
        <dgm:ruleLst/>
      </dgm:layoutNode>
      <dgm:layoutNode name="circ4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0">
          <dgm:if name="Name101" func="var" arg="dir" op="equ" val="norm">
            <dgm:presOf axis="desOrSelf" ptType="node"/>
          </dgm:if>
          <dgm:else name="Name102">
            <dgm:choose name="Name103">
              <dgm:if name="Name104" axis="root ch" ptType="all node" func="cnt" op="equ" val="4">
                <dgm:presOf axis="root ch desOrSelf" ptType="all node node" st="1 2 1" cnt="1 1 0"/>
              </dgm:if>
              <dgm:if name="Name105" axis="root ch" ptType="all node" func="cnt" op="equ" val="5">
                <dgm:presOf axis="root ch desOrSelf" ptType="all node node" st="1 3 1" cnt="1 1 0"/>
              </dgm:if>
              <dgm:if name="Name106" axis="root ch" ptType="all node" func="cnt" op="equ" val="6">
                <dgm:presOf axis="root ch desOrSelf" ptType="all node node" st="1 4 1" cnt="1 1 0"/>
              </dgm:if>
              <dgm:else name="Name107">
                <dgm:presOf axis="root ch desOrSelf" ptType="all node node" st="1 5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08" axis="ch" ptType="node" st="5" cnt="1">
      <dgm:layoutNode name="circ5" styleLbl="vennNode1">
        <dgm:alg type="sp"/>
        <dgm:shape xmlns:r="http://schemas.openxmlformats.org/officeDocument/2006/relationships" type="ellipse" r:blip="">
          <dgm:adjLst/>
        </dgm:shape>
        <dgm:presOf/>
        <dgm:constrLst/>
        <dgm:ruleLst/>
      </dgm:layoutNode>
      <dgm:layoutNode name="circ5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9">
          <dgm:if name="Name110" func="var" arg="dir" op="equ" val="norm">
            <dgm:presOf axis="desOrSelf" ptType="node"/>
          </dgm:if>
          <dgm:else name="Name111">
            <dgm:choose name="Name112">
              <dgm:if name="Name113" axis="root ch" ptType="all node" func="cnt" op="equ" val="5">
                <dgm:presOf axis="root ch desOrSelf" ptType="all node node" st="1 2 1" cnt="1 1 0"/>
              </dgm:if>
              <dgm:if name="Name114" axis="root ch" ptType="all node" func="cnt" op="equ" val="6">
                <dgm:presOf axis="root ch desOrSelf" ptType="all node node" st="1 3 1" cnt="1 1 0"/>
              </dgm:if>
              <dgm:else name="Name115">
                <dgm:presOf axis="root ch desOrSelf" ptType="all node node" st="1 4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16" axis="ch" ptType="node" st="6" cnt="1">
      <dgm:layoutNode name="circ6" styleLbl="vennNode1">
        <dgm:alg type="sp"/>
        <dgm:shape xmlns:r="http://schemas.openxmlformats.org/officeDocument/2006/relationships" type="ellipse" r:blip="">
          <dgm:adjLst/>
        </dgm:shape>
        <dgm:presOf/>
        <dgm:constrLst/>
        <dgm:ruleLst/>
      </dgm:layoutNode>
      <dgm:layoutNode name="circ6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17">
          <dgm:if name="Name118" func="var" arg="dir" op="equ" val="norm">
            <dgm:presOf axis="desOrSelf" ptType="node"/>
          </dgm:if>
          <dgm:else name="Name119">
            <dgm:choose name="Name120">
              <dgm:if name="Name121" axis="root ch" ptType="all node" func="cnt" op="equ" val="6">
                <dgm:presOf axis="root ch desOrSelf" ptType="all node node" st="1 2 1" cnt="1 1 0"/>
              </dgm:if>
              <dgm:else name="Name122">
                <dgm:presOf axis="root ch desOrSelf" ptType="all node node" st="1 3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23" axis="ch" ptType="node" st="7" cnt="1">
      <dgm:layoutNode name="circ7" styleLbl="vennNode1">
        <dgm:alg type="sp"/>
        <dgm:shape xmlns:r="http://schemas.openxmlformats.org/officeDocument/2006/relationships" type="ellipse" r:blip="">
          <dgm:adjLst/>
        </dgm:shape>
        <dgm:presOf/>
        <dgm:constrLst/>
        <dgm:ruleLst/>
      </dgm:layoutNode>
      <dgm:layoutNode name="circ7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24">
          <dgm:if name="Name125" func="var" arg="dir" op="equ" val="norm">
            <dgm:presOf axis="desOrSelf" ptType="node"/>
          </dgm:if>
          <dgm:else name="Name126">
            <dgm:presOf axis="root ch desOrSelf" ptType="all node node" st="1 2 1" cnt="1 1 0"/>
          </dgm:else>
        </dgm:choose>
        <dgm:constrLst>
          <dgm:constr type="tMarg"/>
          <dgm:constr type="bMarg"/>
          <dgm:constr type="lMarg"/>
          <dgm:constr type="rMarg"/>
          <dgm:constr type="primFontSz" val="65"/>
        </dgm:constrLst>
        <dgm:ruleLst>
          <dgm:rule type="primFontSz" val="5" fact="NaN" max="NaN"/>
        </dgm:ruleLst>
      </dgm:layoutNode>
    </dgm:forEach>
  </dgm:layoutNode>
</dgm:layoutDef>
</file>

<file path=ppt/diagrams/layout3.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2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tags/tag1.xml><?xml version="1.0" encoding="utf-8"?>
<p:tagLst xmlns:a="http://schemas.openxmlformats.org/drawingml/2006/main" xmlns:r="http://schemas.openxmlformats.org/officeDocument/2006/relationships" xmlns:p="http://schemas.openxmlformats.org/presentationml/2006/main">
  <p:tag name="ARTICULATE_PROJECT_OPEN" val="0"/>
</p:tagLst>
</file>

<file path=docProps/app.xml><?xml version="1.0" encoding="utf-8"?>
<Properties xmlns="http://schemas.openxmlformats.org/officeDocument/2006/extended-properties" xmlns:vt="http://schemas.openxmlformats.org/officeDocument/2006/docPropsVTypes">
  <TotalTime>22247</TotalTime>
  <Words>1135</Words>
  <Application>Microsoft Office PowerPoint</Application>
  <PresentationFormat>Προβολή στην οθόνη (4:3)</PresentationFormat>
  <Paragraphs>113</Paragraphs>
  <Slides>13</Slides>
  <Notes>2</Notes>
  <HiddenSlides>0</HiddenSlides>
  <MMClips>0</MMClips>
  <ScaleCrop>false</ScaleCrop>
  <HeadingPairs>
    <vt:vector size="6" baseType="variant">
      <vt:variant>
        <vt:lpstr>Θέμα</vt:lpstr>
      </vt:variant>
      <vt:variant>
        <vt:i4>11</vt:i4>
      </vt:variant>
      <vt:variant>
        <vt:lpstr>Ενσωματωμένοι διακομιστές OLE</vt:lpstr>
      </vt:variant>
      <vt:variant>
        <vt:i4>1</vt:i4>
      </vt:variant>
      <vt:variant>
        <vt:lpstr>Τίτλοι διαφανειών</vt:lpstr>
      </vt:variant>
      <vt:variant>
        <vt:i4>13</vt:i4>
      </vt:variant>
    </vt:vector>
  </HeadingPairs>
  <TitlesOfParts>
    <vt:vector size="25" baseType="lpstr">
      <vt:lpstr>Custom Design</vt:lpstr>
      <vt:lpstr>1_Default Design</vt:lpstr>
      <vt:lpstr>6_Default Design</vt:lpstr>
      <vt:lpstr>7_Default Design</vt:lpstr>
      <vt:lpstr>8_Default Design</vt:lpstr>
      <vt:lpstr>9_Default Design</vt:lpstr>
      <vt:lpstr>4_Default Design</vt:lpstr>
      <vt:lpstr>19_Default Design</vt:lpstr>
      <vt:lpstr>17_Default Design</vt:lpstr>
      <vt:lpstr>16_Default Design</vt:lpstr>
      <vt:lpstr>20_Default Design</vt:lpstr>
      <vt:lpstr>Image</vt:lpstr>
      <vt:lpstr>Παρουσίαση του PowerPoint</vt:lpstr>
      <vt:lpstr>Αρχές Χρηστής Διακυβέρνησης  στον φαρμακευτικό κλάδο</vt:lpstr>
      <vt:lpstr>Γιατί η πρωτοβουλία αυτή?</vt:lpstr>
      <vt:lpstr>Τι αλλάζει?</vt:lpstr>
      <vt:lpstr>Δημοσιοποίηση Στοιχείων – Ανά Αποδέκτη/ ΕΥ</vt:lpstr>
      <vt:lpstr>Δημοσιοποίηση Στοιχείων – Ανά Αποδέκτη/ ΕΥΦ</vt:lpstr>
      <vt:lpstr>Δημοσιοποίηση Στοιχείων - Συγκεντρωτικά</vt:lpstr>
      <vt:lpstr>Προϋποθέσεις Δημοσιοποίησης &amp; Εξαιρέσεις</vt:lpstr>
      <vt:lpstr>Εφαρμογή και κυρώσεις</vt:lpstr>
      <vt:lpstr>Ο Κώδικας Δημοσιοποίησης στην Ευρώπη Τι γίνεται στις άλλες χώρες της ΕΕ?</vt:lpstr>
      <vt:lpstr>Στόχοι Επιτροπής Κώδικα Δεοντολογίας &amp; Διαφάνειας</vt:lpstr>
      <vt:lpstr>Επόμενα Βήματα μέσα στο 2014 Ενέργειες ενημέρωσης</vt:lpstr>
      <vt:lpstr>Η επιτυχία της εφαρμογής του Κώδικα Δημοσιοποίησης του ΣΦΕΕ, που αποσκοπεί στη μέγιστη δυνατή διαφάνεια είναι κρίσιμη για την ενίσχυση της εμπιστοσύνης από την κοινή γνώμη για τη σχέση συνεργασίας ανάμεσα στους ΕΥ/ΕΥΦ και τις Φαρμακευτικές Εταιρείες.   Η ενεργή συμβολή όλων μας κρίνεται αναγκαία!</vt:lpstr>
    </vt:vector>
  </TitlesOfParts>
  <Company>Merck &amp; Co., Inc.</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cronrena</dc:creator>
  <cp:lastModifiedBy>Natalia Toubanaki</cp:lastModifiedBy>
  <cp:revision>1102</cp:revision>
  <cp:lastPrinted>2014-07-09T14:38:08Z</cp:lastPrinted>
  <dcterms:created xsi:type="dcterms:W3CDTF">2009-09-22T14:01:11Z</dcterms:created>
  <dcterms:modified xsi:type="dcterms:W3CDTF">2014-10-08T07:13:32Z</dcterms:modified>
</cp:coreProperties>
</file>