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314" r:id="rId2"/>
    <p:sldId id="315" r:id="rId3"/>
    <p:sldId id="316" r:id="rId4"/>
    <p:sldId id="301" r:id="rId5"/>
    <p:sldId id="317" r:id="rId6"/>
  </p:sldIdLst>
  <p:sldSz cx="9144000" cy="6858000" type="screen4x3"/>
  <p:notesSz cx="6797675" cy="9926638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2E1E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516" y="-4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7"/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EOPYY payments to providers</a:t>
            </a:r>
            <a:r>
              <a:rPr lang="en-US" sz="1400" baseline="0"/>
              <a:t> </a:t>
            </a:r>
            <a:endParaRPr lang="el-GR" sz="1400"/>
          </a:p>
        </c:rich>
      </c:tx>
      <c:layout>
        <c:manualLayout>
          <c:xMode val="edge"/>
          <c:yMode val="edge"/>
          <c:x val="0.30202777777777812"/>
          <c:y val="8.04424461217715E-3"/>
        </c:manualLayout>
      </c:layout>
      <c:overlay val="1"/>
    </c:title>
    <c:plotArea>
      <c:layout>
        <c:manualLayout>
          <c:layoutTarget val="inner"/>
          <c:xMode val="edge"/>
          <c:yMode val="edge"/>
          <c:x val="0.39103266718498647"/>
          <c:y val="8.9693376563223806E-2"/>
          <c:w val="0.57641426071740998"/>
          <c:h val="0.71791019392646849"/>
        </c:manualLayout>
      </c:layout>
      <c:barChart>
        <c:barDir val="bar"/>
        <c:grouping val="stacked"/>
        <c:ser>
          <c:idx val="0"/>
          <c:order val="0"/>
          <c:tx>
            <c:strRef>
              <c:f>Sheet1!$C$16</c:f>
              <c:strCache>
                <c:ptCount val="1"/>
                <c:pt idx="0">
                  <c:v>Reimbursed months 2012 &amp; 2013</c:v>
                </c:pt>
              </c:strCache>
            </c:strRef>
          </c:tx>
          <c:dLbls>
            <c:dLbl>
              <c:idx val="0"/>
              <c:layout>
                <c:manualLayout>
                  <c:x val="0.26943939155586139"/>
                  <c:y val="-3.9215686274509803E-2"/>
                </c:manualLayout>
              </c:layout>
              <c:tx>
                <c:rich>
                  <a:bodyPr/>
                  <a:lstStyle/>
                  <a:p>
                    <a:r>
                      <a:rPr lang="en-US" sz="1000" b="1" dirty="0" smtClean="0">
                        <a:latin typeface="+mn-lt"/>
                      </a:rPr>
                      <a:t>July 13</a:t>
                    </a:r>
                    <a:endParaRPr lang="en-US" sz="1000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0.26053444448293644"/>
                  <c:y val="5.2287581699346454E-3"/>
                </c:manualLayout>
              </c:layout>
              <c:tx>
                <c:rich>
                  <a:bodyPr/>
                  <a:lstStyle/>
                  <a:p>
                    <a:r>
                      <a:rPr lang="en-US" sz="1000" b="1" dirty="0" smtClean="0">
                        <a:latin typeface="+mn-lt"/>
                      </a:rPr>
                      <a:t> Mar 13</a:t>
                    </a:r>
                    <a:endParaRPr lang="en-US" sz="1000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0.24295327912749709"/>
                  <c:y val="5.2287581699346454E-3"/>
                </c:manualLayout>
              </c:layout>
              <c:tx>
                <c:rich>
                  <a:bodyPr/>
                  <a:lstStyle/>
                  <a:p>
                    <a:r>
                      <a:rPr lang="en-US" sz="1000" b="1" dirty="0" smtClean="0">
                        <a:latin typeface="+mn-lt"/>
                      </a:rPr>
                      <a:t>Jan 13</a:t>
                    </a:r>
                    <a:endParaRPr lang="en-US" sz="1000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0.24318044614466341"/>
                  <c:y val="-5.2287581699346454E-3"/>
                </c:manualLayout>
              </c:layout>
              <c:tx>
                <c:rich>
                  <a:bodyPr/>
                  <a:lstStyle/>
                  <a:p>
                    <a:r>
                      <a:rPr lang="en-US" sz="1000" b="1" dirty="0" smtClean="0">
                        <a:latin typeface="+mn-lt"/>
                      </a:rPr>
                      <a:t>Mar 13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0.24340562545042974"/>
                  <c:y val="-7.8435489681436925E-3"/>
                </c:manualLayout>
              </c:layout>
              <c:tx>
                <c:rich>
                  <a:bodyPr/>
                  <a:lstStyle/>
                  <a:p>
                    <a:r>
                      <a:rPr lang="en-US" sz="1000" b="1" dirty="0" smtClean="0">
                        <a:solidFill>
                          <a:schemeClr val="tx1"/>
                        </a:solidFill>
                        <a:latin typeface="+mn-lt"/>
                      </a:rPr>
                      <a:t>Mar</a:t>
                    </a:r>
                    <a:r>
                      <a:rPr lang="en-US" sz="1000" b="1" baseline="0" dirty="0" smtClean="0">
                        <a:solidFill>
                          <a:schemeClr val="tx1"/>
                        </a:solidFill>
                        <a:latin typeface="+mn-lt"/>
                      </a:rPr>
                      <a:t> </a:t>
                    </a:r>
                    <a:r>
                      <a:rPr lang="en-US" sz="1000" b="1" dirty="0" smtClean="0">
                        <a:solidFill>
                          <a:schemeClr val="tx1"/>
                        </a:solidFill>
                        <a:latin typeface="+mn-lt"/>
                      </a:rPr>
                      <a:t>13</a:t>
                    </a:r>
                    <a:endParaRPr lang="en-US" sz="1600" b="0" dirty="0">
                      <a:solidFill>
                        <a:schemeClr val="tx1"/>
                      </a:solidFill>
                    </a:endParaRPr>
                  </a:p>
                </c:rich>
              </c:tx>
              <c:showVal val="1"/>
            </c:dLbl>
            <c:dLbl>
              <c:idx val="5"/>
              <c:layout>
                <c:manualLayout>
                  <c:x val="0.24160248725167099"/>
                  <c:y val="-7.8431372549019624E-3"/>
                </c:manualLayout>
              </c:layout>
              <c:tx>
                <c:rich>
                  <a:bodyPr/>
                  <a:lstStyle/>
                  <a:p>
                    <a:r>
                      <a:rPr lang="en-US" sz="1000" b="1" dirty="0" smtClean="0">
                        <a:latin typeface="+mn-lt"/>
                      </a:rPr>
                      <a:t>Mar 13</a:t>
                    </a:r>
                    <a:endParaRPr lang="en-US" dirty="0"/>
                  </a:p>
                </c:rich>
              </c:tx>
              <c:showVal val="1"/>
            </c:dLbl>
            <c:dLbl>
              <c:idx val="6"/>
              <c:layout>
                <c:manualLayout>
                  <c:x val="0.24160248725167099"/>
                  <c:y val="-7.8431372549019624E-3"/>
                </c:manualLayout>
              </c:layout>
              <c:tx>
                <c:rich>
                  <a:bodyPr/>
                  <a:lstStyle/>
                  <a:p>
                    <a:r>
                      <a:rPr lang="en-US" sz="1000" b="1" dirty="0" smtClean="0">
                        <a:latin typeface="+mn-lt"/>
                      </a:rPr>
                      <a:t>Mar 13</a:t>
                    </a:r>
                    <a:endParaRPr lang="en-US" sz="800" b="0" dirty="0"/>
                  </a:p>
                </c:rich>
              </c:tx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z="1000" b="1" baseline="0" dirty="0" smtClean="0">
                        <a:solidFill>
                          <a:schemeClr val="bg1"/>
                        </a:solidFill>
                        <a:latin typeface="+mn-lt"/>
                      </a:rPr>
                      <a:t>Oct 12</a:t>
                    </a:r>
                    <a:endParaRPr lang="en-US" sz="1800" dirty="0">
                      <a:solidFill>
                        <a:schemeClr val="bg1"/>
                      </a:solidFill>
                    </a:endParaRPr>
                  </a:p>
                </c:rich>
              </c:tx>
              <c:showVal val="1"/>
            </c:dLbl>
            <c:txPr>
              <a:bodyPr/>
              <a:lstStyle/>
              <a:p>
                <a:pPr algn="just">
                  <a:defRPr sz="1000" b="1">
                    <a:latin typeface="+mn-lt"/>
                  </a:defRPr>
                </a:pPr>
                <a:endParaRPr lang="en-US"/>
              </a:p>
            </c:txPr>
            <c:showVal val="1"/>
          </c:dLbls>
          <c:cat>
            <c:strRef>
              <c:f>Sheet1!$B$17:$B$24</c:f>
              <c:strCache>
                <c:ptCount val="8"/>
                <c:pt idx="0">
                  <c:v>Private pharmacists</c:v>
                </c:pt>
                <c:pt idx="1">
                  <c:v>Physicians</c:v>
                </c:pt>
                <c:pt idx="2">
                  <c:v>Diagnostics</c:v>
                </c:pt>
                <c:pt idx="3">
                  <c:v>Physiotherapists</c:v>
                </c:pt>
                <c:pt idx="4">
                  <c:v>Private clinics</c:v>
                </c:pt>
                <c:pt idx="5">
                  <c:v>Rehabilitation centers</c:v>
                </c:pt>
                <c:pt idx="6">
                  <c:v>Renal units</c:v>
                </c:pt>
                <c:pt idx="7">
                  <c:v>Pharmaceutical companies</c:v>
                </c:pt>
              </c:strCache>
            </c:strRef>
          </c:cat>
          <c:val>
            <c:numRef>
              <c:f>Sheet1!$C$17:$C$24</c:f>
              <c:numCache>
                <c:formatCode>General</c:formatCode>
                <c:ptCount val="8"/>
                <c:pt idx="0">
                  <c:v>19</c:v>
                </c:pt>
                <c:pt idx="1">
                  <c:v>16</c:v>
                </c:pt>
                <c:pt idx="2">
                  <c:v>15</c:v>
                </c:pt>
                <c:pt idx="3">
                  <c:v>15</c:v>
                </c:pt>
                <c:pt idx="4">
                  <c:v>15</c:v>
                </c:pt>
                <c:pt idx="5">
                  <c:v>15</c:v>
                </c:pt>
                <c:pt idx="6">
                  <c:v>15</c:v>
                </c:pt>
                <c:pt idx="7">
                  <c:v>10</c:v>
                </c:pt>
              </c:numCache>
            </c:numRef>
          </c:val>
        </c:ser>
        <c:dLbls>
          <c:showVal val="1"/>
        </c:dLbls>
        <c:gapWidth val="75"/>
        <c:overlap val="100"/>
        <c:axId val="66801664"/>
        <c:axId val="66803584"/>
      </c:barChart>
      <c:catAx>
        <c:axId val="66801664"/>
        <c:scaling>
          <c:orientation val="minMax"/>
        </c:scaling>
        <c:axPos val="l"/>
        <c:numFmt formatCode="#,##0" sourceLinked="1"/>
        <c:majorTickMark val="none"/>
        <c:tickLblPos val="nextTo"/>
        <c:txPr>
          <a:bodyPr/>
          <a:lstStyle/>
          <a:p>
            <a:pPr>
              <a:defRPr sz="1200" b="1">
                <a:solidFill>
                  <a:schemeClr val="bg1">
                    <a:lumMod val="50000"/>
                  </a:schemeClr>
                </a:solidFill>
              </a:defRPr>
            </a:pPr>
            <a:endParaRPr lang="en-US"/>
          </a:p>
        </c:txPr>
        <c:crossAx val="66803584"/>
        <c:crossesAt val="0"/>
        <c:auto val="1"/>
        <c:lblAlgn val="ctr"/>
        <c:lblOffset val="100"/>
      </c:catAx>
      <c:valAx>
        <c:axId val="66803584"/>
        <c:scaling>
          <c:orientation val="minMax"/>
          <c:max val="20"/>
          <c:min val="0"/>
        </c:scaling>
        <c:axPos val="b"/>
        <c:numFmt formatCode="General" sourceLinked="1"/>
        <c:majorTickMark val="none"/>
        <c:tickLblPos val="nextTo"/>
        <c:crossAx val="66801664"/>
        <c:crosses val="autoZero"/>
        <c:crossBetween val="between"/>
        <c:majorUnit val="2"/>
      </c:valAx>
    </c:plotArea>
    <c:legend>
      <c:legendPos val="b"/>
      <c:layout/>
    </c:legend>
    <c:plotVisOnly val="1"/>
    <c:dispBlanksAs val="gap"/>
  </c:chart>
  <c:spPr>
    <a:solidFill>
      <a:schemeClr val="lt1"/>
    </a:solidFill>
    <a:ln w="25400" cap="flat" cmpd="sng" algn="ctr">
      <a:solidFill>
        <a:schemeClr val="accent4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C8F489-4BD1-44D1-8940-9B0049097482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88F8722-073D-45DE-9634-53E809B0A847}">
      <dgm:prSet custT="1"/>
      <dgm:spPr/>
      <dgm:t>
        <a:bodyPr/>
        <a:lstStyle/>
        <a:p>
          <a:pPr rtl="0"/>
          <a:r>
            <a:rPr lang="en-US" sz="1400" b="1" dirty="0" smtClean="0">
              <a:latin typeface="Open Sans Semibold" pitchFamily="34" charset="0"/>
              <a:ea typeface="Open Sans Semibold" pitchFamily="34" charset="0"/>
              <a:cs typeface="Open Sans Semibold" pitchFamily="34" charset="0"/>
            </a:rPr>
            <a:t>On-going  pressure and communication at all levels</a:t>
          </a:r>
          <a:endParaRPr lang="en-US" sz="1400" b="1" dirty="0" smtClean="0">
            <a:latin typeface="Open Sans Semibold" pitchFamily="34" charset="0"/>
            <a:ea typeface="Open Sans Semibold" pitchFamily="34" charset="0"/>
            <a:cs typeface="Open Sans Semibold" pitchFamily="34" charset="0"/>
          </a:endParaRPr>
        </a:p>
      </dgm:t>
    </dgm:pt>
    <dgm:pt modelId="{23AA9339-0A4E-4842-8408-2C1DA20B6C87}" type="parTrans" cxnId="{9BF0B2DB-0145-41BB-959F-0ABB6C710090}">
      <dgm:prSet/>
      <dgm:spPr/>
      <dgm:t>
        <a:bodyPr/>
        <a:lstStyle/>
        <a:p>
          <a:endParaRPr lang="en-US"/>
        </a:p>
      </dgm:t>
    </dgm:pt>
    <dgm:pt modelId="{C6AA11AC-ED6F-439B-9CEF-4201530C74CC}" type="sibTrans" cxnId="{9BF0B2DB-0145-41BB-959F-0ABB6C710090}">
      <dgm:prSet/>
      <dgm:spPr/>
      <dgm:t>
        <a:bodyPr/>
        <a:lstStyle/>
        <a:p>
          <a:endParaRPr lang="en-US"/>
        </a:p>
      </dgm:t>
    </dgm:pt>
    <dgm:pt modelId="{9DEEF840-8C48-4484-A1BE-76009B38DE4F}">
      <dgm:prSet custT="1"/>
      <dgm:spPr/>
      <dgm:t>
        <a:bodyPr/>
        <a:lstStyle/>
        <a:p>
          <a:pPr rtl="0"/>
          <a:r>
            <a:rPr lang="en-US" sz="1400" b="1" dirty="0" smtClean="0">
              <a:latin typeface="Open Sans Semibold" pitchFamily="34" charset="0"/>
              <a:ea typeface="Open Sans Semibold" pitchFamily="34" charset="0"/>
              <a:cs typeface="Open Sans Semibold" pitchFamily="34" charset="0"/>
            </a:rPr>
            <a:t>Continuous cooperation and meetings  with relevant ministries</a:t>
          </a:r>
        </a:p>
      </dgm:t>
    </dgm:pt>
    <dgm:pt modelId="{A4FE1B0E-5173-4DE8-BEDA-7813A55C71AA}" type="parTrans" cxnId="{14D0B17F-B77A-455E-B808-B32386CA144A}">
      <dgm:prSet/>
      <dgm:spPr/>
      <dgm:t>
        <a:bodyPr/>
        <a:lstStyle/>
        <a:p>
          <a:endParaRPr lang="en-US"/>
        </a:p>
      </dgm:t>
    </dgm:pt>
    <dgm:pt modelId="{539260BB-DBF2-4BC2-984E-CE262ECE1B85}" type="sibTrans" cxnId="{14D0B17F-B77A-455E-B808-B32386CA144A}">
      <dgm:prSet/>
      <dgm:spPr/>
      <dgm:t>
        <a:bodyPr/>
        <a:lstStyle/>
        <a:p>
          <a:endParaRPr lang="en-US"/>
        </a:p>
      </dgm:t>
    </dgm:pt>
    <dgm:pt modelId="{8FAC6451-FBD3-46C2-991C-4B18E8043057}">
      <dgm:prSet custT="1"/>
      <dgm:spPr/>
      <dgm:t>
        <a:bodyPr/>
        <a:lstStyle/>
        <a:p>
          <a:pPr rtl="0"/>
          <a:r>
            <a:rPr lang="en-US" sz="1400" b="1" dirty="0" smtClean="0">
              <a:latin typeface="Open Sans Semibold" pitchFamily="34" charset="0"/>
              <a:ea typeface="Open Sans Semibold" pitchFamily="34" charset="0"/>
              <a:cs typeface="Open Sans Semibold" pitchFamily="34" charset="0"/>
            </a:rPr>
            <a:t>Constant contact and cooperation with EOPYY and provision of technical assistance, if needed</a:t>
          </a:r>
        </a:p>
      </dgm:t>
    </dgm:pt>
    <dgm:pt modelId="{C135CD6D-F668-4AE5-BEE9-23D4A2AEE8B9}" type="parTrans" cxnId="{7B4339B6-817F-4973-BB9B-BAE238A29C44}">
      <dgm:prSet/>
      <dgm:spPr/>
      <dgm:t>
        <a:bodyPr/>
        <a:lstStyle/>
        <a:p>
          <a:endParaRPr lang="en-US"/>
        </a:p>
      </dgm:t>
    </dgm:pt>
    <dgm:pt modelId="{4F47719D-1529-4BC2-9CF5-BC7AF313994B}" type="sibTrans" cxnId="{7B4339B6-817F-4973-BB9B-BAE238A29C44}">
      <dgm:prSet/>
      <dgm:spPr/>
      <dgm:t>
        <a:bodyPr/>
        <a:lstStyle/>
        <a:p>
          <a:endParaRPr lang="en-US"/>
        </a:p>
      </dgm:t>
    </dgm:pt>
    <dgm:pt modelId="{BECBEB30-69BD-4B2E-908E-F801785A6F3C}">
      <dgm:prSet custT="1"/>
      <dgm:spPr/>
      <dgm:t>
        <a:bodyPr/>
        <a:lstStyle/>
        <a:p>
          <a:pPr rtl="0"/>
          <a:r>
            <a:rPr lang="en-US" sz="1400" b="1" dirty="0" smtClean="0">
              <a:latin typeface="Open Sans Semibold" pitchFamily="34" charset="0"/>
              <a:ea typeface="Open Sans Semibold" pitchFamily="34" charset="0"/>
              <a:cs typeface="Open Sans Semibold" pitchFamily="34" charset="0"/>
            </a:rPr>
            <a:t>Frequent and effective contact with hospital management</a:t>
          </a:r>
          <a:endParaRPr lang="el-GR" sz="1400" b="1" dirty="0">
            <a:latin typeface="Open Sans Semibold" pitchFamily="34" charset="0"/>
            <a:ea typeface="Open Sans Semibold" pitchFamily="34" charset="0"/>
            <a:cs typeface="Open Sans Semibold" pitchFamily="34" charset="0"/>
          </a:endParaRPr>
        </a:p>
      </dgm:t>
    </dgm:pt>
    <dgm:pt modelId="{24E4261E-CC3D-4244-BB9A-C798D23B07EC}" type="parTrans" cxnId="{3B42F21F-5084-43F5-84D9-289972CF06B7}">
      <dgm:prSet/>
      <dgm:spPr/>
      <dgm:t>
        <a:bodyPr/>
        <a:lstStyle/>
        <a:p>
          <a:endParaRPr lang="en-US"/>
        </a:p>
      </dgm:t>
    </dgm:pt>
    <dgm:pt modelId="{221978B3-D8D5-48FA-8BCC-E34D28CACC88}" type="sibTrans" cxnId="{3B42F21F-5084-43F5-84D9-289972CF06B7}">
      <dgm:prSet/>
      <dgm:spPr/>
      <dgm:t>
        <a:bodyPr/>
        <a:lstStyle/>
        <a:p>
          <a:endParaRPr lang="en-US"/>
        </a:p>
      </dgm:t>
    </dgm:pt>
    <dgm:pt modelId="{79B50E8B-27A7-458D-A875-C39CF837C586}" type="pres">
      <dgm:prSet presAssocID="{2BC8F489-4BD1-44D1-8940-9B004909748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35C6FA26-21E3-4212-B0F1-E71FF14146E5}" type="pres">
      <dgm:prSet presAssocID="{2BC8F489-4BD1-44D1-8940-9B0049097482}" presName="cycle" presStyleCnt="0"/>
      <dgm:spPr/>
    </dgm:pt>
    <dgm:pt modelId="{31036B23-1D74-4CD3-B2A2-F8B683E76769}" type="pres">
      <dgm:prSet presAssocID="{988F8722-073D-45DE-9634-53E809B0A847}" presName="nodeFirstNode" presStyleLbl="node1" presStyleIdx="0" presStyleCnt="4" custScaleY="38440" custRadScaleRad="134038" custRadScaleInc="-161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0007258-481E-433F-90C3-C870B3411D2D}" type="pres">
      <dgm:prSet presAssocID="{C6AA11AC-ED6F-439B-9CEF-4201530C74CC}" presName="sibTransFirstNode" presStyleLbl="bgShp" presStyleIdx="0" presStyleCnt="1" custLinFactNeighborX="1108" custLinFactNeighborY="4754"/>
      <dgm:spPr/>
      <dgm:t>
        <a:bodyPr/>
        <a:lstStyle/>
        <a:p>
          <a:endParaRPr lang="el-GR"/>
        </a:p>
      </dgm:t>
    </dgm:pt>
    <dgm:pt modelId="{5E9CE6E1-BA4E-4402-A503-254D47EE285E}" type="pres">
      <dgm:prSet presAssocID="{9DEEF840-8C48-4484-A1BE-76009B38DE4F}" presName="nodeFollowingNodes" presStyleLbl="node1" presStyleIdx="1" presStyleCnt="4" custScaleX="66522" custScaleY="71421" custRadScaleRad="165805" custRadScaleInc="22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71B5C4E-DACC-4F4F-A886-37C226A6AFCC}" type="pres">
      <dgm:prSet presAssocID="{8FAC6451-FBD3-46C2-991C-4B18E8043057}" presName="nodeFollowingNodes" presStyleLbl="node1" presStyleIdx="2" presStyleCnt="4" custScaleX="116939" custScaleY="48965" custRadScaleRad="117463" custRadScaleInc="-25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536D10-30FC-4B1D-843C-A985432665ED}" type="pres">
      <dgm:prSet presAssocID="{BECBEB30-69BD-4B2E-908E-F801785A6F3C}" presName="nodeFollowingNodes" presStyleLbl="node1" presStyleIdx="3" presStyleCnt="4" custScaleX="65776" custScaleY="92768" custRadScaleRad="176103" custRadScaleInc="78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3B42F21F-5084-43F5-84D9-289972CF06B7}" srcId="{2BC8F489-4BD1-44D1-8940-9B0049097482}" destId="{BECBEB30-69BD-4B2E-908E-F801785A6F3C}" srcOrd="3" destOrd="0" parTransId="{24E4261E-CC3D-4244-BB9A-C798D23B07EC}" sibTransId="{221978B3-D8D5-48FA-8BCC-E34D28CACC88}"/>
    <dgm:cxn modelId="{AA7E8E26-E290-4B31-8F13-D96DDB706C0E}" type="presOf" srcId="{988F8722-073D-45DE-9634-53E809B0A847}" destId="{31036B23-1D74-4CD3-B2A2-F8B683E76769}" srcOrd="0" destOrd="0" presId="urn:microsoft.com/office/officeart/2005/8/layout/cycle3"/>
    <dgm:cxn modelId="{9E987AD4-D691-45D6-A01B-70865C012A65}" type="presOf" srcId="{BECBEB30-69BD-4B2E-908E-F801785A6F3C}" destId="{A1536D10-30FC-4B1D-843C-A985432665ED}" srcOrd="0" destOrd="0" presId="urn:microsoft.com/office/officeart/2005/8/layout/cycle3"/>
    <dgm:cxn modelId="{9D680E20-8E72-4B58-99AA-05CF8168DF25}" type="presOf" srcId="{8FAC6451-FBD3-46C2-991C-4B18E8043057}" destId="{171B5C4E-DACC-4F4F-A886-37C226A6AFCC}" srcOrd="0" destOrd="0" presId="urn:microsoft.com/office/officeart/2005/8/layout/cycle3"/>
    <dgm:cxn modelId="{14D0B17F-B77A-455E-B808-B32386CA144A}" srcId="{2BC8F489-4BD1-44D1-8940-9B0049097482}" destId="{9DEEF840-8C48-4484-A1BE-76009B38DE4F}" srcOrd="1" destOrd="0" parTransId="{A4FE1B0E-5173-4DE8-BEDA-7813A55C71AA}" sibTransId="{539260BB-DBF2-4BC2-984E-CE262ECE1B85}"/>
    <dgm:cxn modelId="{9BF0B2DB-0145-41BB-959F-0ABB6C710090}" srcId="{2BC8F489-4BD1-44D1-8940-9B0049097482}" destId="{988F8722-073D-45DE-9634-53E809B0A847}" srcOrd="0" destOrd="0" parTransId="{23AA9339-0A4E-4842-8408-2C1DA20B6C87}" sibTransId="{C6AA11AC-ED6F-439B-9CEF-4201530C74CC}"/>
    <dgm:cxn modelId="{ED4C3C9E-3376-4DA4-BDBB-95A3D61BEEED}" type="presOf" srcId="{2BC8F489-4BD1-44D1-8940-9B0049097482}" destId="{79B50E8B-27A7-458D-A875-C39CF837C586}" srcOrd="0" destOrd="0" presId="urn:microsoft.com/office/officeart/2005/8/layout/cycle3"/>
    <dgm:cxn modelId="{4500C1AD-DB35-4482-86CD-3E9185F03325}" type="presOf" srcId="{C6AA11AC-ED6F-439B-9CEF-4201530C74CC}" destId="{E0007258-481E-433F-90C3-C870B3411D2D}" srcOrd="0" destOrd="0" presId="urn:microsoft.com/office/officeart/2005/8/layout/cycle3"/>
    <dgm:cxn modelId="{7B4339B6-817F-4973-BB9B-BAE238A29C44}" srcId="{2BC8F489-4BD1-44D1-8940-9B0049097482}" destId="{8FAC6451-FBD3-46C2-991C-4B18E8043057}" srcOrd="2" destOrd="0" parTransId="{C135CD6D-F668-4AE5-BEE9-23D4A2AEE8B9}" sibTransId="{4F47719D-1529-4BC2-9CF5-BC7AF313994B}"/>
    <dgm:cxn modelId="{0BC927A8-7F50-468B-893B-F0AE14608D3C}" type="presOf" srcId="{9DEEF840-8C48-4484-A1BE-76009B38DE4F}" destId="{5E9CE6E1-BA4E-4402-A503-254D47EE285E}" srcOrd="0" destOrd="0" presId="urn:microsoft.com/office/officeart/2005/8/layout/cycle3"/>
    <dgm:cxn modelId="{8BEC357F-34FB-4090-B104-A216AECD8456}" type="presParOf" srcId="{79B50E8B-27A7-458D-A875-C39CF837C586}" destId="{35C6FA26-21E3-4212-B0F1-E71FF14146E5}" srcOrd="0" destOrd="0" presId="urn:microsoft.com/office/officeart/2005/8/layout/cycle3"/>
    <dgm:cxn modelId="{88B6B350-FFC0-4BD4-AB47-62DA11029562}" type="presParOf" srcId="{35C6FA26-21E3-4212-B0F1-E71FF14146E5}" destId="{31036B23-1D74-4CD3-B2A2-F8B683E76769}" srcOrd="0" destOrd="0" presId="urn:microsoft.com/office/officeart/2005/8/layout/cycle3"/>
    <dgm:cxn modelId="{2B307DB1-E27E-4710-B9AB-FD8AA0D3F01A}" type="presParOf" srcId="{35C6FA26-21E3-4212-B0F1-E71FF14146E5}" destId="{E0007258-481E-433F-90C3-C870B3411D2D}" srcOrd="1" destOrd="0" presId="urn:microsoft.com/office/officeart/2005/8/layout/cycle3"/>
    <dgm:cxn modelId="{775A6EE9-30A8-4C10-95D2-429DD9638992}" type="presParOf" srcId="{35C6FA26-21E3-4212-B0F1-E71FF14146E5}" destId="{5E9CE6E1-BA4E-4402-A503-254D47EE285E}" srcOrd="2" destOrd="0" presId="urn:microsoft.com/office/officeart/2005/8/layout/cycle3"/>
    <dgm:cxn modelId="{7CF6CA16-F662-4E6D-8D09-B11588C16633}" type="presParOf" srcId="{35C6FA26-21E3-4212-B0F1-E71FF14146E5}" destId="{171B5C4E-DACC-4F4F-A886-37C226A6AFCC}" srcOrd="3" destOrd="0" presId="urn:microsoft.com/office/officeart/2005/8/layout/cycle3"/>
    <dgm:cxn modelId="{FB2D095A-292C-4D9F-9B4F-13F97D268425}" type="presParOf" srcId="{35C6FA26-21E3-4212-B0F1-E71FF14146E5}" destId="{A1536D10-30FC-4B1D-843C-A985432665ED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0007258-481E-433F-90C3-C870B3411D2D}">
      <dsp:nvSpPr>
        <dsp:cNvPr id="0" name=""/>
        <dsp:cNvSpPr/>
      </dsp:nvSpPr>
      <dsp:spPr>
        <a:xfrm>
          <a:off x="1728166" y="-432065"/>
          <a:ext cx="5424935" cy="5424935"/>
        </a:xfrm>
        <a:prstGeom prst="circularArrow">
          <a:avLst>
            <a:gd name="adj1" fmla="val 4668"/>
            <a:gd name="adj2" fmla="val 272909"/>
            <a:gd name="adj3" fmla="val 12864719"/>
            <a:gd name="adj4" fmla="val 18008160"/>
            <a:gd name="adj5" fmla="val 484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036B23-1D74-4CD3-B2A2-F8B683E76769}">
      <dsp:nvSpPr>
        <dsp:cNvPr id="0" name=""/>
        <dsp:cNvSpPr/>
      </dsp:nvSpPr>
      <dsp:spPr>
        <a:xfrm>
          <a:off x="2589643" y="0"/>
          <a:ext cx="3581765" cy="688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latin typeface="Open Sans Semibold" pitchFamily="34" charset="0"/>
              <a:ea typeface="Open Sans Semibold" pitchFamily="34" charset="0"/>
              <a:cs typeface="Open Sans Semibold" pitchFamily="34" charset="0"/>
            </a:rPr>
            <a:t>On-going  pressure and communication at all levels</a:t>
          </a:r>
          <a:endParaRPr lang="en-US" sz="1400" b="1" kern="1200" dirty="0" smtClean="0">
            <a:latin typeface="Open Sans Semibold" pitchFamily="34" charset="0"/>
            <a:ea typeface="Open Sans Semibold" pitchFamily="34" charset="0"/>
            <a:cs typeface="Open Sans Semibold" pitchFamily="34" charset="0"/>
          </a:endParaRPr>
        </a:p>
      </dsp:txBody>
      <dsp:txXfrm>
        <a:off x="2589643" y="0"/>
        <a:ext cx="3581765" cy="688415"/>
      </dsp:txXfrm>
    </dsp:sp>
    <dsp:sp modelId="{5E9CE6E1-BA4E-4402-A503-254D47EE285E}">
      <dsp:nvSpPr>
        <dsp:cNvPr id="0" name=""/>
        <dsp:cNvSpPr/>
      </dsp:nvSpPr>
      <dsp:spPr>
        <a:xfrm>
          <a:off x="6402314" y="2166751"/>
          <a:ext cx="2382661" cy="12790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latin typeface="Open Sans Semibold" pitchFamily="34" charset="0"/>
              <a:ea typeface="Open Sans Semibold" pitchFamily="34" charset="0"/>
              <a:cs typeface="Open Sans Semibold" pitchFamily="34" charset="0"/>
            </a:rPr>
            <a:t>Continuous cooperation and meetings  with relevant ministries</a:t>
          </a:r>
        </a:p>
      </dsp:txBody>
      <dsp:txXfrm>
        <a:off x="6402314" y="2166751"/>
        <a:ext cx="2382661" cy="1279066"/>
      </dsp:txXfrm>
    </dsp:sp>
    <dsp:sp modelId="{171B5C4E-DACC-4F4F-A886-37C226A6AFCC}">
      <dsp:nvSpPr>
        <dsp:cNvPr id="0" name=""/>
        <dsp:cNvSpPr/>
      </dsp:nvSpPr>
      <dsp:spPr>
        <a:xfrm>
          <a:off x="2364242" y="4645662"/>
          <a:ext cx="4188480" cy="8769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latin typeface="Open Sans Semibold" pitchFamily="34" charset="0"/>
              <a:ea typeface="Open Sans Semibold" pitchFamily="34" charset="0"/>
              <a:cs typeface="Open Sans Semibold" pitchFamily="34" charset="0"/>
            </a:rPr>
            <a:t>Constant contact and cooperation with EOPYY and provision of technical assistance, if needed</a:t>
          </a:r>
        </a:p>
      </dsp:txBody>
      <dsp:txXfrm>
        <a:off x="2364242" y="4645662"/>
        <a:ext cx="4188480" cy="876905"/>
      </dsp:txXfrm>
    </dsp:sp>
    <dsp:sp modelId="{A1536D10-30FC-4B1D-843C-A985432665ED}">
      <dsp:nvSpPr>
        <dsp:cNvPr id="0" name=""/>
        <dsp:cNvSpPr/>
      </dsp:nvSpPr>
      <dsp:spPr>
        <a:xfrm>
          <a:off x="0" y="1932801"/>
          <a:ext cx="2355941" cy="16613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latin typeface="Open Sans Semibold" pitchFamily="34" charset="0"/>
              <a:ea typeface="Open Sans Semibold" pitchFamily="34" charset="0"/>
              <a:cs typeface="Open Sans Semibold" pitchFamily="34" charset="0"/>
            </a:rPr>
            <a:t>Frequent and effective contact with hospital management</a:t>
          </a:r>
          <a:endParaRPr lang="el-GR" sz="1400" b="1" kern="1200" dirty="0">
            <a:latin typeface="Open Sans Semibold" pitchFamily="34" charset="0"/>
            <a:ea typeface="Open Sans Semibold" pitchFamily="34" charset="0"/>
            <a:cs typeface="Open Sans Semibold" pitchFamily="34" charset="0"/>
          </a:endParaRPr>
        </a:p>
      </dsp:txBody>
      <dsp:txXfrm>
        <a:off x="0" y="1932801"/>
        <a:ext cx="2355941" cy="16613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0.05203</cdr:x>
      <cdr:y>0.95247</cdr:y>
    </cdr:from>
    <cdr:to>
      <cdr:x>0.31396</cdr:x>
      <cdr:y>1</cdr:y>
    </cdr:to>
    <cdr:sp macro="" textlink="">
      <cdr:nvSpPr>
        <cdr:cNvPr id="2" name="Rounded Rectangle 1"/>
        <cdr:cNvSpPr/>
      </cdr:nvSpPr>
      <cdr:spPr>
        <a:xfrm xmlns:a="http://schemas.openxmlformats.org/drawingml/2006/main">
          <a:off x="344920" y="4705616"/>
          <a:ext cx="1736467" cy="230907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2"/>
          </a:solidFill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000" b="0" dirty="0" smtClean="0"/>
            <a:t>Source: </a:t>
          </a:r>
          <a:r>
            <a:rPr lang="en-US" sz="1000" b="0" dirty="0" err="1" smtClean="0"/>
            <a:t>Diavgeia</a:t>
          </a:r>
          <a:r>
            <a:rPr lang="en-US" sz="1000" b="0" dirty="0" smtClean="0"/>
            <a:t> EOPYY</a:t>
          </a:r>
          <a:endParaRPr lang="en-US" sz="1000" b="0" dirty="0"/>
        </a:p>
      </cdr:txBody>
    </cdr:sp>
  </cdr:relSizeAnchor>
  <cdr:relSizeAnchor xmlns:cdr="http://schemas.openxmlformats.org/drawingml/2006/chartDrawing">
    <cdr:from>
      <cdr:x>0.45085</cdr:x>
      <cdr:y>0.10561</cdr:y>
    </cdr:from>
    <cdr:to>
      <cdr:x>0.61123</cdr:x>
      <cdr:y>0.16908</cdr:y>
    </cdr:to>
    <cdr:sp macro="" textlink="">
      <cdr:nvSpPr>
        <cdr:cNvPr id="3" name="Oval 2"/>
        <cdr:cNvSpPr/>
      </cdr:nvSpPr>
      <cdr:spPr>
        <a:xfrm xmlns:a="http://schemas.openxmlformats.org/drawingml/2006/main">
          <a:off x="3175445" y="513036"/>
          <a:ext cx="1129600" cy="308322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57150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0.2731</cdr:x>
      <cdr:y>0.81027</cdr:y>
    </cdr:from>
    <cdr:to>
      <cdr:x>0.40345</cdr:x>
      <cdr:y>0.85474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810520" y="3936081"/>
          <a:ext cx="864096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 smtClean="0"/>
            <a:t>Jan 2012</a:t>
          </a:r>
          <a:endParaRPr lang="el-GR" sz="11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19AD997-9627-450D-A9D7-180458D169CE}" type="datetimeFigureOut">
              <a:rPr lang="el-GR"/>
              <a:pPr>
                <a:defRPr/>
              </a:pPr>
              <a:t>22/11/2013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768DE04-1CA8-4CDF-8F4B-2868ED2815B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172665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91ABCE0-066B-4835-98B6-17DC83D862E2}" type="datetimeFigureOut">
              <a:rPr lang="el-GR"/>
              <a:pPr>
                <a:defRPr/>
              </a:pPr>
              <a:t>22/11/2013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noProof="0" smtClean="0"/>
              <a:t>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44EA6F0-762A-4CD2-9322-DD3A4030E99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9184067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τρίγωνο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Ομάδα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Ελεύθερη σχεδίαση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Ελεύθερη σχεδίαση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Ελεύθερη σχεδίαση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Ευθεία γραμμή σύνδεσης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Τίτλο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17" name="Υπότιτλο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l-GR" smtClean="0"/>
              <a:t>Στυλ κύριου υπότιτλου</a:t>
            </a:r>
            <a:endParaRPr lang="en-US"/>
          </a:p>
        </p:txBody>
      </p:sp>
      <p:sp>
        <p:nvSpPr>
          <p:cNvPr id="11" name="Θέση ημερομηνίας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5BF9729-2E1D-4440-A124-1E43BD5F734A}" type="datetimeFigureOut">
              <a:rPr lang="el-GR"/>
              <a:pPr>
                <a:defRPr/>
              </a:pPr>
              <a:t>22/11/2013</a:t>
            </a:fld>
            <a:endParaRPr lang="el-GR"/>
          </a:p>
        </p:txBody>
      </p:sp>
      <p:sp>
        <p:nvSpPr>
          <p:cNvPr id="12" name="Θέση υποσέλιδου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l-GR"/>
          </a:p>
        </p:txBody>
      </p:sp>
      <p:sp>
        <p:nvSpPr>
          <p:cNvPr id="13" name="Θέση αριθμού διαφάνειας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5A87BB7-F580-423D-A04B-26D1E788764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5848C-503D-4923-A9E9-3D088C69322E}" type="datetimeFigureOut">
              <a:rPr lang="el-GR"/>
              <a:pPr>
                <a:defRPr/>
              </a:pPr>
              <a:t>22/11/2013</a:t>
            </a:fld>
            <a:endParaRPr lang="el-GR"/>
          </a:p>
        </p:txBody>
      </p:sp>
      <p:sp>
        <p:nvSpPr>
          <p:cNvPr id="5" name="Θέση υποσέλιδου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656F2-9DB0-4A89-86A2-1E65543F966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F8CEA-C250-4C9C-A50B-43CAF4306D6F}" type="datetimeFigureOut">
              <a:rPr lang="el-GR"/>
              <a:pPr>
                <a:defRPr/>
              </a:pPr>
              <a:t>22/11/2013</a:t>
            </a:fld>
            <a:endParaRPr lang="el-GR"/>
          </a:p>
        </p:txBody>
      </p:sp>
      <p:sp>
        <p:nvSpPr>
          <p:cNvPr id="5" name="Θέση υποσέλιδου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40BE7-2C71-43AF-B307-EED3AEA66EF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305999"/>
            <a:ext cx="8318530" cy="802800"/>
          </a:xfrm>
          <a:prstGeom prst="rect">
            <a:avLst/>
          </a:prstGeom>
        </p:spPr>
        <p:txBody>
          <a:bodyPr tIns="126000" anchor="t"/>
          <a:lstStyle>
            <a:lvl1pPr>
              <a:lnSpc>
                <a:spcPct val="75000"/>
              </a:lnSpc>
              <a:defRPr>
                <a:solidFill>
                  <a:schemeClr val="accent4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10" name="Textplatzhalter 9" descr="Subtitle"/>
          <p:cNvSpPr>
            <a:spLocks noGrp="1"/>
          </p:cNvSpPr>
          <p:nvPr>
            <p:ph type="body" sz="quarter" idx="10"/>
          </p:nvPr>
        </p:nvSpPr>
        <p:spPr>
          <a:xfrm>
            <a:off x="540000" y="738554"/>
            <a:ext cx="8311392" cy="367571"/>
          </a:xfrm>
        </p:spPr>
        <p:txBody>
          <a:bodyPr anchor="b">
            <a:noAutofit/>
          </a:bodyPr>
          <a:lstStyle>
            <a:lvl1pPr marL="0" indent="0">
              <a:lnSpc>
                <a:spcPct val="95000"/>
              </a:lnSpc>
              <a:buNone/>
              <a:defRPr sz="2000" b="0" i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23875" y="1346200"/>
            <a:ext cx="8334405" cy="4940320"/>
          </a:xfrm>
        </p:spPr>
        <p:txBody>
          <a:bodyPr>
            <a:noAutofit/>
          </a:bodyPr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7388" y="6402388"/>
            <a:ext cx="6477000" cy="250825"/>
          </a:xfrm>
        </p:spPr>
        <p:txBody>
          <a:bodyPr/>
          <a:lstStyle>
            <a:lvl1pPr>
              <a:defRPr sz="900" baseline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8163" y="6402388"/>
            <a:ext cx="400050" cy="247650"/>
          </a:xfrm>
        </p:spPr>
        <p:txBody>
          <a:bodyPr/>
          <a:lstStyle>
            <a:lvl1pPr>
              <a:defRPr sz="900" baseline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DCA3ABB7-D5BA-4C45-8378-00F0DCD7E1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1907560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Θέση ημερομηνίας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F1075-4C30-476D-A21E-F8D756DC8E93}" type="datetimeFigureOut">
              <a:rPr lang="el-GR"/>
              <a:pPr>
                <a:defRPr/>
              </a:pPr>
              <a:t>22/11/2013</a:t>
            </a:fld>
            <a:endParaRPr lang="el-GR"/>
          </a:p>
        </p:txBody>
      </p:sp>
      <p:sp>
        <p:nvSpPr>
          <p:cNvPr id="5" name="Θέση υποσέλιδου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C94F7-66D9-4944-BECD-2412242544F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Διάσημα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Διάσημα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D66662D-AC90-43DB-A26B-68B9F009F4C1}" type="datetimeFigureOut">
              <a:rPr lang="el-GR"/>
              <a:pPr>
                <a:defRPr/>
              </a:pPr>
              <a:t>22/11/2013</a:t>
            </a:fld>
            <a:endParaRPr lang="el-GR"/>
          </a:p>
        </p:txBody>
      </p:sp>
      <p:sp>
        <p:nvSpPr>
          <p:cNvPr id="7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l-GR"/>
          </a:p>
        </p:txBody>
      </p:sp>
      <p:sp>
        <p:nvSpPr>
          <p:cNvPr id="8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2F6967F-87D1-467F-A2C0-E238652786C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8" name="Τίτλο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A3783B5-5894-445E-AA5B-825A2F384A33}" type="datetimeFigureOut">
              <a:rPr lang="el-GR"/>
              <a:pPr>
                <a:defRPr/>
              </a:pPr>
              <a:t>22/11/2013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0E59A79-67EA-4D55-AD95-E803BBF6A3F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7E5E13D-5711-4E29-876C-CD0C11F38D46}" type="datetimeFigureOut">
              <a:rPr lang="el-GR"/>
              <a:pPr>
                <a:defRPr/>
              </a:pPr>
              <a:t>22/11/2013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52478C6-9C1C-4205-803D-C39F711D802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E951F48-E8D4-4A91-A8B0-D91BEF627ADD}" type="datetimeFigureOut">
              <a:rPr lang="el-GR"/>
              <a:pPr>
                <a:defRPr/>
              </a:pPr>
              <a:t>22/11/2013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7563887-21A5-43BF-B399-62FA1B2CE71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6B8B8-9E58-4C1B-A3DC-74C4B5965408}" type="datetimeFigureOut">
              <a:rPr lang="el-GR"/>
              <a:pPr>
                <a:defRPr/>
              </a:pPr>
              <a:t>22/11/2013</a:t>
            </a:fld>
            <a:endParaRPr lang="el-GR"/>
          </a:p>
        </p:txBody>
      </p:sp>
      <p:sp>
        <p:nvSpPr>
          <p:cNvPr id="3" name="Θέση υποσέλιδου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Θέση αριθμού διαφάνειας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D1C7D-6B24-4867-BCFA-C865367D44F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586BEB5-F6D0-4F72-9884-376C957B350F}" type="datetimeFigureOut">
              <a:rPr lang="el-GR"/>
              <a:pPr>
                <a:defRPr/>
              </a:pPr>
              <a:t>22/11/2013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65D0075-7BFB-4765-9D67-8AE677A2D41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Ελεύθερη σχεδίαση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Ελεύθερη σχεδίαση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" name="Ορθογώνιο τρίγωνο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Ευθεία γραμμή σύνδεσης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Διάσημα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Διάσημα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11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28DAD99-A058-4D58-8A7F-E4D587A02FE0}" type="datetimeFigureOut">
              <a:rPr lang="el-GR"/>
              <a:pPr>
                <a:defRPr/>
              </a:pPr>
              <a:t>22/11/2013</a:t>
            </a:fld>
            <a:endParaRPr lang="el-GR"/>
          </a:p>
        </p:txBody>
      </p:sp>
      <p:sp>
        <p:nvSpPr>
          <p:cNvPr id="12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l-GR"/>
          </a:p>
        </p:txBody>
      </p:sp>
      <p:sp>
        <p:nvSpPr>
          <p:cNvPr id="13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7764EEE-39C9-4BE6-92FB-DAD0993FE0B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Ελεύθερη σχεδίαση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7" name="Ελεύθερη σχεδίαση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Ορθογώνιο τρίγωνο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Ευθεία γραμμή σύνδεσης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Θέση τίτλου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1033" name="Θέση κειμένου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" name="Θέση ημερομηνίας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73EA1FEB-0165-407C-AAC7-1F8722CD9D5F}" type="datetimeFigureOut">
              <a:rPr lang="el-GR"/>
              <a:pPr>
                <a:defRPr/>
              </a:pPr>
              <a:t>22/11/2013</a:t>
            </a:fld>
            <a:endParaRPr lang="el-GR"/>
          </a:p>
        </p:txBody>
      </p:sp>
      <p:sp>
        <p:nvSpPr>
          <p:cNvPr id="22" name="Θέση υποσέλιδου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l-GR"/>
          </a:p>
        </p:txBody>
      </p:sp>
      <p:sp>
        <p:nvSpPr>
          <p:cNvPr id="18" name="Θέση αριθμού διαφάνειας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99D7B5E2-D907-4EE3-AA50-620E960931D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0" r:id="rId1"/>
    <p:sldLayoutId id="2147484142" r:id="rId2"/>
    <p:sldLayoutId id="2147484151" r:id="rId3"/>
    <p:sldLayoutId id="2147484152" r:id="rId4"/>
    <p:sldLayoutId id="2147484153" r:id="rId5"/>
    <p:sldLayoutId id="2147484154" r:id="rId6"/>
    <p:sldLayoutId id="2147484143" r:id="rId7"/>
    <p:sldLayoutId id="2147484155" r:id="rId8"/>
    <p:sldLayoutId id="2147484156" r:id="rId9"/>
    <p:sldLayoutId id="2147484144" r:id="rId10"/>
    <p:sldLayoutId id="2147484145" r:id="rId11"/>
    <p:sldLayoutId id="214748415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 idx="4294967295"/>
          </p:nvPr>
        </p:nvSpPr>
        <p:spPr>
          <a:xfrm>
            <a:off x="755576" y="1772816"/>
            <a:ext cx="7772400" cy="1830388"/>
          </a:xfrm>
        </p:spPr>
        <p:txBody>
          <a:bodyPr>
            <a:normAutofit/>
          </a:bodyPr>
          <a:lstStyle/>
          <a:p>
            <a:pPr algn="ctr"/>
            <a:r>
              <a:rPr lang="el-GR" sz="3200" dirty="0" smtClean="0"/>
              <a:t>Ετήσια Τακτική Γενική Συνέλευση των Μελών του ΣΦΕΕ </a:t>
            </a:r>
            <a:endParaRPr lang="el-GR" sz="32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4294967295"/>
          </p:nvPr>
        </p:nvSpPr>
        <p:spPr>
          <a:xfrm>
            <a:off x="539552" y="3645024"/>
            <a:ext cx="7772400" cy="1200150"/>
          </a:xfrm>
        </p:spPr>
        <p:txBody>
          <a:bodyPr/>
          <a:lstStyle/>
          <a:p>
            <a:endParaRPr lang="el-GR" dirty="0" smtClean="0"/>
          </a:p>
          <a:p>
            <a:pPr marL="109537" indent="0" algn="r">
              <a:buNone/>
            </a:pPr>
            <a:r>
              <a:rPr lang="el-GR" dirty="0" smtClean="0"/>
              <a:t>Αποπληρωμή Οφειλών Δημοσίου </a:t>
            </a:r>
          </a:p>
          <a:p>
            <a:pPr marL="109537" indent="0" algn="r">
              <a:buNone/>
            </a:pPr>
            <a:r>
              <a:rPr lang="el-GR" dirty="0" smtClean="0"/>
              <a:t>Κ. Ευριπίδης, Αντιπρόεδρος ΣΦΕΕ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141759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Outstanding Debts </a:t>
            </a:r>
            <a:r>
              <a:rPr lang="en-US" sz="2400" dirty="0" smtClean="0">
                <a:solidFill>
                  <a:schemeClr val="tx1"/>
                </a:solidFill>
              </a:rPr>
              <a:t>(up to 30.9.2013)</a:t>
            </a:r>
            <a:endParaRPr lang="el-GR" sz="2400" dirty="0">
              <a:solidFill>
                <a:schemeClr val="tx1"/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5A440539-F642-4F26-99FB-9EA95D7C9F49}" type="slidenum">
              <a:rPr lang="el-GR" smtClean="0"/>
              <a:pPr/>
              <a:t>2</a:t>
            </a:fld>
            <a:endParaRPr lang="el-GR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66988866"/>
              </p:ext>
            </p:extLst>
          </p:nvPr>
        </p:nvGraphicFramePr>
        <p:xfrm>
          <a:off x="323528" y="1268760"/>
          <a:ext cx="8153400" cy="28259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2126"/>
                <a:gridCol w="1482126"/>
                <a:gridCol w="1691581"/>
                <a:gridCol w="1688736"/>
                <a:gridCol w="1808831"/>
              </a:tblGrid>
              <a:tr h="7138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l-GR" sz="16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471" marR="6147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Debts</a:t>
                      </a:r>
                      <a:endParaRPr lang="el-GR" sz="16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</a:rPr>
                        <a:t>(until 31/12/2011)</a:t>
                      </a:r>
                      <a:endParaRPr lang="el-GR" sz="16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471" marR="614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2012 Debts</a:t>
                      </a:r>
                      <a:endParaRPr lang="el-GR" sz="1600" dirty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(until 31/12/2012)</a:t>
                      </a:r>
                      <a:endParaRPr lang="el-GR" sz="16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471" marR="614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</a:rPr>
                        <a:t>2013 Debts</a:t>
                      </a:r>
                      <a:endParaRPr lang="el-GR" sz="160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</a:rPr>
                        <a:t>(until 30/09/2013)</a:t>
                      </a:r>
                      <a:endParaRPr lang="el-GR" sz="160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471" marR="614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l-GR" sz="160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471" marR="61471" marT="0" marB="0" anchor="ctr"/>
                </a:tc>
              </a:tr>
              <a:tr h="5177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  <a:latin typeface="Calibri" panose="020F0502020204030204" pitchFamily="34" charset="0"/>
                        </a:rPr>
                        <a:t>ΕΟ</a:t>
                      </a:r>
                      <a:r>
                        <a:rPr lang="en-US" sz="1600">
                          <a:effectLst/>
                          <a:latin typeface="Calibri" panose="020F0502020204030204" pitchFamily="34" charset="0"/>
                        </a:rPr>
                        <a:t>P</a:t>
                      </a:r>
                      <a:r>
                        <a:rPr lang="el-GR" sz="1600">
                          <a:effectLst/>
                          <a:latin typeface="Calibri" panose="020F0502020204030204" pitchFamily="34" charset="0"/>
                        </a:rPr>
                        <a:t>ΥΥ (ΙΚΑ)</a:t>
                      </a:r>
                      <a:endParaRPr lang="el-GR" sz="160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471" marR="61471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Calibri" panose="020F0502020204030204" pitchFamily="34" charset="0"/>
                        </a:rPr>
                        <a:t>≈45 mil.</a:t>
                      </a:r>
                      <a:endParaRPr lang="el-GR" sz="16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471" marR="61471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  <a:latin typeface="Calibri" panose="020F0502020204030204" pitchFamily="34" charset="0"/>
                        </a:rPr>
                        <a:t>≈</a:t>
                      </a:r>
                      <a:r>
                        <a:rPr lang="el-GR" sz="1600" kern="12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600" kern="12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l-GR" sz="1600" kern="1200">
                          <a:effectLst/>
                          <a:latin typeface="Calibri" panose="020F0502020204030204" pitchFamily="34" charset="0"/>
                        </a:rPr>
                        <a:t>0 </a:t>
                      </a:r>
                      <a:r>
                        <a:rPr lang="en-US" sz="1600" kern="1200">
                          <a:effectLst/>
                          <a:latin typeface="Calibri" panose="020F0502020204030204" pitchFamily="34" charset="0"/>
                        </a:rPr>
                        <a:t>mil.</a:t>
                      </a:r>
                      <a:endParaRPr lang="el-GR" sz="160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471" marR="61471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  <a:latin typeface="Calibri" panose="020F0502020204030204" pitchFamily="34" charset="0"/>
                        </a:rPr>
                        <a:t>≈455 mil.</a:t>
                      </a:r>
                      <a:endParaRPr lang="el-GR" sz="160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471" marR="61471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  <a:latin typeface="Calibri" panose="020F0502020204030204" pitchFamily="34" charset="0"/>
                        </a:rPr>
                        <a:t>≈610 mil.</a:t>
                      </a:r>
                      <a:endParaRPr lang="el-GR" sz="160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471" marR="61471" marT="0" marB="0" anchor="ctr"/>
                </a:tc>
              </a:tr>
              <a:tr h="5177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HOSPITALS</a:t>
                      </a:r>
                      <a:endParaRPr lang="el-GR" sz="16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471" marR="61471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  <a:latin typeface="Calibri" panose="020F0502020204030204" pitchFamily="34" charset="0"/>
                        </a:rPr>
                        <a:t>≈4</a:t>
                      </a:r>
                      <a:r>
                        <a:rPr lang="el-GR" sz="1600" kern="1200">
                          <a:effectLst/>
                          <a:latin typeface="Calibri" panose="020F0502020204030204" pitchFamily="34" charset="0"/>
                        </a:rPr>
                        <a:t>0 </a:t>
                      </a:r>
                      <a:r>
                        <a:rPr lang="en-US" sz="1600" kern="1200">
                          <a:effectLst/>
                          <a:latin typeface="Calibri" panose="020F0502020204030204" pitchFamily="34" charset="0"/>
                        </a:rPr>
                        <a:t>mil.</a:t>
                      </a:r>
                      <a:endParaRPr lang="el-GR" sz="160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471" marR="61471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Calibri" panose="020F0502020204030204" pitchFamily="34" charset="0"/>
                        </a:rPr>
                        <a:t>≈</a:t>
                      </a:r>
                      <a:r>
                        <a:rPr lang="el-GR" sz="1600" kern="1200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kern="1200" dirty="0">
                          <a:effectLst/>
                          <a:latin typeface="Calibri" panose="020F0502020204030204" pitchFamily="34" charset="0"/>
                        </a:rPr>
                        <a:t>10 mil.</a:t>
                      </a:r>
                      <a:endParaRPr lang="el-GR" sz="16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471" marR="61471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  <a:latin typeface="Calibri" panose="020F0502020204030204" pitchFamily="34" charset="0"/>
                        </a:rPr>
                        <a:t>≈</a:t>
                      </a:r>
                      <a:r>
                        <a:rPr lang="el-GR" sz="1600" kern="120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kern="1200"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l-GR" sz="1600" kern="1200">
                          <a:effectLst/>
                          <a:latin typeface="Calibri" panose="020F0502020204030204" pitchFamily="34" charset="0"/>
                        </a:rPr>
                        <a:t>0 </a:t>
                      </a:r>
                      <a:r>
                        <a:rPr lang="en-US" sz="1600" kern="1200">
                          <a:effectLst/>
                          <a:latin typeface="Calibri" panose="020F0502020204030204" pitchFamily="34" charset="0"/>
                        </a:rPr>
                        <a:t>mil.</a:t>
                      </a:r>
                      <a:endParaRPr lang="el-GR" sz="160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471" marR="61471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  <a:latin typeface="Calibri" panose="020F0502020204030204" pitchFamily="34" charset="0"/>
                        </a:rPr>
                        <a:t>≈</a:t>
                      </a:r>
                      <a:r>
                        <a:rPr lang="el-GR" sz="1600" kern="1200"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r>
                        <a:rPr lang="en-US" sz="1600" kern="1200">
                          <a:effectLst/>
                          <a:latin typeface="Calibri" panose="020F0502020204030204" pitchFamily="34" charset="0"/>
                        </a:rPr>
                        <a:t>40 mil.</a:t>
                      </a:r>
                      <a:endParaRPr lang="el-GR" sz="160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471" marR="61471" marT="0" marB="0" anchor="ctr"/>
                </a:tc>
              </a:tr>
              <a:tr h="5177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</a:rPr>
                        <a:t>MILITARY</a:t>
                      </a:r>
                      <a:endParaRPr lang="el-GR" sz="160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471" marR="61471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  <a:latin typeface="Calibri" panose="020F0502020204030204" pitchFamily="34" charset="0"/>
                        </a:rPr>
                        <a:t>≈8 mil.</a:t>
                      </a:r>
                      <a:endParaRPr lang="el-GR" sz="160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471" marR="61471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  <a:latin typeface="Calibri" panose="020F0502020204030204" pitchFamily="34" charset="0"/>
                        </a:rPr>
                        <a:t>≈</a:t>
                      </a:r>
                      <a:r>
                        <a:rPr lang="el-GR" sz="1600" kern="120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600" kern="1200">
                          <a:effectLst/>
                          <a:latin typeface="Calibri" panose="020F0502020204030204" pitchFamily="34" charset="0"/>
                        </a:rPr>
                        <a:t>6 mil.</a:t>
                      </a:r>
                      <a:endParaRPr lang="el-GR" sz="160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471" marR="61471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  <a:latin typeface="Calibri" panose="020F0502020204030204" pitchFamily="34" charset="0"/>
                        </a:rPr>
                        <a:t>≈</a:t>
                      </a:r>
                      <a:r>
                        <a:rPr lang="el-GR" sz="1600" kern="120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kern="1200">
                          <a:effectLst/>
                          <a:latin typeface="Calibri" panose="020F0502020204030204" pitchFamily="34" charset="0"/>
                        </a:rPr>
                        <a:t>6 mil.</a:t>
                      </a:r>
                      <a:endParaRPr lang="el-GR" sz="160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471" marR="61471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Calibri" panose="020F0502020204030204" pitchFamily="34" charset="0"/>
                        </a:rPr>
                        <a:t>≈50 mil.</a:t>
                      </a:r>
                      <a:endParaRPr lang="el-GR" sz="16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471" marR="61471" marT="0" marB="0" anchor="ctr"/>
                </a:tc>
              </a:tr>
              <a:tr h="5413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u="sng"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l-GR" sz="160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471" marR="61471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  <a:latin typeface="Calibri" panose="020F0502020204030204" pitchFamily="34" charset="0"/>
                        </a:rPr>
                        <a:t>≈€93 mil.</a:t>
                      </a:r>
                      <a:endParaRPr lang="el-GR" sz="160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471" marR="61471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  <a:latin typeface="Calibri" panose="020F0502020204030204" pitchFamily="34" charset="0"/>
                        </a:rPr>
                        <a:t>≈€</a:t>
                      </a:r>
                      <a:r>
                        <a:rPr lang="el-GR" sz="1600" kern="120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US" sz="1600" kern="1200">
                          <a:effectLst/>
                          <a:latin typeface="Calibri" panose="020F0502020204030204" pitchFamily="34" charset="0"/>
                        </a:rPr>
                        <a:t>36 mil.</a:t>
                      </a:r>
                      <a:endParaRPr lang="el-GR" sz="160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471" marR="61471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  <a:latin typeface="Calibri" panose="020F0502020204030204" pitchFamily="34" charset="0"/>
                        </a:rPr>
                        <a:t>≈€771 mil.</a:t>
                      </a:r>
                      <a:endParaRPr lang="el-GR" sz="160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1471" marR="61471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effectLst/>
                          <a:latin typeface="Calibri" panose="020F0502020204030204" pitchFamily="34" charset="0"/>
                        </a:rPr>
                        <a:t>≈€1bil.</a:t>
                      </a:r>
                      <a:r>
                        <a:rPr lang="el-GR" sz="1600" b="1" kern="1200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1" kern="1200" dirty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r>
                        <a:rPr lang="el-GR" sz="1600" b="1" kern="1200" dirty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r>
                        <a:rPr lang="en-US" sz="1600" b="1" kern="1200" dirty="0">
                          <a:effectLst/>
                          <a:latin typeface="Calibri" panose="020F0502020204030204" pitchFamily="34" charset="0"/>
                        </a:rPr>
                        <a:t> mil</a:t>
                      </a:r>
                      <a:r>
                        <a:rPr lang="en-US" sz="1600" b="1" kern="1200" dirty="0" smtClean="0"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el-GR" sz="16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71" marR="61471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9890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Chart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554655053"/>
              </p:ext>
            </p:extLst>
          </p:nvPr>
        </p:nvGraphicFramePr>
        <p:xfrm>
          <a:off x="2044627" y="1547812"/>
          <a:ext cx="7043276" cy="4857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18530" cy="1008112"/>
          </a:xfrm>
        </p:spPr>
        <p:txBody>
          <a:bodyPr>
            <a:normAutofit fontScale="90000"/>
          </a:bodyPr>
          <a:lstStyle/>
          <a:p>
            <a:pPr lvl="0">
              <a:lnSpc>
                <a:spcPct val="95000"/>
              </a:lnSpc>
              <a:spcBef>
                <a:spcPts val="600"/>
              </a:spcBef>
            </a:pPr>
            <a:r>
              <a:rPr lang="en-US" sz="3600" b="0" dirty="0" smtClean="0">
                <a:solidFill>
                  <a:schemeClr val="tx1"/>
                </a:solidFill>
                <a:effectLst/>
                <a:ea typeface="Gulim" pitchFamily="34" charset="-127"/>
              </a:rPr>
              <a:t>EOPYY </a:t>
            </a:r>
            <a:r>
              <a:rPr lang="en-US" sz="3600" b="0" dirty="0">
                <a:solidFill>
                  <a:schemeClr val="tx1"/>
                </a:solidFill>
                <a:effectLst/>
                <a:ea typeface="Gulim" pitchFamily="34" charset="-127"/>
              </a:rPr>
              <a:t>payments in 2012 &amp; </a:t>
            </a:r>
            <a:r>
              <a:rPr lang="en-US" sz="3600" b="0" dirty="0" smtClean="0">
                <a:solidFill>
                  <a:schemeClr val="tx1"/>
                </a:solidFill>
                <a:effectLst/>
                <a:ea typeface="Gulim" pitchFamily="34" charset="-127"/>
              </a:rPr>
              <a:t>2013</a:t>
            </a:r>
            <a:r>
              <a:rPr lang="en-US" sz="2700" b="0" dirty="0" smtClean="0">
                <a:solidFill>
                  <a:schemeClr val="tx1"/>
                </a:solidFill>
                <a:effectLst/>
                <a:latin typeface="Gulim" pitchFamily="34" charset="-127"/>
                <a:ea typeface="Gulim" pitchFamily="34" charset="-127"/>
              </a:rPr>
              <a:t/>
            </a:r>
            <a:br>
              <a:rPr lang="en-US" sz="2700" b="0" dirty="0" smtClean="0">
                <a:solidFill>
                  <a:schemeClr val="tx1"/>
                </a:solidFill>
                <a:effectLst/>
                <a:latin typeface="Gulim" pitchFamily="34" charset="-127"/>
                <a:ea typeface="Gulim" pitchFamily="34" charset="-127"/>
              </a:rPr>
            </a:br>
            <a:r>
              <a:rPr lang="en-US" sz="2000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Payments are not balanced among suppliers…</a:t>
            </a:r>
            <a:r>
              <a:rPr lang="en-US" sz="2000" i="1" dirty="0">
                <a:solidFill>
                  <a:prstClr val="black"/>
                </a:solidFill>
                <a:latin typeface="Gill Sans MT"/>
                <a:ea typeface="+mn-ea"/>
                <a:cs typeface="+mn-cs"/>
              </a:rPr>
              <a:t/>
            </a:r>
            <a:br>
              <a:rPr lang="en-US" sz="2000" i="1" dirty="0">
                <a:solidFill>
                  <a:prstClr val="black"/>
                </a:solidFill>
                <a:latin typeface="Gill Sans MT"/>
                <a:ea typeface="+mn-ea"/>
                <a:cs typeface="+mn-cs"/>
              </a:rPr>
            </a:b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496" y="1556792"/>
            <a:ext cx="1895475" cy="4853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prstClr val="white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white"/>
                </a:solidFill>
              </a:rPr>
              <a:t>Payments should not be executed in a </a:t>
            </a:r>
            <a:r>
              <a:rPr lang="en-US" b="1" dirty="0" smtClean="0">
                <a:solidFill>
                  <a:prstClr val="white"/>
                </a:solidFill>
              </a:rPr>
              <a:t>discriminatory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white"/>
                </a:solidFill>
              </a:rPr>
              <a:t>and unfair </a:t>
            </a:r>
            <a:r>
              <a:rPr lang="en-US" b="1" dirty="0" smtClean="0">
                <a:solidFill>
                  <a:prstClr val="white"/>
                </a:solidFill>
              </a:rPr>
              <a:t>way</a:t>
            </a:r>
            <a:endParaRPr lang="en-US" b="1" dirty="0">
              <a:solidFill>
                <a:prstClr val="white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19022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23528" y="1484784"/>
            <a:ext cx="8568952" cy="3312368"/>
          </a:xfrm>
          <a:prstGeom prst="roundRect">
            <a:avLst>
              <a:gd name="adj" fmla="val 10988"/>
            </a:avLst>
          </a:prstGeom>
          <a:solidFill>
            <a:srgbClr val="E2E1EB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tIns="36000" bIns="36000" rtlCol="0" anchor="t"/>
          <a:lstStyle/>
          <a:p>
            <a:pPr lvl="0" algn="ctr"/>
            <a:endParaRPr lang="el-GR" sz="1600" b="1" dirty="0" smtClean="0">
              <a:solidFill>
                <a:srgbClr val="C00000"/>
              </a:solidFill>
              <a:latin typeface="Verdana" pitchFamily="34" charset="0"/>
            </a:endParaRPr>
          </a:p>
          <a:p>
            <a:pPr lvl="0" algn="ctr"/>
            <a:endParaRPr lang="el-GR" sz="1600" b="1" dirty="0" smtClean="0">
              <a:solidFill>
                <a:srgbClr val="C00000"/>
              </a:solidFill>
              <a:latin typeface="Verdana" pitchFamily="34" charset="0"/>
            </a:endParaRPr>
          </a:p>
          <a:p>
            <a:pPr lvl="0" algn="ctr"/>
            <a:endParaRPr lang="el-GR" b="1" dirty="0">
              <a:solidFill>
                <a:schemeClr val="tx2"/>
              </a:solidFill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  <a:p>
            <a:pPr marL="180000" lvl="1">
              <a:spcAft>
                <a:spcPts val="300"/>
              </a:spcAft>
              <a:buSzPct val="110000"/>
            </a:pPr>
            <a:endParaRPr lang="en-US" sz="1500" b="0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sz="2000" dirty="0" smtClean="0"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SFEE HIGH PRIORITY </a:t>
            </a:r>
            <a:r>
              <a:rPr lang="en-US" sz="2000" dirty="0" smtClean="0"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ISSUES FOR DEBTS</a:t>
            </a:r>
            <a:endParaRPr lang="el-GR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83568" y="1988840"/>
            <a:ext cx="8029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Immediate settlement of all outstanding debts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Expansion of the off-setting mechanism to all companies' obligations to the State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Implementation of EU-Directive 2011/7, according to which the debts of the State must be settled within 60 days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Non-discriminatory </a:t>
            </a:r>
            <a:r>
              <a:rPr lang="en-US" sz="1600" dirty="0"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favorable payments from EOPYY to its other suppliers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Diagram 13"/>
          <p:cNvGraphicFramePr/>
          <p:nvPr/>
        </p:nvGraphicFramePr>
        <p:xfrm>
          <a:off x="179512" y="908720"/>
          <a:ext cx="8784976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000" dirty="0" smtClean="0">
                <a:latin typeface="Verdana" pitchFamily="34" charset="0"/>
              </a:rPr>
              <a:t>ACTIONS AND TARGETS 2014</a:t>
            </a:r>
            <a:endParaRPr lang="el-GR" sz="2000" dirty="0"/>
          </a:p>
        </p:txBody>
      </p:sp>
      <p:sp>
        <p:nvSpPr>
          <p:cNvPr id="43" name="Rectangle 42"/>
          <p:cNvSpPr/>
          <p:nvPr/>
        </p:nvSpPr>
        <p:spPr>
          <a:xfrm>
            <a:off x="2339752" y="2276872"/>
            <a:ext cx="43924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b="1" dirty="0" smtClean="0">
                <a:solidFill>
                  <a:srgbClr val="C00000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1</a:t>
            </a:r>
            <a:r>
              <a:rPr lang="el-GR" b="1" dirty="0" smtClean="0">
                <a:solidFill>
                  <a:srgbClr val="C00000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. </a:t>
            </a:r>
            <a:r>
              <a:rPr lang="en-US" b="1" dirty="0" smtClean="0">
                <a:solidFill>
                  <a:srgbClr val="C00000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Immediate settlement of all outstanding debts for</a:t>
            </a:r>
          </a:p>
          <a:p>
            <a:pPr lvl="0" algn="ctr"/>
            <a:r>
              <a:rPr lang="el-GR" b="1" dirty="0" smtClean="0">
                <a:solidFill>
                  <a:srgbClr val="C00000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2012 </a:t>
            </a:r>
            <a:r>
              <a:rPr lang="en-US" b="1" dirty="0" smtClean="0">
                <a:solidFill>
                  <a:srgbClr val="C00000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and</a:t>
            </a:r>
            <a:r>
              <a:rPr lang="el-GR" b="1" dirty="0" smtClean="0">
                <a:solidFill>
                  <a:srgbClr val="C00000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 </a:t>
            </a:r>
            <a:r>
              <a:rPr lang="el-GR" b="1" dirty="0" smtClean="0">
                <a:solidFill>
                  <a:srgbClr val="C00000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2013</a:t>
            </a:r>
          </a:p>
          <a:p>
            <a:pPr lvl="0" algn="ctr">
              <a:buFont typeface="Arial" pitchFamily="34" charset="0"/>
              <a:buChar char="•"/>
            </a:pPr>
            <a:endParaRPr lang="el-GR" b="1" dirty="0" smtClean="0">
              <a:solidFill>
                <a:srgbClr val="C00000"/>
              </a:solidFill>
              <a:latin typeface="Open Sans Semibold" pitchFamily="34" charset="0"/>
              <a:ea typeface="Open Sans Semibold" pitchFamily="34" charset="0"/>
              <a:cs typeface="Open Sans Semibold" pitchFamily="34" charset="0"/>
            </a:endParaRPr>
          </a:p>
          <a:p>
            <a:pPr lvl="0" algn="ctr"/>
            <a:r>
              <a:rPr lang="el-GR" b="1" dirty="0" smtClean="0">
                <a:solidFill>
                  <a:srgbClr val="C00000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2. </a:t>
            </a:r>
            <a:r>
              <a:rPr lang="en-US" b="1" dirty="0" smtClean="0">
                <a:solidFill>
                  <a:srgbClr val="C00000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Prevent accumulation </a:t>
            </a:r>
          </a:p>
          <a:p>
            <a:pPr lvl="0" algn="ctr"/>
            <a:r>
              <a:rPr lang="en-US" b="1" dirty="0" smtClean="0">
                <a:solidFill>
                  <a:srgbClr val="C00000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of new debts</a:t>
            </a:r>
            <a:endParaRPr lang="el-GR" b="1" dirty="0" smtClean="0">
              <a:solidFill>
                <a:srgbClr val="C00000"/>
              </a:solidFill>
              <a:latin typeface="Open Sans Semibold" pitchFamily="34" charset="0"/>
              <a:ea typeface="Open Sans Semibold" pitchFamily="34" charset="0"/>
              <a:cs typeface="Open Sans Semibold" pitchFamily="34" charset="0"/>
            </a:endParaRPr>
          </a:p>
          <a:p>
            <a:pPr lvl="0" algn="ctr">
              <a:buFont typeface="Arial" pitchFamily="34" charset="0"/>
              <a:buChar char="•"/>
            </a:pPr>
            <a:endParaRPr lang="en-US" b="1" dirty="0" smtClean="0">
              <a:solidFill>
                <a:srgbClr val="C00000"/>
              </a:solidFill>
              <a:latin typeface="Open Sans Semibold" pitchFamily="34" charset="0"/>
              <a:ea typeface="Open Sans Semibold" pitchFamily="34" charset="0"/>
              <a:cs typeface="Open Sans Semibold" pitchFamily="34" charset="0"/>
            </a:endParaRPr>
          </a:p>
          <a:p>
            <a:pPr lvl="0" algn="ctr"/>
            <a:r>
              <a:rPr lang="el-GR" b="1" dirty="0" smtClean="0">
                <a:solidFill>
                  <a:srgbClr val="C00000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3. </a:t>
            </a:r>
            <a:r>
              <a:rPr lang="en-US" b="1" dirty="0" smtClean="0">
                <a:solidFill>
                  <a:srgbClr val="C00000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F</a:t>
            </a:r>
            <a:r>
              <a:rPr lang="en-US" b="1" dirty="0" smtClean="0">
                <a:solidFill>
                  <a:srgbClr val="C00000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air </a:t>
            </a:r>
            <a:r>
              <a:rPr lang="en-US" b="1" dirty="0" smtClean="0">
                <a:solidFill>
                  <a:srgbClr val="C00000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tax handling for bond losses</a:t>
            </a:r>
            <a:endParaRPr lang="en-US" b="1" dirty="0">
              <a:solidFill>
                <a:srgbClr val="C00000"/>
              </a:solidFill>
              <a:latin typeface="Open Sans Semibold" pitchFamily="34" charset="0"/>
              <a:ea typeface="Open Sans Semibold" pitchFamily="34" charset="0"/>
              <a:cs typeface="Open Sans Semibold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563888" y="1844824"/>
            <a:ext cx="2016224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TARGETS</a:t>
            </a:r>
            <a:r>
              <a:rPr lang="el-GR" b="1" dirty="0" smtClean="0"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 201</a:t>
            </a:r>
            <a:r>
              <a:rPr lang="en-US" b="1" dirty="0" smtClean="0"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4</a:t>
            </a:r>
            <a:endParaRPr lang="en-US" b="1" dirty="0"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3286</TotalTime>
  <Words>295</Words>
  <Application>Microsoft Office PowerPoint</Application>
  <PresentationFormat>On-screen Show (4:3)</PresentationFormat>
  <Paragraphs>69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Συγκέντρωση</vt:lpstr>
      <vt:lpstr>Ετήσια Τακτική Γενική Συνέλευση των Μελών του ΣΦΕΕ </vt:lpstr>
      <vt:lpstr>Outstanding Debts (up to 30.9.2013)</vt:lpstr>
      <vt:lpstr>EOPYY payments in 2012 &amp; 2013 Payments are not balanced among suppliers… </vt:lpstr>
      <vt:lpstr>SFEE HIGH PRIORITY ISSUES FOR DEBTS</vt:lpstr>
      <vt:lpstr>ACTIONS AND TARGETS 2014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Natalia Toubanaki</dc:creator>
  <cp:lastModifiedBy>Karra Vicky</cp:lastModifiedBy>
  <cp:revision>246</cp:revision>
  <cp:lastPrinted>2012-09-24T15:13:24Z</cp:lastPrinted>
  <dcterms:created xsi:type="dcterms:W3CDTF">2012-07-11T06:30:16Z</dcterms:created>
  <dcterms:modified xsi:type="dcterms:W3CDTF">2013-11-22T12:03:06Z</dcterms:modified>
</cp:coreProperties>
</file>