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63" r:id="rId5"/>
    <p:sldId id="261" r:id="rId6"/>
    <p:sldId id="259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33" autoAdjust="0"/>
  </p:normalViewPr>
  <p:slideViewPr>
    <p:cSldViewPr>
      <p:cViewPr>
        <p:scale>
          <a:sx n="100" d="100"/>
          <a:sy n="100" d="100"/>
        </p:scale>
        <p:origin x="-267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765F9-1806-41E6-A7E4-3064808C2176}" type="datetimeFigureOut">
              <a:rPr lang="el-GR" smtClean="0"/>
              <a:pPr/>
              <a:t>21/11/2013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62451-4FB9-4C87-9157-5AF794E5204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6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66D34-EF4E-4E3F-BB2B-DE63853B248C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8B6F3-2432-4801-8659-1EF41C01E8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3C68C-4BE8-4A80-91F8-61A7ACB85D22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2F1DA-9532-4A18-AE9E-AAA73B218F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FBFB1-B403-4D0D-B786-6153B11A8981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AF42A-A124-48FB-B6D1-9F46FDDB76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362AF-9A2A-4196-9962-3DA757C448D5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7E26B-DC63-49E5-9C97-FA9C642FA2F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83863-ACF4-46D9-9D8F-A3556E1A6CED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47618-4E10-4351-B7A6-D915E80039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6BE04-7F45-4413-B8FC-B6B1A10DD0D0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C31D9-EA0A-4BF6-BE7D-3AEDB7A09E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699D7-7BB0-4885-AC11-DA54E27C9BEA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CE78D-7592-4E4A-A197-98AB80B08B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1A67C-F65C-4959-8140-6BE0C29C4AE2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DDB81-ADA9-42A3-86CD-406DB2C245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118B-06C3-49BF-8705-6C5295315F08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851D5-1F76-471F-9780-84EB77ADCE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1E1D-8263-4333-9BD4-089E8C976BCA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9F44E-DFE1-4ADC-92C5-5C85735C66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321EF-9347-4F45-8018-215FECFAD028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3D7F4-23F4-475B-AD58-39BF6B65C0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l-G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CEF5AE-8A20-481B-A2D9-050A69C8C774}" type="datetimeFigureOut">
              <a:rPr lang="el-GR"/>
              <a:pPr>
                <a:defRPr/>
              </a:pPr>
              <a:t>21/11/2013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789D73-241C-449A-8251-9DF68B3B60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2713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Extraordinary General Meeting of </a:t>
            </a:r>
            <a:r>
              <a:rPr lang="en-US" dirty="0" err="1" smtClean="0"/>
              <a:t>SFEE</a:t>
            </a:r>
            <a:endParaRPr lang="el-GR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5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Re-pricing </a:t>
            </a:r>
            <a:r>
              <a:rPr lang="el-GR" dirty="0" smtClean="0">
                <a:solidFill>
                  <a:schemeClr val="tx2"/>
                </a:solidFill>
              </a:rPr>
              <a:t>&amp; </a:t>
            </a:r>
            <a:r>
              <a:rPr lang="en-US" dirty="0" smtClean="0">
                <a:solidFill>
                  <a:schemeClr val="tx2"/>
                </a:solidFill>
              </a:rPr>
              <a:t>New Products</a:t>
            </a:r>
            <a:endParaRPr lang="en-US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Nikos Kefalas</a:t>
            </a:r>
            <a:r>
              <a:rPr lang="el-GR" dirty="0" smtClean="0">
                <a:solidFill>
                  <a:schemeClr val="tx2"/>
                </a:solidFill>
              </a:rPr>
              <a:t>, </a:t>
            </a:r>
            <a:r>
              <a:rPr lang="en-US" dirty="0" smtClean="0">
                <a:solidFill>
                  <a:schemeClr val="tx2"/>
                </a:solidFill>
              </a:rPr>
              <a:t>Vice President of </a:t>
            </a:r>
            <a:r>
              <a:rPr lang="en-US" dirty="0" err="1" smtClean="0">
                <a:solidFill>
                  <a:schemeClr val="tx2"/>
                </a:solidFill>
              </a:rPr>
              <a:t>SFEE</a:t>
            </a:r>
            <a:endParaRPr lang="el-GR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/>
              <a:t>Wednesday, November </a:t>
            </a:r>
            <a:r>
              <a:rPr lang="el-GR" sz="2400" b="1" dirty="0" smtClean="0"/>
              <a:t>27, </a:t>
            </a:r>
            <a:r>
              <a:rPr lang="el-GR" sz="2400" b="1" dirty="0" smtClean="0"/>
              <a:t>2013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4450" y="44624"/>
            <a:ext cx="8229600" cy="649287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tx2"/>
                </a:solidFill>
              </a:rPr>
              <a:t>Main views of </a:t>
            </a:r>
            <a:r>
              <a:rPr lang="en-US" sz="3200" dirty="0" err="1" smtClean="0">
                <a:solidFill>
                  <a:schemeClr val="tx2"/>
                </a:solidFill>
              </a:rPr>
              <a:t>SFEE</a:t>
            </a:r>
            <a:r>
              <a:rPr lang="en-US" sz="3200" dirty="0" smtClean="0">
                <a:solidFill>
                  <a:schemeClr val="tx2"/>
                </a:solidFill>
              </a:rPr>
              <a:t> for pricing</a:t>
            </a:r>
            <a:endParaRPr lang="el-GR" sz="3200" dirty="0" smtClean="0">
              <a:solidFill>
                <a:schemeClr val="tx2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876081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</a:pPr>
            <a:r>
              <a:rPr lang="en-US" sz="2400" dirty="0" smtClean="0"/>
              <a:t>Respect of the patents in force for original medicinal products </a:t>
            </a:r>
            <a:endParaRPr lang="el-GR" sz="2400" dirty="0" smtClean="0"/>
          </a:p>
          <a:p>
            <a:pPr algn="just" eaLnBrk="1" hangingPunct="1">
              <a:spcBef>
                <a:spcPts val="1200"/>
              </a:spcBef>
            </a:pPr>
            <a:r>
              <a:rPr lang="en-US" sz="2400" dirty="0" smtClean="0"/>
              <a:t>The lowest price limit for original medicinal products is the average of the three lower prices in the EU</a:t>
            </a:r>
            <a:r>
              <a:rPr lang="el-GR" sz="2400" dirty="0" smtClean="0"/>
              <a:t>.</a:t>
            </a:r>
            <a:endParaRPr lang="el-GR" sz="2400" dirty="0" smtClean="0"/>
          </a:p>
          <a:p>
            <a:pPr algn="just" eaLnBrk="1" hangingPunct="1">
              <a:spcBef>
                <a:spcPts val="1200"/>
              </a:spcBef>
            </a:pPr>
            <a:r>
              <a:rPr lang="en-US" sz="2400" dirty="0" smtClean="0"/>
              <a:t>Sources saving from off-patent medicinal products/generics</a:t>
            </a:r>
            <a:endParaRPr lang="el-GR" sz="2400" dirty="0" smtClean="0"/>
          </a:p>
          <a:p>
            <a:pPr algn="just" eaLnBrk="1" hangingPunct="1">
              <a:spcBef>
                <a:spcPts val="1200"/>
              </a:spcBef>
            </a:pPr>
            <a:r>
              <a:rPr lang="en-US" sz="2400" dirty="0" smtClean="0"/>
              <a:t>Approval of the price of new medicinal products based on the provisions of the national and European legislation</a:t>
            </a:r>
            <a:endParaRPr lang="el-GR" sz="2400" dirty="0" smtClean="0"/>
          </a:p>
          <a:p>
            <a:pPr algn="just" eaLnBrk="1" hangingPunct="1">
              <a:spcBef>
                <a:spcPts val="1200"/>
              </a:spcBef>
            </a:pPr>
            <a:r>
              <a:rPr lang="en-US" sz="2400" dirty="0" smtClean="0"/>
              <a:t>Clear and predictable framework</a:t>
            </a:r>
            <a:r>
              <a:rPr lang="el-GR" sz="2400" dirty="0" smtClean="0"/>
              <a:t>/</a:t>
            </a:r>
            <a:r>
              <a:rPr lang="en-US" sz="2400" dirty="0" smtClean="0"/>
              <a:t>pricing procedure</a:t>
            </a:r>
            <a:endParaRPr lang="el-GR" sz="2400" dirty="0" smtClean="0"/>
          </a:p>
          <a:p>
            <a:pPr algn="just" eaLnBrk="1" hangingPunct="1">
              <a:spcBef>
                <a:spcPts val="1200"/>
              </a:spcBef>
            </a:pPr>
            <a:r>
              <a:rPr lang="en-US" sz="2400" dirty="0" smtClean="0"/>
              <a:t>Avoidance of any impact of Greek prices to foreign countries</a:t>
            </a:r>
            <a:endParaRPr lang="el-GR" sz="2400" dirty="0" smtClean="0"/>
          </a:p>
          <a:p>
            <a:pPr algn="just" eaLnBrk="1" hangingPunct="1">
              <a:spcBef>
                <a:spcPts val="1200"/>
              </a:spcBef>
            </a:pPr>
            <a:r>
              <a:rPr lang="en-US" sz="2400" dirty="0" smtClean="0"/>
              <a:t>Protection of domestic production of medicinal products</a:t>
            </a:r>
            <a:endParaRPr lang="el-G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4450" y="44624"/>
            <a:ext cx="8229600" cy="649287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tx2"/>
                </a:solidFill>
              </a:rPr>
              <a:t>Newer developments </a:t>
            </a:r>
            <a:r>
              <a:rPr lang="el-GR" sz="2400" dirty="0" smtClean="0">
                <a:solidFill>
                  <a:schemeClr val="tx2"/>
                </a:solidFill>
              </a:rPr>
              <a:t>(</a:t>
            </a:r>
            <a:r>
              <a:rPr lang="el-GR" sz="2400" dirty="0" smtClean="0">
                <a:solidFill>
                  <a:schemeClr val="tx2"/>
                </a:solidFill>
              </a:rPr>
              <a:t>1/2)</a:t>
            </a:r>
            <a:endParaRPr lang="el-GR" sz="3200" dirty="0" smtClean="0">
              <a:solidFill>
                <a:schemeClr val="tx2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876081"/>
          </a:xfrm>
        </p:spPr>
        <p:txBody>
          <a:bodyPr/>
          <a:lstStyle/>
          <a:p>
            <a:pPr algn="just" eaLnBrk="1" hangingPunct="1"/>
            <a:r>
              <a:rPr lang="en-US" sz="2400" dirty="0" smtClean="0"/>
              <a:t>Filing of the Bill on November </a:t>
            </a:r>
            <a:r>
              <a:rPr lang="el-GR" sz="2400" dirty="0" smtClean="0"/>
              <a:t>15</a:t>
            </a:r>
            <a:r>
              <a:rPr lang="en-US" sz="2400" dirty="0" smtClean="0"/>
              <a:t>, in relation to pricing issues. Main points:</a:t>
            </a:r>
            <a:endParaRPr lang="en-US" sz="2400" dirty="0" smtClean="0"/>
          </a:p>
          <a:p>
            <a:pPr lvl="1" algn="just" eaLnBrk="1" hangingPunct="1"/>
            <a:r>
              <a:rPr lang="en-US" sz="2000" dirty="0" smtClean="0"/>
              <a:t>Revision of the price of off-patent products (active substance)</a:t>
            </a:r>
            <a:r>
              <a:rPr lang="el-GR" sz="2000" dirty="0" smtClean="0"/>
              <a:t>, </a:t>
            </a:r>
            <a:r>
              <a:rPr lang="en-US" sz="2000" b="1" u="sng" dirty="0" smtClean="0"/>
              <a:t>in case a generic is marketed</a:t>
            </a:r>
            <a:r>
              <a:rPr lang="en-US" sz="2000" b="1" dirty="0" smtClean="0"/>
              <a:t> </a:t>
            </a:r>
            <a:r>
              <a:rPr lang="el-GR" sz="1800" dirty="0" smtClean="0"/>
              <a:t>(</a:t>
            </a:r>
            <a:r>
              <a:rPr lang="el-GR" sz="1800" dirty="0" smtClean="0"/>
              <a:t>50% </a:t>
            </a:r>
            <a:r>
              <a:rPr lang="en-US" sz="1800" dirty="0" smtClean="0"/>
              <a:t>on the last on-patent price</a:t>
            </a:r>
            <a:r>
              <a:rPr lang="el-GR" sz="1800" dirty="0" smtClean="0"/>
              <a:t>/</a:t>
            </a:r>
            <a:r>
              <a:rPr lang="en-US" sz="1800" dirty="0" smtClean="0"/>
              <a:t>average of the three lower prices in the EU</a:t>
            </a:r>
            <a:r>
              <a:rPr lang="el-GR" sz="1800" dirty="0" smtClean="0"/>
              <a:t>)</a:t>
            </a:r>
            <a:endParaRPr lang="el-GR" sz="1800" dirty="0" smtClean="0"/>
          </a:p>
          <a:p>
            <a:pPr lvl="1" algn="just" eaLnBrk="1" hangingPunct="1"/>
            <a:r>
              <a:rPr lang="en-US" sz="1800" dirty="0" smtClean="0"/>
              <a:t>Revision of the price of generics at </a:t>
            </a:r>
            <a:r>
              <a:rPr lang="el-GR" sz="1800" dirty="0" smtClean="0"/>
              <a:t>65</a:t>
            </a:r>
            <a:r>
              <a:rPr lang="el-GR" sz="1800" dirty="0" smtClean="0"/>
              <a:t>% </a:t>
            </a:r>
            <a:r>
              <a:rPr lang="en-US" sz="1800" dirty="0" smtClean="0"/>
              <a:t>of the price of the original</a:t>
            </a:r>
            <a:r>
              <a:rPr lang="el-GR" sz="1800" dirty="0" smtClean="0"/>
              <a:t>/</a:t>
            </a:r>
            <a:r>
              <a:rPr lang="en-US" sz="1800" dirty="0" smtClean="0"/>
              <a:t>dynamic pricing</a:t>
            </a:r>
            <a:endParaRPr lang="el-GR" sz="1800" dirty="0" smtClean="0"/>
          </a:p>
          <a:p>
            <a:pPr lvl="1" algn="just" eaLnBrk="1" hangingPunct="1"/>
            <a:r>
              <a:rPr lang="en-US" sz="1800" dirty="0" smtClean="0"/>
              <a:t>Horizontal decreases of prices for cases of off-patent/generic products before </a:t>
            </a:r>
            <a:r>
              <a:rPr lang="el-GR" sz="1800" dirty="0" smtClean="0"/>
              <a:t>01/01/2012</a:t>
            </a:r>
            <a:endParaRPr lang="el-GR" sz="1800" dirty="0"/>
          </a:p>
          <a:p>
            <a:pPr lvl="1" algn="just" eaLnBrk="1" hangingPunct="1"/>
            <a:r>
              <a:rPr lang="en-US" sz="1800" dirty="0" smtClean="0"/>
              <a:t>Ability of voluntary decrease of prices</a:t>
            </a:r>
            <a:endParaRPr lang="el-GR" sz="1800" dirty="0" smtClean="0"/>
          </a:p>
          <a:p>
            <a:pPr lvl="1" algn="just" eaLnBrk="1" hangingPunct="1"/>
            <a:r>
              <a:rPr lang="en-US" sz="1800" dirty="0" smtClean="0"/>
              <a:t>No increase of prices</a:t>
            </a:r>
            <a:r>
              <a:rPr lang="el-GR" sz="1800" dirty="0" smtClean="0"/>
              <a:t>, </a:t>
            </a:r>
            <a:r>
              <a:rPr lang="en-US" sz="1800" dirty="0" smtClean="0"/>
              <a:t>save in the case of errors</a:t>
            </a:r>
            <a:endParaRPr lang="el-GR" sz="1800" dirty="0" smtClean="0"/>
          </a:p>
          <a:p>
            <a:pPr lvl="1" algn="just" eaLnBrk="1" hangingPunct="1"/>
            <a:r>
              <a:rPr lang="en-US" sz="1800" dirty="0" smtClean="0"/>
              <a:t>Re-pricing twice per year</a:t>
            </a:r>
            <a:endParaRPr lang="el-GR" sz="1800" dirty="0" smtClean="0"/>
          </a:p>
          <a:p>
            <a:pPr lvl="1" algn="just" eaLnBrk="1" hangingPunct="1"/>
            <a:r>
              <a:rPr lang="en-US" sz="1800" dirty="0" smtClean="0"/>
              <a:t>Revision of the profit margins of pharmacists</a:t>
            </a:r>
            <a:r>
              <a:rPr lang="el-GR" sz="1800" dirty="0" smtClean="0"/>
              <a:t>/</a:t>
            </a:r>
            <a:r>
              <a:rPr lang="en-US" sz="1800" dirty="0" smtClean="0"/>
              <a:t>wholesalers</a:t>
            </a:r>
            <a:r>
              <a:rPr lang="el-GR" sz="1800" dirty="0" smtClean="0"/>
              <a:t>, </a:t>
            </a:r>
            <a:r>
              <a:rPr lang="en-US" sz="1800" dirty="0" smtClean="0"/>
              <a:t>for the products included in the list of Law </a:t>
            </a:r>
            <a:r>
              <a:rPr lang="el-GR" sz="1800" dirty="0" smtClean="0"/>
              <a:t>3816 </a:t>
            </a:r>
            <a:r>
              <a:rPr lang="en-US" sz="1800" dirty="0" smtClean="0"/>
              <a:t>which are sold by private pharmacies</a:t>
            </a:r>
            <a:endParaRPr lang="el-GR" sz="1800" dirty="0" smtClean="0"/>
          </a:p>
          <a:p>
            <a:pPr lvl="1" algn="just" eaLnBrk="1" hangingPunct="1"/>
            <a:endParaRPr lang="el-GR" sz="900" dirty="0"/>
          </a:p>
          <a:p>
            <a:pPr marL="342900" lvl="1" indent="-342900" algn="just" eaLnBrk="1" hangingPunct="1">
              <a:buFont typeface="Arial" pitchFamily="34" charset="0"/>
              <a:buChar char="•"/>
            </a:pPr>
            <a:r>
              <a:rPr lang="en-US" sz="2400" dirty="0" smtClean="0"/>
              <a:t>After the enactment of the Bill, the Ministerial Decisions regulating in detail the above will be issued.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3327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4450" y="44624"/>
            <a:ext cx="8229600" cy="649287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tx2"/>
                </a:solidFill>
              </a:rPr>
              <a:t>Newer developments </a:t>
            </a:r>
            <a:r>
              <a:rPr lang="el-GR" sz="2400" dirty="0" smtClean="0">
                <a:solidFill>
                  <a:schemeClr val="tx2"/>
                </a:solidFill>
              </a:rPr>
              <a:t>(</a:t>
            </a:r>
            <a:r>
              <a:rPr lang="el-GR" sz="2400" dirty="0" smtClean="0">
                <a:solidFill>
                  <a:schemeClr val="tx2"/>
                </a:solidFill>
              </a:rPr>
              <a:t>2/2)</a:t>
            </a:r>
            <a:endParaRPr lang="el-GR" sz="3200" dirty="0" smtClean="0">
              <a:solidFill>
                <a:schemeClr val="tx2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876081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Pricing of new pharmaceutical products in August </a:t>
            </a:r>
            <a:r>
              <a:rPr lang="el-GR" sz="2400" dirty="0" smtClean="0"/>
              <a:t>2013</a:t>
            </a:r>
            <a:r>
              <a:rPr lang="el-GR" sz="2400" dirty="0" smtClean="0"/>
              <a:t>, </a:t>
            </a:r>
            <a:r>
              <a:rPr lang="en-US" sz="2400" dirty="0" smtClean="0"/>
              <a:t>after </a:t>
            </a:r>
            <a:r>
              <a:rPr lang="el-GR" sz="2400" dirty="0" smtClean="0"/>
              <a:t>2</a:t>
            </a:r>
            <a:r>
              <a:rPr lang="en-US" sz="2400" dirty="0" smtClean="0"/>
              <a:t>.</a:t>
            </a:r>
            <a:r>
              <a:rPr lang="el-GR" sz="2400" dirty="0" smtClean="0"/>
              <a:t>5 </a:t>
            </a:r>
            <a:r>
              <a:rPr lang="en-US" sz="2400" dirty="0" smtClean="0"/>
              <a:t>years </a:t>
            </a:r>
            <a:r>
              <a:rPr lang="el-GR" sz="1800" dirty="0" smtClean="0"/>
              <a:t>(</a:t>
            </a:r>
            <a:r>
              <a:rPr lang="en-US" sz="1800" dirty="0" smtClean="0"/>
              <a:t>reimbursement of their cost is still pending </a:t>
            </a:r>
            <a:r>
              <a:rPr lang="el-GR" sz="1800" dirty="0" smtClean="0"/>
              <a:t>…)</a:t>
            </a:r>
            <a:endParaRPr lang="el-GR" sz="18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Commitment of the Ministry of Health </a:t>
            </a:r>
            <a:r>
              <a:rPr lang="el-GR" sz="2400" dirty="0" smtClean="0"/>
              <a:t>/</a:t>
            </a:r>
            <a:r>
              <a:rPr lang="en-US" sz="2400" dirty="0" err="1" smtClean="0"/>
              <a:t>EOF</a:t>
            </a:r>
            <a:r>
              <a:rPr lang="en-US" sz="2400" dirty="0" smtClean="0"/>
              <a:t> for the pricing of new medicines for which the approval of their price is pending (application filed until </a:t>
            </a:r>
            <a:r>
              <a:rPr lang="el-GR" sz="2400" dirty="0" smtClean="0"/>
              <a:t>30/9/13</a:t>
            </a:r>
            <a:r>
              <a:rPr lang="el-GR" sz="2400" dirty="0"/>
              <a:t>), </a:t>
            </a:r>
            <a:r>
              <a:rPr lang="en-US" sz="2400" dirty="0" smtClean="0"/>
              <a:t>until the end of the year</a:t>
            </a:r>
            <a:endParaRPr lang="el-GR" sz="24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Creation of a Prices Department in </a:t>
            </a:r>
            <a:r>
              <a:rPr lang="en-US" sz="2400" dirty="0" err="1" smtClean="0"/>
              <a:t>EOF</a:t>
            </a:r>
            <a:endParaRPr lang="el-GR" sz="24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Saving achieved by the prices field in </a:t>
            </a:r>
            <a:r>
              <a:rPr lang="el-GR" sz="2400" dirty="0" smtClean="0"/>
              <a:t>2013 </a:t>
            </a:r>
            <a:r>
              <a:rPr lang="en-US" sz="2400" dirty="0" smtClean="0"/>
              <a:t>compared to </a:t>
            </a:r>
            <a:r>
              <a:rPr lang="el-GR" sz="2400" dirty="0" smtClean="0"/>
              <a:t>2012</a:t>
            </a:r>
            <a:r>
              <a:rPr lang="el-GR" sz="2400" dirty="0" smtClean="0"/>
              <a:t>, </a:t>
            </a:r>
            <a:r>
              <a:rPr lang="en-US" sz="2400" dirty="0" smtClean="0"/>
              <a:t>is calculated at </a:t>
            </a:r>
            <a:r>
              <a:rPr lang="en-US" sz="2400" b="1" dirty="0" smtClean="0"/>
              <a:t>Euro </a:t>
            </a:r>
            <a:r>
              <a:rPr lang="el-GR" sz="2400" b="1" dirty="0" smtClean="0"/>
              <a:t>400</a:t>
            </a:r>
            <a:r>
              <a:rPr lang="en-US" sz="2400" b="1" dirty="0" smtClean="0"/>
              <a:t> mil.</a:t>
            </a:r>
            <a:endParaRPr lang="el-GR" sz="2400" b="1" dirty="0" smtClean="0"/>
          </a:p>
          <a:p>
            <a:pPr marL="0" indent="0" algn="just" eaLnBrk="1" hangingPunct="1">
              <a:spcBef>
                <a:spcPts val="1800"/>
              </a:spcBef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4576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4450" y="43409"/>
            <a:ext cx="8229600" cy="649287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tx2"/>
                </a:solidFill>
              </a:rPr>
              <a:t>Review of </a:t>
            </a:r>
            <a:r>
              <a:rPr lang="en-US" sz="3200" dirty="0" err="1" smtClean="0">
                <a:solidFill>
                  <a:schemeClr val="tx2"/>
                </a:solidFill>
              </a:rPr>
              <a:t>SFEE’s</a:t>
            </a:r>
            <a:r>
              <a:rPr lang="en-US" sz="3200" dirty="0" smtClean="0">
                <a:solidFill>
                  <a:schemeClr val="tx2"/>
                </a:solidFill>
              </a:rPr>
              <a:t> actions for </a:t>
            </a:r>
            <a:r>
              <a:rPr lang="el-GR" sz="3200" dirty="0" smtClean="0">
                <a:solidFill>
                  <a:schemeClr val="tx2"/>
                </a:solidFill>
              </a:rPr>
              <a:t>2013</a:t>
            </a:r>
            <a:endParaRPr lang="el-GR" sz="3200" dirty="0">
              <a:solidFill>
                <a:schemeClr val="tx2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5496" y="836712"/>
            <a:ext cx="8928992" cy="5472113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Intensive efforts</a:t>
            </a:r>
            <a:r>
              <a:rPr lang="el-GR" sz="2400" dirty="0" smtClean="0"/>
              <a:t>/</a:t>
            </a:r>
            <a:r>
              <a:rPr lang="en-US" sz="2400" dirty="0" smtClean="0"/>
              <a:t>continuous contacts with agencies for the issue of Prices Bulletins with the new pharmaceutical products</a:t>
            </a:r>
            <a:endParaRPr lang="el-GR" sz="24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Respect of the patents in force for the original pharmaceutical products</a:t>
            </a:r>
            <a:r>
              <a:rPr lang="el-GR" sz="2400" dirty="0" smtClean="0"/>
              <a:t>, </a:t>
            </a:r>
            <a:r>
              <a:rPr lang="en-US" sz="2400" dirty="0" smtClean="0"/>
              <a:t>through the relevant Legislation</a:t>
            </a:r>
            <a:r>
              <a:rPr lang="el-GR" sz="2400" dirty="0" smtClean="0"/>
              <a:t>/</a:t>
            </a:r>
            <a:r>
              <a:rPr lang="en-US" sz="2400" dirty="0" smtClean="0"/>
              <a:t>Ministerial Decisions</a:t>
            </a:r>
            <a:endParaRPr lang="el-GR" sz="24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Continuous and intensive efforts for the correction of errors in prices, via the issue of Corrective Prices Bulletins</a:t>
            </a:r>
            <a:endParaRPr lang="el-GR" sz="24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Substantial number of contacts with agencies</a:t>
            </a:r>
            <a:r>
              <a:rPr lang="el-GR" sz="2400" dirty="0" smtClean="0"/>
              <a:t>, </a:t>
            </a:r>
            <a:r>
              <a:rPr lang="en-US" sz="2400" dirty="0" smtClean="0"/>
              <a:t>for the establishment of a predictability/stability/smoothness in the field of pricing</a:t>
            </a:r>
            <a:endParaRPr lang="el-GR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4450" y="115889"/>
            <a:ext cx="8229600" cy="648816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tx2"/>
                </a:solidFill>
              </a:rPr>
              <a:t>Suggestive actions/goals for </a:t>
            </a:r>
            <a:r>
              <a:rPr lang="el-GR" sz="3200" dirty="0" smtClean="0">
                <a:solidFill>
                  <a:schemeClr val="tx2"/>
                </a:solidFill>
              </a:rPr>
              <a:t>2014</a:t>
            </a:r>
            <a:endParaRPr lang="el-GR" sz="3200" dirty="0">
              <a:solidFill>
                <a:schemeClr val="tx2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79388" y="1051768"/>
            <a:ext cx="8713787" cy="5689600"/>
          </a:xfrm>
        </p:spPr>
        <p:txBody>
          <a:bodyPr/>
          <a:lstStyle/>
          <a:p>
            <a:pPr marL="342900" lvl="1" indent="-342900" algn="just" eaLnBrk="1" hangingPunct="1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400" dirty="0" smtClean="0"/>
              <a:t>Fixed request for the development of infrastructure and procedures for the issue of a Prices Bulletin by the Competent Department of </a:t>
            </a:r>
            <a:r>
              <a:rPr lang="en-US" sz="2400" dirty="0" err="1" smtClean="0"/>
              <a:t>EOF</a:t>
            </a:r>
            <a:r>
              <a:rPr lang="en-US" sz="2400" dirty="0" smtClean="0"/>
              <a:t>. Co-operation with </a:t>
            </a:r>
            <a:r>
              <a:rPr lang="en-US" sz="2400" dirty="0" err="1" smtClean="0"/>
              <a:t>EOF</a:t>
            </a:r>
            <a:r>
              <a:rPr lang="en-US" sz="2400" dirty="0" smtClean="0"/>
              <a:t> for</a:t>
            </a:r>
            <a:r>
              <a:rPr lang="el-GR" sz="2400" dirty="0" smtClean="0"/>
              <a:t>:</a:t>
            </a:r>
            <a:endParaRPr lang="el-GR" sz="2400" dirty="0" smtClean="0"/>
          </a:p>
          <a:p>
            <a:pPr lvl="1" algn="just" eaLnBrk="1" hangingPunct="1">
              <a:spcBef>
                <a:spcPts val="600"/>
              </a:spcBef>
            </a:pPr>
            <a:r>
              <a:rPr lang="en-US" sz="2000" dirty="0" smtClean="0"/>
              <a:t>Formation of a prices observatory for medicinal products – use of a web application</a:t>
            </a:r>
            <a:endParaRPr lang="el-GR" sz="2000" dirty="0" smtClean="0"/>
          </a:p>
          <a:p>
            <a:pPr lvl="1" algn="just" eaLnBrk="1" hangingPunct="1">
              <a:spcBef>
                <a:spcPts val="600"/>
              </a:spcBef>
            </a:pPr>
            <a:r>
              <a:rPr lang="en-US" sz="2000" dirty="0" smtClean="0"/>
              <a:t>Support of </a:t>
            </a:r>
            <a:r>
              <a:rPr lang="en-US" sz="2000" dirty="0" err="1" smtClean="0"/>
              <a:t>EOF’s</a:t>
            </a:r>
            <a:r>
              <a:rPr lang="en-US" sz="2000" dirty="0" smtClean="0"/>
              <a:t> </a:t>
            </a:r>
            <a:r>
              <a:rPr lang="en-US" sz="2000" dirty="0" err="1" smtClean="0"/>
              <a:t>computerisation</a:t>
            </a:r>
            <a:endParaRPr lang="el-GR" sz="2000" dirty="0" smtClean="0"/>
          </a:p>
          <a:p>
            <a:pPr lvl="1" algn="just" eaLnBrk="1" hangingPunct="1">
              <a:spcBef>
                <a:spcPts val="600"/>
              </a:spcBef>
            </a:pPr>
            <a:r>
              <a:rPr lang="en-US" sz="2000" dirty="0" smtClean="0"/>
              <a:t>Adaptation of specific communication procedures</a:t>
            </a:r>
            <a:r>
              <a:rPr lang="el-GR" sz="2000" dirty="0" smtClean="0"/>
              <a:t>/</a:t>
            </a:r>
            <a:r>
              <a:rPr lang="en-US" sz="2000" dirty="0" smtClean="0"/>
              <a:t>procedures for dealing with prices issues </a:t>
            </a:r>
            <a:r>
              <a:rPr lang="en-US" sz="2000" dirty="0" smtClean="0"/>
              <a:t>with the competent services</a:t>
            </a:r>
            <a:endParaRPr lang="el-GR" sz="2000" dirty="0" smtClean="0"/>
          </a:p>
          <a:p>
            <a:pPr lvl="1" algn="just" eaLnBrk="1" hangingPunct="1">
              <a:spcBef>
                <a:spcPts val="600"/>
              </a:spcBef>
            </a:pPr>
            <a:r>
              <a:rPr lang="en-US" sz="2000" dirty="0" err="1" smtClean="0"/>
              <a:t>Minimisation</a:t>
            </a:r>
            <a:r>
              <a:rPr lang="en-US" sz="2000" dirty="0" smtClean="0"/>
              <a:t> of errors in prices calculation</a:t>
            </a:r>
            <a:endParaRPr lang="el-GR" sz="20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Reinforcement of the role of the Medicinal Products Prices Committee</a:t>
            </a:r>
            <a:endParaRPr lang="el-GR" sz="2400" dirty="0" smtClean="0"/>
          </a:p>
          <a:p>
            <a:pPr algn="just" eaLnBrk="1" hangingPunct="1">
              <a:spcBef>
                <a:spcPts val="1800"/>
              </a:spcBef>
            </a:pPr>
            <a:r>
              <a:rPr lang="en-US" sz="2400" dirty="0" smtClean="0"/>
              <a:t>Approval of the price of new medicinal products based on the provisions of the national and European legislation</a:t>
            </a:r>
            <a:endParaRPr lang="el-GR" sz="2400" dirty="0"/>
          </a:p>
          <a:p>
            <a:pPr algn="just" eaLnBrk="1" hangingPunct="1"/>
            <a:endParaRPr lang="el-G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529</Words>
  <Application>Microsoft Office PowerPoint</Application>
  <PresentationFormat>Προβολή στην οθόνη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Office Theme</vt:lpstr>
      <vt:lpstr>Extraordinary General Meeting of SFEE</vt:lpstr>
      <vt:lpstr>Main views of SFEE for pricing</vt:lpstr>
      <vt:lpstr>Newer developments (1/2)</vt:lpstr>
      <vt:lpstr>Newer developments (2/2)</vt:lpstr>
      <vt:lpstr>Review of SFEE’s actions for 2013</vt:lpstr>
      <vt:lpstr>Suggestive actions/goals for 2014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ΕΤΗΣΙΑ ΤΑΚΤΙΚΗ ΓΕΝΙΚΗ ΣΥΝΕΛΕΥΣΗ ΤΩΝ ΜΕΛΩΝ ΤΟΥ ΣΦΕΕ</dc:title>
  <dc:creator>vpavlopo</dc:creator>
  <cp:lastModifiedBy>COSTAS</cp:lastModifiedBy>
  <cp:revision>54</cp:revision>
  <dcterms:created xsi:type="dcterms:W3CDTF">2013-02-26T15:09:38Z</dcterms:created>
  <dcterms:modified xsi:type="dcterms:W3CDTF">2013-11-21T17:31:50Z</dcterms:modified>
</cp:coreProperties>
</file>