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56" r:id="rId2"/>
    <p:sldId id="278" r:id="rId3"/>
    <p:sldId id="257" r:id="rId4"/>
    <p:sldId id="274" r:id="rId5"/>
    <p:sldId id="273" r:id="rId6"/>
    <p:sldId id="258" r:id="rId7"/>
    <p:sldId id="259" r:id="rId8"/>
    <p:sldId id="260" r:id="rId9"/>
    <p:sldId id="264" r:id="rId10"/>
    <p:sldId id="272" r:id="rId11"/>
    <p:sldId id="263" r:id="rId12"/>
    <p:sldId id="262" r:id="rId13"/>
    <p:sldId id="265" r:id="rId14"/>
    <p:sldId id="266" r:id="rId15"/>
    <p:sldId id="267" r:id="rId16"/>
    <p:sldId id="269" r:id="rId17"/>
    <p:sldId id="270" r:id="rId18"/>
    <p:sldId id="268" r:id="rId19"/>
    <p:sldId id="271" r:id="rId20"/>
    <p:sldId id="279" r:id="rId21"/>
    <p:sldId id="277" r:id="rId22"/>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9459"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79450" y="4716463"/>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9463" name="Rectangle 7"/>
          <p:cNvSpPr>
            <a:spLocks noGrp="1" noChangeArrowheads="1"/>
          </p:cNvSpPr>
          <p:nvPr>
            <p:ph type="sldNum" sz="quarter" idx="5"/>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3C197B05-573F-4A38-83F9-91A697510BDD}" type="slidenum">
              <a:rPr lang="en-US"/>
              <a:pPr>
                <a:defRPr/>
              </a:pPr>
              <a:t>‹#›</a:t>
            </a:fld>
            <a:endParaRPr lang="en-US"/>
          </a:p>
        </p:txBody>
      </p:sp>
    </p:spTree>
    <p:extLst>
      <p:ext uri="{BB962C8B-B14F-4D97-AF65-F5344CB8AC3E}">
        <p14:creationId xmlns:p14="http://schemas.microsoft.com/office/powerpoint/2010/main" val="4215371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l-GR"/>
            </a:p>
          </p:txBody>
        </p:sp>
        <p:sp>
          <p:nvSpPr>
            <p:cNvPr id="8" name="Freeform 18"/>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1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defRPr>
            </a:lvl1pPr>
            <a:extLst/>
          </a:lstStyle>
          <a:p>
            <a:r>
              <a:rPr lang="en-US" dirty="0"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1886621-9EC6-48BA-AD5C-090107A191D4}" type="slidenum">
              <a:rPr lang="en-US"/>
              <a:pPr>
                <a:defRPr/>
              </a:pPr>
              <a:t>‹#›</a:t>
            </a:fld>
            <a:endParaRPr lang="en-US"/>
          </a:p>
        </p:txBody>
      </p:sp>
    </p:spTree>
    <p:extLst>
      <p:ext uri="{BB962C8B-B14F-4D97-AF65-F5344CB8AC3E}">
        <p14:creationId xmlns:p14="http://schemas.microsoft.com/office/powerpoint/2010/main" val="69052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F6E5B2F-539D-43EA-AA1C-734E7D172086}" type="slidenum">
              <a:rPr lang="en-US"/>
              <a:pPr>
                <a:defRPr/>
              </a:pPr>
              <a:t>‹#›</a:t>
            </a:fld>
            <a:endParaRPr lang="en-US"/>
          </a:p>
        </p:txBody>
      </p:sp>
    </p:spTree>
    <p:extLst>
      <p:ext uri="{BB962C8B-B14F-4D97-AF65-F5344CB8AC3E}">
        <p14:creationId xmlns:p14="http://schemas.microsoft.com/office/powerpoint/2010/main" val="25409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41451BA-1310-4C2E-9087-AB0F0DCE178C}" type="slidenum">
              <a:rPr lang="en-US"/>
              <a:pPr>
                <a:defRPr/>
              </a:pPr>
              <a:t>‹#›</a:t>
            </a:fld>
            <a:endParaRPr lang="en-US"/>
          </a:p>
        </p:txBody>
      </p:sp>
    </p:spTree>
    <p:extLst>
      <p:ext uri="{BB962C8B-B14F-4D97-AF65-F5344CB8AC3E}">
        <p14:creationId xmlns:p14="http://schemas.microsoft.com/office/powerpoint/2010/main" val="40033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dirty="0" smtClean="0"/>
              <a:t>Click to edit Master title style</a:t>
            </a:r>
            <a:endParaRPr lang="en-US" dirty="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C89B831-0BCC-43EF-8BA5-8767D447BCB3}" type="slidenum">
              <a:rPr lang="en-US"/>
              <a:pPr>
                <a:defRPr/>
              </a:pPr>
              <a:t>‹#›</a:t>
            </a:fld>
            <a:endParaRPr lang="en-US"/>
          </a:p>
        </p:txBody>
      </p:sp>
    </p:spTree>
    <p:extLst>
      <p:ext uri="{BB962C8B-B14F-4D97-AF65-F5344CB8AC3E}">
        <p14:creationId xmlns:p14="http://schemas.microsoft.com/office/powerpoint/2010/main" val="398307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11"/>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B9F12C8B-696A-4B06-90F5-0BEEDD2FFDD3}" type="slidenum">
              <a:rPr lang="en-US"/>
              <a:pPr>
                <a:defRPr/>
              </a:pPr>
              <a:t>‹#›</a:t>
            </a:fld>
            <a:endParaRPr lang="en-US"/>
          </a:p>
        </p:txBody>
      </p:sp>
    </p:spTree>
    <p:extLst>
      <p:ext uri="{BB962C8B-B14F-4D97-AF65-F5344CB8AC3E}">
        <p14:creationId xmlns:p14="http://schemas.microsoft.com/office/powerpoint/2010/main" val="29991778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dirty="0" smtClean="0"/>
              <a:t>Click to edit Master title style</a:t>
            </a:r>
            <a:endParaRPr lang="en-US" dirty="0"/>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21DE210-5846-4B37-A2D8-C4861E054CA5}" type="slidenum">
              <a:rPr lang="en-US"/>
              <a:pPr>
                <a:defRPr/>
              </a:pPr>
              <a:t>‹#›</a:t>
            </a:fld>
            <a:endParaRPr lang="en-US"/>
          </a:p>
        </p:txBody>
      </p:sp>
    </p:spTree>
    <p:extLst>
      <p:ext uri="{BB962C8B-B14F-4D97-AF65-F5344CB8AC3E}">
        <p14:creationId xmlns:p14="http://schemas.microsoft.com/office/powerpoint/2010/main" val="323940305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0434EE74-64A2-4142-9A86-716422559349}" type="slidenum">
              <a:rPr lang="en-US"/>
              <a:pPr>
                <a:defRPr/>
              </a:pPr>
              <a:t>‹#›</a:t>
            </a:fld>
            <a:endParaRPr lang="en-US"/>
          </a:p>
        </p:txBody>
      </p:sp>
    </p:spTree>
    <p:extLst>
      <p:ext uri="{BB962C8B-B14F-4D97-AF65-F5344CB8AC3E}">
        <p14:creationId xmlns:p14="http://schemas.microsoft.com/office/powerpoint/2010/main" val="327180710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CEB610C5-E700-4AA4-A506-856458704116}" type="slidenum">
              <a:rPr lang="en-US"/>
              <a:pPr>
                <a:defRPr/>
              </a:pPr>
              <a:t>‹#›</a:t>
            </a:fld>
            <a:endParaRPr lang="en-US"/>
          </a:p>
        </p:txBody>
      </p:sp>
    </p:spTree>
    <p:extLst>
      <p:ext uri="{BB962C8B-B14F-4D97-AF65-F5344CB8AC3E}">
        <p14:creationId xmlns:p14="http://schemas.microsoft.com/office/powerpoint/2010/main" val="348171670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5DFF4A8-E2A8-4AB0-9BB6-77FB7524609B}" type="slidenum">
              <a:rPr lang="en-US"/>
              <a:pPr>
                <a:defRPr/>
              </a:pPr>
              <a:t>‹#›</a:t>
            </a:fld>
            <a:endParaRPr lang="en-US"/>
          </a:p>
        </p:txBody>
      </p:sp>
    </p:spTree>
    <p:extLst>
      <p:ext uri="{BB962C8B-B14F-4D97-AF65-F5344CB8AC3E}">
        <p14:creationId xmlns:p14="http://schemas.microsoft.com/office/powerpoint/2010/main" val="337932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F131854-19E3-4195-9EC5-D610D607EA32}" type="slidenum">
              <a:rPr lang="en-US"/>
              <a:pPr>
                <a:defRPr/>
              </a:pPr>
              <a:t>‹#›</a:t>
            </a:fld>
            <a:endParaRPr lang="en-US"/>
          </a:p>
        </p:txBody>
      </p:sp>
    </p:spTree>
    <p:extLst>
      <p:ext uri="{BB962C8B-B14F-4D97-AF65-F5344CB8AC3E}">
        <p14:creationId xmlns:p14="http://schemas.microsoft.com/office/powerpoint/2010/main" val="147565314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l-GR"/>
          </a:p>
        </p:txBody>
      </p:sp>
      <p:sp>
        <p:nvSpPr>
          <p:cNvPr id="7" name="Right Triangle 15"/>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16"/>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1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9A72042-47DE-437E-B96F-C050C29C816B}" type="slidenum">
              <a:rPr lang="en-US"/>
              <a:pPr>
                <a:defRPr/>
              </a:pPr>
              <a:t>‹#›</a:t>
            </a:fld>
            <a:endParaRPr lang="en-US"/>
          </a:p>
        </p:txBody>
      </p:sp>
    </p:spTree>
    <p:extLst>
      <p:ext uri="{BB962C8B-B14F-4D97-AF65-F5344CB8AC3E}">
        <p14:creationId xmlns:p14="http://schemas.microsoft.com/office/powerpoint/2010/main" val="62718569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l-G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dirty="0" smtClean="0"/>
              <a:t>Click to edit Master title style</a:t>
            </a:r>
            <a:endParaRPr lang="en-US" dirty="0"/>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E131529-8B63-49E8-B692-F5674C01E0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29" r:id="rId1"/>
    <p:sldLayoutId id="2147483925" r:id="rId2"/>
    <p:sldLayoutId id="2147483930" r:id="rId3"/>
    <p:sldLayoutId id="2147483931" r:id="rId4"/>
    <p:sldLayoutId id="2147483932" r:id="rId5"/>
    <p:sldLayoutId id="2147483933" r:id="rId6"/>
    <p:sldLayoutId id="2147483926" r:id="rId7"/>
    <p:sldLayoutId id="2147483934" r:id="rId8"/>
    <p:sldLayoutId id="2147483935" r:id="rId9"/>
    <p:sldLayoutId id="2147483927" r:id="rId10"/>
    <p:sldLayoutId id="2147483928" r:id="rId11"/>
  </p:sldLayoutIdLst>
  <p:hf hdr="0" ftr="0" dt="0"/>
  <p:txStyles>
    <p:titleStyle>
      <a:lvl1pPr algn="l" rtl="0" eaLnBrk="0" fontAlgn="base" hangingPunct="0">
        <a:spcBef>
          <a:spcPct val="0"/>
        </a:spcBef>
        <a:spcAft>
          <a:spcPct val="0"/>
        </a:spcAft>
        <a:defRPr sz="4100" b="1" kern="1200">
          <a:solidFill>
            <a:schemeClr val="tx2"/>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100" b="1">
          <a:solidFill>
            <a:schemeClr val="tx2"/>
          </a:solidFill>
          <a:latin typeface="Arial" charset="0"/>
          <a:cs typeface="Arial" charset="0"/>
        </a:defRPr>
      </a:lvl2pPr>
      <a:lvl3pPr algn="l" rtl="0" eaLnBrk="0" fontAlgn="base" hangingPunct="0">
        <a:spcBef>
          <a:spcPct val="0"/>
        </a:spcBef>
        <a:spcAft>
          <a:spcPct val="0"/>
        </a:spcAft>
        <a:defRPr sz="4100" b="1">
          <a:solidFill>
            <a:schemeClr val="tx2"/>
          </a:solidFill>
          <a:latin typeface="Arial" charset="0"/>
          <a:cs typeface="Arial" charset="0"/>
        </a:defRPr>
      </a:lvl3pPr>
      <a:lvl4pPr algn="l" rtl="0" eaLnBrk="0" fontAlgn="base" hangingPunct="0">
        <a:spcBef>
          <a:spcPct val="0"/>
        </a:spcBef>
        <a:spcAft>
          <a:spcPct val="0"/>
        </a:spcAft>
        <a:defRPr sz="4100" b="1">
          <a:solidFill>
            <a:schemeClr val="tx2"/>
          </a:solidFill>
          <a:latin typeface="Arial" charset="0"/>
          <a:cs typeface="Arial" charset="0"/>
        </a:defRPr>
      </a:lvl4pPr>
      <a:lvl5pPr algn="l" rtl="0" eaLnBrk="0" fontAlgn="base" hangingPunct="0">
        <a:spcBef>
          <a:spcPct val="0"/>
        </a:spcBef>
        <a:spcAft>
          <a:spcPct val="0"/>
        </a:spcAft>
        <a:defRPr sz="4100" b="1">
          <a:solidFill>
            <a:schemeClr val="tx2"/>
          </a:solidFill>
          <a:latin typeface="Arial" charset="0"/>
          <a:cs typeface="Arial"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Arial" panose="020B0604020202020204" pitchFamily="34" charset="0"/>
          <a:ea typeface="+mn-ea"/>
          <a:cs typeface="Arial" panose="020B0604020202020204" pitchFamily="34" charset="0"/>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Arial" panose="020B0604020202020204" pitchFamily="34" charset="0"/>
          <a:ea typeface="+mn-ea"/>
          <a:cs typeface="Arial" panose="020B0604020202020204" pitchFamily="34" charset="0"/>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Arial" panose="020B0604020202020204" pitchFamily="34" charset="0"/>
          <a:ea typeface="+mn-ea"/>
          <a:cs typeface="Arial" panose="020B0604020202020204" pitchFamily="34" charset="0"/>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Arial" panose="020B0604020202020204" pitchFamily="34" charset="0"/>
          <a:ea typeface="+mn-ea"/>
          <a:cs typeface="Arial" panose="020B0604020202020204" pitchFamily="34" charset="0"/>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Arial" panose="020B0604020202020204" pitchFamily="34" charset="0"/>
          <a:ea typeface="+mn-ea"/>
          <a:cs typeface="Arial" panose="020B0604020202020204"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complaints@sfee.g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3"/>
          <p:cNvSpPr>
            <a:spLocks noGrp="1" noChangeArrowheads="1"/>
          </p:cNvSpPr>
          <p:nvPr>
            <p:ph type="subTitle" idx="1"/>
          </p:nvPr>
        </p:nvSpPr>
        <p:spPr>
          <a:xfrm>
            <a:off x="1363663" y="4797425"/>
            <a:ext cx="7772400" cy="1200150"/>
          </a:xfrm>
        </p:spPr>
        <p:txBody>
          <a:bodyPr>
            <a:normAutofit/>
          </a:bodyPr>
          <a:lstStyle/>
          <a:p>
            <a:pPr marR="0" eaLnBrk="1" hangingPunct="1">
              <a:defRPr/>
            </a:pPr>
            <a:r>
              <a:rPr lang="en-US" sz="1600" b="1" dirty="0" smtClean="0">
                <a:effectLst>
                  <a:outerShdw blurRad="38100" dist="38100" dir="2700000" algn="tl">
                    <a:srgbClr val="C0C0C0"/>
                  </a:outerShdw>
                </a:effectLst>
              </a:rPr>
              <a:t>November </a:t>
            </a:r>
            <a:r>
              <a:rPr lang="el-GR" sz="1600" b="1" dirty="0" smtClean="0">
                <a:effectLst>
                  <a:outerShdw blurRad="38100" dist="38100" dir="2700000" algn="tl">
                    <a:srgbClr val="C0C0C0"/>
                  </a:outerShdw>
                </a:effectLst>
              </a:rPr>
              <a:t>27</a:t>
            </a:r>
            <a:r>
              <a:rPr lang="en-US" sz="1600" b="1" dirty="0" smtClean="0">
                <a:effectLst>
                  <a:outerShdw blurRad="38100" dist="38100" dir="2700000" algn="tl">
                    <a:srgbClr val="C0C0C0"/>
                  </a:outerShdw>
                </a:effectLst>
              </a:rPr>
              <a:t>,</a:t>
            </a:r>
            <a:r>
              <a:rPr lang="el-GR" sz="1600" b="1" dirty="0" smtClean="0">
                <a:effectLst>
                  <a:outerShdw blurRad="38100" dist="38100" dir="2700000" algn="tl">
                    <a:srgbClr val="C0C0C0"/>
                  </a:outerShdw>
                </a:effectLst>
              </a:rPr>
              <a:t> 2013</a:t>
            </a:r>
            <a:endParaRPr lang="en-US" sz="1600" b="1" dirty="0" smtClean="0">
              <a:effectLst>
                <a:outerShdw blurRad="38100" dist="38100" dir="2700000" algn="tl">
                  <a:srgbClr val="C0C0C0"/>
                </a:outerShdw>
              </a:effectLst>
            </a:endParaRPr>
          </a:p>
        </p:txBody>
      </p:sp>
      <p:sp>
        <p:nvSpPr>
          <p:cNvPr id="921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9F452A2-A78C-4B69-BBCA-B0B73FFF9253}" type="slidenum">
              <a:rPr lang="en-US" altLang="el-GR" smtClean="0"/>
              <a:pPr eaLnBrk="1" hangingPunct="1"/>
              <a:t>1</a:t>
            </a:fld>
            <a:endParaRPr lang="en-US" altLang="el-GR" smtClean="0"/>
          </a:p>
        </p:txBody>
      </p:sp>
      <p:sp>
        <p:nvSpPr>
          <p:cNvPr id="2" name="Title 1"/>
          <p:cNvSpPr>
            <a:spLocks noGrp="1"/>
          </p:cNvSpPr>
          <p:nvPr>
            <p:ph type="ctrTitle"/>
          </p:nvPr>
        </p:nvSpPr>
        <p:spPr>
          <a:xfrm>
            <a:off x="685800" y="1268760"/>
            <a:ext cx="7772400" cy="2520279"/>
          </a:xfrm>
        </p:spPr>
        <p:txBody>
          <a:bodyPr>
            <a:normAutofit/>
          </a:bodyPr>
          <a:lstStyle/>
          <a:p>
            <a:pPr algn="ctr" eaLnBrk="1" fontAlgn="auto" hangingPunct="1">
              <a:spcAft>
                <a:spcPts val="0"/>
              </a:spcAft>
              <a:defRPr/>
            </a:pPr>
            <a:r>
              <a:rPr lang="en-US" sz="3200" dirty="0" smtClean="0"/>
              <a:t>Brief description of the main changes in the Code of Ethics of </a:t>
            </a:r>
            <a:r>
              <a:rPr lang="en-US" sz="3200" dirty="0" err="1" smtClean="0"/>
              <a:t>SFEE</a:t>
            </a:r>
            <a:r>
              <a:rPr lang="el-GR" sz="3600" dirty="0" smtClean="0"/>
              <a:t/>
            </a:r>
            <a:br>
              <a:rPr lang="el-GR" sz="3600" dirty="0" smtClean="0"/>
            </a:br>
            <a:r>
              <a:rPr lang="el-GR" sz="3600" dirty="0" smtClean="0"/>
              <a:t/>
            </a:r>
            <a:br>
              <a:rPr lang="el-GR" sz="3600" dirty="0" smtClean="0"/>
            </a:br>
            <a:r>
              <a:rPr lang="el-GR" sz="2200" dirty="0" smtClean="0"/>
              <a:t>Μ. </a:t>
            </a:r>
            <a:r>
              <a:rPr lang="en-US" sz="2200" dirty="0" err="1" smtClean="0"/>
              <a:t>Gerassopoulos</a:t>
            </a:r>
            <a:r>
              <a:rPr lang="el-GR" sz="2200" dirty="0" smtClean="0"/>
              <a:t/>
            </a:r>
            <a:br>
              <a:rPr lang="el-GR" sz="2200" dirty="0" smtClean="0"/>
            </a:br>
            <a:r>
              <a:rPr lang="en-US" sz="1400" dirty="0" smtClean="0"/>
              <a:t>Chairman of the Ethics and Transparency Committee of </a:t>
            </a:r>
            <a:r>
              <a:rPr lang="en-US" sz="1400" dirty="0" err="1" smtClean="0"/>
              <a:t>SFEE</a:t>
            </a:r>
            <a:endParaRPr lang="el-GR" sz="3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57200" y="1341438"/>
            <a:ext cx="8507413" cy="4525962"/>
          </a:xfrm>
        </p:spPr>
        <p:txBody>
          <a:bodyPr>
            <a:normAutofit/>
          </a:bodyPr>
          <a:lstStyle/>
          <a:p>
            <a:pPr marL="109728" indent="0" eaLnBrk="1" fontAlgn="auto" hangingPunct="1">
              <a:lnSpc>
                <a:spcPct val="80000"/>
              </a:lnSpc>
              <a:spcAft>
                <a:spcPts val="0"/>
              </a:spcAft>
              <a:buFont typeface="Wingdings 3"/>
              <a:buNone/>
              <a:defRPr/>
            </a:pPr>
            <a:r>
              <a:rPr lang="en-US" sz="2000" b="1" dirty="0" smtClean="0">
                <a:solidFill>
                  <a:schemeClr val="tx2"/>
                </a:solidFill>
              </a:rPr>
              <a:t>Conditions for the participation of </a:t>
            </a:r>
            <a:r>
              <a:rPr lang="en-US" sz="2000" b="1" dirty="0" err="1" smtClean="0">
                <a:solidFill>
                  <a:schemeClr val="tx2"/>
                </a:solidFill>
              </a:rPr>
              <a:t>HCPs</a:t>
            </a:r>
            <a:r>
              <a:rPr lang="en-US" sz="2000" b="1" dirty="0" smtClean="0">
                <a:solidFill>
                  <a:schemeClr val="tx2"/>
                </a:solidFill>
              </a:rPr>
              <a:t> in domestic conferences</a:t>
            </a:r>
            <a:endParaRPr lang="el-GR" sz="2000" b="1" dirty="0" smtClean="0">
              <a:solidFill>
                <a:schemeClr val="tx2"/>
              </a:solidFill>
            </a:endParaRPr>
          </a:p>
          <a:p>
            <a:pPr marL="109728" indent="0" eaLnBrk="1" fontAlgn="auto" hangingPunct="1">
              <a:lnSpc>
                <a:spcPct val="80000"/>
              </a:lnSpc>
              <a:spcAft>
                <a:spcPts val="0"/>
              </a:spcAft>
              <a:buFont typeface="Wingdings 3"/>
              <a:buNone/>
              <a:defRPr/>
            </a:pPr>
            <a:endParaRPr lang="el-GR" sz="2000" b="1" dirty="0">
              <a:solidFill>
                <a:schemeClr val="tx2"/>
              </a:solidFill>
            </a:endParaRPr>
          </a:p>
          <a:p>
            <a:pPr marL="365760" indent="-256032" algn="just" eaLnBrk="1" fontAlgn="auto" hangingPunct="1">
              <a:spcAft>
                <a:spcPts val="0"/>
              </a:spcAft>
              <a:buFont typeface="Wingdings 3"/>
              <a:buChar char=""/>
              <a:defRPr/>
            </a:pPr>
            <a:r>
              <a:rPr lang="en-US" sz="1800" dirty="0" smtClean="0">
                <a:solidFill>
                  <a:schemeClr val="tx2"/>
                </a:solidFill>
              </a:rPr>
              <a:t>The place were each scientific event is held must be central and with easily accessible. </a:t>
            </a:r>
            <a:endParaRPr lang="el-GR" sz="1800" dirty="0" smtClean="0">
              <a:solidFill>
                <a:schemeClr val="tx2"/>
              </a:solidFill>
            </a:endParaRPr>
          </a:p>
          <a:p>
            <a:pPr marL="109728" indent="0" algn="just" eaLnBrk="1" fontAlgn="auto" hangingPunct="1">
              <a:spcAft>
                <a:spcPts val="0"/>
              </a:spcAft>
              <a:buFont typeface="Wingdings 3" pitchFamily="18" charset="2"/>
              <a:buNone/>
              <a:defRPr/>
            </a:pPr>
            <a:endParaRPr lang="el-GR" sz="1800" dirty="0" smtClean="0">
              <a:solidFill>
                <a:schemeClr val="tx2"/>
              </a:solidFill>
            </a:endParaRPr>
          </a:p>
          <a:p>
            <a:pPr marL="365760" indent="-256032" algn="just" eaLnBrk="1" fontAlgn="auto" hangingPunct="1">
              <a:spcAft>
                <a:spcPts val="0"/>
              </a:spcAft>
              <a:buFont typeface="Wingdings 3"/>
              <a:buChar char=""/>
              <a:defRPr/>
            </a:pPr>
            <a:r>
              <a:rPr lang="en-US" sz="1800" dirty="0" smtClean="0">
                <a:solidFill>
                  <a:schemeClr val="tx2"/>
                </a:solidFill>
              </a:rPr>
              <a:t>The area is clearly of business nature and has a conference hall corresponding the needs of the event</a:t>
            </a:r>
            <a:r>
              <a:rPr lang="el-GR" sz="1800" dirty="0" smtClean="0">
                <a:solidFill>
                  <a:schemeClr val="tx2"/>
                </a:solidFill>
              </a:rPr>
              <a:t>. </a:t>
            </a:r>
            <a:r>
              <a:rPr lang="en-GB" sz="1800" dirty="0">
                <a:solidFill>
                  <a:schemeClr val="tx2"/>
                </a:solidFill>
              </a:rPr>
              <a:t>The conduct of conferences held in Greece and accommodation of </a:t>
            </a:r>
            <a:r>
              <a:rPr lang="en-GB" sz="1800" dirty="0" err="1">
                <a:solidFill>
                  <a:schemeClr val="tx2"/>
                </a:solidFill>
              </a:rPr>
              <a:t>HCPs</a:t>
            </a:r>
            <a:r>
              <a:rPr lang="en-GB" sz="1800" dirty="0">
                <a:solidFill>
                  <a:schemeClr val="tx2"/>
                </a:solidFill>
              </a:rPr>
              <a:t> in 5-star hotels is prohibited</a:t>
            </a:r>
            <a:r>
              <a:rPr lang="el-GR" sz="1800" dirty="0" smtClean="0">
                <a:solidFill>
                  <a:schemeClr val="tx2"/>
                </a:solidFill>
              </a:rPr>
              <a:t>. </a:t>
            </a:r>
          </a:p>
          <a:p>
            <a:pPr marL="109728" indent="0" algn="just" eaLnBrk="1" fontAlgn="auto" hangingPunct="1">
              <a:spcAft>
                <a:spcPts val="0"/>
              </a:spcAft>
              <a:buFont typeface="Wingdings 3" pitchFamily="18" charset="2"/>
              <a:buNone/>
              <a:defRPr/>
            </a:pPr>
            <a:endParaRPr lang="el-GR" sz="1800" dirty="0" smtClean="0">
              <a:solidFill>
                <a:schemeClr val="tx2"/>
              </a:solidFill>
            </a:endParaRPr>
          </a:p>
          <a:p>
            <a:pPr marL="365760" indent="-256032" algn="just" eaLnBrk="1" fontAlgn="auto" hangingPunct="1">
              <a:spcAft>
                <a:spcPts val="0"/>
              </a:spcAft>
              <a:buFont typeface="Wingdings 3"/>
              <a:buChar char=""/>
              <a:defRPr/>
            </a:pPr>
            <a:r>
              <a:rPr lang="en-GB" sz="1800" dirty="0">
                <a:solidFill>
                  <a:schemeClr val="tx2"/>
                </a:solidFill>
              </a:rPr>
              <a:t>Strictly business 5-star hotels located in the capitals of Greece prefectures are excluded and in exceptional cases, hotels located outside the capital of a prefecture, if they serve the needs of the conference, following the positive opinion that will be granted by the Conference Committee of </a:t>
            </a:r>
            <a:r>
              <a:rPr lang="en-GB" sz="1800" dirty="0" err="1">
                <a:solidFill>
                  <a:schemeClr val="tx2"/>
                </a:solidFill>
              </a:rPr>
              <a:t>SFEE</a:t>
            </a:r>
            <a:r>
              <a:rPr lang="el-GR" sz="1800" dirty="0" smtClean="0">
                <a:solidFill>
                  <a:schemeClr val="tx2"/>
                </a:solidFill>
              </a:rPr>
              <a:t>. </a:t>
            </a:r>
          </a:p>
        </p:txBody>
      </p:sp>
      <p:sp>
        <p:nvSpPr>
          <p:cNvPr id="184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4120C4B-89D6-472A-B4CC-433BB2D4A0BA}" type="slidenum">
              <a:rPr lang="en-US" altLang="el-GR" smtClean="0"/>
              <a:pPr eaLnBrk="1" hangingPunct="1"/>
              <a:t>10</a:t>
            </a:fld>
            <a:endParaRPr lang="en-US" altLang="el-GR" smtClean="0"/>
          </a:p>
        </p:txBody>
      </p:sp>
      <p:sp>
        <p:nvSpPr>
          <p:cNvPr id="12290" name="Title 1"/>
          <p:cNvSpPr>
            <a:spLocks noGrp="1"/>
          </p:cNvSpPr>
          <p:nvPr>
            <p:ph type="title"/>
          </p:nvPr>
        </p:nvSpPr>
        <p:spPr/>
        <p:txBody>
          <a:bodyPr/>
          <a:lstStyle/>
          <a:p>
            <a:pPr eaLnBrk="1" fontAlgn="auto" hangingPunct="1">
              <a:spcAft>
                <a:spcPts val="0"/>
              </a:spcAft>
              <a:defRPr/>
            </a:pPr>
            <a:r>
              <a:rPr lang="en-US" sz="2800" dirty="0"/>
              <a:t>Accommodation of </a:t>
            </a:r>
            <a:r>
              <a:rPr lang="en-US" sz="2800" dirty="0" err="1"/>
              <a:t>HCPs</a:t>
            </a:r>
            <a:r>
              <a:rPr lang="en-US" sz="2800" dirty="0"/>
              <a:t> in domestic conferences</a:t>
            </a:r>
            <a:endParaRPr lang="el-GR"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467544" y="2420888"/>
            <a:ext cx="8424862" cy="3960589"/>
          </a:xfrm>
        </p:spPr>
        <p:txBody>
          <a:bodyPr>
            <a:normAutofit/>
          </a:bodyPr>
          <a:lstStyle/>
          <a:p>
            <a:pPr marL="365760" indent="-256032" algn="just" eaLnBrk="1" fontAlgn="auto" hangingPunct="1">
              <a:lnSpc>
                <a:spcPct val="90000"/>
              </a:lnSpc>
              <a:spcAft>
                <a:spcPts val="0"/>
              </a:spcAft>
              <a:buFont typeface="Wingdings 3"/>
              <a:buChar char=""/>
              <a:defRPr/>
            </a:pPr>
            <a:r>
              <a:rPr lang="en-US" sz="1800" dirty="0" smtClean="0">
                <a:solidFill>
                  <a:schemeClr val="tx2"/>
                </a:solidFill>
              </a:rPr>
              <a:t>The maximum limit for the annual fee per </a:t>
            </a:r>
            <a:r>
              <a:rPr lang="en-US" sz="1800" dirty="0" err="1" smtClean="0">
                <a:solidFill>
                  <a:schemeClr val="tx2"/>
                </a:solidFill>
              </a:rPr>
              <a:t>HCP</a:t>
            </a:r>
            <a:r>
              <a:rPr lang="en-US" sz="1800" dirty="0" smtClean="0">
                <a:solidFill>
                  <a:schemeClr val="tx2"/>
                </a:solidFill>
              </a:rPr>
              <a:t> and pharmaceutical company cannot exceed Euro 5,000 (excluding VAT and further legal withholdings)</a:t>
            </a:r>
            <a:r>
              <a:rPr lang="el-GR" sz="1800" dirty="0" smtClean="0">
                <a:solidFill>
                  <a:schemeClr val="tx2"/>
                </a:solidFill>
              </a:rPr>
              <a:t>. </a:t>
            </a:r>
          </a:p>
          <a:p>
            <a:pPr marL="109728" indent="0" algn="just" eaLnBrk="1" fontAlgn="auto" hangingPunct="1">
              <a:lnSpc>
                <a:spcPct val="90000"/>
              </a:lnSpc>
              <a:spcAft>
                <a:spcPts val="0"/>
              </a:spcAft>
              <a:buFont typeface="Wingdings 3"/>
              <a:buNone/>
              <a:defRPr/>
            </a:pPr>
            <a:endParaRPr lang="el-GR" sz="1800" dirty="0" smtClean="0">
              <a:solidFill>
                <a:schemeClr val="tx2"/>
              </a:solidFill>
            </a:endParaRPr>
          </a:p>
          <a:p>
            <a:pPr marL="365760" indent="-256032" algn="just" eaLnBrk="1" fontAlgn="auto" hangingPunct="1">
              <a:lnSpc>
                <a:spcPct val="90000"/>
              </a:lnSpc>
              <a:spcAft>
                <a:spcPts val="0"/>
              </a:spcAft>
              <a:buFont typeface="Wingdings 3"/>
              <a:buChar char=""/>
              <a:defRPr/>
            </a:pPr>
            <a:r>
              <a:rPr lang="en-US" sz="1800" dirty="0" smtClean="0">
                <a:solidFill>
                  <a:schemeClr val="tx2"/>
                </a:solidFill>
              </a:rPr>
              <a:t>Fees paid for services paid abroad and paid by foreign companies are not </a:t>
            </a:r>
            <a:r>
              <a:rPr lang="el-GR" sz="1800" dirty="0" smtClean="0">
                <a:solidFill>
                  <a:schemeClr val="tx2"/>
                </a:solidFill>
              </a:rPr>
              <a:t> </a:t>
            </a:r>
            <a:r>
              <a:rPr lang="en-US" sz="1800" dirty="0" smtClean="0">
                <a:solidFill>
                  <a:schemeClr val="tx2"/>
                </a:solidFill>
              </a:rPr>
              <a:t>included</a:t>
            </a:r>
            <a:r>
              <a:rPr lang="el-GR" sz="1800" dirty="0" smtClean="0">
                <a:solidFill>
                  <a:schemeClr val="tx2"/>
                </a:solidFill>
              </a:rPr>
              <a:t>. </a:t>
            </a:r>
            <a:endParaRPr lang="en-US" sz="1800" dirty="0" smtClean="0">
              <a:solidFill>
                <a:schemeClr val="tx2"/>
              </a:solidFill>
            </a:endParaRPr>
          </a:p>
        </p:txBody>
      </p:sp>
      <p:sp>
        <p:nvSpPr>
          <p:cNvPr id="1945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F4C5AE1-B1FA-4D7C-A0CC-53C647281899}" type="slidenum">
              <a:rPr lang="en-US" altLang="el-GR" smtClean="0"/>
              <a:pPr eaLnBrk="1" hangingPunct="1"/>
              <a:t>11</a:t>
            </a:fld>
            <a:endParaRPr lang="en-US" altLang="el-GR" smtClean="0"/>
          </a:p>
        </p:txBody>
      </p:sp>
      <p:sp>
        <p:nvSpPr>
          <p:cNvPr id="13315" name="Rectangle 2"/>
          <p:cNvSpPr>
            <a:spLocks noGrp="1" noChangeArrowheads="1"/>
          </p:cNvSpPr>
          <p:nvPr>
            <p:ph type="title"/>
          </p:nvPr>
        </p:nvSpPr>
        <p:spPr/>
        <p:txBody>
          <a:bodyPr>
            <a:normAutofit/>
          </a:bodyPr>
          <a:lstStyle/>
          <a:p>
            <a:pPr eaLnBrk="1" fontAlgn="auto" hangingPunct="1">
              <a:spcAft>
                <a:spcPts val="0"/>
              </a:spcAft>
              <a:defRPr/>
            </a:pPr>
            <a:r>
              <a:rPr lang="en-US" sz="2800" dirty="0" smtClean="0"/>
              <a:t>Provision of Consulting Services by </a:t>
            </a:r>
            <a:r>
              <a:rPr lang="en-US" sz="2800" dirty="0" err="1" smtClean="0"/>
              <a:t>HCPs</a:t>
            </a:r>
            <a:r>
              <a:rPr lang="en-US" sz="2800" dirty="0" smtClean="0"/>
              <a:t> to the Pharmaceutical Industry</a:t>
            </a:r>
            <a:endParaRPr lang="en-US" sz="4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600200"/>
            <a:ext cx="8686800" cy="4525963"/>
          </a:xfrm>
        </p:spPr>
        <p:txBody>
          <a:bodyPr/>
          <a:lstStyle/>
          <a:p>
            <a:pPr algn="just" eaLnBrk="1" hangingPunct="1">
              <a:defRPr/>
            </a:pPr>
            <a:r>
              <a:rPr lang="en-US" sz="1800" dirty="0" smtClean="0">
                <a:solidFill>
                  <a:schemeClr val="tx2"/>
                </a:solidFill>
              </a:rPr>
              <a:t>Business meals with </a:t>
            </a:r>
            <a:r>
              <a:rPr lang="en-US" sz="1800" dirty="0" err="1" smtClean="0">
                <a:solidFill>
                  <a:schemeClr val="tx2"/>
                </a:solidFill>
              </a:rPr>
              <a:t>HCPs</a:t>
            </a:r>
            <a:r>
              <a:rPr lang="en-US" sz="1800" dirty="0" smtClean="0">
                <a:solidFill>
                  <a:schemeClr val="tx2"/>
                </a:solidFill>
              </a:rPr>
              <a:t> in the context of the scientific events is permitted</a:t>
            </a:r>
            <a:r>
              <a:rPr lang="el-GR" sz="1800" dirty="0" smtClean="0">
                <a:solidFill>
                  <a:schemeClr val="tx2"/>
                </a:solidFill>
              </a:rPr>
              <a:t>. </a:t>
            </a:r>
            <a:r>
              <a:rPr lang="en-GB" sz="1800" dirty="0">
                <a:solidFill>
                  <a:schemeClr val="tx2"/>
                </a:solidFill>
              </a:rPr>
              <a:t>the cost per meal cannot exceed on a daily bases Euro 70, including VAT</a:t>
            </a:r>
            <a:r>
              <a:rPr lang="el-GR" sz="1800" dirty="0" smtClean="0">
                <a:solidFill>
                  <a:schemeClr val="tx2"/>
                </a:solidFill>
              </a:rPr>
              <a:t>.</a:t>
            </a:r>
            <a:r>
              <a:rPr lang="en-US" sz="1800" dirty="0" smtClean="0">
                <a:solidFill>
                  <a:schemeClr val="tx2"/>
                </a:solidFill>
              </a:rPr>
              <a:t> </a:t>
            </a:r>
            <a:endParaRPr lang="en-US" sz="1800" dirty="0">
              <a:solidFill>
                <a:schemeClr val="tx2"/>
              </a:solidFill>
            </a:endParaRPr>
          </a:p>
          <a:p>
            <a:pPr marL="109537" indent="0" algn="just" eaLnBrk="1" hangingPunct="1">
              <a:buFont typeface="Wingdings 3" pitchFamily="18" charset="2"/>
              <a:buNone/>
              <a:defRPr/>
            </a:pPr>
            <a:endParaRPr lang="el-GR" sz="1800" dirty="0">
              <a:solidFill>
                <a:schemeClr val="tx2"/>
              </a:solidFill>
            </a:endParaRPr>
          </a:p>
          <a:p>
            <a:pPr algn="just" eaLnBrk="1" hangingPunct="1">
              <a:defRPr/>
            </a:pPr>
            <a:r>
              <a:rPr lang="en-GB" sz="1800" dirty="0">
                <a:solidFill>
                  <a:schemeClr val="tx2"/>
                </a:solidFill>
              </a:rPr>
              <a:t>It is permitted to organise business meals outside the scope of scientific events in areas appropriate for the purpose of the meeting</a:t>
            </a:r>
            <a:r>
              <a:rPr lang="el-GR" sz="1800" dirty="0" smtClean="0">
                <a:solidFill>
                  <a:schemeClr val="tx2"/>
                </a:solidFill>
              </a:rPr>
              <a:t>. </a:t>
            </a:r>
            <a:r>
              <a:rPr lang="en-US" sz="1800" dirty="0" smtClean="0">
                <a:solidFill>
                  <a:schemeClr val="tx2"/>
                </a:solidFill>
              </a:rPr>
              <a:t>The same limits as for meals in the scope of scientific events apply in this case.</a:t>
            </a:r>
            <a:endParaRPr lang="el-GR" sz="1800" dirty="0">
              <a:solidFill>
                <a:schemeClr val="tx2"/>
              </a:solidFill>
            </a:endParaRPr>
          </a:p>
        </p:txBody>
      </p:sp>
      <p:sp>
        <p:nvSpPr>
          <p:cNvPr id="2048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7CDDE70-8D98-4F61-BBC4-591EDA12E96B}" type="slidenum">
              <a:rPr lang="en-US" altLang="el-GR" smtClean="0"/>
              <a:pPr eaLnBrk="1" hangingPunct="1"/>
              <a:t>12</a:t>
            </a:fld>
            <a:endParaRPr lang="en-US" altLang="el-GR" smtClean="0"/>
          </a:p>
        </p:txBody>
      </p:sp>
      <p:sp>
        <p:nvSpPr>
          <p:cNvPr id="14339" name="Rectangle 2"/>
          <p:cNvSpPr>
            <a:spLocks noGrp="1" noChangeArrowheads="1"/>
          </p:cNvSpPr>
          <p:nvPr>
            <p:ph type="title"/>
          </p:nvPr>
        </p:nvSpPr>
        <p:spPr/>
        <p:txBody>
          <a:bodyPr>
            <a:normAutofit fontScale="90000"/>
          </a:bodyPr>
          <a:lstStyle/>
          <a:p>
            <a:pPr eaLnBrk="1" fontAlgn="auto" hangingPunct="1">
              <a:spcAft>
                <a:spcPts val="0"/>
              </a:spcAft>
              <a:defRPr/>
            </a:pPr>
            <a:r>
              <a:rPr lang="el-GR" sz="3200" dirty="0" smtClean="0"/>
              <a:t/>
            </a:r>
            <a:br>
              <a:rPr lang="el-GR" sz="3200" dirty="0" smtClean="0"/>
            </a:br>
            <a:r>
              <a:rPr lang="en-GB" sz="3100" dirty="0"/>
              <a:t>Business meals with </a:t>
            </a:r>
            <a:r>
              <a:rPr lang="en-GB" sz="3100" dirty="0" err="1"/>
              <a:t>HCPs</a:t>
            </a:r>
            <a:r>
              <a:rPr lang="el-GR" sz="2800" dirty="0" smtClean="0"/>
              <a:t/>
            </a:r>
            <a:br>
              <a:rPr lang="el-GR" sz="2800" dirty="0" smtClean="0"/>
            </a:br>
            <a:endParaRPr lang="en-US" sz="2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idx="1"/>
          </p:nvPr>
        </p:nvSpPr>
        <p:spPr>
          <a:xfrm>
            <a:off x="395288" y="1341438"/>
            <a:ext cx="8229600" cy="4525962"/>
          </a:xfrm>
        </p:spPr>
        <p:txBody>
          <a:bodyPr>
            <a:normAutofit/>
          </a:bodyPr>
          <a:lstStyle/>
          <a:p>
            <a:pPr marL="365760" indent="-256032" eaLnBrk="1" fontAlgn="auto" hangingPunct="1">
              <a:spcAft>
                <a:spcPts val="0"/>
              </a:spcAft>
              <a:buFont typeface="Wingdings 3"/>
              <a:buChar char=""/>
              <a:defRPr/>
            </a:pPr>
            <a:endParaRPr lang="el-GR" dirty="0" smtClean="0">
              <a:solidFill>
                <a:schemeClr val="tx2"/>
              </a:solidFill>
            </a:endParaRPr>
          </a:p>
          <a:p>
            <a:pPr marL="365760" indent="-256032" algn="just" eaLnBrk="1" fontAlgn="ctr" hangingPunct="1">
              <a:spcAft>
                <a:spcPts val="0"/>
              </a:spcAft>
              <a:buFont typeface="Wingdings 3"/>
              <a:buChar char=""/>
              <a:defRPr/>
            </a:pPr>
            <a:r>
              <a:rPr lang="en-US" sz="1800" dirty="0" smtClean="0">
                <a:solidFill>
                  <a:schemeClr val="tx2"/>
                </a:solidFill>
              </a:rPr>
              <a:t>When the collection of data, in the context of a market research</a:t>
            </a:r>
            <a:r>
              <a:rPr lang="el-GR" sz="1800" dirty="0" smtClean="0">
                <a:solidFill>
                  <a:schemeClr val="tx2"/>
                </a:solidFill>
              </a:rPr>
              <a:t>, </a:t>
            </a:r>
            <a:r>
              <a:rPr lang="en-US" sz="1800" dirty="0" smtClean="0">
                <a:solidFill>
                  <a:schemeClr val="tx2"/>
                </a:solidFill>
              </a:rPr>
              <a:t>is performed by a pharmaceutical company,</a:t>
            </a:r>
            <a:r>
              <a:rPr lang="en-US" sz="1800" dirty="0">
                <a:solidFill>
                  <a:schemeClr val="tx2"/>
                </a:solidFill>
              </a:rPr>
              <a:t> </a:t>
            </a:r>
            <a:r>
              <a:rPr lang="en-US" sz="1800" dirty="0" smtClean="0">
                <a:solidFill>
                  <a:schemeClr val="tx2"/>
                </a:solidFill>
              </a:rPr>
              <a:t>the principles of </a:t>
            </a:r>
            <a:r>
              <a:rPr lang="el-GR" sz="1800" dirty="0" err="1" smtClean="0">
                <a:solidFill>
                  <a:schemeClr val="tx2"/>
                </a:solidFill>
              </a:rPr>
              <a:t>ESOMAR</a:t>
            </a:r>
            <a:r>
              <a:rPr lang="el-GR" sz="1800" dirty="0" smtClean="0">
                <a:solidFill>
                  <a:schemeClr val="tx2"/>
                </a:solidFill>
              </a:rPr>
              <a:t>/</a:t>
            </a:r>
            <a:r>
              <a:rPr lang="el-GR" sz="1800" dirty="0" err="1" smtClean="0">
                <a:solidFill>
                  <a:schemeClr val="tx2"/>
                </a:solidFill>
              </a:rPr>
              <a:t>EphMRA</a:t>
            </a:r>
            <a:r>
              <a:rPr lang="el-GR" sz="1800" dirty="0" smtClean="0">
                <a:solidFill>
                  <a:schemeClr val="tx2"/>
                </a:solidFill>
              </a:rPr>
              <a:t> </a:t>
            </a:r>
            <a:r>
              <a:rPr lang="en-US" sz="1800" dirty="0" smtClean="0">
                <a:solidFill>
                  <a:schemeClr val="tx2"/>
                </a:solidFill>
              </a:rPr>
              <a:t>must be observed and no fee is provided </a:t>
            </a:r>
            <a:r>
              <a:rPr lang="en-GB" sz="1800" dirty="0">
                <a:solidFill>
                  <a:schemeClr val="tx2"/>
                </a:solidFill>
              </a:rPr>
              <a:t>for </a:t>
            </a:r>
            <a:r>
              <a:rPr lang="en-GB" sz="1800" dirty="0" err="1">
                <a:solidFill>
                  <a:schemeClr val="tx2"/>
                </a:solidFill>
              </a:rPr>
              <a:t>HCPs</a:t>
            </a:r>
            <a:r>
              <a:rPr lang="en-GB" sz="1800" dirty="0">
                <a:solidFill>
                  <a:schemeClr val="tx2"/>
                </a:solidFill>
              </a:rPr>
              <a:t> participating in the research</a:t>
            </a:r>
            <a:r>
              <a:rPr lang="el-GR" sz="1800" dirty="0" smtClean="0">
                <a:solidFill>
                  <a:schemeClr val="tx2"/>
                </a:solidFill>
              </a:rPr>
              <a:t>.</a:t>
            </a:r>
            <a:endParaRPr lang="el-GR" sz="1800" dirty="0">
              <a:solidFill>
                <a:schemeClr val="tx2"/>
              </a:solidFill>
            </a:endParaRPr>
          </a:p>
          <a:p>
            <a:pPr marL="109728" indent="0" eaLnBrk="1" fontAlgn="ctr" hangingPunct="1">
              <a:spcAft>
                <a:spcPts val="0"/>
              </a:spcAft>
              <a:buFont typeface="Wingdings 3"/>
              <a:buNone/>
              <a:defRPr/>
            </a:pPr>
            <a:r>
              <a:rPr lang="el-GR" sz="1800" dirty="0">
                <a:solidFill>
                  <a:schemeClr val="tx2"/>
                </a:solidFill>
              </a:rPr>
              <a:t> </a:t>
            </a:r>
          </a:p>
          <a:p>
            <a:pPr marL="365760" indent="-256032" algn="just" eaLnBrk="1" fontAlgn="ctr" hangingPunct="1">
              <a:spcAft>
                <a:spcPts val="0"/>
              </a:spcAft>
              <a:buFont typeface="Wingdings 3"/>
              <a:buChar char=""/>
              <a:defRPr/>
            </a:pPr>
            <a:r>
              <a:rPr lang="en-GB" sz="1800" dirty="0">
                <a:solidFill>
                  <a:schemeClr val="tx2"/>
                </a:solidFill>
              </a:rPr>
              <a:t>When pharmaceutical companies enter into contracts with market research companies, they may grant a reasonable compensation with regard to the time spent, which in no case can exceed two </a:t>
            </a:r>
            <a:r>
              <a:rPr lang="en-GB" sz="1800" dirty="0" smtClean="0">
                <a:solidFill>
                  <a:schemeClr val="tx2"/>
                </a:solidFill>
              </a:rPr>
              <a:t>hours.</a:t>
            </a:r>
            <a:r>
              <a:rPr lang="el-GR" sz="1600" dirty="0">
                <a:solidFill>
                  <a:schemeClr val="tx2"/>
                </a:solidFill>
              </a:rPr>
              <a:t> </a:t>
            </a:r>
          </a:p>
          <a:p>
            <a:pPr marL="457200" lvl="1" indent="0" eaLnBrk="1" fontAlgn="auto" hangingPunct="1">
              <a:spcBef>
                <a:spcPts val="324"/>
              </a:spcBef>
              <a:spcAft>
                <a:spcPts val="0"/>
              </a:spcAft>
              <a:buFontTx/>
              <a:buNone/>
              <a:defRPr/>
            </a:pPr>
            <a:endParaRPr lang="en-US" sz="2000" dirty="0" smtClean="0"/>
          </a:p>
        </p:txBody>
      </p:sp>
      <p:sp>
        <p:nvSpPr>
          <p:cNvPr id="2150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B290979-437A-4CAF-8065-48B184CA83F9}" type="slidenum">
              <a:rPr lang="en-US" altLang="el-GR" smtClean="0"/>
              <a:pPr eaLnBrk="1" hangingPunct="1"/>
              <a:t>13</a:t>
            </a:fld>
            <a:endParaRPr lang="en-US" altLang="el-GR" smtClean="0"/>
          </a:p>
        </p:txBody>
      </p:sp>
      <p:sp>
        <p:nvSpPr>
          <p:cNvPr id="15363" name="Rectangle 2"/>
          <p:cNvSpPr>
            <a:spLocks noGrp="1" noChangeArrowheads="1"/>
          </p:cNvSpPr>
          <p:nvPr>
            <p:ph type="title"/>
          </p:nvPr>
        </p:nvSpPr>
        <p:spPr/>
        <p:txBody>
          <a:bodyPr/>
          <a:lstStyle/>
          <a:p>
            <a:pPr eaLnBrk="1" fontAlgn="auto" hangingPunct="1">
              <a:spcAft>
                <a:spcPts val="0"/>
              </a:spcAft>
              <a:defRPr/>
            </a:pPr>
            <a:r>
              <a:rPr lang="en-US" sz="2800" dirty="0" smtClean="0"/>
              <a:t>Market Research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1711325"/>
            <a:ext cx="8229600" cy="4525963"/>
          </a:xfrm>
        </p:spPr>
        <p:txBody>
          <a:bodyPr/>
          <a:lstStyle/>
          <a:p>
            <a:pPr eaLnBrk="1" hangingPunct="1">
              <a:lnSpc>
                <a:spcPct val="90000"/>
              </a:lnSpc>
              <a:defRPr/>
            </a:pPr>
            <a:r>
              <a:rPr lang="en-US" sz="1800" dirty="0" smtClean="0">
                <a:solidFill>
                  <a:schemeClr val="tx2"/>
                </a:solidFill>
              </a:rPr>
              <a:t>Companies-members may file their complaints for any violation by mail, personally or via email at </a:t>
            </a:r>
            <a:r>
              <a:rPr lang="el-GR" sz="1800" dirty="0" err="1" smtClean="0">
                <a:solidFill>
                  <a:schemeClr val="tx2"/>
                </a:solidFill>
                <a:hlinkClick r:id="rId2"/>
              </a:rPr>
              <a:t>complaints@sfee.gr</a:t>
            </a:r>
            <a:r>
              <a:rPr lang="el-GR" sz="1800" dirty="0" smtClean="0">
                <a:solidFill>
                  <a:schemeClr val="tx2"/>
                </a:solidFill>
              </a:rPr>
              <a:t>. </a:t>
            </a:r>
            <a:endParaRPr lang="en-US" sz="1800" dirty="0" smtClean="0">
              <a:solidFill>
                <a:schemeClr val="tx2"/>
              </a:solidFill>
            </a:endParaRPr>
          </a:p>
          <a:p>
            <a:pPr eaLnBrk="1" hangingPunct="1">
              <a:lnSpc>
                <a:spcPct val="90000"/>
              </a:lnSpc>
              <a:defRPr/>
            </a:pPr>
            <a:endParaRPr lang="el-GR" sz="1800" dirty="0" smtClean="0">
              <a:solidFill>
                <a:schemeClr val="tx2"/>
              </a:solidFill>
            </a:endParaRPr>
          </a:p>
          <a:p>
            <a:pPr eaLnBrk="1" hangingPunct="1">
              <a:lnSpc>
                <a:spcPct val="90000"/>
              </a:lnSpc>
              <a:defRPr/>
            </a:pPr>
            <a:r>
              <a:rPr lang="en-GB" sz="1800" dirty="0">
                <a:solidFill>
                  <a:schemeClr val="tx2"/>
                </a:solidFill>
              </a:rPr>
              <a:t>Complaints may either be eponymous or anonymous</a:t>
            </a:r>
            <a:r>
              <a:rPr lang="el-GR" sz="1800" dirty="0" smtClean="0">
                <a:solidFill>
                  <a:schemeClr val="tx2"/>
                </a:solidFill>
              </a:rPr>
              <a:t>. </a:t>
            </a:r>
            <a:endParaRPr lang="en-US" sz="1800" dirty="0" smtClean="0">
              <a:solidFill>
                <a:schemeClr val="tx2"/>
              </a:solidFill>
            </a:endParaRPr>
          </a:p>
          <a:p>
            <a:pPr marL="109537" indent="0" eaLnBrk="1" hangingPunct="1">
              <a:lnSpc>
                <a:spcPct val="90000"/>
              </a:lnSpc>
              <a:buFont typeface="Wingdings 3" pitchFamily="18" charset="2"/>
              <a:buNone/>
              <a:defRPr/>
            </a:pPr>
            <a:endParaRPr lang="el-GR" sz="1800" dirty="0" smtClean="0">
              <a:solidFill>
                <a:schemeClr val="tx2"/>
              </a:solidFill>
            </a:endParaRPr>
          </a:p>
        </p:txBody>
      </p:sp>
      <p:sp>
        <p:nvSpPr>
          <p:cNvPr id="2253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2915923-283C-4C8B-9D69-475198740B52}" type="slidenum">
              <a:rPr lang="en-US" altLang="el-GR" smtClean="0"/>
              <a:pPr eaLnBrk="1" hangingPunct="1"/>
              <a:t>14</a:t>
            </a:fld>
            <a:endParaRPr lang="en-US" altLang="el-GR" smtClean="0"/>
          </a:p>
        </p:txBody>
      </p:sp>
      <p:sp>
        <p:nvSpPr>
          <p:cNvPr id="16387" name="Rectangle 2"/>
          <p:cNvSpPr>
            <a:spLocks noGrp="1" noChangeArrowheads="1"/>
          </p:cNvSpPr>
          <p:nvPr>
            <p:ph type="title"/>
          </p:nvPr>
        </p:nvSpPr>
        <p:spPr/>
        <p:txBody>
          <a:bodyPr/>
          <a:lstStyle/>
          <a:p>
            <a:pPr eaLnBrk="1" fontAlgn="auto" hangingPunct="1">
              <a:spcAft>
                <a:spcPts val="0"/>
              </a:spcAft>
              <a:defRPr/>
            </a:pPr>
            <a:r>
              <a:rPr lang="en-US" sz="2800" dirty="0" smtClean="0"/>
              <a:t>Procedure for the control of the application of the Code of Ethics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468313" y="1484313"/>
            <a:ext cx="8229600" cy="4525962"/>
          </a:xfrm>
        </p:spPr>
        <p:txBody>
          <a:bodyPr/>
          <a:lstStyle/>
          <a:p>
            <a:pPr algn="just" eaLnBrk="1" hangingPunct="1">
              <a:lnSpc>
                <a:spcPct val="90000"/>
              </a:lnSpc>
              <a:defRPr/>
            </a:pPr>
            <a:r>
              <a:rPr lang="en-US" sz="1800" dirty="0" smtClean="0">
                <a:solidFill>
                  <a:schemeClr val="tx2"/>
                </a:solidFill>
              </a:rPr>
              <a:t>Rules of good practice for the preparation of promotional material so that these will be accurate, documented and balanced</a:t>
            </a:r>
            <a:r>
              <a:rPr lang="el-GR" sz="1800" dirty="0" smtClean="0">
                <a:solidFill>
                  <a:schemeClr val="tx2"/>
                </a:solidFill>
              </a:rPr>
              <a:t>.</a:t>
            </a:r>
            <a:endParaRPr lang="en-US" sz="1800" dirty="0">
              <a:solidFill>
                <a:schemeClr val="tx2"/>
              </a:solidFill>
            </a:endParaRPr>
          </a:p>
          <a:p>
            <a:pPr marL="109537" indent="0" algn="just" eaLnBrk="1" hangingPunct="1">
              <a:lnSpc>
                <a:spcPct val="90000"/>
              </a:lnSpc>
              <a:buFont typeface="Wingdings 3" pitchFamily="18" charset="2"/>
              <a:buNone/>
              <a:defRPr/>
            </a:pPr>
            <a:endParaRPr lang="el-GR" sz="1800" dirty="0">
              <a:solidFill>
                <a:schemeClr val="tx2"/>
              </a:solidFill>
            </a:endParaRPr>
          </a:p>
          <a:p>
            <a:pPr algn="just" eaLnBrk="1" hangingPunct="1">
              <a:lnSpc>
                <a:spcPct val="90000"/>
              </a:lnSpc>
              <a:defRPr/>
            </a:pPr>
            <a:r>
              <a:rPr lang="en-US" sz="1800" dirty="0" smtClean="0">
                <a:solidFill>
                  <a:schemeClr val="tx2"/>
                </a:solidFill>
              </a:rPr>
              <a:t>Rules of good practice for the use of new technologies in the promotion of medicinal products </a:t>
            </a:r>
            <a:r>
              <a:rPr lang="el-GR" sz="1800" dirty="0" smtClean="0">
                <a:solidFill>
                  <a:schemeClr val="tx2"/>
                </a:solidFill>
              </a:rPr>
              <a:t>(</a:t>
            </a:r>
            <a:r>
              <a:rPr lang="en-US" sz="1800" dirty="0">
                <a:solidFill>
                  <a:schemeClr val="tx2"/>
                </a:solidFill>
              </a:rPr>
              <a:t>e-mailing, newsletters, websites, social media) </a:t>
            </a:r>
            <a:r>
              <a:rPr lang="el-GR" sz="1800" dirty="0">
                <a:solidFill>
                  <a:schemeClr val="tx2"/>
                </a:solidFill>
              </a:rPr>
              <a:t> </a:t>
            </a:r>
            <a:endParaRPr lang="en-US" sz="1800" dirty="0">
              <a:solidFill>
                <a:schemeClr val="tx2"/>
              </a:solidFill>
            </a:endParaRPr>
          </a:p>
          <a:p>
            <a:pPr marL="109537" indent="0" algn="just" eaLnBrk="1" hangingPunct="1">
              <a:lnSpc>
                <a:spcPct val="90000"/>
              </a:lnSpc>
              <a:buFont typeface="Wingdings 3" pitchFamily="18" charset="2"/>
              <a:buNone/>
              <a:defRPr/>
            </a:pPr>
            <a:endParaRPr lang="el-GR" sz="1800" dirty="0">
              <a:solidFill>
                <a:schemeClr val="tx2"/>
              </a:solidFill>
            </a:endParaRPr>
          </a:p>
          <a:p>
            <a:pPr algn="just" eaLnBrk="1" hangingPunct="1">
              <a:lnSpc>
                <a:spcPct val="90000"/>
              </a:lnSpc>
              <a:defRPr/>
            </a:pPr>
            <a:r>
              <a:rPr lang="en-US" sz="1800" dirty="0" smtClean="0">
                <a:solidFill>
                  <a:schemeClr val="tx2"/>
                </a:solidFill>
              </a:rPr>
              <a:t>Main conditions that must be met in relation to the Patients Training </a:t>
            </a:r>
            <a:r>
              <a:rPr lang="en-US" sz="1800" dirty="0" err="1" smtClean="0">
                <a:solidFill>
                  <a:schemeClr val="tx2"/>
                </a:solidFill>
              </a:rPr>
              <a:t>Programmes</a:t>
            </a:r>
            <a:endParaRPr lang="el-GR" sz="2000" dirty="0" smtClean="0">
              <a:solidFill>
                <a:schemeClr val="tx2"/>
              </a:solidFill>
            </a:endParaRPr>
          </a:p>
          <a:p>
            <a:pPr marL="109537" indent="0" eaLnBrk="1" hangingPunct="1">
              <a:lnSpc>
                <a:spcPct val="90000"/>
              </a:lnSpc>
              <a:buFont typeface="Wingdings 3" pitchFamily="18" charset="2"/>
              <a:buNone/>
              <a:defRPr/>
            </a:pPr>
            <a:endParaRPr lang="en-US" sz="2000" dirty="0" smtClean="0"/>
          </a:p>
        </p:txBody>
      </p:sp>
      <p:sp>
        <p:nvSpPr>
          <p:cNvPr id="2355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9D5E272-0FE7-4382-A71A-FE4E1029E4A7}" type="slidenum">
              <a:rPr lang="en-US" altLang="el-GR" smtClean="0"/>
              <a:pPr eaLnBrk="1" hangingPunct="1"/>
              <a:t>15</a:t>
            </a:fld>
            <a:endParaRPr lang="en-US" altLang="el-GR" smtClean="0"/>
          </a:p>
        </p:txBody>
      </p:sp>
      <p:sp>
        <p:nvSpPr>
          <p:cNvPr id="17411" name="Rectangle 2"/>
          <p:cNvSpPr>
            <a:spLocks noGrp="1" noChangeArrowheads="1"/>
          </p:cNvSpPr>
          <p:nvPr>
            <p:ph type="title"/>
          </p:nvPr>
        </p:nvSpPr>
        <p:spPr>
          <a:xfrm>
            <a:off x="457200" y="274638"/>
            <a:ext cx="8686800" cy="1143000"/>
          </a:xfrm>
        </p:spPr>
        <p:txBody>
          <a:bodyPr/>
          <a:lstStyle/>
          <a:p>
            <a:pPr eaLnBrk="1" fontAlgn="auto" hangingPunct="1">
              <a:spcAft>
                <a:spcPts val="0"/>
              </a:spcAft>
              <a:defRPr/>
            </a:pPr>
            <a:r>
              <a:rPr lang="en-US" sz="2800" dirty="0" smtClean="0"/>
              <a:t>Additions of new articles in the Code of Ethics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idx="1"/>
          </p:nvPr>
        </p:nvSpPr>
        <p:spPr>
          <a:xfrm>
            <a:off x="395536" y="1988840"/>
            <a:ext cx="8435975" cy="4525963"/>
          </a:xfrm>
        </p:spPr>
        <p:txBody>
          <a:bodyPr>
            <a:normAutofit/>
          </a:bodyPr>
          <a:lstStyle/>
          <a:p>
            <a:pPr marL="365760" indent="-256032" algn="just" eaLnBrk="1" fontAlgn="auto" hangingPunct="1">
              <a:lnSpc>
                <a:spcPct val="80000"/>
              </a:lnSpc>
              <a:spcAft>
                <a:spcPts val="0"/>
              </a:spcAft>
              <a:buFont typeface="Wingdings 3"/>
              <a:buChar char=""/>
              <a:defRPr/>
            </a:pPr>
            <a:r>
              <a:rPr lang="en-US" sz="1800" dirty="0" smtClean="0">
                <a:solidFill>
                  <a:schemeClr val="tx2"/>
                </a:solidFill>
              </a:rPr>
              <a:t>It provides for the detailed disclosure in relation to the nature and scale of interactions between the pharmaceutical industry and the </a:t>
            </a:r>
            <a:r>
              <a:rPr lang="en-US" sz="1800" dirty="0" err="1" smtClean="0">
                <a:solidFill>
                  <a:schemeClr val="tx2"/>
                </a:solidFill>
              </a:rPr>
              <a:t>HCPs</a:t>
            </a:r>
            <a:r>
              <a:rPr lang="en-US" sz="1800" dirty="0" smtClean="0">
                <a:solidFill>
                  <a:schemeClr val="tx2"/>
                </a:solidFill>
              </a:rPr>
              <a:t> and </a:t>
            </a:r>
            <a:r>
              <a:rPr lang="en-US" sz="1800" dirty="0" err="1" smtClean="0">
                <a:solidFill>
                  <a:schemeClr val="tx2"/>
                </a:solidFill>
              </a:rPr>
              <a:t>HCOs</a:t>
            </a:r>
            <a:r>
              <a:rPr lang="el-GR" sz="1800" dirty="0" smtClean="0">
                <a:solidFill>
                  <a:schemeClr val="tx2"/>
                </a:solidFill>
              </a:rPr>
              <a:t>. </a:t>
            </a:r>
            <a:endParaRPr lang="en-US" sz="1800" dirty="0">
              <a:solidFill>
                <a:schemeClr val="tx2"/>
              </a:solidFill>
            </a:endParaRPr>
          </a:p>
          <a:p>
            <a:pPr marL="0" indent="0" algn="just" eaLnBrk="1" fontAlgn="auto" hangingPunct="1">
              <a:lnSpc>
                <a:spcPct val="80000"/>
              </a:lnSpc>
              <a:spcAft>
                <a:spcPts val="0"/>
              </a:spcAft>
              <a:buFontTx/>
              <a:buNone/>
              <a:defRPr/>
            </a:pPr>
            <a:endParaRPr lang="en-US" sz="1800" dirty="0" smtClean="0">
              <a:solidFill>
                <a:schemeClr val="tx2"/>
              </a:solidFill>
            </a:endParaRPr>
          </a:p>
          <a:p>
            <a:pPr marL="0" indent="0" algn="just" eaLnBrk="1" fontAlgn="auto" hangingPunct="1">
              <a:lnSpc>
                <a:spcPct val="80000"/>
              </a:lnSpc>
              <a:spcAft>
                <a:spcPts val="0"/>
              </a:spcAft>
              <a:buFontTx/>
              <a:buNone/>
              <a:defRPr/>
            </a:pPr>
            <a:endParaRPr lang="el-GR" sz="1800" dirty="0" smtClean="0">
              <a:solidFill>
                <a:schemeClr val="tx2"/>
              </a:solidFill>
            </a:endParaRPr>
          </a:p>
          <a:p>
            <a:pPr marL="365760" indent="-256032" algn="just" eaLnBrk="1" fontAlgn="auto" hangingPunct="1">
              <a:lnSpc>
                <a:spcPct val="80000"/>
              </a:lnSpc>
              <a:spcAft>
                <a:spcPts val="0"/>
              </a:spcAft>
              <a:buFont typeface="Wingdings 3"/>
              <a:buChar char=""/>
              <a:defRPr/>
            </a:pPr>
            <a:r>
              <a:rPr lang="en-US" sz="1800" dirty="0" smtClean="0">
                <a:solidFill>
                  <a:schemeClr val="tx2"/>
                </a:solidFill>
              </a:rPr>
              <a:t>Enforces obligations as to the disclosure of transfers to </a:t>
            </a:r>
            <a:r>
              <a:rPr lang="en-US" sz="1800" dirty="0" err="1" smtClean="0">
                <a:solidFill>
                  <a:schemeClr val="tx2"/>
                </a:solidFill>
              </a:rPr>
              <a:t>HCPs</a:t>
            </a:r>
            <a:r>
              <a:rPr lang="en-US" sz="1800" dirty="0" smtClean="0">
                <a:solidFill>
                  <a:schemeClr val="tx2"/>
                </a:solidFill>
              </a:rPr>
              <a:t> and </a:t>
            </a:r>
            <a:r>
              <a:rPr lang="en-US" sz="1800" dirty="0" err="1" smtClean="0">
                <a:solidFill>
                  <a:schemeClr val="tx2"/>
                </a:solidFill>
              </a:rPr>
              <a:t>HCOs</a:t>
            </a:r>
            <a:r>
              <a:rPr lang="en-US" sz="1800" dirty="0" smtClean="0">
                <a:solidFill>
                  <a:schemeClr val="tx2"/>
                </a:solidFill>
              </a:rPr>
              <a:t> (Medical Societies and Hospitals, clinics etc.</a:t>
            </a:r>
            <a:r>
              <a:rPr lang="el-GR" sz="1800" dirty="0" smtClean="0">
                <a:solidFill>
                  <a:schemeClr val="tx2"/>
                </a:solidFill>
              </a:rPr>
              <a:t>), </a:t>
            </a:r>
            <a:r>
              <a:rPr lang="en-US" sz="1800" dirty="0" smtClean="0">
                <a:solidFill>
                  <a:schemeClr val="tx2"/>
                </a:solidFill>
              </a:rPr>
              <a:t>with disclosure in </a:t>
            </a:r>
            <a:r>
              <a:rPr lang="el-GR" sz="1800" dirty="0" smtClean="0">
                <a:solidFill>
                  <a:schemeClr val="tx2"/>
                </a:solidFill>
              </a:rPr>
              <a:t>2016 </a:t>
            </a:r>
            <a:r>
              <a:rPr lang="en-US" sz="1800" dirty="0" smtClean="0">
                <a:solidFill>
                  <a:schemeClr val="tx2"/>
                </a:solidFill>
              </a:rPr>
              <a:t>of the relevant transfers effected in the calendar year </a:t>
            </a:r>
            <a:r>
              <a:rPr lang="el-GR" sz="1800" dirty="0" smtClean="0">
                <a:solidFill>
                  <a:schemeClr val="tx2"/>
                </a:solidFill>
              </a:rPr>
              <a:t>2015</a:t>
            </a:r>
            <a:r>
              <a:rPr lang="el-GR" sz="1800" b="1" dirty="0" smtClean="0">
                <a:solidFill>
                  <a:schemeClr val="tx2"/>
                </a:solidFill>
              </a:rPr>
              <a:t>. </a:t>
            </a:r>
            <a:endParaRPr lang="en-US" sz="1800" b="1" dirty="0" smtClean="0">
              <a:solidFill>
                <a:schemeClr val="tx2"/>
              </a:solidFill>
            </a:endParaRPr>
          </a:p>
          <a:p>
            <a:pPr marL="0" indent="0" algn="just" eaLnBrk="1" fontAlgn="auto" hangingPunct="1">
              <a:lnSpc>
                <a:spcPct val="80000"/>
              </a:lnSpc>
              <a:spcAft>
                <a:spcPts val="0"/>
              </a:spcAft>
              <a:buFontTx/>
              <a:buNone/>
              <a:defRPr/>
            </a:pPr>
            <a:endParaRPr lang="en-US" sz="1800" b="1" dirty="0" smtClean="0">
              <a:solidFill>
                <a:schemeClr val="tx2"/>
              </a:solidFill>
            </a:endParaRPr>
          </a:p>
          <a:p>
            <a:pPr marL="0" indent="0" algn="just" eaLnBrk="1" fontAlgn="auto" hangingPunct="1">
              <a:lnSpc>
                <a:spcPct val="80000"/>
              </a:lnSpc>
              <a:spcAft>
                <a:spcPts val="0"/>
              </a:spcAft>
              <a:buFontTx/>
              <a:buNone/>
              <a:defRPr/>
            </a:pPr>
            <a:endParaRPr lang="el-GR" sz="1800" b="1" dirty="0" smtClean="0">
              <a:solidFill>
                <a:schemeClr val="tx2"/>
              </a:solidFill>
            </a:endParaRPr>
          </a:p>
          <a:p>
            <a:pPr marL="365760" indent="-256032" algn="just" eaLnBrk="1" fontAlgn="auto" hangingPunct="1">
              <a:lnSpc>
                <a:spcPct val="80000"/>
              </a:lnSpc>
              <a:spcAft>
                <a:spcPts val="0"/>
              </a:spcAft>
              <a:buFont typeface="Wingdings 3"/>
              <a:buChar char=""/>
              <a:defRPr/>
            </a:pPr>
            <a:r>
              <a:rPr lang="en-US" sz="1800" dirty="0" smtClean="0">
                <a:solidFill>
                  <a:schemeClr val="tx2"/>
                </a:solidFill>
              </a:rPr>
              <a:t>Disclosure will be performed at </a:t>
            </a:r>
            <a:r>
              <a:rPr lang="en-US" sz="1800" dirty="0" err="1" smtClean="0">
                <a:solidFill>
                  <a:schemeClr val="tx2"/>
                </a:solidFill>
              </a:rPr>
              <a:t>SFEE’s</a:t>
            </a:r>
            <a:r>
              <a:rPr lang="en-US" sz="1800" dirty="0" smtClean="0">
                <a:solidFill>
                  <a:schemeClr val="tx2"/>
                </a:solidFill>
              </a:rPr>
              <a:t> website and free and public access will be granted to the data disclosed</a:t>
            </a:r>
            <a:r>
              <a:rPr lang="el-GR" sz="1800" dirty="0" smtClean="0">
                <a:solidFill>
                  <a:schemeClr val="tx2"/>
                </a:solidFill>
              </a:rPr>
              <a:t>.</a:t>
            </a:r>
          </a:p>
          <a:p>
            <a:pPr marL="365760" indent="-256032" eaLnBrk="1" fontAlgn="auto" hangingPunct="1">
              <a:lnSpc>
                <a:spcPct val="80000"/>
              </a:lnSpc>
              <a:spcAft>
                <a:spcPts val="0"/>
              </a:spcAft>
              <a:buFontTx/>
              <a:buNone/>
              <a:defRPr/>
            </a:pPr>
            <a:endParaRPr lang="en-US" sz="2400" dirty="0" smtClean="0"/>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9A13C0-29BA-4606-A748-6D7CCA87FF09}" type="slidenum">
              <a:rPr lang="en-US" altLang="el-GR" smtClean="0"/>
              <a:pPr eaLnBrk="1" hangingPunct="1"/>
              <a:t>16</a:t>
            </a:fld>
            <a:endParaRPr lang="en-US" altLang="el-GR" smtClean="0"/>
          </a:p>
        </p:txBody>
      </p:sp>
      <p:sp>
        <p:nvSpPr>
          <p:cNvPr id="18435" name="Rectangle 2"/>
          <p:cNvSpPr>
            <a:spLocks noGrp="1" noChangeArrowheads="1"/>
          </p:cNvSpPr>
          <p:nvPr>
            <p:ph type="title"/>
          </p:nvPr>
        </p:nvSpPr>
        <p:spPr/>
        <p:txBody>
          <a:bodyPr>
            <a:normAutofit fontScale="90000"/>
          </a:bodyPr>
          <a:lstStyle/>
          <a:p>
            <a:pPr eaLnBrk="1" fontAlgn="auto" hangingPunct="1">
              <a:spcAft>
                <a:spcPts val="0"/>
              </a:spcAft>
              <a:defRPr/>
            </a:pPr>
            <a:r>
              <a:rPr lang="en-US" sz="2800" dirty="0" smtClean="0"/>
              <a:t>Disclosure Code for the transfers of value by pharmaceutical companies to </a:t>
            </a:r>
            <a:r>
              <a:rPr lang="en-US" sz="2800" dirty="0" err="1" smtClean="0"/>
              <a:t>HCPs</a:t>
            </a:r>
            <a:r>
              <a:rPr lang="en-US" sz="2800" dirty="0" smtClean="0"/>
              <a:t> and Medical Societies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395536" y="1412776"/>
            <a:ext cx="8229600" cy="4525963"/>
          </a:xfrm>
        </p:spPr>
        <p:txBody>
          <a:bodyPr/>
          <a:lstStyle/>
          <a:p>
            <a:pPr marL="660400" indent="-660400" algn="just" eaLnBrk="1" hangingPunct="1">
              <a:lnSpc>
                <a:spcPct val="80000"/>
              </a:lnSpc>
              <a:buFontTx/>
              <a:buNone/>
              <a:defRPr/>
            </a:pPr>
            <a:r>
              <a:rPr lang="en-US" sz="1800" dirty="0" smtClean="0">
                <a:solidFill>
                  <a:schemeClr val="tx2"/>
                </a:solidFill>
              </a:rPr>
              <a:t>Transfers of value which</a:t>
            </a:r>
            <a:r>
              <a:rPr lang="el-GR" sz="1800" dirty="0" smtClean="0">
                <a:solidFill>
                  <a:schemeClr val="tx2"/>
                </a:solidFill>
              </a:rPr>
              <a:t>: </a:t>
            </a:r>
          </a:p>
          <a:p>
            <a:pPr marL="660400" indent="-660400" algn="just" eaLnBrk="1" hangingPunct="1">
              <a:lnSpc>
                <a:spcPct val="80000"/>
              </a:lnSpc>
              <a:buFontTx/>
              <a:buNone/>
              <a:defRPr/>
            </a:pPr>
            <a:endParaRPr lang="el-GR" sz="1800" dirty="0" smtClean="0">
              <a:solidFill>
                <a:schemeClr val="tx2"/>
              </a:solidFill>
            </a:endParaRPr>
          </a:p>
          <a:p>
            <a:pPr algn="just">
              <a:defRPr/>
            </a:pPr>
            <a:r>
              <a:rPr lang="en-US" sz="1800" dirty="0" smtClean="0">
                <a:solidFill>
                  <a:schemeClr val="tx2"/>
                </a:solidFill>
              </a:rPr>
              <a:t>Are related to meals and drinks </a:t>
            </a:r>
            <a:r>
              <a:rPr lang="el-GR" sz="1800" dirty="0" smtClean="0">
                <a:solidFill>
                  <a:schemeClr val="tx2"/>
                </a:solidFill>
              </a:rPr>
              <a:t>(</a:t>
            </a:r>
            <a:r>
              <a:rPr lang="en-US" sz="1800" dirty="0" smtClean="0">
                <a:solidFill>
                  <a:schemeClr val="tx2"/>
                </a:solidFill>
              </a:rPr>
              <a:t>article </a:t>
            </a:r>
            <a:r>
              <a:rPr lang="el-GR" sz="1800" dirty="0" smtClean="0">
                <a:solidFill>
                  <a:schemeClr val="tx2"/>
                </a:solidFill>
              </a:rPr>
              <a:t>19 </a:t>
            </a:r>
            <a:r>
              <a:rPr lang="el-GR" sz="1800" dirty="0">
                <a:solidFill>
                  <a:schemeClr val="tx2"/>
                </a:solidFill>
              </a:rPr>
              <a:t>), </a:t>
            </a:r>
            <a:r>
              <a:rPr lang="en-US" sz="1800" dirty="0" smtClean="0">
                <a:solidFill>
                  <a:schemeClr val="tx2"/>
                </a:solidFill>
              </a:rPr>
              <a:t>medical samples </a:t>
            </a:r>
            <a:r>
              <a:rPr lang="el-GR" sz="1800" dirty="0" smtClean="0">
                <a:solidFill>
                  <a:schemeClr val="tx2"/>
                </a:solidFill>
              </a:rPr>
              <a:t>(</a:t>
            </a:r>
            <a:r>
              <a:rPr lang="en-US" sz="1800" dirty="0" smtClean="0">
                <a:solidFill>
                  <a:schemeClr val="tx2"/>
                </a:solidFill>
              </a:rPr>
              <a:t>article </a:t>
            </a:r>
            <a:r>
              <a:rPr lang="el-GR" sz="1800" dirty="0" smtClean="0">
                <a:solidFill>
                  <a:schemeClr val="tx2"/>
                </a:solidFill>
              </a:rPr>
              <a:t>14</a:t>
            </a:r>
            <a:r>
              <a:rPr lang="el-GR" sz="1800" dirty="0">
                <a:solidFill>
                  <a:schemeClr val="tx2"/>
                </a:solidFill>
              </a:rPr>
              <a:t>), </a:t>
            </a:r>
            <a:r>
              <a:rPr lang="en-US" sz="1800" dirty="0" smtClean="0">
                <a:solidFill>
                  <a:schemeClr val="tx2"/>
                </a:solidFill>
              </a:rPr>
              <a:t>items of insignificant value </a:t>
            </a:r>
            <a:r>
              <a:rPr lang="el-GR" sz="1800" dirty="0" smtClean="0">
                <a:solidFill>
                  <a:schemeClr val="tx2"/>
                </a:solidFill>
              </a:rPr>
              <a:t>(</a:t>
            </a:r>
            <a:r>
              <a:rPr lang="en-US" sz="1800" dirty="0" smtClean="0">
                <a:solidFill>
                  <a:schemeClr val="tx2"/>
                </a:solidFill>
              </a:rPr>
              <a:t>article </a:t>
            </a:r>
            <a:r>
              <a:rPr lang="el-GR" sz="1800" dirty="0" smtClean="0">
                <a:solidFill>
                  <a:schemeClr val="tx2"/>
                </a:solidFill>
              </a:rPr>
              <a:t>15</a:t>
            </a:r>
            <a:r>
              <a:rPr lang="el-GR" sz="1800" dirty="0">
                <a:solidFill>
                  <a:schemeClr val="tx2"/>
                </a:solidFill>
              </a:rPr>
              <a:t>) </a:t>
            </a:r>
            <a:endParaRPr lang="el-GR" sz="1800" dirty="0" smtClean="0">
              <a:solidFill>
                <a:schemeClr val="tx2"/>
              </a:solidFill>
            </a:endParaRPr>
          </a:p>
          <a:p>
            <a:pPr marL="109537" indent="0" algn="just">
              <a:buFont typeface="Wingdings 3" pitchFamily="18" charset="2"/>
              <a:buNone/>
              <a:defRPr/>
            </a:pPr>
            <a:endParaRPr lang="el-GR" sz="1800" dirty="0" smtClean="0">
              <a:solidFill>
                <a:schemeClr val="tx2"/>
              </a:solidFill>
            </a:endParaRPr>
          </a:p>
          <a:p>
            <a:pPr algn="just">
              <a:defRPr/>
            </a:pPr>
            <a:r>
              <a:rPr lang="en-US" sz="1800" dirty="0" smtClean="0">
                <a:solidFill>
                  <a:schemeClr val="tx2"/>
                </a:solidFill>
              </a:rPr>
              <a:t>Are part of the ordinary transactions between a pharmaceutical company and an </a:t>
            </a:r>
            <a:r>
              <a:rPr lang="en-US" sz="1800" dirty="0" err="1" smtClean="0">
                <a:solidFill>
                  <a:schemeClr val="tx2"/>
                </a:solidFill>
              </a:rPr>
              <a:t>HCP</a:t>
            </a:r>
            <a:r>
              <a:rPr lang="en-US" sz="1800" dirty="0" smtClean="0">
                <a:solidFill>
                  <a:schemeClr val="tx2"/>
                </a:solidFill>
              </a:rPr>
              <a:t>. Who sells medicinal products by profession </a:t>
            </a:r>
            <a:r>
              <a:rPr lang="el-GR" sz="1800" dirty="0" smtClean="0">
                <a:solidFill>
                  <a:schemeClr val="tx2"/>
                </a:solidFill>
              </a:rPr>
              <a:t>(</a:t>
            </a:r>
            <a:r>
              <a:rPr lang="en-US" sz="1800" dirty="0" smtClean="0">
                <a:solidFill>
                  <a:schemeClr val="tx2"/>
                </a:solidFill>
              </a:rPr>
              <a:t>such as for example, pharmacists</a:t>
            </a:r>
            <a:r>
              <a:rPr lang="el-GR" sz="1800" dirty="0" smtClean="0">
                <a:solidFill>
                  <a:schemeClr val="tx2"/>
                </a:solidFill>
              </a:rPr>
              <a:t>, </a:t>
            </a:r>
            <a:r>
              <a:rPr lang="en-US" sz="1800" dirty="0" smtClean="0">
                <a:solidFill>
                  <a:schemeClr val="tx2"/>
                </a:solidFill>
              </a:rPr>
              <a:t>wholesalers</a:t>
            </a:r>
            <a:r>
              <a:rPr lang="el-GR" sz="1800" dirty="0" smtClean="0">
                <a:solidFill>
                  <a:schemeClr val="tx2"/>
                </a:solidFill>
              </a:rPr>
              <a:t>) </a:t>
            </a:r>
            <a:r>
              <a:rPr lang="en-US" sz="1800" dirty="0" smtClean="0">
                <a:solidFill>
                  <a:schemeClr val="tx2"/>
                </a:solidFill>
              </a:rPr>
              <a:t>and</a:t>
            </a:r>
            <a:r>
              <a:rPr lang="el-GR" sz="1800" dirty="0" smtClean="0">
                <a:solidFill>
                  <a:schemeClr val="tx2"/>
                </a:solidFill>
              </a:rPr>
              <a:t>/</a:t>
            </a:r>
            <a:r>
              <a:rPr lang="en-US" sz="1800" dirty="0" smtClean="0">
                <a:solidFill>
                  <a:schemeClr val="tx2"/>
                </a:solidFill>
              </a:rPr>
              <a:t>or</a:t>
            </a:r>
            <a:r>
              <a:rPr lang="en-US" sz="1800" dirty="0">
                <a:solidFill>
                  <a:schemeClr val="tx2"/>
                </a:solidFill>
              </a:rPr>
              <a:t> </a:t>
            </a:r>
            <a:r>
              <a:rPr lang="en-US" sz="1800" dirty="0" smtClean="0">
                <a:solidFill>
                  <a:schemeClr val="tx2"/>
                </a:solidFill>
              </a:rPr>
              <a:t>an </a:t>
            </a:r>
            <a:r>
              <a:rPr lang="en-US" sz="1800" dirty="0" err="1" smtClean="0">
                <a:solidFill>
                  <a:schemeClr val="tx2"/>
                </a:solidFill>
              </a:rPr>
              <a:t>HCO</a:t>
            </a:r>
            <a:r>
              <a:rPr lang="el-GR" sz="1800" dirty="0" smtClean="0">
                <a:solidFill>
                  <a:schemeClr val="tx2"/>
                </a:solidFill>
              </a:rPr>
              <a:t> </a:t>
            </a:r>
            <a:r>
              <a:rPr lang="el-GR" sz="1800" dirty="0">
                <a:solidFill>
                  <a:schemeClr val="tx2"/>
                </a:solidFill>
              </a:rPr>
              <a:t>– </a:t>
            </a:r>
            <a:r>
              <a:rPr lang="en-US" sz="1800" dirty="0" smtClean="0">
                <a:solidFill>
                  <a:schemeClr val="tx2"/>
                </a:solidFill>
              </a:rPr>
              <a:t>i.e. financial transactions within </a:t>
            </a:r>
            <a:r>
              <a:rPr lang="en-GB" sz="1800" dirty="0">
                <a:solidFill>
                  <a:schemeClr val="tx2"/>
                </a:solidFill>
              </a:rPr>
              <a:t>within the distribution string for medicinal </a:t>
            </a:r>
            <a:r>
              <a:rPr lang="en-GB" sz="1800" dirty="0" smtClean="0">
                <a:solidFill>
                  <a:schemeClr val="tx2"/>
                </a:solidFill>
              </a:rPr>
              <a:t>products</a:t>
            </a:r>
            <a:r>
              <a:rPr lang="el-GR" sz="1800" dirty="0" smtClean="0">
                <a:solidFill>
                  <a:schemeClr val="tx2"/>
                </a:solidFill>
              </a:rPr>
              <a:t> </a:t>
            </a:r>
            <a:endParaRPr lang="el-GR" sz="1800" dirty="0">
              <a:solidFill>
                <a:schemeClr val="tx2"/>
              </a:solidFill>
            </a:endParaRPr>
          </a:p>
          <a:p>
            <a:pPr marL="660400" indent="-660400" algn="just" eaLnBrk="1" hangingPunct="1">
              <a:lnSpc>
                <a:spcPct val="80000"/>
              </a:lnSpc>
              <a:buFontTx/>
              <a:buNone/>
              <a:defRPr/>
            </a:pPr>
            <a:endParaRPr lang="en-US" sz="1800" dirty="0" smtClean="0">
              <a:solidFill>
                <a:schemeClr val="tx2"/>
              </a:solidFill>
            </a:endParaRPr>
          </a:p>
          <a:p>
            <a:pPr marL="660400" indent="-660400" algn="just" eaLnBrk="1" hangingPunct="1">
              <a:lnSpc>
                <a:spcPct val="80000"/>
              </a:lnSpc>
              <a:buFontTx/>
              <a:buNone/>
              <a:defRPr/>
            </a:pPr>
            <a:r>
              <a:rPr lang="en-US" sz="1800" dirty="0" smtClean="0">
                <a:solidFill>
                  <a:schemeClr val="tx2"/>
                </a:solidFill>
              </a:rPr>
              <a:t>do not fall into the scope of application of the disclosure. </a:t>
            </a:r>
          </a:p>
        </p:txBody>
      </p:sp>
      <p:sp>
        <p:nvSpPr>
          <p:cNvPr id="2560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94B7B8F-C348-4227-9628-5F57D5FB7B02}" type="slidenum">
              <a:rPr lang="en-US" altLang="el-GR" smtClean="0"/>
              <a:pPr eaLnBrk="1" hangingPunct="1"/>
              <a:t>17</a:t>
            </a:fld>
            <a:endParaRPr lang="en-US" altLang="el-GR" smtClean="0"/>
          </a:p>
        </p:txBody>
      </p:sp>
      <p:sp>
        <p:nvSpPr>
          <p:cNvPr id="19459" name="Rectangle 2"/>
          <p:cNvSpPr>
            <a:spLocks noGrp="1" noChangeArrowheads="1"/>
          </p:cNvSpPr>
          <p:nvPr>
            <p:ph type="title"/>
          </p:nvPr>
        </p:nvSpPr>
        <p:spPr>
          <a:xfrm>
            <a:off x="0" y="274638"/>
            <a:ext cx="9144000" cy="1143000"/>
          </a:xfrm>
        </p:spPr>
        <p:txBody>
          <a:bodyPr/>
          <a:lstStyle/>
          <a:p>
            <a:pPr eaLnBrk="1" fontAlgn="auto" hangingPunct="1">
              <a:spcAft>
                <a:spcPts val="0"/>
              </a:spcAft>
              <a:defRPr/>
            </a:pPr>
            <a:r>
              <a:rPr lang="el-GR" sz="2800" dirty="0" smtClean="0"/>
              <a:t> </a:t>
            </a:r>
            <a:r>
              <a:rPr lang="en-GB" sz="2800" dirty="0"/>
              <a:t>Exclusion from the Disclosure Obligation</a:t>
            </a:r>
            <a:endParaRPr lang="en-US" sz="4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p:txBody>
          <a:bodyPr/>
          <a:lstStyle/>
          <a:p>
            <a:pPr eaLnBrk="1" hangingPunct="1"/>
            <a:r>
              <a:rPr lang="en-US" altLang="el-GR" sz="1800" b="1" dirty="0" smtClean="0">
                <a:solidFill>
                  <a:schemeClr val="tx2"/>
                </a:solidFill>
                <a:latin typeface="Arial" charset="0"/>
                <a:cs typeface="Arial" charset="0"/>
              </a:rPr>
              <a:t>Benefits-Transfers of value to </a:t>
            </a:r>
            <a:r>
              <a:rPr lang="en-US" altLang="el-GR" sz="1800" b="1" dirty="0" err="1" smtClean="0">
                <a:solidFill>
                  <a:schemeClr val="tx2"/>
                </a:solidFill>
                <a:latin typeface="Arial" charset="0"/>
                <a:cs typeface="Arial" charset="0"/>
              </a:rPr>
              <a:t>HCOs</a:t>
            </a:r>
            <a:r>
              <a:rPr lang="en-US" altLang="el-GR" sz="1800" b="1" dirty="0" smtClean="0">
                <a:solidFill>
                  <a:schemeClr val="tx2"/>
                </a:solidFill>
                <a:latin typeface="Arial" charset="0"/>
                <a:cs typeface="Arial" charset="0"/>
              </a:rPr>
              <a:t> related to any of the following categories</a:t>
            </a:r>
            <a:r>
              <a:rPr lang="el-GR" altLang="el-GR" sz="1800" b="1" dirty="0" smtClean="0">
                <a:solidFill>
                  <a:schemeClr val="tx2"/>
                </a:solidFill>
                <a:latin typeface="Arial" charset="0"/>
                <a:cs typeface="Arial" charset="0"/>
              </a:rPr>
              <a:t>: </a:t>
            </a:r>
          </a:p>
          <a:p>
            <a:pPr lvl="1" eaLnBrk="1" hangingPunct="1"/>
            <a:r>
              <a:rPr lang="en-US" altLang="el-GR" sz="1800" dirty="0" smtClean="0">
                <a:solidFill>
                  <a:schemeClr val="tx2"/>
                </a:solidFill>
                <a:latin typeface="Arial" charset="0"/>
                <a:cs typeface="Arial" charset="0"/>
              </a:rPr>
              <a:t>Donations and grants</a:t>
            </a:r>
            <a:endParaRPr lang="el-GR" altLang="el-GR" sz="1800" dirty="0" smtClean="0">
              <a:solidFill>
                <a:schemeClr val="tx2"/>
              </a:solidFill>
              <a:latin typeface="Arial" charset="0"/>
              <a:cs typeface="Arial" charset="0"/>
            </a:endParaRPr>
          </a:p>
          <a:p>
            <a:pPr lvl="1" eaLnBrk="1" hangingPunct="1"/>
            <a:r>
              <a:rPr lang="en-US" altLang="el-GR" sz="1800" dirty="0" smtClean="0">
                <a:solidFill>
                  <a:schemeClr val="tx2"/>
                </a:solidFill>
                <a:latin typeface="Arial" charset="0"/>
                <a:cs typeface="Arial" charset="0"/>
              </a:rPr>
              <a:t>Contribution in costs associated to Events</a:t>
            </a:r>
            <a:endParaRPr lang="el-GR" altLang="el-GR" sz="1800" dirty="0" smtClean="0">
              <a:solidFill>
                <a:schemeClr val="tx2"/>
              </a:solidFill>
              <a:latin typeface="Arial" charset="0"/>
              <a:cs typeface="Arial" charset="0"/>
            </a:endParaRPr>
          </a:p>
          <a:p>
            <a:pPr lvl="1" eaLnBrk="1" hangingPunct="1"/>
            <a:r>
              <a:rPr lang="en-US" altLang="el-GR" sz="1800" dirty="0" smtClean="0">
                <a:solidFill>
                  <a:schemeClr val="tx2"/>
                </a:solidFill>
                <a:latin typeface="Arial" charset="0"/>
                <a:cs typeface="Arial" charset="0"/>
              </a:rPr>
              <a:t>Fees for Consulting and other Services</a:t>
            </a:r>
            <a:r>
              <a:rPr lang="el-GR" altLang="el-GR" sz="1800" dirty="0" smtClean="0">
                <a:solidFill>
                  <a:schemeClr val="tx2"/>
                </a:solidFill>
                <a:latin typeface="Arial" charset="0"/>
                <a:cs typeface="Arial" charset="0"/>
              </a:rPr>
              <a:t>.</a:t>
            </a:r>
          </a:p>
          <a:p>
            <a:pPr eaLnBrk="1" hangingPunct="1"/>
            <a:endParaRPr lang="el-GR" altLang="el-GR" sz="1800" dirty="0" smtClean="0">
              <a:solidFill>
                <a:schemeClr val="tx2"/>
              </a:solidFill>
              <a:latin typeface="Arial" charset="0"/>
              <a:cs typeface="Arial" charset="0"/>
            </a:endParaRPr>
          </a:p>
          <a:p>
            <a:pPr eaLnBrk="1" hangingPunct="1"/>
            <a:r>
              <a:rPr lang="en-US" altLang="el-GR" sz="1800" b="1" dirty="0" smtClean="0">
                <a:solidFill>
                  <a:schemeClr val="tx2"/>
                </a:solidFill>
                <a:latin typeface="Arial" charset="0"/>
                <a:cs typeface="Arial" charset="0"/>
              </a:rPr>
              <a:t>Benefits-Transfers of value to </a:t>
            </a:r>
            <a:r>
              <a:rPr lang="en-US" altLang="el-GR" sz="1800" b="1" dirty="0" err="1" smtClean="0">
                <a:solidFill>
                  <a:schemeClr val="tx2"/>
                </a:solidFill>
                <a:latin typeface="Arial" charset="0"/>
                <a:cs typeface="Arial" charset="0"/>
              </a:rPr>
              <a:t>HCPs</a:t>
            </a:r>
            <a:endParaRPr lang="el-GR" altLang="el-GR" sz="1800" dirty="0" smtClean="0">
              <a:solidFill>
                <a:schemeClr val="tx2"/>
              </a:solidFill>
              <a:latin typeface="Arial" charset="0"/>
              <a:cs typeface="Arial" charset="0"/>
            </a:endParaRPr>
          </a:p>
          <a:p>
            <a:pPr lvl="1" eaLnBrk="1" hangingPunct="1"/>
            <a:r>
              <a:rPr lang="en-US" altLang="el-GR" sz="1800" dirty="0" smtClean="0">
                <a:solidFill>
                  <a:schemeClr val="tx2"/>
                </a:solidFill>
                <a:latin typeface="Arial" charset="0"/>
                <a:cs typeface="Arial" charset="0"/>
              </a:rPr>
              <a:t>Contribution in costs associated to Events</a:t>
            </a:r>
            <a:endParaRPr lang="el-GR" altLang="el-GR" sz="1800" dirty="0" smtClean="0">
              <a:solidFill>
                <a:schemeClr val="tx2"/>
              </a:solidFill>
              <a:latin typeface="Arial" charset="0"/>
              <a:cs typeface="Arial" charset="0"/>
            </a:endParaRPr>
          </a:p>
          <a:p>
            <a:pPr lvl="1" eaLnBrk="1" hangingPunct="1"/>
            <a:r>
              <a:rPr lang="en-US" altLang="el-GR" sz="1800" dirty="0" smtClean="0">
                <a:solidFill>
                  <a:schemeClr val="tx2"/>
                </a:solidFill>
                <a:latin typeface="Arial" charset="0"/>
                <a:cs typeface="Arial" charset="0"/>
              </a:rPr>
              <a:t>Fees for Consulting and other Services</a:t>
            </a:r>
            <a:r>
              <a:rPr lang="el-GR" altLang="el-GR" sz="1800" dirty="0" smtClean="0">
                <a:solidFill>
                  <a:schemeClr val="tx2"/>
                </a:solidFill>
                <a:latin typeface="Arial" charset="0"/>
                <a:cs typeface="Arial" charset="0"/>
              </a:rPr>
              <a:t>.</a:t>
            </a:r>
          </a:p>
          <a:p>
            <a:pPr eaLnBrk="1" hangingPunct="1">
              <a:buFontTx/>
              <a:buNone/>
            </a:pPr>
            <a:endParaRPr lang="el-GR" altLang="el-GR" sz="1800" dirty="0" smtClean="0">
              <a:latin typeface="Arial" charset="0"/>
              <a:cs typeface="Arial" charset="0"/>
            </a:endParaRPr>
          </a:p>
          <a:p>
            <a:pPr eaLnBrk="1" hangingPunct="1"/>
            <a:endParaRPr lang="en-US" altLang="el-GR" sz="1800" dirty="0" smtClean="0">
              <a:latin typeface="Arial" charset="0"/>
              <a:cs typeface="Arial" charset="0"/>
            </a:endParaRPr>
          </a:p>
        </p:txBody>
      </p:sp>
      <p:sp>
        <p:nvSpPr>
          <p:cNvPr id="2662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85F3376-98E1-456E-B432-8869FFE7AE8A}" type="slidenum">
              <a:rPr lang="en-US" altLang="el-GR" smtClean="0"/>
              <a:pPr eaLnBrk="1" hangingPunct="1"/>
              <a:t>18</a:t>
            </a:fld>
            <a:endParaRPr lang="en-US" altLang="el-GR" smtClean="0"/>
          </a:p>
        </p:txBody>
      </p:sp>
      <p:sp>
        <p:nvSpPr>
          <p:cNvPr id="20483" name="Rectangle 2"/>
          <p:cNvSpPr>
            <a:spLocks noGrp="1" noChangeArrowheads="1"/>
          </p:cNvSpPr>
          <p:nvPr>
            <p:ph type="title"/>
          </p:nvPr>
        </p:nvSpPr>
        <p:spPr/>
        <p:txBody>
          <a:bodyPr/>
          <a:lstStyle/>
          <a:p>
            <a:pPr eaLnBrk="1" fontAlgn="auto" hangingPunct="1">
              <a:spcAft>
                <a:spcPts val="0"/>
              </a:spcAft>
              <a:defRPr/>
            </a:pPr>
            <a:r>
              <a:rPr lang="en-US" sz="2800" dirty="0" smtClean="0"/>
              <a:t>Disclosure per recipient </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3"/>
          <p:cNvSpPr>
            <a:spLocks noGrp="1" noChangeArrowheads="1"/>
          </p:cNvSpPr>
          <p:nvPr>
            <p:ph idx="1"/>
          </p:nvPr>
        </p:nvSpPr>
        <p:spPr>
          <a:xfrm>
            <a:off x="395288" y="1268413"/>
            <a:ext cx="8291512" cy="4857750"/>
          </a:xfrm>
        </p:spPr>
        <p:txBody>
          <a:bodyPr>
            <a:normAutofit/>
          </a:bodyPr>
          <a:lstStyle/>
          <a:p>
            <a:pPr marL="365760" indent="-256032" algn="just" eaLnBrk="1" fontAlgn="auto" hangingPunct="1">
              <a:spcAft>
                <a:spcPts val="0"/>
              </a:spcAft>
              <a:buFontTx/>
              <a:buChar char="–"/>
              <a:defRPr/>
            </a:pPr>
            <a:r>
              <a:rPr lang="en-GB" sz="1800" dirty="0">
                <a:solidFill>
                  <a:schemeClr val="tx2"/>
                </a:solidFill>
              </a:rPr>
              <a:t>Transfers of value that concern Research and Development activities for each Reference Period will be disclosed by each Member Company on an </a:t>
            </a:r>
            <a:r>
              <a:rPr lang="en-GB" sz="1800" b="1" dirty="0">
                <a:solidFill>
                  <a:schemeClr val="tx2"/>
                </a:solidFill>
              </a:rPr>
              <a:t>aggregated basis</a:t>
            </a:r>
            <a:r>
              <a:rPr lang="el-GR" sz="1800" b="1" dirty="0" smtClean="0">
                <a:solidFill>
                  <a:schemeClr val="tx2"/>
                </a:solidFill>
              </a:rPr>
              <a:t>.</a:t>
            </a:r>
            <a:r>
              <a:rPr lang="el-GR" sz="1800" dirty="0" smtClean="0">
                <a:solidFill>
                  <a:schemeClr val="tx2"/>
                </a:solidFill>
              </a:rPr>
              <a:t> </a:t>
            </a:r>
            <a:endParaRPr lang="en-US" sz="1800" dirty="0" smtClean="0">
              <a:solidFill>
                <a:schemeClr val="tx2"/>
              </a:solidFill>
            </a:endParaRPr>
          </a:p>
          <a:p>
            <a:pPr marL="109728" indent="0" algn="just" eaLnBrk="1" fontAlgn="auto" hangingPunct="1">
              <a:spcAft>
                <a:spcPts val="0"/>
              </a:spcAft>
              <a:buFont typeface="Wingdings 3" pitchFamily="18" charset="2"/>
              <a:buNone/>
              <a:defRPr/>
            </a:pPr>
            <a:endParaRPr lang="el-GR" sz="1800" dirty="0" smtClean="0">
              <a:solidFill>
                <a:schemeClr val="tx2"/>
              </a:solidFill>
            </a:endParaRPr>
          </a:p>
          <a:p>
            <a:pPr marL="365760" indent="-256032" algn="just" eaLnBrk="1" fontAlgn="auto" hangingPunct="1">
              <a:spcAft>
                <a:spcPts val="0"/>
              </a:spcAft>
              <a:buFontTx/>
              <a:buChar char="–"/>
              <a:defRPr/>
            </a:pPr>
            <a:r>
              <a:rPr lang="en-GB" sz="1800" dirty="0">
                <a:solidFill>
                  <a:schemeClr val="tx2"/>
                </a:solidFill>
              </a:rPr>
              <a:t>Costs related to events that are auxiliary to activities falling into the scope of application of </a:t>
            </a:r>
            <a:r>
              <a:rPr lang="en-GB" sz="1800" b="1" dirty="0" smtClean="0">
                <a:solidFill>
                  <a:schemeClr val="tx2"/>
                </a:solidFill>
              </a:rPr>
              <a:t>Research and Development activities </a:t>
            </a:r>
            <a:r>
              <a:rPr lang="en-GB" sz="1800" dirty="0" smtClean="0">
                <a:solidFill>
                  <a:schemeClr val="tx2"/>
                </a:solidFill>
              </a:rPr>
              <a:t>(e.g</a:t>
            </a:r>
            <a:r>
              <a:rPr lang="en-GB" sz="1800" dirty="0">
                <a:solidFill>
                  <a:schemeClr val="tx2"/>
                </a:solidFill>
              </a:rPr>
              <a:t>. investigator meetings) may be disclosed in the aggregate</a:t>
            </a:r>
            <a:r>
              <a:rPr lang="el-GR" sz="1800" dirty="0" smtClean="0">
                <a:solidFill>
                  <a:schemeClr val="tx2"/>
                </a:solidFill>
              </a:rPr>
              <a:t>. </a:t>
            </a:r>
            <a:endParaRPr lang="en-US" sz="1800" dirty="0">
              <a:solidFill>
                <a:schemeClr val="tx2"/>
              </a:solidFill>
            </a:endParaRPr>
          </a:p>
          <a:p>
            <a:pPr marL="109728" indent="0" algn="just" eaLnBrk="1" fontAlgn="auto" hangingPunct="1">
              <a:spcAft>
                <a:spcPts val="0"/>
              </a:spcAft>
              <a:buFont typeface="Wingdings 3" pitchFamily="18" charset="2"/>
              <a:buNone/>
              <a:defRPr/>
            </a:pPr>
            <a:endParaRPr lang="el-GR" sz="1800" dirty="0" smtClean="0">
              <a:solidFill>
                <a:schemeClr val="tx2"/>
              </a:solidFill>
            </a:endParaRPr>
          </a:p>
          <a:p>
            <a:pPr marL="365760" indent="-256032" algn="just" eaLnBrk="1" fontAlgn="auto" hangingPunct="1">
              <a:spcAft>
                <a:spcPts val="0"/>
              </a:spcAft>
              <a:buFontTx/>
              <a:buChar char="–"/>
              <a:defRPr/>
            </a:pPr>
            <a:r>
              <a:rPr lang="en-US" sz="1800" b="1" dirty="0" smtClean="0">
                <a:solidFill>
                  <a:schemeClr val="tx2"/>
                </a:solidFill>
              </a:rPr>
              <a:t>Application and Sanctions</a:t>
            </a:r>
            <a:r>
              <a:rPr lang="el-GR" sz="1800" dirty="0" smtClean="0">
                <a:solidFill>
                  <a:schemeClr val="tx2"/>
                </a:solidFill>
              </a:rPr>
              <a:t>. </a:t>
            </a:r>
            <a:r>
              <a:rPr lang="en-GB" sz="1800" dirty="0">
                <a:solidFill>
                  <a:schemeClr val="tx2"/>
                </a:solidFill>
              </a:rPr>
              <a:t>The provisions of this Code are binding for the Member Companies. Violations of the said provisions entail the imposition of sanctions provided for in CHAPTER </a:t>
            </a:r>
            <a:r>
              <a:rPr lang="en-GB" sz="1800" dirty="0" smtClean="0">
                <a:solidFill>
                  <a:schemeClr val="tx2"/>
                </a:solidFill>
              </a:rPr>
              <a:t>B </a:t>
            </a:r>
            <a:r>
              <a:rPr lang="en-GB" sz="1800" dirty="0">
                <a:solidFill>
                  <a:schemeClr val="tx2"/>
                </a:solidFill>
              </a:rPr>
              <a:t>of the </a:t>
            </a:r>
            <a:r>
              <a:rPr lang="en-GB" sz="1800" dirty="0" err="1">
                <a:solidFill>
                  <a:schemeClr val="tx2"/>
                </a:solidFill>
              </a:rPr>
              <a:t>SFEE’s</a:t>
            </a:r>
            <a:r>
              <a:rPr lang="en-GB" sz="1800" dirty="0">
                <a:solidFill>
                  <a:schemeClr val="tx2"/>
                </a:solidFill>
              </a:rPr>
              <a:t> Code of </a:t>
            </a:r>
            <a:r>
              <a:rPr lang="en-GB" sz="1800" dirty="0" smtClean="0">
                <a:solidFill>
                  <a:schemeClr val="tx2"/>
                </a:solidFill>
              </a:rPr>
              <a:t>Ethics. </a:t>
            </a:r>
            <a:endParaRPr lang="el-GR" sz="1800" dirty="0" smtClean="0">
              <a:solidFill>
                <a:schemeClr val="tx2"/>
              </a:solidFill>
            </a:endParaRPr>
          </a:p>
          <a:p>
            <a:pPr marL="365760" indent="-256032" eaLnBrk="1" fontAlgn="auto" hangingPunct="1">
              <a:spcAft>
                <a:spcPts val="0"/>
              </a:spcAft>
              <a:buFontTx/>
              <a:buChar char="–"/>
              <a:defRPr/>
            </a:pPr>
            <a:endParaRPr lang="en-US" sz="1800" dirty="0" smtClean="0"/>
          </a:p>
        </p:txBody>
      </p:sp>
      <p:sp>
        <p:nvSpPr>
          <p:cNvPr id="2765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9AA2741-1C51-480C-82F5-2BC2A496497A}" type="slidenum">
              <a:rPr lang="en-US" altLang="el-GR" smtClean="0"/>
              <a:pPr eaLnBrk="1" hangingPunct="1"/>
              <a:t>19</a:t>
            </a:fld>
            <a:endParaRPr lang="en-US" altLang="el-GR" smtClean="0"/>
          </a:p>
        </p:txBody>
      </p:sp>
      <p:sp>
        <p:nvSpPr>
          <p:cNvPr id="21507" name="Rectangle 2"/>
          <p:cNvSpPr>
            <a:spLocks noGrp="1" noChangeArrowheads="1"/>
          </p:cNvSpPr>
          <p:nvPr>
            <p:ph type="title"/>
          </p:nvPr>
        </p:nvSpPr>
        <p:spPr/>
        <p:txBody>
          <a:bodyPr/>
          <a:lstStyle/>
          <a:p>
            <a:pPr eaLnBrk="1" fontAlgn="auto" hangingPunct="1">
              <a:spcAft>
                <a:spcPts val="0"/>
              </a:spcAft>
              <a:defRPr/>
            </a:pPr>
            <a:r>
              <a:rPr lang="en-US" sz="2800" dirty="0" smtClean="0"/>
              <a:t>Aggregate Disclosure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B3B50826-0336-45C7-80D6-DD018B12F27D}" type="slidenum">
              <a:rPr lang="el-GR" altLang="el-GR" sz="1000">
                <a:latin typeface="Verdana" pitchFamily="34" charset="0"/>
              </a:rPr>
              <a:pPr algn="r" eaLnBrk="1" hangingPunct="1"/>
              <a:t>2</a:t>
            </a:fld>
            <a:endParaRPr lang="el-GR" altLang="el-GR" sz="1000">
              <a:latin typeface="Verdana" pitchFamily="34" charset="0"/>
            </a:endParaRPr>
          </a:p>
        </p:txBody>
      </p:sp>
      <p:sp>
        <p:nvSpPr>
          <p:cNvPr id="10243" name="Rectangle 3"/>
          <p:cNvSpPr>
            <a:spLocks noGrp="1" noChangeArrowheads="1"/>
          </p:cNvSpPr>
          <p:nvPr>
            <p:ph type="body" idx="4294967295"/>
          </p:nvPr>
        </p:nvSpPr>
        <p:spPr>
          <a:xfrm>
            <a:off x="395288" y="1341438"/>
            <a:ext cx="7869237" cy="4967287"/>
          </a:xfrm>
        </p:spPr>
        <p:txBody>
          <a:bodyPr/>
          <a:lstStyle/>
          <a:p>
            <a:pPr algn="just" eaLnBrk="1" hangingPunct="1">
              <a:lnSpc>
                <a:spcPts val="2200"/>
              </a:lnSpc>
              <a:spcBef>
                <a:spcPts val="600"/>
              </a:spcBef>
              <a:buFont typeface="Wingdings" pitchFamily="2" charset="2"/>
              <a:buChar char="q"/>
            </a:pPr>
            <a:r>
              <a:rPr lang="en-US" altLang="el-GR" sz="1600" dirty="0" smtClean="0">
                <a:solidFill>
                  <a:schemeClr val="tx2"/>
                </a:solidFill>
                <a:latin typeface="Arial" charset="0"/>
                <a:cs typeface="Arial" charset="0"/>
              </a:rPr>
              <a:t>Imperative need for the alignment of the two agencies (</a:t>
            </a:r>
            <a:r>
              <a:rPr lang="en-US" altLang="el-GR" sz="1600" dirty="0" err="1" smtClean="0">
                <a:solidFill>
                  <a:schemeClr val="tx2"/>
                </a:solidFill>
                <a:latin typeface="Arial" charset="0"/>
                <a:cs typeface="Arial" charset="0"/>
              </a:rPr>
              <a:t>EOF-SFEE</a:t>
            </a:r>
            <a:r>
              <a:rPr lang="en-US" altLang="el-GR" sz="1600" dirty="0" smtClean="0">
                <a:solidFill>
                  <a:schemeClr val="tx2"/>
                </a:solidFill>
                <a:latin typeface="Arial" charset="0"/>
                <a:cs typeface="Arial" charset="0"/>
              </a:rPr>
              <a:t>) towards the same direction for the purposes of eliminating corruption with specific propositions in compliance with the principles of Transparency and Ethics</a:t>
            </a:r>
            <a:endParaRPr lang="el-GR" altLang="el-GR" sz="1600" dirty="0" smtClean="0">
              <a:solidFill>
                <a:schemeClr val="tx2"/>
              </a:solidFill>
              <a:latin typeface="Arial" charset="0"/>
              <a:cs typeface="Arial" charset="0"/>
            </a:endParaRPr>
          </a:p>
          <a:p>
            <a:pPr algn="just" eaLnBrk="1" hangingPunct="1">
              <a:lnSpc>
                <a:spcPts val="2200"/>
              </a:lnSpc>
              <a:spcBef>
                <a:spcPts val="600"/>
              </a:spcBef>
              <a:buFont typeface="Wingdings" pitchFamily="2" charset="2"/>
              <a:buChar char="q"/>
            </a:pPr>
            <a:r>
              <a:rPr lang="en-US" altLang="el-GR" sz="1600" dirty="0" smtClean="0">
                <a:solidFill>
                  <a:schemeClr val="tx2"/>
                </a:solidFill>
                <a:latin typeface="Arial" charset="0"/>
                <a:cs typeface="Arial" charset="0"/>
              </a:rPr>
              <a:t>Acknowledgment of </a:t>
            </a:r>
            <a:r>
              <a:rPr lang="en-US" altLang="el-GR" sz="1600" dirty="0" err="1" smtClean="0">
                <a:solidFill>
                  <a:schemeClr val="tx2"/>
                </a:solidFill>
                <a:latin typeface="Arial" charset="0"/>
                <a:cs typeface="Arial" charset="0"/>
              </a:rPr>
              <a:t>EOF’s</a:t>
            </a:r>
            <a:r>
              <a:rPr lang="en-US" altLang="el-GR" sz="1600" dirty="0" smtClean="0">
                <a:solidFill>
                  <a:schemeClr val="tx2"/>
                </a:solidFill>
                <a:latin typeface="Arial" charset="0"/>
                <a:cs typeface="Arial" charset="0"/>
              </a:rPr>
              <a:t> initiative and reinforcement thereof with the circular </a:t>
            </a:r>
            <a:r>
              <a:rPr lang="el-GR" altLang="el-GR" sz="1600" dirty="0" smtClean="0">
                <a:solidFill>
                  <a:schemeClr val="tx2"/>
                </a:solidFill>
                <a:latin typeface="Arial" charset="0"/>
                <a:cs typeface="Arial" charset="0"/>
              </a:rPr>
              <a:t>(</a:t>
            </a:r>
            <a:r>
              <a:rPr lang="en-US" altLang="el-GR" sz="1600" dirty="0" smtClean="0">
                <a:solidFill>
                  <a:schemeClr val="tx2"/>
                </a:solidFill>
                <a:latin typeface="Arial" charset="0"/>
                <a:cs typeface="Arial" charset="0"/>
              </a:rPr>
              <a:t>September 1, </a:t>
            </a:r>
            <a:r>
              <a:rPr lang="el-GR" altLang="el-GR" sz="1600" dirty="0" smtClean="0">
                <a:solidFill>
                  <a:schemeClr val="tx2"/>
                </a:solidFill>
                <a:latin typeface="Arial" charset="0"/>
                <a:cs typeface="Arial" charset="0"/>
              </a:rPr>
              <a:t>2013) </a:t>
            </a:r>
            <a:r>
              <a:rPr lang="en-US" altLang="el-GR" sz="1600" dirty="0" smtClean="0">
                <a:solidFill>
                  <a:schemeClr val="tx2"/>
                </a:solidFill>
                <a:latin typeface="Arial" charset="0"/>
                <a:cs typeface="Arial" charset="0"/>
              </a:rPr>
              <a:t>as well as with the new Code of Ethics of </a:t>
            </a:r>
            <a:r>
              <a:rPr lang="en-US" altLang="el-GR" sz="1600" dirty="0" err="1" smtClean="0">
                <a:solidFill>
                  <a:schemeClr val="tx2"/>
                </a:solidFill>
                <a:latin typeface="Arial" charset="0"/>
                <a:cs typeface="Arial" charset="0"/>
              </a:rPr>
              <a:t>SFEE</a:t>
            </a:r>
            <a:r>
              <a:rPr lang="en-US" altLang="el-GR" sz="1600" dirty="0" smtClean="0">
                <a:solidFill>
                  <a:schemeClr val="tx2"/>
                </a:solidFill>
                <a:latin typeface="Arial" charset="0"/>
                <a:cs typeface="Arial" charset="0"/>
              </a:rPr>
              <a:t> </a:t>
            </a:r>
            <a:endParaRPr lang="el-GR" altLang="el-GR" sz="1600" dirty="0" smtClean="0">
              <a:solidFill>
                <a:schemeClr val="tx2"/>
              </a:solidFill>
              <a:latin typeface="Arial" charset="0"/>
              <a:cs typeface="Arial" charset="0"/>
            </a:endParaRPr>
          </a:p>
          <a:p>
            <a:pPr algn="just" eaLnBrk="1" hangingPunct="1">
              <a:lnSpc>
                <a:spcPts val="2200"/>
              </a:lnSpc>
              <a:spcBef>
                <a:spcPts val="600"/>
              </a:spcBef>
              <a:buFont typeface="Wingdings" pitchFamily="2" charset="2"/>
              <a:buChar char="q"/>
            </a:pPr>
            <a:r>
              <a:rPr lang="en-US" altLang="el-GR" sz="1600" dirty="0" smtClean="0">
                <a:solidFill>
                  <a:schemeClr val="tx2"/>
                </a:solidFill>
                <a:latin typeface="Arial" charset="0"/>
                <a:cs typeface="Arial" charset="0"/>
              </a:rPr>
              <a:t>Alignment of </a:t>
            </a:r>
            <a:r>
              <a:rPr lang="en-US" altLang="el-GR" sz="1600" dirty="0" err="1" smtClean="0">
                <a:solidFill>
                  <a:schemeClr val="tx2"/>
                </a:solidFill>
                <a:latin typeface="Arial" charset="0"/>
                <a:cs typeface="Arial" charset="0"/>
              </a:rPr>
              <a:t>EOF-SFEE</a:t>
            </a:r>
            <a:r>
              <a:rPr lang="en-US" altLang="el-GR" sz="1600" dirty="0" smtClean="0">
                <a:solidFill>
                  <a:schemeClr val="tx2"/>
                </a:solidFill>
                <a:latin typeface="Arial" charset="0"/>
                <a:cs typeface="Arial" charset="0"/>
              </a:rPr>
              <a:t> to the direction of cutting down the promotional expenses and towards Transparency</a:t>
            </a:r>
            <a:endParaRPr lang="el-GR" altLang="el-GR" sz="1600" dirty="0" smtClean="0">
              <a:solidFill>
                <a:schemeClr val="tx2"/>
              </a:solidFill>
              <a:latin typeface="Arial" charset="0"/>
              <a:cs typeface="Arial" charset="0"/>
            </a:endParaRPr>
          </a:p>
          <a:p>
            <a:pPr algn="just" eaLnBrk="1" hangingPunct="1">
              <a:lnSpc>
                <a:spcPts val="2200"/>
              </a:lnSpc>
              <a:spcBef>
                <a:spcPts val="600"/>
              </a:spcBef>
              <a:buFont typeface="Wingdings" pitchFamily="2" charset="2"/>
              <a:buChar char="q"/>
            </a:pPr>
            <a:r>
              <a:rPr lang="en-US" altLang="el-GR" sz="1600" dirty="0" smtClean="0">
                <a:solidFill>
                  <a:schemeClr val="tx2"/>
                </a:solidFill>
                <a:latin typeface="Arial" charset="0"/>
                <a:cs typeface="Arial" charset="0"/>
              </a:rPr>
              <a:t>Commitment of all members of </a:t>
            </a:r>
            <a:r>
              <a:rPr lang="en-US" altLang="el-GR" sz="1600" dirty="0" err="1" smtClean="0">
                <a:solidFill>
                  <a:schemeClr val="tx2"/>
                </a:solidFill>
                <a:latin typeface="Arial" charset="0"/>
                <a:cs typeface="Arial" charset="0"/>
              </a:rPr>
              <a:t>SFEE</a:t>
            </a:r>
            <a:r>
              <a:rPr lang="en-US" altLang="el-GR" sz="1600" dirty="0" smtClean="0">
                <a:solidFill>
                  <a:schemeClr val="tx2"/>
                </a:solidFill>
                <a:latin typeface="Arial" charset="0"/>
                <a:cs typeface="Arial" charset="0"/>
              </a:rPr>
              <a:t> for greater Transparency and assumption of specific actions that will support ethical conduct </a:t>
            </a:r>
            <a:endParaRPr lang="el-GR" altLang="el-GR" sz="1600" dirty="0" smtClean="0">
              <a:solidFill>
                <a:schemeClr val="tx2"/>
              </a:solidFill>
              <a:latin typeface="Arial" charset="0"/>
              <a:cs typeface="Arial" charset="0"/>
            </a:endParaRPr>
          </a:p>
          <a:p>
            <a:pPr algn="just" eaLnBrk="1" hangingPunct="1">
              <a:lnSpc>
                <a:spcPts val="2200"/>
              </a:lnSpc>
              <a:spcBef>
                <a:spcPts val="600"/>
              </a:spcBef>
              <a:buFont typeface="Wingdings" pitchFamily="2" charset="2"/>
              <a:buChar char="q"/>
            </a:pPr>
            <a:r>
              <a:rPr lang="en-US" altLang="el-GR" sz="1600" dirty="0" err="1" smtClean="0">
                <a:solidFill>
                  <a:schemeClr val="tx2"/>
                </a:solidFill>
                <a:latin typeface="Arial" charset="0"/>
                <a:cs typeface="Arial" charset="0"/>
              </a:rPr>
              <a:t>SFEE’s</a:t>
            </a:r>
            <a:r>
              <a:rPr lang="en-US" altLang="el-GR" sz="1600" dirty="0" smtClean="0">
                <a:solidFill>
                  <a:schemeClr val="tx2"/>
                </a:solidFill>
                <a:latin typeface="Arial" charset="0"/>
                <a:cs typeface="Arial" charset="0"/>
              </a:rPr>
              <a:t> initiative for the evaluation of domestic conferences in accordance with the standards of </a:t>
            </a:r>
            <a:r>
              <a:rPr lang="en-US" altLang="el-GR" sz="1600" dirty="0" err="1" smtClean="0">
                <a:solidFill>
                  <a:schemeClr val="tx2"/>
                </a:solidFill>
                <a:latin typeface="Arial" charset="0"/>
                <a:cs typeface="Arial" charset="0"/>
              </a:rPr>
              <a:t>EFPIA</a:t>
            </a:r>
            <a:endParaRPr lang="el-GR" altLang="el-GR" sz="1600" dirty="0" smtClean="0">
              <a:solidFill>
                <a:schemeClr val="tx2"/>
              </a:solidFill>
              <a:latin typeface="Arial" charset="0"/>
              <a:cs typeface="Arial" charset="0"/>
            </a:endParaRPr>
          </a:p>
          <a:p>
            <a:pPr algn="just" eaLnBrk="1" hangingPunct="1"/>
            <a:endParaRPr lang="el-GR" altLang="el-GR" sz="2500" dirty="0" smtClean="0">
              <a:solidFill>
                <a:schemeClr val="tx2"/>
              </a:solidFill>
              <a:latin typeface="Verdana" pitchFamily="34" charset="0"/>
              <a:cs typeface="Arial" charset="0"/>
            </a:endParaRPr>
          </a:p>
        </p:txBody>
      </p:sp>
      <p:sp>
        <p:nvSpPr>
          <p:cNvPr id="3076" name="Title 1"/>
          <p:cNvSpPr>
            <a:spLocks noGrp="1"/>
          </p:cNvSpPr>
          <p:nvPr>
            <p:ph type="title" idx="4294967295"/>
          </p:nvPr>
        </p:nvSpPr>
        <p:spPr>
          <a:xfrm>
            <a:off x="0" y="274638"/>
            <a:ext cx="8229600" cy="1143000"/>
          </a:xfrm>
        </p:spPr>
        <p:txBody>
          <a:bodyPr/>
          <a:lstStyle/>
          <a:p>
            <a:pPr eaLnBrk="1" fontAlgn="auto" hangingPunct="1">
              <a:spcAft>
                <a:spcPts val="0"/>
              </a:spcAft>
              <a:defRPr/>
            </a:pPr>
            <a:r>
              <a:rPr lang="en-US" sz="2400" dirty="0" smtClean="0"/>
              <a:t>Alignment of </a:t>
            </a:r>
            <a:r>
              <a:rPr lang="en-US" sz="2400" dirty="0" err="1" smtClean="0"/>
              <a:t>EOF-SFEE</a:t>
            </a:r>
            <a:endParaRPr lang="el-G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p:txBody>
          <a:bodyPr/>
          <a:lstStyle/>
          <a:p>
            <a:r>
              <a:rPr lang="en-US" altLang="el-GR" dirty="0" smtClean="0">
                <a:latin typeface="Arial" charset="0"/>
                <a:cs typeface="Arial" charset="0"/>
              </a:rPr>
              <a:t>Add text</a:t>
            </a:r>
            <a:endParaRPr lang="el-GR" altLang="el-GR" dirty="0" smtClean="0">
              <a:latin typeface="Arial" charset="0"/>
              <a:cs typeface="Arial" charset="0"/>
            </a:endParaRPr>
          </a:p>
        </p:txBody>
      </p:sp>
      <p:sp>
        <p:nvSpPr>
          <p:cNvPr id="3" name="Title 2"/>
          <p:cNvSpPr>
            <a:spLocks noGrp="1"/>
          </p:cNvSpPr>
          <p:nvPr>
            <p:ph type="title"/>
          </p:nvPr>
        </p:nvSpPr>
        <p:spPr/>
        <p:txBody>
          <a:bodyPr/>
          <a:lstStyle/>
          <a:p>
            <a:pPr>
              <a:defRPr/>
            </a:pPr>
            <a:r>
              <a:rPr lang="en-US" dirty="0" smtClean="0"/>
              <a:t>Back up</a:t>
            </a:r>
            <a:endParaRPr lang="el-GR" dirty="0"/>
          </a:p>
        </p:txBody>
      </p:sp>
      <p:sp>
        <p:nvSpPr>
          <p:cNvPr id="286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DF7EE1-25D7-40E8-B6B1-A82DA133102D}" type="slidenum">
              <a:rPr lang="en-US" altLang="el-GR" smtClean="0"/>
              <a:pPr eaLnBrk="1" hangingPunct="1"/>
              <a:t>20</a:t>
            </a:fld>
            <a:endParaRPr lang="en-US" altLang="el-GR"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C0E4C0B-BEE3-430B-80CF-C121A3EB51C6}" type="slidenum">
              <a:rPr lang="el-GR" altLang="el-GR" smtClean="0"/>
              <a:pPr eaLnBrk="1" hangingPunct="1"/>
              <a:t>21</a:t>
            </a:fld>
            <a:endParaRPr lang="el-GR" altLang="el-GR" smtClean="0"/>
          </a:p>
        </p:txBody>
      </p:sp>
      <p:sp>
        <p:nvSpPr>
          <p:cNvPr id="7172" name="Rectangle 3"/>
          <p:cNvSpPr>
            <a:spLocks noGrp="1" noChangeArrowheads="1"/>
          </p:cNvSpPr>
          <p:nvPr>
            <p:ph type="body" idx="4294967295"/>
          </p:nvPr>
        </p:nvSpPr>
        <p:spPr>
          <a:xfrm>
            <a:off x="159296" y="980728"/>
            <a:ext cx="8229600" cy="5040560"/>
          </a:xfrm>
        </p:spPr>
        <p:txBody>
          <a:bodyPr>
            <a:normAutofit/>
          </a:bodyPr>
          <a:lstStyle/>
          <a:p>
            <a:pPr marL="0" indent="0" eaLnBrk="1" fontAlgn="auto" hangingPunct="1">
              <a:spcAft>
                <a:spcPts val="0"/>
              </a:spcAft>
              <a:buFontTx/>
              <a:buNone/>
              <a:defRPr/>
            </a:pPr>
            <a:r>
              <a:rPr lang="en-GB" sz="1600" cap="all" dirty="0"/>
              <a:t> </a:t>
            </a:r>
            <a:endParaRPr lang="en-US" sz="2800" dirty="0" smtClean="0">
              <a:solidFill>
                <a:schemeClr val="tx2"/>
              </a:solidFill>
            </a:endParaRPr>
          </a:p>
          <a:p>
            <a:pPr marL="365760" indent="-256032" algn="just" eaLnBrk="1" fontAlgn="auto" hangingPunct="1">
              <a:spcAft>
                <a:spcPts val="0"/>
              </a:spcAft>
              <a:buFont typeface="Wingdings 3"/>
              <a:buChar char=""/>
              <a:defRPr/>
            </a:pPr>
            <a:r>
              <a:rPr lang="en-GB" sz="1800" dirty="0" smtClean="0">
                <a:solidFill>
                  <a:schemeClr val="tx2"/>
                </a:solidFill>
              </a:rPr>
              <a:t>The transmission of informational or educational materials is permitted provided it is: </a:t>
            </a:r>
            <a:r>
              <a:rPr lang="en-GB" sz="1800" b="1" dirty="0" smtClean="0">
                <a:solidFill>
                  <a:schemeClr val="tx2"/>
                </a:solidFill>
              </a:rPr>
              <a:t>(i) “inexpensive”; (ii) directly relevant to the practice of medicine or pharmacy; and (iii) directly beneficial to the care of patients.</a:t>
            </a:r>
            <a:r>
              <a:rPr lang="en-GB" sz="1800" dirty="0" smtClean="0">
                <a:solidFill>
                  <a:schemeClr val="tx2"/>
                </a:solidFill>
              </a:rPr>
              <a:t>  The transmission of such materials or items shall not constitute an inducement to recommend, prescribe, purchase, supply, sell or administer a Medicinal Product.  </a:t>
            </a:r>
          </a:p>
          <a:p>
            <a:pPr marL="365760" indent="-256032" algn="just" eaLnBrk="1" fontAlgn="auto" hangingPunct="1">
              <a:spcAft>
                <a:spcPts val="0"/>
              </a:spcAft>
              <a:buFont typeface="Wingdings 3"/>
              <a:buChar char=""/>
              <a:defRPr/>
            </a:pPr>
            <a:endParaRPr lang="en-GB" sz="1800" dirty="0" smtClean="0">
              <a:solidFill>
                <a:schemeClr val="tx2"/>
              </a:solidFill>
            </a:endParaRPr>
          </a:p>
          <a:p>
            <a:pPr marL="365760" indent="-256032" algn="just" eaLnBrk="1" fontAlgn="auto" hangingPunct="1">
              <a:spcAft>
                <a:spcPts val="0"/>
              </a:spcAft>
              <a:buFont typeface="Wingdings 3"/>
              <a:buChar char=""/>
              <a:defRPr/>
            </a:pPr>
            <a:r>
              <a:rPr lang="en-GB" sz="1800" dirty="0" smtClean="0">
                <a:solidFill>
                  <a:schemeClr val="tx2"/>
                </a:solidFill>
              </a:rPr>
              <a:t>Items </a:t>
            </a:r>
            <a:r>
              <a:rPr lang="en-GB" sz="1800" dirty="0">
                <a:solidFill>
                  <a:schemeClr val="tx2"/>
                </a:solidFill>
              </a:rPr>
              <a:t>of medical utility aimed directly at the education of healthcare professionals and patient care can be provided if they are “inexpensive” and do not offset routine business practices of the </a:t>
            </a:r>
            <a:r>
              <a:rPr lang="en-GB" sz="1800" dirty="0" smtClean="0">
                <a:solidFill>
                  <a:schemeClr val="tx2"/>
                </a:solidFill>
              </a:rPr>
              <a:t>recipient.</a:t>
            </a:r>
          </a:p>
          <a:p>
            <a:pPr marL="109728" indent="0" algn="just" eaLnBrk="1" fontAlgn="auto" hangingPunct="1">
              <a:spcAft>
                <a:spcPts val="0"/>
              </a:spcAft>
              <a:buNone/>
              <a:defRPr/>
            </a:pPr>
            <a:endParaRPr lang="en-US" sz="1800" dirty="0" smtClean="0">
              <a:solidFill>
                <a:schemeClr val="tx2"/>
              </a:solidFill>
            </a:endParaRPr>
          </a:p>
          <a:p>
            <a:pPr marL="365760" indent="-256032" algn="just" eaLnBrk="1" fontAlgn="auto" hangingPunct="1">
              <a:spcAft>
                <a:spcPts val="0"/>
              </a:spcAft>
              <a:buFont typeface="Wingdings 3"/>
              <a:buChar char=""/>
              <a:defRPr/>
            </a:pPr>
            <a:r>
              <a:rPr lang="en-GB" sz="1800" dirty="0" err="1" smtClean="0">
                <a:solidFill>
                  <a:schemeClr val="tx2"/>
                </a:solidFill>
              </a:rPr>
              <a:t>EFPIA</a:t>
            </a:r>
            <a:r>
              <a:rPr lang="en-GB" sz="1800" dirty="0" smtClean="0">
                <a:solidFill>
                  <a:schemeClr val="tx2"/>
                </a:solidFill>
              </a:rPr>
              <a:t> and Member Associations shall provide guidance on the meaning of the term “inexpensive”, as used in this Article 9.  Companies must comply with any relevant guidance provided under this Section 9.03 or in connection with any Applicable Code(s).</a:t>
            </a:r>
            <a:endParaRPr lang="el-GR" sz="1800" dirty="0" smtClean="0">
              <a:solidFill>
                <a:schemeClr val="tx2"/>
              </a:solidFill>
            </a:endParaRPr>
          </a:p>
          <a:p>
            <a:pPr marL="365760" indent="-256032" eaLnBrk="1" fontAlgn="auto" hangingPunct="1">
              <a:lnSpc>
                <a:spcPct val="90000"/>
              </a:lnSpc>
              <a:spcAft>
                <a:spcPts val="0"/>
              </a:spcAft>
              <a:buFont typeface="Wingdings" pitchFamily="2" charset="2"/>
              <a:buNone/>
              <a:defRPr/>
            </a:pPr>
            <a:endParaRPr lang="en-US" sz="2100" dirty="0" smtClean="0">
              <a:solidFill>
                <a:schemeClr val="tx2"/>
              </a:solidFill>
            </a:endParaRPr>
          </a:p>
        </p:txBody>
      </p:sp>
      <p:sp>
        <p:nvSpPr>
          <p:cNvPr id="5" name="Rectangle 2"/>
          <p:cNvSpPr txBox="1">
            <a:spLocks noChangeArrowheads="1"/>
          </p:cNvSpPr>
          <p:nvPr/>
        </p:nvSpPr>
        <p:spPr>
          <a:xfrm>
            <a:off x="159296" y="188640"/>
            <a:ext cx="8229600" cy="1143000"/>
          </a:xfrm>
          <a:prstGeom prst="rect">
            <a:avLst/>
          </a:prstGeom>
        </p:spPr>
        <p:txBody>
          <a:bodyPr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fontAlgn="auto">
              <a:spcAft>
                <a:spcPts val="0"/>
              </a:spcAft>
              <a:defRPr/>
            </a:pPr>
            <a:r>
              <a:rPr lang="en-US" sz="2800" dirty="0" smtClean="0"/>
              <a:t>Harmonization </a:t>
            </a:r>
            <a:r>
              <a:rPr lang="en-US" sz="2800" dirty="0" smtClean="0"/>
              <a:t>with article </a:t>
            </a:r>
            <a:r>
              <a:rPr lang="el-GR" sz="2800" dirty="0" smtClean="0"/>
              <a:t>9 </a:t>
            </a:r>
            <a:r>
              <a:rPr lang="el-GR" sz="2800" dirty="0"/>
              <a:t>(</a:t>
            </a:r>
            <a:r>
              <a:rPr lang="en-US" sz="2800" dirty="0"/>
              <a:t>EFPIA HCP code)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68313" y="1557338"/>
            <a:ext cx="8229600" cy="4525962"/>
          </a:xfrm>
        </p:spPr>
        <p:txBody>
          <a:bodyPr/>
          <a:lstStyle/>
          <a:p>
            <a:pPr algn="just" eaLnBrk="1" hangingPunct="1">
              <a:lnSpc>
                <a:spcPct val="80000"/>
              </a:lnSpc>
              <a:defRPr/>
            </a:pPr>
            <a:r>
              <a:rPr lang="en-GB" sz="1800" dirty="0">
                <a:solidFill>
                  <a:schemeClr val="tx2"/>
                </a:solidFill>
              </a:rPr>
              <a:t>It is permitted to offer devices/applications of medical/training use of insignificant value, up to Euro 15 (per item) VAT included, which are directly associated with the conduct of daily activities </a:t>
            </a:r>
            <a:r>
              <a:rPr lang="en-US" sz="1800" dirty="0" smtClean="0">
                <a:solidFill>
                  <a:schemeClr val="tx2"/>
                </a:solidFill>
              </a:rPr>
              <a:t> </a:t>
            </a:r>
            <a:endParaRPr lang="el-GR" sz="1800" dirty="0" smtClean="0">
              <a:solidFill>
                <a:schemeClr val="tx2"/>
              </a:solidFill>
            </a:endParaRPr>
          </a:p>
          <a:p>
            <a:pPr marL="109537" indent="0" eaLnBrk="1" hangingPunct="1">
              <a:lnSpc>
                <a:spcPct val="80000"/>
              </a:lnSpc>
              <a:buFont typeface="Wingdings 3" pitchFamily="18" charset="2"/>
              <a:buNone/>
              <a:defRPr/>
            </a:pPr>
            <a:endParaRPr lang="el-GR" sz="1800" dirty="0">
              <a:solidFill>
                <a:schemeClr val="tx2"/>
              </a:solidFill>
            </a:endParaRPr>
          </a:p>
          <a:p>
            <a:pPr algn="just" eaLnBrk="1" hangingPunct="1">
              <a:lnSpc>
                <a:spcPct val="80000"/>
              </a:lnSpc>
              <a:defRPr/>
            </a:pPr>
            <a:r>
              <a:rPr lang="en-US" sz="1800" dirty="0" smtClean="0">
                <a:solidFill>
                  <a:schemeClr val="tx2"/>
                </a:solidFill>
              </a:rPr>
              <a:t>Informational </a:t>
            </a:r>
            <a:r>
              <a:rPr lang="el-GR" sz="1800" dirty="0" smtClean="0">
                <a:solidFill>
                  <a:schemeClr val="tx2"/>
                </a:solidFill>
              </a:rPr>
              <a:t>&amp; </a:t>
            </a:r>
            <a:r>
              <a:rPr lang="en-US" sz="1800" dirty="0" smtClean="0">
                <a:solidFill>
                  <a:schemeClr val="tx2"/>
                </a:solidFill>
              </a:rPr>
              <a:t>educational material and medical use material must be communicated to </a:t>
            </a:r>
            <a:r>
              <a:rPr lang="en-US" sz="1800" dirty="0" err="1" smtClean="0">
                <a:solidFill>
                  <a:schemeClr val="tx2"/>
                </a:solidFill>
              </a:rPr>
              <a:t>EOF</a:t>
            </a:r>
            <a:r>
              <a:rPr lang="el-GR" sz="1800" dirty="0" smtClean="0">
                <a:solidFill>
                  <a:schemeClr val="tx2"/>
                </a:solidFill>
              </a:rPr>
              <a:t>. </a:t>
            </a:r>
          </a:p>
          <a:p>
            <a:pPr marL="109537" indent="0" eaLnBrk="1" hangingPunct="1">
              <a:lnSpc>
                <a:spcPct val="80000"/>
              </a:lnSpc>
              <a:buFont typeface="Wingdings 3" pitchFamily="18" charset="2"/>
              <a:buNone/>
              <a:defRPr/>
            </a:pPr>
            <a:endParaRPr lang="el-GR" sz="1800" dirty="0">
              <a:solidFill>
                <a:schemeClr val="tx2"/>
              </a:solidFill>
            </a:endParaRPr>
          </a:p>
          <a:p>
            <a:pPr algn="just" eaLnBrk="1" hangingPunct="1">
              <a:lnSpc>
                <a:spcPct val="80000"/>
              </a:lnSpc>
              <a:defRPr/>
            </a:pPr>
            <a:r>
              <a:rPr lang="en-US" sz="1800" dirty="0" smtClean="0">
                <a:solidFill>
                  <a:schemeClr val="tx2"/>
                </a:solidFill>
              </a:rPr>
              <a:t>The use of the brand name of the product is prohibited, however the use of the corporate logo is possible</a:t>
            </a:r>
            <a:r>
              <a:rPr lang="el-GR" sz="1800" dirty="0" smtClean="0">
                <a:solidFill>
                  <a:schemeClr val="tx2"/>
                </a:solidFill>
              </a:rPr>
              <a:t>.</a:t>
            </a:r>
            <a:endParaRPr lang="en-US" sz="1800" dirty="0" smtClean="0">
              <a:solidFill>
                <a:schemeClr val="tx2"/>
              </a:solidFill>
            </a:endParaRPr>
          </a:p>
          <a:p>
            <a:pPr eaLnBrk="1" hangingPunct="1">
              <a:lnSpc>
                <a:spcPct val="80000"/>
              </a:lnSpc>
              <a:defRPr/>
            </a:pPr>
            <a:endParaRPr lang="en-US" sz="1800" dirty="0">
              <a:solidFill>
                <a:schemeClr val="tx2"/>
              </a:solidFill>
            </a:endParaRPr>
          </a:p>
          <a:p>
            <a:pPr algn="just" eaLnBrk="1" hangingPunct="1">
              <a:lnSpc>
                <a:spcPct val="80000"/>
              </a:lnSpc>
              <a:defRPr/>
            </a:pPr>
            <a:r>
              <a:rPr lang="en-GB" sz="1800" dirty="0" smtClean="0">
                <a:solidFill>
                  <a:schemeClr val="tx2"/>
                </a:solidFill>
              </a:rPr>
              <a:t>From </a:t>
            </a:r>
            <a:r>
              <a:rPr lang="en-GB" sz="1800" dirty="0">
                <a:solidFill>
                  <a:schemeClr val="tx2"/>
                </a:solidFill>
              </a:rPr>
              <a:t>January 1, 2014 no gimmicks bearing the company’s logo or products such as pens, stickers, stationery, mouse pads, PC mouse are not permitted</a:t>
            </a:r>
            <a:r>
              <a:rPr lang="el-GR" sz="1800" dirty="0" smtClean="0">
                <a:solidFill>
                  <a:schemeClr val="tx2"/>
                </a:solidFill>
              </a:rPr>
              <a:t>. </a:t>
            </a:r>
            <a:endParaRPr lang="en-US" sz="1800" dirty="0">
              <a:solidFill>
                <a:schemeClr val="tx2"/>
              </a:solidFill>
            </a:endParaRPr>
          </a:p>
        </p:txBody>
      </p:sp>
      <p:sp>
        <p:nvSpPr>
          <p:cNvPr id="1126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AF8E917-769D-407B-AD64-3DA93BB03A73}" type="slidenum">
              <a:rPr lang="en-US" altLang="el-GR" smtClean="0"/>
              <a:pPr eaLnBrk="1" hangingPunct="1"/>
              <a:t>3</a:t>
            </a:fld>
            <a:endParaRPr lang="en-US" altLang="el-GR" smtClean="0"/>
          </a:p>
        </p:txBody>
      </p:sp>
      <p:sp>
        <p:nvSpPr>
          <p:cNvPr id="4099" name="Rectangle 2"/>
          <p:cNvSpPr>
            <a:spLocks noGrp="1" noChangeArrowheads="1"/>
          </p:cNvSpPr>
          <p:nvPr>
            <p:ph type="title"/>
          </p:nvPr>
        </p:nvSpPr>
        <p:spPr/>
        <p:txBody>
          <a:bodyPr/>
          <a:lstStyle/>
          <a:p>
            <a:pPr eaLnBrk="1" fontAlgn="auto" hangingPunct="1">
              <a:spcAft>
                <a:spcPts val="0"/>
              </a:spcAft>
              <a:defRPr/>
            </a:pPr>
            <a:r>
              <a:rPr lang="en-US" sz="2400" dirty="0" smtClean="0"/>
              <a:t>Informational </a:t>
            </a:r>
            <a:r>
              <a:rPr lang="el-GR" sz="2400" dirty="0" smtClean="0"/>
              <a:t>&amp; </a:t>
            </a:r>
            <a:r>
              <a:rPr lang="en-US" sz="2400" dirty="0" smtClean="0"/>
              <a:t>Educational Material and Medical Use Material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normAutofit/>
          </a:bodyPr>
          <a:lstStyle/>
          <a:p>
            <a:pPr marL="109728" indent="0" algn="just" eaLnBrk="1" fontAlgn="auto" hangingPunct="1">
              <a:spcAft>
                <a:spcPts val="0"/>
              </a:spcAft>
              <a:buNone/>
              <a:defRPr/>
            </a:pPr>
            <a:r>
              <a:rPr lang="en-GB" sz="1600" dirty="0">
                <a:solidFill>
                  <a:schemeClr val="tx2"/>
                </a:solidFill>
              </a:rPr>
              <a:t>It is permitted to offer devices/applications of medical/training use of insignificant value, up to Euro 15 (per item) VAT included, which are directly associated with the conduct of daily activities of </a:t>
            </a:r>
            <a:r>
              <a:rPr lang="en-GB" sz="1600" dirty="0" err="1">
                <a:solidFill>
                  <a:schemeClr val="tx2"/>
                </a:solidFill>
              </a:rPr>
              <a:t>HCPs</a:t>
            </a:r>
            <a:r>
              <a:rPr lang="en-GB" sz="1600" dirty="0">
                <a:solidFill>
                  <a:schemeClr val="tx2"/>
                </a:solidFill>
              </a:rPr>
              <a:t> such as</a:t>
            </a:r>
            <a:r>
              <a:rPr lang="el-GR" sz="1600" dirty="0" smtClean="0">
                <a:solidFill>
                  <a:schemeClr val="tx2"/>
                </a:solidFill>
              </a:rPr>
              <a:t>: </a:t>
            </a:r>
          </a:p>
          <a:p>
            <a:pPr marL="109728" indent="0" algn="just" eaLnBrk="1" fontAlgn="auto" hangingPunct="1">
              <a:spcAft>
                <a:spcPts val="0"/>
              </a:spcAft>
              <a:buFont typeface="Wingdings 3" pitchFamily="18" charset="2"/>
              <a:buNone/>
              <a:defRPr/>
            </a:pPr>
            <a:endParaRPr lang="el-GR" sz="1600" dirty="0" smtClean="0">
              <a:solidFill>
                <a:schemeClr val="tx2"/>
              </a:solidFill>
            </a:endParaRPr>
          </a:p>
          <a:p>
            <a:pPr marL="365760" indent="-256032" algn="just" eaLnBrk="1" fontAlgn="auto" hangingPunct="1">
              <a:spcAft>
                <a:spcPts val="0"/>
              </a:spcAft>
              <a:buFont typeface="Wingdings 3"/>
              <a:buChar char=""/>
              <a:defRPr/>
            </a:pPr>
            <a:r>
              <a:rPr lang="en-GB" sz="1600" dirty="0">
                <a:solidFill>
                  <a:schemeClr val="tx2"/>
                </a:solidFill>
              </a:rPr>
              <a:t>Applications for mobile phones/computers which are not characterised due to their nature as medical technology products </a:t>
            </a:r>
            <a:r>
              <a:rPr lang="el-GR" sz="1600" dirty="0" smtClean="0">
                <a:solidFill>
                  <a:schemeClr val="tx2"/>
                </a:solidFill>
              </a:rPr>
              <a:t> </a:t>
            </a:r>
          </a:p>
          <a:p>
            <a:pPr marL="365760" indent="-256032" algn="just" eaLnBrk="1" fontAlgn="auto" hangingPunct="1">
              <a:spcAft>
                <a:spcPts val="0"/>
              </a:spcAft>
              <a:buFont typeface="Wingdings 3"/>
              <a:buChar char=""/>
              <a:defRPr/>
            </a:pPr>
            <a:r>
              <a:rPr lang="en-GB" sz="1600" dirty="0">
                <a:solidFill>
                  <a:schemeClr val="tx2"/>
                </a:solidFill>
              </a:rPr>
              <a:t>Anatomy and/or physiology models (physical or </a:t>
            </a:r>
            <a:r>
              <a:rPr lang="en-GB" sz="1600" dirty="0" smtClean="0">
                <a:solidFill>
                  <a:schemeClr val="tx2"/>
                </a:solidFill>
              </a:rPr>
              <a:t>electronic</a:t>
            </a:r>
            <a:r>
              <a:rPr lang="el-GR" sz="1600" dirty="0" smtClean="0">
                <a:solidFill>
                  <a:schemeClr val="tx2"/>
                </a:solidFill>
              </a:rPr>
              <a:t>) </a:t>
            </a:r>
          </a:p>
          <a:p>
            <a:pPr marL="365760" indent="-256032" algn="just" eaLnBrk="1" fontAlgn="auto" hangingPunct="1">
              <a:spcAft>
                <a:spcPts val="0"/>
              </a:spcAft>
              <a:buFont typeface="Wingdings 3"/>
              <a:buChar char=""/>
              <a:defRPr/>
            </a:pPr>
            <a:r>
              <a:rPr lang="en-GB" sz="1600" dirty="0">
                <a:solidFill>
                  <a:schemeClr val="tx2"/>
                </a:solidFill>
              </a:rPr>
              <a:t>Anatomy charts (physical or electronic </a:t>
            </a:r>
            <a:r>
              <a:rPr lang="el-GR" sz="1600" dirty="0" smtClean="0">
                <a:solidFill>
                  <a:schemeClr val="tx2"/>
                </a:solidFill>
              </a:rPr>
              <a:t>) </a:t>
            </a:r>
          </a:p>
          <a:p>
            <a:pPr marL="365760" indent="-256032" algn="just" eaLnBrk="1" fontAlgn="auto" hangingPunct="1">
              <a:spcAft>
                <a:spcPts val="0"/>
              </a:spcAft>
              <a:buFont typeface="Wingdings 3"/>
              <a:buChar char=""/>
              <a:defRPr/>
            </a:pPr>
            <a:r>
              <a:rPr lang="en-GB" sz="1600" dirty="0">
                <a:solidFill>
                  <a:schemeClr val="tx2"/>
                </a:solidFill>
              </a:rPr>
              <a:t>Training material for the patient via the </a:t>
            </a:r>
            <a:r>
              <a:rPr lang="en-GB" sz="1600" dirty="0" err="1">
                <a:solidFill>
                  <a:schemeClr val="tx2"/>
                </a:solidFill>
              </a:rPr>
              <a:t>HCP</a:t>
            </a:r>
            <a:r>
              <a:rPr lang="en-GB" sz="1600" dirty="0">
                <a:solidFill>
                  <a:schemeClr val="tx2"/>
                </a:solidFill>
              </a:rPr>
              <a:t> as supporting </a:t>
            </a:r>
            <a:r>
              <a:rPr lang="en-GB" sz="1600" dirty="0" smtClean="0">
                <a:solidFill>
                  <a:schemeClr val="tx2"/>
                </a:solidFill>
              </a:rPr>
              <a:t>material</a:t>
            </a:r>
          </a:p>
          <a:p>
            <a:pPr marL="365760" indent="-256032" algn="just" eaLnBrk="1" fontAlgn="auto" hangingPunct="1">
              <a:spcAft>
                <a:spcPts val="0"/>
              </a:spcAft>
              <a:buFont typeface="Wingdings 3"/>
              <a:buChar char=""/>
              <a:defRPr/>
            </a:pPr>
            <a:r>
              <a:rPr lang="en-GB" sz="1600" dirty="0">
                <a:solidFill>
                  <a:schemeClr val="tx2"/>
                </a:solidFill>
              </a:rPr>
              <a:t>Printed or digital publications with guidelines of Scientific Companies – provided that they do not concern use not stipulated by the approved indications and dosage</a:t>
            </a:r>
            <a:endParaRPr lang="el-GR" sz="1600" dirty="0">
              <a:solidFill>
                <a:schemeClr val="tx2"/>
              </a:solidFill>
            </a:endParaRPr>
          </a:p>
          <a:p>
            <a:pPr marL="109728" indent="0" eaLnBrk="1" fontAlgn="auto" hangingPunct="1">
              <a:spcAft>
                <a:spcPts val="0"/>
              </a:spcAft>
              <a:buFont typeface="Wingdings 3" pitchFamily="18" charset="2"/>
              <a:buNone/>
              <a:defRPr/>
            </a:pPr>
            <a:endParaRPr lang="el-GR" sz="1600" dirty="0" smtClean="0"/>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3894DE0-CFCB-4C96-8727-B77CDBECCF64}" type="slidenum">
              <a:rPr lang="en-US" altLang="el-GR" smtClean="0"/>
              <a:pPr eaLnBrk="1" hangingPunct="1"/>
              <a:t>4</a:t>
            </a:fld>
            <a:endParaRPr lang="en-US" altLang="el-GR" smtClean="0"/>
          </a:p>
        </p:txBody>
      </p:sp>
      <p:sp>
        <p:nvSpPr>
          <p:cNvPr id="5122" name="Title 1"/>
          <p:cNvSpPr>
            <a:spLocks noGrp="1"/>
          </p:cNvSpPr>
          <p:nvPr>
            <p:ph type="title"/>
          </p:nvPr>
        </p:nvSpPr>
        <p:spPr/>
        <p:txBody>
          <a:bodyPr/>
          <a:lstStyle/>
          <a:p>
            <a:pPr eaLnBrk="1" fontAlgn="auto" hangingPunct="1">
              <a:spcAft>
                <a:spcPts val="0"/>
              </a:spcAft>
              <a:defRPr/>
            </a:pPr>
            <a:r>
              <a:rPr lang="en-US" sz="2800" dirty="0"/>
              <a:t>Informational </a:t>
            </a:r>
            <a:r>
              <a:rPr lang="el-GR" sz="2800" dirty="0"/>
              <a:t>&amp; </a:t>
            </a:r>
            <a:r>
              <a:rPr lang="en-US" sz="2800" dirty="0"/>
              <a:t>Educational Material and Medical Use </a:t>
            </a:r>
            <a:r>
              <a:rPr lang="en-US" sz="2800" dirty="0" smtClean="0"/>
              <a:t>Material </a:t>
            </a:r>
            <a:r>
              <a:rPr lang="el-GR" sz="2800" dirty="0" smtClean="0"/>
              <a:t>– </a:t>
            </a:r>
            <a:r>
              <a:rPr lang="en-US" sz="2800" dirty="0" smtClean="0"/>
              <a:t>Material permitted </a:t>
            </a:r>
            <a:endParaRPr lang="el-GR"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457200" y="1412875"/>
            <a:ext cx="8229600" cy="4713288"/>
          </a:xfrm>
        </p:spPr>
        <p:txBody>
          <a:bodyPr/>
          <a:lstStyle/>
          <a:p>
            <a:pPr lvl="1" eaLnBrk="1" hangingPunct="1"/>
            <a:r>
              <a:rPr lang="en-US" altLang="el-GR" sz="1400" dirty="0" smtClean="0">
                <a:solidFill>
                  <a:schemeClr val="tx2"/>
                </a:solidFill>
                <a:latin typeface="Arial" charset="0"/>
                <a:cs typeface="Arial" charset="0"/>
              </a:rPr>
              <a:t>Antiseptic fluids</a:t>
            </a:r>
          </a:p>
          <a:p>
            <a:pPr lvl="1" eaLnBrk="1" hangingPunct="1"/>
            <a:r>
              <a:rPr lang="en-US" altLang="el-GR" sz="1400" dirty="0" smtClean="0">
                <a:solidFill>
                  <a:schemeClr val="tx2"/>
                </a:solidFill>
                <a:latin typeface="Arial" charset="0"/>
                <a:cs typeface="Arial" charset="0"/>
              </a:rPr>
              <a:t>Surgical gloves</a:t>
            </a:r>
            <a:r>
              <a:rPr lang="el-GR" altLang="el-GR" sz="1400" dirty="0" smtClean="0">
                <a:solidFill>
                  <a:schemeClr val="tx2"/>
                </a:solidFill>
                <a:latin typeface="Arial" charset="0"/>
                <a:cs typeface="Arial" charset="0"/>
              </a:rPr>
              <a:t>/ </a:t>
            </a:r>
            <a:r>
              <a:rPr lang="en-US" altLang="el-GR" sz="1400" dirty="0" smtClean="0">
                <a:solidFill>
                  <a:schemeClr val="tx2"/>
                </a:solidFill>
                <a:latin typeface="Arial" charset="0"/>
                <a:cs typeface="Arial" charset="0"/>
              </a:rPr>
              <a:t>scrub hats/cloths</a:t>
            </a:r>
            <a:endParaRPr lang="el-GR" altLang="el-GR" sz="1400" dirty="0" smtClean="0">
              <a:solidFill>
                <a:schemeClr val="tx2"/>
              </a:solidFill>
              <a:latin typeface="Arial" charset="0"/>
              <a:cs typeface="Arial" charset="0"/>
            </a:endParaRPr>
          </a:p>
          <a:p>
            <a:pPr lvl="1" eaLnBrk="1" hangingPunct="1"/>
            <a:r>
              <a:rPr lang="en-US" altLang="el-GR" sz="1400" dirty="0" smtClean="0">
                <a:solidFill>
                  <a:schemeClr val="tx2"/>
                </a:solidFill>
                <a:latin typeface="Arial" charset="0"/>
                <a:cs typeface="Arial" charset="0"/>
              </a:rPr>
              <a:t>Catheters</a:t>
            </a:r>
          </a:p>
          <a:p>
            <a:pPr lvl="1" eaLnBrk="1" hangingPunct="1"/>
            <a:r>
              <a:rPr lang="en-US" altLang="el-GR" sz="1400" dirty="0" smtClean="0">
                <a:solidFill>
                  <a:schemeClr val="tx2"/>
                </a:solidFill>
                <a:latin typeface="Arial" charset="0"/>
                <a:cs typeface="Arial" charset="0"/>
              </a:rPr>
              <a:t>Syringes</a:t>
            </a:r>
            <a:r>
              <a:rPr lang="el-GR" altLang="el-GR" sz="1400" dirty="0" smtClean="0">
                <a:solidFill>
                  <a:schemeClr val="tx2"/>
                </a:solidFill>
                <a:latin typeface="Arial" charset="0"/>
                <a:cs typeface="Arial" charset="0"/>
              </a:rPr>
              <a:t>/ </a:t>
            </a:r>
            <a:r>
              <a:rPr lang="en-US" altLang="el-GR" sz="1400" dirty="0" smtClean="0">
                <a:solidFill>
                  <a:schemeClr val="tx2"/>
                </a:solidFill>
                <a:latin typeface="Arial" charset="0"/>
                <a:cs typeface="Arial" charset="0"/>
              </a:rPr>
              <a:t>needles</a:t>
            </a:r>
            <a:r>
              <a:rPr lang="el-GR" altLang="el-GR" sz="1400" dirty="0" smtClean="0">
                <a:solidFill>
                  <a:schemeClr val="tx2"/>
                </a:solidFill>
                <a:latin typeface="Arial" charset="0"/>
                <a:cs typeface="Arial" charset="0"/>
              </a:rPr>
              <a:t>/</a:t>
            </a:r>
            <a:r>
              <a:rPr lang="en-US" altLang="el-GR" sz="1400" dirty="0" smtClean="0">
                <a:solidFill>
                  <a:schemeClr val="tx2"/>
                </a:solidFill>
                <a:latin typeface="Arial" charset="0"/>
                <a:cs typeface="Arial" charset="0"/>
              </a:rPr>
              <a:t>tourniquets</a:t>
            </a:r>
          </a:p>
          <a:p>
            <a:pPr lvl="1" eaLnBrk="1" hangingPunct="1"/>
            <a:r>
              <a:rPr lang="en-US" altLang="el-GR" sz="1400" dirty="0" smtClean="0">
                <a:solidFill>
                  <a:schemeClr val="tx2"/>
                </a:solidFill>
                <a:latin typeface="Arial" charset="0"/>
                <a:cs typeface="Arial" charset="0"/>
              </a:rPr>
              <a:t>Ultrasound gel</a:t>
            </a:r>
          </a:p>
          <a:p>
            <a:pPr lvl="1" eaLnBrk="1" hangingPunct="1"/>
            <a:r>
              <a:rPr lang="en-US" altLang="el-GR" sz="1400" dirty="0" err="1" smtClean="0">
                <a:solidFill>
                  <a:schemeClr val="tx2"/>
                </a:solidFill>
                <a:latin typeface="Arial" charset="0"/>
                <a:cs typeface="Arial" charset="0"/>
              </a:rPr>
              <a:t>CPRs</a:t>
            </a:r>
            <a:r>
              <a:rPr lang="en-US" altLang="el-GR" sz="1400" dirty="0" smtClean="0">
                <a:solidFill>
                  <a:schemeClr val="tx2"/>
                </a:solidFill>
                <a:latin typeface="Arial" charset="0"/>
                <a:cs typeface="Arial" charset="0"/>
              </a:rPr>
              <a:t>  </a:t>
            </a:r>
          </a:p>
          <a:p>
            <a:pPr lvl="1" eaLnBrk="1" hangingPunct="1"/>
            <a:r>
              <a:rPr lang="en-US" altLang="el-GR" sz="1400" dirty="0" smtClean="0">
                <a:solidFill>
                  <a:schemeClr val="tx2"/>
                </a:solidFill>
                <a:latin typeface="Arial" charset="0"/>
                <a:cs typeface="Arial" charset="0"/>
              </a:rPr>
              <a:t>Mp3 </a:t>
            </a:r>
          </a:p>
          <a:p>
            <a:pPr lvl="1" eaLnBrk="1" hangingPunct="1"/>
            <a:r>
              <a:rPr lang="en-US" altLang="el-GR" sz="1400" dirty="0">
                <a:solidFill>
                  <a:schemeClr val="tx2"/>
                </a:solidFill>
                <a:latin typeface="Arial" charset="0"/>
                <a:cs typeface="Arial" charset="0"/>
              </a:rPr>
              <a:t>S</a:t>
            </a:r>
            <a:r>
              <a:rPr lang="en-US" altLang="el-GR" sz="1400" dirty="0" smtClean="0">
                <a:solidFill>
                  <a:schemeClr val="tx2"/>
                </a:solidFill>
                <a:latin typeface="Arial" charset="0"/>
                <a:cs typeface="Arial" charset="0"/>
              </a:rPr>
              <a:t>tethoscopes</a:t>
            </a:r>
          </a:p>
          <a:p>
            <a:pPr lvl="1" eaLnBrk="1" hangingPunct="1"/>
            <a:r>
              <a:rPr lang="en-US" altLang="el-GR" sz="1400" dirty="0" smtClean="0">
                <a:solidFill>
                  <a:schemeClr val="tx2"/>
                </a:solidFill>
                <a:latin typeface="Arial" charset="0"/>
                <a:cs typeface="Arial" charset="0"/>
              </a:rPr>
              <a:t>Formularies </a:t>
            </a:r>
          </a:p>
          <a:p>
            <a:pPr lvl="1" eaLnBrk="1" hangingPunct="1"/>
            <a:r>
              <a:rPr lang="en-US" altLang="el-GR" sz="1400" dirty="0" err="1" smtClean="0">
                <a:solidFill>
                  <a:schemeClr val="tx2"/>
                </a:solidFill>
                <a:latin typeface="Arial" charset="0"/>
                <a:cs typeface="Arial" charset="0"/>
              </a:rPr>
              <a:t>ECG</a:t>
            </a:r>
            <a:r>
              <a:rPr lang="en-US" altLang="el-GR" sz="1400" dirty="0" smtClean="0">
                <a:solidFill>
                  <a:schemeClr val="tx2"/>
                </a:solidFill>
                <a:latin typeface="Arial" charset="0"/>
                <a:cs typeface="Arial" charset="0"/>
              </a:rPr>
              <a:t> recording tape</a:t>
            </a:r>
          </a:p>
          <a:p>
            <a:pPr lvl="1" eaLnBrk="1" hangingPunct="1"/>
            <a:r>
              <a:rPr lang="en-US" altLang="el-GR" sz="1400" dirty="0" smtClean="0">
                <a:solidFill>
                  <a:schemeClr val="tx2"/>
                </a:solidFill>
                <a:latin typeface="Arial" charset="0"/>
                <a:cs typeface="Arial" charset="0"/>
              </a:rPr>
              <a:t>Any personal objects</a:t>
            </a:r>
          </a:p>
          <a:p>
            <a:pPr lvl="1" eaLnBrk="1" hangingPunct="1"/>
            <a:r>
              <a:rPr lang="en-US" altLang="el-GR" sz="1400" dirty="0" smtClean="0">
                <a:solidFill>
                  <a:schemeClr val="tx2"/>
                </a:solidFill>
                <a:latin typeface="Arial" charset="0"/>
                <a:cs typeface="Arial" charset="0"/>
              </a:rPr>
              <a:t>Schedules</a:t>
            </a:r>
            <a:r>
              <a:rPr lang="el-GR" altLang="el-GR" sz="1400" dirty="0" smtClean="0">
                <a:solidFill>
                  <a:schemeClr val="tx2"/>
                </a:solidFill>
                <a:latin typeface="Arial" charset="0"/>
                <a:cs typeface="Arial" charset="0"/>
              </a:rPr>
              <a:t>, </a:t>
            </a:r>
            <a:r>
              <a:rPr lang="en-US" altLang="el-GR" sz="1400" dirty="0" smtClean="0">
                <a:solidFill>
                  <a:schemeClr val="tx2"/>
                </a:solidFill>
                <a:latin typeface="Arial" charset="0"/>
                <a:cs typeface="Arial" charset="0"/>
              </a:rPr>
              <a:t>notebooks etc.</a:t>
            </a:r>
          </a:p>
          <a:p>
            <a:pPr lvl="1" eaLnBrk="1" hangingPunct="1"/>
            <a:r>
              <a:rPr lang="en-US" altLang="el-GR" sz="1400" dirty="0" smtClean="0">
                <a:solidFill>
                  <a:schemeClr val="tx2"/>
                </a:solidFill>
                <a:latin typeface="Arial" charset="0"/>
                <a:cs typeface="Arial" charset="0"/>
              </a:rPr>
              <a:t>Any stationery</a:t>
            </a:r>
          </a:p>
          <a:p>
            <a:pPr lvl="1" eaLnBrk="1" hangingPunct="1"/>
            <a:r>
              <a:rPr lang="en-US" altLang="el-GR" sz="1400" dirty="0" smtClean="0">
                <a:solidFill>
                  <a:schemeClr val="tx2"/>
                </a:solidFill>
                <a:latin typeface="Arial" charset="0"/>
                <a:cs typeface="Arial" charset="0"/>
              </a:rPr>
              <a:t>PC accessories</a:t>
            </a:r>
          </a:p>
          <a:p>
            <a:pPr lvl="1" eaLnBrk="1" hangingPunct="1"/>
            <a:r>
              <a:rPr lang="en-GB" sz="1400" dirty="0">
                <a:solidFill>
                  <a:schemeClr val="tx2"/>
                </a:solidFill>
              </a:rPr>
              <a:t>From January 1, 2014 no gimmicks bearing the company’s logo or products such as pens, stickers, stationery, mouse pads, PC mouse are not permitted</a:t>
            </a:r>
            <a:r>
              <a:rPr lang="el-GR" altLang="el-GR" sz="1400" dirty="0" smtClean="0">
                <a:solidFill>
                  <a:schemeClr val="tx2"/>
                </a:solidFill>
                <a:latin typeface="Arial" charset="0"/>
                <a:cs typeface="Arial" charset="0"/>
              </a:rPr>
              <a:t>. </a:t>
            </a:r>
          </a:p>
        </p:txBody>
      </p:sp>
      <p:sp>
        <p:nvSpPr>
          <p:cNvPr id="133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FA4474-5FFA-4EA4-9358-F738622C026B}" type="slidenum">
              <a:rPr lang="en-US" altLang="el-GR" smtClean="0"/>
              <a:pPr eaLnBrk="1" hangingPunct="1"/>
              <a:t>5</a:t>
            </a:fld>
            <a:endParaRPr lang="en-US" altLang="el-GR" smtClean="0"/>
          </a:p>
        </p:txBody>
      </p:sp>
      <p:sp>
        <p:nvSpPr>
          <p:cNvPr id="6146" name="Title 1"/>
          <p:cNvSpPr>
            <a:spLocks noGrp="1"/>
          </p:cNvSpPr>
          <p:nvPr>
            <p:ph type="title"/>
          </p:nvPr>
        </p:nvSpPr>
        <p:spPr>
          <a:xfrm>
            <a:off x="468313" y="404813"/>
            <a:ext cx="8229600" cy="1143000"/>
          </a:xfrm>
        </p:spPr>
        <p:txBody>
          <a:bodyPr>
            <a:normAutofit/>
          </a:bodyPr>
          <a:lstStyle/>
          <a:p>
            <a:pPr eaLnBrk="1" fontAlgn="auto" hangingPunct="1">
              <a:spcAft>
                <a:spcPts val="0"/>
              </a:spcAft>
              <a:defRPr/>
            </a:pPr>
            <a:r>
              <a:rPr lang="en-US" sz="2400" dirty="0" smtClean="0"/>
              <a:t>Suggestive list with </a:t>
            </a:r>
            <a:r>
              <a:rPr lang="en-US" sz="2400" u="sng" dirty="0" smtClean="0"/>
              <a:t>unacceptable </a:t>
            </a:r>
            <a:r>
              <a:rPr lang="en-US" sz="2400" dirty="0" smtClean="0"/>
              <a:t>Informational </a:t>
            </a:r>
            <a:r>
              <a:rPr lang="el-GR" sz="2400" dirty="0" smtClean="0"/>
              <a:t>&amp; </a:t>
            </a:r>
            <a:r>
              <a:rPr lang="en-US" sz="2400" dirty="0" smtClean="0"/>
              <a:t>Educational Material and Medical Use Material</a:t>
            </a:r>
            <a:endParaRPr lang="el-GR" sz="4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68313" y="1711325"/>
            <a:ext cx="8229600" cy="4525963"/>
          </a:xfrm>
        </p:spPr>
        <p:txBody>
          <a:bodyPr/>
          <a:lstStyle/>
          <a:p>
            <a:pPr algn="just" eaLnBrk="1" hangingPunct="1">
              <a:defRPr/>
            </a:pPr>
            <a:r>
              <a:rPr lang="en-US" sz="2000" dirty="0" smtClean="0">
                <a:solidFill>
                  <a:schemeClr val="tx2"/>
                </a:solidFill>
              </a:rPr>
              <a:t>Provision of books and subscriptions of a cost of up to Euro 100 </a:t>
            </a:r>
            <a:r>
              <a:rPr lang="el-GR" sz="2000" dirty="0" smtClean="0">
                <a:solidFill>
                  <a:schemeClr val="tx2"/>
                </a:solidFill>
              </a:rPr>
              <a:t>(</a:t>
            </a:r>
            <a:r>
              <a:rPr lang="en-US" sz="2000" dirty="0" smtClean="0">
                <a:solidFill>
                  <a:schemeClr val="tx2"/>
                </a:solidFill>
              </a:rPr>
              <a:t>including VAT</a:t>
            </a:r>
            <a:r>
              <a:rPr lang="el-GR" sz="2000" dirty="0" smtClean="0">
                <a:solidFill>
                  <a:schemeClr val="tx2"/>
                </a:solidFill>
              </a:rPr>
              <a:t>) </a:t>
            </a:r>
            <a:r>
              <a:rPr lang="en-US" sz="2000" dirty="0" smtClean="0">
                <a:solidFill>
                  <a:schemeClr val="tx2"/>
                </a:solidFill>
              </a:rPr>
              <a:t>per year, per </a:t>
            </a:r>
            <a:r>
              <a:rPr lang="en-US" sz="2000" dirty="0" err="1" smtClean="0">
                <a:solidFill>
                  <a:schemeClr val="tx2"/>
                </a:solidFill>
              </a:rPr>
              <a:t>HCPs</a:t>
            </a:r>
            <a:r>
              <a:rPr lang="en-US" sz="2000" dirty="0" smtClean="0">
                <a:solidFill>
                  <a:schemeClr val="tx2"/>
                </a:solidFill>
              </a:rPr>
              <a:t> per Pharmaceutical Company</a:t>
            </a:r>
          </a:p>
          <a:p>
            <a:pPr marL="109537" indent="0" eaLnBrk="1" hangingPunct="1">
              <a:buFont typeface="Wingdings 3" pitchFamily="18" charset="2"/>
              <a:buNone/>
              <a:defRPr/>
            </a:pPr>
            <a:r>
              <a:rPr lang="el-GR" sz="2000" dirty="0" smtClean="0">
                <a:solidFill>
                  <a:schemeClr val="tx2"/>
                </a:solidFill>
              </a:rPr>
              <a:t> </a:t>
            </a:r>
            <a:endParaRPr lang="en-US" sz="2000" dirty="0" smtClean="0">
              <a:solidFill>
                <a:schemeClr val="tx2"/>
              </a:solidFill>
            </a:endParaRPr>
          </a:p>
          <a:p>
            <a:pPr algn="just" eaLnBrk="1" hangingPunct="1">
              <a:defRPr/>
            </a:pPr>
            <a:r>
              <a:rPr lang="en-US" sz="2000" dirty="0" smtClean="0">
                <a:solidFill>
                  <a:schemeClr val="tx2"/>
                </a:solidFill>
              </a:rPr>
              <a:t>Books and subscription of higher value – only by means of donation to institutions and scientific societies (unincorporated (non-profiteering) legal entities</a:t>
            </a:r>
            <a:r>
              <a:rPr lang="el-GR" sz="2000" dirty="0" smtClean="0">
                <a:solidFill>
                  <a:schemeClr val="tx2"/>
                </a:solidFill>
              </a:rPr>
              <a:t>). </a:t>
            </a:r>
            <a:endParaRPr lang="el-GR" sz="2000" dirty="0">
              <a:solidFill>
                <a:schemeClr val="tx2"/>
              </a:solidFill>
            </a:endParaRPr>
          </a:p>
        </p:txBody>
      </p:sp>
      <p:sp>
        <p:nvSpPr>
          <p:cNvPr id="1433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2158E89-2833-405D-B751-D394B58E6DCA}" type="slidenum">
              <a:rPr lang="en-US" altLang="el-GR" smtClean="0"/>
              <a:pPr eaLnBrk="1" hangingPunct="1"/>
              <a:t>6</a:t>
            </a:fld>
            <a:endParaRPr lang="en-US" altLang="el-GR" smtClean="0"/>
          </a:p>
        </p:txBody>
      </p:sp>
      <p:sp>
        <p:nvSpPr>
          <p:cNvPr id="8195" name="Rectangle 2"/>
          <p:cNvSpPr>
            <a:spLocks noGrp="1" noChangeArrowheads="1"/>
          </p:cNvSpPr>
          <p:nvPr>
            <p:ph type="title"/>
          </p:nvPr>
        </p:nvSpPr>
        <p:spPr>
          <a:xfrm>
            <a:off x="457200" y="274638"/>
            <a:ext cx="8686800" cy="1143000"/>
          </a:xfrm>
        </p:spPr>
        <p:txBody>
          <a:bodyPr/>
          <a:lstStyle/>
          <a:p>
            <a:pPr eaLnBrk="1" fontAlgn="auto" hangingPunct="1">
              <a:spcAft>
                <a:spcPts val="0"/>
              </a:spcAft>
              <a:defRPr/>
            </a:pPr>
            <a:r>
              <a:rPr lang="en-US" sz="2800" dirty="0" smtClean="0"/>
              <a:t>Books and subscriptions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60210" y="1556792"/>
            <a:ext cx="8686800" cy="4708525"/>
          </a:xfrm>
        </p:spPr>
        <p:txBody>
          <a:bodyPr/>
          <a:lstStyle/>
          <a:p>
            <a:pPr algn="just" eaLnBrk="1" hangingPunct="1">
              <a:lnSpc>
                <a:spcPct val="90000"/>
              </a:lnSpc>
              <a:defRPr/>
            </a:pPr>
            <a:r>
              <a:rPr lang="en-US" sz="1800" b="1" dirty="0" smtClean="0">
                <a:solidFill>
                  <a:schemeClr val="tx2"/>
                </a:solidFill>
              </a:rPr>
              <a:t>Private clinics </a:t>
            </a:r>
            <a:r>
              <a:rPr lang="en-GB" sz="1800" dirty="0">
                <a:solidFill>
                  <a:schemeClr val="tx2"/>
                </a:solidFill>
              </a:rPr>
              <a:t>can organise conferences provided that they have hospitalisations centres (over 50 beds) and multiple specialties (or ISO)</a:t>
            </a:r>
            <a:r>
              <a:rPr lang="el-GR" sz="1800" dirty="0" smtClean="0">
                <a:solidFill>
                  <a:schemeClr val="tx2"/>
                </a:solidFill>
              </a:rPr>
              <a:t>. </a:t>
            </a:r>
            <a:endParaRPr lang="en-US" sz="1800" dirty="0" smtClean="0">
              <a:solidFill>
                <a:schemeClr val="tx2"/>
              </a:solidFill>
            </a:endParaRPr>
          </a:p>
          <a:p>
            <a:pPr marL="109537" indent="0" eaLnBrk="1" hangingPunct="1">
              <a:lnSpc>
                <a:spcPct val="90000"/>
              </a:lnSpc>
              <a:buFont typeface="Wingdings 3" pitchFamily="18" charset="2"/>
              <a:buNone/>
              <a:defRPr/>
            </a:pPr>
            <a:endParaRPr lang="en-US" sz="1800" dirty="0" smtClean="0">
              <a:solidFill>
                <a:schemeClr val="tx2"/>
              </a:solidFill>
            </a:endParaRPr>
          </a:p>
          <a:p>
            <a:pPr algn="just" eaLnBrk="1" hangingPunct="1">
              <a:lnSpc>
                <a:spcPct val="90000"/>
              </a:lnSpc>
              <a:defRPr/>
            </a:pPr>
            <a:r>
              <a:rPr lang="en-GB" sz="1800" dirty="0">
                <a:solidFill>
                  <a:schemeClr val="tx2"/>
                </a:solidFill>
              </a:rPr>
              <a:t>Greece-wide conferences are realised not more than once per year and per recognised specialty agency. They </a:t>
            </a:r>
            <a:r>
              <a:rPr lang="en-GB" sz="1800" b="1" dirty="0">
                <a:solidFill>
                  <a:schemeClr val="tx2"/>
                </a:solidFill>
              </a:rPr>
              <a:t>last for at least 3 days with a daily scientific programme of at least 8 hours</a:t>
            </a:r>
            <a:r>
              <a:rPr lang="el-GR" sz="1800" dirty="0" smtClean="0">
                <a:solidFill>
                  <a:schemeClr val="tx2"/>
                </a:solidFill>
              </a:rPr>
              <a:t>. </a:t>
            </a:r>
            <a:endParaRPr lang="en-US" sz="1800" dirty="0" smtClean="0">
              <a:solidFill>
                <a:schemeClr val="tx2"/>
              </a:solidFill>
            </a:endParaRPr>
          </a:p>
          <a:p>
            <a:pPr marL="109537" indent="0" eaLnBrk="1" hangingPunct="1">
              <a:lnSpc>
                <a:spcPct val="90000"/>
              </a:lnSpc>
              <a:buFont typeface="Wingdings 3" pitchFamily="18" charset="2"/>
              <a:buNone/>
              <a:defRPr/>
            </a:pPr>
            <a:endParaRPr lang="en-US" sz="1800" dirty="0" smtClean="0">
              <a:solidFill>
                <a:schemeClr val="tx2"/>
              </a:solidFill>
            </a:endParaRPr>
          </a:p>
          <a:p>
            <a:pPr eaLnBrk="1" hangingPunct="1">
              <a:lnSpc>
                <a:spcPct val="90000"/>
              </a:lnSpc>
              <a:defRPr/>
            </a:pPr>
            <a:r>
              <a:rPr lang="en-GB" sz="1800" dirty="0">
                <a:solidFill>
                  <a:schemeClr val="tx2"/>
                </a:solidFill>
              </a:rPr>
              <a:t>Type A scientific events cannot be exclusively sponsored by only one </a:t>
            </a:r>
            <a:r>
              <a:rPr lang="en-GB" sz="1800" dirty="0" smtClean="0">
                <a:solidFill>
                  <a:schemeClr val="tx2"/>
                </a:solidFill>
              </a:rPr>
              <a:t>pharmaceutical company</a:t>
            </a:r>
            <a:r>
              <a:rPr lang="el-GR" sz="1800" b="1" dirty="0" smtClean="0">
                <a:solidFill>
                  <a:schemeClr val="tx2"/>
                </a:solidFill>
              </a:rPr>
              <a:t>.</a:t>
            </a:r>
            <a:r>
              <a:rPr lang="el-GR" sz="1800" dirty="0" smtClean="0">
                <a:solidFill>
                  <a:schemeClr val="tx2"/>
                </a:solidFill>
              </a:rPr>
              <a:t> </a:t>
            </a:r>
            <a:endParaRPr lang="en-US" sz="1800" b="1" dirty="0" smtClean="0">
              <a:solidFill>
                <a:schemeClr val="tx2"/>
              </a:solidFill>
            </a:endParaRPr>
          </a:p>
        </p:txBody>
      </p:sp>
      <p:sp>
        <p:nvSpPr>
          <p:cNvPr id="1536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4FC361-82D1-4A57-961E-1C3AD2B677F2}" type="slidenum">
              <a:rPr lang="en-US" altLang="el-GR" smtClean="0"/>
              <a:pPr eaLnBrk="1" hangingPunct="1"/>
              <a:t>7</a:t>
            </a:fld>
            <a:endParaRPr lang="en-US" altLang="el-GR" smtClean="0"/>
          </a:p>
        </p:txBody>
      </p:sp>
      <p:sp>
        <p:nvSpPr>
          <p:cNvPr id="9219" name="Rectangle 2"/>
          <p:cNvSpPr>
            <a:spLocks noGrp="1" noChangeArrowheads="1"/>
          </p:cNvSpPr>
          <p:nvPr>
            <p:ph type="title"/>
          </p:nvPr>
        </p:nvSpPr>
        <p:spPr/>
        <p:txBody>
          <a:bodyPr/>
          <a:lstStyle/>
          <a:p>
            <a:pPr eaLnBrk="1" fontAlgn="auto" hangingPunct="1">
              <a:spcAft>
                <a:spcPts val="0"/>
              </a:spcAft>
              <a:defRPr/>
            </a:pPr>
            <a:r>
              <a:rPr lang="en-US" sz="2800" dirty="0" smtClean="0"/>
              <a:t>Type A domestic conferences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idx="1"/>
          </p:nvPr>
        </p:nvSpPr>
        <p:spPr>
          <a:xfrm>
            <a:off x="250825" y="1125538"/>
            <a:ext cx="8435975" cy="5211762"/>
          </a:xfrm>
        </p:spPr>
        <p:txBody>
          <a:bodyPr>
            <a:normAutofit/>
          </a:bodyPr>
          <a:lstStyle/>
          <a:p>
            <a:pPr marL="365760" indent="-256032" algn="just" eaLnBrk="1" fontAlgn="auto" hangingPunct="1">
              <a:lnSpc>
                <a:spcPct val="80000"/>
              </a:lnSpc>
              <a:spcAft>
                <a:spcPts val="0"/>
              </a:spcAft>
              <a:buFont typeface="Wingdings 3"/>
              <a:buChar char=""/>
              <a:defRPr/>
            </a:pPr>
            <a:r>
              <a:rPr lang="en-GB" sz="1800" dirty="0" err="1">
                <a:solidFill>
                  <a:schemeClr val="tx2"/>
                </a:solidFill>
              </a:rPr>
              <a:t>SFEE</a:t>
            </a:r>
            <a:r>
              <a:rPr lang="en-GB" sz="1800" dirty="0">
                <a:solidFill>
                  <a:schemeClr val="tx2"/>
                </a:solidFill>
              </a:rPr>
              <a:t> may conduct audits in scientific Type A events via its bodies or external associates, in order to verify the compliance of the companies-members thereof with the provisions of this Code</a:t>
            </a:r>
            <a:r>
              <a:rPr lang="el-GR" sz="1800" dirty="0" smtClean="0">
                <a:solidFill>
                  <a:schemeClr val="tx2"/>
                </a:solidFill>
              </a:rPr>
              <a:t>. </a:t>
            </a:r>
            <a:endParaRPr lang="en-US" sz="1800" dirty="0">
              <a:solidFill>
                <a:schemeClr val="tx2"/>
              </a:solidFill>
            </a:endParaRPr>
          </a:p>
          <a:p>
            <a:pPr marL="109728" indent="0" algn="just" eaLnBrk="1" fontAlgn="auto" hangingPunct="1">
              <a:lnSpc>
                <a:spcPct val="80000"/>
              </a:lnSpc>
              <a:spcAft>
                <a:spcPts val="0"/>
              </a:spcAft>
              <a:buFont typeface="Wingdings 3"/>
              <a:buNone/>
              <a:defRPr/>
            </a:pPr>
            <a:endParaRPr lang="el-GR" sz="1800" dirty="0">
              <a:solidFill>
                <a:schemeClr val="tx2"/>
              </a:solidFill>
            </a:endParaRPr>
          </a:p>
          <a:p>
            <a:pPr marL="365760" indent="-256032" algn="just" eaLnBrk="1" fontAlgn="auto" hangingPunct="1">
              <a:lnSpc>
                <a:spcPct val="80000"/>
              </a:lnSpc>
              <a:spcAft>
                <a:spcPts val="0"/>
              </a:spcAft>
              <a:buFont typeface="Wingdings 3"/>
              <a:buChar char=""/>
              <a:defRPr/>
            </a:pPr>
            <a:r>
              <a:rPr lang="en-GB" sz="1800" dirty="0">
                <a:solidFill>
                  <a:schemeClr val="tx2"/>
                </a:solidFill>
              </a:rPr>
              <a:t>The results of the audits will be communicated to the 1</a:t>
            </a:r>
            <a:r>
              <a:rPr lang="en-GB" sz="1800" baseline="30000" dirty="0">
                <a:solidFill>
                  <a:schemeClr val="tx2"/>
                </a:solidFill>
              </a:rPr>
              <a:t>st</a:t>
            </a:r>
            <a:r>
              <a:rPr lang="en-GB" sz="1800" dirty="0">
                <a:solidFill>
                  <a:schemeClr val="tx2"/>
                </a:solidFill>
              </a:rPr>
              <a:t> Degree Committee for the Observance of the Code of Ethics of </a:t>
            </a:r>
            <a:r>
              <a:rPr lang="en-GB" sz="1800" dirty="0" err="1">
                <a:solidFill>
                  <a:schemeClr val="tx2"/>
                </a:solidFill>
              </a:rPr>
              <a:t>SFEE</a:t>
            </a:r>
            <a:r>
              <a:rPr lang="en-GB" sz="1800" dirty="0">
                <a:solidFill>
                  <a:schemeClr val="tx2"/>
                </a:solidFill>
              </a:rPr>
              <a:t>, which will set about in case of violation</a:t>
            </a:r>
            <a:r>
              <a:rPr lang="el-GR" sz="1800" dirty="0" smtClean="0">
                <a:solidFill>
                  <a:schemeClr val="tx2"/>
                </a:solidFill>
              </a:rPr>
              <a:t>. </a:t>
            </a:r>
            <a:endParaRPr lang="en-US" sz="1800" dirty="0">
              <a:solidFill>
                <a:schemeClr val="tx2"/>
              </a:solidFill>
            </a:endParaRPr>
          </a:p>
          <a:p>
            <a:pPr marL="365760" indent="-256032" algn="just" eaLnBrk="1" fontAlgn="auto" hangingPunct="1">
              <a:lnSpc>
                <a:spcPct val="80000"/>
              </a:lnSpc>
              <a:spcAft>
                <a:spcPts val="0"/>
              </a:spcAft>
              <a:buFont typeface="Wingdings 3"/>
              <a:buChar char=""/>
              <a:defRPr/>
            </a:pPr>
            <a:endParaRPr lang="el-GR" sz="1800" dirty="0">
              <a:solidFill>
                <a:schemeClr val="tx2"/>
              </a:solidFill>
            </a:endParaRPr>
          </a:p>
          <a:p>
            <a:pPr marL="365760" indent="-256032" algn="just" eaLnBrk="1" fontAlgn="auto" hangingPunct="1">
              <a:spcAft>
                <a:spcPts val="0"/>
              </a:spcAft>
              <a:buFont typeface="Wingdings 3"/>
              <a:buChar char=""/>
              <a:defRPr/>
            </a:pPr>
            <a:r>
              <a:rPr lang="en-GB" sz="1800" dirty="0">
                <a:solidFill>
                  <a:schemeClr val="tx2"/>
                </a:solidFill>
              </a:rPr>
              <a:t>Domestic type A conferences are evaluated by the competent committee of for conferences of </a:t>
            </a:r>
            <a:r>
              <a:rPr lang="en-GB" sz="1800" dirty="0" err="1">
                <a:solidFill>
                  <a:schemeClr val="tx2"/>
                </a:solidFill>
              </a:rPr>
              <a:t>SFEE</a:t>
            </a:r>
            <a:r>
              <a:rPr lang="en-GB" sz="1800" dirty="0">
                <a:solidFill>
                  <a:schemeClr val="tx2"/>
                </a:solidFill>
              </a:rPr>
              <a:t> and are posted at </a:t>
            </a:r>
            <a:r>
              <a:rPr lang="en-GB" sz="1800" dirty="0" err="1">
                <a:solidFill>
                  <a:schemeClr val="tx2"/>
                </a:solidFill>
              </a:rPr>
              <a:t>SFEE’s</a:t>
            </a:r>
            <a:r>
              <a:rPr lang="en-GB" sz="1800" dirty="0">
                <a:solidFill>
                  <a:schemeClr val="tx2"/>
                </a:solidFill>
              </a:rPr>
              <a:t> e-platform (scientific.events.sfee.gr</a:t>
            </a:r>
            <a:r>
              <a:rPr lang="en-GB" sz="1800" dirty="0" smtClean="0">
                <a:solidFill>
                  <a:schemeClr val="tx2"/>
                </a:solidFill>
              </a:rPr>
              <a:t>)</a:t>
            </a:r>
            <a:r>
              <a:rPr lang="el-GR" sz="1800" dirty="0" smtClean="0">
                <a:solidFill>
                  <a:schemeClr val="tx2"/>
                </a:solidFill>
              </a:rPr>
              <a:t>. </a:t>
            </a:r>
            <a:endParaRPr lang="en-US" sz="1800" dirty="0">
              <a:solidFill>
                <a:schemeClr val="tx2"/>
              </a:solidFill>
            </a:endParaRPr>
          </a:p>
          <a:p>
            <a:pPr marL="0" indent="0" algn="just" eaLnBrk="1" fontAlgn="auto" hangingPunct="1">
              <a:spcAft>
                <a:spcPts val="0"/>
              </a:spcAft>
              <a:buFontTx/>
              <a:buNone/>
              <a:defRPr/>
            </a:pPr>
            <a:endParaRPr lang="el-GR" sz="1800" dirty="0">
              <a:solidFill>
                <a:schemeClr val="tx2"/>
              </a:solidFill>
            </a:endParaRPr>
          </a:p>
          <a:p>
            <a:pPr marL="365760" indent="-256032" algn="just" eaLnBrk="1" fontAlgn="auto" hangingPunct="1">
              <a:lnSpc>
                <a:spcPct val="80000"/>
              </a:lnSpc>
              <a:spcAft>
                <a:spcPts val="0"/>
              </a:spcAft>
              <a:buFont typeface="Wingdings 3"/>
              <a:buChar char=""/>
              <a:defRPr/>
            </a:pPr>
            <a:r>
              <a:rPr lang="en-GB" sz="1800" dirty="0">
                <a:solidFill>
                  <a:schemeClr val="tx2"/>
                </a:solidFill>
              </a:rPr>
              <a:t>Companies-members are recommended to take into account the evaluation from </a:t>
            </a:r>
            <a:r>
              <a:rPr lang="en-GB" sz="1800" dirty="0" err="1">
                <a:solidFill>
                  <a:schemeClr val="tx2"/>
                </a:solidFill>
              </a:rPr>
              <a:t>SFEE’s</a:t>
            </a:r>
            <a:r>
              <a:rPr lang="en-GB" sz="1800" dirty="0">
                <a:solidFill>
                  <a:schemeClr val="tx2"/>
                </a:solidFill>
              </a:rPr>
              <a:t> committee for each conference, before they decided to participate in any manner</a:t>
            </a:r>
            <a:r>
              <a:rPr lang="el-GR" sz="1800" dirty="0" smtClean="0">
                <a:solidFill>
                  <a:schemeClr val="tx2"/>
                </a:solidFill>
              </a:rPr>
              <a:t>.</a:t>
            </a:r>
            <a:endParaRPr lang="en-US" sz="1800" dirty="0">
              <a:solidFill>
                <a:schemeClr val="tx2"/>
              </a:solidFill>
            </a:endParaRPr>
          </a:p>
          <a:p>
            <a:pPr marL="365760" indent="-256032" eaLnBrk="1" fontAlgn="auto" hangingPunct="1">
              <a:lnSpc>
                <a:spcPct val="80000"/>
              </a:lnSpc>
              <a:spcAft>
                <a:spcPts val="0"/>
              </a:spcAft>
              <a:buFont typeface="Wingdings 3"/>
              <a:buChar char=""/>
              <a:defRPr/>
            </a:pPr>
            <a:endParaRPr lang="el-GR" sz="1600" dirty="0">
              <a:solidFill>
                <a:schemeClr val="tx2"/>
              </a:solidFill>
            </a:endParaRPr>
          </a:p>
        </p:txBody>
      </p:sp>
      <p:sp>
        <p:nvSpPr>
          <p:cNvPr id="1638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C1CFB52-CA26-474D-8F6D-0669034EB7D6}" type="slidenum">
              <a:rPr lang="en-US" altLang="el-GR" smtClean="0"/>
              <a:pPr eaLnBrk="1" hangingPunct="1"/>
              <a:t>8</a:t>
            </a:fld>
            <a:endParaRPr lang="en-US" altLang="el-GR" smtClean="0"/>
          </a:p>
        </p:txBody>
      </p:sp>
      <p:sp>
        <p:nvSpPr>
          <p:cNvPr id="10243" name="Rectangle 2"/>
          <p:cNvSpPr>
            <a:spLocks noGrp="1" noChangeArrowheads="1"/>
          </p:cNvSpPr>
          <p:nvPr>
            <p:ph type="title"/>
          </p:nvPr>
        </p:nvSpPr>
        <p:spPr>
          <a:xfrm>
            <a:off x="467544" y="188640"/>
            <a:ext cx="8229600" cy="864096"/>
          </a:xfrm>
        </p:spPr>
        <p:txBody>
          <a:bodyPr>
            <a:normAutofit/>
          </a:bodyPr>
          <a:lstStyle/>
          <a:p>
            <a:pPr eaLnBrk="1" fontAlgn="auto" hangingPunct="1">
              <a:spcAft>
                <a:spcPts val="0"/>
              </a:spcAft>
              <a:defRPr/>
            </a:pPr>
            <a:r>
              <a:rPr lang="en-US" sz="2800" dirty="0" smtClean="0"/>
              <a:t>Type A domestic conferences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6"/>
          <p:cNvSpPr>
            <a:spLocks noGrp="1" noChangeArrowheads="1"/>
          </p:cNvSpPr>
          <p:nvPr>
            <p:ph idx="1"/>
          </p:nvPr>
        </p:nvSpPr>
        <p:spPr/>
        <p:txBody>
          <a:bodyPr>
            <a:normAutofit/>
          </a:bodyPr>
          <a:lstStyle/>
          <a:p>
            <a:pPr marL="365760" indent="-256032" eaLnBrk="1" fontAlgn="auto" hangingPunct="1">
              <a:lnSpc>
                <a:spcPct val="90000"/>
              </a:lnSpc>
              <a:spcAft>
                <a:spcPts val="0"/>
              </a:spcAft>
              <a:buFontTx/>
              <a:buNone/>
              <a:defRPr/>
            </a:pPr>
            <a:r>
              <a:rPr lang="en-US" sz="1800" b="1" dirty="0" smtClean="0">
                <a:solidFill>
                  <a:schemeClr val="tx2"/>
                </a:solidFill>
              </a:rPr>
              <a:t>Harmonization </a:t>
            </a:r>
            <a:r>
              <a:rPr lang="en-US" sz="1800" b="1" dirty="0" smtClean="0">
                <a:solidFill>
                  <a:schemeClr val="tx2"/>
                </a:solidFill>
              </a:rPr>
              <a:t>with EOF’s circular</a:t>
            </a:r>
            <a:endParaRPr lang="el-GR" sz="1800" b="1" dirty="0" smtClean="0">
              <a:solidFill>
                <a:schemeClr val="tx2"/>
              </a:solidFill>
            </a:endParaRPr>
          </a:p>
          <a:p>
            <a:pPr marL="365760" indent="-256032" algn="just" eaLnBrk="1" fontAlgn="auto" hangingPunct="1">
              <a:lnSpc>
                <a:spcPct val="90000"/>
              </a:lnSpc>
              <a:spcAft>
                <a:spcPts val="0"/>
              </a:spcAft>
              <a:buFontTx/>
              <a:buNone/>
              <a:defRPr/>
            </a:pPr>
            <a:endParaRPr lang="en-US" sz="1800" b="1" dirty="0" smtClean="0">
              <a:solidFill>
                <a:schemeClr val="tx2"/>
              </a:solidFill>
            </a:endParaRPr>
          </a:p>
          <a:p>
            <a:pPr marL="365760" indent="-256032" algn="just" eaLnBrk="1" fontAlgn="auto" hangingPunct="1">
              <a:lnSpc>
                <a:spcPct val="90000"/>
              </a:lnSpc>
              <a:spcAft>
                <a:spcPts val="0"/>
              </a:spcAft>
              <a:buFont typeface="Wingdings 3"/>
              <a:buChar char=""/>
              <a:defRPr/>
            </a:pPr>
            <a:r>
              <a:rPr lang="en-US" sz="1800" dirty="0" smtClean="0">
                <a:solidFill>
                  <a:schemeClr val="tx2"/>
                </a:solidFill>
              </a:rPr>
              <a:t>Accommodation cost must not exceed Euro </a:t>
            </a:r>
            <a:r>
              <a:rPr lang="el-GR" sz="1800" dirty="0" smtClean="0">
                <a:solidFill>
                  <a:schemeClr val="tx2"/>
                </a:solidFill>
              </a:rPr>
              <a:t>140 (</a:t>
            </a:r>
            <a:r>
              <a:rPr lang="en-US" sz="1800" dirty="0" smtClean="0">
                <a:solidFill>
                  <a:schemeClr val="tx2"/>
                </a:solidFill>
              </a:rPr>
              <a:t>VAT included</a:t>
            </a:r>
            <a:r>
              <a:rPr lang="el-GR" sz="1800" dirty="0" smtClean="0">
                <a:solidFill>
                  <a:schemeClr val="tx2"/>
                </a:solidFill>
              </a:rPr>
              <a:t>) </a:t>
            </a:r>
            <a:r>
              <a:rPr lang="en-US" sz="1800" dirty="0" smtClean="0">
                <a:solidFill>
                  <a:schemeClr val="tx2"/>
                </a:solidFill>
              </a:rPr>
              <a:t>for domestic conferences</a:t>
            </a:r>
            <a:r>
              <a:rPr lang="el-GR" sz="1800" dirty="0" smtClean="0">
                <a:solidFill>
                  <a:schemeClr val="tx2"/>
                </a:solidFill>
              </a:rPr>
              <a:t>. </a:t>
            </a:r>
          </a:p>
          <a:p>
            <a:pPr marL="365760" indent="-256032" algn="just" eaLnBrk="1" fontAlgn="auto" hangingPunct="1">
              <a:lnSpc>
                <a:spcPct val="90000"/>
              </a:lnSpc>
              <a:spcAft>
                <a:spcPts val="0"/>
              </a:spcAft>
              <a:buFont typeface="Wingdings 3"/>
              <a:buChar char=""/>
              <a:defRPr/>
            </a:pPr>
            <a:endParaRPr lang="el-GR" sz="1800" dirty="0" smtClean="0">
              <a:solidFill>
                <a:schemeClr val="tx2"/>
              </a:solidFill>
            </a:endParaRPr>
          </a:p>
          <a:p>
            <a:pPr marL="365760" indent="-256032" algn="just" eaLnBrk="1" fontAlgn="auto" hangingPunct="1">
              <a:lnSpc>
                <a:spcPct val="90000"/>
              </a:lnSpc>
              <a:spcAft>
                <a:spcPts val="0"/>
              </a:spcAft>
              <a:buFont typeface="Wingdings 3"/>
              <a:buChar char=""/>
              <a:defRPr/>
            </a:pPr>
            <a:r>
              <a:rPr lang="en-GB" sz="1800" dirty="0">
                <a:solidFill>
                  <a:schemeClr val="tx2"/>
                </a:solidFill>
              </a:rPr>
              <a:t>Scientific events must not be held in touristic destinations during the respective touristic (high) seasons, i.e. for the summer (20/8 to 15/9), winter (15/12 to 15/1) and in no case to skiing destinations for the period from 15/12 to 15/3</a:t>
            </a:r>
            <a:r>
              <a:rPr lang="el-GR" sz="1800" dirty="0" smtClean="0">
                <a:solidFill>
                  <a:schemeClr val="tx2"/>
                </a:solidFill>
              </a:rPr>
              <a:t>.</a:t>
            </a:r>
            <a:r>
              <a:rPr lang="en-US" sz="1800" dirty="0" smtClean="0">
                <a:solidFill>
                  <a:schemeClr val="tx2"/>
                </a:solidFill>
              </a:rPr>
              <a:t> </a:t>
            </a:r>
            <a:endParaRPr lang="en-US" sz="1800" dirty="0">
              <a:solidFill>
                <a:schemeClr val="tx2"/>
              </a:solidFill>
            </a:endParaRPr>
          </a:p>
          <a:p>
            <a:pPr marL="109728" indent="0" algn="just" eaLnBrk="1" fontAlgn="auto" hangingPunct="1">
              <a:lnSpc>
                <a:spcPct val="90000"/>
              </a:lnSpc>
              <a:spcAft>
                <a:spcPts val="0"/>
              </a:spcAft>
              <a:buFont typeface="Wingdings 3"/>
              <a:buNone/>
              <a:defRPr/>
            </a:pPr>
            <a:endParaRPr lang="el-GR" sz="1800" dirty="0" smtClean="0">
              <a:solidFill>
                <a:schemeClr val="tx2"/>
              </a:solidFill>
            </a:endParaRPr>
          </a:p>
          <a:p>
            <a:pPr marL="365760" indent="-256032" eaLnBrk="1" fontAlgn="auto" hangingPunct="1">
              <a:lnSpc>
                <a:spcPct val="90000"/>
              </a:lnSpc>
              <a:spcAft>
                <a:spcPts val="0"/>
              </a:spcAft>
              <a:buFont typeface="Wingdings 3"/>
              <a:buChar char=""/>
              <a:defRPr/>
            </a:pPr>
            <a:endParaRPr lang="el-GR" sz="1600" dirty="0" smtClean="0">
              <a:solidFill>
                <a:schemeClr val="tx2"/>
              </a:solidFill>
            </a:endParaRPr>
          </a:p>
          <a:p>
            <a:pPr marL="365760" indent="-256032" eaLnBrk="1" fontAlgn="auto" hangingPunct="1">
              <a:spcAft>
                <a:spcPts val="0"/>
              </a:spcAft>
              <a:buFont typeface="Wingdings 3"/>
              <a:buChar char=""/>
              <a:defRPr/>
            </a:pPr>
            <a:endParaRPr lang="el-GR" sz="1600" dirty="0" smtClean="0"/>
          </a:p>
          <a:p>
            <a:pPr marL="365760" indent="-256032" eaLnBrk="1" fontAlgn="auto" hangingPunct="1">
              <a:spcAft>
                <a:spcPts val="0"/>
              </a:spcAft>
              <a:buFont typeface="Wingdings 3"/>
              <a:buChar char=""/>
              <a:defRPr/>
            </a:pPr>
            <a:endParaRPr lang="en-US" sz="1400" dirty="0" smtClean="0"/>
          </a:p>
          <a:p>
            <a:pPr marL="365760" indent="-256032" eaLnBrk="1" fontAlgn="auto" hangingPunct="1">
              <a:lnSpc>
                <a:spcPct val="90000"/>
              </a:lnSpc>
              <a:spcAft>
                <a:spcPts val="0"/>
              </a:spcAft>
              <a:buFont typeface="Wingdings 3"/>
              <a:buChar char=""/>
              <a:defRPr/>
            </a:pPr>
            <a:endParaRPr lang="en-US" sz="1600" dirty="0" smtClean="0"/>
          </a:p>
        </p:txBody>
      </p:sp>
      <p:sp>
        <p:nvSpPr>
          <p:cNvPr id="1741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152058-56E5-4E73-BC8A-CA4861967867}" type="slidenum">
              <a:rPr lang="en-US" altLang="el-GR" smtClean="0"/>
              <a:pPr eaLnBrk="1" hangingPunct="1"/>
              <a:t>9</a:t>
            </a:fld>
            <a:endParaRPr lang="en-US" altLang="el-GR" smtClean="0"/>
          </a:p>
        </p:txBody>
      </p:sp>
      <p:sp>
        <p:nvSpPr>
          <p:cNvPr id="11267" name="Rectangle 4"/>
          <p:cNvSpPr>
            <a:spLocks noGrp="1" noChangeArrowheads="1"/>
          </p:cNvSpPr>
          <p:nvPr>
            <p:ph type="title"/>
          </p:nvPr>
        </p:nvSpPr>
        <p:spPr/>
        <p:txBody>
          <a:bodyPr/>
          <a:lstStyle/>
          <a:p>
            <a:pPr eaLnBrk="1" fontAlgn="auto" hangingPunct="1">
              <a:spcAft>
                <a:spcPts val="0"/>
              </a:spcAft>
              <a:defRPr/>
            </a:pPr>
            <a:r>
              <a:rPr lang="en-US" sz="2800" dirty="0" smtClean="0"/>
              <a:t>Accommodation of </a:t>
            </a:r>
            <a:r>
              <a:rPr lang="en-US" sz="2800" dirty="0" err="1" smtClean="0"/>
              <a:t>HCPs</a:t>
            </a:r>
            <a:r>
              <a:rPr lang="en-US" sz="2800" dirty="0" smtClean="0"/>
              <a:t> in domestic conferences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567</TotalTime>
  <Words>1517</Words>
  <Application>Microsoft Office PowerPoint</Application>
  <PresentationFormat>Προβολή στην οθόνη (4:3)</PresentationFormat>
  <Paragraphs>159</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Concourse</vt:lpstr>
      <vt:lpstr>Brief description of the main changes in the Code of Ethics of SFEE  Μ. Gerassopoulos Chairman of the Ethics and Transparency Committee of SFEE</vt:lpstr>
      <vt:lpstr>Alignment of EOF-SFEE</vt:lpstr>
      <vt:lpstr>Informational &amp; Educational Material and Medical Use Material</vt:lpstr>
      <vt:lpstr>Informational &amp; Educational Material and Medical Use Material – Material permitted </vt:lpstr>
      <vt:lpstr>Suggestive list with unacceptable Informational &amp; Educational Material and Medical Use Material</vt:lpstr>
      <vt:lpstr>Books and subscriptions</vt:lpstr>
      <vt:lpstr>Type A domestic conferences</vt:lpstr>
      <vt:lpstr>Type A domestic conferences</vt:lpstr>
      <vt:lpstr>Accommodation of HCPs in domestic conferences</vt:lpstr>
      <vt:lpstr>Accommodation of HCPs in domestic conferences</vt:lpstr>
      <vt:lpstr>Provision of Consulting Services by HCPs to the Pharmaceutical Industry</vt:lpstr>
      <vt:lpstr> Business meals with HCPs </vt:lpstr>
      <vt:lpstr>Market Research</vt:lpstr>
      <vt:lpstr>Procedure for the control of the application of the Code of Ethics</vt:lpstr>
      <vt:lpstr>Additions of new articles in the Code of Ethics</vt:lpstr>
      <vt:lpstr>Disclosure Code for the transfers of value by pharmaceutical companies to HCPs and Medical Societies </vt:lpstr>
      <vt:lpstr> Exclusion from the Disclosure Obligation</vt:lpstr>
      <vt:lpstr>Disclosure per recipient </vt:lpstr>
      <vt:lpstr>Aggregate Disclosure</vt:lpstr>
      <vt:lpstr>Back up</vt:lpstr>
      <vt:lpstr>Παρουσίαση του PowerPoint</vt:lpstr>
    </vt:vector>
  </TitlesOfParts>
  <Company>sanofi-aventis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 User</dc:creator>
  <cp:lastModifiedBy>Jenny Papadonikolaki</cp:lastModifiedBy>
  <cp:revision>66</cp:revision>
  <cp:lastPrinted>2013-11-22T15:48:33Z</cp:lastPrinted>
  <dcterms:created xsi:type="dcterms:W3CDTF">2013-10-31T13:03:08Z</dcterms:created>
  <dcterms:modified xsi:type="dcterms:W3CDTF">2013-11-25T16:41:18Z</dcterms:modified>
</cp:coreProperties>
</file>