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theme/themeOverride1.xml" ContentType="application/vnd.openxmlformats-officedocument.themeOverride+xml"/>
  <Override PartName="/ppt/charts/chart13.xml" ContentType="application/vnd.openxmlformats-officedocument.drawingml.chart+xml"/>
  <Override PartName="/ppt/theme/themeOverride2.xml" ContentType="application/vnd.openxmlformats-officedocument.themeOverride+xml"/>
  <Override PartName="/ppt/charts/chart14.xml" ContentType="application/vnd.openxmlformats-officedocument.drawingml.chart+xml"/>
  <Override PartName="/ppt/theme/themeOverride3.xml" ContentType="application/vnd.openxmlformats-officedocument.themeOverr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71" r:id="rId3"/>
    <p:sldId id="258" r:id="rId4"/>
    <p:sldId id="305" r:id="rId5"/>
    <p:sldId id="260" r:id="rId6"/>
    <p:sldId id="280" r:id="rId7"/>
    <p:sldId id="290" r:id="rId8"/>
    <p:sldId id="279" r:id="rId9"/>
    <p:sldId id="264" r:id="rId10"/>
    <p:sldId id="263" r:id="rId11"/>
    <p:sldId id="282" r:id="rId12"/>
    <p:sldId id="265" r:id="rId13"/>
    <p:sldId id="267" r:id="rId14"/>
    <p:sldId id="306" r:id="rId15"/>
    <p:sldId id="291" r:id="rId16"/>
    <p:sldId id="268" r:id="rId17"/>
    <p:sldId id="284" r:id="rId18"/>
    <p:sldId id="285" r:id="rId19"/>
    <p:sldId id="283" r:id="rId20"/>
    <p:sldId id="286"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p:scale>
          <a:sx n="66" d="100"/>
          <a:sy n="66" d="100"/>
        </p:scale>
        <p:origin x="-1236" y="-8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oleObject" Target="file:///C:\Documents%20and%20Settings\paratsiokas\Local%20Settings\Temporary%20Internet%20Files\Content.Outlook\JSU4K0EI\farmako_2014_congress.xlsx" TargetMode="External"/><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2" Type="http://schemas.openxmlformats.org/officeDocument/2006/relationships/oleObject" Target="file:///C:\Documents%20and%20Settings\paratsiokas\My%20Documents\Dropbox\Tsak_Updated%20data.xlsx" TargetMode="External"/><Relationship Id="rId1" Type="http://schemas.openxmlformats.org/officeDocument/2006/relationships/themeOverride" Target="../theme/themeOverride2.xml"/></Relationships>
</file>

<file path=ppt/charts/_rels/chart14.xml.rels><?xml version="1.0" encoding="UTF-8" standalone="yes"?>
<Relationships xmlns="http://schemas.openxmlformats.org/package/2006/relationships"><Relationship Id="rId2" Type="http://schemas.openxmlformats.org/officeDocument/2006/relationships/oleObject" Target="file:///C:\Documents%20and%20Settings\paratsiokas\My%20Documents\Dropbox\Tsak_Updated%20data.xlsx" TargetMode="External"/><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08053915519992E-2"/>
          <c:y val="9.4258756507068567E-2"/>
          <c:w val="0.91292119826921914"/>
          <c:h val="0.45512624897088388"/>
        </c:manualLayout>
      </c:layout>
      <c:barChart>
        <c:barDir val="col"/>
        <c:grouping val="clustered"/>
        <c:varyColors val="0"/>
        <c:ser>
          <c:idx val="0"/>
          <c:order val="0"/>
          <c:tx>
            <c:strRef>
              <c:f>Sheet1!$B$1</c:f>
              <c:strCache>
                <c:ptCount val="1"/>
                <c:pt idx="0">
                  <c:v>Ηγέτες καινοτομίας</c:v>
                </c:pt>
              </c:strCache>
            </c:strRef>
          </c:tx>
          <c:invertIfNegative val="0"/>
          <c:cat>
            <c:strRef>
              <c:f>Sheet1!$A$2:$A$29</c:f>
              <c:strCache>
                <c:ptCount val="28"/>
                <c:pt idx="0">
                  <c:v>SE</c:v>
                </c:pt>
                <c:pt idx="1">
                  <c:v>DE</c:v>
                </c:pt>
                <c:pt idx="2">
                  <c:v>DK</c:v>
                </c:pt>
                <c:pt idx="3">
                  <c:v>FI</c:v>
                </c:pt>
                <c:pt idx="4">
                  <c:v>NL</c:v>
                </c:pt>
                <c:pt idx="5">
                  <c:v>LU</c:v>
                </c:pt>
                <c:pt idx="6">
                  <c:v>BE</c:v>
                </c:pt>
                <c:pt idx="7">
                  <c:v>UK</c:v>
                </c:pt>
                <c:pt idx="8">
                  <c:v>AT</c:v>
                </c:pt>
                <c:pt idx="9">
                  <c:v>IE</c:v>
                </c:pt>
                <c:pt idx="10">
                  <c:v>FR</c:v>
                </c:pt>
                <c:pt idx="11">
                  <c:v>EU</c:v>
                </c:pt>
                <c:pt idx="12">
                  <c:v>SI</c:v>
                </c:pt>
                <c:pt idx="13">
                  <c:v>CY</c:v>
                </c:pt>
                <c:pt idx="14">
                  <c:v>EE</c:v>
                </c:pt>
                <c:pt idx="15">
                  <c:v>IT</c:v>
                </c:pt>
                <c:pt idx="16">
                  <c:v>ES</c:v>
                </c:pt>
                <c:pt idx="17">
                  <c:v>PT</c:v>
                </c:pt>
                <c:pt idx="18">
                  <c:v>CZ</c:v>
                </c:pt>
                <c:pt idx="19">
                  <c:v>EL</c:v>
                </c:pt>
                <c:pt idx="20">
                  <c:v>SK</c:v>
                </c:pt>
                <c:pt idx="21">
                  <c:v>HU</c:v>
                </c:pt>
                <c:pt idx="22">
                  <c:v>MT</c:v>
                </c:pt>
                <c:pt idx="23">
                  <c:v>LT</c:v>
                </c:pt>
                <c:pt idx="24">
                  <c:v>PL</c:v>
                </c:pt>
                <c:pt idx="25">
                  <c:v>LV</c:v>
                </c:pt>
                <c:pt idx="26">
                  <c:v>RO</c:v>
                </c:pt>
                <c:pt idx="27">
                  <c:v>BG</c:v>
                </c:pt>
              </c:strCache>
            </c:strRef>
          </c:cat>
          <c:val>
            <c:numRef>
              <c:f>Sheet1!$B$2:$B$29</c:f>
              <c:numCache>
                <c:formatCode>0.000</c:formatCode>
                <c:ptCount val="28"/>
                <c:pt idx="0">
                  <c:v>0.74687519600738905</c:v>
                </c:pt>
                <c:pt idx="1">
                  <c:v>0.72010911128332555</c:v>
                </c:pt>
                <c:pt idx="2">
                  <c:v>0.71807866840851931</c:v>
                </c:pt>
                <c:pt idx="3">
                  <c:v>0.68112801864166983</c:v>
                </c:pt>
              </c:numCache>
            </c:numRef>
          </c:val>
        </c:ser>
        <c:ser>
          <c:idx val="1"/>
          <c:order val="1"/>
          <c:tx>
            <c:strRef>
              <c:f>Sheet1!$C$1</c:f>
              <c:strCache>
                <c:ptCount val="1"/>
                <c:pt idx="0">
                  <c:v>Καλές επιδόσεις</c:v>
                </c:pt>
              </c:strCache>
            </c:strRef>
          </c:tx>
          <c:invertIfNegative val="0"/>
          <c:cat>
            <c:strRef>
              <c:f>Sheet1!$A$2:$A$29</c:f>
              <c:strCache>
                <c:ptCount val="28"/>
                <c:pt idx="0">
                  <c:v>SE</c:v>
                </c:pt>
                <c:pt idx="1">
                  <c:v>DE</c:v>
                </c:pt>
                <c:pt idx="2">
                  <c:v>DK</c:v>
                </c:pt>
                <c:pt idx="3">
                  <c:v>FI</c:v>
                </c:pt>
                <c:pt idx="4">
                  <c:v>NL</c:v>
                </c:pt>
                <c:pt idx="5">
                  <c:v>LU</c:v>
                </c:pt>
                <c:pt idx="6">
                  <c:v>BE</c:v>
                </c:pt>
                <c:pt idx="7">
                  <c:v>UK</c:v>
                </c:pt>
                <c:pt idx="8">
                  <c:v>AT</c:v>
                </c:pt>
                <c:pt idx="9">
                  <c:v>IE</c:v>
                </c:pt>
                <c:pt idx="10">
                  <c:v>FR</c:v>
                </c:pt>
                <c:pt idx="11">
                  <c:v>EU</c:v>
                </c:pt>
                <c:pt idx="12">
                  <c:v>SI</c:v>
                </c:pt>
                <c:pt idx="13">
                  <c:v>CY</c:v>
                </c:pt>
                <c:pt idx="14">
                  <c:v>EE</c:v>
                </c:pt>
                <c:pt idx="15">
                  <c:v>IT</c:v>
                </c:pt>
                <c:pt idx="16">
                  <c:v>ES</c:v>
                </c:pt>
                <c:pt idx="17">
                  <c:v>PT</c:v>
                </c:pt>
                <c:pt idx="18">
                  <c:v>CZ</c:v>
                </c:pt>
                <c:pt idx="19">
                  <c:v>EL</c:v>
                </c:pt>
                <c:pt idx="20">
                  <c:v>SK</c:v>
                </c:pt>
                <c:pt idx="21">
                  <c:v>HU</c:v>
                </c:pt>
                <c:pt idx="22">
                  <c:v>MT</c:v>
                </c:pt>
                <c:pt idx="23">
                  <c:v>LT</c:v>
                </c:pt>
                <c:pt idx="24">
                  <c:v>PL</c:v>
                </c:pt>
                <c:pt idx="25">
                  <c:v>LV</c:v>
                </c:pt>
                <c:pt idx="26">
                  <c:v>RO</c:v>
                </c:pt>
                <c:pt idx="27">
                  <c:v>BG</c:v>
                </c:pt>
              </c:strCache>
            </c:strRef>
          </c:cat>
          <c:val>
            <c:numRef>
              <c:f>Sheet1!$C$2:$C$29</c:f>
              <c:numCache>
                <c:formatCode>General</c:formatCode>
                <c:ptCount val="28"/>
                <c:pt idx="4" formatCode="0.000">
                  <c:v>0.64776094283779362</c:v>
                </c:pt>
                <c:pt idx="5" formatCode="0.000">
                  <c:v>0.62595724879510861</c:v>
                </c:pt>
                <c:pt idx="6" formatCode="0.000">
                  <c:v>0.6235174919204588</c:v>
                </c:pt>
                <c:pt idx="7" formatCode="0.000">
                  <c:v>0.6224449676763758</c:v>
                </c:pt>
                <c:pt idx="8" formatCode="0.000">
                  <c:v>0.60177928341699738</c:v>
                </c:pt>
                <c:pt idx="9" formatCode="0.000">
                  <c:v>0.59705161394877204</c:v>
                </c:pt>
                <c:pt idx="10" formatCode="0.000">
                  <c:v>0.56804703940533685</c:v>
                </c:pt>
                <c:pt idx="11" formatCode="0.000">
                  <c:v>0.54428191724549413</c:v>
                </c:pt>
                <c:pt idx="12" formatCode="0.000">
                  <c:v>0.50815152900265925</c:v>
                </c:pt>
                <c:pt idx="13" formatCode="0.000">
                  <c:v>0.50530458300489134</c:v>
                </c:pt>
                <c:pt idx="14" formatCode="0.000">
                  <c:v>0.50044838046952367</c:v>
                </c:pt>
              </c:numCache>
            </c:numRef>
          </c:val>
        </c:ser>
        <c:ser>
          <c:idx val="2"/>
          <c:order val="2"/>
          <c:tx>
            <c:strRef>
              <c:f>Sheet1!$D$1</c:f>
              <c:strCache>
                <c:ptCount val="1"/>
                <c:pt idx="0">
                  <c:v>Μέτριες επιδόσεις</c:v>
                </c:pt>
              </c:strCache>
            </c:strRef>
          </c:tx>
          <c:invertIfNegative val="0"/>
          <c:dPt>
            <c:idx val="19"/>
            <c:invertIfNegative val="0"/>
            <c:bubble3D val="0"/>
            <c:spPr>
              <a:solidFill>
                <a:schemeClr val="accent6">
                  <a:lumMod val="75000"/>
                </a:schemeClr>
              </a:solidFill>
            </c:spPr>
          </c:dPt>
          <c:cat>
            <c:strRef>
              <c:f>Sheet1!$A$2:$A$29</c:f>
              <c:strCache>
                <c:ptCount val="28"/>
                <c:pt idx="0">
                  <c:v>SE</c:v>
                </c:pt>
                <c:pt idx="1">
                  <c:v>DE</c:v>
                </c:pt>
                <c:pt idx="2">
                  <c:v>DK</c:v>
                </c:pt>
                <c:pt idx="3">
                  <c:v>FI</c:v>
                </c:pt>
                <c:pt idx="4">
                  <c:v>NL</c:v>
                </c:pt>
                <c:pt idx="5">
                  <c:v>LU</c:v>
                </c:pt>
                <c:pt idx="6">
                  <c:v>BE</c:v>
                </c:pt>
                <c:pt idx="7">
                  <c:v>UK</c:v>
                </c:pt>
                <c:pt idx="8">
                  <c:v>AT</c:v>
                </c:pt>
                <c:pt idx="9">
                  <c:v>IE</c:v>
                </c:pt>
                <c:pt idx="10">
                  <c:v>FR</c:v>
                </c:pt>
                <c:pt idx="11">
                  <c:v>EU</c:v>
                </c:pt>
                <c:pt idx="12">
                  <c:v>SI</c:v>
                </c:pt>
                <c:pt idx="13">
                  <c:v>CY</c:v>
                </c:pt>
                <c:pt idx="14">
                  <c:v>EE</c:v>
                </c:pt>
                <c:pt idx="15">
                  <c:v>IT</c:v>
                </c:pt>
                <c:pt idx="16">
                  <c:v>ES</c:v>
                </c:pt>
                <c:pt idx="17">
                  <c:v>PT</c:v>
                </c:pt>
                <c:pt idx="18">
                  <c:v>CZ</c:v>
                </c:pt>
                <c:pt idx="19">
                  <c:v>EL</c:v>
                </c:pt>
                <c:pt idx="20">
                  <c:v>SK</c:v>
                </c:pt>
                <c:pt idx="21">
                  <c:v>HU</c:v>
                </c:pt>
                <c:pt idx="22">
                  <c:v>MT</c:v>
                </c:pt>
                <c:pt idx="23">
                  <c:v>LT</c:v>
                </c:pt>
                <c:pt idx="24">
                  <c:v>PL</c:v>
                </c:pt>
                <c:pt idx="25">
                  <c:v>LV</c:v>
                </c:pt>
                <c:pt idx="26">
                  <c:v>RO</c:v>
                </c:pt>
                <c:pt idx="27">
                  <c:v>BG</c:v>
                </c:pt>
              </c:strCache>
            </c:strRef>
          </c:cat>
          <c:val>
            <c:numRef>
              <c:f>Sheet1!$D$2:$D$29</c:f>
              <c:numCache>
                <c:formatCode>General</c:formatCode>
                <c:ptCount val="28"/>
                <c:pt idx="15" formatCode="0.000">
                  <c:v>0.44468937522175783</c:v>
                </c:pt>
                <c:pt idx="16" formatCode="0.000">
                  <c:v>0.40651485738259374</c:v>
                </c:pt>
                <c:pt idx="17" formatCode="0.000">
                  <c:v>0.40590268717048583</c:v>
                </c:pt>
                <c:pt idx="18" formatCode="0.000">
                  <c:v>0.40206916917720315</c:v>
                </c:pt>
                <c:pt idx="19" formatCode="0.000">
                  <c:v>0.34039497883593334</c:v>
                </c:pt>
                <c:pt idx="20" formatCode="0.000">
                  <c:v>0.33736208067937329</c:v>
                </c:pt>
                <c:pt idx="21" formatCode="0.000">
                  <c:v>0.3232852546694725</c:v>
                </c:pt>
              </c:numCache>
            </c:numRef>
          </c:val>
        </c:ser>
        <c:ser>
          <c:idx val="3"/>
          <c:order val="3"/>
          <c:tx>
            <c:strRef>
              <c:f>Sheet1!$E$1</c:f>
              <c:strCache>
                <c:ptCount val="1"/>
                <c:pt idx="0">
                  <c:v>Ανεπαρκείς επιδόσεις</c:v>
                </c:pt>
              </c:strCache>
            </c:strRef>
          </c:tx>
          <c:invertIfNegative val="0"/>
          <c:cat>
            <c:strRef>
              <c:f>Sheet1!$A$2:$A$29</c:f>
              <c:strCache>
                <c:ptCount val="28"/>
                <c:pt idx="0">
                  <c:v>SE</c:v>
                </c:pt>
                <c:pt idx="1">
                  <c:v>DE</c:v>
                </c:pt>
                <c:pt idx="2">
                  <c:v>DK</c:v>
                </c:pt>
                <c:pt idx="3">
                  <c:v>FI</c:v>
                </c:pt>
                <c:pt idx="4">
                  <c:v>NL</c:v>
                </c:pt>
                <c:pt idx="5">
                  <c:v>LU</c:v>
                </c:pt>
                <c:pt idx="6">
                  <c:v>BE</c:v>
                </c:pt>
                <c:pt idx="7">
                  <c:v>UK</c:v>
                </c:pt>
                <c:pt idx="8">
                  <c:v>AT</c:v>
                </c:pt>
                <c:pt idx="9">
                  <c:v>IE</c:v>
                </c:pt>
                <c:pt idx="10">
                  <c:v>FR</c:v>
                </c:pt>
                <c:pt idx="11">
                  <c:v>EU</c:v>
                </c:pt>
                <c:pt idx="12">
                  <c:v>SI</c:v>
                </c:pt>
                <c:pt idx="13">
                  <c:v>CY</c:v>
                </c:pt>
                <c:pt idx="14">
                  <c:v>EE</c:v>
                </c:pt>
                <c:pt idx="15">
                  <c:v>IT</c:v>
                </c:pt>
                <c:pt idx="16">
                  <c:v>ES</c:v>
                </c:pt>
                <c:pt idx="17">
                  <c:v>PT</c:v>
                </c:pt>
                <c:pt idx="18">
                  <c:v>CZ</c:v>
                </c:pt>
                <c:pt idx="19">
                  <c:v>EL</c:v>
                </c:pt>
                <c:pt idx="20">
                  <c:v>SK</c:v>
                </c:pt>
                <c:pt idx="21">
                  <c:v>HU</c:v>
                </c:pt>
                <c:pt idx="22">
                  <c:v>MT</c:v>
                </c:pt>
                <c:pt idx="23">
                  <c:v>LT</c:v>
                </c:pt>
                <c:pt idx="24">
                  <c:v>PL</c:v>
                </c:pt>
                <c:pt idx="25">
                  <c:v>LV</c:v>
                </c:pt>
                <c:pt idx="26">
                  <c:v>RO</c:v>
                </c:pt>
                <c:pt idx="27">
                  <c:v>BG</c:v>
                </c:pt>
              </c:strCache>
            </c:strRef>
          </c:cat>
          <c:val>
            <c:numRef>
              <c:f>Sheet1!$E$2:$E$29</c:f>
              <c:numCache>
                <c:formatCode>General</c:formatCode>
                <c:ptCount val="28"/>
                <c:pt idx="22" formatCode="0.000">
                  <c:v>0.28375675017423257</c:v>
                </c:pt>
                <c:pt idx="23" formatCode="0.000">
                  <c:v>0.28037345686123266</c:v>
                </c:pt>
                <c:pt idx="24" formatCode="0.000">
                  <c:v>0.26986452549744844</c:v>
                </c:pt>
                <c:pt idx="25" formatCode="0.000">
                  <c:v>0.22493783651407234</c:v>
                </c:pt>
                <c:pt idx="26" formatCode="0.000">
                  <c:v>0.22087317176009169</c:v>
                </c:pt>
                <c:pt idx="27" formatCode="0.000">
                  <c:v>0.18786308053592093</c:v>
                </c:pt>
              </c:numCache>
            </c:numRef>
          </c:val>
        </c:ser>
        <c:dLbls>
          <c:showLegendKey val="0"/>
          <c:showVal val="0"/>
          <c:showCatName val="0"/>
          <c:showSerName val="0"/>
          <c:showPercent val="0"/>
          <c:showBubbleSize val="0"/>
        </c:dLbls>
        <c:gapWidth val="0"/>
        <c:overlap val="30"/>
        <c:axId val="87857792"/>
        <c:axId val="87863680"/>
      </c:barChart>
      <c:catAx>
        <c:axId val="87857792"/>
        <c:scaling>
          <c:orientation val="minMax"/>
        </c:scaling>
        <c:delete val="0"/>
        <c:axPos val="b"/>
        <c:numFmt formatCode="General" sourceLinked="1"/>
        <c:majorTickMark val="out"/>
        <c:minorTickMark val="none"/>
        <c:tickLblPos val="nextTo"/>
        <c:txPr>
          <a:bodyPr rot="-5400000" vert="horz"/>
          <a:lstStyle/>
          <a:p>
            <a:pPr>
              <a:defRPr sz="1181"/>
            </a:pPr>
            <a:endParaRPr lang="el-GR"/>
          </a:p>
        </c:txPr>
        <c:crossAx val="87863680"/>
        <c:crosses val="autoZero"/>
        <c:auto val="1"/>
        <c:lblAlgn val="ctr"/>
        <c:lblOffset val="100"/>
        <c:noMultiLvlLbl val="0"/>
      </c:catAx>
      <c:valAx>
        <c:axId val="87863680"/>
        <c:scaling>
          <c:orientation val="minMax"/>
        </c:scaling>
        <c:delete val="0"/>
        <c:axPos val="l"/>
        <c:majorGridlines/>
        <c:numFmt formatCode="0.0" sourceLinked="0"/>
        <c:majorTickMark val="out"/>
        <c:minorTickMark val="none"/>
        <c:tickLblPos val="nextTo"/>
        <c:txPr>
          <a:bodyPr/>
          <a:lstStyle/>
          <a:p>
            <a:pPr>
              <a:defRPr sz="1378"/>
            </a:pPr>
            <a:endParaRPr lang="el-GR"/>
          </a:p>
        </c:txPr>
        <c:crossAx val="87857792"/>
        <c:crosses val="autoZero"/>
        <c:crossBetween val="between"/>
        <c:majorUnit val="0.2"/>
      </c:valAx>
      <c:spPr>
        <a:noFill/>
        <a:ln w="24999">
          <a:noFill/>
        </a:ln>
      </c:spPr>
    </c:plotArea>
    <c:legend>
      <c:legendPos val="b"/>
      <c:layout>
        <c:manualLayout>
          <c:xMode val="edge"/>
          <c:yMode val="edge"/>
          <c:x val="0.26349965251758695"/>
          <c:y val="0.68525020211373744"/>
          <c:w val="0.50366529887409461"/>
          <c:h val="0.14298238520194737"/>
        </c:manualLayout>
      </c:layout>
      <c:overlay val="0"/>
      <c:txPr>
        <a:bodyPr/>
        <a:lstStyle/>
        <a:p>
          <a:pPr>
            <a:defRPr sz="1181"/>
          </a:pPr>
          <a:endParaRPr lang="el-GR"/>
        </a:p>
      </c:txPr>
    </c:legend>
    <c:plotVisOnly val="1"/>
    <c:dispBlanksAs val="gap"/>
    <c:showDLblsOverMax val="0"/>
  </c:chart>
  <c:txPr>
    <a:bodyPr/>
    <a:lstStyle/>
    <a:p>
      <a:pPr>
        <a:defRPr sz="1772"/>
      </a:pPr>
      <a:endParaRPr lang="el-G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87040386648702"/>
          <c:y val="4.4099230664555164E-2"/>
          <c:w val="0.80009324103053581"/>
          <c:h val="0.48027024775025157"/>
        </c:manualLayout>
      </c:layout>
      <c:barChart>
        <c:barDir val="col"/>
        <c:grouping val="clustered"/>
        <c:varyColors val="0"/>
        <c:ser>
          <c:idx val="0"/>
          <c:order val="0"/>
          <c:tx>
            <c:strRef>
              <c:f>Sheet1!$B$1</c:f>
              <c:strCache>
                <c:ptCount val="1"/>
                <c:pt idx="0">
                  <c:v>Δαπάνες R&amp; D της φαρμακευτικής βιομηχανίας το 2012 (€ million)</c:v>
                </c:pt>
              </c:strCache>
            </c:strRef>
          </c:tx>
          <c:invertIfNegative val="0"/>
          <c:cat>
            <c:strRef>
              <c:f>Sheet1!$A$2:$A$18</c:f>
              <c:strCache>
                <c:ptCount val="17"/>
                <c:pt idx="0">
                  <c:v>DE</c:v>
                </c:pt>
                <c:pt idx="1">
                  <c:v>FR</c:v>
                </c:pt>
                <c:pt idx="2">
                  <c:v>UK</c:v>
                </c:pt>
                <c:pt idx="3">
                  <c:v>IT</c:v>
                </c:pt>
                <c:pt idx="4">
                  <c:v>ES</c:v>
                </c:pt>
                <c:pt idx="5">
                  <c:v>NL</c:v>
                </c:pt>
                <c:pt idx="6">
                  <c:v>AU</c:v>
                </c:pt>
                <c:pt idx="7">
                  <c:v>FI</c:v>
                </c:pt>
                <c:pt idx="8">
                  <c:v>BE</c:v>
                </c:pt>
                <c:pt idx="9">
                  <c:v>DK</c:v>
                </c:pt>
                <c:pt idx="10">
                  <c:v>IE</c:v>
                </c:pt>
                <c:pt idx="11">
                  <c:v>CZ</c:v>
                </c:pt>
                <c:pt idx="12">
                  <c:v>PT</c:v>
                </c:pt>
                <c:pt idx="13">
                  <c:v>HU</c:v>
                </c:pt>
                <c:pt idx="14">
                  <c:v>EL</c:v>
                </c:pt>
                <c:pt idx="15">
                  <c:v>SL</c:v>
                </c:pt>
                <c:pt idx="16">
                  <c:v>RO</c:v>
                </c:pt>
              </c:strCache>
            </c:strRef>
          </c:cat>
          <c:val>
            <c:numRef>
              <c:f>Sheet1!$B$2:$B$18</c:f>
              <c:numCache>
                <c:formatCode>General</c:formatCode>
                <c:ptCount val="17"/>
                <c:pt idx="0">
                  <c:v>5318</c:v>
                </c:pt>
                <c:pt idx="1">
                  <c:v>4787</c:v>
                </c:pt>
                <c:pt idx="2">
                  <c:v>5588</c:v>
                </c:pt>
                <c:pt idx="3" formatCode="0">
                  <c:v>1250</c:v>
                </c:pt>
                <c:pt idx="4" formatCode="0">
                  <c:v>981</c:v>
                </c:pt>
                <c:pt idx="5" formatCode="0">
                  <c:v>642</c:v>
                </c:pt>
                <c:pt idx="6" formatCode="0">
                  <c:v>193</c:v>
                </c:pt>
                <c:pt idx="7" formatCode="0">
                  <c:v>264</c:v>
                </c:pt>
                <c:pt idx="8" formatCode="0">
                  <c:v>1907</c:v>
                </c:pt>
                <c:pt idx="9" formatCode="0">
                  <c:v>1102</c:v>
                </c:pt>
                <c:pt idx="10" formatCode="0">
                  <c:v>194</c:v>
                </c:pt>
                <c:pt idx="11" formatCode="0">
                  <c:v>49</c:v>
                </c:pt>
                <c:pt idx="12" formatCode="0">
                  <c:v>78</c:v>
                </c:pt>
                <c:pt idx="13" formatCode="0">
                  <c:v>149</c:v>
                </c:pt>
                <c:pt idx="14" formatCode="0">
                  <c:v>84</c:v>
                </c:pt>
                <c:pt idx="15" formatCode="0">
                  <c:v>91</c:v>
                </c:pt>
                <c:pt idx="16" formatCode="0">
                  <c:v>218</c:v>
                </c:pt>
              </c:numCache>
            </c:numRef>
          </c:val>
        </c:ser>
        <c:ser>
          <c:idx val="1"/>
          <c:order val="1"/>
          <c:tx>
            <c:strRef>
              <c:f>Sheet1!$C$1</c:f>
              <c:strCache>
                <c:ptCount val="1"/>
                <c:pt idx="0">
                  <c:v>Συνολικές  Ιδιωτικές δαπάνες R&amp; D  το 2012</c:v>
                </c:pt>
              </c:strCache>
            </c:strRef>
          </c:tx>
          <c:invertIfNegative val="0"/>
          <c:cat>
            <c:strRef>
              <c:f>Sheet1!$A$2:$A$18</c:f>
              <c:strCache>
                <c:ptCount val="17"/>
                <c:pt idx="0">
                  <c:v>DE</c:v>
                </c:pt>
                <c:pt idx="1">
                  <c:v>FR</c:v>
                </c:pt>
                <c:pt idx="2">
                  <c:v>UK</c:v>
                </c:pt>
                <c:pt idx="3">
                  <c:v>IT</c:v>
                </c:pt>
                <c:pt idx="4">
                  <c:v>ES</c:v>
                </c:pt>
                <c:pt idx="5">
                  <c:v>NL</c:v>
                </c:pt>
                <c:pt idx="6">
                  <c:v>AU</c:v>
                </c:pt>
                <c:pt idx="7">
                  <c:v>FI</c:v>
                </c:pt>
                <c:pt idx="8">
                  <c:v>BE</c:v>
                </c:pt>
                <c:pt idx="9">
                  <c:v>DK</c:v>
                </c:pt>
                <c:pt idx="10">
                  <c:v>IE</c:v>
                </c:pt>
                <c:pt idx="11">
                  <c:v>CZ</c:v>
                </c:pt>
                <c:pt idx="12">
                  <c:v>PT</c:v>
                </c:pt>
                <c:pt idx="13">
                  <c:v>HU</c:v>
                </c:pt>
                <c:pt idx="14">
                  <c:v>EL</c:v>
                </c:pt>
                <c:pt idx="15">
                  <c:v>SL</c:v>
                </c:pt>
                <c:pt idx="16">
                  <c:v>RO</c:v>
                </c:pt>
              </c:strCache>
            </c:strRef>
          </c:cat>
          <c:val>
            <c:numRef>
              <c:f>Sheet1!$C$2:$C$18</c:f>
              <c:numCache>
                <c:formatCode>0</c:formatCode>
                <c:ptCount val="17"/>
                <c:pt idx="0">
                  <c:v>52085</c:v>
                </c:pt>
                <c:pt idx="1">
                  <c:v>29518.583999999999</c:v>
                </c:pt>
                <c:pt idx="2">
                  <c:v>17106.8</c:v>
                </c:pt>
                <c:pt idx="3">
                  <c:v>10813.1</c:v>
                </c:pt>
                <c:pt idx="4">
                  <c:v>7094.28</c:v>
                </c:pt>
                <c:pt idx="5">
                  <c:v>7316.9</c:v>
                </c:pt>
                <c:pt idx="6">
                  <c:v>5989.6360000000004</c:v>
                </c:pt>
                <c:pt idx="7">
                  <c:v>4695</c:v>
                </c:pt>
                <c:pt idx="8">
                  <c:v>5697.6170000000002</c:v>
                </c:pt>
                <c:pt idx="9">
                  <c:v>35770.5</c:v>
                </c:pt>
                <c:pt idx="10">
                  <c:v>1961.6919999999998</c:v>
                </c:pt>
                <c:pt idx="11">
                  <c:v>38790.182000000001</c:v>
                </c:pt>
                <c:pt idx="12">
                  <c:v>1160.722</c:v>
                </c:pt>
                <c:pt idx="13">
                  <c:v>238671</c:v>
                </c:pt>
                <c:pt idx="14">
                  <c:v>458.6</c:v>
                </c:pt>
                <c:pt idx="15">
                  <c:v>763.52699999999959</c:v>
                </c:pt>
                <c:pt idx="16">
                  <c:v>717.49</c:v>
                </c:pt>
              </c:numCache>
            </c:numRef>
          </c:val>
        </c:ser>
        <c:dLbls>
          <c:showLegendKey val="0"/>
          <c:showVal val="0"/>
          <c:showCatName val="0"/>
          <c:showSerName val="0"/>
          <c:showPercent val="0"/>
          <c:showBubbleSize val="0"/>
        </c:dLbls>
        <c:gapWidth val="150"/>
        <c:axId val="106407808"/>
        <c:axId val="106409344"/>
      </c:barChart>
      <c:lineChart>
        <c:grouping val="standard"/>
        <c:varyColors val="0"/>
        <c:ser>
          <c:idx val="2"/>
          <c:order val="2"/>
          <c:tx>
            <c:strRef>
              <c:f>Sheet1!$D$1</c:f>
              <c:strCache>
                <c:ptCount val="1"/>
                <c:pt idx="0">
                  <c:v>Λόγος</c:v>
                </c:pt>
              </c:strCache>
            </c:strRef>
          </c:tx>
          <c:dLbls>
            <c:txPr>
              <a:bodyPr/>
              <a:lstStyle/>
              <a:p>
                <a:pPr>
                  <a:defRPr sz="1049"/>
                </a:pPr>
                <a:endParaRPr lang="el-GR"/>
              </a:p>
            </c:txPr>
            <c:dLblPos val="t"/>
            <c:showLegendKey val="0"/>
            <c:showVal val="1"/>
            <c:showCatName val="0"/>
            <c:showSerName val="0"/>
            <c:showPercent val="0"/>
            <c:showBubbleSize val="0"/>
            <c:showLeaderLines val="0"/>
          </c:dLbls>
          <c:cat>
            <c:strRef>
              <c:f>Sheet1!$A$2:$A$18</c:f>
              <c:strCache>
                <c:ptCount val="17"/>
                <c:pt idx="0">
                  <c:v>DE</c:v>
                </c:pt>
                <c:pt idx="1">
                  <c:v>FR</c:v>
                </c:pt>
                <c:pt idx="2">
                  <c:v>UK</c:v>
                </c:pt>
                <c:pt idx="3">
                  <c:v>IT</c:v>
                </c:pt>
                <c:pt idx="4">
                  <c:v>ES</c:v>
                </c:pt>
                <c:pt idx="5">
                  <c:v>NL</c:v>
                </c:pt>
                <c:pt idx="6">
                  <c:v>AU</c:v>
                </c:pt>
                <c:pt idx="7">
                  <c:v>FI</c:v>
                </c:pt>
                <c:pt idx="8">
                  <c:v>BE</c:v>
                </c:pt>
                <c:pt idx="9">
                  <c:v>DK</c:v>
                </c:pt>
                <c:pt idx="10">
                  <c:v>IE</c:v>
                </c:pt>
                <c:pt idx="11">
                  <c:v>CZ</c:v>
                </c:pt>
                <c:pt idx="12">
                  <c:v>PT</c:v>
                </c:pt>
                <c:pt idx="13">
                  <c:v>HU</c:v>
                </c:pt>
                <c:pt idx="14">
                  <c:v>EL</c:v>
                </c:pt>
                <c:pt idx="15">
                  <c:v>SL</c:v>
                </c:pt>
                <c:pt idx="16">
                  <c:v>RO</c:v>
                </c:pt>
              </c:strCache>
            </c:strRef>
          </c:cat>
          <c:val>
            <c:numRef>
              <c:f>Sheet1!$D$2:$D$18</c:f>
              <c:numCache>
                <c:formatCode>0%</c:formatCode>
                <c:ptCount val="17"/>
                <c:pt idx="0">
                  <c:v>0.10210233272535278</c:v>
                </c:pt>
                <c:pt idx="1">
                  <c:v>0.1621690254518984</c:v>
                </c:pt>
                <c:pt idx="2">
                  <c:v>0.32665372834194611</c:v>
                </c:pt>
                <c:pt idx="3">
                  <c:v>0.11560052158955347</c:v>
                </c:pt>
                <c:pt idx="4">
                  <c:v>0.13828041746308295</c:v>
                </c:pt>
                <c:pt idx="5">
                  <c:v>8.7742076562478663E-2</c:v>
                </c:pt>
                <c:pt idx="6">
                  <c:v>3.2222325363344281E-2</c:v>
                </c:pt>
                <c:pt idx="7">
                  <c:v>5.6230031948881862E-2</c:v>
                </c:pt>
                <c:pt idx="8">
                  <c:v>0.33470133215342485</c:v>
                </c:pt>
                <c:pt idx="9">
                  <c:v>3.0807508980864165E-2</c:v>
                </c:pt>
                <c:pt idx="10">
                  <c:v>9.8894219887729631E-2</c:v>
                </c:pt>
                <c:pt idx="11">
                  <c:v>1.2632062412081481E-3</c:v>
                </c:pt>
                <c:pt idx="12">
                  <c:v>6.7199553381429841E-2</c:v>
                </c:pt>
                <c:pt idx="13">
                  <c:v>6.2429034109715942E-4</c:v>
                </c:pt>
                <c:pt idx="14">
                  <c:v>0.18316615787178381</c:v>
                </c:pt>
                <c:pt idx="15">
                  <c:v>0.11918373548021234</c:v>
                </c:pt>
                <c:pt idx="16">
                  <c:v>0.30383698727508446</c:v>
                </c:pt>
              </c:numCache>
            </c:numRef>
          </c:val>
          <c:smooth val="0"/>
        </c:ser>
        <c:dLbls>
          <c:showLegendKey val="0"/>
          <c:showVal val="0"/>
          <c:showCatName val="0"/>
          <c:showSerName val="0"/>
          <c:showPercent val="0"/>
          <c:showBubbleSize val="0"/>
        </c:dLbls>
        <c:marker val="1"/>
        <c:smooth val="0"/>
        <c:axId val="106419328"/>
        <c:axId val="106420864"/>
      </c:lineChart>
      <c:catAx>
        <c:axId val="106407808"/>
        <c:scaling>
          <c:orientation val="minMax"/>
        </c:scaling>
        <c:delete val="0"/>
        <c:axPos val="b"/>
        <c:numFmt formatCode="0" sourceLinked="1"/>
        <c:majorTickMark val="out"/>
        <c:minorTickMark val="none"/>
        <c:tickLblPos val="nextTo"/>
        <c:txPr>
          <a:bodyPr rot="-5400000" vert="horz"/>
          <a:lstStyle/>
          <a:p>
            <a:pPr>
              <a:defRPr/>
            </a:pPr>
            <a:endParaRPr lang="el-GR"/>
          </a:p>
        </c:txPr>
        <c:crossAx val="106409344"/>
        <c:crosses val="autoZero"/>
        <c:auto val="1"/>
        <c:lblAlgn val="ctr"/>
        <c:lblOffset val="100"/>
        <c:noMultiLvlLbl val="0"/>
      </c:catAx>
      <c:valAx>
        <c:axId val="106409344"/>
        <c:scaling>
          <c:orientation val="minMax"/>
          <c:max val="50000"/>
          <c:min val="0"/>
        </c:scaling>
        <c:delete val="0"/>
        <c:axPos val="l"/>
        <c:numFmt formatCode="#,##0" sourceLinked="0"/>
        <c:majorTickMark val="out"/>
        <c:minorTickMark val="none"/>
        <c:tickLblPos val="nextTo"/>
        <c:txPr>
          <a:bodyPr rot="0" vert="horz"/>
          <a:lstStyle/>
          <a:p>
            <a:pPr>
              <a:defRPr/>
            </a:pPr>
            <a:endParaRPr lang="el-GR"/>
          </a:p>
        </c:txPr>
        <c:crossAx val="106407808"/>
        <c:crosses val="autoZero"/>
        <c:crossBetween val="between"/>
        <c:majorUnit val="5000"/>
      </c:valAx>
      <c:catAx>
        <c:axId val="106419328"/>
        <c:scaling>
          <c:orientation val="minMax"/>
        </c:scaling>
        <c:delete val="1"/>
        <c:axPos val="b"/>
        <c:majorTickMark val="out"/>
        <c:minorTickMark val="none"/>
        <c:tickLblPos val="none"/>
        <c:crossAx val="106420864"/>
        <c:crosses val="autoZero"/>
        <c:auto val="1"/>
        <c:lblAlgn val="ctr"/>
        <c:lblOffset val="100"/>
        <c:noMultiLvlLbl val="0"/>
      </c:catAx>
      <c:valAx>
        <c:axId val="106420864"/>
        <c:scaling>
          <c:orientation val="minMax"/>
        </c:scaling>
        <c:delete val="0"/>
        <c:axPos val="r"/>
        <c:numFmt formatCode="0%" sourceLinked="1"/>
        <c:majorTickMark val="out"/>
        <c:minorTickMark val="none"/>
        <c:tickLblPos val="nextTo"/>
        <c:crossAx val="106419328"/>
        <c:crosses val="max"/>
        <c:crossBetween val="between"/>
        <c:majorUnit val="0.2"/>
      </c:valAx>
      <c:spPr>
        <a:noFill/>
        <a:ln w="25378">
          <a:noFill/>
        </a:ln>
      </c:spPr>
    </c:plotArea>
    <c:legend>
      <c:legendPos val="b"/>
      <c:layout>
        <c:manualLayout>
          <c:xMode val="edge"/>
          <c:yMode val="edge"/>
          <c:x val="0"/>
          <c:y val="0.64593925759280191"/>
          <c:w val="0.98637594391039851"/>
          <c:h val="0.18061342332208441"/>
        </c:manualLayout>
      </c:layout>
      <c:overlay val="0"/>
      <c:txPr>
        <a:bodyPr/>
        <a:lstStyle/>
        <a:p>
          <a:pPr>
            <a:defRPr sz="1199" b="1"/>
          </a:pPr>
          <a:endParaRPr lang="el-GR"/>
        </a:p>
      </c:txPr>
    </c:legend>
    <c:plotVisOnly val="1"/>
    <c:dispBlanksAs val="gap"/>
    <c:showDLblsOverMax val="0"/>
  </c:chart>
  <c:txPr>
    <a:bodyPr/>
    <a:lstStyle/>
    <a:p>
      <a:pPr>
        <a:defRPr sz="1199"/>
      </a:pPr>
      <a:endParaRPr lang="el-G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323225523961527E-2"/>
          <c:y val="5.4230728793970076E-2"/>
          <c:w val="0.88902404514648803"/>
          <c:h val="0.54984831722890382"/>
        </c:manualLayout>
      </c:layout>
      <c:barChart>
        <c:barDir val="col"/>
        <c:grouping val="clustered"/>
        <c:varyColors val="0"/>
        <c:ser>
          <c:idx val="2"/>
          <c:order val="0"/>
          <c:tx>
            <c:strRef>
              <c:f>Sheet1!$B$1</c:f>
              <c:strCache>
                <c:ptCount val="1"/>
                <c:pt idx="0">
                  <c:v>Πατέντες τομέα φαρμάκου Ελλάδα</c:v>
                </c:pt>
              </c:strCache>
            </c:strRef>
          </c:tx>
          <c:spPr>
            <a:solidFill>
              <a:srgbClr val="92D050"/>
            </a:solidFill>
          </c:spPr>
          <c:invertIfNegative val="0"/>
          <c:cat>
            <c:numRef>
              <c:f>Sheet1!$A$2:$A$5</c:f>
              <c:numCache>
                <c:formatCode>General</c:formatCode>
                <c:ptCount val="4"/>
                <c:pt idx="0">
                  <c:v>2009</c:v>
                </c:pt>
                <c:pt idx="1">
                  <c:v>2010</c:v>
                </c:pt>
                <c:pt idx="2">
                  <c:v>2011</c:v>
                </c:pt>
                <c:pt idx="3">
                  <c:v>2012</c:v>
                </c:pt>
              </c:numCache>
            </c:numRef>
          </c:cat>
          <c:val>
            <c:numRef>
              <c:f>Sheet1!$B$2:$B$5</c:f>
              <c:numCache>
                <c:formatCode>General</c:formatCode>
                <c:ptCount val="4"/>
                <c:pt idx="0">
                  <c:v>5</c:v>
                </c:pt>
                <c:pt idx="1">
                  <c:v>16</c:v>
                </c:pt>
                <c:pt idx="2">
                  <c:v>5</c:v>
                </c:pt>
                <c:pt idx="3">
                  <c:v>5</c:v>
                </c:pt>
              </c:numCache>
            </c:numRef>
          </c:val>
        </c:ser>
        <c:ser>
          <c:idx val="3"/>
          <c:order val="1"/>
          <c:tx>
            <c:strRef>
              <c:f>Sheet1!$C$1</c:f>
              <c:strCache>
                <c:ptCount val="1"/>
                <c:pt idx="0">
                  <c:v>Σύνολο πατεντών Ελλάδας</c:v>
                </c:pt>
              </c:strCache>
            </c:strRef>
          </c:tx>
          <c:spPr>
            <a:solidFill>
              <a:schemeClr val="tx2">
                <a:lumMod val="60000"/>
                <a:lumOff val="40000"/>
              </a:schemeClr>
            </a:solidFill>
          </c:spPr>
          <c:invertIfNegative val="0"/>
          <c:cat>
            <c:numRef>
              <c:f>Sheet1!$A$2:$A$5</c:f>
              <c:numCache>
                <c:formatCode>General</c:formatCode>
                <c:ptCount val="4"/>
                <c:pt idx="0">
                  <c:v>2009</c:v>
                </c:pt>
                <c:pt idx="1">
                  <c:v>2010</c:v>
                </c:pt>
                <c:pt idx="2">
                  <c:v>2011</c:v>
                </c:pt>
                <c:pt idx="3">
                  <c:v>2012</c:v>
                </c:pt>
              </c:numCache>
            </c:numRef>
          </c:cat>
          <c:val>
            <c:numRef>
              <c:f>Sheet1!$C$2:$C$5</c:f>
              <c:numCache>
                <c:formatCode>General</c:formatCode>
                <c:ptCount val="4"/>
                <c:pt idx="0">
                  <c:v>98</c:v>
                </c:pt>
                <c:pt idx="1">
                  <c:v>79</c:v>
                </c:pt>
                <c:pt idx="2">
                  <c:v>68</c:v>
                </c:pt>
                <c:pt idx="3">
                  <c:v>67</c:v>
                </c:pt>
              </c:numCache>
            </c:numRef>
          </c:val>
        </c:ser>
        <c:dLbls>
          <c:showLegendKey val="0"/>
          <c:showVal val="0"/>
          <c:showCatName val="0"/>
          <c:showSerName val="0"/>
          <c:showPercent val="0"/>
          <c:showBubbleSize val="0"/>
        </c:dLbls>
        <c:gapWidth val="150"/>
        <c:axId val="107031168"/>
        <c:axId val="107041152"/>
      </c:barChart>
      <c:lineChart>
        <c:grouping val="standard"/>
        <c:varyColors val="0"/>
        <c:ser>
          <c:idx val="1"/>
          <c:order val="2"/>
          <c:tx>
            <c:strRef>
              <c:f>Sheet1!$D$1</c:f>
              <c:strCache>
                <c:ptCount val="1"/>
                <c:pt idx="0">
                  <c:v>Μερίδιο πατεντών φαρμάκου στην Ελλάδα</c:v>
                </c:pt>
              </c:strCache>
            </c:strRef>
          </c:tx>
          <c:spPr>
            <a:ln>
              <a:solidFill>
                <a:schemeClr val="tx1"/>
              </a:solidFill>
            </a:ln>
          </c:spPr>
          <c:marker>
            <c:spPr>
              <a:solidFill>
                <a:schemeClr val="tx1">
                  <a:lumMod val="65000"/>
                  <a:lumOff val="35000"/>
                </a:schemeClr>
              </a:solidFill>
              <a:ln>
                <a:solidFill>
                  <a:schemeClr val="tx1"/>
                </a:solidFill>
              </a:ln>
            </c:spPr>
          </c:marker>
          <c:dLbls>
            <c:txPr>
              <a:bodyPr/>
              <a:lstStyle/>
              <a:p>
                <a:pPr>
                  <a:defRPr sz="999" b="0"/>
                </a:pPr>
                <a:endParaRPr lang="el-GR"/>
              </a:p>
            </c:txPr>
            <c:dLblPos val="t"/>
            <c:showLegendKey val="0"/>
            <c:showVal val="1"/>
            <c:showCatName val="0"/>
            <c:showSerName val="0"/>
            <c:showPercent val="0"/>
            <c:showBubbleSize val="0"/>
            <c:showLeaderLines val="0"/>
          </c:dLbls>
          <c:cat>
            <c:numRef>
              <c:f>Sheet1!$A$2:$A$5</c:f>
              <c:numCache>
                <c:formatCode>General</c:formatCode>
                <c:ptCount val="4"/>
                <c:pt idx="0">
                  <c:v>2009</c:v>
                </c:pt>
                <c:pt idx="1">
                  <c:v>2010</c:v>
                </c:pt>
                <c:pt idx="2">
                  <c:v>2011</c:v>
                </c:pt>
                <c:pt idx="3">
                  <c:v>2012</c:v>
                </c:pt>
              </c:numCache>
            </c:numRef>
          </c:cat>
          <c:val>
            <c:numRef>
              <c:f>Sheet1!$D$2:$D$5</c:f>
              <c:numCache>
                <c:formatCode>0%</c:formatCode>
                <c:ptCount val="4"/>
                <c:pt idx="0">
                  <c:v>5.1020408163265286E-2</c:v>
                </c:pt>
                <c:pt idx="1">
                  <c:v>0.20253164556962036</c:v>
                </c:pt>
                <c:pt idx="2">
                  <c:v>7.3529411764705885E-2</c:v>
                </c:pt>
                <c:pt idx="3">
                  <c:v>7.4626865671641784E-2</c:v>
                </c:pt>
              </c:numCache>
            </c:numRef>
          </c:val>
          <c:smooth val="0"/>
        </c:ser>
        <c:ser>
          <c:idx val="0"/>
          <c:order val="3"/>
          <c:tx>
            <c:strRef>
              <c:f>Sheet1!$E$1</c:f>
              <c:strCache>
                <c:ptCount val="1"/>
                <c:pt idx="0">
                  <c:v>Μερίδιο πατεντών φαρμάκου  στην Ευρώπη</c:v>
                </c:pt>
              </c:strCache>
            </c:strRef>
          </c:tx>
          <c:spPr>
            <a:ln>
              <a:solidFill>
                <a:srgbClr val="FF0000"/>
              </a:solidFill>
            </a:ln>
          </c:spPr>
          <c:marker>
            <c:spPr>
              <a:solidFill>
                <a:srgbClr val="FF0000"/>
              </a:solidFill>
              <a:ln>
                <a:solidFill>
                  <a:srgbClr val="FF0000"/>
                </a:solidFill>
              </a:ln>
            </c:spPr>
          </c:marker>
          <c:dLbls>
            <c:txPr>
              <a:bodyPr/>
              <a:lstStyle/>
              <a:p>
                <a:pPr>
                  <a:defRPr sz="999"/>
                </a:pPr>
                <a:endParaRPr lang="el-GR"/>
              </a:p>
            </c:txPr>
            <c:dLblPos val="r"/>
            <c:showLegendKey val="0"/>
            <c:showVal val="1"/>
            <c:showCatName val="0"/>
            <c:showSerName val="0"/>
            <c:showPercent val="0"/>
            <c:showBubbleSize val="0"/>
            <c:showLeaderLines val="0"/>
          </c:dLbls>
          <c:cat>
            <c:numRef>
              <c:f>Sheet1!$A$2:$A$5</c:f>
              <c:numCache>
                <c:formatCode>General</c:formatCode>
                <c:ptCount val="4"/>
                <c:pt idx="0">
                  <c:v>2009</c:v>
                </c:pt>
                <c:pt idx="1">
                  <c:v>2010</c:v>
                </c:pt>
                <c:pt idx="2">
                  <c:v>2011</c:v>
                </c:pt>
                <c:pt idx="3">
                  <c:v>2012</c:v>
                </c:pt>
              </c:numCache>
            </c:numRef>
          </c:cat>
          <c:val>
            <c:numRef>
              <c:f>Sheet1!$E$2:$E$5</c:f>
              <c:numCache>
                <c:formatCode>0%</c:formatCode>
                <c:ptCount val="4"/>
                <c:pt idx="0">
                  <c:v>4.0000000000000022E-2</c:v>
                </c:pt>
                <c:pt idx="1">
                  <c:v>0.05</c:v>
                </c:pt>
                <c:pt idx="2">
                  <c:v>4.0000000000000022E-2</c:v>
                </c:pt>
                <c:pt idx="3">
                  <c:v>4.0000000000000022E-2</c:v>
                </c:pt>
              </c:numCache>
            </c:numRef>
          </c:val>
          <c:smooth val="0"/>
        </c:ser>
        <c:dLbls>
          <c:showLegendKey val="0"/>
          <c:showVal val="0"/>
          <c:showCatName val="0"/>
          <c:showSerName val="0"/>
          <c:showPercent val="0"/>
          <c:showBubbleSize val="0"/>
        </c:dLbls>
        <c:marker val="1"/>
        <c:smooth val="0"/>
        <c:axId val="107042688"/>
        <c:axId val="107044224"/>
      </c:lineChart>
      <c:catAx>
        <c:axId val="107031168"/>
        <c:scaling>
          <c:orientation val="minMax"/>
        </c:scaling>
        <c:delete val="0"/>
        <c:axPos val="b"/>
        <c:numFmt formatCode="General" sourceLinked="1"/>
        <c:majorTickMark val="out"/>
        <c:minorTickMark val="none"/>
        <c:tickLblPos val="nextTo"/>
        <c:txPr>
          <a:bodyPr/>
          <a:lstStyle/>
          <a:p>
            <a:pPr>
              <a:defRPr sz="999"/>
            </a:pPr>
            <a:endParaRPr lang="el-GR"/>
          </a:p>
        </c:txPr>
        <c:crossAx val="107041152"/>
        <c:crosses val="autoZero"/>
        <c:auto val="1"/>
        <c:lblAlgn val="ctr"/>
        <c:lblOffset val="100"/>
        <c:noMultiLvlLbl val="0"/>
      </c:catAx>
      <c:valAx>
        <c:axId val="107041152"/>
        <c:scaling>
          <c:orientation val="minMax"/>
          <c:max val="100"/>
        </c:scaling>
        <c:delete val="0"/>
        <c:axPos val="l"/>
        <c:majorGridlines/>
        <c:numFmt formatCode="General" sourceLinked="1"/>
        <c:majorTickMark val="out"/>
        <c:minorTickMark val="none"/>
        <c:tickLblPos val="nextTo"/>
        <c:txPr>
          <a:bodyPr/>
          <a:lstStyle/>
          <a:p>
            <a:pPr>
              <a:defRPr sz="1049"/>
            </a:pPr>
            <a:endParaRPr lang="el-GR"/>
          </a:p>
        </c:txPr>
        <c:crossAx val="107031168"/>
        <c:crosses val="autoZero"/>
        <c:crossBetween val="between"/>
      </c:valAx>
      <c:catAx>
        <c:axId val="107042688"/>
        <c:scaling>
          <c:orientation val="minMax"/>
        </c:scaling>
        <c:delete val="1"/>
        <c:axPos val="b"/>
        <c:numFmt formatCode="General" sourceLinked="1"/>
        <c:majorTickMark val="out"/>
        <c:minorTickMark val="none"/>
        <c:tickLblPos val="none"/>
        <c:crossAx val="107044224"/>
        <c:crosses val="autoZero"/>
        <c:auto val="1"/>
        <c:lblAlgn val="ctr"/>
        <c:lblOffset val="100"/>
        <c:noMultiLvlLbl val="0"/>
      </c:catAx>
      <c:valAx>
        <c:axId val="107044224"/>
        <c:scaling>
          <c:orientation val="minMax"/>
          <c:max val="1"/>
        </c:scaling>
        <c:delete val="0"/>
        <c:axPos val="r"/>
        <c:numFmt formatCode="0%" sourceLinked="0"/>
        <c:majorTickMark val="out"/>
        <c:minorTickMark val="none"/>
        <c:tickLblPos val="nextTo"/>
        <c:txPr>
          <a:bodyPr/>
          <a:lstStyle/>
          <a:p>
            <a:pPr>
              <a:defRPr sz="1099"/>
            </a:pPr>
            <a:endParaRPr lang="el-GR"/>
          </a:p>
        </c:txPr>
        <c:crossAx val="107042688"/>
        <c:crosses val="max"/>
        <c:crossBetween val="between"/>
      </c:valAx>
      <c:spPr>
        <a:noFill/>
        <a:ln w="25385">
          <a:noFill/>
        </a:ln>
      </c:spPr>
    </c:plotArea>
    <c:legend>
      <c:legendPos val="b"/>
      <c:layout>
        <c:manualLayout>
          <c:xMode val="edge"/>
          <c:yMode val="edge"/>
          <c:x val="0"/>
          <c:y val="0.67967253029541586"/>
          <c:w val="0.98802920223207458"/>
          <c:h val="0.28138493326632041"/>
        </c:manualLayout>
      </c:layout>
      <c:overlay val="0"/>
      <c:txPr>
        <a:bodyPr/>
        <a:lstStyle/>
        <a:p>
          <a:pPr>
            <a:defRPr sz="1049" b="1"/>
          </a:pPr>
          <a:endParaRPr lang="el-GR"/>
        </a:p>
      </c:txPr>
    </c:legend>
    <c:plotVisOnly val="1"/>
    <c:dispBlanksAs val="gap"/>
    <c:showDLblsOverMax val="0"/>
  </c:chart>
  <c:txPr>
    <a:bodyPr/>
    <a:lstStyle/>
    <a:p>
      <a:pPr>
        <a:defRPr sz="1799"/>
      </a:pPr>
      <a:endParaRPr lang="el-G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82037401574805"/>
          <c:y val="3.8800705467372319E-2"/>
          <c:w val="0.87858038057742749"/>
          <c:h val="0.90371157771945176"/>
        </c:manualLayout>
      </c:layout>
      <c:barChart>
        <c:barDir val="col"/>
        <c:grouping val="clustered"/>
        <c:varyColors val="0"/>
        <c:ser>
          <c:idx val="0"/>
          <c:order val="0"/>
          <c:tx>
            <c:strRef>
              <c:f>prodcom!$R$3</c:f>
              <c:strCache>
                <c:ptCount val="1"/>
                <c:pt idx="0">
                  <c:v>prodcom</c:v>
                </c:pt>
              </c:strCache>
            </c:strRef>
          </c:tx>
          <c:invertIfNegative val="0"/>
          <c:dLbls>
            <c:txPr>
              <a:bodyPr/>
              <a:lstStyle/>
              <a:p>
                <a:pPr>
                  <a:defRPr sz="800" b="1"/>
                </a:pPr>
                <a:endParaRPr lang="el-GR"/>
              </a:p>
            </c:txPr>
            <c:showLegendKey val="0"/>
            <c:showVal val="1"/>
            <c:showCatName val="0"/>
            <c:showSerName val="0"/>
            <c:showPercent val="0"/>
            <c:showBubbleSize val="0"/>
            <c:showLeaderLines val="0"/>
          </c:dLbls>
          <c:cat>
            <c:numRef>
              <c:f>prodcom!$Q$9:$Q$21</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prodcom!$R$9:$R$21</c:f>
              <c:numCache>
                <c:formatCode>_(* #,##0_);_(* \(#,##0\);_(* "-"??_);_(@_)</c:formatCode>
                <c:ptCount val="13"/>
                <c:pt idx="0">
                  <c:v>337004000</c:v>
                </c:pt>
                <c:pt idx="1">
                  <c:v>372317000</c:v>
                </c:pt>
                <c:pt idx="2">
                  <c:v>431245163</c:v>
                </c:pt>
                <c:pt idx="3">
                  <c:v>450272854</c:v>
                </c:pt>
                <c:pt idx="4">
                  <c:v>515018292</c:v>
                </c:pt>
                <c:pt idx="5">
                  <c:v>676512241</c:v>
                </c:pt>
                <c:pt idx="6">
                  <c:v>710661890</c:v>
                </c:pt>
                <c:pt idx="7">
                  <c:v>802297635</c:v>
                </c:pt>
                <c:pt idx="8">
                  <c:v>865989104</c:v>
                </c:pt>
                <c:pt idx="9">
                  <c:v>890409404</c:v>
                </c:pt>
                <c:pt idx="10">
                  <c:v>918375960</c:v>
                </c:pt>
                <c:pt idx="11">
                  <c:v>907164574</c:v>
                </c:pt>
                <c:pt idx="12">
                  <c:v>858000196</c:v>
                </c:pt>
              </c:numCache>
            </c:numRef>
          </c:val>
        </c:ser>
        <c:dLbls>
          <c:showLegendKey val="0"/>
          <c:showVal val="1"/>
          <c:showCatName val="0"/>
          <c:showSerName val="0"/>
          <c:showPercent val="0"/>
          <c:showBubbleSize val="0"/>
        </c:dLbls>
        <c:gapWidth val="69"/>
        <c:axId val="105652224"/>
        <c:axId val="105653760"/>
      </c:barChart>
      <c:catAx>
        <c:axId val="105652224"/>
        <c:scaling>
          <c:orientation val="minMax"/>
        </c:scaling>
        <c:delete val="0"/>
        <c:axPos val="b"/>
        <c:numFmt formatCode="General" sourceLinked="1"/>
        <c:majorTickMark val="out"/>
        <c:minorTickMark val="none"/>
        <c:tickLblPos val="nextTo"/>
        <c:txPr>
          <a:bodyPr/>
          <a:lstStyle/>
          <a:p>
            <a:pPr>
              <a:defRPr sz="800" b="1"/>
            </a:pPr>
            <a:endParaRPr lang="el-GR"/>
          </a:p>
        </c:txPr>
        <c:crossAx val="105653760"/>
        <c:crosses val="autoZero"/>
        <c:auto val="1"/>
        <c:lblAlgn val="ctr"/>
        <c:lblOffset val="100"/>
        <c:noMultiLvlLbl val="0"/>
      </c:catAx>
      <c:valAx>
        <c:axId val="105653760"/>
        <c:scaling>
          <c:orientation val="minMax"/>
        </c:scaling>
        <c:delete val="0"/>
        <c:axPos val="l"/>
        <c:majorGridlines>
          <c:spPr>
            <a:ln>
              <a:solidFill>
                <a:schemeClr val="bg1">
                  <a:lumMod val="75000"/>
                </a:schemeClr>
              </a:solidFill>
              <a:prstDash val="sysDot"/>
            </a:ln>
          </c:spPr>
        </c:majorGridlines>
        <c:numFmt formatCode="0" sourceLinked="0"/>
        <c:majorTickMark val="out"/>
        <c:minorTickMark val="none"/>
        <c:tickLblPos val="nextTo"/>
        <c:crossAx val="105652224"/>
        <c:crosses val="autoZero"/>
        <c:crossBetween val="between"/>
        <c:dispUnits>
          <c:builtInUnit val="millions"/>
          <c:dispUnitsLbl>
            <c:layout>
              <c:manualLayout>
                <c:xMode val="edge"/>
                <c:yMode val="edge"/>
                <c:x val="0"/>
                <c:y val="7.4162951853241448E-3"/>
              </c:manualLayout>
            </c:layout>
            <c:tx>
              <c:rich>
                <a:bodyPr/>
                <a:lstStyle/>
                <a:p>
                  <a:pPr>
                    <a:defRPr/>
                  </a:pPr>
                  <a:r>
                    <a:rPr lang="el-GR"/>
                    <a:t>εκατ. €</a:t>
                  </a:r>
                  <a:endParaRPr lang="en-US"/>
                </a:p>
              </c:rich>
            </c:tx>
          </c:dispUnitsLbl>
        </c:dispUnits>
      </c:valAx>
    </c:plotArea>
    <c:plotVisOnly val="1"/>
    <c:dispBlanksAs val="gap"/>
    <c:showDLblsOverMax val="0"/>
  </c:chart>
  <c:spPr>
    <a:ln>
      <a:noFill/>
    </a:ln>
  </c:spPr>
  <c:txPr>
    <a:bodyPr/>
    <a:lstStyle/>
    <a:p>
      <a:pPr>
        <a:defRPr>
          <a:latin typeface="Arial" pitchFamily="34" charset="0"/>
          <a:cs typeface="Arial" pitchFamily="34" charset="0"/>
        </a:defRPr>
      </a:pPr>
      <a:endParaRPr lang="el-GR"/>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invertIfNegative val="0"/>
          <c:dPt>
            <c:idx val="12"/>
            <c:invertIfNegative val="0"/>
            <c:bubble3D val="0"/>
            <c:spPr>
              <a:solidFill>
                <a:srgbClr val="C00000"/>
              </a:solidFill>
            </c:spPr>
          </c:dPt>
          <c:dLbls>
            <c:numFmt formatCode="0%" sourceLinked="0"/>
            <c:txPr>
              <a:bodyPr/>
              <a:lstStyle/>
              <a:p>
                <a:pPr>
                  <a:defRPr sz="900" b="1"/>
                </a:pPr>
                <a:endParaRPr lang="el-GR"/>
              </a:p>
            </c:txPr>
            <c:showLegendKey val="0"/>
            <c:showVal val="1"/>
            <c:showCatName val="0"/>
            <c:showSerName val="0"/>
            <c:showPercent val="0"/>
            <c:showBubbleSize val="0"/>
            <c:showLeaderLines val="0"/>
          </c:dLbls>
          <c:cat>
            <c:strRef>
              <c:f>'GVA_MANUF SEC_GR'!$A$35:$A$50</c:f>
              <c:strCache>
                <c:ptCount val="16"/>
                <c:pt idx="0">
                  <c:v>Κλωστ/ργία - Είδη ένδυσης</c:v>
                </c:pt>
                <c:pt idx="1">
                  <c:v>Χαρτοποιία</c:v>
                </c:pt>
                <c:pt idx="2">
                  <c:v>Κατασκευή Επίπλων</c:v>
                </c:pt>
                <c:pt idx="3">
                  <c:v>Χημικά προϊόντα</c:v>
                </c:pt>
                <c:pt idx="4">
                  <c:v>Tρόφιμα, Ποτά, Καπνός</c:v>
                </c:pt>
                <c:pt idx="5">
                  <c:v>Πλαστικά</c:v>
                </c:pt>
                <c:pt idx="6">
                  <c:v>Μη μεταλλικά προϊόντα</c:v>
                </c:pt>
                <c:pt idx="7">
                  <c:v>Βιομηχανία Ξύλου</c:v>
                </c:pt>
                <c:pt idx="8">
                  <c:v>Ηλεκτρολογικός Εξοπλισμός</c:v>
                </c:pt>
                <c:pt idx="9">
                  <c:v>Μεταλλικά Προϊόντα</c:v>
                </c:pt>
                <c:pt idx="10">
                  <c:v>Παραγωγή Οπτάνθρακα</c:v>
                </c:pt>
                <c:pt idx="11">
                  <c:v>Επισκευή Μηχανημάτων</c:v>
                </c:pt>
                <c:pt idx="12">
                  <c:v>Παραγωγή Φαρμακου</c:v>
                </c:pt>
                <c:pt idx="13">
                  <c:v>Μηχανήματα</c:v>
                </c:pt>
                <c:pt idx="14">
                  <c:v>Βασικά Μέταλα</c:v>
                </c:pt>
                <c:pt idx="15">
                  <c:v>Εκτυπώσεις</c:v>
                </c:pt>
              </c:strCache>
            </c:strRef>
          </c:cat>
          <c:val>
            <c:numRef>
              <c:f>'GVA_MANUF SEC_GR'!$B$35:$B$50</c:f>
              <c:numCache>
                <c:formatCode>0.0%</c:formatCode>
                <c:ptCount val="16"/>
                <c:pt idx="0">
                  <c:v>-3.9820625582307756E-2</c:v>
                </c:pt>
                <c:pt idx="1">
                  <c:v>-3.3103897024151806E-2</c:v>
                </c:pt>
                <c:pt idx="2">
                  <c:v>2.5314841433983215E-3</c:v>
                </c:pt>
                <c:pt idx="3">
                  <c:v>4.7412496977070982E-3</c:v>
                </c:pt>
                <c:pt idx="4">
                  <c:v>2.3802239174618451E-2</c:v>
                </c:pt>
                <c:pt idx="5">
                  <c:v>2.9714397434797993E-2</c:v>
                </c:pt>
                <c:pt idx="6">
                  <c:v>4.4360673149548779E-2</c:v>
                </c:pt>
                <c:pt idx="7">
                  <c:v>7.9242828287159076E-2</c:v>
                </c:pt>
                <c:pt idx="8">
                  <c:v>8.0452463460609788E-2</c:v>
                </c:pt>
                <c:pt idx="9">
                  <c:v>8.3329788035206548E-2</c:v>
                </c:pt>
                <c:pt idx="10">
                  <c:v>9.5485592657094831E-2</c:v>
                </c:pt>
                <c:pt idx="11">
                  <c:v>9.7764076248741116E-2</c:v>
                </c:pt>
                <c:pt idx="12">
                  <c:v>0.10108732650317841</c:v>
                </c:pt>
                <c:pt idx="13">
                  <c:v>0.10407123243320254</c:v>
                </c:pt>
                <c:pt idx="14">
                  <c:v>0.13579622404470593</c:v>
                </c:pt>
                <c:pt idx="15">
                  <c:v>0.15030522769888677</c:v>
                </c:pt>
              </c:numCache>
            </c:numRef>
          </c:val>
        </c:ser>
        <c:dLbls>
          <c:showLegendKey val="0"/>
          <c:showVal val="0"/>
          <c:showCatName val="0"/>
          <c:showSerName val="0"/>
          <c:showPercent val="0"/>
          <c:showBubbleSize val="0"/>
        </c:dLbls>
        <c:gapWidth val="30"/>
        <c:axId val="105705856"/>
        <c:axId val="105707392"/>
      </c:barChart>
      <c:catAx>
        <c:axId val="105705856"/>
        <c:scaling>
          <c:orientation val="minMax"/>
        </c:scaling>
        <c:delete val="0"/>
        <c:axPos val="l"/>
        <c:majorTickMark val="out"/>
        <c:minorTickMark val="out"/>
        <c:tickLblPos val="low"/>
        <c:txPr>
          <a:bodyPr/>
          <a:lstStyle/>
          <a:p>
            <a:pPr>
              <a:defRPr sz="800" b="1"/>
            </a:pPr>
            <a:endParaRPr lang="el-GR"/>
          </a:p>
        </c:txPr>
        <c:crossAx val="105707392"/>
        <c:crosses val="autoZero"/>
        <c:auto val="1"/>
        <c:lblAlgn val="ctr"/>
        <c:lblOffset val="100"/>
        <c:noMultiLvlLbl val="0"/>
      </c:catAx>
      <c:valAx>
        <c:axId val="105707392"/>
        <c:scaling>
          <c:orientation val="minMax"/>
          <c:max val="0.18000000000000024"/>
        </c:scaling>
        <c:delete val="0"/>
        <c:axPos val="b"/>
        <c:majorGridlines>
          <c:spPr>
            <a:ln>
              <a:solidFill>
                <a:schemeClr val="bg1">
                  <a:lumMod val="85000"/>
                </a:schemeClr>
              </a:solidFill>
              <a:prstDash val="sysDash"/>
            </a:ln>
          </c:spPr>
        </c:majorGridlines>
        <c:numFmt formatCode="0%" sourceLinked="0"/>
        <c:majorTickMark val="out"/>
        <c:minorTickMark val="none"/>
        <c:tickLblPos val="nextTo"/>
        <c:txPr>
          <a:bodyPr/>
          <a:lstStyle/>
          <a:p>
            <a:pPr>
              <a:defRPr sz="800"/>
            </a:pPr>
            <a:endParaRPr lang="el-GR"/>
          </a:p>
        </c:txPr>
        <c:crossAx val="105705856"/>
        <c:crosses val="autoZero"/>
        <c:crossBetween val="between"/>
      </c:valAx>
    </c:plotArea>
    <c:plotVisOnly val="1"/>
    <c:dispBlanksAs val="gap"/>
    <c:showDLblsOverMax val="0"/>
  </c:chart>
  <c:txPr>
    <a:bodyPr/>
    <a:lstStyle/>
    <a:p>
      <a:pPr>
        <a:defRPr>
          <a:latin typeface="Arial" pitchFamily="34" charset="0"/>
          <a:cs typeface="Arial" pitchFamily="34" charset="0"/>
        </a:defRPr>
      </a:pPr>
      <a:endParaRPr lang="el-GR"/>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spPr>
            <a:solidFill>
              <a:schemeClr val="tx2">
                <a:lumMod val="40000"/>
                <a:lumOff val="60000"/>
              </a:schemeClr>
            </a:solidFill>
          </c:spPr>
          <c:invertIfNegative val="0"/>
          <c:dPt>
            <c:idx val="12"/>
            <c:invertIfNegative val="0"/>
            <c:bubble3D val="0"/>
            <c:spPr>
              <a:solidFill>
                <a:srgbClr val="C00000"/>
              </a:solidFill>
            </c:spPr>
          </c:dPt>
          <c:dLbls>
            <c:numFmt formatCode="0%" sourceLinked="0"/>
            <c:txPr>
              <a:bodyPr/>
              <a:lstStyle/>
              <a:p>
                <a:pPr>
                  <a:defRPr sz="800" b="1"/>
                </a:pPr>
                <a:endParaRPr lang="el-GR"/>
              </a:p>
            </c:txPr>
            <c:showLegendKey val="0"/>
            <c:showVal val="1"/>
            <c:showCatName val="0"/>
            <c:showSerName val="0"/>
            <c:showPercent val="0"/>
            <c:showBubbleSize val="0"/>
            <c:showLeaderLines val="0"/>
          </c:dLbls>
          <c:cat>
            <c:strRef>
              <c:f>'GVA_MANUF SEC_GR'!$A$55:$A$70</c:f>
              <c:strCache>
                <c:ptCount val="16"/>
                <c:pt idx="0">
                  <c:v>Κατασκευή Επίπλων</c:v>
                </c:pt>
                <c:pt idx="1">
                  <c:v>Πλαστικά</c:v>
                </c:pt>
                <c:pt idx="2">
                  <c:v>Μηχανήματα</c:v>
                </c:pt>
                <c:pt idx="3">
                  <c:v>Μη μεταλλικά προϊόντα</c:v>
                </c:pt>
                <c:pt idx="4">
                  <c:v>Κλωστ/ργία - Είδη ένδυσης</c:v>
                </c:pt>
                <c:pt idx="5">
                  <c:v>Μεταλλικά Προϊόντα</c:v>
                </c:pt>
                <c:pt idx="6">
                  <c:v>Χαρτοποιία</c:v>
                </c:pt>
                <c:pt idx="7">
                  <c:v>Χημικά προϊόντα</c:v>
                </c:pt>
                <c:pt idx="8">
                  <c:v>Tρόφιμα, Ποτά, Καπνός</c:v>
                </c:pt>
                <c:pt idx="9">
                  <c:v>Βιομηχανία Ξύλου</c:v>
                </c:pt>
                <c:pt idx="10">
                  <c:v>Εκτυπώσεις</c:v>
                </c:pt>
                <c:pt idx="11">
                  <c:v>Επισκευή Μηχανημάτων</c:v>
                </c:pt>
                <c:pt idx="12">
                  <c:v>Παραγωγή Φαρμακου</c:v>
                </c:pt>
                <c:pt idx="13">
                  <c:v>Ηλεκτρολογικός Εξοπλισμός</c:v>
                </c:pt>
                <c:pt idx="14">
                  <c:v>Βασικά Μέταλα</c:v>
                </c:pt>
                <c:pt idx="15">
                  <c:v>Παραγωγή Οπτάνθρακα</c:v>
                </c:pt>
              </c:strCache>
            </c:strRef>
          </c:cat>
          <c:val>
            <c:numRef>
              <c:f>'GVA_MANUF SEC_GR'!$B$55:$B$70</c:f>
              <c:numCache>
                <c:formatCode>0.0%</c:formatCode>
                <c:ptCount val="16"/>
                <c:pt idx="0">
                  <c:v>-0.30727330417671916</c:v>
                </c:pt>
                <c:pt idx="1">
                  <c:v>-0.21792408090921891</c:v>
                </c:pt>
                <c:pt idx="2">
                  <c:v>-0.19110160679474217</c:v>
                </c:pt>
                <c:pt idx="3">
                  <c:v>-0.17179816422197691</c:v>
                </c:pt>
                <c:pt idx="4">
                  <c:v>-0.15055885693202614</c:v>
                </c:pt>
                <c:pt idx="5">
                  <c:v>-0.11068240088979595</c:v>
                </c:pt>
                <c:pt idx="6">
                  <c:v>-9.5922253200238811E-2</c:v>
                </c:pt>
                <c:pt idx="7">
                  <c:v>-7.8121865527368856E-2</c:v>
                </c:pt>
                <c:pt idx="8">
                  <c:v>-4.7754585529382172E-2</c:v>
                </c:pt>
                <c:pt idx="9">
                  <c:v>-2.8386858729840592E-2</c:v>
                </c:pt>
                <c:pt idx="10">
                  <c:v>-2.5142460550146684E-2</c:v>
                </c:pt>
                <c:pt idx="11">
                  <c:v>-1.7438415773784799E-2</c:v>
                </c:pt>
                <c:pt idx="12">
                  <c:v>6.8961445248878719E-2</c:v>
                </c:pt>
                <c:pt idx="13">
                  <c:v>0.1282676187151377</c:v>
                </c:pt>
                <c:pt idx="14">
                  <c:v>0.25056122854232538</c:v>
                </c:pt>
                <c:pt idx="15">
                  <c:v>0.28201205929627737</c:v>
                </c:pt>
              </c:numCache>
            </c:numRef>
          </c:val>
        </c:ser>
        <c:dLbls>
          <c:showLegendKey val="0"/>
          <c:showVal val="0"/>
          <c:showCatName val="0"/>
          <c:showSerName val="0"/>
          <c:showPercent val="0"/>
          <c:showBubbleSize val="0"/>
        </c:dLbls>
        <c:gapWidth val="30"/>
        <c:axId val="105740160"/>
        <c:axId val="105741696"/>
      </c:barChart>
      <c:catAx>
        <c:axId val="105740160"/>
        <c:scaling>
          <c:orientation val="minMax"/>
        </c:scaling>
        <c:delete val="0"/>
        <c:axPos val="l"/>
        <c:majorTickMark val="out"/>
        <c:minorTickMark val="none"/>
        <c:tickLblPos val="low"/>
        <c:txPr>
          <a:bodyPr/>
          <a:lstStyle/>
          <a:p>
            <a:pPr>
              <a:defRPr sz="800" b="1"/>
            </a:pPr>
            <a:endParaRPr lang="el-GR"/>
          </a:p>
        </c:txPr>
        <c:crossAx val="105741696"/>
        <c:crosses val="autoZero"/>
        <c:auto val="1"/>
        <c:lblAlgn val="ctr"/>
        <c:lblOffset val="100"/>
        <c:noMultiLvlLbl val="0"/>
      </c:catAx>
      <c:valAx>
        <c:axId val="105741696"/>
        <c:scaling>
          <c:orientation val="minMax"/>
        </c:scaling>
        <c:delete val="0"/>
        <c:axPos val="b"/>
        <c:majorGridlines>
          <c:spPr>
            <a:ln>
              <a:solidFill>
                <a:schemeClr val="bg1">
                  <a:lumMod val="75000"/>
                </a:schemeClr>
              </a:solidFill>
              <a:prstDash val="sysDot"/>
            </a:ln>
          </c:spPr>
        </c:majorGridlines>
        <c:numFmt formatCode="0%" sourceLinked="0"/>
        <c:majorTickMark val="out"/>
        <c:minorTickMark val="none"/>
        <c:tickLblPos val="nextTo"/>
        <c:txPr>
          <a:bodyPr/>
          <a:lstStyle/>
          <a:p>
            <a:pPr>
              <a:defRPr sz="800"/>
            </a:pPr>
            <a:endParaRPr lang="el-GR"/>
          </a:p>
        </c:txPr>
        <c:crossAx val="105740160"/>
        <c:crosses val="autoZero"/>
        <c:crossBetween val="between"/>
      </c:valAx>
    </c:plotArea>
    <c:plotVisOnly val="1"/>
    <c:dispBlanksAs val="gap"/>
    <c:showDLblsOverMax val="0"/>
  </c:chart>
  <c:txPr>
    <a:bodyPr/>
    <a:lstStyle/>
    <a:p>
      <a:pPr>
        <a:defRPr>
          <a:latin typeface="Arial" pitchFamily="34" charset="0"/>
          <a:cs typeface="Arial" pitchFamily="34" charset="0"/>
        </a:defRPr>
      </a:pPr>
      <a:endParaRPr lang="el-G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GR</c:v>
                </c:pt>
              </c:strCache>
            </c:strRef>
          </c:tx>
          <c:invertIfNegative val="0"/>
          <c:dLbls>
            <c:dLbl>
              <c:idx val="0"/>
              <c:layout>
                <c:manualLayout>
                  <c:x val="9.9362981577946746E-3"/>
                  <c:y val="3.6311324885470252E-2"/>
                </c:manualLayout>
              </c:layout>
              <c:showLegendKey val="0"/>
              <c:showVal val="1"/>
              <c:showCatName val="0"/>
              <c:showSerName val="0"/>
              <c:showPercent val="0"/>
              <c:showBubbleSize val="0"/>
            </c:dLbl>
            <c:txPr>
              <a:bodyPr/>
              <a:lstStyle/>
              <a:p>
                <a:pPr>
                  <a:defRPr sz="1200"/>
                </a:pPr>
                <a:endParaRPr lang="el-GR"/>
              </a:p>
            </c:txPr>
            <c:showLegendKey val="0"/>
            <c:showVal val="0"/>
            <c:showCatName val="0"/>
            <c:showSerName val="0"/>
            <c:showPercent val="0"/>
            <c:showBubbleSize val="0"/>
          </c:dLbls>
          <c:cat>
            <c:strRef>
              <c:f>Sheet1!$A$2</c:f>
              <c:strCache>
                <c:ptCount val="1"/>
                <c:pt idx="0">
                  <c:v> Διεθνείς επιστημονικές συνδημοσιεύσεις </c:v>
                </c:pt>
              </c:strCache>
            </c:strRef>
          </c:cat>
          <c:val>
            <c:numRef>
              <c:f>Sheet1!$B$2</c:f>
              <c:numCache>
                <c:formatCode>0</c:formatCode>
                <c:ptCount val="1"/>
                <c:pt idx="0">
                  <c:v>544</c:v>
                </c:pt>
              </c:numCache>
            </c:numRef>
          </c:val>
        </c:ser>
        <c:ser>
          <c:idx val="1"/>
          <c:order val="1"/>
          <c:tx>
            <c:strRef>
              <c:f>Sheet1!$C$1</c:f>
              <c:strCache>
                <c:ptCount val="1"/>
                <c:pt idx="0">
                  <c:v>EU27</c:v>
                </c:pt>
              </c:strCache>
            </c:strRef>
          </c:tx>
          <c:invertIfNegative val="0"/>
          <c:dLbls>
            <c:txPr>
              <a:bodyPr/>
              <a:lstStyle/>
              <a:p>
                <a:pPr>
                  <a:defRPr sz="1200"/>
                </a:pPr>
                <a:endParaRPr lang="el-GR"/>
              </a:p>
            </c:txPr>
            <c:showLegendKey val="0"/>
            <c:showVal val="1"/>
            <c:showCatName val="0"/>
            <c:showSerName val="0"/>
            <c:showPercent val="0"/>
            <c:showBubbleSize val="0"/>
            <c:showLeaderLines val="0"/>
          </c:dLbls>
          <c:cat>
            <c:strRef>
              <c:f>Sheet1!$A$2</c:f>
              <c:strCache>
                <c:ptCount val="1"/>
                <c:pt idx="0">
                  <c:v> Διεθνείς επιστημονικές συνδημοσιεύσεις </c:v>
                </c:pt>
              </c:strCache>
            </c:strRef>
          </c:cat>
          <c:val>
            <c:numRef>
              <c:f>Sheet1!$C$2</c:f>
              <c:numCache>
                <c:formatCode>0</c:formatCode>
                <c:ptCount val="1"/>
                <c:pt idx="0">
                  <c:v>300</c:v>
                </c:pt>
              </c:numCache>
            </c:numRef>
          </c:val>
        </c:ser>
        <c:dLbls>
          <c:showLegendKey val="0"/>
          <c:showVal val="0"/>
          <c:showCatName val="0"/>
          <c:showSerName val="0"/>
          <c:showPercent val="0"/>
          <c:showBubbleSize val="0"/>
        </c:dLbls>
        <c:gapWidth val="150"/>
        <c:overlap val="-36"/>
        <c:axId val="88967808"/>
        <c:axId val="88977792"/>
      </c:barChart>
      <c:catAx>
        <c:axId val="88967808"/>
        <c:scaling>
          <c:orientation val="minMax"/>
        </c:scaling>
        <c:delete val="0"/>
        <c:axPos val="b"/>
        <c:numFmt formatCode="General" sourceLinked="1"/>
        <c:majorTickMark val="out"/>
        <c:minorTickMark val="none"/>
        <c:tickLblPos val="nextTo"/>
        <c:txPr>
          <a:bodyPr/>
          <a:lstStyle/>
          <a:p>
            <a:pPr>
              <a:defRPr sz="1200" b="1"/>
            </a:pPr>
            <a:endParaRPr lang="el-GR"/>
          </a:p>
        </c:txPr>
        <c:crossAx val="88977792"/>
        <c:crosses val="autoZero"/>
        <c:auto val="1"/>
        <c:lblAlgn val="ctr"/>
        <c:lblOffset val="100"/>
        <c:noMultiLvlLbl val="0"/>
      </c:catAx>
      <c:valAx>
        <c:axId val="88977792"/>
        <c:scaling>
          <c:orientation val="minMax"/>
        </c:scaling>
        <c:delete val="0"/>
        <c:axPos val="l"/>
        <c:majorGridlines>
          <c:spPr>
            <a:ln>
              <a:prstDash val="sysDash"/>
            </a:ln>
          </c:spPr>
        </c:majorGridlines>
        <c:numFmt formatCode="0" sourceLinked="1"/>
        <c:majorTickMark val="out"/>
        <c:minorTickMark val="none"/>
        <c:tickLblPos val="nextTo"/>
        <c:crossAx val="88967808"/>
        <c:crosses val="autoZero"/>
        <c:crossBetween val="between"/>
      </c:valAx>
      <c:spPr>
        <a:noFill/>
        <a:ln w="25347">
          <a:noFill/>
        </a:ln>
      </c:spPr>
    </c:plotArea>
    <c:legend>
      <c:legendPos val="b"/>
      <c:layout/>
      <c:overlay val="0"/>
      <c:txPr>
        <a:bodyPr/>
        <a:lstStyle/>
        <a:p>
          <a:pPr>
            <a:defRPr sz="1200"/>
          </a:pPr>
          <a:endParaRPr lang="el-GR"/>
        </a:p>
      </c:txPr>
    </c:legend>
    <c:plotVisOnly val="1"/>
    <c:dispBlanksAs val="gap"/>
    <c:showDLblsOverMax val="0"/>
  </c:chart>
  <c:txPr>
    <a:bodyPr/>
    <a:lstStyle/>
    <a:p>
      <a:pPr>
        <a:defRPr sz="1048"/>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27498162304645"/>
          <c:y val="5.7731657892090053E-2"/>
          <c:w val="0.75333705023656961"/>
          <c:h val="0.61398603280191089"/>
        </c:manualLayout>
      </c:layout>
      <c:barChart>
        <c:barDir val="col"/>
        <c:grouping val="clustered"/>
        <c:varyColors val="0"/>
        <c:ser>
          <c:idx val="0"/>
          <c:order val="0"/>
          <c:tx>
            <c:strRef>
              <c:f>Sheet1!$B$1</c:f>
              <c:strCache>
                <c:ptCount val="1"/>
                <c:pt idx="0">
                  <c:v>GR</c:v>
                </c:pt>
              </c:strCache>
            </c:strRef>
          </c:tx>
          <c:invertIfNegative val="0"/>
          <c:dLbls>
            <c:dLbl>
              <c:idx val="1"/>
              <c:layout>
                <c:manualLayout>
                  <c:x val="-2.7300033820514595E-2"/>
                  <c:y val="-1.1224130643578087E-2"/>
                </c:manualLayout>
              </c:layout>
              <c:dLblPos val="outEnd"/>
              <c:showLegendKey val="0"/>
              <c:showVal val="1"/>
              <c:showCatName val="0"/>
              <c:showSerName val="0"/>
              <c:showPercent val="0"/>
              <c:showBubbleSize val="0"/>
            </c:dLbl>
            <c:txPr>
              <a:bodyPr/>
              <a:lstStyle/>
              <a:p>
                <a:pPr>
                  <a:defRPr sz="1200"/>
                </a:pPr>
                <a:endParaRPr lang="el-GR"/>
              </a:p>
            </c:txPr>
            <c:showLegendKey val="0"/>
            <c:showVal val="1"/>
            <c:showCatName val="0"/>
            <c:showSerName val="0"/>
            <c:showPercent val="0"/>
            <c:showBubbleSize val="0"/>
            <c:showLeaderLines val="0"/>
          </c:dLbls>
          <c:cat>
            <c:strRef>
              <c:f>Sheet1!$A$2:$A$4</c:f>
              <c:strCache>
                <c:ptCount val="3"/>
                <c:pt idx="0">
                  <c:v>Νέοι κάτοχοι διδακτορικού</c:v>
                </c:pt>
                <c:pt idx="1">
                  <c:v>% πληθυσμού απόφοιτοι τριτοβάθμιας εκπαίδευσης </c:v>
                </c:pt>
                <c:pt idx="2">
                  <c:v>Νέοι με μεταδευτεροβάθμια εκπαίδευση</c:v>
                </c:pt>
              </c:strCache>
            </c:strRef>
          </c:cat>
          <c:val>
            <c:numRef>
              <c:f>Sheet1!$B$2:$B$4</c:f>
              <c:numCache>
                <c:formatCode>0.0%</c:formatCode>
                <c:ptCount val="3"/>
                <c:pt idx="0">
                  <c:v>1.2E-2</c:v>
                </c:pt>
                <c:pt idx="1">
                  <c:v>0.2890000000000002</c:v>
                </c:pt>
                <c:pt idx="2">
                  <c:v>0.83600000000000041</c:v>
                </c:pt>
              </c:numCache>
            </c:numRef>
          </c:val>
        </c:ser>
        <c:ser>
          <c:idx val="1"/>
          <c:order val="1"/>
          <c:tx>
            <c:strRef>
              <c:f>Sheet1!$C$1</c:f>
              <c:strCache>
                <c:ptCount val="1"/>
                <c:pt idx="0">
                  <c:v>EU27</c:v>
                </c:pt>
              </c:strCache>
            </c:strRef>
          </c:tx>
          <c:invertIfNegative val="0"/>
          <c:dLbls>
            <c:dLbl>
              <c:idx val="0"/>
              <c:layout>
                <c:manualLayout>
                  <c:x val="4.1088844085245067E-2"/>
                  <c:y val="0"/>
                </c:manualLayout>
              </c:layout>
              <c:dLblPos val="outEnd"/>
              <c:showLegendKey val="0"/>
              <c:showVal val="1"/>
              <c:showCatName val="0"/>
              <c:showSerName val="0"/>
              <c:showPercent val="0"/>
              <c:showBubbleSize val="0"/>
            </c:dLbl>
            <c:dLbl>
              <c:idx val="1"/>
              <c:layout>
                <c:manualLayout>
                  <c:x val="4.9892028353389815E-2"/>
                  <c:y val="5.1480051480051478E-3"/>
                </c:manualLayout>
              </c:layout>
              <c:dLblPos val="outEnd"/>
              <c:showLegendKey val="0"/>
              <c:showVal val="1"/>
              <c:showCatName val="0"/>
              <c:showSerName val="0"/>
              <c:showPercent val="0"/>
              <c:showBubbleSize val="0"/>
            </c:dLbl>
            <c:dLbl>
              <c:idx val="2"/>
              <c:layout>
                <c:manualLayout>
                  <c:x val="4.2297855550099274E-2"/>
                  <c:y val="-1.5444227007600383E-2"/>
                </c:manualLayout>
              </c:layout>
              <c:dLblPos val="outEnd"/>
              <c:showLegendKey val="0"/>
              <c:showVal val="1"/>
              <c:showCatName val="0"/>
              <c:showSerName val="0"/>
              <c:showPercent val="0"/>
              <c:showBubbleSize val="0"/>
            </c:dLbl>
            <c:txPr>
              <a:bodyPr/>
              <a:lstStyle/>
              <a:p>
                <a:pPr>
                  <a:defRPr sz="1200"/>
                </a:pPr>
                <a:endParaRPr lang="el-GR"/>
              </a:p>
            </c:txPr>
            <c:showLegendKey val="0"/>
            <c:showVal val="1"/>
            <c:showCatName val="0"/>
            <c:showSerName val="0"/>
            <c:showPercent val="0"/>
            <c:showBubbleSize val="0"/>
            <c:showLeaderLines val="0"/>
          </c:dLbls>
          <c:cat>
            <c:strRef>
              <c:f>Sheet1!$A$2:$A$4</c:f>
              <c:strCache>
                <c:ptCount val="3"/>
                <c:pt idx="0">
                  <c:v>Νέοι κάτοχοι διδακτορικού</c:v>
                </c:pt>
                <c:pt idx="1">
                  <c:v>% πληθυσμού απόφοιτοι τριτοβάθμιας εκπαίδευσης </c:v>
                </c:pt>
                <c:pt idx="2">
                  <c:v>Νέοι με μεταδευτεροβάθμια εκπαίδευση</c:v>
                </c:pt>
              </c:strCache>
            </c:strRef>
          </c:cat>
          <c:val>
            <c:numRef>
              <c:f>Sheet1!$C$2:$C$4</c:f>
              <c:numCache>
                <c:formatCode>0.0%</c:formatCode>
                <c:ptCount val="3"/>
                <c:pt idx="0">
                  <c:v>1.4999999999999998E-2</c:v>
                </c:pt>
                <c:pt idx="1">
                  <c:v>0.3460000000000002</c:v>
                </c:pt>
                <c:pt idx="2">
                  <c:v>0.79500000000000004</c:v>
                </c:pt>
              </c:numCache>
            </c:numRef>
          </c:val>
        </c:ser>
        <c:dLbls>
          <c:showLegendKey val="0"/>
          <c:showVal val="0"/>
          <c:showCatName val="0"/>
          <c:showSerName val="0"/>
          <c:showPercent val="0"/>
          <c:showBubbleSize val="0"/>
        </c:dLbls>
        <c:gapWidth val="150"/>
        <c:axId val="101918208"/>
        <c:axId val="101919744"/>
      </c:barChart>
      <c:catAx>
        <c:axId val="101918208"/>
        <c:scaling>
          <c:orientation val="minMax"/>
        </c:scaling>
        <c:delete val="0"/>
        <c:axPos val="b"/>
        <c:numFmt formatCode="General" sourceLinked="1"/>
        <c:majorTickMark val="out"/>
        <c:minorTickMark val="none"/>
        <c:tickLblPos val="nextTo"/>
        <c:txPr>
          <a:bodyPr rot="0" vert="horz"/>
          <a:lstStyle/>
          <a:p>
            <a:pPr>
              <a:defRPr sz="1100" b="1"/>
            </a:pPr>
            <a:endParaRPr lang="el-GR"/>
          </a:p>
        </c:txPr>
        <c:crossAx val="101919744"/>
        <c:crosses val="autoZero"/>
        <c:auto val="1"/>
        <c:lblAlgn val="ctr"/>
        <c:lblOffset val="100"/>
        <c:noMultiLvlLbl val="0"/>
      </c:catAx>
      <c:valAx>
        <c:axId val="101919744"/>
        <c:scaling>
          <c:orientation val="minMax"/>
        </c:scaling>
        <c:delete val="0"/>
        <c:axPos val="l"/>
        <c:majorGridlines>
          <c:spPr>
            <a:ln>
              <a:prstDash val="sysDash"/>
            </a:ln>
          </c:spPr>
        </c:majorGridlines>
        <c:numFmt formatCode="0%" sourceLinked="0"/>
        <c:majorTickMark val="cross"/>
        <c:minorTickMark val="none"/>
        <c:tickLblPos val="nextTo"/>
        <c:txPr>
          <a:bodyPr/>
          <a:lstStyle/>
          <a:p>
            <a:pPr>
              <a:defRPr sz="1199"/>
            </a:pPr>
            <a:endParaRPr lang="el-GR"/>
          </a:p>
        </c:txPr>
        <c:crossAx val="101918208"/>
        <c:crosses val="autoZero"/>
        <c:crossBetween val="between"/>
        <c:majorUnit val="0.2"/>
      </c:valAx>
      <c:spPr>
        <a:noFill/>
        <a:ln w="25379">
          <a:noFill/>
        </a:ln>
      </c:spPr>
    </c:plotArea>
    <c:legend>
      <c:legendPos val="b"/>
      <c:layout>
        <c:manualLayout>
          <c:xMode val="edge"/>
          <c:yMode val="edge"/>
          <c:x val="6.8738176732265663E-2"/>
          <c:y val="0.89279696019865229"/>
          <c:w val="0.24692653418322727"/>
          <c:h val="8.1027871516060779E-2"/>
        </c:manualLayout>
      </c:layout>
      <c:overlay val="0"/>
      <c:txPr>
        <a:bodyPr/>
        <a:lstStyle/>
        <a:p>
          <a:pPr>
            <a:defRPr sz="1200"/>
          </a:pPr>
          <a:endParaRPr lang="el-GR"/>
        </a:p>
      </c:txPr>
    </c:legend>
    <c:plotVisOnly val="1"/>
    <c:dispBlanksAs val="gap"/>
    <c:showDLblsOverMax val="0"/>
  </c:chart>
  <c:txPr>
    <a:bodyPr/>
    <a:lstStyle/>
    <a:p>
      <a:pPr>
        <a:defRPr sz="1797"/>
      </a:pPr>
      <a:endParaRPr lang="el-G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8237015412237"/>
          <c:y val="4.2026433682642514E-2"/>
          <c:w val="0.8785252496179492"/>
          <c:h val="0.65729196755916686"/>
        </c:manualLayout>
      </c:layout>
      <c:barChart>
        <c:barDir val="col"/>
        <c:grouping val="clustered"/>
        <c:varyColors val="0"/>
        <c:ser>
          <c:idx val="0"/>
          <c:order val="0"/>
          <c:tx>
            <c:strRef>
              <c:f>Sheet1!$B$1</c:f>
              <c:strCache>
                <c:ptCount val="1"/>
                <c:pt idx="0">
                  <c:v>GR</c:v>
                </c:pt>
              </c:strCache>
            </c:strRef>
          </c:tx>
          <c:invertIfNegative val="0"/>
          <c:dLbls>
            <c:txPr>
              <a:bodyPr/>
              <a:lstStyle/>
              <a:p>
                <a:pPr>
                  <a:defRPr sz="1200"/>
                </a:pPr>
                <a:endParaRPr lang="el-GR"/>
              </a:p>
            </c:txPr>
            <c:showLegendKey val="0"/>
            <c:showVal val="1"/>
            <c:showCatName val="0"/>
            <c:showSerName val="0"/>
            <c:showPercent val="0"/>
            <c:showBubbleSize val="0"/>
            <c:showLeaderLines val="0"/>
          </c:dLbls>
          <c:cat>
            <c:strRef>
              <c:f>Sheet1!$A$2:$A$3</c:f>
              <c:strCache>
                <c:ptCount val="2"/>
                <c:pt idx="0">
                  <c:v> ΜΜΕ με καινοτομία προϊόντος ή διαδικασίας </c:v>
                </c:pt>
                <c:pt idx="1">
                  <c:v> ΜΜΕ με οργανωσιακές καινοτομίες </c:v>
                </c:pt>
              </c:strCache>
            </c:strRef>
          </c:cat>
          <c:val>
            <c:numRef>
              <c:f>Sheet1!$B$2:$B$3</c:f>
              <c:numCache>
                <c:formatCode>0.0%</c:formatCode>
                <c:ptCount val="2"/>
                <c:pt idx="0">
                  <c:v>0.37310000000000032</c:v>
                </c:pt>
                <c:pt idx="1">
                  <c:v>0.51290000000000002</c:v>
                </c:pt>
              </c:numCache>
            </c:numRef>
          </c:val>
        </c:ser>
        <c:ser>
          <c:idx val="1"/>
          <c:order val="1"/>
          <c:tx>
            <c:strRef>
              <c:f>Sheet1!$C$1</c:f>
              <c:strCache>
                <c:ptCount val="1"/>
                <c:pt idx="0">
                  <c:v>EU27</c:v>
                </c:pt>
              </c:strCache>
            </c:strRef>
          </c:tx>
          <c:invertIfNegative val="0"/>
          <c:dLbls>
            <c:dLbl>
              <c:idx val="0"/>
              <c:layout>
                <c:manualLayout>
                  <c:x val="2.4369016536118365E-2"/>
                  <c:y val="-1.0379499426164878E-2"/>
                </c:manualLayout>
              </c:layout>
              <c:dLblPos val="outEnd"/>
              <c:showLegendKey val="0"/>
              <c:showVal val="1"/>
              <c:showCatName val="0"/>
              <c:showSerName val="0"/>
              <c:showPercent val="0"/>
              <c:showBubbleSize val="0"/>
            </c:dLbl>
            <c:dLbl>
              <c:idx val="1"/>
              <c:layout>
                <c:manualLayout>
                  <c:x val="3.4812880765883382E-2"/>
                  <c:y val="2.5948748565412212E-3"/>
                </c:manualLayout>
              </c:layout>
              <c:dLblPos val="outEnd"/>
              <c:showLegendKey val="0"/>
              <c:showVal val="1"/>
              <c:showCatName val="0"/>
              <c:showSerName val="0"/>
              <c:showPercent val="0"/>
              <c:showBubbleSize val="0"/>
            </c:dLbl>
            <c:txPr>
              <a:bodyPr/>
              <a:lstStyle/>
              <a:p>
                <a:pPr>
                  <a:defRPr sz="1200"/>
                </a:pPr>
                <a:endParaRPr lang="el-GR"/>
              </a:p>
            </c:txPr>
            <c:showLegendKey val="0"/>
            <c:showVal val="1"/>
            <c:showCatName val="0"/>
            <c:showSerName val="0"/>
            <c:showPercent val="0"/>
            <c:showBubbleSize val="0"/>
            <c:showLeaderLines val="0"/>
          </c:dLbls>
          <c:cat>
            <c:strRef>
              <c:f>Sheet1!$A$2:$A$3</c:f>
              <c:strCache>
                <c:ptCount val="2"/>
                <c:pt idx="0">
                  <c:v> ΜΜΕ με καινοτομία προϊόντος ή διαδικασίας </c:v>
                </c:pt>
                <c:pt idx="1">
                  <c:v> ΜΜΕ με οργανωσιακές καινοτομίες </c:v>
                </c:pt>
              </c:strCache>
            </c:strRef>
          </c:cat>
          <c:val>
            <c:numRef>
              <c:f>Sheet1!$C$2:$C$3</c:f>
              <c:numCache>
                <c:formatCode>0.0%</c:formatCode>
                <c:ptCount val="2"/>
                <c:pt idx="0">
                  <c:v>0.38440000000000046</c:v>
                </c:pt>
                <c:pt idx="1">
                  <c:v>0.40300000000000002</c:v>
                </c:pt>
              </c:numCache>
            </c:numRef>
          </c:val>
        </c:ser>
        <c:dLbls>
          <c:showLegendKey val="0"/>
          <c:showVal val="0"/>
          <c:showCatName val="0"/>
          <c:showSerName val="0"/>
          <c:showPercent val="0"/>
          <c:showBubbleSize val="0"/>
        </c:dLbls>
        <c:gapWidth val="150"/>
        <c:axId val="102993280"/>
        <c:axId val="103007360"/>
      </c:barChart>
      <c:catAx>
        <c:axId val="102993280"/>
        <c:scaling>
          <c:orientation val="minMax"/>
        </c:scaling>
        <c:delete val="0"/>
        <c:axPos val="b"/>
        <c:numFmt formatCode="General" sourceLinked="1"/>
        <c:majorTickMark val="out"/>
        <c:minorTickMark val="none"/>
        <c:tickLblPos val="nextTo"/>
        <c:txPr>
          <a:bodyPr/>
          <a:lstStyle/>
          <a:p>
            <a:pPr>
              <a:defRPr sz="1200" b="1"/>
            </a:pPr>
            <a:endParaRPr lang="el-GR"/>
          </a:p>
        </c:txPr>
        <c:crossAx val="103007360"/>
        <c:crosses val="autoZero"/>
        <c:auto val="1"/>
        <c:lblAlgn val="ctr"/>
        <c:lblOffset val="100"/>
        <c:noMultiLvlLbl val="0"/>
      </c:catAx>
      <c:valAx>
        <c:axId val="103007360"/>
        <c:scaling>
          <c:orientation val="minMax"/>
        </c:scaling>
        <c:delete val="0"/>
        <c:axPos val="l"/>
        <c:majorGridlines>
          <c:spPr>
            <a:ln>
              <a:prstDash val="sysDash"/>
            </a:ln>
          </c:spPr>
        </c:majorGridlines>
        <c:numFmt formatCode="0%" sourceLinked="0"/>
        <c:majorTickMark val="cross"/>
        <c:minorTickMark val="none"/>
        <c:tickLblPos val="nextTo"/>
        <c:crossAx val="102993280"/>
        <c:crosses val="autoZero"/>
        <c:crossBetween val="between"/>
        <c:majorUnit val="0.2"/>
      </c:valAx>
      <c:spPr>
        <a:noFill/>
        <a:ln w="25365">
          <a:noFill/>
        </a:ln>
      </c:spPr>
    </c:plotArea>
    <c:legend>
      <c:legendPos val="b"/>
      <c:layout>
        <c:manualLayout>
          <c:xMode val="edge"/>
          <c:yMode val="edge"/>
          <c:x val="0.36265470826841861"/>
          <c:y val="0.88182003967061362"/>
          <c:w val="0.39366822462700213"/>
          <c:h val="7.2323936607160993E-2"/>
        </c:manualLayout>
      </c:layout>
      <c:overlay val="0"/>
      <c:txPr>
        <a:bodyPr/>
        <a:lstStyle/>
        <a:p>
          <a:pPr>
            <a:defRPr sz="1200"/>
          </a:pPr>
          <a:endParaRPr lang="el-GR"/>
        </a:p>
      </c:txPr>
    </c:legend>
    <c:plotVisOnly val="1"/>
    <c:dispBlanksAs val="gap"/>
    <c:showDLblsOverMax val="0"/>
  </c:chart>
  <c:txPr>
    <a:bodyPr/>
    <a:lstStyle/>
    <a:p>
      <a:pPr>
        <a:defRPr sz="1198"/>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GR</c:v>
                </c:pt>
              </c:strCache>
            </c:strRef>
          </c:tx>
          <c:invertIfNegative val="0"/>
          <c:dLbls>
            <c:dLbl>
              <c:idx val="1"/>
              <c:layout>
                <c:manualLayout>
                  <c:x val="-4.1016114488571084E-3"/>
                  <c:y val="1.1757952820057031E-2"/>
                </c:manualLayout>
              </c:layout>
              <c:dLblPos val="outEnd"/>
              <c:showLegendKey val="0"/>
              <c:showVal val="1"/>
              <c:showCatName val="0"/>
              <c:showSerName val="0"/>
              <c:showPercent val="0"/>
              <c:showBubbleSize val="0"/>
            </c:dLbl>
            <c:txPr>
              <a:bodyPr/>
              <a:lstStyle/>
              <a:p>
                <a:pPr>
                  <a:defRPr sz="1200"/>
                </a:pPr>
                <a:endParaRPr lang="el-GR"/>
              </a:p>
            </c:txPr>
            <c:showLegendKey val="0"/>
            <c:showVal val="1"/>
            <c:showCatName val="0"/>
            <c:showSerName val="0"/>
            <c:showPercent val="0"/>
            <c:showBubbleSize val="0"/>
            <c:showLeaderLines val="0"/>
          </c:dLbls>
          <c:cat>
            <c:strRef>
              <c:f>Sheet1!$A$2:$A$3</c:f>
              <c:strCache>
                <c:ptCount val="2"/>
                <c:pt idx="0">
                  <c:v>Συνεργασίες με καινοτομικές ΜΜΕ</c:v>
                </c:pt>
                <c:pt idx="1">
                  <c:v>Συνδημοσιεύσεις ιδιωτικού- δημόσιου τομέα </c:v>
                </c:pt>
              </c:strCache>
            </c:strRef>
          </c:cat>
          <c:val>
            <c:numRef>
              <c:f>Sheet1!$B$2:$B$3</c:f>
              <c:numCache>
                <c:formatCode>0.0%</c:formatCode>
                <c:ptCount val="2"/>
                <c:pt idx="0">
                  <c:v>0.1331</c:v>
                </c:pt>
                <c:pt idx="1">
                  <c:v>0.15800000000000017</c:v>
                </c:pt>
              </c:numCache>
            </c:numRef>
          </c:val>
        </c:ser>
        <c:ser>
          <c:idx val="1"/>
          <c:order val="1"/>
          <c:tx>
            <c:strRef>
              <c:f>Sheet1!$C$1</c:f>
              <c:strCache>
                <c:ptCount val="1"/>
                <c:pt idx="0">
                  <c:v>EU27</c:v>
                </c:pt>
              </c:strCache>
            </c:strRef>
          </c:tx>
          <c:invertIfNegative val="0"/>
          <c:dLbls>
            <c:dLbl>
              <c:idx val="0"/>
              <c:layout>
                <c:manualLayout>
                  <c:x val="2.5127604206598368E-2"/>
                  <c:y val="0"/>
                </c:manualLayout>
              </c:layout>
              <c:dLblPos val="outEnd"/>
              <c:showLegendKey val="0"/>
              <c:showVal val="1"/>
              <c:showCatName val="0"/>
              <c:showSerName val="0"/>
              <c:showPercent val="0"/>
              <c:showBubbleSize val="0"/>
            </c:dLbl>
            <c:txPr>
              <a:bodyPr/>
              <a:lstStyle/>
              <a:p>
                <a:pPr>
                  <a:defRPr sz="1200"/>
                </a:pPr>
                <a:endParaRPr lang="el-GR"/>
              </a:p>
            </c:txPr>
            <c:showLegendKey val="0"/>
            <c:showVal val="1"/>
            <c:showCatName val="0"/>
            <c:showSerName val="0"/>
            <c:showPercent val="0"/>
            <c:showBubbleSize val="0"/>
            <c:showLeaderLines val="0"/>
          </c:dLbls>
          <c:cat>
            <c:strRef>
              <c:f>Sheet1!$A$2:$A$3</c:f>
              <c:strCache>
                <c:ptCount val="2"/>
                <c:pt idx="0">
                  <c:v>Συνεργασίες με καινοτομικές ΜΜΕ</c:v>
                </c:pt>
                <c:pt idx="1">
                  <c:v>Συνδημοσιεύσεις ιδιωτικού- δημόσιου τομέα </c:v>
                </c:pt>
              </c:strCache>
            </c:strRef>
          </c:cat>
          <c:val>
            <c:numRef>
              <c:f>Sheet1!$C$2:$C$3</c:f>
              <c:numCache>
                <c:formatCode>0.0%</c:formatCode>
                <c:ptCount val="2"/>
                <c:pt idx="0">
                  <c:v>0.1169</c:v>
                </c:pt>
                <c:pt idx="1">
                  <c:v>0.52800000000000002</c:v>
                </c:pt>
              </c:numCache>
            </c:numRef>
          </c:val>
        </c:ser>
        <c:dLbls>
          <c:showLegendKey val="0"/>
          <c:showVal val="0"/>
          <c:showCatName val="0"/>
          <c:showSerName val="0"/>
          <c:showPercent val="0"/>
          <c:showBubbleSize val="0"/>
        </c:dLbls>
        <c:gapWidth val="150"/>
        <c:axId val="103041280"/>
        <c:axId val="103051264"/>
      </c:barChart>
      <c:catAx>
        <c:axId val="103041280"/>
        <c:scaling>
          <c:orientation val="minMax"/>
        </c:scaling>
        <c:delete val="0"/>
        <c:axPos val="b"/>
        <c:numFmt formatCode="General" sourceLinked="1"/>
        <c:majorTickMark val="out"/>
        <c:minorTickMark val="none"/>
        <c:tickLblPos val="nextTo"/>
        <c:txPr>
          <a:bodyPr/>
          <a:lstStyle/>
          <a:p>
            <a:pPr>
              <a:defRPr b="1"/>
            </a:pPr>
            <a:endParaRPr lang="el-GR"/>
          </a:p>
        </c:txPr>
        <c:crossAx val="103051264"/>
        <c:crosses val="autoZero"/>
        <c:auto val="1"/>
        <c:lblAlgn val="ctr"/>
        <c:lblOffset val="100"/>
        <c:noMultiLvlLbl val="0"/>
      </c:catAx>
      <c:valAx>
        <c:axId val="103051264"/>
        <c:scaling>
          <c:orientation val="minMax"/>
        </c:scaling>
        <c:delete val="0"/>
        <c:axPos val="l"/>
        <c:majorGridlines>
          <c:spPr>
            <a:ln>
              <a:prstDash val="sysDash"/>
            </a:ln>
          </c:spPr>
        </c:majorGridlines>
        <c:numFmt formatCode="0%" sourceLinked="0"/>
        <c:majorTickMark val="out"/>
        <c:minorTickMark val="none"/>
        <c:tickLblPos val="nextTo"/>
        <c:crossAx val="103041280"/>
        <c:crosses val="autoZero"/>
        <c:crossBetween val="between"/>
      </c:valAx>
      <c:spPr>
        <a:noFill/>
        <a:ln w="25389">
          <a:noFill/>
        </a:ln>
      </c:spPr>
    </c:plotArea>
    <c:legend>
      <c:legendPos val="b"/>
      <c:layout>
        <c:manualLayout>
          <c:xMode val="edge"/>
          <c:yMode val="edge"/>
          <c:x val="0.41397237913736118"/>
          <c:y val="0.8433786358419002"/>
          <c:w val="0.21546922136856594"/>
          <c:h val="0.10884431369500097"/>
        </c:manualLayout>
      </c:layout>
      <c:overlay val="0"/>
      <c:txPr>
        <a:bodyPr/>
        <a:lstStyle/>
        <a:p>
          <a:pPr>
            <a:defRPr sz="1200"/>
          </a:pPr>
          <a:endParaRPr lang="el-GR"/>
        </a:p>
      </c:txPr>
    </c:legend>
    <c:plotVisOnly val="1"/>
    <c:dispBlanksAs val="gap"/>
    <c:showDLblsOverMax val="0"/>
  </c:chart>
  <c:txPr>
    <a:bodyPr/>
    <a:lstStyle/>
    <a:p>
      <a:pPr>
        <a:defRPr sz="1199"/>
      </a:pPr>
      <a:endParaRPr lang="el-G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GR</c:v>
                </c:pt>
              </c:strCache>
            </c:strRef>
          </c:tx>
          <c:invertIfNegative val="0"/>
          <c:dLbls>
            <c:dLbl>
              <c:idx val="0"/>
              <c:layout>
                <c:manualLayout>
                  <c:x val="-3.2167162139865285E-2"/>
                  <c:y val="0"/>
                </c:manualLayout>
              </c:layout>
              <c:dLblPos val="outEnd"/>
              <c:showLegendKey val="0"/>
              <c:showVal val="1"/>
              <c:showCatName val="0"/>
              <c:showSerName val="0"/>
              <c:showPercent val="0"/>
              <c:showBubbleSize val="0"/>
            </c:dLbl>
            <c:dLbl>
              <c:idx val="2"/>
              <c:layout>
                <c:manualLayout>
                  <c:x val="-1.8381235508494447E-2"/>
                  <c:y val="9.7982940167141968E-3"/>
                </c:manualLayout>
              </c:layout>
              <c:dLblPos val="outEnd"/>
              <c:showLegendKey val="0"/>
              <c:showVal val="1"/>
              <c:showCatName val="0"/>
              <c:showSerName val="0"/>
              <c:showPercent val="0"/>
              <c:showBubbleSize val="0"/>
            </c:dLbl>
            <c:txPr>
              <a:bodyPr/>
              <a:lstStyle/>
              <a:p>
                <a:pPr>
                  <a:defRPr sz="1051"/>
                </a:pPr>
                <a:endParaRPr lang="el-GR"/>
              </a:p>
            </c:txPr>
            <c:showLegendKey val="0"/>
            <c:showVal val="1"/>
            <c:showCatName val="0"/>
            <c:showSerName val="0"/>
            <c:showPercent val="0"/>
            <c:showBubbleSize val="0"/>
            <c:showLeaderLines val="0"/>
          </c:dLbls>
          <c:cat>
            <c:strRef>
              <c:f>Sheet1!$A$2:$A$4</c:f>
              <c:strCache>
                <c:ptCount val="3"/>
                <c:pt idx="0">
                  <c:v>Δαπάνες E&amp;Α επιχειρήσεων</c:v>
                </c:pt>
                <c:pt idx="1">
                  <c:v>Δαπανες καινοτομίας </c:v>
                </c:pt>
                <c:pt idx="2">
                  <c:v>Δημόσιες δαπάνες Ε &amp;Α</c:v>
                </c:pt>
              </c:strCache>
            </c:strRef>
          </c:cat>
          <c:val>
            <c:numRef>
              <c:f>Sheet1!$B$2:$B$4</c:f>
              <c:numCache>
                <c:formatCode>0.0%</c:formatCode>
                <c:ptCount val="3"/>
                <c:pt idx="0">
                  <c:v>1.700000000000001E-3</c:v>
                </c:pt>
                <c:pt idx="1">
                  <c:v>7.4000000000000055E-3</c:v>
                </c:pt>
                <c:pt idx="2">
                  <c:v>4.3000000000000035E-3</c:v>
                </c:pt>
              </c:numCache>
            </c:numRef>
          </c:val>
        </c:ser>
        <c:ser>
          <c:idx val="1"/>
          <c:order val="1"/>
          <c:tx>
            <c:strRef>
              <c:f>Sheet1!$C$1</c:f>
              <c:strCache>
                <c:ptCount val="1"/>
                <c:pt idx="0">
                  <c:v>EU27</c:v>
                </c:pt>
              </c:strCache>
            </c:strRef>
          </c:tx>
          <c:invertIfNegative val="0"/>
          <c:dLbls>
            <c:dLbl>
              <c:idx val="1"/>
              <c:layout>
                <c:manualLayout>
                  <c:x val="2.7571853262741676E-2"/>
                  <c:y val="6.5321960111428311E-3"/>
                </c:manualLayout>
              </c:layout>
              <c:dLblPos val="outEnd"/>
              <c:showLegendKey val="0"/>
              <c:showVal val="1"/>
              <c:showCatName val="0"/>
              <c:showSerName val="0"/>
              <c:showPercent val="0"/>
              <c:showBubbleSize val="0"/>
            </c:dLbl>
            <c:txPr>
              <a:bodyPr/>
              <a:lstStyle/>
              <a:p>
                <a:pPr>
                  <a:defRPr sz="1051"/>
                </a:pPr>
                <a:endParaRPr lang="el-GR"/>
              </a:p>
            </c:txPr>
            <c:showLegendKey val="0"/>
            <c:showVal val="1"/>
            <c:showCatName val="0"/>
            <c:showSerName val="0"/>
            <c:showPercent val="0"/>
            <c:showBubbleSize val="0"/>
            <c:showLeaderLines val="0"/>
          </c:dLbls>
          <c:cat>
            <c:strRef>
              <c:f>Sheet1!$A$2:$A$4</c:f>
              <c:strCache>
                <c:ptCount val="3"/>
                <c:pt idx="0">
                  <c:v>Δαπάνες E&amp;Α επιχειρήσεων</c:v>
                </c:pt>
                <c:pt idx="1">
                  <c:v>Δαπανες καινοτομίας </c:v>
                </c:pt>
                <c:pt idx="2">
                  <c:v>Δημόσιες δαπάνες Ε &amp;Α</c:v>
                </c:pt>
              </c:strCache>
            </c:strRef>
          </c:cat>
          <c:val>
            <c:numRef>
              <c:f>Sheet1!$C$2:$C$4</c:f>
              <c:numCache>
                <c:formatCode>0.0%</c:formatCode>
                <c:ptCount val="3"/>
                <c:pt idx="0">
                  <c:v>1.2699999999999998E-2</c:v>
                </c:pt>
                <c:pt idx="1">
                  <c:v>5.6000000000000034E-3</c:v>
                </c:pt>
                <c:pt idx="2">
                  <c:v>7.5000000000000058E-3</c:v>
                </c:pt>
              </c:numCache>
            </c:numRef>
          </c:val>
        </c:ser>
        <c:dLbls>
          <c:showLegendKey val="0"/>
          <c:showVal val="0"/>
          <c:showCatName val="0"/>
          <c:showSerName val="0"/>
          <c:showPercent val="0"/>
          <c:showBubbleSize val="0"/>
        </c:dLbls>
        <c:gapWidth val="150"/>
        <c:axId val="104452480"/>
        <c:axId val="104454016"/>
      </c:barChart>
      <c:catAx>
        <c:axId val="104452480"/>
        <c:scaling>
          <c:orientation val="minMax"/>
        </c:scaling>
        <c:delete val="0"/>
        <c:axPos val="b"/>
        <c:numFmt formatCode="General" sourceLinked="1"/>
        <c:majorTickMark val="out"/>
        <c:minorTickMark val="none"/>
        <c:tickLblPos val="nextTo"/>
        <c:txPr>
          <a:bodyPr rot="0" vert="horz"/>
          <a:lstStyle/>
          <a:p>
            <a:pPr>
              <a:defRPr sz="1200" b="1"/>
            </a:pPr>
            <a:endParaRPr lang="el-GR"/>
          </a:p>
        </c:txPr>
        <c:crossAx val="104454016"/>
        <c:crosses val="autoZero"/>
        <c:auto val="1"/>
        <c:lblAlgn val="ctr"/>
        <c:lblOffset val="100"/>
        <c:noMultiLvlLbl val="0"/>
      </c:catAx>
      <c:valAx>
        <c:axId val="104454016"/>
        <c:scaling>
          <c:orientation val="minMax"/>
        </c:scaling>
        <c:delete val="0"/>
        <c:axPos val="l"/>
        <c:majorGridlines>
          <c:spPr>
            <a:ln>
              <a:prstDash val="sysDash"/>
            </a:ln>
          </c:spPr>
        </c:majorGridlines>
        <c:numFmt formatCode="0.0%" sourceLinked="1"/>
        <c:majorTickMark val="out"/>
        <c:minorTickMark val="none"/>
        <c:tickLblPos val="nextTo"/>
        <c:crossAx val="104452480"/>
        <c:crosses val="autoZero"/>
        <c:crossBetween val="between"/>
      </c:valAx>
      <c:spPr>
        <a:noFill/>
        <a:ln w="25412">
          <a:noFill/>
        </a:ln>
      </c:spPr>
    </c:plotArea>
    <c:legend>
      <c:legendPos val="b"/>
      <c:layout>
        <c:manualLayout>
          <c:xMode val="edge"/>
          <c:yMode val="edge"/>
          <c:x val="0.35846957274670582"/>
          <c:y val="0.92654888103651367"/>
          <c:w val="0.31123332521579139"/>
          <c:h val="7.0185025458390018E-2"/>
        </c:manualLayout>
      </c:layout>
      <c:overlay val="0"/>
    </c:legend>
    <c:plotVisOnly val="1"/>
    <c:dispBlanksAs val="gap"/>
    <c:showDLblsOverMax val="0"/>
  </c:chart>
  <c:txPr>
    <a:bodyPr/>
    <a:lstStyle/>
    <a:p>
      <a:pPr>
        <a:defRPr sz="1201"/>
      </a:pPr>
      <a:endParaRPr lang="el-G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GR</c:v>
                </c:pt>
              </c:strCache>
            </c:strRef>
          </c:tx>
          <c:invertIfNegative val="0"/>
          <c:dLbls>
            <c:showLegendKey val="0"/>
            <c:showVal val="1"/>
            <c:showCatName val="0"/>
            <c:showSerName val="0"/>
            <c:showPercent val="0"/>
            <c:showBubbleSize val="0"/>
            <c:showLeaderLines val="0"/>
          </c:dLbls>
          <c:cat>
            <c:strRef>
              <c:f>Sheet1!$A$2:$A$4</c:f>
              <c:strCache>
                <c:ptCount val="3"/>
                <c:pt idx="0">
                  <c:v>Αιτήσεις για πατέντες  ανά δισ. ΑΕΠ</c:v>
                </c:pt>
                <c:pt idx="1">
                  <c:v>Κατοχύρωση trademarks  ανά δισ. ΑΕΠ</c:v>
                </c:pt>
                <c:pt idx="2">
                  <c:v>Community designs  ανά δισ. ΑΕΠ</c:v>
                </c:pt>
              </c:strCache>
            </c:strRef>
          </c:cat>
          <c:val>
            <c:numRef>
              <c:f>Sheet1!$B$2:$B$4</c:f>
              <c:numCache>
                <c:formatCode>General</c:formatCode>
                <c:ptCount val="3"/>
                <c:pt idx="0">
                  <c:v>0.42000000000000021</c:v>
                </c:pt>
                <c:pt idx="1">
                  <c:v>1.7000000000000002</c:v>
                </c:pt>
                <c:pt idx="2">
                  <c:v>0.4800000000000002</c:v>
                </c:pt>
              </c:numCache>
            </c:numRef>
          </c:val>
        </c:ser>
        <c:ser>
          <c:idx val="1"/>
          <c:order val="1"/>
          <c:tx>
            <c:strRef>
              <c:f>Sheet1!$C$1</c:f>
              <c:strCache>
                <c:ptCount val="1"/>
                <c:pt idx="0">
                  <c:v>EU27</c:v>
                </c:pt>
              </c:strCache>
            </c:strRef>
          </c:tx>
          <c:invertIfNegative val="0"/>
          <c:dLbls>
            <c:showLegendKey val="0"/>
            <c:showVal val="1"/>
            <c:showCatName val="0"/>
            <c:showSerName val="0"/>
            <c:showPercent val="0"/>
            <c:showBubbleSize val="0"/>
            <c:showLeaderLines val="0"/>
          </c:dLbls>
          <c:cat>
            <c:strRef>
              <c:f>Sheet1!$A$2:$A$4</c:f>
              <c:strCache>
                <c:ptCount val="3"/>
                <c:pt idx="0">
                  <c:v>Αιτήσεις για πατέντες  ανά δισ. ΑΕΠ</c:v>
                </c:pt>
                <c:pt idx="1">
                  <c:v>Κατοχύρωση trademarks  ανά δισ. ΑΕΠ</c:v>
                </c:pt>
                <c:pt idx="2">
                  <c:v>Community designs  ανά δισ. ΑΕΠ</c:v>
                </c:pt>
              </c:strCache>
            </c:strRef>
          </c:cat>
          <c:val>
            <c:numRef>
              <c:f>Sheet1!$C$2:$C$4</c:f>
              <c:numCache>
                <c:formatCode>General</c:formatCode>
                <c:ptCount val="3"/>
                <c:pt idx="0">
                  <c:v>3.9</c:v>
                </c:pt>
                <c:pt idx="1">
                  <c:v>5.8599999999999985</c:v>
                </c:pt>
                <c:pt idx="2">
                  <c:v>4.8</c:v>
                </c:pt>
              </c:numCache>
            </c:numRef>
          </c:val>
        </c:ser>
        <c:dLbls>
          <c:showLegendKey val="0"/>
          <c:showVal val="0"/>
          <c:showCatName val="0"/>
          <c:showSerName val="0"/>
          <c:showPercent val="0"/>
          <c:showBubbleSize val="0"/>
        </c:dLbls>
        <c:gapWidth val="150"/>
        <c:axId val="104467456"/>
        <c:axId val="104522496"/>
      </c:barChart>
      <c:catAx>
        <c:axId val="104467456"/>
        <c:scaling>
          <c:orientation val="minMax"/>
        </c:scaling>
        <c:delete val="0"/>
        <c:axPos val="b"/>
        <c:numFmt formatCode="General" sourceLinked="1"/>
        <c:majorTickMark val="out"/>
        <c:minorTickMark val="none"/>
        <c:tickLblPos val="nextTo"/>
        <c:txPr>
          <a:bodyPr/>
          <a:lstStyle/>
          <a:p>
            <a:pPr>
              <a:defRPr sz="1200" b="1"/>
            </a:pPr>
            <a:endParaRPr lang="el-GR"/>
          </a:p>
        </c:txPr>
        <c:crossAx val="104522496"/>
        <c:crosses val="autoZero"/>
        <c:auto val="1"/>
        <c:lblAlgn val="ctr"/>
        <c:lblOffset val="100"/>
        <c:noMultiLvlLbl val="0"/>
      </c:catAx>
      <c:valAx>
        <c:axId val="104522496"/>
        <c:scaling>
          <c:orientation val="minMax"/>
        </c:scaling>
        <c:delete val="0"/>
        <c:axPos val="l"/>
        <c:majorGridlines>
          <c:spPr>
            <a:ln>
              <a:solidFill>
                <a:prstClr val="black">
                  <a:tint val="75000"/>
                  <a:shade val="95000"/>
                  <a:satMod val="105000"/>
                </a:prstClr>
              </a:solidFill>
              <a:prstDash val="sysDash"/>
            </a:ln>
          </c:spPr>
        </c:majorGridlines>
        <c:numFmt formatCode="General" sourceLinked="1"/>
        <c:majorTickMark val="out"/>
        <c:minorTickMark val="none"/>
        <c:tickLblPos val="nextTo"/>
        <c:crossAx val="104467456"/>
        <c:crosses val="autoZero"/>
        <c:crossBetween val="between"/>
      </c:valAx>
      <c:spPr>
        <a:noFill/>
        <a:ln w="25375">
          <a:noFill/>
        </a:ln>
      </c:spPr>
    </c:plotArea>
    <c:legend>
      <c:legendPos val="b"/>
      <c:layout>
        <c:manualLayout>
          <c:xMode val="edge"/>
          <c:yMode val="edge"/>
          <c:x val="0.36501227669122027"/>
          <c:y val="0.90420275590551158"/>
          <c:w val="0.2764494115654898"/>
          <c:h val="6.8516240157480521E-2"/>
        </c:manualLayout>
      </c:layout>
      <c:overlay val="0"/>
    </c:legend>
    <c:plotVisOnly val="1"/>
    <c:dispBlanksAs val="gap"/>
    <c:showDLblsOverMax val="0"/>
  </c:chart>
  <c:txPr>
    <a:bodyPr/>
    <a:lstStyle/>
    <a:p>
      <a:pPr>
        <a:defRPr sz="1199"/>
      </a:pPr>
      <a:endParaRPr lang="el-G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30948</c:v>
                </c:pt>
              </c:strCache>
            </c:strRef>
          </c:tx>
          <c:invertIfNegative val="0"/>
          <c:cat>
            <c:strRef>
              <c:f>Sheet1!$A$2:$A$8</c:f>
              <c:strCache>
                <c:ptCount val="7"/>
                <c:pt idx="0">
                  <c:v>Αυστραλία</c:v>
                </c:pt>
                <c:pt idx="1">
                  <c:v>Νότια Κορέα</c:v>
                </c:pt>
                <c:pt idx="2">
                  <c:v>Ισπανία</c:v>
                </c:pt>
                <c:pt idx="3">
                  <c:v>Ιταλία</c:v>
                </c:pt>
                <c:pt idx="4">
                  <c:v>Καναδάς</c:v>
                </c:pt>
                <c:pt idx="5">
                  <c:v>Γαλλία</c:v>
                </c:pt>
                <c:pt idx="6">
                  <c:v>Γερμανία</c:v>
                </c:pt>
              </c:strCache>
            </c:strRef>
          </c:cat>
          <c:val>
            <c:numRef>
              <c:f>Sheet1!$B$2:$B$8</c:f>
              <c:numCache>
                <c:formatCode>General</c:formatCode>
                <c:ptCount val="7"/>
                <c:pt idx="0">
                  <c:v>39559</c:v>
                </c:pt>
                <c:pt idx="1">
                  <c:v>39843</c:v>
                </c:pt>
                <c:pt idx="2">
                  <c:v>44688</c:v>
                </c:pt>
                <c:pt idx="3">
                  <c:v>51453</c:v>
                </c:pt>
                <c:pt idx="4">
                  <c:v>54756</c:v>
                </c:pt>
                <c:pt idx="5">
                  <c:v>63601</c:v>
                </c:pt>
                <c:pt idx="6">
                  <c:v>88420</c:v>
                </c:pt>
              </c:numCache>
            </c:numRef>
          </c:val>
        </c:ser>
        <c:dLbls>
          <c:showLegendKey val="0"/>
          <c:showVal val="0"/>
          <c:showCatName val="0"/>
          <c:showSerName val="0"/>
          <c:showPercent val="0"/>
          <c:showBubbleSize val="0"/>
        </c:dLbls>
        <c:gapWidth val="150"/>
        <c:axId val="104564224"/>
        <c:axId val="104565760"/>
      </c:barChart>
      <c:lineChart>
        <c:grouping val="standard"/>
        <c:varyColors val="0"/>
        <c:ser>
          <c:idx val="1"/>
          <c:order val="1"/>
          <c:tx>
            <c:strRef>
              <c:f>Sheet1!$C$1</c:f>
              <c:strCache>
                <c:ptCount val="1"/>
                <c:pt idx="0">
                  <c:v>1,73</c:v>
                </c:pt>
              </c:strCache>
            </c:strRef>
          </c:tx>
          <c:spPr>
            <a:ln>
              <a:noFill/>
            </a:ln>
          </c:spPr>
          <c:dLbls>
            <c:txPr>
              <a:bodyPr/>
              <a:lstStyle/>
              <a:p>
                <a:pPr>
                  <a:defRPr sz="999">
                    <a:ln>
                      <a:noFill/>
                    </a:ln>
                  </a:defRPr>
                </a:pPr>
                <a:endParaRPr lang="el-GR"/>
              </a:p>
            </c:txPr>
            <c:showLegendKey val="0"/>
            <c:showVal val="1"/>
            <c:showCatName val="0"/>
            <c:showSerName val="0"/>
            <c:showPercent val="0"/>
            <c:showBubbleSize val="0"/>
            <c:showLeaderLines val="0"/>
          </c:dLbls>
          <c:cat>
            <c:strRef>
              <c:f>Sheet1!$A$2:$A$8</c:f>
              <c:strCache>
                <c:ptCount val="7"/>
                <c:pt idx="0">
                  <c:v>Αυστραλία</c:v>
                </c:pt>
                <c:pt idx="1">
                  <c:v>Νότια Κορέα</c:v>
                </c:pt>
                <c:pt idx="2">
                  <c:v>Ισπανία</c:v>
                </c:pt>
                <c:pt idx="3">
                  <c:v>Ιταλία</c:v>
                </c:pt>
                <c:pt idx="4">
                  <c:v>Καναδάς</c:v>
                </c:pt>
                <c:pt idx="5">
                  <c:v>Γαλλία</c:v>
                </c:pt>
                <c:pt idx="6">
                  <c:v>Γερμανία</c:v>
                </c:pt>
              </c:strCache>
            </c:strRef>
          </c:cat>
          <c:val>
            <c:numRef>
              <c:f>Sheet1!$C$2:$C$8</c:f>
              <c:numCache>
                <c:formatCode>General</c:formatCode>
                <c:ptCount val="7"/>
                <c:pt idx="0">
                  <c:v>2.06</c:v>
                </c:pt>
                <c:pt idx="1">
                  <c:v>5.5</c:v>
                </c:pt>
                <c:pt idx="2">
                  <c:v>2.52</c:v>
                </c:pt>
                <c:pt idx="3">
                  <c:v>1.83</c:v>
                </c:pt>
                <c:pt idx="4">
                  <c:v>1.56</c:v>
                </c:pt>
                <c:pt idx="5">
                  <c:v>1.41</c:v>
                </c:pt>
                <c:pt idx="6">
                  <c:v>1.5</c:v>
                </c:pt>
              </c:numCache>
            </c:numRef>
          </c:val>
          <c:smooth val="0"/>
        </c:ser>
        <c:dLbls>
          <c:showLegendKey val="0"/>
          <c:showVal val="0"/>
          <c:showCatName val="0"/>
          <c:showSerName val="0"/>
          <c:showPercent val="0"/>
          <c:showBubbleSize val="0"/>
        </c:dLbls>
        <c:marker val="1"/>
        <c:smooth val="0"/>
        <c:axId val="104583936"/>
        <c:axId val="104585472"/>
      </c:lineChart>
      <c:catAx>
        <c:axId val="104564224"/>
        <c:scaling>
          <c:orientation val="minMax"/>
        </c:scaling>
        <c:delete val="0"/>
        <c:axPos val="b"/>
        <c:numFmt formatCode="General" sourceLinked="1"/>
        <c:majorTickMark val="out"/>
        <c:minorTickMark val="none"/>
        <c:tickLblPos val="nextTo"/>
        <c:txPr>
          <a:bodyPr/>
          <a:lstStyle/>
          <a:p>
            <a:pPr>
              <a:defRPr sz="1049"/>
            </a:pPr>
            <a:endParaRPr lang="el-GR"/>
          </a:p>
        </c:txPr>
        <c:crossAx val="104565760"/>
        <c:crosses val="autoZero"/>
        <c:auto val="1"/>
        <c:lblAlgn val="ctr"/>
        <c:lblOffset val="100"/>
        <c:noMultiLvlLbl val="0"/>
      </c:catAx>
      <c:valAx>
        <c:axId val="104565760"/>
        <c:scaling>
          <c:orientation val="minMax"/>
        </c:scaling>
        <c:delete val="0"/>
        <c:axPos val="l"/>
        <c:majorGridlines/>
        <c:numFmt formatCode="General" sourceLinked="1"/>
        <c:majorTickMark val="out"/>
        <c:minorTickMark val="none"/>
        <c:tickLblPos val="nextTo"/>
        <c:txPr>
          <a:bodyPr/>
          <a:lstStyle/>
          <a:p>
            <a:pPr>
              <a:defRPr sz="899"/>
            </a:pPr>
            <a:endParaRPr lang="el-GR"/>
          </a:p>
        </c:txPr>
        <c:crossAx val="104564224"/>
        <c:crosses val="autoZero"/>
        <c:crossBetween val="between"/>
        <c:majorUnit val="20000"/>
      </c:valAx>
      <c:catAx>
        <c:axId val="104583936"/>
        <c:scaling>
          <c:orientation val="minMax"/>
        </c:scaling>
        <c:delete val="1"/>
        <c:axPos val="b"/>
        <c:majorTickMark val="out"/>
        <c:minorTickMark val="none"/>
        <c:tickLblPos val="none"/>
        <c:crossAx val="104585472"/>
        <c:crosses val="autoZero"/>
        <c:auto val="1"/>
        <c:lblAlgn val="ctr"/>
        <c:lblOffset val="100"/>
        <c:noMultiLvlLbl val="0"/>
      </c:catAx>
      <c:valAx>
        <c:axId val="104585472"/>
        <c:scaling>
          <c:orientation val="minMax"/>
          <c:max val="10"/>
        </c:scaling>
        <c:delete val="0"/>
        <c:axPos val="r"/>
        <c:numFmt formatCode="General" sourceLinked="1"/>
        <c:majorTickMark val="out"/>
        <c:minorTickMark val="none"/>
        <c:tickLblPos val="nextTo"/>
        <c:txPr>
          <a:bodyPr/>
          <a:lstStyle/>
          <a:p>
            <a:pPr>
              <a:defRPr sz="1099"/>
            </a:pPr>
            <a:endParaRPr lang="el-GR"/>
          </a:p>
        </c:txPr>
        <c:crossAx val="104583936"/>
        <c:crosses val="max"/>
        <c:crossBetween val="between"/>
        <c:majorUnit val="2"/>
      </c:valAx>
      <c:spPr>
        <a:noFill/>
        <a:ln w="25368">
          <a:noFill/>
        </a:ln>
      </c:spPr>
    </c:plotArea>
    <c:plotVisOnly val="1"/>
    <c:dispBlanksAs val="gap"/>
    <c:showDLblsOverMax val="0"/>
  </c:chart>
  <c:txPr>
    <a:bodyPr/>
    <a:lstStyle/>
    <a:p>
      <a:pPr>
        <a:defRPr sz="1798"/>
      </a:pPr>
      <a:endParaRPr lang="el-G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Pt>
            <c:idx val="10"/>
            <c:invertIfNegative val="0"/>
            <c:bubble3D val="0"/>
            <c:spPr>
              <a:solidFill>
                <a:schemeClr val="accent6">
                  <a:lumMod val="75000"/>
                </a:schemeClr>
              </a:solidFill>
            </c:spPr>
          </c:dPt>
          <c:cat>
            <c:strRef>
              <c:f>Sheet1!$A$2:$A$19</c:f>
              <c:strCache>
                <c:ptCount val="18"/>
                <c:pt idx="0">
                  <c:v>Εσθονία</c:v>
                </c:pt>
                <c:pt idx="1">
                  <c:v>Σλοβενία</c:v>
                </c:pt>
                <c:pt idx="2">
                  <c:v>Χιλή</c:v>
                </c:pt>
                <c:pt idx="3">
                  <c:v>Ουγγαρία</c:v>
                </c:pt>
                <c:pt idx="4">
                  <c:v>Ιρλανδία</c:v>
                </c:pt>
                <c:pt idx="5">
                  <c:v>Νέα Ζηλανδία</c:v>
                </c:pt>
                <c:pt idx="6">
                  <c:v>Πορτογαλία</c:v>
                </c:pt>
                <c:pt idx="7">
                  <c:v>Μεξικό</c:v>
                </c:pt>
                <c:pt idx="8">
                  <c:v>Νορβηγία</c:v>
                </c:pt>
                <c:pt idx="9">
                  <c:v>Φιλανδία</c:v>
                </c:pt>
                <c:pt idx="10">
                  <c:v>Ελλάδα</c:v>
                </c:pt>
                <c:pt idx="11">
                  <c:v>Αυστρία</c:v>
                </c:pt>
                <c:pt idx="12">
                  <c:v>Δανία</c:v>
                </c:pt>
                <c:pt idx="13">
                  <c:v>Βέλγιο</c:v>
                </c:pt>
                <c:pt idx="14">
                  <c:v>Πολωνία</c:v>
                </c:pt>
                <c:pt idx="15">
                  <c:v>Σουηδία</c:v>
                </c:pt>
                <c:pt idx="16">
                  <c:v>Τουρκία</c:v>
                </c:pt>
                <c:pt idx="17">
                  <c:v>Ελβετία</c:v>
                </c:pt>
              </c:strCache>
            </c:strRef>
          </c:cat>
          <c:val>
            <c:numRef>
              <c:f>Sheet1!$B$2:$B$19</c:f>
              <c:numCache>
                <c:formatCode>General</c:formatCode>
                <c:ptCount val="18"/>
                <c:pt idx="0">
                  <c:v>1354</c:v>
                </c:pt>
                <c:pt idx="1">
                  <c:v>3323</c:v>
                </c:pt>
                <c:pt idx="2">
                  <c:v>4820</c:v>
                </c:pt>
                <c:pt idx="3">
                  <c:v>5151</c:v>
                </c:pt>
                <c:pt idx="4">
                  <c:v>6640</c:v>
                </c:pt>
                <c:pt idx="5">
                  <c:v>7321</c:v>
                </c:pt>
                <c:pt idx="6">
                  <c:v>9048</c:v>
                </c:pt>
                <c:pt idx="7">
                  <c:v>9274</c:v>
                </c:pt>
                <c:pt idx="8">
                  <c:v>9367</c:v>
                </c:pt>
                <c:pt idx="9">
                  <c:v>9881</c:v>
                </c:pt>
                <c:pt idx="10">
                  <c:v>10219</c:v>
                </c:pt>
                <c:pt idx="11">
                  <c:v>11425</c:v>
                </c:pt>
                <c:pt idx="12">
                  <c:v>11836</c:v>
                </c:pt>
                <c:pt idx="13">
                  <c:v>17019</c:v>
                </c:pt>
                <c:pt idx="14">
                  <c:v>19512</c:v>
                </c:pt>
                <c:pt idx="15">
                  <c:v>19976</c:v>
                </c:pt>
                <c:pt idx="16">
                  <c:v>22163</c:v>
                </c:pt>
                <c:pt idx="17">
                  <c:v>22239</c:v>
                </c:pt>
              </c:numCache>
            </c:numRef>
          </c:val>
        </c:ser>
        <c:dLbls>
          <c:showLegendKey val="0"/>
          <c:showVal val="0"/>
          <c:showCatName val="0"/>
          <c:showSerName val="0"/>
          <c:showPercent val="0"/>
          <c:showBubbleSize val="0"/>
        </c:dLbls>
        <c:gapWidth val="150"/>
        <c:axId val="105206144"/>
        <c:axId val="105207680"/>
      </c:barChart>
      <c:lineChart>
        <c:grouping val="standard"/>
        <c:varyColors val="0"/>
        <c:ser>
          <c:idx val="1"/>
          <c:order val="1"/>
          <c:tx>
            <c:strRef>
              <c:f>Sheet1!$C$1</c:f>
              <c:strCache>
                <c:ptCount val="1"/>
                <c:pt idx="0">
                  <c:v>Series 2</c:v>
                </c:pt>
              </c:strCache>
            </c:strRef>
          </c:tx>
          <c:spPr>
            <a:ln>
              <a:noFill/>
            </a:ln>
          </c:spPr>
          <c:dLbls>
            <c:txPr>
              <a:bodyPr/>
              <a:lstStyle/>
              <a:p>
                <a:pPr>
                  <a:defRPr sz="899"/>
                </a:pPr>
                <a:endParaRPr lang="el-GR"/>
              </a:p>
            </c:txPr>
            <c:showLegendKey val="0"/>
            <c:showVal val="1"/>
            <c:showCatName val="0"/>
            <c:showSerName val="0"/>
            <c:showPercent val="0"/>
            <c:showBubbleSize val="0"/>
            <c:showLeaderLines val="0"/>
          </c:dLbls>
          <c:cat>
            <c:strRef>
              <c:f>Sheet1!$A$2:$A$19</c:f>
              <c:strCache>
                <c:ptCount val="18"/>
                <c:pt idx="0">
                  <c:v>Εσθονία</c:v>
                </c:pt>
                <c:pt idx="1">
                  <c:v>Σλοβενία</c:v>
                </c:pt>
                <c:pt idx="2">
                  <c:v>Χιλή</c:v>
                </c:pt>
                <c:pt idx="3">
                  <c:v>Ουγγαρία</c:v>
                </c:pt>
                <c:pt idx="4">
                  <c:v>Ιρλανδία</c:v>
                </c:pt>
                <c:pt idx="5">
                  <c:v>Νέα Ζηλανδία</c:v>
                </c:pt>
                <c:pt idx="6">
                  <c:v>Πορτογαλία</c:v>
                </c:pt>
                <c:pt idx="7">
                  <c:v>Μεξικό</c:v>
                </c:pt>
                <c:pt idx="8">
                  <c:v>Νορβηγία</c:v>
                </c:pt>
                <c:pt idx="9">
                  <c:v>Φιλανδία</c:v>
                </c:pt>
                <c:pt idx="10">
                  <c:v>Ελλάδα</c:v>
                </c:pt>
                <c:pt idx="11">
                  <c:v>Αυστρία</c:v>
                </c:pt>
                <c:pt idx="12">
                  <c:v>Δανία</c:v>
                </c:pt>
                <c:pt idx="13">
                  <c:v>Βέλγιο</c:v>
                </c:pt>
                <c:pt idx="14">
                  <c:v>Πολωνία</c:v>
                </c:pt>
                <c:pt idx="15">
                  <c:v>Σουηδία</c:v>
                </c:pt>
                <c:pt idx="16">
                  <c:v>Τουρκία</c:v>
                </c:pt>
                <c:pt idx="17">
                  <c:v>Ελβετία</c:v>
                </c:pt>
              </c:strCache>
            </c:strRef>
          </c:cat>
          <c:val>
            <c:numRef>
              <c:f>Sheet1!$C$2:$C$19</c:f>
              <c:numCache>
                <c:formatCode>General</c:formatCode>
                <c:ptCount val="18"/>
                <c:pt idx="0">
                  <c:v>2.92</c:v>
                </c:pt>
                <c:pt idx="1">
                  <c:v>3.69</c:v>
                </c:pt>
                <c:pt idx="2">
                  <c:v>3.17</c:v>
                </c:pt>
                <c:pt idx="3">
                  <c:v>1.53</c:v>
                </c:pt>
                <c:pt idx="4">
                  <c:v>3.04</c:v>
                </c:pt>
                <c:pt idx="5">
                  <c:v>1.9100000000000001</c:v>
                </c:pt>
                <c:pt idx="6">
                  <c:v>4.71</c:v>
                </c:pt>
                <c:pt idx="7">
                  <c:v>2.73</c:v>
                </c:pt>
                <c:pt idx="8">
                  <c:v>2.08</c:v>
                </c:pt>
                <c:pt idx="9">
                  <c:v>1.57</c:v>
                </c:pt>
                <c:pt idx="10">
                  <c:v>2.74</c:v>
                </c:pt>
                <c:pt idx="11">
                  <c:v>1.9500000000000008</c:v>
                </c:pt>
                <c:pt idx="12">
                  <c:v>1.73</c:v>
                </c:pt>
                <c:pt idx="13">
                  <c:v>1.8900000000000001</c:v>
                </c:pt>
                <c:pt idx="14">
                  <c:v>2.4099999999999997</c:v>
                </c:pt>
                <c:pt idx="15">
                  <c:v>1.42</c:v>
                </c:pt>
                <c:pt idx="16">
                  <c:v>6.45</c:v>
                </c:pt>
                <c:pt idx="17">
                  <c:v>1.85</c:v>
                </c:pt>
              </c:numCache>
            </c:numRef>
          </c:val>
          <c:smooth val="0"/>
        </c:ser>
        <c:dLbls>
          <c:showLegendKey val="0"/>
          <c:showVal val="0"/>
          <c:showCatName val="0"/>
          <c:showSerName val="0"/>
          <c:showPercent val="0"/>
          <c:showBubbleSize val="0"/>
        </c:dLbls>
        <c:marker val="1"/>
        <c:smooth val="0"/>
        <c:axId val="105209216"/>
        <c:axId val="105223296"/>
      </c:lineChart>
      <c:catAx>
        <c:axId val="105206144"/>
        <c:scaling>
          <c:orientation val="minMax"/>
        </c:scaling>
        <c:delete val="0"/>
        <c:axPos val="b"/>
        <c:numFmt formatCode="General" sourceLinked="1"/>
        <c:majorTickMark val="out"/>
        <c:minorTickMark val="none"/>
        <c:tickLblPos val="nextTo"/>
        <c:txPr>
          <a:bodyPr/>
          <a:lstStyle/>
          <a:p>
            <a:pPr>
              <a:defRPr sz="1048"/>
            </a:pPr>
            <a:endParaRPr lang="el-GR"/>
          </a:p>
        </c:txPr>
        <c:crossAx val="105207680"/>
        <c:crosses val="autoZero"/>
        <c:auto val="1"/>
        <c:lblAlgn val="ctr"/>
        <c:lblOffset val="100"/>
        <c:noMultiLvlLbl val="0"/>
      </c:catAx>
      <c:valAx>
        <c:axId val="105207680"/>
        <c:scaling>
          <c:orientation val="minMax"/>
        </c:scaling>
        <c:delete val="0"/>
        <c:axPos val="l"/>
        <c:majorGridlines/>
        <c:numFmt formatCode="General" sourceLinked="1"/>
        <c:majorTickMark val="out"/>
        <c:minorTickMark val="none"/>
        <c:tickLblPos val="nextTo"/>
        <c:txPr>
          <a:bodyPr/>
          <a:lstStyle/>
          <a:p>
            <a:pPr>
              <a:defRPr sz="799"/>
            </a:pPr>
            <a:endParaRPr lang="el-GR"/>
          </a:p>
        </c:txPr>
        <c:crossAx val="105206144"/>
        <c:crosses val="autoZero"/>
        <c:crossBetween val="between"/>
      </c:valAx>
      <c:catAx>
        <c:axId val="105209216"/>
        <c:scaling>
          <c:orientation val="minMax"/>
        </c:scaling>
        <c:delete val="1"/>
        <c:axPos val="b"/>
        <c:majorTickMark val="out"/>
        <c:minorTickMark val="none"/>
        <c:tickLblPos val="none"/>
        <c:crossAx val="105223296"/>
        <c:crosses val="autoZero"/>
        <c:auto val="1"/>
        <c:lblAlgn val="ctr"/>
        <c:lblOffset val="100"/>
        <c:noMultiLvlLbl val="0"/>
      </c:catAx>
      <c:valAx>
        <c:axId val="105223296"/>
        <c:scaling>
          <c:orientation val="minMax"/>
          <c:max val="10"/>
        </c:scaling>
        <c:delete val="0"/>
        <c:axPos val="r"/>
        <c:numFmt formatCode="General" sourceLinked="1"/>
        <c:majorTickMark val="out"/>
        <c:minorTickMark val="none"/>
        <c:tickLblPos val="nextTo"/>
        <c:txPr>
          <a:bodyPr/>
          <a:lstStyle/>
          <a:p>
            <a:pPr>
              <a:defRPr sz="1098"/>
            </a:pPr>
            <a:endParaRPr lang="el-GR"/>
          </a:p>
        </c:txPr>
        <c:crossAx val="105209216"/>
        <c:crosses val="max"/>
        <c:crossBetween val="between"/>
        <c:majorUnit val="2"/>
      </c:valAx>
      <c:spPr>
        <a:noFill/>
        <a:ln w="25363">
          <a:noFill/>
        </a:ln>
      </c:spPr>
    </c:plotArea>
    <c:plotVisOnly val="1"/>
    <c:dispBlanksAs val="gap"/>
    <c:showDLblsOverMax val="0"/>
  </c:chart>
  <c:spPr>
    <a:ln>
      <a:noFill/>
    </a:ln>
  </c:spPr>
  <c:txPr>
    <a:bodyPr/>
    <a:lstStyle/>
    <a:p>
      <a:pPr>
        <a:defRPr sz="1797"/>
      </a:pPr>
      <a:endParaRPr lang="el-G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EDAFE2-8FEF-49EC-814C-2037D634C33C}" type="doc">
      <dgm:prSet loTypeId="urn:microsoft.com/office/officeart/2005/8/layout/hierarchy3" loCatId="relationship" qsTypeId="urn:microsoft.com/office/officeart/2005/8/quickstyle/simple5" qsCatId="simple" csTypeId="urn:microsoft.com/office/officeart/2005/8/colors/colorful4" csCatId="colorful" phldr="1"/>
      <dgm:spPr/>
      <dgm:t>
        <a:bodyPr/>
        <a:lstStyle/>
        <a:p>
          <a:endParaRPr lang="el-GR"/>
        </a:p>
      </dgm:t>
    </dgm:pt>
    <dgm:pt modelId="{2B85BDF1-B26E-4F72-9244-EA8666CBA69A}">
      <dgm:prSet phldrT="[Text]"/>
      <dgm:spPr/>
      <dgm:t>
        <a:bodyPr/>
        <a:lstStyle/>
        <a:p>
          <a:r>
            <a:rPr lang="el-GR" b="1" dirty="0" smtClean="0"/>
            <a:t>ΠΥΛΩΝΑΣ 1: Έρευνα, Ανάπτυξη και Καινοτομία</a:t>
          </a:r>
          <a:endParaRPr lang="el-GR" dirty="0"/>
        </a:p>
      </dgm:t>
    </dgm:pt>
    <dgm:pt modelId="{F195D40E-471E-49EE-AAC6-0D239AE24531}" type="parTrans" cxnId="{3DE2F5FA-AAEB-4DC0-BC6A-9946DB7220C0}">
      <dgm:prSet/>
      <dgm:spPr/>
      <dgm:t>
        <a:bodyPr/>
        <a:lstStyle/>
        <a:p>
          <a:endParaRPr lang="el-GR"/>
        </a:p>
      </dgm:t>
    </dgm:pt>
    <dgm:pt modelId="{20543575-D6D3-4DA5-95DD-BF764663590A}" type="sibTrans" cxnId="{3DE2F5FA-AAEB-4DC0-BC6A-9946DB7220C0}">
      <dgm:prSet/>
      <dgm:spPr/>
      <dgm:t>
        <a:bodyPr/>
        <a:lstStyle/>
        <a:p>
          <a:endParaRPr lang="el-GR"/>
        </a:p>
      </dgm:t>
    </dgm:pt>
    <dgm:pt modelId="{2A9DDFD4-CDAC-42CD-B1F5-2F4559F11A7C}">
      <dgm:prSet phldrT="[Text]" custT="1"/>
      <dgm:spPr/>
      <dgm:t>
        <a:bodyPr/>
        <a:lstStyle/>
        <a:p>
          <a:r>
            <a:rPr lang="el-GR" sz="1200" b="1" dirty="0" smtClean="0"/>
            <a:t>1.1 Ανάπτυξη πολιτικών διασύνδεσης ερευνητικών φορέων πανεπιστημίων και ιδιωτικού τομέα</a:t>
          </a:r>
          <a:endParaRPr lang="el-GR" sz="1200" dirty="0"/>
        </a:p>
      </dgm:t>
    </dgm:pt>
    <dgm:pt modelId="{49182C06-E9EC-43E8-B9F6-3BF3CB63FBD5}" type="parTrans" cxnId="{E7F387CA-91F5-4938-AE14-1C1A5C5600EC}">
      <dgm:prSet/>
      <dgm:spPr/>
      <dgm:t>
        <a:bodyPr/>
        <a:lstStyle/>
        <a:p>
          <a:endParaRPr lang="el-GR"/>
        </a:p>
      </dgm:t>
    </dgm:pt>
    <dgm:pt modelId="{8F8D7FBC-C5AC-426F-BE58-741BA5EFB725}" type="sibTrans" cxnId="{E7F387CA-91F5-4938-AE14-1C1A5C5600EC}">
      <dgm:prSet/>
      <dgm:spPr/>
      <dgm:t>
        <a:bodyPr/>
        <a:lstStyle/>
        <a:p>
          <a:endParaRPr lang="el-GR"/>
        </a:p>
      </dgm:t>
    </dgm:pt>
    <dgm:pt modelId="{4EF2183C-D16B-4F80-AAB6-04F1F047436E}">
      <dgm:prSet phldrT="[Text]" custT="1"/>
      <dgm:spPr/>
      <dgm:t>
        <a:bodyPr/>
        <a:lstStyle/>
        <a:p>
          <a:r>
            <a:rPr lang="el-GR" sz="1200" b="1" dirty="0" smtClean="0"/>
            <a:t>1.2 Δημιουργία/ τροποποίηση νομοθετικού πλαισίου για την κατοχύρωση και την εμπορευματοποίηση των πνευματικών δικαιωμάτων του ερευνητικού έργου</a:t>
          </a:r>
        </a:p>
      </dgm:t>
    </dgm:pt>
    <dgm:pt modelId="{F1752D59-A3C7-4FA4-B078-3D8B26357294}" type="parTrans" cxnId="{35166338-238E-43A7-884C-4E3E96C08F8B}">
      <dgm:prSet/>
      <dgm:spPr/>
      <dgm:t>
        <a:bodyPr/>
        <a:lstStyle/>
        <a:p>
          <a:endParaRPr lang="el-GR"/>
        </a:p>
      </dgm:t>
    </dgm:pt>
    <dgm:pt modelId="{8B4344E0-D2F3-4067-8C4A-5FEBA95DE7E8}" type="sibTrans" cxnId="{35166338-238E-43A7-884C-4E3E96C08F8B}">
      <dgm:prSet/>
      <dgm:spPr/>
      <dgm:t>
        <a:bodyPr/>
        <a:lstStyle/>
        <a:p>
          <a:endParaRPr lang="el-GR"/>
        </a:p>
      </dgm:t>
    </dgm:pt>
    <dgm:pt modelId="{32DA7F40-311A-4E77-8680-356E5112A21B}">
      <dgm:prSet phldrT="[Text]" custT="1"/>
      <dgm:spPr/>
      <dgm:t>
        <a:bodyPr/>
        <a:lstStyle/>
        <a:p>
          <a:r>
            <a:rPr lang="el-GR" sz="1200" b="1" dirty="0" smtClean="0"/>
            <a:t>1.3 Διατήρηση και αξιοποίηση του ερευνητικού δυναμικού της χώρας</a:t>
          </a:r>
          <a:endParaRPr lang="el-GR" sz="1200" dirty="0"/>
        </a:p>
      </dgm:t>
    </dgm:pt>
    <dgm:pt modelId="{BC40011C-6E99-4E39-A763-63A8E22C1F95}" type="parTrans" cxnId="{1955A687-0922-4092-B302-D3F37E6F0002}">
      <dgm:prSet/>
      <dgm:spPr/>
      <dgm:t>
        <a:bodyPr/>
        <a:lstStyle/>
        <a:p>
          <a:endParaRPr lang="el-GR"/>
        </a:p>
      </dgm:t>
    </dgm:pt>
    <dgm:pt modelId="{16403A65-D4D7-4267-8244-7E302C385A81}" type="sibTrans" cxnId="{1955A687-0922-4092-B302-D3F37E6F0002}">
      <dgm:prSet/>
      <dgm:spPr/>
      <dgm:t>
        <a:bodyPr/>
        <a:lstStyle/>
        <a:p>
          <a:endParaRPr lang="el-GR"/>
        </a:p>
      </dgm:t>
    </dgm:pt>
    <dgm:pt modelId="{4965278D-D956-4811-9656-F9F6C7B0A8BE}">
      <dgm:prSet phldrT="[Text]" custT="1"/>
      <dgm:spPr/>
      <dgm:t>
        <a:bodyPr/>
        <a:lstStyle/>
        <a:p>
          <a:r>
            <a:rPr lang="el-GR" sz="1100" dirty="0" smtClean="0"/>
            <a:t>1.3.1 Δημιουργία ερευνητικών μονάδων εντός νοσηλευτικών ιδρυμάτων και διασύνδεση υφισταμένων με την συστάδα έρευνας</a:t>
          </a:r>
          <a:endParaRPr lang="el-GR" sz="1100" dirty="0"/>
        </a:p>
      </dgm:t>
    </dgm:pt>
    <dgm:pt modelId="{6D1AE5FF-035F-4BDE-B8AE-F05329A6F4C4}" type="parTrans" cxnId="{DE885B90-95D3-4D79-AE86-DFFB6CC7714E}">
      <dgm:prSet/>
      <dgm:spPr/>
      <dgm:t>
        <a:bodyPr/>
        <a:lstStyle/>
        <a:p>
          <a:endParaRPr lang="el-GR"/>
        </a:p>
      </dgm:t>
    </dgm:pt>
    <dgm:pt modelId="{71DE955E-A590-4935-BD18-3DD5CD4C8685}" type="sibTrans" cxnId="{DE885B90-95D3-4D79-AE86-DFFB6CC7714E}">
      <dgm:prSet/>
      <dgm:spPr/>
      <dgm:t>
        <a:bodyPr/>
        <a:lstStyle/>
        <a:p>
          <a:endParaRPr lang="el-GR"/>
        </a:p>
      </dgm:t>
    </dgm:pt>
    <dgm:pt modelId="{6B759024-D893-4263-951C-6942F0A14041}">
      <dgm:prSet phldrT="[Text]" custT="1"/>
      <dgm:spPr/>
      <dgm:t>
        <a:bodyPr/>
        <a:lstStyle/>
        <a:p>
          <a:r>
            <a:rPr lang="el-GR" sz="1200" b="1" dirty="0" smtClean="0"/>
            <a:t>1.4 Ενίσχυση του νομοθετικού πλαισίου, πολιτικές για την ανάπτυξη της κλινικής έρευνας στην Ελλάδα και την </a:t>
          </a:r>
          <a:r>
            <a:rPr lang="el-GR" sz="1200" b="1" dirty="0" err="1" smtClean="0"/>
            <a:t>αδειοδότηση</a:t>
          </a:r>
          <a:r>
            <a:rPr lang="el-GR" sz="1200" b="1" dirty="0" smtClean="0"/>
            <a:t> φαρμάκων</a:t>
          </a:r>
          <a:endParaRPr lang="el-GR" sz="1200" dirty="0"/>
        </a:p>
      </dgm:t>
    </dgm:pt>
    <dgm:pt modelId="{DA9DA218-99C0-4C7B-B779-EFAFA127B711}" type="parTrans" cxnId="{ED555E76-283F-4295-B867-393B34ECB4E7}">
      <dgm:prSet/>
      <dgm:spPr/>
      <dgm:t>
        <a:bodyPr/>
        <a:lstStyle/>
        <a:p>
          <a:endParaRPr lang="el-GR"/>
        </a:p>
      </dgm:t>
    </dgm:pt>
    <dgm:pt modelId="{4E39409B-FDD6-4BF0-8F36-6D898AD025A0}" type="sibTrans" cxnId="{ED555E76-283F-4295-B867-393B34ECB4E7}">
      <dgm:prSet/>
      <dgm:spPr/>
      <dgm:t>
        <a:bodyPr/>
        <a:lstStyle/>
        <a:p>
          <a:endParaRPr lang="el-GR"/>
        </a:p>
      </dgm:t>
    </dgm:pt>
    <dgm:pt modelId="{EEC70CB4-8378-4679-8A9C-932A674EC764}">
      <dgm:prSet phldrT="[Text]" custT="1"/>
      <dgm:spPr/>
      <dgm:t>
        <a:bodyPr/>
        <a:lstStyle/>
        <a:p>
          <a:r>
            <a:rPr lang="el-GR" sz="1100" dirty="0" smtClean="0"/>
            <a:t>1.2.1 Ενίσχυση λειτουργίας των γραφείων μεταφοράς τεχνολογίας των πανεπιστημίων (</a:t>
          </a:r>
          <a:r>
            <a:rPr lang="el-GR" sz="1100" dirty="0" err="1" smtClean="0"/>
            <a:t>transfer</a:t>
          </a:r>
          <a:r>
            <a:rPr lang="el-GR" sz="1100" dirty="0" smtClean="0"/>
            <a:t> </a:t>
          </a:r>
          <a:r>
            <a:rPr lang="el-GR" sz="1100" dirty="0" err="1" smtClean="0"/>
            <a:t>technology</a:t>
          </a:r>
          <a:r>
            <a:rPr lang="el-GR" sz="1100" dirty="0" smtClean="0"/>
            <a:t> </a:t>
          </a:r>
          <a:r>
            <a:rPr lang="el-GR" sz="1100" dirty="0" err="1" smtClean="0"/>
            <a:t>offices</a:t>
          </a:r>
          <a:r>
            <a:rPr lang="el-GR" sz="1100" dirty="0" smtClean="0"/>
            <a:t>)</a:t>
          </a:r>
          <a:endParaRPr lang="el-GR" sz="1100" dirty="0"/>
        </a:p>
      </dgm:t>
    </dgm:pt>
    <dgm:pt modelId="{EE6344CA-DFD0-4C25-8E45-8FCB020D8FBD}" type="parTrans" cxnId="{755B1DC7-DD58-4E25-8B8D-B91B2C3CABC0}">
      <dgm:prSet/>
      <dgm:spPr/>
      <dgm:t>
        <a:bodyPr/>
        <a:lstStyle/>
        <a:p>
          <a:endParaRPr lang="el-GR"/>
        </a:p>
      </dgm:t>
    </dgm:pt>
    <dgm:pt modelId="{1E4A4051-78F2-4316-82FC-7BAF071D9A97}" type="sibTrans" cxnId="{755B1DC7-DD58-4E25-8B8D-B91B2C3CABC0}">
      <dgm:prSet/>
      <dgm:spPr/>
      <dgm:t>
        <a:bodyPr/>
        <a:lstStyle/>
        <a:p>
          <a:endParaRPr lang="el-GR"/>
        </a:p>
      </dgm:t>
    </dgm:pt>
    <dgm:pt modelId="{833BDE05-BFC2-4969-B0FD-D979C042080E}">
      <dgm:prSet phldrT="[Text]" custT="1"/>
      <dgm:spPr/>
      <dgm:t>
        <a:bodyPr/>
        <a:lstStyle/>
        <a:p>
          <a:r>
            <a:rPr lang="el-GR" sz="1100" dirty="0" smtClean="0"/>
            <a:t>1.3.2 Δημιουργία δέσμης κινήτρων για την προσέλκυση και διατήρηση θέσεων ερευνητών στον ιδιωτικό τομέα</a:t>
          </a:r>
          <a:endParaRPr lang="el-GR" sz="1100" dirty="0"/>
        </a:p>
      </dgm:t>
    </dgm:pt>
    <dgm:pt modelId="{B1E9FFCE-1604-45EE-8E36-2383BFE5BD58}" type="parTrans" cxnId="{5848D3B1-E2BE-4E32-98DC-F5E68E105B6D}">
      <dgm:prSet/>
      <dgm:spPr/>
      <dgm:t>
        <a:bodyPr/>
        <a:lstStyle/>
        <a:p>
          <a:endParaRPr lang="el-GR"/>
        </a:p>
      </dgm:t>
    </dgm:pt>
    <dgm:pt modelId="{4C07AF7E-7B80-4652-B581-4B46BD4D1788}" type="sibTrans" cxnId="{5848D3B1-E2BE-4E32-98DC-F5E68E105B6D}">
      <dgm:prSet/>
      <dgm:spPr/>
      <dgm:t>
        <a:bodyPr/>
        <a:lstStyle/>
        <a:p>
          <a:endParaRPr lang="el-GR"/>
        </a:p>
      </dgm:t>
    </dgm:pt>
    <dgm:pt modelId="{26445FEC-A951-4B0D-9867-31EE625CEAA3}">
      <dgm:prSet phldrT="[Text]" custT="1"/>
      <dgm:spPr/>
      <dgm:t>
        <a:bodyPr/>
        <a:lstStyle/>
        <a:p>
          <a:r>
            <a:rPr lang="el-GR" sz="1100" dirty="0" smtClean="0"/>
            <a:t>1.3.3 Δημιουργία μεταπτυχιακών τμημάτων με σύμπραξη Πανεπιστημίων, ΣΦΕΕ και ΠΕΦ σε αντικείμενα έρευνας, και επιχειρηματικής ανάπτυξης</a:t>
          </a:r>
          <a:endParaRPr lang="el-GR" sz="1100" dirty="0"/>
        </a:p>
      </dgm:t>
    </dgm:pt>
    <dgm:pt modelId="{A868EC91-0EB5-40A3-9FD8-84DAC283CE3D}" type="parTrans" cxnId="{DFA66054-37C4-4611-A2C7-927C7B5338A3}">
      <dgm:prSet/>
      <dgm:spPr/>
      <dgm:t>
        <a:bodyPr/>
        <a:lstStyle/>
        <a:p>
          <a:endParaRPr lang="el-GR"/>
        </a:p>
      </dgm:t>
    </dgm:pt>
    <dgm:pt modelId="{1422E5C6-9083-42D7-85FC-0FA8A4DDF87F}" type="sibTrans" cxnId="{DFA66054-37C4-4611-A2C7-927C7B5338A3}">
      <dgm:prSet/>
      <dgm:spPr/>
      <dgm:t>
        <a:bodyPr/>
        <a:lstStyle/>
        <a:p>
          <a:endParaRPr lang="el-GR"/>
        </a:p>
      </dgm:t>
    </dgm:pt>
    <dgm:pt modelId="{5987F336-BA7D-4C89-B84C-DBA51A1E4AEC}">
      <dgm:prSet phldrT="[Text]" custT="1"/>
      <dgm:spPr/>
      <dgm:t>
        <a:bodyPr/>
        <a:lstStyle/>
        <a:p>
          <a:r>
            <a:rPr lang="el-GR" sz="1100" dirty="0" smtClean="0"/>
            <a:t>1.4.1 Αξιοποίηση υπαρχουσών υποδομών κλινικής έρευνας για τη προσέλκυση ξένων επενδύσεων</a:t>
          </a:r>
          <a:endParaRPr lang="el-GR" sz="1100" dirty="0"/>
        </a:p>
      </dgm:t>
    </dgm:pt>
    <dgm:pt modelId="{2FCC59DA-19B1-4E46-9F9A-3A3D2B8EEF52}" type="parTrans" cxnId="{0D60DA13-0D7C-4F21-A7A2-C35934EA8E84}">
      <dgm:prSet/>
      <dgm:spPr/>
      <dgm:t>
        <a:bodyPr/>
        <a:lstStyle/>
        <a:p>
          <a:endParaRPr lang="el-GR"/>
        </a:p>
      </dgm:t>
    </dgm:pt>
    <dgm:pt modelId="{956650CC-FBFE-4983-BC45-E10A96A85007}" type="sibTrans" cxnId="{0D60DA13-0D7C-4F21-A7A2-C35934EA8E84}">
      <dgm:prSet/>
      <dgm:spPr/>
      <dgm:t>
        <a:bodyPr/>
        <a:lstStyle/>
        <a:p>
          <a:endParaRPr lang="el-GR"/>
        </a:p>
      </dgm:t>
    </dgm:pt>
    <dgm:pt modelId="{180A3ACC-4CCC-4FE7-9469-0571BFC1D266}">
      <dgm:prSet phldrT="[Text]"/>
      <dgm:spPr/>
      <dgm:t>
        <a:bodyPr/>
        <a:lstStyle/>
        <a:p>
          <a:r>
            <a:rPr lang="el-GR" b="1" dirty="0" smtClean="0"/>
            <a:t>ΠΥΛΩΝΑΣ 2:  Παραγωγή και Εξαγωγές</a:t>
          </a:r>
          <a:endParaRPr lang="el-GR" dirty="0"/>
        </a:p>
      </dgm:t>
    </dgm:pt>
    <dgm:pt modelId="{578D3115-E9A6-4611-8BAF-AF0E212D94C3}" type="parTrans" cxnId="{5493F28A-476C-4DD7-8EB3-C9438A5F4C71}">
      <dgm:prSet/>
      <dgm:spPr/>
      <dgm:t>
        <a:bodyPr/>
        <a:lstStyle/>
        <a:p>
          <a:endParaRPr lang="el-GR"/>
        </a:p>
      </dgm:t>
    </dgm:pt>
    <dgm:pt modelId="{09A3D852-2776-4B8C-9CF7-CD493B91D8BF}" type="sibTrans" cxnId="{5493F28A-476C-4DD7-8EB3-C9438A5F4C71}">
      <dgm:prSet/>
      <dgm:spPr/>
      <dgm:t>
        <a:bodyPr/>
        <a:lstStyle/>
        <a:p>
          <a:endParaRPr lang="el-GR"/>
        </a:p>
      </dgm:t>
    </dgm:pt>
    <dgm:pt modelId="{CD6D1E57-AD32-4C00-8DC6-18E21F53CD3F}">
      <dgm:prSet phldrT="[Text]" custT="1"/>
      <dgm:spPr/>
      <dgm:t>
        <a:bodyPr/>
        <a:lstStyle/>
        <a:p>
          <a:r>
            <a:rPr lang="el-GR" sz="1200" b="1" dirty="0" smtClean="0"/>
            <a:t>2.1 Υιοθέτηση ευνοϊκής φορολογικής πολιτικής για την παραγωγή και τις τεχνολογικές επενδύσεις στο φαρμακευτικό κλάδο.</a:t>
          </a:r>
          <a:endParaRPr lang="el-GR" sz="1200" dirty="0"/>
        </a:p>
      </dgm:t>
    </dgm:pt>
    <dgm:pt modelId="{27E74E3E-904B-4EBB-9108-426D4E5140BD}" type="parTrans" cxnId="{B95077D1-53DF-4F7D-8DE8-E66E6194496C}">
      <dgm:prSet/>
      <dgm:spPr/>
      <dgm:t>
        <a:bodyPr/>
        <a:lstStyle/>
        <a:p>
          <a:endParaRPr lang="el-GR"/>
        </a:p>
      </dgm:t>
    </dgm:pt>
    <dgm:pt modelId="{9EA8D91F-4D43-4ABF-A30A-A022FAA378B0}" type="sibTrans" cxnId="{B95077D1-53DF-4F7D-8DE8-E66E6194496C}">
      <dgm:prSet/>
      <dgm:spPr/>
      <dgm:t>
        <a:bodyPr/>
        <a:lstStyle/>
        <a:p>
          <a:endParaRPr lang="el-GR"/>
        </a:p>
      </dgm:t>
    </dgm:pt>
    <dgm:pt modelId="{704F66C7-0544-43B6-8C04-D5AB93040FCF}">
      <dgm:prSet phldrT="[Text]" custT="1"/>
      <dgm:spPr/>
      <dgm:t>
        <a:bodyPr/>
        <a:lstStyle/>
        <a:p>
          <a:r>
            <a:rPr lang="el-GR" sz="1100" dirty="0" smtClean="0"/>
            <a:t>2.1.1 Τροποποίηση φορολογικών κανονισμών ώστε να περιλαμβάνουν επενδύσεις σε άυλα στοιχεία και </a:t>
          </a:r>
          <a:r>
            <a:rPr lang="el-GR" sz="1100" dirty="0" err="1" smtClean="0"/>
            <a:t>αποφορολόγηση</a:t>
          </a:r>
          <a:r>
            <a:rPr lang="el-GR" sz="1100" dirty="0" smtClean="0"/>
            <a:t> από έσοδα από την καινοτομία</a:t>
          </a:r>
          <a:endParaRPr lang="el-GR" sz="1100" dirty="0"/>
        </a:p>
      </dgm:t>
    </dgm:pt>
    <dgm:pt modelId="{A91F1A1F-D6F0-47C5-94BB-E9136D41F337}" type="parTrans" cxnId="{129B2E81-887C-4FC9-A28A-1F560DAD796C}">
      <dgm:prSet/>
      <dgm:spPr/>
      <dgm:t>
        <a:bodyPr/>
        <a:lstStyle/>
        <a:p>
          <a:endParaRPr lang="el-GR"/>
        </a:p>
      </dgm:t>
    </dgm:pt>
    <dgm:pt modelId="{185D5903-4E99-4C68-BCAC-CED59EFD54E1}" type="sibTrans" cxnId="{129B2E81-887C-4FC9-A28A-1F560DAD796C}">
      <dgm:prSet/>
      <dgm:spPr/>
      <dgm:t>
        <a:bodyPr/>
        <a:lstStyle/>
        <a:p>
          <a:endParaRPr lang="el-GR"/>
        </a:p>
      </dgm:t>
    </dgm:pt>
    <dgm:pt modelId="{439DFA65-3891-4686-A295-E82138F0D2AB}">
      <dgm:prSet phldrT="[Text]" custT="1"/>
      <dgm:spPr/>
      <dgm:t>
        <a:bodyPr/>
        <a:lstStyle/>
        <a:p>
          <a:r>
            <a:rPr lang="el-GR" sz="1200" b="1" dirty="0" smtClean="0"/>
            <a:t>2.2 Ενίσχυση της εξωστρέφειας και της διεθνοποίησης των ελληνικών παραγωγικών επιχειρήσεων του κλάδου</a:t>
          </a:r>
          <a:endParaRPr lang="el-GR" sz="1200" dirty="0"/>
        </a:p>
      </dgm:t>
    </dgm:pt>
    <dgm:pt modelId="{B1D360B8-7CDC-42AB-AA5C-B14360F76858}" type="parTrans" cxnId="{DD6412DF-0DFD-4257-9664-EEFA1CF80C0D}">
      <dgm:prSet/>
      <dgm:spPr/>
      <dgm:t>
        <a:bodyPr/>
        <a:lstStyle/>
        <a:p>
          <a:endParaRPr lang="el-GR"/>
        </a:p>
      </dgm:t>
    </dgm:pt>
    <dgm:pt modelId="{459B5585-EBB0-4ECD-8FDC-49C03773E6EE}" type="sibTrans" cxnId="{DD6412DF-0DFD-4257-9664-EEFA1CF80C0D}">
      <dgm:prSet/>
      <dgm:spPr/>
      <dgm:t>
        <a:bodyPr/>
        <a:lstStyle/>
        <a:p>
          <a:endParaRPr lang="el-GR"/>
        </a:p>
      </dgm:t>
    </dgm:pt>
    <dgm:pt modelId="{EF0BBC20-ACD0-4C52-8AA5-AAA52460B473}">
      <dgm:prSet phldrT="[Text]" custT="1"/>
      <dgm:spPr/>
      <dgm:t>
        <a:bodyPr/>
        <a:lstStyle/>
        <a:p>
          <a:r>
            <a:rPr lang="el-GR" sz="1100" dirty="0" smtClean="0"/>
            <a:t>2.2.1Ενίσχυση των ελεγκτικών και κανονιστικών διαδικασιών και φορέων</a:t>
          </a:r>
          <a:r>
            <a:rPr lang="el-GR" sz="1100" b="1" dirty="0" smtClean="0"/>
            <a:t> </a:t>
          </a:r>
          <a:endParaRPr lang="el-GR" sz="1100" dirty="0"/>
        </a:p>
      </dgm:t>
    </dgm:pt>
    <dgm:pt modelId="{0C9D7E7E-337A-4849-A811-C2EF9CDFAC37}" type="parTrans" cxnId="{DDE44A7E-7BFE-4DF9-AFDE-B86D1244AEA3}">
      <dgm:prSet/>
      <dgm:spPr/>
      <dgm:t>
        <a:bodyPr/>
        <a:lstStyle/>
        <a:p>
          <a:endParaRPr lang="el-GR"/>
        </a:p>
      </dgm:t>
    </dgm:pt>
    <dgm:pt modelId="{716D8E38-C02E-498A-81D0-460797893636}" type="sibTrans" cxnId="{DDE44A7E-7BFE-4DF9-AFDE-B86D1244AEA3}">
      <dgm:prSet/>
      <dgm:spPr/>
      <dgm:t>
        <a:bodyPr/>
        <a:lstStyle/>
        <a:p>
          <a:endParaRPr lang="el-GR"/>
        </a:p>
      </dgm:t>
    </dgm:pt>
    <dgm:pt modelId="{BA5ACA57-9591-46E8-B39E-832E3E069417}">
      <dgm:prSet phldrT="[Text]" custT="1"/>
      <dgm:spPr/>
      <dgm:t>
        <a:bodyPr/>
        <a:lstStyle/>
        <a:p>
          <a:r>
            <a:rPr lang="el-GR" sz="1100" dirty="0" smtClean="0"/>
            <a:t>2.2.2 Δημιουργία συμβουλευτικής δομής για την παροχή υπηρεσιών μίας στάσης  (</a:t>
          </a:r>
          <a:r>
            <a:rPr lang="el-GR" sz="1100" dirty="0" err="1" smtClean="0"/>
            <a:t>one</a:t>
          </a:r>
          <a:r>
            <a:rPr lang="el-GR" sz="1100" dirty="0" smtClean="0"/>
            <a:t>-</a:t>
          </a:r>
          <a:r>
            <a:rPr lang="el-GR" sz="1100" dirty="0" err="1" smtClean="0"/>
            <a:t>stop</a:t>
          </a:r>
          <a:r>
            <a:rPr lang="el-GR" sz="1100" dirty="0" smtClean="0"/>
            <a:t> </a:t>
          </a:r>
          <a:r>
            <a:rPr lang="el-GR" sz="1100" dirty="0" err="1" smtClean="0"/>
            <a:t>shop</a:t>
          </a:r>
          <a:r>
            <a:rPr lang="el-GR" sz="1100" dirty="0" smtClean="0"/>
            <a:t>) προς τις εξαγωγικές επιχειρήσεις</a:t>
          </a:r>
          <a:endParaRPr lang="el-GR" sz="1100" dirty="0"/>
        </a:p>
      </dgm:t>
    </dgm:pt>
    <dgm:pt modelId="{3B23CB11-91B5-4CA1-8BBF-0C0D4BDA3B56}" type="parTrans" cxnId="{3C626C3E-3AB9-4F46-95A6-436F33E7CB8B}">
      <dgm:prSet/>
      <dgm:spPr/>
      <dgm:t>
        <a:bodyPr/>
        <a:lstStyle/>
        <a:p>
          <a:endParaRPr lang="el-GR"/>
        </a:p>
      </dgm:t>
    </dgm:pt>
    <dgm:pt modelId="{1C457DDF-4AE0-4A4E-A363-A795D57FEBBE}" type="sibTrans" cxnId="{3C626C3E-3AB9-4F46-95A6-436F33E7CB8B}">
      <dgm:prSet/>
      <dgm:spPr/>
      <dgm:t>
        <a:bodyPr/>
        <a:lstStyle/>
        <a:p>
          <a:endParaRPr lang="el-GR"/>
        </a:p>
      </dgm:t>
    </dgm:pt>
    <dgm:pt modelId="{96BD8AE1-78B8-4261-B1D6-E5A7F330B8B1}">
      <dgm:prSet phldrT="[Text]" custT="1"/>
      <dgm:spPr/>
      <dgm:t>
        <a:bodyPr/>
        <a:lstStyle/>
        <a:p>
          <a:r>
            <a:rPr lang="el-GR" sz="1100" dirty="0" smtClean="0"/>
            <a:t>2.2.3 Αξιοποίηση του Φαρμακευτικού Φόρουμ (</a:t>
          </a:r>
          <a:r>
            <a:rPr lang="el-GR" sz="1100" dirty="0" err="1" smtClean="0"/>
            <a:t>EPhForT</a:t>
          </a:r>
          <a:r>
            <a:rPr lang="el-GR" sz="1100" dirty="0" smtClean="0"/>
            <a:t>) για τη δικτύωση των εξαγωγικών επιχειρήσεων και την προβολή της βασικής, της κλινικής έρευνας και των φαρμακευτικών ιδιοσκευασμάτων που παράγονται στην Ελλάδα</a:t>
          </a:r>
          <a:endParaRPr lang="el-GR" sz="1100" dirty="0"/>
        </a:p>
      </dgm:t>
    </dgm:pt>
    <dgm:pt modelId="{C41E6419-7A46-41DD-97C9-5C395025A676}" type="parTrans" cxnId="{52E5636E-60F2-4A03-9795-CF8085FB0E18}">
      <dgm:prSet/>
      <dgm:spPr/>
      <dgm:t>
        <a:bodyPr/>
        <a:lstStyle/>
        <a:p>
          <a:endParaRPr lang="el-GR"/>
        </a:p>
      </dgm:t>
    </dgm:pt>
    <dgm:pt modelId="{7F56247D-79AB-4DAE-BE51-AC4042DD9397}" type="sibTrans" cxnId="{52E5636E-60F2-4A03-9795-CF8085FB0E18}">
      <dgm:prSet/>
      <dgm:spPr/>
      <dgm:t>
        <a:bodyPr/>
        <a:lstStyle/>
        <a:p>
          <a:endParaRPr lang="el-GR"/>
        </a:p>
      </dgm:t>
    </dgm:pt>
    <dgm:pt modelId="{C2F0D674-FA8E-4F55-AA9F-8232829DDF0A}">
      <dgm:prSet phldrT="[Text]" custT="1"/>
      <dgm:spPr/>
      <dgm:t>
        <a:bodyPr/>
        <a:lstStyle/>
        <a:p>
          <a:r>
            <a:rPr lang="el-GR" sz="1100" dirty="0" smtClean="0"/>
            <a:t>1.1.1 Δημιουργία συστάδας έρευνας και ανάπτυξης με τη συμμετοχή όλων των εμπλεκόμενων φορέων (</a:t>
          </a:r>
          <a:r>
            <a:rPr lang="el-GR" sz="1100" dirty="0" err="1" smtClean="0"/>
            <a:t>clusters</a:t>
          </a:r>
          <a:r>
            <a:rPr lang="el-GR" sz="1100" dirty="0" smtClean="0"/>
            <a:t>)</a:t>
          </a:r>
          <a:endParaRPr lang="el-GR" sz="1100" dirty="0"/>
        </a:p>
      </dgm:t>
    </dgm:pt>
    <dgm:pt modelId="{26E0F52A-A838-481C-BF65-B05646565351}" type="parTrans" cxnId="{DA1D64AF-CE03-489E-903F-17358D1A823A}">
      <dgm:prSet/>
      <dgm:spPr/>
      <dgm:t>
        <a:bodyPr/>
        <a:lstStyle/>
        <a:p>
          <a:endParaRPr lang="el-GR"/>
        </a:p>
      </dgm:t>
    </dgm:pt>
    <dgm:pt modelId="{FDFEBB8D-02AE-40FD-8397-F918CF9A3EF9}" type="sibTrans" cxnId="{DA1D64AF-CE03-489E-903F-17358D1A823A}">
      <dgm:prSet/>
      <dgm:spPr/>
      <dgm:t>
        <a:bodyPr/>
        <a:lstStyle/>
        <a:p>
          <a:endParaRPr lang="el-GR"/>
        </a:p>
      </dgm:t>
    </dgm:pt>
    <dgm:pt modelId="{1A138D54-97DF-4C06-A7A3-172A8DB72D49}" type="pres">
      <dgm:prSet presAssocID="{DAEDAFE2-8FEF-49EC-814C-2037D634C33C}" presName="diagram" presStyleCnt="0">
        <dgm:presLayoutVars>
          <dgm:chPref val="1"/>
          <dgm:dir/>
          <dgm:animOne val="branch"/>
          <dgm:animLvl val="lvl"/>
          <dgm:resizeHandles/>
        </dgm:presLayoutVars>
      </dgm:prSet>
      <dgm:spPr/>
      <dgm:t>
        <a:bodyPr/>
        <a:lstStyle/>
        <a:p>
          <a:endParaRPr lang="el-GR"/>
        </a:p>
      </dgm:t>
    </dgm:pt>
    <dgm:pt modelId="{4449D960-B525-4F37-8B35-51CDC3923D43}" type="pres">
      <dgm:prSet presAssocID="{2B85BDF1-B26E-4F72-9244-EA8666CBA69A}" presName="root" presStyleCnt="0"/>
      <dgm:spPr/>
      <dgm:t>
        <a:bodyPr/>
        <a:lstStyle/>
        <a:p>
          <a:endParaRPr lang="el-GR"/>
        </a:p>
      </dgm:t>
    </dgm:pt>
    <dgm:pt modelId="{37C83A7E-3732-4E3A-BB3D-5E0E18250B17}" type="pres">
      <dgm:prSet presAssocID="{2B85BDF1-B26E-4F72-9244-EA8666CBA69A}" presName="rootComposite" presStyleCnt="0"/>
      <dgm:spPr/>
      <dgm:t>
        <a:bodyPr/>
        <a:lstStyle/>
        <a:p>
          <a:endParaRPr lang="el-GR"/>
        </a:p>
      </dgm:t>
    </dgm:pt>
    <dgm:pt modelId="{D4BF0423-61C3-465B-883D-340292D2FBEE}" type="pres">
      <dgm:prSet presAssocID="{2B85BDF1-B26E-4F72-9244-EA8666CBA69A}" presName="rootText" presStyleLbl="node1" presStyleIdx="0" presStyleCnt="2" custScaleX="375051"/>
      <dgm:spPr/>
      <dgm:t>
        <a:bodyPr/>
        <a:lstStyle/>
        <a:p>
          <a:endParaRPr lang="el-GR"/>
        </a:p>
      </dgm:t>
    </dgm:pt>
    <dgm:pt modelId="{CD32C52E-9AF6-48DD-8FC9-094B39BC4304}" type="pres">
      <dgm:prSet presAssocID="{2B85BDF1-B26E-4F72-9244-EA8666CBA69A}" presName="rootConnector" presStyleLbl="node1" presStyleIdx="0" presStyleCnt="2"/>
      <dgm:spPr/>
      <dgm:t>
        <a:bodyPr/>
        <a:lstStyle/>
        <a:p>
          <a:endParaRPr lang="el-GR"/>
        </a:p>
      </dgm:t>
    </dgm:pt>
    <dgm:pt modelId="{AFAFE0EA-4EA7-421F-BB4D-DFDA3E4D40EF}" type="pres">
      <dgm:prSet presAssocID="{2B85BDF1-B26E-4F72-9244-EA8666CBA69A}" presName="childShape" presStyleCnt="0"/>
      <dgm:spPr/>
      <dgm:t>
        <a:bodyPr/>
        <a:lstStyle/>
        <a:p>
          <a:endParaRPr lang="el-GR"/>
        </a:p>
      </dgm:t>
    </dgm:pt>
    <dgm:pt modelId="{C899AD49-661E-4193-87D2-2601370D2A99}" type="pres">
      <dgm:prSet presAssocID="{49182C06-E9EC-43E8-B9F6-3BF3CB63FBD5}" presName="Name13" presStyleLbl="parChTrans1D2" presStyleIdx="0" presStyleCnt="6" custSzX="440388"/>
      <dgm:spPr/>
      <dgm:t>
        <a:bodyPr/>
        <a:lstStyle/>
        <a:p>
          <a:endParaRPr lang="el-GR"/>
        </a:p>
      </dgm:t>
    </dgm:pt>
    <dgm:pt modelId="{08AEDAD4-55C3-4725-858D-AA2A660FD937}" type="pres">
      <dgm:prSet presAssocID="{2A9DDFD4-CDAC-42CD-B1F5-2F4559F11A7C}" presName="childText" presStyleLbl="bgAcc1" presStyleIdx="0" presStyleCnt="6" custScaleX="375051" custScaleY="132981" custLinFactNeighborY="-14228">
        <dgm:presLayoutVars>
          <dgm:bulletEnabled val="1"/>
        </dgm:presLayoutVars>
      </dgm:prSet>
      <dgm:spPr/>
      <dgm:t>
        <a:bodyPr/>
        <a:lstStyle/>
        <a:p>
          <a:endParaRPr lang="el-GR"/>
        </a:p>
      </dgm:t>
    </dgm:pt>
    <dgm:pt modelId="{C2748EB0-9C13-4C8F-8CA7-174A1F98B26D}" type="pres">
      <dgm:prSet presAssocID="{F1752D59-A3C7-4FA4-B078-3D8B26357294}" presName="Name13" presStyleLbl="parChTrans1D2" presStyleIdx="1" presStyleCnt="6" custSzX="440388"/>
      <dgm:spPr/>
      <dgm:t>
        <a:bodyPr/>
        <a:lstStyle/>
        <a:p>
          <a:endParaRPr lang="el-GR"/>
        </a:p>
      </dgm:t>
    </dgm:pt>
    <dgm:pt modelId="{076CED7E-4099-4791-A47C-343E30A944B4}" type="pres">
      <dgm:prSet presAssocID="{4EF2183C-D16B-4F80-AAB6-04F1F047436E}" presName="childText" presStyleLbl="bgAcc1" presStyleIdx="1" presStyleCnt="6" custScaleX="375286" custScaleY="216420" custLinFactNeighborY="-23676">
        <dgm:presLayoutVars>
          <dgm:bulletEnabled val="1"/>
        </dgm:presLayoutVars>
      </dgm:prSet>
      <dgm:spPr/>
      <dgm:t>
        <a:bodyPr/>
        <a:lstStyle/>
        <a:p>
          <a:endParaRPr lang="el-GR"/>
        </a:p>
      </dgm:t>
    </dgm:pt>
    <dgm:pt modelId="{0A183498-A449-4273-AF57-03DF8511A837}" type="pres">
      <dgm:prSet presAssocID="{BC40011C-6E99-4E39-A763-63A8E22C1F95}" presName="Name13" presStyleLbl="parChTrans1D2" presStyleIdx="2" presStyleCnt="6" custSzX="440388"/>
      <dgm:spPr/>
      <dgm:t>
        <a:bodyPr/>
        <a:lstStyle/>
        <a:p>
          <a:endParaRPr lang="el-GR"/>
        </a:p>
      </dgm:t>
    </dgm:pt>
    <dgm:pt modelId="{B20B551A-5C1F-45F9-957C-CC85BCE5AEA0}" type="pres">
      <dgm:prSet presAssocID="{32DA7F40-311A-4E77-8680-356E5112A21B}" presName="childText" presStyleLbl="bgAcc1" presStyleIdx="2" presStyleCnt="6" custScaleX="375051" custScaleY="308721" custLinFactNeighborY="-26352">
        <dgm:presLayoutVars>
          <dgm:bulletEnabled val="1"/>
        </dgm:presLayoutVars>
      </dgm:prSet>
      <dgm:spPr/>
      <dgm:t>
        <a:bodyPr/>
        <a:lstStyle/>
        <a:p>
          <a:endParaRPr lang="el-GR"/>
        </a:p>
      </dgm:t>
    </dgm:pt>
    <dgm:pt modelId="{7C295393-E7AE-46B5-B3F6-B5E7AE8293DC}" type="pres">
      <dgm:prSet presAssocID="{DA9DA218-99C0-4C7B-B779-EFAFA127B711}" presName="Name13" presStyleLbl="parChTrans1D2" presStyleIdx="3" presStyleCnt="6" custSzX="440388"/>
      <dgm:spPr/>
      <dgm:t>
        <a:bodyPr/>
        <a:lstStyle/>
        <a:p>
          <a:endParaRPr lang="el-GR"/>
        </a:p>
      </dgm:t>
    </dgm:pt>
    <dgm:pt modelId="{24AF92CE-8E14-44A7-B6DE-0CB91130D5B8}" type="pres">
      <dgm:prSet presAssocID="{6B759024-D893-4263-951C-6942F0A14041}" presName="childText" presStyleLbl="bgAcc1" presStyleIdx="3" presStyleCnt="6" custScaleX="375051" custScaleY="175452" custLinFactNeighborX="3609" custLinFactNeighborY="-39134">
        <dgm:presLayoutVars>
          <dgm:bulletEnabled val="1"/>
        </dgm:presLayoutVars>
      </dgm:prSet>
      <dgm:spPr/>
      <dgm:t>
        <a:bodyPr/>
        <a:lstStyle/>
        <a:p>
          <a:endParaRPr lang="el-GR"/>
        </a:p>
      </dgm:t>
    </dgm:pt>
    <dgm:pt modelId="{9A4AF746-B6C6-4161-AE4C-B6456E7DC8F6}" type="pres">
      <dgm:prSet presAssocID="{180A3ACC-4CCC-4FE7-9469-0571BFC1D266}" presName="root" presStyleCnt="0"/>
      <dgm:spPr/>
      <dgm:t>
        <a:bodyPr/>
        <a:lstStyle/>
        <a:p>
          <a:endParaRPr lang="el-GR"/>
        </a:p>
      </dgm:t>
    </dgm:pt>
    <dgm:pt modelId="{6C247852-375C-4366-942C-BF0A38886833}" type="pres">
      <dgm:prSet presAssocID="{180A3ACC-4CCC-4FE7-9469-0571BFC1D266}" presName="rootComposite" presStyleCnt="0"/>
      <dgm:spPr/>
      <dgm:t>
        <a:bodyPr/>
        <a:lstStyle/>
        <a:p>
          <a:endParaRPr lang="el-GR"/>
        </a:p>
      </dgm:t>
    </dgm:pt>
    <dgm:pt modelId="{AFC30C46-2460-4412-A8F7-42D50DDB6C0A}" type="pres">
      <dgm:prSet presAssocID="{180A3ACC-4CCC-4FE7-9469-0571BFC1D266}" presName="rootText" presStyleLbl="node1" presStyleIdx="1" presStyleCnt="2" custScaleX="375051" custLinFactNeighborX="-18609"/>
      <dgm:spPr/>
      <dgm:t>
        <a:bodyPr/>
        <a:lstStyle/>
        <a:p>
          <a:endParaRPr lang="el-GR"/>
        </a:p>
      </dgm:t>
    </dgm:pt>
    <dgm:pt modelId="{3E101261-B484-4AD8-903F-621A9D21A92E}" type="pres">
      <dgm:prSet presAssocID="{180A3ACC-4CCC-4FE7-9469-0571BFC1D266}" presName="rootConnector" presStyleLbl="node1" presStyleIdx="1" presStyleCnt="2"/>
      <dgm:spPr/>
      <dgm:t>
        <a:bodyPr/>
        <a:lstStyle/>
        <a:p>
          <a:endParaRPr lang="el-GR"/>
        </a:p>
      </dgm:t>
    </dgm:pt>
    <dgm:pt modelId="{DE9FEB61-19E0-407F-9761-73B5F8CF3453}" type="pres">
      <dgm:prSet presAssocID="{180A3ACC-4CCC-4FE7-9469-0571BFC1D266}" presName="childShape" presStyleCnt="0"/>
      <dgm:spPr/>
      <dgm:t>
        <a:bodyPr/>
        <a:lstStyle/>
        <a:p>
          <a:endParaRPr lang="el-GR"/>
        </a:p>
      </dgm:t>
    </dgm:pt>
    <dgm:pt modelId="{1A02C75D-9269-4CFC-8F11-E1210FB561CB}" type="pres">
      <dgm:prSet presAssocID="{27E74E3E-904B-4EBB-9108-426D4E5140BD}" presName="Name13" presStyleLbl="parChTrans1D2" presStyleIdx="4" presStyleCnt="6" custSzX="440388"/>
      <dgm:spPr/>
      <dgm:t>
        <a:bodyPr/>
        <a:lstStyle/>
        <a:p>
          <a:endParaRPr lang="el-GR"/>
        </a:p>
      </dgm:t>
    </dgm:pt>
    <dgm:pt modelId="{FB7EFDA6-EDDF-4AF7-9723-15D01EC77C49}" type="pres">
      <dgm:prSet presAssocID="{CD6D1E57-AD32-4C00-8DC6-18E21F53CD3F}" presName="childText" presStyleLbl="bgAcc1" presStyleIdx="4" presStyleCnt="6" custScaleX="375051" custScaleY="212628" custLinFactNeighborX="-23261">
        <dgm:presLayoutVars>
          <dgm:bulletEnabled val="1"/>
        </dgm:presLayoutVars>
      </dgm:prSet>
      <dgm:spPr/>
      <dgm:t>
        <a:bodyPr/>
        <a:lstStyle/>
        <a:p>
          <a:endParaRPr lang="el-GR"/>
        </a:p>
      </dgm:t>
    </dgm:pt>
    <dgm:pt modelId="{68D16529-E6CE-4607-828A-24B68729C04F}" type="pres">
      <dgm:prSet presAssocID="{B1D360B8-7CDC-42AB-AA5C-B14360F76858}" presName="Name13" presStyleLbl="parChTrans1D2" presStyleIdx="5" presStyleCnt="6" custSzX="440388"/>
      <dgm:spPr/>
      <dgm:t>
        <a:bodyPr/>
        <a:lstStyle/>
        <a:p>
          <a:endParaRPr lang="el-GR"/>
        </a:p>
      </dgm:t>
    </dgm:pt>
    <dgm:pt modelId="{1E08BF65-0540-4FC6-BBFD-08E5DFF61107}" type="pres">
      <dgm:prSet presAssocID="{439DFA65-3891-4686-A295-E82138F0D2AB}" presName="childText" presStyleLbl="bgAcc1" presStyleIdx="5" presStyleCnt="6" custScaleX="375051" custScaleY="425372" custLinFactNeighborX="-23261">
        <dgm:presLayoutVars>
          <dgm:bulletEnabled val="1"/>
        </dgm:presLayoutVars>
      </dgm:prSet>
      <dgm:spPr/>
      <dgm:t>
        <a:bodyPr/>
        <a:lstStyle/>
        <a:p>
          <a:endParaRPr lang="el-GR"/>
        </a:p>
      </dgm:t>
    </dgm:pt>
  </dgm:ptLst>
  <dgm:cxnLst>
    <dgm:cxn modelId="{1955A687-0922-4092-B302-D3F37E6F0002}" srcId="{2B85BDF1-B26E-4F72-9244-EA8666CBA69A}" destId="{32DA7F40-311A-4E77-8680-356E5112A21B}" srcOrd="2" destOrd="0" parTransId="{BC40011C-6E99-4E39-A763-63A8E22C1F95}" sibTransId="{16403A65-D4D7-4267-8244-7E302C385A81}"/>
    <dgm:cxn modelId="{C1FF4EE2-6726-435D-B1C7-487E66A22A80}" type="presOf" srcId="{4EF2183C-D16B-4F80-AAB6-04F1F047436E}" destId="{076CED7E-4099-4791-A47C-343E30A944B4}" srcOrd="0" destOrd="0" presId="urn:microsoft.com/office/officeart/2005/8/layout/hierarchy3"/>
    <dgm:cxn modelId="{B1B00124-29B5-46F6-A40C-E2F6F251A535}" type="presOf" srcId="{833BDE05-BFC2-4969-B0FD-D979C042080E}" destId="{B20B551A-5C1F-45F9-957C-CC85BCE5AEA0}" srcOrd="0" destOrd="2" presId="urn:microsoft.com/office/officeart/2005/8/layout/hierarchy3"/>
    <dgm:cxn modelId="{49816E7F-2A76-41DD-A49F-92EEC71D24E4}" type="presOf" srcId="{180A3ACC-4CCC-4FE7-9469-0571BFC1D266}" destId="{AFC30C46-2460-4412-A8F7-42D50DDB6C0A}" srcOrd="0" destOrd="0" presId="urn:microsoft.com/office/officeart/2005/8/layout/hierarchy3"/>
    <dgm:cxn modelId="{0C330314-81EA-4432-8946-437E0204BB41}" type="presOf" srcId="{CD6D1E57-AD32-4C00-8DC6-18E21F53CD3F}" destId="{FB7EFDA6-EDDF-4AF7-9723-15D01EC77C49}" srcOrd="0" destOrd="0" presId="urn:microsoft.com/office/officeart/2005/8/layout/hierarchy3"/>
    <dgm:cxn modelId="{F31DF5CC-5942-42C4-883E-A8FE1B83586B}" type="presOf" srcId="{4965278D-D956-4811-9656-F9F6C7B0A8BE}" destId="{B20B551A-5C1F-45F9-957C-CC85BCE5AEA0}" srcOrd="0" destOrd="1" presId="urn:microsoft.com/office/officeart/2005/8/layout/hierarchy3"/>
    <dgm:cxn modelId="{6BD08C07-8822-4580-954D-7CFE299E59E5}" type="presOf" srcId="{5987F336-BA7D-4C89-B84C-DBA51A1E4AEC}" destId="{24AF92CE-8E14-44A7-B6DE-0CB91130D5B8}" srcOrd="0" destOrd="1" presId="urn:microsoft.com/office/officeart/2005/8/layout/hierarchy3"/>
    <dgm:cxn modelId="{C0D488BC-72D1-4EA0-B4B8-6BD91E1DCE91}" type="presOf" srcId="{DA9DA218-99C0-4C7B-B779-EFAFA127B711}" destId="{7C295393-E7AE-46B5-B3F6-B5E7AE8293DC}" srcOrd="0" destOrd="0" presId="urn:microsoft.com/office/officeart/2005/8/layout/hierarchy3"/>
    <dgm:cxn modelId="{A42FC82D-062B-494E-9236-1AA4654D088A}" type="presOf" srcId="{BC40011C-6E99-4E39-A763-63A8E22C1F95}" destId="{0A183498-A449-4273-AF57-03DF8511A837}" srcOrd="0" destOrd="0" presId="urn:microsoft.com/office/officeart/2005/8/layout/hierarchy3"/>
    <dgm:cxn modelId="{D8B43220-8BB4-4048-9686-B8E17F8A11F9}" type="presOf" srcId="{49182C06-E9EC-43E8-B9F6-3BF3CB63FBD5}" destId="{C899AD49-661E-4193-87D2-2601370D2A99}" srcOrd="0" destOrd="0" presId="urn:microsoft.com/office/officeart/2005/8/layout/hierarchy3"/>
    <dgm:cxn modelId="{5493F28A-476C-4DD7-8EB3-C9438A5F4C71}" srcId="{DAEDAFE2-8FEF-49EC-814C-2037D634C33C}" destId="{180A3ACC-4CCC-4FE7-9469-0571BFC1D266}" srcOrd="1" destOrd="0" parTransId="{578D3115-E9A6-4611-8BAF-AF0E212D94C3}" sibTransId="{09A3D852-2776-4B8C-9CF7-CD493B91D8BF}"/>
    <dgm:cxn modelId="{3C626C3E-3AB9-4F46-95A6-436F33E7CB8B}" srcId="{439DFA65-3891-4686-A295-E82138F0D2AB}" destId="{BA5ACA57-9591-46E8-B39E-832E3E069417}" srcOrd="1" destOrd="0" parTransId="{3B23CB11-91B5-4CA1-8BBF-0C0D4BDA3B56}" sibTransId="{1C457DDF-4AE0-4A4E-A363-A795D57FEBBE}"/>
    <dgm:cxn modelId="{400E1209-C54E-495C-A06E-042988A94F8B}" type="presOf" srcId="{6B759024-D893-4263-951C-6942F0A14041}" destId="{24AF92CE-8E14-44A7-B6DE-0CB91130D5B8}" srcOrd="0" destOrd="0" presId="urn:microsoft.com/office/officeart/2005/8/layout/hierarchy3"/>
    <dgm:cxn modelId="{D72087FA-0BB4-4DA4-A254-ABC3E425CADE}" type="presOf" srcId="{439DFA65-3891-4686-A295-E82138F0D2AB}" destId="{1E08BF65-0540-4FC6-BBFD-08E5DFF61107}" srcOrd="0" destOrd="0" presId="urn:microsoft.com/office/officeart/2005/8/layout/hierarchy3"/>
    <dgm:cxn modelId="{BCE2E733-2C8A-4214-ABA4-BAD1FABB6179}" type="presOf" srcId="{BA5ACA57-9591-46E8-B39E-832E3E069417}" destId="{1E08BF65-0540-4FC6-BBFD-08E5DFF61107}" srcOrd="0" destOrd="2" presId="urn:microsoft.com/office/officeart/2005/8/layout/hierarchy3"/>
    <dgm:cxn modelId="{880A7111-B615-4C31-95C6-FD56C188DE15}" type="presOf" srcId="{2B85BDF1-B26E-4F72-9244-EA8666CBA69A}" destId="{CD32C52E-9AF6-48DD-8FC9-094B39BC4304}" srcOrd="1" destOrd="0" presId="urn:microsoft.com/office/officeart/2005/8/layout/hierarchy3"/>
    <dgm:cxn modelId="{DE7BACBC-21D9-4838-B03C-0076C7D88084}" type="presOf" srcId="{32DA7F40-311A-4E77-8680-356E5112A21B}" destId="{B20B551A-5C1F-45F9-957C-CC85BCE5AEA0}" srcOrd="0" destOrd="0" presId="urn:microsoft.com/office/officeart/2005/8/layout/hierarchy3"/>
    <dgm:cxn modelId="{3DE2F5FA-AAEB-4DC0-BC6A-9946DB7220C0}" srcId="{DAEDAFE2-8FEF-49EC-814C-2037D634C33C}" destId="{2B85BDF1-B26E-4F72-9244-EA8666CBA69A}" srcOrd="0" destOrd="0" parTransId="{F195D40E-471E-49EE-AAC6-0D239AE24531}" sibTransId="{20543575-D6D3-4DA5-95DD-BF764663590A}"/>
    <dgm:cxn modelId="{CF8C661A-84EF-41C9-BC90-92FA0CCA1D65}" type="presOf" srcId="{DAEDAFE2-8FEF-49EC-814C-2037D634C33C}" destId="{1A138D54-97DF-4C06-A7A3-172A8DB72D49}" srcOrd="0" destOrd="0" presId="urn:microsoft.com/office/officeart/2005/8/layout/hierarchy3"/>
    <dgm:cxn modelId="{DE885B90-95D3-4D79-AE86-DFFB6CC7714E}" srcId="{32DA7F40-311A-4E77-8680-356E5112A21B}" destId="{4965278D-D956-4811-9656-F9F6C7B0A8BE}" srcOrd="0" destOrd="0" parTransId="{6D1AE5FF-035F-4BDE-B8AE-F05329A6F4C4}" sibTransId="{71DE955E-A590-4935-BD18-3DD5CD4C8685}"/>
    <dgm:cxn modelId="{6CA9DCA9-3D23-4057-9110-16094DBACE9D}" type="presOf" srcId="{B1D360B8-7CDC-42AB-AA5C-B14360F76858}" destId="{68D16529-E6CE-4607-828A-24B68729C04F}" srcOrd="0" destOrd="0" presId="urn:microsoft.com/office/officeart/2005/8/layout/hierarchy3"/>
    <dgm:cxn modelId="{A35FAAAA-B17C-480C-A588-F2476D945FF9}" type="presOf" srcId="{180A3ACC-4CCC-4FE7-9469-0571BFC1D266}" destId="{3E101261-B484-4AD8-903F-621A9D21A92E}" srcOrd="1" destOrd="0" presId="urn:microsoft.com/office/officeart/2005/8/layout/hierarchy3"/>
    <dgm:cxn modelId="{755B1DC7-DD58-4E25-8B8D-B91B2C3CABC0}" srcId="{4EF2183C-D16B-4F80-AAB6-04F1F047436E}" destId="{EEC70CB4-8378-4679-8A9C-932A674EC764}" srcOrd="0" destOrd="0" parTransId="{EE6344CA-DFD0-4C25-8E45-8FCB020D8FBD}" sibTransId="{1E4A4051-78F2-4316-82FC-7BAF071D9A97}"/>
    <dgm:cxn modelId="{B95077D1-53DF-4F7D-8DE8-E66E6194496C}" srcId="{180A3ACC-4CCC-4FE7-9469-0571BFC1D266}" destId="{CD6D1E57-AD32-4C00-8DC6-18E21F53CD3F}" srcOrd="0" destOrd="0" parTransId="{27E74E3E-904B-4EBB-9108-426D4E5140BD}" sibTransId="{9EA8D91F-4D43-4ABF-A30A-A022FAA378B0}"/>
    <dgm:cxn modelId="{2A292420-107B-4BBF-87DC-CD32AB0401A4}" type="presOf" srcId="{C2F0D674-FA8E-4F55-AA9F-8232829DDF0A}" destId="{08AEDAD4-55C3-4725-858D-AA2A660FD937}" srcOrd="0" destOrd="1" presId="urn:microsoft.com/office/officeart/2005/8/layout/hierarchy3"/>
    <dgm:cxn modelId="{DD6412DF-0DFD-4257-9664-EEFA1CF80C0D}" srcId="{180A3ACC-4CCC-4FE7-9469-0571BFC1D266}" destId="{439DFA65-3891-4686-A295-E82138F0D2AB}" srcOrd="1" destOrd="0" parTransId="{B1D360B8-7CDC-42AB-AA5C-B14360F76858}" sibTransId="{459B5585-EBB0-4ECD-8FDC-49C03773E6EE}"/>
    <dgm:cxn modelId="{15A6D0B3-A00F-4183-A113-21024F43D080}" type="presOf" srcId="{27E74E3E-904B-4EBB-9108-426D4E5140BD}" destId="{1A02C75D-9269-4CFC-8F11-E1210FB561CB}" srcOrd="0" destOrd="0" presId="urn:microsoft.com/office/officeart/2005/8/layout/hierarchy3"/>
    <dgm:cxn modelId="{DA1D64AF-CE03-489E-903F-17358D1A823A}" srcId="{2A9DDFD4-CDAC-42CD-B1F5-2F4559F11A7C}" destId="{C2F0D674-FA8E-4F55-AA9F-8232829DDF0A}" srcOrd="0" destOrd="0" parTransId="{26E0F52A-A838-481C-BF65-B05646565351}" sibTransId="{FDFEBB8D-02AE-40FD-8397-F918CF9A3EF9}"/>
    <dgm:cxn modelId="{5848D3B1-E2BE-4E32-98DC-F5E68E105B6D}" srcId="{32DA7F40-311A-4E77-8680-356E5112A21B}" destId="{833BDE05-BFC2-4969-B0FD-D979C042080E}" srcOrd="1" destOrd="0" parTransId="{B1E9FFCE-1604-45EE-8E36-2383BFE5BD58}" sibTransId="{4C07AF7E-7B80-4652-B581-4B46BD4D1788}"/>
    <dgm:cxn modelId="{182768DD-D5DE-457E-A2F5-463ABFE3599D}" type="presOf" srcId="{EF0BBC20-ACD0-4C52-8AA5-AAA52460B473}" destId="{1E08BF65-0540-4FC6-BBFD-08E5DFF61107}" srcOrd="0" destOrd="1" presId="urn:microsoft.com/office/officeart/2005/8/layout/hierarchy3"/>
    <dgm:cxn modelId="{0D60DA13-0D7C-4F21-A7A2-C35934EA8E84}" srcId="{6B759024-D893-4263-951C-6942F0A14041}" destId="{5987F336-BA7D-4C89-B84C-DBA51A1E4AEC}" srcOrd="0" destOrd="0" parTransId="{2FCC59DA-19B1-4E46-9F9A-3A3D2B8EEF52}" sibTransId="{956650CC-FBFE-4983-BC45-E10A96A85007}"/>
    <dgm:cxn modelId="{7E519861-F78A-46D9-88EF-8B7CE53350B4}" type="presOf" srcId="{96BD8AE1-78B8-4261-B1D6-E5A7F330B8B1}" destId="{1E08BF65-0540-4FC6-BBFD-08E5DFF61107}" srcOrd="0" destOrd="3" presId="urn:microsoft.com/office/officeart/2005/8/layout/hierarchy3"/>
    <dgm:cxn modelId="{7592C8EB-069B-4A8F-9020-70A5CA41DE11}" type="presOf" srcId="{2B85BDF1-B26E-4F72-9244-EA8666CBA69A}" destId="{D4BF0423-61C3-465B-883D-340292D2FBEE}" srcOrd="0" destOrd="0" presId="urn:microsoft.com/office/officeart/2005/8/layout/hierarchy3"/>
    <dgm:cxn modelId="{ED555E76-283F-4295-B867-393B34ECB4E7}" srcId="{2B85BDF1-B26E-4F72-9244-EA8666CBA69A}" destId="{6B759024-D893-4263-951C-6942F0A14041}" srcOrd="3" destOrd="0" parTransId="{DA9DA218-99C0-4C7B-B779-EFAFA127B711}" sibTransId="{4E39409B-FDD6-4BF0-8F36-6D898AD025A0}"/>
    <dgm:cxn modelId="{BF5CFA97-0DF5-49E3-A236-F18AF24D52AC}" type="presOf" srcId="{704F66C7-0544-43B6-8C04-D5AB93040FCF}" destId="{FB7EFDA6-EDDF-4AF7-9723-15D01EC77C49}" srcOrd="0" destOrd="1" presId="urn:microsoft.com/office/officeart/2005/8/layout/hierarchy3"/>
    <dgm:cxn modelId="{B0BACE15-E2A5-4B9E-B8B7-37DF63BD916B}" type="presOf" srcId="{26445FEC-A951-4B0D-9867-31EE625CEAA3}" destId="{B20B551A-5C1F-45F9-957C-CC85BCE5AEA0}" srcOrd="0" destOrd="3" presId="urn:microsoft.com/office/officeart/2005/8/layout/hierarchy3"/>
    <dgm:cxn modelId="{DFA66054-37C4-4611-A2C7-927C7B5338A3}" srcId="{32DA7F40-311A-4E77-8680-356E5112A21B}" destId="{26445FEC-A951-4B0D-9867-31EE625CEAA3}" srcOrd="2" destOrd="0" parTransId="{A868EC91-0EB5-40A3-9FD8-84DAC283CE3D}" sibTransId="{1422E5C6-9083-42D7-85FC-0FA8A4DDF87F}"/>
    <dgm:cxn modelId="{1E24CFBD-9CC4-4A9F-A779-DB1E069BCA7F}" type="presOf" srcId="{F1752D59-A3C7-4FA4-B078-3D8B26357294}" destId="{C2748EB0-9C13-4C8F-8CA7-174A1F98B26D}" srcOrd="0" destOrd="0" presId="urn:microsoft.com/office/officeart/2005/8/layout/hierarchy3"/>
    <dgm:cxn modelId="{35166338-238E-43A7-884C-4E3E96C08F8B}" srcId="{2B85BDF1-B26E-4F72-9244-EA8666CBA69A}" destId="{4EF2183C-D16B-4F80-AAB6-04F1F047436E}" srcOrd="1" destOrd="0" parTransId="{F1752D59-A3C7-4FA4-B078-3D8B26357294}" sibTransId="{8B4344E0-D2F3-4067-8C4A-5FEBA95DE7E8}"/>
    <dgm:cxn modelId="{52E5636E-60F2-4A03-9795-CF8085FB0E18}" srcId="{439DFA65-3891-4686-A295-E82138F0D2AB}" destId="{96BD8AE1-78B8-4261-B1D6-E5A7F330B8B1}" srcOrd="2" destOrd="0" parTransId="{C41E6419-7A46-41DD-97C9-5C395025A676}" sibTransId="{7F56247D-79AB-4DAE-BE51-AC4042DD9397}"/>
    <dgm:cxn modelId="{DDE44A7E-7BFE-4DF9-AFDE-B86D1244AEA3}" srcId="{439DFA65-3891-4686-A295-E82138F0D2AB}" destId="{EF0BBC20-ACD0-4C52-8AA5-AAA52460B473}" srcOrd="0" destOrd="0" parTransId="{0C9D7E7E-337A-4849-A811-C2EF9CDFAC37}" sibTransId="{716D8E38-C02E-498A-81D0-460797893636}"/>
    <dgm:cxn modelId="{8F79F4A5-9903-4166-8DEF-2D635C0D9DE6}" type="presOf" srcId="{2A9DDFD4-CDAC-42CD-B1F5-2F4559F11A7C}" destId="{08AEDAD4-55C3-4725-858D-AA2A660FD937}" srcOrd="0" destOrd="0" presId="urn:microsoft.com/office/officeart/2005/8/layout/hierarchy3"/>
    <dgm:cxn modelId="{E7F387CA-91F5-4938-AE14-1C1A5C5600EC}" srcId="{2B85BDF1-B26E-4F72-9244-EA8666CBA69A}" destId="{2A9DDFD4-CDAC-42CD-B1F5-2F4559F11A7C}" srcOrd="0" destOrd="0" parTransId="{49182C06-E9EC-43E8-B9F6-3BF3CB63FBD5}" sibTransId="{8F8D7FBC-C5AC-426F-BE58-741BA5EFB725}"/>
    <dgm:cxn modelId="{F21702A2-2899-4EE9-9DAD-662E295CDB5A}" type="presOf" srcId="{EEC70CB4-8378-4679-8A9C-932A674EC764}" destId="{076CED7E-4099-4791-A47C-343E30A944B4}" srcOrd="0" destOrd="1" presId="urn:microsoft.com/office/officeart/2005/8/layout/hierarchy3"/>
    <dgm:cxn modelId="{129B2E81-887C-4FC9-A28A-1F560DAD796C}" srcId="{CD6D1E57-AD32-4C00-8DC6-18E21F53CD3F}" destId="{704F66C7-0544-43B6-8C04-D5AB93040FCF}" srcOrd="0" destOrd="0" parTransId="{A91F1A1F-D6F0-47C5-94BB-E9136D41F337}" sibTransId="{185D5903-4E99-4C68-BCAC-CED59EFD54E1}"/>
    <dgm:cxn modelId="{AEB76D95-0809-4C1A-84A2-70B8841FBF7B}" type="presParOf" srcId="{1A138D54-97DF-4C06-A7A3-172A8DB72D49}" destId="{4449D960-B525-4F37-8B35-51CDC3923D43}" srcOrd="0" destOrd="0" presId="urn:microsoft.com/office/officeart/2005/8/layout/hierarchy3"/>
    <dgm:cxn modelId="{09E0AFE1-A032-4066-8B4F-BE347ADCCA91}" type="presParOf" srcId="{4449D960-B525-4F37-8B35-51CDC3923D43}" destId="{37C83A7E-3732-4E3A-BB3D-5E0E18250B17}" srcOrd="0" destOrd="0" presId="urn:microsoft.com/office/officeart/2005/8/layout/hierarchy3"/>
    <dgm:cxn modelId="{02B1B8B4-07CC-4CE5-8E8A-B99845493165}" type="presParOf" srcId="{37C83A7E-3732-4E3A-BB3D-5E0E18250B17}" destId="{D4BF0423-61C3-465B-883D-340292D2FBEE}" srcOrd="0" destOrd="0" presId="urn:microsoft.com/office/officeart/2005/8/layout/hierarchy3"/>
    <dgm:cxn modelId="{B090DB7B-68AE-445B-B910-54027229520D}" type="presParOf" srcId="{37C83A7E-3732-4E3A-BB3D-5E0E18250B17}" destId="{CD32C52E-9AF6-48DD-8FC9-094B39BC4304}" srcOrd="1" destOrd="0" presId="urn:microsoft.com/office/officeart/2005/8/layout/hierarchy3"/>
    <dgm:cxn modelId="{69DBA8E1-06EC-4992-A1FF-068B3F34E3D7}" type="presParOf" srcId="{4449D960-B525-4F37-8B35-51CDC3923D43}" destId="{AFAFE0EA-4EA7-421F-BB4D-DFDA3E4D40EF}" srcOrd="1" destOrd="0" presId="urn:microsoft.com/office/officeart/2005/8/layout/hierarchy3"/>
    <dgm:cxn modelId="{78002D26-9359-4AD5-BED1-AAB496ED6C0A}" type="presParOf" srcId="{AFAFE0EA-4EA7-421F-BB4D-DFDA3E4D40EF}" destId="{C899AD49-661E-4193-87D2-2601370D2A99}" srcOrd="0" destOrd="0" presId="urn:microsoft.com/office/officeart/2005/8/layout/hierarchy3"/>
    <dgm:cxn modelId="{2CEC7BFE-E7D6-4CE9-A585-D55E84BD63C4}" type="presParOf" srcId="{AFAFE0EA-4EA7-421F-BB4D-DFDA3E4D40EF}" destId="{08AEDAD4-55C3-4725-858D-AA2A660FD937}" srcOrd="1" destOrd="0" presId="urn:microsoft.com/office/officeart/2005/8/layout/hierarchy3"/>
    <dgm:cxn modelId="{4AB328D3-EA2B-4B72-AD49-84A6EF5E6204}" type="presParOf" srcId="{AFAFE0EA-4EA7-421F-BB4D-DFDA3E4D40EF}" destId="{C2748EB0-9C13-4C8F-8CA7-174A1F98B26D}" srcOrd="2" destOrd="0" presId="urn:microsoft.com/office/officeart/2005/8/layout/hierarchy3"/>
    <dgm:cxn modelId="{9BAA3B08-FA3D-41ED-AE17-BE1A95C6A086}" type="presParOf" srcId="{AFAFE0EA-4EA7-421F-BB4D-DFDA3E4D40EF}" destId="{076CED7E-4099-4791-A47C-343E30A944B4}" srcOrd="3" destOrd="0" presId="urn:microsoft.com/office/officeart/2005/8/layout/hierarchy3"/>
    <dgm:cxn modelId="{342A40B0-7A27-4DC3-93A7-0422A5165820}" type="presParOf" srcId="{AFAFE0EA-4EA7-421F-BB4D-DFDA3E4D40EF}" destId="{0A183498-A449-4273-AF57-03DF8511A837}" srcOrd="4" destOrd="0" presId="urn:microsoft.com/office/officeart/2005/8/layout/hierarchy3"/>
    <dgm:cxn modelId="{91B4795C-4A41-4242-9529-B4F86220C1EC}" type="presParOf" srcId="{AFAFE0EA-4EA7-421F-BB4D-DFDA3E4D40EF}" destId="{B20B551A-5C1F-45F9-957C-CC85BCE5AEA0}" srcOrd="5" destOrd="0" presId="urn:microsoft.com/office/officeart/2005/8/layout/hierarchy3"/>
    <dgm:cxn modelId="{90BF5963-0EA0-4A1A-8775-11C236DE6C3D}" type="presParOf" srcId="{AFAFE0EA-4EA7-421F-BB4D-DFDA3E4D40EF}" destId="{7C295393-E7AE-46B5-B3F6-B5E7AE8293DC}" srcOrd="6" destOrd="0" presId="urn:microsoft.com/office/officeart/2005/8/layout/hierarchy3"/>
    <dgm:cxn modelId="{86329581-26FD-4EFF-BFD6-94C683BF4D86}" type="presParOf" srcId="{AFAFE0EA-4EA7-421F-BB4D-DFDA3E4D40EF}" destId="{24AF92CE-8E14-44A7-B6DE-0CB91130D5B8}" srcOrd="7" destOrd="0" presId="urn:microsoft.com/office/officeart/2005/8/layout/hierarchy3"/>
    <dgm:cxn modelId="{CA9242A4-592B-4B24-B26C-5833D6467083}" type="presParOf" srcId="{1A138D54-97DF-4C06-A7A3-172A8DB72D49}" destId="{9A4AF746-B6C6-4161-AE4C-B6456E7DC8F6}" srcOrd="1" destOrd="0" presId="urn:microsoft.com/office/officeart/2005/8/layout/hierarchy3"/>
    <dgm:cxn modelId="{5B4D837D-BD97-4B6A-9709-DD92D113470A}" type="presParOf" srcId="{9A4AF746-B6C6-4161-AE4C-B6456E7DC8F6}" destId="{6C247852-375C-4366-942C-BF0A38886833}" srcOrd="0" destOrd="0" presId="urn:microsoft.com/office/officeart/2005/8/layout/hierarchy3"/>
    <dgm:cxn modelId="{B6C0545A-5BA8-4C18-9724-D3C5EBB990D3}" type="presParOf" srcId="{6C247852-375C-4366-942C-BF0A38886833}" destId="{AFC30C46-2460-4412-A8F7-42D50DDB6C0A}" srcOrd="0" destOrd="0" presId="urn:microsoft.com/office/officeart/2005/8/layout/hierarchy3"/>
    <dgm:cxn modelId="{3498DFDA-F75B-416E-92AA-5FB672D79B2E}" type="presParOf" srcId="{6C247852-375C-4366-942C-BF0A38886833}" destId="{3E101261-B484-4AD8-903F-621A9D21A92E}" srcOrd="1" destOrd="0" presId="urn:microsoft.com/office/officeart/2005/8/layout/hierarchy3"/>
    <dgm:cxn modelId="{0E19AF45-A1FB-43A3-9A5E-2E103FCA7230}" type="presParOf" srcId="{9A4AF746-B6C6-4161-AE4C-B6456E7DC8F6}" destId="{DE9FEB61-19E0-407F-9761-73B5F8CF3453}" srcOrd="1" destOrd="0" presId="urn:microsoft.com/office/officeart/2005/8/layout/hierarchy3"/>
    <dgm:cxn modelId="{01F3ACE2-7275-4DDA-ABF9-80D3761A0178}" type="presParOf" srcId="{DE9FEB61-19E0-407F-9761-73B5F8CF3453}" destId="{1A02C75D-9269-4CFC-8F11-E1210FB561CB}" srcOrd="0" destOrd="0" presId="urn:microsoft.com/office/officeart/2005/8/layout/hierarchy3"/>
    <dgm:cxn modelId="{C57ABF9E-C550-4C2C-B999-78307DA6C477}" type="presParOf" srcId="{DE9FEB61-19E0-407F-9761-73B5F8CF3453}" destId="{FB7EFDA6-EDDF-4AF7-9723-15D01EC77C49}" srcOrd="1" destOrd="0" presId="urn:microsoft.com/office/officeart/2005/8/layout/hierarchy3"/>
    <dgm:cxn modelId="{03E9A0B6-C76F-4A2A-ABCA-32587C82F0E2}" type="presParOf" srcId="{DE9FEB61-19E0-407F-9761-73B5F8CF3453}" destId="{68D16529-E6CE-4607-828A-24B68729C04F}" srcOrd="2" destOrd="0" presId="urn:microsoft.com/office/officeart/2005/8/layout/hierarchy3"/>
    <dgm:cxn modelId="{3FB76CDD-1358-438D-96DF-23163A71816E}" type="presParOf" srcId="{DE9FEB61-19E0-407F-9761-73B5F8CF3453}" destId="{1E08BF65-0540-4FC6-BBFD-08E5DFF61107}"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C90B4EE-7CA8-43A3-973B-8CFEB8A5C89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l-GR"/>
        </a:p>
      </dgm:t>
    </dgm:pt>
    <dgm:pt modelId="{C09CA4AD-3678-452B-B25B-952DB52B6E11}">
      <dgm:prSet custT="1"/>
      <dgm:spPr/>
      <dgm:t>
        <a:bodyPr/>
        <a:lstStyle/>
        <a:p>
          <a:r>
            <a:rPr lang="el-GR" sz="1800" dirty="0" smtClean="0"/>
            <a:t>2.2.1Ενίσχυση των ελεγκτικών και κανονιστικών διαδικασιών και φορέων</a:t>
          </a:r>
          <a:endParaRPr lang="el-GR" sz="1800" dirty="0"/>
        </a:p>
      </dgm:t>
    </dgm:pt>
    <dgm:pt modelId="{210F0DD3-F288-4F3D-ABEC-366517F7C218}" type="parTrans" cxnId="{C072F3D5-FAFC-4B18-B666-A56881E9830B}">
      <dgm:prSet/>
      <dgm:spPr/>
      <dgm:t>
        <a:bodyPr/>
        <a:lstStyle/>
        <a:p>
          <a:endParaRPr lang="el-GR"/>
        </a:p>
      </dgm:t>
    </dgm:pt>
    <dgm:pt modelId="{750A5777-114B-4A1D-9021-0E63222E0BC9}" type="sibTrans" cxnId="{C072F3D5-FAFC-4B18-B666-A56881E9830B}">
      <dgm:prSet/>
      <dgm:spPr/>
      <dgm:t>
        <a:bodyPr/>
        <a:lstStyle/>
        <a:p>
          <a:endParaRPr lang="el-GR"/>
        </a:p>
      </dgm:t>
    </dgm:pt>
    <dgm:pt modelId="{BC427EC6-7052-43B4-9BBF-E4A56B28E674}">
      <dgm:prSet custT="1"/>
      <dgm:spPr/>
      <dgm:t>
        <a:bodyPr/>
        <a:lstStyle/>
        <a:p>
          <a:pPr marL="171450"/>
          <a:r>
            <a:rPr lang="el-GR" sz="1600" dirty="0" smtClean="0"/>
            <a:t>Αναβάθμιση του ρόλου του Ελληνικού Οργανισμού Φαρμάκων (ΕΟΦ):</a:t>
          </a:r>
          <a:endParaRPr lang="el-GR" sz="1600" dirty="0"/>
        </a:p>
      </dgm:t>
    </dgm:pt>
    <dgm:pt modelId="{12B6C4D1-34CE-476F-9C2E-BEC963C2A849}" type="parTrans" cxnId="{F117791E-7C55-41F9-BCA4-EE04AB764900}">
      <dgm:prSet/>
      <dgm:spPr/>
      <dgm:t>
        <a:bodyPr/>
        <a:lstStyle/>
        <a:p>
          <a:endParaRPr lang="el-GR"/>
        </a:p>
      </dgm:t>
    </dgm:pt>
    <dgm:pt modelId="{425210C3-1ED2-40E5-B881-5863EEAABE98}" type="sibTrans" cxnId="{F117791E-7C55-41F9-BCA4-EE04AB764900}">
      <dgm:prSet/>
      <dgm:spPr/>
      <dgm:t>
        <a:bodyPr/>
        <a:lstStyle/>
        <a:p>
          <a:endParaRPr lang="el-GR"/>
        </a:p>
      </dgm:t>
    </dgm:pt>
    <dgm:pt modelId="{B0FA9649-B45F-42EA-BAEF-C61E7443A78F}">
      <dgm:prSet custT="1"/>
      <dgm:spPr/>
      <dgm:t>
        <a:bodyPr/>
        <a:lstStyle/>
        <a:p>
          <a:pPr marL="288000"/>
          <a:r>
            <a:rPr lang="el-GR" sz="1400" dirty="0" smtClean="0"/>
            <a:t>Υλοποίηση διαδικασίας εγκρίσεων κυκλοφορίας φαρμάκων με αμοιβαίες αναγνωρίσεις (MRP, DCP).</a:t>
          </a:r>
        </a:p>
      </dgm:t>
    </dgm:pt>
    <dgm:pt modelId="{9212D30D-480E-4337-A712-7C74BB340E73}" type="parTrans" cxnId="{56526747-5116-4943-983E-5913C91D72AA}">
      <dgm:prSet/>
      <dgm:spPr/>
      <dgm:t>
        <a:bodyPr/>
        <a:lstStyle/>
        <a:p>
          <a:endParaRPr lang="el-GR"/>
        </a:p>
      </dgm:t>
    </dgm:pt>
    <dgm:pt modelId="{B58BE87E-0717-472E-8574-692C135460A7}" type="sibTrans" cxnId="{56526747-5116-4943-983E-5913C91D72AA}">
      <dgm:prSet/>
      <dgm:spPr/>
      <dgm:t>
        <a:bodyPr/>
        <a:lstStyle/>
        <a:p>
          <a:endParaRPr lang="el-GR"/>
        </a:p>
      </dgm:t>
    </dgm:pt>
    <dgm:pt modelId="{AED1199D-B6A3-48E5-8E64-908A1DC6D907}">
      <dgm:prSet custT="1"/>
      <dgm:spPr/>
      <dgm:t>
        <a:bodyPr/>
        <a:lstStyle/>
        <a:p>
          <a:pPr marL="288000"/>
          <a:r>
            <a:rPr lang="el-GR" sz="1400" dirty="0" smtClean="0"/>
            <a:t>Ταχεία διεκπεραίωση της αξιολόγησης και του ελέγχου διεξαγωγής κλινικών μελετών στην Ελλάδα. </a:t>
          </a:r>
        </a:p>
      </dgm:t>
    </dgm:pt>
    <dgm:pt modelId="{3AB50587-144E-41BF-A6D3-460554648090}" type="parTrans" cxnId="{DB93BCFA-ADBA-4130-A4B3-4DB4B1D03A3F}">
      <dgm:prSet/>
      <dgm:spPr/>
      <dgm:t>
        <a:bodyPr/>
        <a:lstStyle/>
        <a:p>
          <a:endParaRPr lang="el-GR"/>
        </a:p>
      </dgm:t>
    </dgm:pt>
    <dgm:pt modelId="{0DF44702-407F-4A4E-8B6A-2E4188F35A3E}" type="sibTrans" cxnId="{DB93BCFA-ADBA-4130-A4B3-4DB4B1D03A3F}">
      <dgm:prSet/>
      <dgm:spPr/>
      <dgm:t>
        <a:bodyPr/>
        <a:lstStyle/>
        <a:p>
          <a:endParaRPr lang="el-GR"/>
        </a:p>
      </dgm:t>
    </dgm:pt>
    <dgm:pt modelId="{F5C4612D-5B5C-41F6-ADEA-72FDD0DD35E0}">
      <dgm:prSet custT="1"/>
      <dgm:spPr/>
      <dgm:t>
        <a:bodyPr/>
        <a:lstStyle/>
        <a:p>
          <a:pPr marL="171450"/>
          <a:r>
            <a:rPr lang="el-GR" sz="1600" dirty="0" smtClean="0"/>
            <a:t>Στελέχωση του με εξειδικευμένο ανθρώπινο δυναμικό (πχ Διεύθυνση Φαρμακευτικών Μελετών &amp; Έρευνας).</a:t>
          </a:r>
        </a:p>
      </dgm:t>
    </dgm:pt>
    <dgm:pt modelId="{BCCB063A-F154-416E-84A2-B8713B5F903A}" type="parTrans" cxnId="{20DD849B-4E55-4940-BF4C-69AC6DF14DC0}">
      <dgm:prSet/>
      <dgm:spPr/>
      <dgm:t>
        <a:bodyPr/>
        <a:lstStyle/>
        <a:p>
          <a:endParaRPr lang="el-GR"/>
        </a:p>
      </dgm:t>
    </dgm:pt>
    <dgm:pt modelId="{DEAAB7D7-E70C-4648-B169-98FFF9271F9A}" type="sibTrans" cxnId="{20DD849B-4E55-4940-BF4C-69AC6DF14DC0}">
      <dgm:prSet/>
      <dgm:spPr/>
      <dgm:t>
        <a:bodyPr/>
        <a:lstStyle/>
        <a:p>
          <a:endParaRPr lang="el-GR"/>
        </a:p>
      </dgm:t>
    </dgm:pt>
    <dgm:pt modelId="{F06C0E9E-EA62-4308-8436-C99ECD719E8F}">
      <dgm:prSet custT="1"/>
      <dgm:spPr/>
      <dgm:t>
        <a:bodyPr/>
        <a:lstStyle/>
        <a:p>
          <a:pPr marL="288000"/>
          <a:r>
            <a:rPr lang="el-GR" sz="1400" dirty="0" smtClean="0"/>
            <a:t>Επιτάχυνση έκδοσης αδειών κυκλοφορίας</a:t>
          </a:r>
          <a:r>
            <a:rPr lang="en-GB" sz="1400" dirty="0" smtClean="0"/>
            <a:t>.</a:t>
          </a:r>
          <a:endParaRPr lang="el-GR" sz="1400" dirty="0" smtClean="0"/>
        </a:p>
      </dgm:t>
    </dgm:pt>
    <dgm:pt modelId="{3CE7BD2D-1B7D-4001-B54B-42DA28EB3B68}" type="parTrans" cxnId="{E99B6CFB-D71C-4793-A727-C896A2EE06B1}">
      <dgm:prSet/>
      <dgm:spPr/>
      <dgm:t>
        <a:bodyPr/>
        <a:lstStyle/>
        <a:p>
          <a:endParaRPr lang="el-GR"/>
        </a:p>
      </dgm:t>
    </dgm:pt>
    <dgm:pt modelId="{89147E98-274F-4611-BA76-B1143C8EE65C}" type="sibTrans" cxnId="{E99B6CFB-D71C-4793-A727-C896A2EE06B1}">
      <dgm:prSet/>
      <dgm:spPr/>
      <dgm:t>
        <a:bodyPr/>
        <a:lstStyle/>
        <a:p>
          <a:endParaRPr lang="el-GR"/>
        </a:p>
      </dgm:t>
    </dgm:pt>
    <dgm:pt modelId="{E0F3E437-F552-49D9-869F-E2708AC7806E}">
      <dgm:prSet custT="1"/>
      <dgm:spPr/>
      <dgm:t>
        <a:bodyPr/>
        <a:lstStyle/>
        <a:p>
          <a:pPr marL="288000"/>
          <a:r>
            <a:rPr lang="el-GR" sz="1400" dirty="0" smtClean="0"/>
            <a:t>Υποστηρικτικός ρόλος του ΕΟΦ προς τη φαρμακευτική βιομηχανία.</a:t>
          </a:r>
          <a:endParaRPr lang="el-GR" sz="1400" dirty="0"/>
        </a:p>
      </dgm:t>
    </dgm:pt>
    <dgm:pt modelId="{8D4AEAB3-DF63-46FF-90A9-EF9580A627B9}" type="parTrans" cxnId="{C42A6021-D802-4C12-8F7A-6A1C5756F3C4}">
      <dgm:prSet/>
      <dgm:spPr/>
      <dgm:t>
        <a:bodyPr/>
        <a:lstStyle/>
        <a:p>
          <a:endParaRPr lang="el-GR"/>
        </a:p>
      </dgm:t>
    </dgm:pt>
    <dgm:pt modelId="{D1D0297E-902E-4CD2-A8F8-98EA5501DABA}" type="sibTrans" cxnId="{C42A6021-D802-4C12-8F7A-6A1C5756F3C4}">
      <dgm:prSet/>
      <dgm:spPr/>
      <dgm:t>
        <a:bodyPr/>
        <a:lstStyle/>
        <a:p>
          <a:endParaRPr lang="el-GR"/>
        </a:p>
      </dgm:t>
    </dgm:pt>
    <dgm:pt modelId="{FDE3FD9F-975D-4F68-8D42-934784D09978}" type="pres">
      <dgm:prSet presAssocID="{CC90B4EE-7CA8-43A3-973B-8CFEB8A5C898}" presName="linear" presStyleCnt="0">
        <dgm:presLayoutVars>
          <dgm:animLvl val="lvl"/>
          <dgm:resizeHandles val="exact"/>
        </dgm:presLayoutVars>
      </dgm:prSet>
      <dgm:spPr/>
      <dgm:t>
        <a:bodyPr/>
        <a:lstStyle/>
        <a:p>
          <a:endParaRPr lang="el-GR"/>
        </a:p>
      </dgm:t>
    </dgm:pt>
    <dgm:pt modelId="{C7F267D4-A071-4371-8CB7-6FDC079CE7FD}" type="pres">
      <dgm:prSet presAssocID="{C09CA4AD-3678-452B-B25B-952DB52B6E11}" presName="parentText" presStyleLbl="node1" presStyleIdx="0" presStyleCnt="1" custScaleY="57477" custLinFactNeighborX="-105" custLinFactNeighborY="-83747">
        <dgm:presLayoutVars>
          <dgm:chMax val="0"/>
          <dgm:bulletEnabled val="1"/>
        </dgm:presLayoutVars>
      </dgm:prSet>
      <dgm:spPr/>
      <dgm:t>
        <a:bodyPr/>
        <a:lstStyle/>
        <a:p>
          <a:endParaRPr lang="el-GR"/>
        </a:p>
      </dgm:t>
    </dgm:pt>
    <dgm:pt modelId="{6DA5A6F2-00F3-4AF7-BFC7-1D2E7CDDE0B6}" type="pres">
      <dgm:prSet presAssocID="{C09CA4AD-3678-452B-B25B-952DB52B6E11}" presName="childText" presStyleLbl="revTx" presStyleIdx="0" presStyleCnt="1" custScaleY="135930" custLinFactY="-14540" custLinFactNeighborY="-100000">
        <dgm:presLayoutVars>
          <dgm:bulletEnabled val="1"/>
        </dgm:presLayoutVars>
      </dgm:prSet>
      <dgm:spPr/>
      <dgm:t>
        <a:bodyPr/>
        <a:lstStyle/>
        <a:p>
          <a:endParaRPr lang="el-GR"/>
        </a:p>
      </dgm:t>
    </dgm:pt>
  </dgm:ptLst>
  <dgm:cxnLst>
    <dgm:cxn modelId="{5712711C-4F9A-48B3-9F72-D2EC2F03581E}" type="presOf" srcId="{AED1199D-B6A3-48E5-8E64-908A1DC6D907}" destId="{6DA5A6F2-00F3-4AF7-BFC7-1D2E7CDDE0B6}" srcOrd="0" destOrd="2" presId="urn:microsoft.com/office/officeart/2005/8/layout/vList2"/>
    <dgm:cxn modelId="{1FE0524E-C07A-495F-B066-9B2E3AA8DDE4}" type="presOf" srcId="{BC427EC6-7052-43B4-9BBF-E4A56B28E674}" destId="{6DA5A6F2-00F3-4AF7-BFC7-1D2E7CDDE0B6}" srcOrd="0" destOrd="0" presId="urn:microsoft.com/office/officeart/2005/8/layout/vList2"/>
    <dgm:cxn modelId="{759C70B3-EC6B-466B-A0F4-0A927F52F786}" type="presOf" srcId="{B0FA9649-B45F-42EA-BAEF-C61E7443A78F}" destId="{6DA5A6F2-00F3-4AF7-BFC7-1D2E7CDDE0B6}" srcOrd="0" destOrd="1" presId="urn:microsoft.com/office/officeart/2005/8/layout/vList2"/>
    <dgm:cxn modelId="{87D142ED-E644-4092-8BB6-CE72C932C3C9}" type="presOf" srcId="{F06C0E9E-EA62-4308-8436-C99ECD719E8F}" destId="{6DA5A6F2-00F3-4AF7-BFC7-1D2E7CDDE0B6}" srcOrd="0" destOrd="3" presId="urn:microsoft.com/office/officeart/2005/8/layout/vList2"/>
    <dgm:cxn modelId="{412A71A1-2B56-4092-B7C4-D57B344F203E}" type="presOf" srcId="{F5C4612D-5B5C-41F6-ADEA-72FDD0DD35E0}" destId="{6DA5A6F2-00F3-4AF7-BFC7-1D2E7CDDE0B6}" srcOrd="0" destOrd="5" presId="urn:microsoft.com/office/officeart/2005/8/layout/vList2"/>
    <dgm:cxn modelId="{C072F3D5-FAFC-4B18-B666-A56881E9830B}" srcId="{CC90B4EE-7CA8-43A3-973B-8CFEB8A5C898}" destId="{C09CA4AD-3678-452B-B25B-952DB52B6E11}" srcOrd="0" destOrd="0" parTransId="{210F0DD3-F288-4F3D-ABEC-366517F7C218}" sibTransId="{750A5777-114B-4A1D-9021-0E63222E0BC9}"/>
    <dgm:cxn modelId="{20DD849B-4E55-4940-BF4C-69AC6DF14DC0}" srcId="{C09CA4AD-3678-452B-B25B-952DB52B6E11}" destId="{F5C4612D-5B5C-41F6-ADEA-72FDD0DD35E0}" srcOrd="5" destOrd="0" parTransId="{BCCB063A-F154-416E-84A2-B8713B5F903A}" sibTransId="{DEAAB7D7-E70C-4648-B169-98FFF9271F9A}"/>
    <dgm:cxn modelId="{F117791E-7C55-41F9-BCA4-EE04AB764900}" srcId="{C09CA4AD-3678-452B-B25B-952DB52B6E11}" destId="{BC427EC6-7052-43B4-9BBF-E4A56B28E674}" srcOrd="0" destOrd="0" parTransId="{12B6C4D1-34CE-476F-9C2E-BEC963C2A849}" sibTransId="{425210C3-1ED2-40E5-B881-5863EEAABE98}"/>
    <dgm:cxn modelId="{DAD933DC-F764-434A-AB4B-196D4287321B}" type="presOf" srcId="{E0F3E437-F552-49D9-869F-E2708AC7806E}" destId="{6DA5A6F2-00F3-4AF7-BFC7-1D2E7CDDE0B6}" srcOrd="0" destOrd="4" presId="urn:microsoft.com/office/officeart/2005/8/layout/vList2"/>
    <dgm:cxn modelId="{5BC817B1-346C-49E5-B1BE-62417330575A}" type="presOf" srcId="{C09CA4AD-3678-452B-B25B-952DB52B6E11}" destId="{C7F267D4-A071-4371-8CB7-6FDC079CE7FD}" srcOrd="0" destOrd="0" presId="urn:microsoft.com/office/officeart/2005/8/layout/vList2"/>
    <dgm:cxn modelId="{E99B6CFB-D71C-4793-A727-C896A2EE06B1}" srcId="{C09CA4AD-3678-452B-B25B-952DB52B6E11}" destId="{F06C0E9E-EA62-4308-8436-C99ECD719E8F}" srcOrd="3" destOrd="0" parTransId="{3CE7BD2D-1B7D-4001-B54B-42DA28EB3B68}" sibTransId="{89147E98-274F-4611-BA76-B1143C8EE65C}"/>
    <dgm:cxn modelId="{C90DA520-0A70-4A21-BD53-F2377D178E97}" type="presOf" srcId="{CC90B4EE-7CA8-43A3-973B-8CFEB8A5C898}" destId="{FDE3FD9F-975D-4F68-8D42-934784D09978}" srcOrd="0" destOrd="0" presId="urn:microsoft.com/office/officeart/2005/8/layout/vList2"/>
    <dgm:cxn modelId="{56526747-5116-4943-983E-5913C91D72AA}" srcId="{C09CA4AD-3678-452B-B25B-952DB52B6E11}" destId="{B0FA9649-B45F-42EA-BAEF-C61E7443A78F}" srcOrd="1" destOrd="0" parTransId="{9212D30D-480E-4337-A712-7C74BB340E73}" sibTransId="{B58BE87E-0717-472E-8574-692C135460A7}"/>
    <dgm:cxn modelId="{DB93BCFA-ADBA-4130-A4B3-4DB4B1D03A3F}" srcId="{C09CA4AD-3678-452B-B25B-952DB52B6E11}" destId="{AED1199D-B6A3-48E5-8E64-908A1DC6D907}" srcOrd="2" destOrd="0" parTransId="{3AB50587-144E-41BF-A6D3-460554648090}" sibTransId="{0DF44702-407F-4A4E-8B6A-2E4188F35A3E}"/>
    <dgm:cxn modelId="{C42A6021-D802-4C12-8F7A-6A1C5756F3C4}" srcId="{C09CA4AD-3678-452B-B25B-952DB52B6E11}" destId="{E0F3E437-F552-49D9-869F-E2708AC7806E}" srcOrd="4" destOrd="0" parTransId="{8D4AEAB3-DF63-46FF-90A9-EF9580A627B9}" sibTransId="{D1D0297E-902E-4CD2-A8F8-98EA5501DABA}"/>
    <dgm:cxn modelId="{0F3ED99D-9291-4E95-A632-7BA5451F6E59}" type="presParOf" srcId="{FDE3FD9F-975D-4F68-8D42-934784D09978}" destId="{C7F267D4-A071-4371-8CB7-6FDC079CE7FD}" srcOrd="0" destOrd="0" presId="urn:microsoft.com/office/officeart/2005/8/layout/vList2"/>
    <dgm:cxn modelId="{D788B666-CD73-45CA-89F8-7D366830D855}" type="presParOf" srcId="{FDE3FD9F-975D-4F68-8D42-934784D09978}" destId="{6DA5A6F2-00F3-4AF7-BFC7-1D2E7CDDE0B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C90B4EE-7CA8-43A3-973B-8CFEB8A5C89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l-GR"/>
        </a:p>
      </dgm:t>
    </dgm:pt>
    <dgm:pt modelId="{C09CA4AD-3678-452B-B25B-952DB52B6E11}">
      <dgm:prSet custT="1"/>
      <dgm:spPr/>
      <dgm:t>
        <a:bodyPr/>
        <a:lstStyle/>
        <a:p>
          <a:r>
            <a:rPr lang="el-GR" sz="1800" dirty="0" smtClean="0"/>
            <a:t>2.2.3 Αξιοποίηση του Φαρμακευτικού Φόρουμ (</a:t>
          </a:r>
          <a:r>
            <a:rPr lang="el-GR" sz="1800" dirty="0" err="1" smtClean="0"/>
            <a:t>EPhForT</a:t>
          </a:r>
          <a:r>
            <a:rPr lang="el-GR" sz="1800" dirty="0" smtClean="0"/>
            <a:t>) για τη δικτύωση των εξαγωγικών επιχειρήσεων και την προβολή της βασικής, της κλινικής έρευνας και των φαρμακευτικών ιδιοσκευασμάτων που παράγονται στην Ελλάδα.</a:t>
          </a:r>
          <a:endParaRPr lang="el-GR" sz="1800" dirty="0"/>
        </a:p>
      </dgm:t>
    </dgm:pt>
    <dgm:pt modelId="{210F0DD3-F288-4F3D-ABEC-366517F7C218}" type="parTrans" cxnId="{C072F3D5-FAFC-4B18-B666-A56881E9830B}">
      <dgm:prSet/>
      <dgm:spPr/>
      <dgm:t>
        <a:bodyPr/>
        <a:lstStyle/>
        <a:p>
          <a:endParaRPr lang="el-GR"/>
        </a:p>
      </dgm:t>
    </dgm:pt>
    <dgm:pt modelId="{750A5777-114B-4A1D-9021-0E63222E0BC9}" type="sibTrans" cxnId="{C072F3D5-FAFC-4B18-B666-A56881E9830B}">
      <dgm:prSet/>
      <dgm:spPr/>
      <dgm:t>
        <a:bodyPr/>
        <a:lstStyle/>
        <a:p>
          <a:endParaRPr lang="el-GR"/>
        </a:p>
      </dgm:t>
    </dgm:pt>
    <dgm:pt modelId="{BC427EC6-7052-43B4-9BBF-E4A56B28E674}">
      <dgm:prSet custT="1"/>
      <dgm:spPr/>
      <dgm:t>
        <a:bodyPr/>
        <a:lstStyle/>
        <a:p>
          <a:pPr marL="171450"/>
          <a:r>
            <a:rPr lang="el-GR" sz="1600" dirty="0" smtClean="0"/>
            <a:t>Δημιουργία ηλεκτρονικής πλατφόρμας για την ενθάρρυνση της ανταλλαγής πληροφοριών μεταξύ επιχειρήσεων, πανεπιστημίων, και ερευνητικών φορέων αναφορικά με τα αποτελέσματα Ε&amp;Α. </a:t>
          </a:r>
          <a:endParaRPr lang="el-GR" sz="1600" dirty="0"/>
        </a:p>
      </dgm:t>
    </dgm:pt>
    <dgm:pt modelId="{12B6C4D1-34CE-476F-9C2E-BEC963C2A849}" type="parTrans" cxnId="{F117791E-7C55-41F9-BCA4-EE04AB764900}">
      <dgm:prSet/>
      <dgm:spPr/>
      <dgm:t>
        <a:bodyPr/>
        <a:lstStyle/>
        <a:p>
          <a:endParaRPr lang="el-GR"/>
        </a:p>
      </dgm:t>
    </dgm:pt>
    <dgm:pt modelId="{425210C3-1ED2-40E5-B881-5863EEAABE98}" type="sibTrans" cxnId="{F117791E-7C55-41F9-BCA4-EE04AB764900}">
      <dgm:prSet/>
      <dgm:spPr/>
      <dgm:t>
        <a:bodyPr/>
        <a:lstStyle/>
        <a:p>
          <a:endParaRPr lang="el-GR"/>
        </a:p>
      </dgm:t>
    </dgm:pt>
    <dgm:pt modelId="{6063F061-9C34-4989-ACCA-0EDBBFE434D8}">
      <dgm:prSet custT="1"/>
      <dgm:spPr/>
      <dgm:t>
        <a:bodyPr/>
        <a:lstStyle/>
        <a:p>
          <a:r>
            <a:rPr lang="el-GR" sz="1600" dirty="0" smtClean="0"/>
            <a:t>Διοργάνωση κοινών εκδηλώσεων, συζητήσεων, συναντήσεων εργασίας μεταξύ ακαδημαϊκής κοινότητας και των φαρμακοβιομηχανιών πχ για την προβολή των ερευνητικών ιδρυμάτων και των αποτελεσμάτων της έρευνας με στόχο την εδραίωση της εμπιστοσύνης μεταξύ τους.</a:t>
          </a:r>
        </a:p>
      </dgm:t>
    </dgm:pt>
    <dgm:pt modelId="{D6E57003-E417-47B8-B957-B2E17E579742}" type="parTrans" cxnId="{0F502AA9-C58D-4CF4-AB8F-50A1C9BED1A5}">
      <dgm:prSet/>
      <dgm:spPr/>
      <dgm:t>
        <a:bodyPr/>
        <a:lstStyle/>
        <a:p>
          <a:endParaRPr lang="el-GR"/>
        </a:p>
      </dgm:t>
    </dgm:pt>
    <dgm:pt modelId="{3654BE02-9214-4802-B978-E5E9B4CD6923}" type="sibTrans" cxnId="{0F502AA9-C58D-4CF4-AB8F-50A1C9BED1A5}">
      <dgm:prSet/>
      <dgm:spPr/>
      <dgm:t>
        <a:bodyPr/>
        <a:lstStyle/>
        <a:p>
          <a:endParaRPr lang="el-GR"/>
        </a:p>
      </dgm:t>
    </dgm:pt>
    <dgm:pt modelId="{E843F69B-AFDB-423F-A81C-341F20BD1504}">
      <dgm:prSet custT="1"/>
      <dgm:spPr/>
      <dgm:t>
        <a:bodyPr/>
        <a:lstStyle/>
        <a:p>
          <a:r>
            <a:rPr lang="el-GR" sz="1600" dirty="0" smtClean="0"/>
            <a:t>Προβολή διεθνών καλών πρακτικών για την προώθηση των νέων καινοτόμων πρωτοβουλιών και για την ενίσχυση των δεσμών μεταξύ βιομηχανίας και έρευνας</a:t>
          </a:r>
        </a:p>
      </dgm:t>
    </dgm:pt>
    <dgm:pt modelId="{893E02F8-4B8F-4CF0-81E4-545DDBD0C929}" type="parTrans" cxnId="{19C5F008-044D-400E-BDFE-AB66B389BB74}">
      <dgm:prSet/>
      <dgm:spPr/>
      <dgm:t>
        <a:bodyPr/>
        <a:lstStyle/>
        <a:p>
          <a:endParaRPr lang="el-GR"/>
        </a:p>
      </dgm:t>
    </dgm:pt>
    <dgm:pt modelId="{4110B088-7C77-43CA-9942-51602E867ABA}" type="sibTrans" cxnId="{19C5F008-044D-400E-BDFE-AB66B389BB74}">
      <dgm:prSet/>
      <dgm:spPr/>
      <dgm:t>
        <a:bodyPr/>
        <a:lstStyle/>
        <a:p>
          <a:endParaRPr lang="el-GR"/>
        </a:p>
      </dgm:t>
    </dgm:pt>
    <dgm:pt modelId="{FDE3FD9F-975D-4F68-8D42-934784D09978}" type="pres">
      <dgm:prSet presAssocID="{CC90B4EE-7CA8-43A3-973B-8CFEB8A5C898}" presName="linear" presStyleCnt="0">
        <dgm:presLayoutVars>
          <dgm:animLvl val="lvl"/>
          <dgm:resizeHandles val="exact"/>
        </dgm:presLayoutVars>
      </dgm:prSet>
      <dgm:spPr/>
      <dgm:t>
        <a:bodyPr/>
        <a:lstStyle/>
        <a:p>
          <a:endParaRPr lang="el-GR"/>
        </a:p>
      </dgm:t>
    </dgm:pt>
    <dgm:pt modelId="{C7F267D4-A071-4371-8CB7-6FDC079CE7FD}" type="pres">
      <dgm:prSet presAssocID="{C09CA4AD-3678-452B-B25B-952DB52B6E11}" presName="parentText" presStyleLbl="node1" presStyleIdx="0" presStyleCnt="1" custScaleY="83053" custLinFactNeighborX="-847" custLinFactNeighborY="-76317">
        <dgm:presLayoutVars>
          <dgm:chMax val="0"/>
          <dgm:bulletEnabled val="1"/>
        </dgm:presLayoutVars>
      </dgm:prSet>
      <dgm:spPr/>
      <dgm:t>
        <a:bodyPr/>
        <a:lstStyle/>
        <a:p>
          <a:endParaRPr lang="el-GR"/>
        </a:p>
      </dgm:t>
    </dgm:pt>
    <dgm:pt modelId="{6DA5A6F2-00F3-4AF7-BFC7-1D2E7CDDE0B6}" type="pres">
      <dgm:prSet presAssocID="{C09CA4AD-3678-452B-B25B-952DB52B6E11}" presName="childText" presStyleLbl="revTx" presStyleIdx="0" presStyleCnt="1" custAng="0" custScaleY="111906" custLinFactNeighborY="21893">
        <dgm:presLayoutVars>
          <dgm:bulletEnabled val="1"/>
        </dgm:presLayoutVars>
      </dgm:prSet>
      <dgm:spPr/>
      <dgm:t>
        <a:bodyPr/>
        <a:lstStyle/>
        <a:p>
          <a:endParaRPr lang="el-GR"/>
        </a:p>
      </dgm:t>
    </dgm:pt>
  </dgm:ptLst>
  <dgm:cxnLst>
    <dgm:cxn modelId="{C072F3D5-FAFC-4B18-B666-A56881E9830B}" srcId="{CC90B4EE-7CA8-43A3-973B-8CFEB8A5C898}" destId="{C09CA4AD-3678-452B-B25B-952DB52B6E11}" srcOrd="0" destOrd="0" parTransId="{210F0DD3-F288-4F3D-ABEC-366517F7C218}" sibTransId="{750A5777-114B-4A1D-9021-0E63222E0BC9}"/>
    <dgm:cxn modelId="{F117791E-7C55-41F9-BCA4-EE04AB764900}" srcId="{C09CA4AD-3678-452B-B25B-952DB52B6E11}" destId="{BC427EC6-7052-43B4-9BBF-E4A56B28E674}" srcOrd="0" destOrd="0" parTransId="{12B6C4D1-34CE-476F-9C2E-BEC963C2A849}" sibTransId="{425210C3-1ED2-40E5-B881-5863EEAABE98}"/>
    <dgm:cxn modelId="{2DE93E5D-EDB0-41C8-B30D-9D6CD327365C}" type="presOf" srcId="{CC90B4EE-7CA8-43A3-973B-8CFEB8A5C898}" destId="{FDE3FD9F-975D-4F68-8D42-934784D09978}" srcOrd="0" destOrd="0" presId="urn:microsoft.com/office/officeart/2005/8/layout/vList2"/>
    <dgm:cxn modelId="{B2DFB367-A82E-48F0-9611-9F1D28262F52}" type="presOf" srcId="{C09CA4AD-3678-452B-B25B-952DB52B6E11}" destId="{C7F267D4-A071-4371-8CB7-6FDC079CE7FD}" srcOrd="0" destOrd="0" presId="urn:microsoft.com/office/officeart/2005/8/layout/vList2"/>
    <dgm:cxn modelId="{748D3E39-68EE-4C70-B726-C7AC85E75ACB}" type="presOf" srcId="{BC427EC6-7052-43B4-9BBF-E4A56B28E674}" destId="{6DA5A6F2-00F3-4AF7-BFC7-1D2E7CDDE0B6}" srcOrd="0" destOrd="0" presId="urn:microsoft.com/office/officeart/2005/8/layout/vList2"/>
    <dgm:cxn modelId="{581EF135-78E3-458A-A287-2F66E71FC1A5}" type="presOf" srcId="{E843F69B-AFDB-423F-A81C-341F20BD1504}" destId="{6DA5A6F2-00F3-4AF7-BFC7-1D2E7CDDE0B6}" srcOrd="0" destOrd="2" presId="urn:microsoft.com/office/officeart/2005/8/layout/vList2"/>
    <dgm:cxn modelId="{0F502AA9-C58D-4CF4-AB8F-50A1C9BED1A5}" srcId="{C09CA4AD-3678-452B-B25B-952DB52B6E11}" destId="{6063F061-9C34-4989-ACCA-0EDBBFE434D8}" srcOrd="1" destOrd="0" parTransId="{D6E57003-E417-47B8-B957-B2E17E579742}" sibTransId="{3654BE02-9214-4802-B978-E5E9B4CD6923}"/>
    <dgm:cxn modelId="{3455DD54-13BB-43F8-BC39-56F5DA743FF7}" type="presOf" srcId="{6063F061-9C34-4989-ACCA-0EDBBFE434D8}" destId="{6DA5A6F2-00F3-4AF7-BFC7-1D2E7CDDE0B6}" srcOrd="0" destOrd="1" presId="urn:microsoft.com/office/officeart/2005/8/layout/vList2"/>
    <dgm:cxn modelId="{19C5F008-044D-400E-BDFE-AB66B389BB74}" srcId="{C09CA4AD-3678-452B-B25B-952DB52B6E11}" destId="{E843F69B-AFDB-423F-A81C-341F20BD1504}" srcOrd="2" destOrd="0" parTransId="{893E02F8-4B8F-4CF0-81E4-545DDBD0C929}" sibTransId="{4110B088-7C77-43CA-9942-51602E867ABA}"/>
    <dgm:cxn modelId="{A927BDBC-21C8-4BA0-8958-84F7BE62A142}" type="presParOf" srcId="{FDE3FD9F-975D-4F68-8D42-934784D09978}" destId="{C7F267D4-A071-4371-8CB7-6FDC079CE7FD}" srcOrd="0" destOrd="0" presId="urn:microsoft.com/office/officeart/2005/8/layout/vList2"/>
    <dgm:cxn modelId="{8609EBFA-B406-41A2-9414-EDD1CC01ACB5}" type="presParOf" srcId="{FDE3FD9F-975D-4F68-8D42-934784D09978}" destId="{6DA5A6F2-00F3-4AF7-BFC7-1D2E7CDDE0B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C90B4EE-7CA8-43A3-973B-8CFEB8A5C89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l-GR"/>
        </a:p>
      </dgm:t>
    </dgm:pt>
    <dgm:pt modelId="{C09CA4AD-3678-452B-B25B-952DB52B6E11}">
      <dgm:prSet custT="1"/>
      <dgm:spPr/>
      <dgm:t>
        <a:bodyPr/>
        <a:lstStyle/>
        <a:p>
          <a:r>
            <a:rPr lang="el-GR" sz="1800" dirty="0" smtClean="0"/>
            <a:t>2.2.2 Δημιουργία συμβουλευτικής δομής για την παροχή υπηρεσιών μίας στάσης (</a:t>
          </a:r>
          <a:r>
            <a:rPr lang="el-GR" sz="1800" dirty="0" err="1" smtClean="0"/>
            <a:t>one</a:t>
          </a:r>
          <a:r>
            <a:rPr lang="el-GR" sz="1800" dirty="0" smtClean="0"/>
            <a:t>-</a:t>
          </a:r>
          <a:r>
            <a:rPr lang="el-GR" sz="1800" dirty="0" err="1" smtClean="0"/>
            <a:t>stop</a:t>
          </a:r>
          <a:r>
            <a:rPr lang="el-GR" sz="1800" dirty="0" smtClean="0"/>
            <a:t> </a:t>
          </a:r>
          <a:r>
            <a:rPr lang="el-GR" sz="1800" dirty="0" err="1" smtClean="0"/>
            <a:t>shop</a:t>
          </a:r>
          <a:r>
            <a:rPr lang="el-GR" sz="1800" dirty="0" smtClean="0"/>
            <a:t>) προς τις εξαγωγικές επιχειρήσεις</a:t>
          </a:r>
          <a:endParaRPr lang="el-GR" sz="1800" dirty="0"/>
        </a:p>
      </dgm:t>
    </dgm:pt>
    <dgm:pt modelId="{210F0DD3-F288-4F3D-ABEC-366517F7C218}" type="parTrans" cxnId="{C072F3D5-FAFC-4B18-B666-A56881E9830B}">
      <dgm:prSet/>
      <dgm:spPr/>
      <dgm:t>
        <a:bodyPr/>
        <a:lstStyle/>
        <a:p>
          <a:endParaRPr lang="el-GR"/>
        </a:p>
      </dgm:t>
    </dgm:pt>
    <dgm:pt modelId="{750A5777-114B-4A1D-9021-0E63222E0BC9}" type="sibTrans" cxnId="{C072F3D5-FAFC-4B18-B666-A56881E9830B}">
      <dgm:prSet/>
      <dgm:spPr/>
      <dgm:t>
        <a:bodyPr/>
        <a:lstStyle/>
        <a:p>
          <a:endParaRPr lang="el-GR"/>
        </a:p>
      </dgm:t>
    </dgm:pt>
    <dgm:pt modelId="{BC427EC6-7052-43B4-9BBF-E4A56B28E674}">
      <dgm:prSet custT="1"/>
      <dgm:spPr/>
      <dgm:t>
        <a:bodyPr/>
        <a:lstStyle/>
        <a:p>
          <a:pPr marL="171450"/>
          <a:r>
            <a:rPr lang="el-GR" sz="1600" dirty="0" smtClean="0"/>
            <a:t>Παροχή εξειδικευμένων συμβουλευτικών υπηρεσιών για την εξαγωγική δραστηριοποίηση σε νέες αγορές (στα πρότυπα λειτουργίας του </a:t>
          </a:r>
          <a:r>
            <a:rPr lang="el-GR" sz="1600" dirty="0" err="1" smtClean="0"/>
            <a:t>Enterprise</a:t>
          </a:r>
          <a:r>
            <a:rPr lang="el-GR" sz="1600" dirty="0" smtClean="0"/>
            <a:t> </a:t>
          </a:r>
          <a:r>
            <a:rPr lang="el-GR" sz="1600" dirty="0" err="1" smtClean="0"/>
            <a:t>Europe</a:t>
          </a:r>
          <a:r>
            <a:rPr lang="el-GR" sz="1600" dirty="0" smtClean="0"/>
            <a:t> </a:t>
          </a:r>
          <a:r>
            <a:rPr lang="el-GR" sz="1600" dirty="0" err="1" smtClean="0"/>
            <a:t>Network</a:t>
          </a:r>
          <a:r>
            <a:rPr lang="el-GR" sz="1600" dirty="0" smtClean="0"/>
            <a:t> EEP) π.χ. </a:t>
          </a:r>
          <a:r>
            <a:rPr lang="el-GR" sz="1600" dirty="0" err="1" smtClean="0"/>
            <a:t>coaching</a:t>
          </a:r>
          <a:r>
            <a:rPr lang="el-GR" sz="1600" dirty="0" smtClean="0"/>
            <a:t>, </a:t>
          </a:r>
          <a:r>
            <a:rPr lang="el-GR" sz="1600" dirty="0" err="1" smtClean="0"/>
            <a:t>mentoring</a:t>
          </a:r>
          <a:r>
            <a:rPr lang="el-GR" sz="1600" dirty="0" smtClean="0"/>
            <a:t>, κατάρτιση, υποδομές, υποστηρικτικές υπηρεσίες.</a:t>
          </a:r>
          <a:endParaRPr lang="el-GR" sz="1600" dirty="0"/>
        </a:p>
      </dgm:t>
    </dgm:pt>
    <dgm:pt modelId="{12B6C4D1-34CE-476F-9C2E-BEC963C2A849}" type="parTrans" cxnId="{F117791E-7C55-41F9-BCA4-EE04AB764900}">
      <dgm:prSet/>
      <dgm:spPr/>
      <dgm:t>
        <a:bodyPr/>
        <a:lstStyle/>
        <a:p>
          <a:endParaRPr lang="el-GR"/>
        </a:p>
      </dgm:t>
    </dgm:pt>
    <dgm:pt modelId="{425210C3-1ED2-40E5-B881-5863EEAABE98}" type="sibTrans" cxnId="{F117791E-7C55-41F9-BCA4-EE04AB764900}">
      <dgm:prSet/>
      <dgm:spPr/>
      <dgm:t>
        <a:bodyPr/>
        <a:lstStyle/>
        <a:p>
          <a:endParaRPr lang="el-GR"/>
        </a:p>
      </dgm:t>
    </dgm:pt>
    <dgm:pt modelId="{697EF20E-3C62-4C15-8B69-3D8268E78343}">
      <dgm:prSet custT="1"/>
      <dgm:spPr/>
      <dgm:t>
        <a:bodyPr/>
        <a:lstStyle/>
        <a:p>
          <a:pPr marL="288000"/>
          <a:r>
            <a:rPr lang="el-GR" sz="1400" dirty="0" smtClean="0"/>
            <a:t>Συμμετοχή σε διεθνείς εκθέσεις (πχ. CPHI, Bio- Europe με θέμα Generics from Greece) για τη διεθνή προβολή και προώθηση των ελληνικών φαρμάκων/φαρμακευτικού υλικού (co-promotion). </a:t>
          </a:r>
          <a:endParaRPr lang="el-GR" sz="1600" dirty="0" smtClean="0"/>
        </a:p>
      </dgm:t>
    </dgm:pt>
    <dgm:pt modelId="{C93468A6-59F6-4DBB-B1E8-BB0F954C6499}" type="parTrans" cxnId="{95690318-BD8D-45FD-988F-414E6DE5BC75}">
      <dgm:prSet/>
      <dgm:spPr/>
      <dgm:t>
        <a:bodyPr/>
        <a:lstStyle/>
        <a:p>
          <a:endParaRPr lang="el-GR"/>
        </a:p>
      </dgm:t>
    </dgm:pt>
    <dgm:pt modelId="{BECEBF5B-3C1E-406F-BE0D-B06C60268808}" type="sibTrans" cxnId="{95690318-BD8D-45FD-988F-414E6DE5BC75}">
      <dgm:prSet/>
      <dgm:spPr/>
      <dgm:t>
        <a:bodyPr/>
        <a:lstStyle/>
        <a:p>
          <a:endParaRPr lang="el-GR"/>
        </a:p>
      </dgm:t>
    </dgm:pt>
    <dgm:pt modelId="{98F37A4B-1757-444D-97C3-A8527C2CD568}">
      <dgm:prSet custT="1"/>
      <dgm:spPr/>
      <dgm:t>
        <a:bodyPr/>
        <a:lstStyle/>
        <a:p>
          <a:pPr marL="171450"/>
          <a:r>
            <a:rPr lang="el-GR" sz="1600" dirty="0" smtClean="0"/>
            <a:t> Ενεργοποίηση της "Ελληνικής Εταιρίας Επενδύσεων και Εξωτερικού Εμπορίου - ENTERPRISE GREECE SA (που θα προέλθει από τη συγχώνευση του </a:t>
          </a:r>
          <a:r>
            <a:rPr lang="el-GR" sz="1600" dirty="0" err="1" smtClean="0"/>
            <a:t>Invest</a:t>
          </a:r>
          <a:r>
            <a:rPr lang="el-GR" sz="1600" dirty="0" smtClean="0"/>
            <a:t> </a:t>
          </a:r>
          <a:r>
            <a:rPr lang="el-GR" sz="1600" dirty="0" err="1" smtClean="0"/>
            <a:t>in</a:t>
          </a:r>
          <a:r>
            <a:rPr lang="el-GR" sz="1600" dirty="0" smtClean="0"/>
            <a:t> </a:t>
          </a:r>
          <a:r>
            <a:rPr lang="el-GR" sz="1600" dirty="0" err="1" smtClean="0"/>
            <a:t>Greece</a:t>
          </a:r>
          <a:r>
            <a:rPr lang="el-GR" sz="1600" dirty="0" smtClean="0"/>
            <a:t> και Ελληνικού Οργανισμού Εξωτερικού Εμπορίου (ΟΠΕ)) για την προώθηση των εξαγωγών.</a:t>
          </a:r>
          <a:endParaRPr lang="el-GR" sz="1600" dirty="0"/>
        </a:p>
      </dgm:t>
    </dgm:pt>
    <dgm:pt modelId="{45369999-BD04-48BB-94B2-E9CA9E665938}" type="parTrans" cxnId="{B3C2B291-CB42-4D85-9AD7-6A3D7ADD8BDB}">
      <dgm:prSet/>
      <dgm:spPr/>
      <dgm:t>
        <a:bodyPr/>
        <a:lstStyle/>
        <a:p>
          <a:endParaRPr lang="el-GR"/>
        </a:p>
      </dgm:t>
    </dgm:pt>
    <dgm:pt modelId="{01303D6E-A961-49B3-B08B-9D923CEFAFA2}" type="sibTrans" cxnId="{B3C2B291-CB42-4D85-9AD7-6A3D7ADD8BDB}">
      <dgm:prSet/>
      <dgm:spPr/>
      <dgm:t>
        <a:bodyPr/>
        <a:lstStyle/>
        <a:p>
          <a:endParaRPr lang="el-GR"/>
        </a:p>
      </dgm:t>
    </dgm:pt>
    <dgm:pt modelId="{72B259B5-1FD4-4E41-AF91-8B54D8526C4E}">
      <dgm:prSet custT="1"/>
      <dgm:spPr/>
      <dgm:t>
        <a:bodyPr/>
        <a:lstStyle/>
        <a:p>
          <a:pPr marL="288000"/>
          <a:r>
            <a:rPr lang="el-GR" sz="1400" dirty="0" smtClean="0"/>
            <a:t>Εξειδικευμένα προγράμματα κατάρτισης ανθρώπινου δυναμικού υπηρεσιών μια στάσης</a:t>
          </a:r>
          <a:r>
            <a:rPr lang="el-GR" sz="1600" dirty="0" smtClean="0"/>
            <a:t>.</a:t>
          </a:r>
        </a:p>
      </dgm:t>
    </dgm:pt>
    <dgm:pt modelId="{8C2F6533-318B-4D9E-B30C-0A012B647E33}" type="parTrans" cxnId="{C50C441E-4EAE-4B08-92C5-1CDEE54599D1}">
      <dgm:prSet/>
      <dgm:spPr/>
      <dgm:t>
        <a:bodyPr/>
        <a:lstStyle/>
        <a:p>
          <a:endParaRPr lang="el-GR"/>
        </a:p>
      </dgm:t>
    </dgm:pt>
    <dgm:pt modelId="{84B972AF-CECC-43AF-A9F3-109A66931DEC}" type="sibTrans" cxnId="{C50C441E-4EAE-4B08-92C5-1CDEE54599D1}">
      <dgm:prSet/>
      <dgm:spPr/>
      <dgm:t>
        <a:bodyPr/>
        <a:lstStyle/>
        <a:p>
          <a:endParaRPr lang="el-GR"/>
        </a:p>
      </dgm:t>
    </dgm:pt>
    <dgm:pt modelId="{FDE3FD9F-975D-4F68-8D42-934784D09978}" type="pres">
      <dgm:prSet presAssocID="{CC90B4EE-7CA8-43A3-973B-8CFEB8A5C898}" presName="linear" presStyleCnt="0">
        <dgm:presLayoutVars>
          <dgm:animLvl val="lvl"/>
          <dgm:resizeHandles val="exact"/>
        </dgm:presLayoutVars>
      </dgm:prSet>
      <dgm:spPr/>
      <dgm:t>
        <a:bodyPr/>
        <a:lstStyle/>
        <a:p>
          <a:endParaRPr lang="el-GR"/>
        </a:p>
      </dgm:t>
    </dgm:pt>
    <dgm:pt modelId="{C7F267D4-A071-4371-8CB7-6FDC079CE7FD}" type="pres">
      <dgm:prSet presAssocID="{C09CA4AD-3678-452B-B25B-952DB52B6E11}" presName="parentText" presStyleLbl="node1" presStyleIdx="0" presStyleCnt="1" custScaleY="154961" custLinFactNeighborY="-59985">
        <dgm:presLayoutVars>
          <dgm:chMax val="0"/>
          <dgm:bulletEnabled val="1"/>
        </dgm:presLayoutVars>
      </dgm:prSet>
      <dgm:spPr/>
      <dgm:t>
        <a:bodyPr/>
        <a:lstStyle/>
        <a:p>
          <a:endParaRPr lang="el-GR"/>
        </a:p>
      </dgm:t>
    </dgm:pt>
    <dgm:pt modelId="{6DA5A6F2-00F3-4AF7-BFC7-1D2E7CDDE0B6}" type="pres">
      <dgm:prSet presAssocID="{C09CA4AD-3678-452B-B25B-952DB52B6E11}" presName="childText" presStyleLbl="revTx" presStyleIdx="0" presStyleCnt="1" custAng="0" custScaleY="99802" custLinFactNeighborY="-8854">
        <dgm:presLayoutVars>
          <dgm:bulletEnabled val="1"/>
        </dgm:presLayoutVars>
      </dgm:prSet>
      <dgm:spPr/>
      <dgm:t>
        <a:bodyPr/>
        <a:lstStyle/>
        <a:p>
          <a:endParaRPr lang="el-GR"/>
        </a:p>
      </dgm:t>
    </dgm:pt>
  </dgm:ptLst>
  <dgm:cxnLst>
    <dgm:cxn modelId="{B3C2B291-CB42-4D85-9AD7-6A3D7ADD8BDB}" srcId="{C09CA4AD-3678-452B-B25B-952DB52B6E11}" destId="{98F37A4B-1757-444D-97C3-A8527C2CD568}" srcOrd="1" destOrd="0" parTransId="{45369999-BD04-48BB-94B2-E9CA9E665938}" sibTransId="{01303D6E-A961-49B3-B08B-9D923CEFAFA2}"/>
    <dgm:cxn modelId="{4B596D47-879A-40B7-9A80-6698391A9AB1}" type="presOf" srcId="{BC427EC6-7052-43B4-9BBF-E4A56B28E674}" destId="{6DA5A6F2-00F3-4AF7-BFC7-1D2E7CDDE0B6}" srcOrd="0" destOrd="0" presId="urn:microsoft.com/office/officeart/2005/8/layout/vList2"/>
    <dgm:cxn modelId="{C072F3D5-FAFC-4B18-B666-A56881E9830B}" srcId="{CC90B4EE-7CA8-43A3-973B-8CFEB8A5C898}" destId="{C09CA4AD-3678-452B-B25B-952DB52B6E11}" srcOrd="0" destOrd="0" parTransId="{210F0DD3-F288-4F3D-ABEC-366517F7C218}" sibTransId="{750A5777-114B-4A1D-9021-0E63222E0BC9}"/>
    <dgm:cxn modelId="{F117791E-7C55-41F9-BCA4-EE04AB764900}" srcId="{C09CA4AD-3678-452B-B25B-952DB52B6E11}" destId="{BC427EC6-7052-43B4-9BBF-E4A56B28E674}" srcOrd="0" destOrd="0" parTransId="{12B6C4D1-34CE-476F-9C2E-BEC963C2A849}" sibTransId="{425210C3-1ED2-40E5-B881-5863EEAABE98}"/>
    <dgm:cxn modelId="{B2A5C232-9CCE-43FA-95CE-C08F6521501F}" type="presOf" srcId="{72B259B5-1FD4-4E41-AF91-8B54D8526C4E}" destId="{6DA5A6F2-00F3-4AF7-BFC7-1D2E7CDDE0B6}" srcOrd="0" destOrd="3" presId="urn:microsoft.com/office/officeart/2005/8/layout/vList2"/>
    <dgm:cxn modelId="{5225D8B5-9492-436A-A601-711A1886A6B9}" type="presOf" srcId="{98F37A4B-1757-444D-97C3-A8527C2CD568}" destId="{6DA5A6F2-00F3-4AF7-BFC7-1D2E7CDDE0B6}" srcOrd="0" destOrd="1" presId="urn:microsoft.com/office/officeart/2005/8/layout/vList2"/>
    <dgm:cxn modelId="{C50C441E-4EAE-4B08-92C5-1CDEE54599D1}" srcId="{C09CA4AD-3678-452B-B25B-952DB52B6E11}" destId="{72B259B5-1FD4-4E41-AF91-8B54D8526C4E}" srcOrd="3" destOrd="0" parTransId="{8C2F6533-318B-4D9E-B30C-0A012B647E33}" sibTransId="{84B972AF-CECC-43AF-A9F3-109A66931DEC}"/>
    <dgm:cxn modelId="{068BA7D6-13FA-4C71-ADE4-8CF786B16394}" type="presOf" srcId="{C09CA4AD-3678-452B-B25B-952DB52B6E11}" destId="{C7F267D4-A071-4371-8CB7-6FDC079CE7FD}" srcOrd="0" destOrd="0" presId="urn:microsoft.com/office/officeart/2005/8/layout/vList2"/>
    <dgm:cxn modelId="{95690318-BD8D-45FD-988F-414E6DE5BC75}" srcId="{C09CA4AD-3678-452B-B25B-952DB52B6E11}" destId="{697EF20E-3C62-4C15-8B69-3D8268E78343}" srcOrd="2" destOrd="0" parTransId="{C93468A6-59F6-4DBB-B1E8-BB0F954C6499}" sibTransId="{BECEBF5B-3C1E-406F-BE0D-B06C60268808}"/>
    <dgm:cxn modelId="{6CFA095C-DF88-42E5-8859-170E6695B6E8}" type="presOf" srcId="{CC90B4EE-7CA8-43A3-973B-8CFEB8A5C898}" destId="{FDE3FD9F-975D-4F68-8D42-934784D09978}" srcOrd="0" destOrd="0" presId="urn:microsoft.com/office/officeart/2005/8/layout/vList2"/>
    <dgm:cxn modelId="{52872854-5FDC-4413-BF13-D1727C194C6A}" type="presOf" srcId="{697EF20E-3C62-4C15-8B69-3D8268E78343}" destId="{6DA5A6F2-00F3-4AF7-BFC7-1D2E7CDDE0B6}" srcOrd="0" destOrd="2" presId="urn:microsoft.com/office/officeart/2005/8/layout/vList2"/>
    <dgm:cxn modelId="{2F614322-D631-46C6-B4FC-09D4265B28EE}" type="presParOf" srcId="{FDE3FD9F-975D-4F68-8D42-934784D09978}" destId="{C7F267D4-A071-4371-8CB7-6FDC079CE7FD}" srcOrd="0" destOrd="0" presId="urn:microsoft.com/office/officeart/2005/8/layout/vList2"/>
    <dgm:cxn modelId="{4679789D-37E4-45CC-A778-6E3A70F54F9E}" type="presParOf" srcId="{FDE3FD9F-975D-4F68-8D42-934784D09978}" destId="{6DA5A6F2-00F3-4AF7-BFC7-1D2E7CDDE0B6}"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90B4EE-7CA8-43A3-973B-8CFEB8A5C898}"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l-GR"/>
        </a:p>
      </dgm:t>
    </dgm:pt>
    <dgm:pt modelId="{52AD089D-224A-499F-B864-FAF584494889}">
      <dgm:prSet phldrT="[Text]" custT="1"/>
      <dgm:spPr>
        <a:solidFill>
          <a:srgbClr val="8064A2"/>
        </a:solidFill>
      </dgm:spPr>
      <dgm:t>
        <a:bodyPr/>
        <a:lstStyle/>
        <a:p>
          <a:r>
            <a:rPr lang="el-GR" sz="1800" dirty="0" smtClean="0"/>
            <a:t>1.1.1 Δημιουργία συστάδας έρευνας και ανάπτυξης με τη συμμετοχή όλων των εμπλεκόμενων φορέων (</a:t>
          </a:r>
          <a:r>
            <a:rPr lang="el-GR" sz="1800" dirty="0" err="1" smtClean="0"/>
            <a:t>clusters</a:t>
          </a:r>
          <a:r>
            <a:rPr lang="el-GR" sz="1800" dirty="0" smtClean="0"/>
            <a:t>)</a:t>
          </a:r>
          <a:endParaRPr lang="el-GR" sz="1800" dirty="0"/>
        </a:p>
      </dgm:t>
    </dgm:pt>
    <dgm:pt modelId="{26B4300F-B75C-44EA-9309-13ECA5B2063F}" type="parTrans" cxnId="{C1B93880-CE83-49F4-B096-FC00AC23E3A7}">
      <dgm:prSet/>
      <dgm:spPr/>
      <dgm:t>
        <a:bodyPr/>
        <a:lstStyle/>
        <a:p>
          <a:endParaRPr lang="el-GR"/>
        </a:p>
      </dgm:t>
    </dgm:pt>
    <dgm:pt modelId="{1088F48B-F956-43E3-80B9-AAAA24B6B6F8}" type="sibTrans" cxnId="{C1B93880-CE83-49F4-B096-FC00AC23E3A7}">
      <dgm:prSet/>
      <dgm:spPr/>
      <dgm:t>
        <a:bodyPr/>
        <a:lstStyle/>
        <a:p>
          <a:endParaRPr lang="el-GR"/>
        </a:p>
      </dgm:t>
    </dgm:pt>
    <dgm:pt modelId="{2873DCDE-6F80-49EC-B328-F7498DB1D2CB}">
      <dgm:prSet phldrT="[Text]"/>
      <dgm:spPr/>
      <dgm:t>
        <a:bodyPr/>
        <a:lstStyle/>
        <a:p>
          <a:pPr marL="171450" eaLnBrk="1" latinLnBrk="0"/>
          <a:r>
            <a:rPr lang="el-GR" sz="1600" dirty="0" smtClean="0"/>
            <a:t>Σύμπραξη υφιστάμενων δικτύων και παροχή πρόσθετων υπηρεσιών προς τα μέλη</a:t>
          </a:r>
          <a:endParaRPr lang="el-GR" sz="1600" dirty="0"/>
        </a:p>
      </dgm:t>
    </dgm:pt>
    <dgm:pt modelId="{96A91236-D946-4ACA-875F-FCCDD26226CF}" type="parTrans" cxnId="{72F74742-F36B-4312-AA69-9FEA8AE93108}">
      <dgm:prSet/>
      <dgm:spPr/>
      <dgm:t>
        <a:bodyPr/>
        <a:lstStyle/>
        <a:p>
          <a:endParaRPr lang="el-GR"/>
        </a:p>
      </dgm:t>
    </dgm:pt>
    <dgm:pt modelId="{3F04C2C6-3785-4AD2-82F8-307A7A36A5E3}" type="sibTrans" cxnId="{72F74742-F36B-4312-AA69-9FEA8AE93108}">
      <dgm:prSet/>
      <dgm:spPr/>
      <dgm:t>
        <a:bodyPr/>
        <a:lstStyle/>
        <a:p>
          <a:endParaRPr lang="el-GR"/>
        </a:p>
      </dgm:t>
    </dgm:pt>
    <dgm:pt modelId="{8823437C-5EC2-41FB-BE77-4BAA25A64674}">
      <dgm:prSet phldrT="[Text]" custT="1"/>
      <dgm:spPr/>
      <dgm:t>
        <a:bodyPr/>
        <a:lstStyle/>
        <a:p>
          <a:pPr marL="288000" eaLnBrk="1" latinLnBrk="0"/>
          <a:r>
            <a:rPr lang="el-GR" sz="1400" dirty="0" smtClean="0"/>
            <a:t>Παροχή συμβουλών από εξειδικευμένους </a:t>
          </a:r>
          <a:r>
            <a:rPr lang="el-GR" sz="1400" dirty="0" err="1" smtClean="0"/>
            <a:t>patent</a:t>
          </a:r>
          <a:r>
            <a:rPr lang="el-GR" sz="1400" dirty="0" smtClean="0"/>
            <a:t> </a:t>
          </a:r>
          <a:r>
            <a:rPr lang="el-GR" sz="1400" dirty="0" err="1" smtClean="0"/>
            <a:t>lawyers</a:t>
          </a:r>
          <a:endParaRPr lang="el-GR" sz="1400" dirty="0"/>
        </a:p>
      </dgm:t>
    </dgm:pt>
    <dgm:pt modelId="{B544C9F9-9679-4CF6-BB10-3B43CCD268D3}" type="parTrans" cxnId="{59030886-6402-4BDD-879B-E61F113203D3}">
      <dgm:prSet/>
      <dgm:spPr/>
      <dgm:t>
        <a:bodyPr/>
        <a:lstStyle/>
        <a:p>
          <a:endParaRPr lang="el-GR"/>
        </a:p>
      </dgm:t>
    </dgm:pt>
    <dgm:pt modelId="{3EDEF758-F90A-4D5A-A729-8883ED20E01D}" type="sibTrans" cxnId="{59030886-6402-4BDD-879B-E61F113203D3}">
      <dgm:prSet/>
      <dgm:spPr/>
      <dgm:t>
        <a:bodyPr/>
        <a:lstStyle/>
        <a:p>
          <a:endParaRPr lang="el-GR"/>
        </a:p>
      </dgm:t>
    </dgm:pt>
    <dgm:pt modelId="{01313C83-005A-448D-8347-462AF5A0F17C}">
      <dgm:prSet phldrT="[Text]"/>
      <dgm:spPr/>
      <dgm:t>
        <a:bodyPr/>
        <a:lstStyle/>
        <a:p>
          <a:pPr marL="171450" eaLnBrk="1" latinLnBrk="0"/>
          <a:r>
            <a:rPr lang="el-GR" sz="1600" dirty="0" smtClean="0"/>
            <a:t>Αναζήτηση ώριμων συνεργασιών, εμβρυικών δικτύων κλπ που θα μπορούσαν να αναβαθμιστούν σε </a:t>
          </a:r>
          <a:r>
            <a:rPr lang="en-US" sz="1600" dirty="0" smtClean="0"/>
            <a:t>clusters</a:t>
          </a:r>
          <a:endParaRPr lang="el-GR" sz="1600" dirty="0"/>
        </a:p>
      </dgm:t>
    </dgm:pt>
    <dgm:pt modelId="{CA5FD02D-96C4-4FCF-9BDB-8469E5FFF92C}" type="parTrans" cxnId="{417759CB-6DB6-480D-8AE8-53CBC25EEEF1}">
      <dgm:prSet/>
      <dgm:spPr/>
      <dgm:t>
        <a:bodyPr/>
        <a:lstStyle/>
        <a:p>
          <a:endParaRPr lang="el-GR"/>
        </a:p>
      </dgm:t>
    </dgm:pt>
    <dgm:pt modelId="{C4FB816E-D4BE-4141-BAAB-ADAC47F5AA14}" type="sibTrans" cxnId="{417759CB-6DB6-480D-8AE8-53CBC25EEEF1}">
      <dgm:prSet/>
      <dgm:spPr/>
      <dgm:t>
        <a:bodyPr/>
        <a:lstStyle/>
        <a:p>
          <a:endParaRPr lang="el-GR"/>
        </a:p>
      </dgm:t>
    </dgm:pt>
    <dgm:pt modelId="{0C565518-2570-4892-93F5-BD08EDCF4957}">
      <dgm:prSet phldrT="[Text]"/>
      <dgm:spPr/>
      <dgm:t>
        <a:bodyPr/>
        <a:lstStyle/>
        <a:p>
          <a:pPr marL="171450" eaLnBrk="1" latinLnBrk="0"/>
          <a:r>
            <a:rPr lang="el-GR" sz="1600" dirty="0" smtClean="0"/>
            <a:t>Καταγραφή ελληνικών επιτυχημένων περιπτώσεων (</a:t>
          </a:r>
          <a:r>
            <a:rPr lang="el-GR" sz="1600" dirty="0" err="1" smtClean="0"/>
            <a:t>success</a:t>
          </a:r>
          <a:r>
            <a:rPr lang="el-GR" sz="1600" dirty="0" smtClean="0"/>
            <a:t> </a:t>
          </a:r>
          <a:r>
            <a:rPr lang="el-GR" sz="1600" dirty="0" err="1" smtClean="0"/>
            <a:t>stories</a:t>
          </a:r>
          <a:r>
            <a:rPr lang="el-GR" sz="1600" dirty="0" smtClean="0"/>
            <a:t>) καινοτόμων επιχειρήσεων πχ CBL Πάτρας.</a:t>
          </a:r>
          <a:endParaRPr lang="el-GR" sz="1600" dirty="0"/>
        </a:p>
      </dgm:t>
    </dgm:pt>
    <dgm:pt modelId="{B53073B2-1AC9-4EA5-A3E2-2798AA3B3065}" type="sibTrans" cxnId="{E0A079F5-96B8-454D-AFE0-55DBF1608186}">
      <dgm:prSet/>
      <dgm:spPr/>
      <dgm:t>
        <a:bodyPr/>
        <a:lstStyle/>
        <a:p>
          <a:endParaRPr lang="el-GR"/>
        </a:p>
      </dgm:t>
    </dgm:pt>
    <dgm:pt modelId="{395AADC6-7532-4C77-8A06-34921133F3F5}" type="parTrans" cxnId="{E0A079F5-96B8-454D-AFE0-55DBF1608186}">
      <dgm:prSet/>
      <dgm:spPr/>
      <dgm:t>
        <a:bodyPr/>
        <a:lstStyle/>
        <a:p>
          <a:endParaRPr lang="el-GR"/>
        </a:p>
      </dgm:t>
    </dgm:pt>
    <dgm:pt modelId="{30909785-5070-4C1E-B312-12CD004E18FD}">
      <dgm:prSet phldrT="[Text]" custT="1"/>
      <dgm:spPr>
        <a:solidFill>
          <a:srgbClr val="8064A2"/>
        </a:solidFill>
        <a:ln>
          <a:solidFill>
            <a:srgbClr val="8064A2"/>
          </a:solidFill>
        </a:ln>
      </dgm:spPr>
      <dgm:t>
        <a:bodyPr/>
        <a:lstStyle/>
        <a:p>
          <a:pPr marL="171450" eaLnBrk="1" latinLnBrk="0"/>
          <a:r>
            <a:rPr lang="el-GR" sz="1800" dirty="0" smtClean="0"/>
            <a:t>1.2.1 Ενίσχυση λειτουργίας των γραφείων μεταφοράς τεχνολογίας των πανεπιστημίων (</a:t>
          </a:r>
          <a:r>
            <a:rPr lang="el-GR" sz="1800" dirty="0" err="1" smtClean="0"/>
            <a:t>transfer</a:t>
          </a:r>
          <a:r>
            <a:rPr lang="el-GR" sz="1800" dirty="0" smtClean="0"/>
            <a:t> </a:t>
          </a:r>
          <a:r>
            <a:rPr lang="el-GR" sz="1800" dirty="0" err="1" smtClean="0"/>
            <a:t>technology</a:t>
          </a:r>
          <a:r>
            <a:rPr lang="el-GR" sz="1800" dirty="0" smtClean="0"/>
            <a:t> </a:t>
          </a:r>
          <a:r>
            <a:rPr lang="el-GR" sz="1800" dirty="0" err="1" smtClean="0"/>
            <a:t>offices</a:t>
          </a:r>
          <a:r>
            <a:rPr lang="el-GR" sz="1800" dirty="0" smtClean="0"/>
            <a:t>)</a:t>
          </a:r>
          <a:endParaRPr lang="el-GR" sz="1800" dirty="0"/>
        </a:p>
      </dgm:t>
    </dgm:pt>
    <dgm:pt modelId="{8F526A42-58CD-496F-A288-B5D73E5594C6}" type="parTrans" cxnId="{1A356DCF-20C0-49D1-88A6-948993E0EF9C}">
      <dgm:prSet/>
      <dgm:spPr/>
      <dgm:t>
        <a:bodyPr/>
        <a:lstStyle/>
        <a:p>
          <a:endParaRPr lang="el-GR"/>
        </a:p>
      </dgm:t>
    </dgm:pt>
    <dgm:pt modelId="{97C9BE70-9F70-4AC4-860E-6D03E443F752}" type="sibTrans" cxnId="{1A356DCF-20C0-49D1-88A6-948993E0EF9C}">
      <dgm:prSet/>
      <dgm:spPr/>
      <dgm:t>
        <a:bodyPr/>
        <a:lstStyle/>
        <a:p>
          <a:endParaRPr lang="el-GR"/>
        </a:p>
      </dgm:t>
    </dgm:pt>
    <dgm:pt modelId="{3504DD36-F601-4026-8BEC-109491102C7B}">
      <dgm:prSet phldrT="[Text]" custT="1"/>
      <dgm:spPr/>
      <dgm:t>
        <a:bodyPr/>
        <a:lstStyle/>
        <a:p>
          <a:pPr marL="171450" eaLnBrk="1" latinLnBrk="0"/>
          <a:r>
            <a:rPr lang="el-GR" sz="1600" dirty="0" smtClean="0"/>
            <a:t>Θέσπιση συμβάσεων μεταφοράς τεχνολογίας ή παραχώρησης εκμετάλλευσης ή χρήσης κλπ όπου καθορίζονται λεπτομερώς οι όροι της παραχώρησης του προϊόντος και το οικονομικό αντάλλαγμά τους.</a:t>
          </a:r>
          <a:endParaRPr lang="el-GR" sz="1600" dirty="0"/>
        </a:p>
      </dgm:t>
    </dgm:pt>
    <dgm:pt modelId="{2A6C8428-82E5-4DA9-9F4A-76DED7349B76}" type="parTrans" cxnId="{0F98C6EF-6AB1-403B-B333-CA6ABFBFA681}">
      <dgm:prSet/>
      <dgm:spPr/>
      <dgm:t>
        <a:bodyPr/>
        <a:lstStyle/>
        <a:p>
          <a:endParaRPr lang="el-GR"/>
        </a:p>
      </dgm:t>
    </dgm:pt>
    <dgm:pt modelId="{7150E3EB-FCB7-4208-8503-4965E69807E0}" type="sibTrans" cxnId="{0F98C6EF-6AB1-403B-B333-CA6ABFBFA681}">
      <dgm:prSet/>
      <dgm:spPr/>
      <dgm:t>
        <a:bodyPr/>
        <a:lstStyle/>
        <a:p>
          <a:endParaRPr lang="el-GR"/>
        </a:p>
      </dgm:t>
    </dgm:pt>
    <dgm:pt modelId="{C5712515-441B-4579-B0BF-ED980401B377}">
      <dgm:prSet custT="1"/>
      <dgm:spPr/>
      <dgm:t>
        <a:bodyPr/>
        <a:lstStyle/>
        <a:p>
          <a:pPr marL="228600"/>
          <a:r>
            <a:rPr lang="el-GR" sz="1400" dirty="0" smtClean="0"/>
            <a:t>Αξιολόγηση προσωπικού (</a:t>
          </a:r>
          <a:r>
            <a:rPr lang="en-US" sz="1400" dirty="0" smtClean="0"/>
            <a:t>key performance indicators).</a:t>
          </a:r>
          <a:endParaRPr lang="el-GR" sz="1400" dirty="0" smtClean="0"/>
        </a:p>
      </dgm:t>
    </dgm:pt>
    <dgm:pt modelId="{C77656B0-EA9C-4FB8-AB26-52C546967EDE}" type="parTrans" cxnId="{2A110534-ACA9-4B6A-B90F-2F34DC96F0F4}">
      <dgm:prSet/>
      <dgm:spPr/>
      <dgm:t>
        <a:bodyPr/>
        <a:lstStyle/>
        <a:p>
          <a:endParaRPr lang="el-GR"/>
        </a:p>
      </dgm:t>
    </dgm:pt>
    <dgm:pt modelId="{4BA951C3-E3E7-49DD-B2DE-B7ABC62B9121}" type="sibTrans" cxnId="{2A110534-ACA9-4B6A-B90F-2F34DC96F0F4}">
      <dgm:prSet/>
      <dgm:spPr/>
      <dgm:t>
        <a:bodyPr/>
        <a:lstStyle/>
        <a:p>
          <a:endParaRPr lang="el-GR"/>
        </a:p>
      </dgm:t>
    </dgm:pt>
    <dgm:pt modelId="{55ACB8F4-619E-4622-A2AE-A4655D4E9987}">
      <dgm:prSet custT="1"/>
      <dgm:spPr/>
      <dgm:t>
        <a:bodyPr/>
        <a:lstStyle/>
        <a:p>
          <a:pPr marL="228600"/>
          <a:r>
            <a:rPr lang="el-GR" sz="1400" dirty="0" smtClean="0"/>
            <a:t>Αξιολόγηση των δομών (διαδικασίας, αποτελεσμάτων).</a:t>
          </a:r>
        </a:p>
      </dgm:t>
    </dgm:pt>
    <dgm:pt modelId="{9704B902-3151-479C-B5A0-343CCAE1B3BB}" type="parTrans" cxnId="{55A762CB-3FE5-4C12-BC8E-25FB4FD33E84}">
      <dgm:prSet/>
      <dgm:spPr/>
      <dgm:t>
        <a:bodyPr/>
        <a:lstStyle/>
        <a:p>
          <a:endParaRPr lang="el-GR"/>
        </a:p>
      </dgm:t>
    </dgm:pt>
    <dgm:pt modelId="{212FB049-C8A2-4038-8B01-067FC6C477A5}" type="sibTrans" cxnId="{55A762CB-3FE5-4C12-BC8E-25FB4FD33E84}">
      <dgm:prSet/>
      <dgm:spPr/>
      <dgm:t>
        <a:bodyPr/>
        <a:lstStyle/>
        <a:p>
          <a:endParaRPr lang="el-GR"/>
        </a:p>
      </dgm:t>
    </dgm:pt>
    <dgm:pt modelId="{9D09058B-9D3F-4DDE-834C-E26DE50CFDC1}">
      <dgm:prSet custT="1"/>
      <dgm:spPr/>
      <dgm:t>
        <a:bodyPr/>
        <a:lstStyle/>
        <a:p>
          <a:pPr marL="228600"/>
          <a:r>
            <a:rPr lang="el-GR" sz="1400" dirty="0" smtClean="0"/>
            <a:t>Στελέχωση των γραφείων με εξειδικευμένο προσωπικό πχ patent lawyers με γνώσεις για τη διαδικασία κατοχύρωσης, τα κόστη κλπ.</a:t>
          </a:r>
        </a:p>
      </dgm:t>
    </dgm:pt>
    <dgm:pt modelId="{436F39C9-D151-4101-8A38-7F3B44287D8B}" type="parTrans" cxnId="{D14D89B5-C90D-48EF-B159-F83593A55E99}">
      <dgm:prSet/>
      <dgm:spPr/>
      <dgm:t>
        <a:bodyPr/>
        <a:lstStyle/>
        <a:p>
          <a:endParaRPr lang="el-GR"/>
        </a:p>
      </dgm:t>
    </dgm:pt>
    <dgm:pt modelId="{3ECBFE18-39E3-40BD-9B48-F9A1D017841A}" type="sibTrans" cxnId="{D14D89B5-C90D-48EF-B159-F83593A55E99}">
      <dgm:prSet/>
      <dgm:spPr/>
      <dgm:t>
        <a:bodyPr/>
        <a:lstStyle/>
        <a:p>
          <a:endParaRPr lang="el-GR"/>
        </a:p>
      </dgm:t>
    </dgm:pt>
    <dgm:pt modelId="{BC39EF1D-1A76-4351-9E18-CFFB16B23497}">
      <dgm:prSet custT="1"/>
      <dgm:spPr/>
      <dgm:t>
        <a:bodyPr/>
        <a:lstStyle/>
        <a:p>
          <a:pPr marL="228600"/>
          <a:r>
            <a:rPr lang="el-GR" sz="1400" dirty="0" smtClean="0"/>
            <a:t>Λειτουργία των γραφείων τεχνολογίας και διασύνδεσης κατά τα πρότυπα πανεπιστημίων άλλων χωρών της Ευρώπης.</a:t>
          </a:r>
        </a:p>
      </dgm:t>
    </dgm:pt>
    <dgm:pt modelId="{12F15FB4-4A15-4187-8DCC-8490E325F31E}" type="parTrans" cxnId="{A202B7F1-A158-439C-AF78-B42715D05E92}">
      <dgm:prSet/>
      <dgm:spPr/>
      <dgm:t>
        <a:bodyPr/>
        <a:lstStyle/>
        <a:p>
          <a:endParaRPr lang="el-GR"/>
        </a:p>
      </dgm:t>
    </dgm:pt>
    <dgm:pt modelId="{E2BCA29A-55BF-4B9F-BF39-69C10219F75E}" type="sibTrans" cxnId="{A202B7F1-A158-439C-AF78-B42715D05E92}">
      <dgm:prSet/>
      <dgm:spPr/>
      <dgm:t>
        <a:bodyPr/>
        <a:lstStyle/>
        <a:p>
          <a:endParaRPr lang="el-GR"/>
        </a:p>
      </dgm:t>
    </dgm:pt>
    <dgm:pt modelId="{9DCCE078-CBF2-4F3A-9B48-4BEB0AE7BB82}">
      <dgm:prSet custT="1"/>
      <dgm:spPr/>
      <dgm:t>
        <a:bodyPr/>
        <a:lstStyle/>
        <a:p>
          <a:pPr marL="171450" eaLnBrk="1" latinLnBrk="0"/>
          <a:r>
            <a:rPr lang="el-GR" sz="1600" dirty="0" smtClean="0"/>
            <a:t>Ενεργοποίηση των γραφείων μεταφοράς τεχνολογίας (transfer technology offices) εντός όλων των πανεπιστημιακών μονάδων.</a:t>
          </a:r>
        </a:p>
      </dgm:t>
    </dgm:pt>
    <dgm:pt modelId="{429BCF89-5777-4AFF-AE6D-77CA6D76F7FE}" type="parTrans" cxnId="{B37DE416-C770-41CE-8DF8-36520CFF6947}">
      <dgm:prSet/>
      <dgm:spPr/>
      <dgm:t>
        <a:bodyPr/>
        <a:lstStyle/>
        <a:p>
          <a:endParaRPr lang="el-GR"/>
        </a:p>
      </dgm:t>
    </dgm:pt>
    <dgm:pt modelId="{C7CEF85C-ED97-4654-80FE-798197D1DCE7}" type="sibTrans" cxnId="{B37DE416-C770-41CE-8DF8-36520CFF6947}">
      <dgm:prSet/>
      <dgm:spPr/>
      <dgm:t>
        <a:bodyPr/>
        <a:lstStyle/>
        <a:p>
          <a:endParaRPr lang="el-GR"/>
        </a:p>
      </dgm:t>
    </dgm:pt>
    <dgm:pt modelId="{58E06DF4-F6C3-41FE-9524-FCC76A37D93A}">
      <dgm:prSet/>
      <dgm:spPr/>
      <dgm:t>
        <a:bodyPr/>
        <a:lstStyle/>
        <a:p>
          <a:pPr marL="228600"/>
          <a:r>
            <a:rPr lang="el-GR" sz="1400" dirty="0" smtClean="0"/>
            <a:t>Αποζημίωση με βάση royalties (on royalties basis) ή κατ’ αποκοπή (up for payment) και όχι με τη συμμετοχή του πανεπιστημίου στο μετοχικό κεφάλαιο της spin </a:t>
          </a:r>
          <a:r>
            <a:rPr lang="el-GR" sz="1400" dirty="0" err="1" smtClean="0"/>
            <a:t>off</a:t>
          </a:r>
          <a:r>
            <a:rPr lang="el-GR" sz="1400" dirty="0" smtClean="0"/>
            <a:t> εταιρείας</a:t>
          </a:r>
          <a:endParaRPr lang="el-GR" sz="1400" dirty="0"/>
        </a:p>
      </dgm:t>
    </dgm:pt>
    <dgm:pt modelId="{C796FDBF-9521-44E5-AC21-2289F89D017A}" type="parTrans" cxnId="{98BA127D-8BAA-4CB1-826B-6C7DAF93D423}">
      <dgm:prSet/>
      <dgm:spPr/>
      <dgm:t>
        <a:bodyPr/>
        <a:lstStyle/>
        <a:p>
          <a:endParaRPr lang="el-GR"/>
        </a:p>
      </dgm:t>
    </dgm:pt>
    <dgm:pt modelId="{47BD7BE5-F2F6-4FE9-BF01-A802EA524ECD}" type="sibTrans" cxnId="{98BA127D-8BAA-4CB1-826B-6C7DAF93D423}">
      <dgm:prSet/>
      <dgm:spPr/>
      <dgm:t>
        <a:bodyPr/>
        <a:lstStyle/>
        <a:p>
          <a:endParaRPr lang="el-GR"/>
        </a:p>
      </dgm:t>
    </dgm:pt>
    <dgm:pt modelId="{DB5B6616-EE79-464C-93BC-258DDF9980DE}">
      <dgm:prSet phldrT="[Text]" custT="1"/>
      <dgm:spPr/>
      <dgm:t>
        <a:bodyPr/>
        <a:lstStyle/>
        <a:p>
          <a:pPr marL="288000" eaLnBrk="1" latinLnBrk="0"/>
          <a:r>
            <a:rPr lang="el-GR" sz="1400" dirty="0" smtClean="0"/>
            <a:t>Σύναψη συνεργασιών με εξειδικευμένα πανεπιστημιακά ιδρύματα και ινστιτούτα πχ </a:t>
          </a:r>
          <a:r>
            <a:rPr lang="el-GR" sz="1400" dirty="0" err="1" smtClean="0"/>
            <a:t>Johns</a:t>
          </a:r>
          <a:r>
            <a:rPr lang="el-GR" sz="1400" dirty="0" smtClean="0"/>
            <a:t> </a:t>
          </a:r>
          <a:r>
            <a:rPr lang="el-GR" sz="1400" dirty="0" err="1" smtClean="0"/>
            <a:t>Hopkins</a:t>
          </a:r>
          <a:r>
            <a:rPr lang="el-GR" sz="1400" dirty="0" smtClean="0"/>
            <a:t> </a:t>
          </a:r>
          <a:r>
            <a:rPr lang="el-GR" sz="1400" dirty="0" err="1" smtClean="0"/>
            <a:t>University</a:t>
          </a:r>
          <a:r>
            <a:rPr lang="el-GR" sz="1600" dirty="0" smtClean="0"/>
            <a:t>. </a:t>
          </a:r>
        </a:p>
      </dgm:t>
    </dgm:pt>
    <dgm:pt modelId="{E50C3819-84B9-4342-BE7E-45EFB15CA5F4}" type="sibTrans" cxnId="{CB92C2FE-64ED-4C7C-B2F1-4727C8174A75}">
      <dgm:prSet/>
      <dgm:spPr/>
      <dgm:t>
        <a:bodyPr/>
        <a:lstStyle/>
        <a:p>
          <a:endParaRPr lang="el-GR"/>
        </a:p>
      </dgm:t>
    </dgm:pt>
    <dgm:pt modelId="{A5C5302F-4D54-4E58-8838-598DD9420BD1}" type="parTrans" cxnId="{CB92C2FE-64ED-4C7C-B2F1-4727C8174A75}">
      <dgm:prSet/>
      <dgm:spPr/>
      <dgm:t>
        <a:bodyPr/>
        <a:lstStyle/>
        <a:p>
          <a:endParaRPr lang="el-GR"/>
        </a:p>
      </dgm:t>
    </dgm:pt>
    <dgm:pt modelId="{FDE3FD9F-975D-4F68-8D42-934784D09978}" type="pres">
      <dgm:prSet presAssocID="{CC90B4EE-7CA8-43A3-973B-8CFEB8A5C898}" presName="linear" presStyleCnt="0">
        <dgm:presLayoutVars>
          <dgm:animLvl val="lvl"/>
          <dgm:resizeHandles val="exact"/>
        </dgm:presLayoutVars>
      </dgm:prSet>
      <dgm:spPr/>
      <dgm:t>
        <a:bodyPr/>
        <a:lstStyle/>
        <a:p>
          <a:endParaRPr lang="el-GR"/>
        </a:p>
      </dgm:t>
    </dgm:pt>
    <dgm:pt modelId="{5F786329-6B19-499B-828E-767A0F7E8871}" type="pres">
      <dgm:prSet presAssocID="{52AD089D-224A-499F-B864-FAF584494889}" presName="parentText" presStyleLbl="node1" presStyleIdx="0" presStyleCnt="2" custScaleY="59542">
        <dgm:presLayoutVars>
          <dgm:chMax val="0"/>
          <dgm:bulletEnabled val="1"/>
        </dgm:presLayoutVars>
      </dgm:prSet>
      <dgm:spPr/>
      <dgm:t>
        <a:bodyPr/>
        <a:lstStyle/>
        <a:p>
          <a:endParaRPr lang="el-GR"/>
        </a:p>
      </dgm:t>
    </dgm:pt>
    <dgm:pt modelId="{309D782D-3922-433D-8FF8-C37C71537CE0}" type="pres">
      <dgm:prSet presAssocID="{52AD089D-224A-499F-B864-FAF584494889}" presName="childText" presStyleLbl="revTx" presStyleIdx="0" presStyleCnt="2">
        <dgm:presLayoutVars>
          <dgm:bulletEnabled val="1"/>
        </dgm:presLayoutVars>
      </dgm:prSet>
      <dgm:spPr/>
      <dgm:t>
        <a:bodyPr/>
        <a:lstStyle/>
        <a:p>
          <a:endParaRPr lang="el-GR"/>
        </a:p>
      </dgm:t>
    </dgm:pt>
    <dgm:pt modelId="{EA6F389D-C20D-4A3F-9420-FDB5B313807B}" type="pres">
      <dgm:prSet presAssocID="{30909785-5070-4C1E-B312-12CD004E18FD}" presName="parentText" presStyleLbl="node1" presStyleIdx="1" presStyleCnt="2" custScaleY="59542">
        <dgm:presLayoutVars>
          <dgm:chMax val="0"/>
          <dgm:bulletEnabled val="1"/>
        </dgm:presLayoutVars>
      </dgm:prSet>
      <dgm:spPr/>
      <dgm:t>
        <a:bodyPr/>
        <a:lstStyle/>
        <a:p>
          <a:endParaRPr lang="el-GR"/>
        </a:p>
      </dgm:t>
    </dgm:pt>
    <dgm:pt modelId="{E8F700EB-0BD5-416E-8817-58960DE0170F}" type="pres">
      <dgm:prSet presAssocID="{30909785-5070-4C1E-B312-12CD004E18FD}" presName="childText" presStyleLbl="revTx" presStyleIdx="1" presStyleCnt="2">
        <dgm:presLayoutVars>
          <dgm:bulletEnabled val="1"/>
        </dgm:presLayoutVars>
      </dgm:prSet>
      <dgm:spPr/>
      <dgm:t>
        <a:bodyPr/>
        <a:lstStyle/>
        <a:p>
          <a:endParaRPr lang="el-GR"/>
        </a:p>
      </dgm:t>
    </dgm:pt>
  </dgm:ptLst>
  <dgm:cxnLst>
    <dgm:cxn modelId="{72F74742-F36B-4312-AA69-9FEA8AE93108}" srcId="{52AD089D-224A-499F-B864-FAF584494889}" destId="{2873DCDE-6F80-49EC-B328-F7498DB1D2CB}" srcOrd="1" destOrd="0" parTransId="{96A91236-D946-4ACA-875F-FCCDD26226CF}" sibTransId="{3F04C2C6-3785-4AD2-82F8-307A7A36A5E3}"/>
    <dgm:cxn modelId="{C481DE7A-3FCF-49D0-821A-DAB38C528C68}" type="presOf" srcId="{3504DD36-F601-4026-8BEC-109491102C7B}" destId="{E8F700EB-0BD5-416E-8817-58960DE0170F}" srcOrd="0" destOrd="0" presId="urn:microsoft.com/office/officeart/2005/8/layout/vList2"/>
    <dgm:cxn modelId="{5657A94E-1214-4188-8DF2-1E58DCC79F60}" type="presOf" srcId="{CC90B4EE-7CA8-43A3-973B-8CFEB8A5C898}" destId="{FDE3FD9F-975D-4F68-8D42-934784D09978}" srcOrd="0" destOrd="0" presId="urn:microsoft.com/office/officeart/2005/8/layout/vList2"/>
    <dgm:cxn modelId="{74E1A20B-F5F7-4D42-9103-2B51AF1AC26B}" type="presOf" srcId="{2873DCDE-6F80-49EC-B328-F7498DB1D2CB}" destId="{309D782D-3922-433D-8FF8-C37C71537CE0}" srcOrd="0" destOrd="1" presId="urn:microsoft.com/office/officeart/2005/8/layout/vList2"/>
    <dgm:cxn modelId="{98BA127D-8BAA-4CB1-826B-6C7DAF93D423}" srcId="{3504DD36-F601-4026-8BEC-109491102C7B}" destId="{58E06DF4-F6C3-41FE-9524-FCC76A37D93A}" srcOrd="0" destOrd="0" parTransId="{C796FDBF-9521-44E5-AC21-2289F89D017A}" sibTransId="{47BD7BE5-F2F6-4FE9-BF01-A802EA524ECD}"/>
    <dgm:cxn modelId="{D14D89B5-C90D-48EF-B159-F83593A55E99}" srcId="{9DCCE078-CBF2-4F3A-9B48-4BEB0AE7BB82}" destId="{9D09058B-9D3F-4DDE-834C-E26DE50CFDC1}" srcOrd="2" destOrd="0" parTransId="{436F39C9-D151-4101-8A38-7F3B44287D8B}" sibTransId="{3ECBFE18-39E3-40BD-9B48-F9A1D017841A}"/>
    <dgm:cxn modelId="{A202B7F1-A158-439C-AF78-B42715D05E92}" srcId="{9DCCE078-CBF2-4F3A-9B48-4BEB0AE7BB82}" destId="{BC39EF1D-1A76-4351-9E18-CFFB16B23497}" srcOrd="3" destOrd="0" parTransId="{12F15FB4-4A15-4187-8DCC-8490E325F31E}" sibTransId="{E2BCA29A-55BF-4B9F-BF39-69C10219F75E}"/>
    <dgm:cxn modelId="{630B225E-BBE2-4C46-B8B4-F3126FC82FE4}" type="presOf" srcId="{8823437C-5EC2-41FB-BE77-4BAA25A64674}" destId="{309D782D-3922-433D-8FF8-C37C71537CE0}" srcOrd="0" destOrd="2" presId="urn:microsoft.com/office/officeart/2005/8/layout/vList2"/>
    <dgm:cxn modelId="{B37DE416-C770-41CE-8DF8-36520CFF6947}" srcId="{3504DD36-F601-4026-8BEC-109491102C7B}" destId="{9DCCE078-CBF2-4F3A-9B48-4BEB0AE7BB82}" srcOrd="1" destOrd="0" parTransId="{429BCF89-5777-4AFF-AE6D-77CA6D76F7FE}" sibTransId="{C7CEF85C-ED97-4654-80FE-798197D1DCE7}"/>
    <dgm:cxn modelId="{E0A079F5-96B8-454D-AFE0-55DBF1608186}" srcId="{52AD089D-224A-499F-B864-FAF584494889}" destId="{0C565518-2570-4892-93F5-BD08EDCF4957}" srcOrd="2" destOrd="0" parTransId="{395AADC6-7532-4C77-8A06-34921133F3F5}" sibTransId="{B53073B2-1AC9-4EA5-A3E2-2798AA3B3065}"/>
    <dgm:cxn modelId="{1971CBFE-411C-4C7F-A50B-DBB6662053C2}" type="presOf" srcId="{9D09058B-9D3F-4DDE-834C-E26DE50CFDC1}" destId="{E8F700EB-0BD5-416E-8817-58960DE0170F}" srcOrd="0" destOrd="5" presId="urn:microsoft.com/office/officeart/2005/8/layout/vList2"/>
    <dgm:cxn modelId="{59030886-6402-4BDD-879B-E61F113203D3}" srcId="{2873DCDE-6F80-49EC-B328-F7498DB1D2CB}" destId="{8823437C-5EC2-41FB-BE77-4BAA25A64674}" srcOrd="0" destOrd="0" parTransId="{B544C9F9-9679-4CF6-BB10-3B43CCD268D3}" sibTransId="{3EDEF758-F90A-4D5A-A729-8883ED20E01D}"/>
    <dgm:cxn modelId="{161302A9-0E33-4AEA-9AFA-824F74AA024E}" type="presOf" srcId="{9DCCE078-CBF2-4F3A-9B48-4BEB0AE7BB82}" destId="{E8F700EB-0BD5-416E-8817-58960DE0170F}" srcOrd="0" destOrd="2" presId="urn:microsoft.com/office/officeart/2005/8/layout/vList2"/>
    <dgm:cxn modelId="{417759CB-6DB6-480D-8AE8-53CBC25EEEF1}" srcId="{52AD089D-224A-499F-B864-FAF584494889}" destId="{01313C83-005A-448D-8347-462AF5A0F17C}" srcOrd="0" destOrd="0" parTransId="{CA5FD02D-96C4-4FCF-9BDB-8469E5FFF92C}" sibTransId="{C4FB816E-D4BE-4141-BAAB-ADAC47F5AA14}"/>
    <dgm:cxn modelId="{CE7CEC11-CD4D-4BD4-918A-176F90CC4A98}" type="presOf" srcId="{58E06DF4-F6C3-41FE-9524-FCC76A37D93A}" destId="{E8F700EB-0BD5-416E-8817-58960DE0170F}" srcOrd="0" destOrd="1" presId="urn:microsoft.com/office/officeart/2005/8/layout/vList2"/>
    <dgm:cxn modelId="{B0F878FF-A3CC-49A0-AAC8-C1A67B3D7FEC}" type="presOf" srcId="{DB5B6616-EE79-464C-93BC-258DDF9980DE}" destId="{309D782D-3922-433D-8FF8-C37C71537CE0}" srcOrd="0" destOrd="3" presId="urn:microsoft.com/office/officeart/2005/8/layout/vList2"/>
    <dgm:cxn modelId="{C1B93880-CE83-49F4-B096-FC00AC23E3A7}" srcId="{CC90B4EE-7CA8-43A3-973B-8CFEB8A5C898}" destId="{52AD089D-224A-499F-B864-FAF584494889}" srcOrd="0" destOrd="0" parTransId="{26B4300F-B75C-44EA-9309-13ECA5B2063F}" sibTransId="{1088F48B-F956-43E3-80B9-AAAA24B6B6F8}"/>
    <dgm:cxn modelId="{CDB2F140-5BDF-46D8-9D12-824CD8E80040}" type="presOf" srcId="{30909785-5070-4C1E-B312-12CD004E18FD}" destId="{EA6F389D-C20D-4A3F-9420-FDB5B313807B}" srcOrd="0" destOrd="0" presId="urn:microsoft.com/office/officeart/2005/8/layout/vList2"/>
    <dgm:cxn modelId="{CB92C2FE-64ED-4C7C-B2F1-4727C8174A75}" srcId="{2873DCDE-6F80-49EC-B328-F7498DB1D2CB}" destId="{DB5B6616-EE79-464C-93BC-258DDF9980DE}" srcOrd="1" destOrd="0" parTransId="{A5C5302F-4D54-4E58-8838-598DD9420BD1}" sibTransId="{E50C3819-84B9-4342-BE7E-45EFB15CA5F4}"/>
    <dgm:cxn modelId="{0F98C6EF-6AB1-403B-B333-CA6ABFBFA681}" srcId="{30909785-5070-4C1E-B312-12CD004E18FD}" destId="{3504DD36-F601-4026-8BEC-109491102C7B}" srcOrd="0" destOrd="0" parTransId="{2A6C8428-82E5-4DA9-9F4A-76DED7349B76}" sibTransId="{7150E3EB-FCB7-4208-8503-4965E69807E0}"/>
    <dgm:cxn modelId="{2A110534-ACA9-4B6A-B90F-2F34DC96F0F4}" srcId="{9DCCE078-CBF2-4F3A-9B48-4BEB0AE7BB82}" destId="{C5712515-441B-4579-B0BF-ED980401B377}" srcOrd="0" destOrd="0" parTransId="{C77656B0-EA9C-4FB8-AB26-52C546967EDE}" sibTransId="{4BA951C3-E3E7-49DD-B2DE-B7ABC62B9121}"/>
    <dgm:cxn modelId="{65D77E6B-4501-48A4-B974-17CEE86CD0EC}" type="presOf" srcId="{C5712515-441B-4579-B0BF-ED980401B377}" destId="{E8F700EB-0BD5-416E-8817-58960DE0170F}" srcOrd="0" destOrd="3" presId="urn:microsoft.com/office/officeart/2005/8/layout/vList2"/>
    <dgm:cxn modelId="{87306156-D581-439D-9D5E-6D77E336AE9F}" type="presOf" srcId="{52AD089D-224A-499F-B864-FAF584494889}" destId="{5F786329-6B19-499B-828E-767A0F7E8871}" srcOrd="0" destOrd="0" presId="urn:microsoft.com/office/officeart/2005/8/layout/vList2"/>
    <dgm:cxn modelId="{1A356DCF-20C0-49D1-88A6-948993E0EF9C}" srcId="{CC90B4EE-7CA8-43A3-973B-8CFEB8A5C898}" destId="{30909785-5070-4C1E-B312-12CD004E18FD}" srcOrd="1" destOrd="0" parTransId="{8F526A42-58CD-496F-A288-B5D73E5594C6}" sibTransId="{97C9BE70-9F70-4AC4-860E-6D03E443F752}"/>
    <dgm:cxn modelId="{F7E202FD-EB8D-43B0-90B8-28A85F70DE1A}" type="presOf" srcId="{0C565518-2570-4892-93F5-BD08EDCF4957}" destId="{309D782D-3922-433D-8FF8-C37C71537CE0}" srcOrd="0" destOrd="4" presId="urn:microsoft.com/office/officeart/2005/8/layout/vList2"/>
    <dgm:cxn modelId="{55A762CB-3FE5-4C12-BC8E-25FB4FD33E84}" srcId="{9DCCE078-CBF2-4F3A-9B48-4BEB0AE7BB82}" destId="{55ACB8F4-619E-4622-A2AE-A4655D4E9987}" srcOrd="1" destOrd="0" parTransId="{9704B902-3151-479C-B5A0-343CCAE1B3BB}" sibTransId="{212FB049-C8A2-4038-8B01-067FC6C477A5}"/>
    <dgm:cxn modelId="{2471E39E-AB6B-4456-9FFE-16D48ADA1001}" type="presOf" srcId="{BC39EF1D-1A76-4351-9E18-CFFB16B23497}" destId="{E8F700EB-0BD5-416E-8817-58960DE0170F}" srcOrd="0" destOrd="6" presId="urn:microsoft.com/office/officeart/2005/8/layout/vList2"/>
    <dgm:cxn modelId="{0E9FD2C3-02B2-4055-9FF5-8A82D655FD5B}" type="presOf" srcId="{01313C83-005A-448D-8347-462AF5A0F17C}" destId="{309D782D-3922-433D-8FF8-C37C71537CE0}" srcOrd="0" destOrd="0" presId="urn:microsoft.com/office/officeart/2005/8/layout/vList2"/>
    <dgm:cxn modelId="{D0AAF3DD-28BA-4C30-9DD2-2D1C1FC250EE}" type="presOf" srcId="{55ACB8F4-619E-4622-A2AE-A4655D4E9987}" destId="{E8F700EB-0BD5-416E-8817-58960DE0170F}" srcOrd="0" destOrd="4" presId="urn:microsoft.com/office/officeart/2005/8/layout/vList2"/>
    <dgm:cxn modelId="{CAEB2C6E-9F68-41B6-8D85-C470318FE117}" type="presParOf" srcId="{FDE3FD9F-975D-4F68-8D42-934784D09978}" destId="{5F786329-6B19-499B-828E-767A0F7E8871}" srcOrd="0" destOrd="0" presId="urn:microsoft.com/office/officeart/2005/8/layout/vList2"/>
    <dgm:cxn modelId="{B1A2F0B1-8F7E-4AE6-B57C-46973D0700B9}" type="presParOf" srcId="{FDE3FD9F-975D-4F68-8D42-934784D09978}" destId="{309D782D-3922-433D-8FF8-C37C71537CE0}" srcOrd="1" destOrd="0" presId="urn:microsoft.com/office/officeart/2005/8/layout/vList2"/>
    <dgm:cxn modelId="{F746121C-9B75-4F84-B4B5-D60C7A409773}" type="presParOf" srcId="{FDE3FD9F-975D-4F68-8D42-934784D09978}" destId="{EA6F389D-C20D-4A3F-9420-FDB5B313807B}" srcOrd="2" destOrd="0" presId="urn:microsoft.com/office/officeart/2005/8/layout/vList2"/>
    <dgm:cxn modelId="{9E3945C9-BA50-42FF-9313-A3EAE5DF6BF0}" type="presParOf" srcId="{FDE3FD9F-975D-4F68-8D42-934784D09978}" destId="{E8F700EB-0BD5-416E-8817-58960DE0170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90B4EE-7CA8-43A3-973B-8CFEB8A5C898}"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l-GR"/>
        </a:p>
      </dgm:t>
    </dgm:pt>
    <dgm:pt modelId="{8A7B236C-7D9C-4BEF-8B68-704973CFB8AD}">
      <dgm:prSet custT="1"/>
      <dgm:spPr/>
      <dgm:t>
        <a:bodyPr/>
        <a:lstStyle/>
        <a:p>
          <a:pPr marL="171450"/>
          <a:r>
            <a:rPr lang="el-GR" sz="1600" dirty="0" smtClean="0"/>
            <a:t>Συστηματική μέτρηση των επιδόσεων της φαρμακευτικής έρευνας και καινοτομίας σε εθνικό και περιφερειακό επίπεδο από θεσμικούς φορείς πχ Εθνική Στατιστική Αρχή (ΕΛΣΤΑΤ). </a:t>
          </a:r>
          <a:endParaRPr lang="el-GR" sz="1600" dirty="0"/>
        </a:p>
      </dgm:t>
    </dgm:pt>
    <dgm:pt modelId="{1351F16F-40BF-4575-BCAE-F7C2EDE47C0E}" type="parTrans" cxnId="{617DDAC5-0FFA-4F5B-B2A2-206ED0B45777}">
      <dgm:prSet/>
      <dgm:spPr/>
      <dgm:t>
        <a:bodyPr/>
        <a:lstStyle/>
        <a:p>
          <a:endParaRPr lang="el-GR"/>
        </a:p>
      </dgm:t>
    </dgm:pt>
    <dgm:pt modelId="{FB59C987-88ED-436E-AD14-C46156B87711}" type="sibTrans" cxnId="{617DDAC5-0FFA-4F5B-B2A2-206ED0B45777}">
      <dgm:prSet/>
      <dgm:spPr/>
      <dgm:t>
        <a:bodyPr/>
        <a:lstStyle/>
        <a:p>
          <a:endParaRPr lang="el-GR"/>
        </a:p>
      </dgm:t>
    </dgm:pt>
    <dgm:pt modelId="{E082101A-4B74-4D43-B6EC-4807C2F7C8A0}">
      <dgm:prSet custT="1"/>
      <dgm:spPr/>
      <dgm:t>
        <a:bodyPr/>
        <a:lstStyle/>
        <a:p>
          <a:pPr marL="288000"/>
          <a:r>
            <a:rPr lang="el-GR" sz="1400" dirty="0" smtClean="0"/>
            <a:t>Βελτίωση και αναβάθμιση των υποδομών για διεξαγωγή κλινικών μελετών. </a:t>
          </a:r>
          <a:endParaRPr lang="el-GR" sz="1400" dirty="0"/>
        </a:p>
      </dgm:t>
    </dgm:pt>
    <dgm:pt modelId="{62730419-DA27-4938-8F07-5656C0714246}" type="parTrans" cxnId="{FAE9FE7F-0E0F-4689-BBEE-AE4177271039}">
      <dgm:prSet/>
      <dgm:spPr/>
      <dgm:t>
        <a:bodyPr/>
        <a:lstStyle/>
        <a:p>
          <a:endParaRPr lang="el-GR"/>
        </a:p>
      </dgm:t>
    </dgm:pt>
    <dgm:pt modelId="{E3A21FC7-AB08-4F9A-984C-43ABA5714001}" type="sibTrans" cxnId="{FAE9FE7F-0E0F-4689-BBEE-AE4177271039}">
      <dgm:prSet/>
      <dgm:spPr/>
      <dgm:t>
        <a:bodyPr/>
        <a:lstStyle/>
        <a:p>
          <a:endParaRPr lang="el-GR"/>
        </a:p>
      </dgm:t>
    </dgm:pt>
    <dgm:pt modelId="{0F305A6A-6BAA-4771-9362-A97ECC6D88AD}">
      <dgm:prSet custT="1"/>
      <dgm:spPr/>
      <dgm:t>
        <a:bodyPr/>
        <a:lstStyle/>
        <a:p>
          <a:pPr marL="288000"/>
          <a:r>
            <a:rPr lang="el-GR" sz="1400" dirty="0" smtClean="0"/>
            <a:t>Δυνατότητα πρόσθετης αμοιβής για συμμετοχή σε ερευνητικά έργα με άρση ή χαλάρωση των περιορισμών στο ύψος των αποδοχών των δημοσίων υπαλλήλων.</a:t>
          </a:r>
        </a:p>
      </dgm:t>
    </dgm:pt>
    <dgm:pt modelId="{4DEF38A9-1B63-4F74-A6F3-199A50648D21}" type="parTrans" cxnId="{1E9FE4F6-B4C3-49F2-AC15-0B11B0056F7A}">
      <dgm:prSet/>
      <dgm:spPr/>
      <dgm:t>
        <a:bodyPr/>
        <a:lstStyle/>
        <a:p>
          <a:endParaRPr lang="el-GR"/>
        </a:p>
      </dgm:t>
    </dgm:pt>
    <dgm:pt modelId="{72B6EEEC-765E-4E5C-A2C2-8A34D866B47E}" type="sibTrans" cxnId="{1E9FE4F6-B4C3-49F2-AC15-0B11B0056F7A}">
      <dgm:prSet/>
      <dgm:spPr/>
      <dgm:t>
        <a:bodyPr/>
        <a:lstStyle/>
        <a:p>
          <a:endParaRPr lang="el-GR"/>
        </a:p>
      </dgm:t>
    </dgm:pt>
    <dgm:pt modelId="{B033D8E6-D6AE-41EF-9602-7B0C0CA5881F}">
      <dgm:prSet custT="1"/>
      <dgm:spPr/>
      <dgm:t>
        <a:bodyPr/>
        <a:lstStyle/>
        <a:p>
          <a:pPr marL="288000"/>
          <a:r>
            <a:rPr lang="el-GR" sz="1400" dirty="0" smtClean="0"/>
            <a:t>Αξιοποίηση τεχνολογιών πληροφορικής (αυτοματισμοί, βάσεις δεδομένων). </a:t>
          </a:r>
        </a:p>
      </dgm:t>
    </dgm:pt>
    <dgm:pt modelId="{6CEFD8F8-6996-4DA8-9E18-19EF2E26E1EA}" type="parTrans" cxnId="{5A689255-5F28-4B24-92F6-2F9CD5C25562}">
      <dgm:prSet/>
      <dgm:spPr/>
      <dgm:t>
        <a:bodyPr/>
        <a:lstStyle/>
        <a:p>
          <a:endParaRPr lang="el-GR"/>
        </a:p>
      </dgm:t>
    </dgm:pt>
    <dgm:pt modelId="{9453B37A-3813-4B3F-938B-3809034CEC30}" type="sibTrans" cxnId="{5A689255-5F28-4B24-92F6-2F9CD5C25562}">
      <dgm:prSet/>
      <dgm:spPr/>
      <dgm:t>
        <a:bodyPr/>
        <a:lstStyle/>
        <a:p>
          <a:endParaRPr lang="el-GR"/>
        </a:p>
      </dgm:t>
    </dgm:pt>
    <dgm:pt modelId="{E6960ABC-39FB-4443-A6DB-26B172A486EC}">
      <dgm:prSet custT="1"/>
      <dgm:spPr/>
      <dgm:t>
        <a:bodyPr/>
        <a:lstStyle/>
        <a:p>
          <a:r>
            <a:rPr lang="el-GR" sz="1800" dirty="0" smtClean="0"/>
            <a:t>1.3.1 Δημιουργία ερευνητικών μονάδων εντός νοσηλευτικών ιδρυμάτων και διασύνδεση υφισταμένων με την συστάδα έρευνας</a:t>
          </a:r>
          <a:endParaRPr lang="el-GR" sz="1800" dirty="0"/>
        </a:p>
      </dgm:t>
    </dgm:pt>
    <dgm:pt modelId="{30B5450D-64A9-4C1C-924A-CB678B3E502B}" type="parTrans" cxnId="{B45E0959-FB02-4936-9BBA-7F65233B4849}">
      <dgm:prSet/>
      <dgm:spPr/>
      <dgm:t>
        <a:bodyPr/>
        <a:lstStyle/>
        <a:p>
          <a:endParaRPr lang="el-GR"/>
        </a:p>
      </dgm:t>
    </dgm:pt>
    <dgm:pt modelId="{A69F3494-EE99-4219-B064-9ABD4BFF7C9F}" type="sibTrans" cxnId="{B45E0959-FB02-4936-9BBA-7F65233B4849}">
      <dgm:prSet/>
      <dgm:spPr/>
      <dgm:t>
        <a:bodyPr/>
        <a:lstStyle/>
        <a:p>
          <a:endParaRPr lang="el-GR"/>
        </a:p>
      </dgm:t>
    </dgm:pt>
    <dgm:pt modelId="{AC5DD827-14FB-4944-B9E1-DA97537F5323}">
      <dgm:prSet custT="1"/>
      <dgm:spPr/>
      <dgm:t>
        <a:bodyPr/>
        <a:lstStyle/>
        <a:p>
          <a:pPr marL="171450"/>
          <a:r>
            <a:rPr lang="el-GR" sz="1600" dirty="0" smtClean="0"/>
            <a:t>Ενθάρρυνση των ερευνητικών δομών (Ε.Σ.Υ, νομικά πρόσωπα) για την υλοποίηση κλινικών ερευνών με την παροχή κινήτρων.</a:t>
          </a:r>
          <a:endParaRPr lang="el-GR" sz="1600" dirty="0"/>
        </a:p>
      </dgm:t>
    </dgm:pt>
    <dgm:pt modelId="{841B51B9-3240-4A3B-9F83-A31E13025E5E}" type="parTrans" cxnId="{757BF854-1246-41D6-8092-D89BCEAA228E}">
      <dgm:prSet/>
      <dgm:spPr/>
      <dgm:t>
        <a:bodyPr/>
        <a:lstStyle/>
        <a:p>
          <a:endParaRPr lang="el-GR"/>
        </a:p>
      </dgm:t>
    </dgm:pt>
    <dgm:pt modelId="{CA6939E0-29E0-483A-B1C3-0EB79C3FE3A0}" type="sibTrans" cxnId="{757BF854-1246-41D6-8092-D89BCEAA228E}">
      <dgm:prSet/>
      <dgm:spPr/>
      <dgm:t>
        <a:bodyPr/>
        <a:lstStyle/>
        <a:p>
          <a:endParaRPr lang="el-GR"/>
        </a:p>
      </dgm:t>
    </dgm:pt>
    <dgm:pt modelId="{73E6D1A4-A76A-45C3-87CF-9889610F6714}">
      <dgm:prSet custT="1"/>
      <dgm:spPr/>
      <dgm:t>
        <a:bodyPr/>
        <a:lstStyle/>
        <a:p>
          <a:pPr marL="171450"/>
          <a:r>
            <a:rPr lang="el-GR" sz="1600" dirty="0" smtClean="0"/>
            <a:t>Απελευθέρωση των αποδοχών των ερευνητών ιατρών ΕΣΥ και Πανεπιστημιακών που αφορούν στη συμμετοχή τους σε κλινικές μελέτες φαρμάκων προοριζομένων για ανθρώπινη χρήση.</a:t>
          </a:r>
        </a:p>
      </dgm:t>
    </dgm:pt>
    <dgm:pt modelId="{593881A6-3E8B-425C-B58D-B5544F9E02ED}" type="parTrans" cxnId="{EDD1A6F9-59FF-4142-9E8B-22AA4FA70006}">
      <dgm:prSet/>
      <dgm:spPr/>
      <dgm:t>
        <a:bodyPr/>
        <a:lstStyle/>
        <a:p>
          <a:endParaRPr lang="el-GR"/>
        </a:p>
      </dgm:t>
    </dgm:pt>
    <dgm:pt modelId="{9341EAA7-CA47-4F0C-A5A2-22FC01062D97}" type="sibTrans" cxnId="{EDD1A6F9-59FF-4142-9E8B-22AA4FA70006}">
      <dgm:prSet/>
      <dgm:spPr/>
      <dgm:t>
        <a:bodyPr/>
        <a:lstStyle/>
        <a:p>
          <a:endParaRPr lang="el-GR"/>
        </a:p>
      </dgm:t>
    </dgm:pt>
    <dgm:pt modelId="{2A9BFA2F-24ED-4F13-BF58-2BEC1808387A}">
      <dgm:prSet custT="1"/>
      <dgm:spPr/>
      <dgm:t>
        <a:bodyPr/>
        <a:lstStyle/>
        <a:p>
          <a:pPr marL="171450"/>
          <a:r>
            <a:rPr lang="el-GR" sz="1600" dirty="0" smtClean="0"/>
            <a:t> Μείωση της γραφειοκρατίας στο πλαίσιο</a:t>
          </a:r>
          <a:r>
            <a:rPr lang="en-US" sz="1600" dirty="0" smtClean="0"/>
            <a:t> </a:t>
          </a:r>
          <a:r>
            <a:rPr lang="el-GR" sz="1600" dirty="0" smtClean="0"/>
            <a:t>εφαρμογής του υφιστάμενου θεσμικού πλαισίου Υ.Α ΔΥΓ3(α)/οικ. 18910, άρθρο 18 με στόχο την ελαχιστοποίηση των περιττών διοικητικών διαδικασιών.</a:t>
          </a:r>
          <a:endParaRPr lang="el-GR" sz="1600" dirty="0"/>
        </a:p>
      </dgm:t>
    </dgm:pt>
    <dgm:pt modelId="{39B8DCC5-8B8C-42DC-945D-C23CF71AD1CD}" type="parTrans" cxnId="{FAEFFB99-1BE3-4C6F-AF81-EAD88759FF5B}">
      <dgm:prSet/>
      <dgm:spPr/>
      <dgm:t>
        <a:bodyPr/>
        <a:lstStyle/>
        <a:p>
          <a:endParaRPr lang="el-GR"/>
        </a:p>
      </dgm:t>
    </dgm:pt>
    <dgm:pt modelId="{77A1ED37-56BA-4E3C-8D2C-7FCBF8944456}" type="sibTrans" cxnId="{FAEFFB99-1BE3-4C6F-AF81-EAD88759FF5B}">
      <dgm:prSet/>
      <dgm:spPr/>
      <dgm:t>
        <a:bodyPr/>
        <a:lstStyle/>
        <a:p>
          <a:endParaRPr lang="el-GR"/>
        </a:p>
      </dgm:t>
    </dgm:pt>
    <dgm:pt modelId="{99E618F6-1944-44DB-AF4A-80D434F54ED3}">
      <dgm:prSet custT="1"/>
      <dgm:spPr/>
      <dgm:t>
        <a:bodyPr/>
        <a:lstStyle/>
        <a:p>
          <a:pPr marL="171450"/>
          <a:r>
            <a:rPr lang="el-GR" sz="1600" dirty="0" smtClean="0"/>
            <a:t> Δημιουργία θέσεων αποκλειστικής απασχόλησης στα νοσοκομεία για κλινικούς ερευνητές που θα είναι υπεύθυνοι για τη διεξαγωγή κλινικών μελετών και ερευνητικών δραστηριοτήτων.</a:t>
          </a:r>
        </a:p>
      </dgm:t>
    </dgm:pt>
    <dgm:pt modelId="{5A99C3D4-4A73-4210-AFA6-3C0F3B633EA4}" type="parTrans" cxnId="{9F7258E5-3878-4768-B76C-84264F833173}">
      <dgm:prSet/>
      <dgm:spPr/>
      <dgm:t>
        <a:bodyPr/>
        <a:lstStyle/>
        <a:p>
          <a:endParaRPr lang="el-GR"/>
        </a:p>
      </dgm:t>
    </dgm:pt>
    <dgm:pt modelId="{AF40C336-26A6-49B3-B4E2-DFF915C68377}" type="sibTrans" cxnId="{9F7258E5-3878-4768-B76C-84264F833173}">
      <dgm:prSet/>
      <dgm:spPr/>
      <dgm:t>
        <a:bodyPr/>
        <a:lstStyle/>
        <a:p>
          <a:endParaRPr lang="el-GR"/>
        </a:p>
      </dgm:t>
    </dgm:pt>
    <dgm:pt modelId="{3DC1A7A6-C069-4FA0-953A-7DF4B71F32C6}">
      <dgm:prSet custT="1"/>
      <dgm:spPr/>
      <dgm:t>
        <a:bodyPr/>
        <a:lstStyle/>
        <a:p>
          <a:pPr marL="171450"/>
          <a:r>
            <a:rPr lang="el-GR" sz="1600" dirty="0" smtClean="0"/>
            <a:t>Διεύρυνση του θεσμού των κέντρων αριστείας</a:t>
          </a:r>
          <a:r>
            <a:rPr lang="en-US" sz="1600" dirty="0" smtClean="0"/>
            <a:t> </a:t>
          </a:r>
          <a:r>
            <a:rPr lang="el-GR" sz="1600" dirty="0" smtClean="0"/>
            <a:t>στο Ε.Σ.Υ με τη σύσταση κέντρων κλινικής αριστείας και δημιουργία δικτύων μεταξύ ερευνητών.</a:t>
          </a:r>
        </a:p>
      </dgm:t>
    </dgm:pt>
    <dgm:pt modelId="{ED2F1364-FE6B-4D15-8B44-82D5B37BDEC9}" type="parTrans" cxnId="{B9B0B2E5-BB58-46E6-9AFA-17FB1CEB930B}">
      <dgm:prSet/>
      <dgm:spPr/>
      <dgm:t>
        <a:bodyPr/>
        <a:lstStyle/>
        <a:p>
          <a:endParaRPr lang="el-GR"/>
        </a:p>
      </dgm:t>
    </dgm:pt>
    <dgm:pt modelId="{AEBCC885-64E1-4F7E-8AF1-A02DE3A6F7A9}" type="sibTrans" cxnId="{B9B0B2E5-BB58-46E6-9AFA-17FB1CEB930B}">
      <dgm:prSet/>
      <dgm:spPr/>
      <dgm:t>
        <a:bodyPr/>
        <a:lstStyle/>
        <a:p>
          <a:endParaRPr lang="el-GR"/>
        </a:p>
      </dgm:t>
    </dgm:pt>
    <dgm:pt modelId="{55D505A0-A624-4488-A8D2-74BEC975D3FB}">
      <dgm:prSet custT="1"/>
      <dgm:spPr/>
      <dgm:t>
        <a:bodyPr/>
        <a:lstStyle/>
        <a:p>
          <a:pPr marL="171450"/>
          <a:r>
            <a:rPr lang="el-GR" sz="1600" dirty="0" smtClean="0"/>
            <a:t> Αξιοποίηση υφιστάμενων δομών πχ Ίδρυμα </a:t>
          </a:r>
          <a:r>
            <a:rPr lang="el-GR" sz="1600" dirty="0" err="1" smtClean="0"/>
            <a:t>Ιατροβιολογικών</a:t>
          </a:r>
          <a:r>
            <a:rPr lang="el-GR" sz="1600" dirty="0" smtClean="0"/>
            <a:t> Ερευνών Ακαδημίας Αθηνών (ΙΙΒΕΑΑ). </a:t>
          </a:r>
        </a:p>
      </dgm:t>
    </dgm:pt>
    <dgm:pt modelId="{9FD7E9D8-F760-48AC-8D1A-B539371B2EC1}" type="parTrans" cxnId="{61E09950-F517-476C-B423-69F984BC0A19}">
      <dgm:prSet/>
      <dgm:spPr/>
      <dgm:t>
        <a:bodyPr/>
        <a:lstStyle/>
        <a:p>
          <a:endParaRPr lang="el-GR"/>
        </a:p>
      </dgm:t>
    </dgm:pt>
    <dgm:pt modelId="{200FD9DD-9E1A-40EF-A906-FBD549BBA26E}" type="sibTrans" cxnId="{61E09950-F517-476C-B423-69F984BC0A19}">
      <dgm:prSet/>
      <dgm:spPr/>
      <dgm:t>
        <a:bodyPr/>
        <a:lstStyle/>
        <a:p>
          <a:endParaRPr lang="el-GR"/>
        </a:p>
      </dgm:t>
    </dgm:pt>
    <dgm:pt modelId="{1DAD34E3-C959-4EDA-9649-E5F37463D245}">
      <dgm:prSet custT="1"/>
      <dgm:spPr/>
      <dgm:t>
        <a:bodyPr/>
        <a:lstStyle/>
        <a:p>
          <a:pPr marL="171450"/>
          <a:r>
            <a:rPr lang="el-GR" sz="1600" dirty="0" smtClean="0"/>
            <a:t>Συνεχής </a:t>
          </a:r>
          <a:r>
            <a:rPr lang="el-GR" sz="1600" dirty="0" err="1" smtClean="0"/>
            <a:t>επικαιροποίηση</a:t>
          </a:r>
          <a:r>
            <a:rPr lang="el-GR" sz="1600" dirty="0" smtClean="0"/>
            <a:t> της νομοθεσίας ώστε να συμβαδίζει κάθε φορά με τις εξελίξεις στην επιστήμη και την τεχνολογία πχ </a:t>
          </a:r>
          <a:r>
            <a:rPr lang="el-GR" sz="1600" dirty="0" err="1" smtClean="0"/>
            <a:t>γονιδιωματική</a:t>
          </a:r>
          <a:r>
            <a:rPr lang="el-GR" sz="1600" dirty="0" smtClean="0"/>
            <a:t> και να ευθυγραμμίζεται με το κοινοτικό δίκαιο.</a:t>
          </a:r>
        </a:p>
      </dgm:t>
    </dgm:pt>
    <dgm:pt modelId="{95AC126D-1756-4EEC-B599-140E85E50D85}" type="parTrans" cxnId="{72E922B0-EDE8-445D-99BC-8B691642560D}">
      <dgm:prSet/>
      <dgm:spPr/>
      <dgm:t>
        <a:bodyPr/>
        <a:lstStyle/>
        <a:p>
          <a:endParaRPr lang="el-GR"/>
        </a:p>
      </dgm:t>
    </dgm:pt>
    <dgm:pt modelId="{2F414CDF-9F47-4ACF-8FCC-2539E97DA2B3}" type="sibTrans" cxnId="{72E922B0-EDE8-445D-99BC-8B691642560D}">
      <dgm:prSet/>
      <dgm:spPr/>
      <dgm:t>
        <a:bodyPr/>
        <a:lstStyle/>
        <a:p>
          <a:endParaRPr lang="el-GR"/>
        </a:p>
      </dgm:t>
    </dgm:pt>
    <dgm:pt modelId="{FDE3FD9F-975D-4F68-8D42-934784D09978}" type="pres">
      <dgm:prSet presAssocID="{CC90B4EE-7CA8-43A3-973B-8CFEB8A5C898}" presName="linear" presStyleCnt="0">
        <dgm:presLayoutVars>
          <dgm:animLvl val="lvl"/>
          <dgm:resizeHandles val="exact"/>
        </dgm:presLayoutVars>
      </dgm:prSet>
      <dgm:spPr/>
      <dgm:t>
        <a:bodyPr/>
        <a:lstStyle/>
        <a:p>
          <a:endParaRPr lang="el-GR"/>
        </a:p>
      </dgm:t>
    </dgm:pt>
    <dgm:pt modelId="{DC4CA708-6373-45B8-BA17-E25C8E0FE663}" type="pres">
      <dgm:prSet presAssocID="{E6960ABC-39FB-4443-A6DB-26B172A486EC}" presName="parentText" presStyleLbl="node1" presStyleIdx="0" presStyleCnt="1" custScaleY="60762">
        <dgm:presLayoutVars>
          <dgm:chMax val="0"/>
          <dgm:bulletEnabled val="1"/>
        </dgm:presLayoutVars>
      </dgm:prSet>
      <dgm:spPr/>
      <dgm:t>
        <a:bodyPr/>
        <a:lstStyle/>
        <a:p>
          <a:endParaRPr lang="el-GR"/>
        </a:p>
      </dgm:t>
    </dgm:pt>
    <dgm:pt modelId="{ECC5211E-F5BC-430B-BFAB-E1D092A28B8B}" type="pres">
      <dgm:prSet presAssocID="{E6960ABC-39FB-4443-A6DB-26B172A486EC}" presName="childText" presStyleLbl="revTx" presStyleIdx="0" presStyleCnt="1" custScaleY="93882">
        <dgm:presLayoutVars>
          <dgm:bulletEnabled val="1"/>
        </dgm:presLayoutVars>
      </dgm:prSet>
      <dgm:spPr/>
      <dgm:t>
        <a:bodyPr/>
        <a:lstStyle/>
        <a:p>
          <a:endParaRPr lang="el-GR"/>
        </a:p>
      </dgm:t>
    </dgm:pt>
  </dgm:ptLst>
  <dgm:cxnLst>
    <dgm:cxn modelId="{641D081B-6D60-44C8-A8F8-6AF6AFFBDD4A}" type="presOf" srcId="{3DC1A7A6-C069-4FA0-953A-7DF4B71F32C6}" destId="{ECC5211E-F5BC-430B-BFAB-E1D092A28B8B}" srcOrd="0" destOrd="8" presId="urn:microsoft.com/office/officeart/2005/8/layout/vList2"/>
    <dgm:cxn modelId="{EDD1A6F9-59FF-4142-9E8B-22AA4FA70006}" srcId="{AC5DD827-14FB-4944-B9E1-DA97537F5323}" destId="{73E6D1A4-A76A-45C3-87CF-9889610F6714}" srcOrd="1" destOrd="0" parTransId="{593881A6-3E8B-425C-B58D-B5544F9E02ED}" sibTransId="{9341EAA7-CA47-4F0C-A5A2-22FC01062D97}"/>
    <dgm:cxn modelId="{757BF854-1246-41D6-8092-D89BCEAA228E}" srcId="{E6960ABC-39FB-4443-A6DB-26B172A486EC}" destId="{AC5DD827-14FB-4944-B9E1-DA97537F5323}" srcOrd="1" destOrd="0" parTransId="{841B51B9-3240-4A3B-9F83-A31E13025E5E}" sibTransId="{CA6939E0-29E0-483A-B1C3-0EB79C3FE3A0}"/>
    <dgm:cxn modelId="{40F57954-3A19-4982-BCC4-36ADBECDEFF3}" type="presOf" srcId="{8A7B236C-7D9C-4BEF-8B68-704973CFB8AD}" destId="{ECC5211E-F5BC-430B-BFAB-E1D092A28B8B}" srcOrd="0" destOrd="0" presId="urn:microsoft.com/office/officeart/2005/8/layout/vList2"/>
    <dgm:cxn modelId="{B5811E5D-BF78-45B2-BBE5-A8EC4A65C94D}" type="presOf" srcId="{E6960ABC-39FB-4443-A6DB-26B172A486EC}" destId="{DC4CA708-6373-45B8-BA17-E25C8E0FE663}" srcOrd="0" destOrd="0" presId="urn:microsoft.com/office/officeart/2005/8/layout/vList2"/>
    <dgm:cxn modelId="{8E4789A7-F7BE-4C9D-9C91-7AE561ECCAB7}" type="presOf" srcId="{AC5DD827-14FB-4944-B9E1-DA97537F5323}" destId="{ECC5211E-F5BC-430B-BFAB-E1D092A28B8B}" srcOrd="0" destOrd="1" presId="urn:microsoft.com/office/officeart/2005/8/layout/vList2"/>
    <dgm:cxn modelId="{D29F2D7D-B500-49CC-B7CA-F2139F295509}" type="presOf" srcId="{B033D8E6-D6AE-41EF-9602-7B0C0CA5881F}" destId="{ECC5211E-F5BC-430B-BFAB-E1D092A28B8B}" srcOrd="0" destOrd="7" presId="urn:microsoft.com/office/officeart/2005/8/layout/vList2"/>
    <dgm:cxn modelId="{6E900ACE-A362-4E9D-AEEB-D2AFD2A04759}" type="presOf" srcId="{1DAD34E3-C959-4EDA-9649-E5F37463D245}" destId="{ECC5211E-F5BC-430B-BFAB-E1D092A28B8B}" srcOrd="0" destOrd="10" presId="urn:microsoft.com/office/officeart/2005/8/layout/vList2"/>
    <dgm:cxn modelId="{1E9FE4F6-B4C3-49F2-AC15-0B11B0056F7A}" srcId="{AC5DD827-14FB-4944-B9E1-DA97537F5323}" destId="{0F305A6A-6BAA-4771-9362-A97ECC6D88AD}" srcOrd="2" destOrd="0" parTransId="{4DEF38A9-1B63-4F74-A6F3-199A50648D21}" sibTransId="{72B6EEEC-765E-4E5C-A2C2-8A34D866B47E}"/>
    <dgm:cxn modelId="{D316660D-1B89-404A-898D-F0800A99AA01}" type="presOf" srcId="{2A9BFA2F-24ED-4F13-BF58-2BEC1808387A}" destId="{ECC5211E-F5BC-430B-BFAB-E1D092A28B8B}" srcOrd="0" destOrd="6" presId="urn:microsoft.com/office/officeart/2005/8/layout/vList2"/>
    <dgm:cxn modelId="{B9B0B2E5-BB58-46E6-9AFA-17FB1CEB930B}" srcId="{2A9BFA2F-24ED-4F13-BF58-2BEC1808387A}" destId="{3DC1A7A6-C069-4FA0-953A-7DF4B71F32C6}" srcOrd="1" destOrd="0" parTransId="{ED2F1364-FE6B-4D15-8B44-82D5B37BDEC9}" sibTransId="{AEBCC885-64E1-4F7E-8AF1-A02DE3A6F7A9}"/>
    <dgm:cxn modelId="{7C95AAAA-C9BC-4A81-A7FD-B32A98D7EEF4}" type="presOf" srcId="{73E6D1A4-A76A-45C3-87CF-9889610F6714}" destId="{ECC5211E-F5BC-430B-BFAB-E1D092A28B8B}" srcOrd="0" destOrd="3" presId="urn:microsoft.com/office/officeart/2005/8/layout/vList2"/>
    <dgm:cxn modelId="{617DDAC5-0FFA-4F5B-B2A2-206ED0B45777}" srcId="{E6960ABC-39FB-4443-A6DB-26B172A486EC}" destId="{8A7B236C-7D9C-4BEF-8B68-704973CFB8AD}" srcOrd="0" destOrd="0" parTransId="{1351F16F-40BF-4575-BCAE-F7C2EDE47C0E}" sibTransId="{FB59C987-88ED-436E-AD14-C46156B87711}"/>
    <dgm:cxn modelId="{9F7258E5-3878-4768-B76C-84264F833173}" srcId="{AC5DD827-14FB-4944-B9E1-DA97537F5323}" destId="{99E618F6-1944-44DB-AF4A-80D434F54ED3}" srcOrd="3" destOrd="0" parTransId="{5A99C3D4-4A73-4210-AFA6-3C0F3B633EA4}" sibTransId="{AF40C336-26A6-49B3-B4E2-DFF915C68377}"/>
    <dgm:cxn modelId="{72E922B0-EDE8-445D-99BC-8B691642560D}" srcId="{2A9BFA2F-24ED-4F13-BF58-2BEC1808387A}" destId="{1DAD34E3-C959-4EDA-9649-E5F37463D245}" srcOrd="3" destOrd="0" parTransId="{95AC126D-1756-4EEC-B599-140E85E50D85}" sibTransId="{2F414CDF-9F47-4ACF-8FCC-2539E97DA2B3}"/>
    <dgm:cxn modelId="{61E09950-F517-476C-B423-69F984BC0A19}" srcId="{2A9BFA2F-24ED-4F13-BF58-2BEC1808387A}" destId="{55D505A0-A624-4488-A8D2-74BEC975D3FB}" srcOrd="2" destOrd="0" parTransId="{9FD7E9D8-F760-48AC-8D1A-B539371B2EC1}" sibTransId="{200FD9DD-9E1A-40EF-A906-FBD549BBA26E}"/>
    <dgm:cxn modelId="{34010B43-C6F9-449D-B80F-0D014B108429}" type="presOf" srcId="{55D505A0-A624-4488-A8D2-74BEC975D3FB}" destId="{ECC5211E-F5BC-430B-BFAB-E1D092A28B8B}" srcOrd="0" destOrd="9" presId="urn:microsoft.com/office/officeart/2005/8/layout/vList2"/>
    <dgm:cxn modelId="{FAE9FE7F-0E0F-4689-BBEE-AE4177271039}" srcId="{AC5DD827-14FB-4944-B9E1-DA97537F5323}" destId="{E082101A-4B74-4D43-B6EC-4807C2F7C8A0}" srcOrd="0" destOrd="0" parTransId="{62730419-DA27-4938-8F07-5656C0714246}" sibTransId="{E3A21FC7-AB08-4F9A-984C-43ABA5714001}"/>
    <dgm:cxn modelId="{B6805213-A354-4A83-B814-8578F39BD888}" type="presOf" srcId="{E082101A-4B74-4D43-B6EC-4807C2F7C8A0}" destId="{ECC5211E-F5BC-430B-BFAB-E1D092A28B8B}" srcOrd="0" destOrd="2" presId="urn:microsoft.com/office/officeart/2005/8/layout/vList2"/>
    <dgm:cxn modelId="{5A689255-5F28-4B24-92F6-2F9CD5C25562}" srcId="{2A9BFA2F-24ED-4F13-BF58-2BEC1808387A}" destId="{B033D8E6-D6AE-41EF-9602-7B0C0CA5881F}" srcOrd="0" destOrd="0" parTransId="{6CEFD8F8-6996-4DA8-9E18-19EF2E26E1EA}" sibTransId="{9453B37A-3813-4B3F-938B-3809034CEC30}"/>
    <dgm:cxn modelId="{028E29AE-EB12-4D0A-A316-091539579BCD}" type="presOf" srcId="{CC90B4EE-7CA8-43A3-973B-8CFEB8A5C898}" destId="{FDE3FD9F-975D-4F68-8D42-934784D09978}" srcOrd="0" destOrd="0" presId="urn:microsoft.com/office/officeart/2005/8/layout/vList2"/>
    <dgm:cxn modelId="{FAEFFB99-1BE3-4C6F-AF81-EAD88759FF5B}" srcId="{E6960ABC-39FB-4443-A6DB-26B172A486EC}" destId="{2A9BFA2F-24ED-4F13-BF58-2BEC1808387A}" srcOrd="2" destOrd="0" parTransId="{39B8DCC5-8B8C-42DC-945D-C23CF71AD1CD}" sibTransId="{77A1ED37-56BA-4E3C-8D2C-7FCBF8944456}"/>
    <dgm:cxn modelId="{3E728EF0-6460-4AE4-8183-473DC3D7FB36}" type="presOf" srcId="{99E618F6-1944-44DB-AF4A-80D434F54ED3}" destId="{ECC5211E-F5BC-430B-BFAB-E1D092A28B8B}" srcOrd="0" destOrd="5" presId="urn:microsoft.com/office/officeart/2005/8/layout/vList2"/>
    <dgm:cxn modelId="{F97E6BB7-4162-4B26-A893-C06B88EA735B}" type="presOf" srcId="{0F305A6A-6BAA-4771-9362-A97ECC6D88AD}" destId="{ECC5211E-F5BC-430B-BFAB-E1D092A28B8B}" srcOrd="0" destOrd="4" presId="urn:microsoft.com/office/officeart/2005/8/layout/vList2"/>
    <dgm:cxn modelId="{B45E0959-FB02-4936-9BBA-7F65233B4849}" srcId="{CC90B4EE-7CA8-43A3-973B-8CFEB8A5C898}" destId="{E6960ABC-39FB-4443-A6DB-26B172A486EC}" srcOrd="0" destOrd="0" parTransId="{30B5450D-64A9-4C1C-924A-CB678B3E502B}" sibTransId="{A69F3494-EE99-4219-B064-9ABD4BFF7C9F}"/>
    <dgm:cxn modelId="{5BF8DB4D-A65D-4AEA-80C6-41A276E12265}" type="presParOf" srcId="{FDE3FD9F-975D-4F68-8D42-934784D09978}" destId="{DC4CA708-6373-45B8-BA17-E25C8E0FE663}" srcOrd="0" destOrd="0" presId="urn:microsoft.com/office/officeart/2005/8/layout/vList2"/>
    <dgm:cxn modelId="{C8ADE470-83E9-4451-BFEF-BD01245A1DEE}" type="presParOf" srcId="{FDE3FD9F-975D-4F68-8D42-934784D09978}" destId="{ECC5211E-F5BC-430B-BFAB-E1D092A28B8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90B4EE-7CA8-43A3-973B-8CFEB8A5C898}"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l-GR"/>
        </a:p>
      </dgm:t>
    </dgm:pt>
    <dgm:pt modelId="{E6960ABC-39FB-4443-A6DB-26B172A486EC}">
      <dgm:prSet custT="1"/>
      <dgm:spPr/>
      <dgm:t>
        <a:bodyPr/>
        <a:lstStyle/>
        <a:p>
          <a:r>
            <a:rPr lang="el-GR" sz="1800" dirty="0" smtClean="0"/>
            <a:t>1.3.2 Δημιουργία δέσμης κινήτρων για την προσέλκυση και διατήρηση θέσεων ερευνητών στον ιδιωτικό τομέα</a:t>
          </a:r>
          <a:endParaRPr lang="el-GR" sz="1800" dirty="0"/>
        </a:p>
      </dgm:t>
    </dgm:pt>
    <dgm:pt modelId="{30B5450D-64A9-4C1C-924A-CB678B3E502B}" type="parTrans" cxnId="{B45E0959-FB02-4936-9BBA-7F65233B4849}">
      <dgm:prSet/>
      <dgm:spPr/>
      <dgm:t>
        <a:bodyPr/>
        <a:lstStyle/>
        <a:p>
          <a:endParaRPr lang="el-GR"/>
        </a:p>
      </dgm:t>
    </dgm:pt>
    <dgm:pt modelId="{A69F3494-EE99-4219-B064-9ABD4BFF7C9F}" type="sibTrans" cxnId="{B45E0959-FB02-4936-9BBA-7F65233B4849}">
      <dgm:prSet/>
      <dgm:spPr/>
      <dgm:t>
        <a:bodyPr/>
        <a:lstStyle/>
        <a:p>
          <a:endParaRPr lang="el-GR"/>
        </a:p>
      </dgm:t>
    </dgm:pt>
    <dgm:pt modelId="{4CCF09F8-13D4-4CF9-9F7A-F8E15C94E5D8}">
      <dgm:prSet custT="1"/>
      <dgm:spPr/>
      <dgm:t>
        <a:bodyPr/>
        <a:lstStyle/>
        <a:p>
          <a:pPr marL="171450"/>
          <a:r>
            <a:rPr lang="el-GR" sz="1600" dirty="0" smtClean="0"/>
            <a:t>Αλλαγή του θεσμικού πλαισίου αναφορικά με:</a:t>
          </a:r>
          <a:endParaRPr lang="el-GR" sz="1600" dirty="0"/>
        </a:p>
      </dgm:t>
    </dgm:pt>
    <dgm:pt modelId="{F4219707-3467-4B4A-8568-7CE5074A3413}" type="parTrans" cxnId="{0ADE7404-06CF-415E-B6A3-25A0FDD2EF44}">
      <dgm:prSet/>
      <dgm:spPr/>
      <dgm:t>
        <a:bodyPr/>
        <a:lstStyle/>
        <a:p>
          <a:endParaRPr lang="el-GR"/>
        </a:p>
      </dgm:t>
    </dgm:pt>
    <dgm:pt modelId="{AAECF0B8-33C3-4156-B3B8-CF2CD41F1444}" type="sibTrans" cxnId="{0ADE7404-06CF-415E-B6A3-25A0FDD2EF44}">
      <dgm:prSet/>
      <dgm:spPr/>
      <dgm:t>
        <a:bodyPr/>
        <a:lstStyle/>
        <a:p>
          <a:endParaRPr lang="el-GR"/>
        </a:p>
      </dgm:t>
    </dgm:pt>
    <dgm:pt modelId="{9501840B-9286-4BBB-866A-7DBC94DE1B1B}">
      <dgm:prSet custT="1"/>
      <dgm:spPr/>
      <dgm:t>
        <a:bodyPr/>
        <a:lstStyle/>
        <a:p>
          <a:pPr marL="288000"/>
          <a:r>
            <a:rPr lang="el-GR" sz="1400" dirty="0" smtClean="0"/>
            <a:t>τη χαλάρωση των περιορισμών στην απασχόληση καθηγητών Α.Ε.Ι. και Τ.Ε.Ι.</a:t>
          </a:r>
          <a:endParaRPr lang="el-GR" sz="1400" dirty="0"/>
        </a:p>
      </dgm:t>
    </dgm:pt>
    <dgm:pt modelId="{FC9E3E78-83E3-4239-9B16-314D3B83352D}" type="parTrans" cxnId="{F41834CA-0F8D-4764-BE93-C998FEF009B5}">
      <dgm:prSet/>
      <dgm:spPr/>
      <dgm:t>
        <a:bodyPr/>
        <a:lstStyle/>
        <a:p>
          <a:endParaRPr lang="el-GR"/>
        </a:p>
      </dgm:t>
    </dgm:pt>
    <dgm:pt modelId="{9C898CB5-E527-478B-AAF1-EED1A3AAF34B}" type="sibTrans" cxnId="{F41834CA-0F8D-4764-BE93-C998FEF009B5}">
      <dgm:prSet/>
      <dgm:spPr/>
      <dgm:t>
        <a:bodyPr/>
        <a:lstStyle/>
        <a:p>
          <a:endParaRPr lang="el-GR"/>
        </a:p>
      </dgm:t>
    </dgm:pt>
    <dgm:pt modelId="{581295F1-6FDD-4A31-BD85-08C328486F8C}">
      <dgm:prSet custT="1"/>
      <dgm:spPr/>
      <dgm:t>
        <a:bodyPr/>
        <a:lstStyle/>
        <a:p>
          <a:pPr marL="288000"/>
          <a:r>
            <a:rPr lang="el-GR" sz="1400" dirty="0" smtClean="0"/>
            <a:t>Απαλλαγή των επιχειρήσεων από τις εργοδοτικές εισφορές για το προσωπικό που απασχολείται στην έρευνα και ανάπτυξη. </a:t>
          </a:r>
        </a:p>
      </dgm:t>
    </dgm:pt>
    <dgm:pt modelId="{F004F15C-BE32-4FDD-81C0-A3C59B4AD204}" type="parTrans" cxnId="{C86081C5-6CEF-473C-89FC-62BD9DEDCB26}">
      <dgm:prSet/>
      <dgm:spPr/>
      <dgm:t>
        <a:bodyPr/>
        <a:lstStyle/>
        <a:p>
          <a:endParaRPr lang="el-GR"/>
        </a:p>
      </dgm:t>
    </dgm:pt>
    <dgm:pt modelId="{2354FDA7-46AE-4AA5-B909-DD4B1AD59F45}" type="sibTrans" cxnId="{C86081C5-6CEF-473C-89FC-62BD9DEDCB26}">
      <dgm:prSet/>
      <dgm:spPr/>
      <dgm:t>
        <a:bodyPr/>
        <a:lstStyle/>
        <a:p>
          <a:endParaRPr lang="el-GR"/>
        </a:p>
      </dgm:t>
    </dgm:pt>
    <dgm:pt modelId="{9FF30BEC-76EB-4C6B-BD1C-B872227079A5}">
      <dgm:prSet custT="1"/>
      <dgm:spPr/>
      <dgm:t>
        <a:bodyPr/>
        <a:lstStyle/>
        <a:p>
          <a:pPr marL="171450"/>
          <a:r>
            <a:rPr lang="el-GR" sz="1600" dirty="0" smtClean="0"/>
            <a:t>Τροποποίηση της νομοθεσίας σύστασης εταιρειών ώστε η κεφαλαιακή εισφορά σε είδος άυλων στοιχείων (πχ πατέντες) να δύναται να γίνει με ελεύθερη διαπραγμάτευση/συμφωνία των συμβαλλόμενων εταίρων. </a:t>
          </a:r>
          <a:endParaRPr lang="el-GR" sz="1600" dirty="0"/>
        </a:p>
      </dgm:t>
    </dgm:pt>
    <dgm:pt modelId="{73298F67-B06F-4469-891F-779E20E121A5}" type="parTrans" cxnId="{34FFCDDA-6793-487F-B951-91B3C0626642}">
      <dgm:prSet/>
      <dgm:spPr/>
      <dgm:t>
        <a:bodyPr/>
        <a:lstStyle/>
        <a:p>
          <a:endParaRPr lang="el-GR"/>
        </a:p>
      </dgm:t>
    </dgm:pt>
    <dgm:pt modelId="{6DD39A77-34D9-44EC-8EF1-E1A5615A6F61}" type="sibTrans" cxnId="{34FFCDDA-6793-487F-B951-91B3C0626642}">
      <dgm:prSet/>
      <dgm:spPr/>
      <dgm:t>
        <a:bodyPr/>
        <a:lstStyle/>
        <a:p>
          <a:endParaRPr lang="el-GR"/>
        </a:p>
      </dgm:t>
    </dgm:pt>
    <dgm:pt modelId="{ACE42AFE-FF2B-4A3F-8B6E-4A51E52A6679}">
      <dgm:prSet custT="1"/>
      <dgm:spPr/>
      <dgm:t>
        <a:bodyPr/>
        <a:lstStyle/>
        <a:p>
          <a:pPr marL="171450"/>
          <a:r>
            <a:rPr lang="el-GR" sz="1600" dirty="0" smtClean="0"/>
            <a:t>Παρακίνηση πρόσληψης φοιτητών στο τέλος της πρακτικής άσκησης με την θεσμοθέτηση μείωσης των ασφαλιστικών εισφορών για διάστημα ενός</a:t>
          </a:r>
          <a:r>
            <a:rPr lang="en-US" sz="1600" dirty="0" smtClean="0"/>
            <a:t> </a:t>
          </a:r>
          <a:r>
            <a:rPr lang="el-GR" sz="1600" dirty="0" smtClean="0"/>
            <a:t>έτους. </a:t>
          </a:r>
          <a:endParaRPr lang="el-GR" sz="1600" dirty="0"/>
        </a:p>
      </dgm:t>
    </dgm:pt>
    <dgm:pt modelId="{1C9251EA-94FD-4F30-B2D1-8456060931A4}" type="parTrans" cxnId="{C744A200-67FD-4C32-8ED2-2759BF569B65}">
      <dgm:prSet/>
      <dgm:spPr/>
      <dgm:t>
        <a:bodyPr/>
        <a:lstStyle/>
        <a:p>
          <a:endParaRPr lang="el-GR"/>
        </a:p>
      </dgm:t>
    </dgm:pt>
    <dgm:pt modelId="{CC216947-7DEC-4DD7-AAFB-A206F0F3111D}" type="sibTrans" cxnId="{C744A200-67FD-4C32-8ED2-2759BF569B65}">
      <dgm:prSet/>
      <dgm:spPr/>
      <dgm:t>
        <a:bodyPr/>
        <a:lstStyle/>
        <a:p>
          <a:endParaRPr lang="el-GR"/>
        </a:p>
      </dgm:t>
    </dgm:pt>
    <dgm:pt modelId="{2E6A93B9-8765-46F0-AC4A-FF565BFD67D8}">
      <dgm:prSet custT="1"/>
      <dgm:spPr/>
      <dgm:t>
        <a:bodyPr/>
        <a:lstStyle/>
        <a:p>
          <a:pPr marL="171450"/>
          <a:r>
            <a:rPr lang="el-GR" sz="1600" dirty="0" smtClean="0"/>
            <a:t>Ενίσχυση μετακίνησης-πρόσληψης των κατόχων διδακτορικού τίτλου σπουδών σε ιδιωτικές εταιρίες.</a:t>
          </a:r>
          <a:endParaRPr lang="el-GR" sz="1600" dirty="0"/>
        </a:p>
      </dgm:t>
    </dgm:pt>
    <dgm:pt modelId="{DAAA9614-30E8-4313-91F9-22D8E6EDDCF7}" type="parTrans" cxnId="{60620523-1DCB-4456-9A2A-F5B4DDC4B26E}">
      <dgm:prSet/>
      <dgm:spPr/>
      <dgm:t>
        <a:bodyPr/>
        <a:lstStyle/>
        <a:p>
          <a:endParaRPr lang="el-GR"/>
        </a:p>
      </dgm:t>
    </dgm:pt>
    <dgm:pt modelId="{369F1158-A06C-40ED-BA6A-6BFFCA099CE9}" type="sibTrans" cxnId="{60620523-1DCB-4456-9A2A-F5B4DDC4B26E}">
      <dgm:prSet/>
      <dgm:spPr/>
      <dgm:t>
        <a:bodyPr/>
        <a:lstStyle/>
        <a:p>
          <a:endParaRPr lang="el-GR"/>
        </a:p>
      </dgm:t>
    </dgm:pt>
    <dgm:pt modelId="{8C9A68AB-B7A9-4CD9-A05E-B40EF3D19020}">
      <dgm:prSet custT="1"/>
      <dgm:spPr/>
      <dgm:t>
        <a:bodyPr/>
        <a:lstStyle/>
        <a:p>
          <a:pPr marL="171450"/>
          <a:r>
            <a:rPr lang="el-GR" sz="1600" dirty="0" smtClean="0"/>
            <a:t>Επέκταση του θεσμού της πρακτικής άσκησης σε ειδικότητες που δεν εφαρμόζεται πχ φαρμακοποιοί και χημικοί σε επιχειρήσεις παρασκευής φαρμάκων. </a:t>
          </a:r>
          <a:endParaRPr lang="el-GR" sz="1600" dirty="0"/>
        </a:p>
      </dgm:t>
    </dgm:pt>
    <dgm:pt modelId="{251C6E08-5CB7-4636-AA5D-6190E902FB5A}" type="parTrans" cxnId="{6C7C1072-16DB-4F3B-9516-F65C46B6EF48}">
      <dgm:prSet/>
      <dgm:spPr/>
      <dgm:t>
        <a:bodyPr/>
        <a:lstStyle/>
        <a:p>
          <a:endParaRPr lang="el-GR"/>
        </a:p>
      </dgm:t>
    </dgm:pt>
    <dgm:pt modelId="{A9965047-5AA5-4673-A671-8A36D0289DBF}" type="sibTrans" cxnId="{6C7C1072-16DB-4F3B-9516-F65C46B6EF48}">
      <dgm:prSet/>
      <dgm:spPr/>
      <dgm:t>
        <a:bodyPr/>
        <a:lstStyle/>
        <a:p>
          <a:endParaRPr lang="el-GR"/>
        </a:p>
      </dgm:t>
    </dgm:pt>
    <dgm:pt modelId="{A4658FCA-F3EB-4240-BA24-AA8CF351A863}">
      <dgm:prSet custT="1"/>
      <dgm:spPr/>
      <dgm:t>
        <a:bodyPr/>
        <a:lstStyle/>
        <a:p>
          <a:pPr marL="171450"/>
          <a:r>
            <a:rPr lang="el-GR" sz="1600" dirty="0" smtClean="0"/>
            <a:t>Συνυπολογισμό στην πανεπιστημιακή ανέλιξη της αποκτηθείσας εμπειρίας των ερευνητών κατά την απασχόληση τους σε ερευνητικές δραστηριότητες στον ιδιωτικό τομέα. </a:t>
          </a:r>
          <a:endParaRPr lang="el-GR" sz="1600" dirty="0"/>
        </a:p>
      </dgm:t>
    </dgm:pt>
    <dgm:pt modelId="{4DD92BC8-6ECF-4335-8398-E89F74773A9A}" type="parTrans" cxnId="{8C865B86-0D78-4B7B-BF39-459F0D3351A2}">
      <dgm:prSet/>
      <dgm:spPr/>
      <dgm:t>
        <a:bodyPr/>
        <a:lstStyle/>
        <a:p>
          <a:endParaRPr lang="el-GR"/>
        </a:p>
      </dgm:t>
    </dgm:pt>
    <dgm:pt modelId="{332CF0A5-2FEB-41B0-898F-8D695169B70C}" type="sibTrans" cxnId="{8C865B86-0D78-4B7B-BF39-459F0D3351A2}">
      <dgm:prSet/>
      <dgm:spPr/>
      <dgm:t>
        <a:bodyPr/>
        <a:lstStyle/>
        <a:p>
          <a:endParaRPr lang="el-GR"/>
        </a:p>
      </dgm:t>
    </dgm:pt>
    <dgm:pt modelId="{149F0EAA-410E-4CF0-B6D2-19D3EEFF8A23}">
      <dgm:prSet custT="1"/>
      <dgm:spPr/>
      <dgm:t>
        <a:bodyPr/>
        <a:lstStyle/>
        <a:p>
          <a:pPr marL="288000"/>
          <a:r>
            <a:rPr lang="el-GR" sz="1400" dirty="0" smtClean="0"/>
            <a:t>Διασαφήνιση των κανόνων αναφορικά με τη συμμετοχή ερευνητών και καθηγητών </a:t>
          </a:r>
          <a:r>
            <a:rPr lang="el-GR" sz="1400" dirty="0" err="1" smtClean="0"/>
            <a:t>Α.Ε.Ι</a:t>
          </a:r>
          <a:r>
            <a:rPr lang="el-GR" sz="1400" dirty="0" smtClean="0"/>
            <a:t>-</a:t>
          </a:r>
          <a:r>
            <a:rPr lang="el-GR" sz="1400" dirty="0" err="1" smtClean="0"/>
            <a:t>Τ.Ε.Ι</a:t>
          </a:r>
          <a:r>
            <a:rPr lang="el-GR" sz="1400" dirty="0" smtClean="0"/>
            <a:t> στα οικονομικά αποτελέσματα της έρευνας από όπου έχουν προκύψει καινοτόμες δραστηριότητες.</a:t>
          </a:r>
          <a:endParaRPr lang="el-GR" sz="1400" dirty="0"/>
        </a:p>
      </dgm:t>
    </dgm:pt>
    <dgm:pt modelId="{75FCF4CA-D135-41E0-A03D-F187ECBC0E57}" type="parTrans" cxnId="{7BF5769D-AC46-4994-97BD-33B2BCE3F7E3}">
      <dgm:prSet/>
      <dgm:spPr/>
    </dgm:pt>
    <dgm:pt modelId="{E91C850B-9C2C-4442-8239-478334CC17E8}" type="sibTrans" cxnId="{7BF5769D-AC46-4994-97BD-33B2BCE3F7E3}">
      <dgm:prSet/>
      <dgm:spPr/>
    </dgm:pt>
    <dgm:pt modelId="{FDE3FD9F-975D-4F68-8D42-934784D09978}" type="pres">
      <dgm:prSet presAssocID="{CC90B4EE-7CA8-43A3-973B-8CFEB8A5C898}" presName="linear" presStyleCnt="0">
        <dgm:presLayoutVars>
          <dgm:animLvl val="lvl"/>
          <dgm:resizeHandles val="exact"/>
        </dgm:presLayoutVars>
      </dgm:prSet>
      <dgm:spPr/>
      <dgm:t>
        <a:bodyPr/>
        <a:lstStyle/>
        <a:p>
          <a:endParaRPr lang="el-GR"/>
        </a:p>
      </dgm:t>
    </dgm:pt>
    <dgm:pt modelId="{DC4CA708-6373-45B8-BA17-E25C8E0FE663}" type="pres">
      <dgm:prSet presAssocID="{E6960ABC-39FB-4443-A6DB-26B172A486EC}" presName="parentText" presStyleLbl="node1" presStyleIdx="0" presStyleCnt="1" custScaleY="60762" custLinFactNeighborX="955" custLinFactNeighborY="-10873">
        <dgm:presLayoutVars>
          <dgm:chMax val="0"/>
          <dgm:bulletEnabled val="1"/>
        </dgm:presLayoutVars>
      </dgm:prSet>
      <dgm:spPr/>
      <dgm:t>
        <a:bodyPr/>
        <a:lstStyle/>
        <a:p>
          <a:endParaRPr lang="el-GR"/>
        </a:p>
      </dgm:t>
    </dgm:pt>
    <dgm:pt modelId="{ECC5211E-F5BC-430B-BFAB-E1D092A28B8B}" type="pres">
      <dgm:prSet presAssocID="{E6960ABC-39FB-4443-A6DB-26B172A486EC}" presName="childText" presStyleLbl="revTx" presStyleIdx="0" presStyleCnt="1" custScaleY="101700" custLinFactNeighborX="-1675" custLinFactNeighborY="-20499">
        <dgm:presLayoutVars>
          <dgm:bulletEnabled val="1"/>
        </dgm:presLayoutVars>
      </dgm:prSet>
      <dgm:spPr/>
      <dgm:t>
        <a:bodyPr/>
        <a:lstStyle/>
        <a:p>
          <a:endParaRPr lang="el-GR"/>
        </a:p>
      </dgm:t>
    </dgm:pt>
  </dgm:ptLst>
  <dgm:cxnLst>
    <dgm:cxn modelId="{F07D8206-4112-43DC-B738-29DE35E2FA4C}" type="presOf" srcId="{8C9A68AB-B7A9-4CD9-A05E-B40EF3D19020}" destId="{ECC5211E-F5BC-430B-BFAB-E1D092A28B8B}" srcOrd="0" destOrd="4" presId="urn:microsoft.com/office/officeart/2005/8/layout/vList2"/>
    <dgm:cxn modelId="{7BF5769D-AC46-4994-97BD-33B2BCE3F7E3}" srcId="{E6960ABC-39FB-4443-A6DB-26B172A486EC}" destId="{149F0EAA-410E-4CF0-B6D2-19D3EEFF8A23}" srcOrd="2" destOrd="0" parTransId="{75FCF4CA-D135-41E0-A03D-F187ECBC0E57}" sibTransId="{E91C850B-9C2C-4442-8239-478334CC17E8}"/>
    <dgm:cxn modelId="{F41834CA-0F8D-4764-BE93-C998FEF009B5}" srcId="{E6960ABC-39FB-4443-A6DB-26B172A486EC}" destId="{9501840B-9286-4BBB-866A-7DBC94DE1B1B}" srcOrd="1" destOrd="0" parTransId="{FC9E3E78-83E3-4239-9B16-314D3B83352D}" sibTransId="{9C898CB5-E527-478B-AAF1-EED1A3AAF34B}"/>
    <dgm:cxn modelId="{8C865B86-0D78-4B7B-BF39-459F0D3351A2}" srcId="{E6960ABC-39FB-4443-A6DB-26B172A486EC}" destId="{A4658FCA-F3EB-4240-BA24-AA8CF351A863}" srcOrd="6" destOrd="0" parTransId="{4DD92BC8-6ECF-4335-8398-E89F74773A9A}" sibTransId="{332CF0A5-2FEB-41B0-898F-8D695169B70C}"/>
    <dgm:cxn modelId="{C86081C5-6CEF-473C-89FC-62BD9DEDCB26}" srcId="{E6960ABC-39FB-4443-A6DB-26B172A486EC}" destId="{581295F1-6FDD-4A31-BD85-08C328486F8C}" srcOrd="8" destOrd="0" parTransId="{F004F15C-BE32-4FDD-81C0-A3C59B4AD204}" sibTransId="{2354FDA7-46AE-4AA5-B909-DD4B1AD59F45}"/>
    <dgm:cxn modelId="{6C7C1072-16DB-4F3B-9516-F65C46B6EF48}" srcId="{E6960ABC-39FB-4443-A6DB-26B172A486EC}" destId="{8C9A68AB-B7A9-4CD9-A05E-B40EF3D19020}" srcOrd="4" destOrd="0" parTransId="{251C6E08-5CB7-4636-AA5D-6190E902FB5A}" sibTransId="{A9965047-5AA5-4673-A671-8A36D0289DBF}"/>
    <dgm:cxn modelId="{06156E9C-5124-4709-AB7A-08CFF4090D29}" type="presOf" srcId="{4CCF09F8-13D4-4CF9-9F7A-F8E15C94E5D8}" destId="{ECC5211E-F5BC-430B-BFAB-E1D092A28B8B}" srcOrd="0" destOrd="0" presId="urn:microsoft.com/office/officeart/2005/8/layout/vList2"/>
    <dgm:cxn modelId="{79E1E2C3-6AD4-42E6-BC72-BB4EA2DD9FE2}" type="presOf" srcId="{2E6A93B9-8765-46F0-AC4A-FF565BFD67D8}" destId="{ECC5211E-F5BC-430B-BFAB-E1D092A28B8B}" srcOrd="0" destOrd="7" presId="urn:microsoft.com/office/officeart/2005/8/layout/vList2"/>
    <dgm:cxn modelId="{0ADE7404-06CF-415E-B6A3-25A0FDD2EF44}" srcId="{E6960ABC-39FB-4443-A6DB-26B172A486EC}" destId="{4CCF09F8-13D4-4CF9-9F7A-F8E15C94E5D8}" srcOrd="0" destOrd="0" parTransId="{F4219707-3467-4B4A-8568-7CE5074A3413}" sibTransId="{AAECF0B8-33C3-4156-B3B8-CF2CD41F1444}"/>
    <dgm:cxn modelId="{CD75F862-7D76-4D54-815C-9D2FFA4B480D}" type="presOf" srcId="{CC90B4EE-7CA8-43A3-973B-8CFEB8A5C898}" destId="{FDE3FD9F-975D-4F68-8D42-934784D09978}" srcOrd="0" destOrd="0" presId="urn:microsoft.com/office/officeart/2005/8/layout/vList2"/>
    <dgm:cxn modelId="{34FFCDDA-6793-487F-B951-91B3C0626642}" srcId="{E6960ABC-39FB-4443-A6DB-26B172A486EC}" destId="{9FF30BEC-76EB-4C6B-BD1C-B872227079A5}" srcOrd="3" destOrd="0" parTransId="{73298F67-B06F-4469-891F-779E20E121A5}" sibTransId="{6DD39A77-34D9-44EC-8EF1-E1A5615A6F61}"/>
    <dgm:cxn modelId="{10142AC8-EE53-4743-8627-95D2AA635274}" type="presOf" srcId="{E6960ABC-39FB-4443-A6DB-26B172A486EC}" destId="{DC4CA708-6373-45B8-BA17-E25C8E0FE663}" srcOrd="0" destOrd="0" presId="urn:microsoft.com/office/officeart/2005/8/layout/vList2"/>
    <dgm:cxn modelId="{03C97048-9376-4E8E-A6A1-B188862C7778}" type="presOf" srcId="{9FF30BEC-76EB-4C6B-BD1C-B872227079A5}" destId="{ECC5211E-F5BC-430B-BFAB-E1D092A28B8B}" srcOrd="0" destOrd="3" presId="urn:microsoft.com/office/officeart/2005/8/layout/vList2"/>
    <dgm:cxn modelId="{320D1EDE-02FF-4727-80E2-330F1AC616C4}" type="presOf" srcId="{9501840B-9286-4BBB-866A-7DBC94DE1B1B}" destId="{ECC5211E-F5BC-430B-BFAB-E1D092A28B8B}" srcOrd="0" destOrd="1" presId="urn:microsoft.com/office/officeart/2005/8/layout/vList2"/>
    <dgm:cxn modelId="{C744A200-67FD-4C32-8ED2-2759BF569B65}" srcId="{E6960ABC-39FB-4443-A6DB-26B172A486EC}" destId="{ACE42AFE-FF2B-4A3F-8B6E-4A51E52A6679}" srcOrd="5" destOrd="0" parTransId="{1C9251EA-94FD-4F30-B2D1-8456060931A4}" sibTransId="{CC216947-7DEC-4DD7-AAFB-A206F0F3111D}"/>
    <dgm:cxn modelId="{8E709723-2CCB-42DC-9058-6841BBFEE5E8}" type="presOf" srcId="{A4658FCA-F3EB-4240-BA24-AA8CF351A863}" destId="{ECC5211E-F5BC-430B-BFAB-E1D092A28B8B}" srcOrd="0" destOrd="6" presId="urn:microsoft.com/office/officeart/2005/8/layout/vList2"/>
    <dgm:cxn modelId="{4D6152FF-3565-4734-9E1E-5354F71CFF65}" type="presOf" srcId="{149F0EAA-410E-4CF0-B6D2-19D3EEFF8A23}" destId="{ECC5211E-F5BC-430B-BFAB-E1D092A28B8B}" srcOrd="0" destOrd="2" presId="urn:microsoft.com/office/officeart/2005/8/layout/vList2"/>
    <dgm:cxn modelId="{60620523-1DCB-4456-9A2A-F5B4DDC4B26E}" srcId="{E6960ABC-39FB-4443-A6DB-26B172A486EC}" destId="{2E6A93B9-8765-46F0-AC4A-FF565BFD67D8}" srcOrd="7" destOrd="0" parTransId="{DAAA9614-30E8-4313-91F9-22D8E6EDDCF7}" sibTransId="{369F1158-A06C-40ED-BA6A-6BFFCA099CE9}"/>
    <dgm:cxn modelId="{B45E0959-FB02-4936-9BBA-7F65233B4849}" srcId="{CC90B4EE-7CA8-43A3-973B-8CFEB8A5C898}" destId="{E6960ABC-39FB-4443-A6DB-26B172A486EC}" srcOrd="0" destOrd="0" parTransId="{30B5450D-64A9-4C1C-924A-CB678B3E502B}" sibTransId="{A69F3494-EE99-4219-B064-9ABD4BFF7C9F}"/>
    <dgm:cxn modelId="{748CFA31-4FCD-4385-BDBC-712F747AA16D}" type="presOf" srcId="{ACE42AFE-FF2B-4A3F-8B6E-4A51E52A6679}" destId="{ECC5211E-F5BC-430B-BFAB-E1D092A28B8B}" srcOrd="0" destOrd="5" presId="urn:microsoft.com/office/officeart/2005/8/layout/vList2"/>
    <dgm:cxn modelId="{6C24D46E-9A9B-4EB0-9BDE-0472F8F098F8}" type="presOf" srcId="{581295F1-6FDD-4A31-BD85-08C328486F8C}" destId="{ECC5211E-F5BC-430B-BFAB-E1D092A28B8B}" srcOrd="0" destOrd="8" presId="urn:microsoft.com/office/officeart/2005/8/layout/vList2"/>
    <dgm:cxn modelId="{B1332765-2C4C-452B-BF65-5C586157C6D1}" type="presParOf" srcId="{FDE3FD9F-975D-4F68-8D42-934784D09978}" destId="{DC4CA708-6373-45B8-BA17-E25C8E0FE663}" srcOrd="0" destOrd="0" presId="urn:microsoft.com/office/officeart/2005/8/layout/vList2"/>
    <dgm:cxn modelId="{234FB965-EC06-4D59-862B-09FE62B76DB7}" type="presParOf" srcId="{FDE3FD9F-975D-4F68-8D42-934784D09978}" destId="{ECC5211E-F5BC-430B-BFAB-E1D092A28B8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90B4EE-7CA8-43A3-973B-8CFEB8A5C898}"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l-GR"/>
        </a:p>
      </dgm:t>
    </dgm:pt>
    <dgm:pt modelId="{E6960ABC-39FB-4443-A6DB-26B172A486EC}">
      <dgm:prSet custT="1"/>
      <dgm:spPr/>
      <dgm:t>
        <a:bodyPr/>
        <a:lstStyle/>
        <a:p>
          <a:r>
            <a:rPr lang="el-GR" sz="1800" dirty="0" smtClean="0"/>
            <a:t>1.3.2 Δημιουργία δέσμης κινήτρων για την προσέλκυση και διατήρηση θέσεων ερευνητών στον ιδιωτικό τομέα</a:t>
          </a:r>
          <a:endParaRPr lang="el-GR" sz="1800" dirty="0"/>
        </a:p>
      </dgm:t>
    </dgm:pt>
    <dgm:pt modelId="{30B5450D-64A9-4C1C-924A-CB678B3E502B}" type="parTrans" cxnId="{B45E0959-FB02-4936-9BBA-7F65233B4849}">
      <dgm:prSet/>
      <dgm:spPr/>
      <dgm:t>
        <a:bodyPr/>
        <a:lstStyle/>
        <a:p>
          <a:endParaRPr lang="el-GR"/>
        </a:p>
      </dgm:t>
    </dgm:pt>
    <dgm:pt modelId="{A69F3494-EE99-4219-B064-9ABD4BFF7C9F}" type="sibTrans" cxnId="{B45E0959-FB02-4936-9BBA-7F65233B4849}">
      <dgm:prSet/>
      <dgm:spPr/>
      <dgm:t>
        <a:bodyPr/>
        <a:lstStyle/>
        <a:p>
          <a:endParaRPr lang="el-GR"/>
        </a:p>
      </dgm:t>
    </dgm:pt>
    <dgm:pt modelId="{4CCF09F8-13D4-4CF9-9F7A-F8E15C94E5D8}">
      <dgm:prSet custT="1"/>
      <dgm:spPr/>
      <dgm:t>
        <a:bodyPr/>
        <a:lstStyle/>
        <a:p>
          <a:pPr marL="171450"/>
          <a:r>
            <a:rPr lang="el-GR" sz="1600" dirty="0" smtClean="0"/>
            <a:t>Απασχόληση ερευνητών/μελών ΔΕΠ στον ιδιωτικό τομέα για συγκεκριμένη χρονική περίοδο μέχρι την ολοκλήρωση συγκεκριμένου ερευνητικού έργου (</a:t>
          </a:r>
          <a:r>
            <a:rPr lang="el-GR" sz="1600" dirty="0" err="1" smtClean="0"/>
            <a:t>on</a:t>
          </a:r>
          <a:r>
            <a:rPr lang="el-GR" sz="1600" dirty="0" smtClean="0"/>
            <a:t> </a:t>
          </a:r>
          <a:r>
            <a:rPr lang="el-GR" sz="1600" dirty="0" err="1" smtClean="0"/>
            <a:t>contractual</a:t>
          </a:r>
          <a:r>
            <a:rPr lang="el-GR" sz="1600" dirty="0" smtClean="0"/>
            <a:t> </a:t>
          </a:r>
          <a:r>
            <a:rPr lang="el-GR" sz="1600" dirty="0" err="1" smtClean="0"/>
            <a:t>basis</a:t>
          </a:r>
          <a:r>
            <a:rPr lang="el-GR" sz="1600" dirty="0" smtClean="0"/>
            <a:t>). </a:t>
          </a:r>
          <a:endParaRPr lang="el-GR" sz="1600" dirty="0"/>
        </a:p>
      </dgm:t>
    </dgm:pt>
    <dgm:pt modelId="{F4219707-3467-4B4A-8568-7CE5074A3413}" type="parTrans" cxnId="{0ADE7404-06CF-415E-B6A3-25A0FDD2EF44}">
      <dgm:prSet/>
      <dgm:spPr/>
      <dgm:t>
        <a:bodyPr/>
        <a:lstStyle/>
        <a:p>
          <a:endParaRPr lang="el-GR"/>
        </a:p>
      </dgm:t>
    </dgm:pt>
    <dgm:pt modelId="{AAECF0B8-33C3-4156-B3B8-CF2CD41F1444}" type="sibTrans" cxnId="{0ADE7404-06CF-415E-B6A3-25A0FDD2EF44}">
      <dgm:prSet/>
      <dgm:spPr/>
      <dgm:t>
        <a:bodyPr/>
        <a:lstStyle/>
        <a:p>
          <a:endParaRPr lang="el-GR"/>
        </a:p>
      </dgm:t>
    </dgm:pt>
    <dgm:pt modelId="{E23946CC-335B-4AF0-9D75-AAF901DA1123}">
      <dgm:prSet custT="1"/>
      <dgm:spPr/>
      <dgm:t>
        <a:bodyPr/>
        <a:lstStyle/>
        <a:p>
          <a:pPr marL="171450"/>
          <a:r>
            <a:rPr lang="el-GR" sz="1600" dirty="0" smtClean="0"/>
            <a:t>Ενεργοποίηση ανθρώπινου δυναμικού για την εκκίνηση νέων επιχειρηματικών προσπαθειών από πανεπιστημιακούς αποφοίτους με τη διεύρυνση δράσεων ενθάρρυνσης συνεργασιών μεταξύ ΣΦΕΕ-ΠΕΦ και πανεπιστημιακών σχολών (όπως η δράση</a:t>
          </a:r>
          <a:r>
            <a:rPr lang="en-US" sz="1600" dirty="0" smtClean="0"/>
            <a:t> </a:t>
          </a:r>
          <a:r>
            <a:rPr lang="el-GR" sz="1600" dirty="0" smtClean="0"/>
            <a:t>«Μαζί για την εκκίνηση» μεταξύ ΣΕΒ-ΕΜΠ).</a:t>
          </a:r>
          <a:endParaRPr lang="el-GR" sz="1600" dirty="0"/>
        </a:p>
      </dgm:t>
    </dgm:pt>
    <dgm:pt modelId="{ACA0420E-F888-464B-9A90-23C6D693F008}" type="parTrans" cxnId="{EA88273D-6DBA-447C-B0B9-D8C3B6FDC5FB}">
      <dgm:prSet/>
      <dgm:spPr/>
      <dgm:t>
        <a:bodyPr/>
        <a:lstStyle/>
        <a:p>
          <a:endParaRPr lang="el-GR"/>
        </a:p>
      </dgm:t>
    </dgm:pt>
    <dgm:pt modelId="{9F728A00-C86F-4656-9983-185F64AD6F43}" type="sibTrans" cxnId="{EA88273D-6DBA-447C-B0B9-D8C3B6FDC5FB}">
      <dgm:prSet/>
      <dgm:spPr/>
      <dgm:t>
        <a:bodyPr/>
        <a:lstStyle/>
        <a:p>
          <a:endParaRPr lang="el-GR"/>
        </a:p>
      </dgm:t>
    </dgm:pt>
    <dgm:pt modelId="{EBC1DC19-FB01-4206-9BD6-37521D4A58D2}">
      <dgm:prSet custT="1"/>
      <dgm:spPr/>
      <dgm:t>
        <a:bodyPr/>
        <a:lstStyle/>
        <a:p>
          <a:pPr marL="171450"/>
          <a:r>
            <a:rPr lang="el-GR" sz="1600" dirty="0" smtClean="0"/>
            <a:t>«Ωρίμανση» των σχεδίων των φοιτητών σε </a:t>
          </a:r>
          <a:r>
            <a:rPr lang="el-GR" sz="1600" dirty="0" err="1" smtClean="0"/>
            <a:t>business</a:t>
          </a:r>
          <a:r>
            <a:rPr lang="el-GR" sz="1600" dirty="0" smtClean="0"/>
            <a:t> </a:t>
          </a:r>
          <a:r>
            <a:rPr lang="el-GR" sz="1600" dirty="0" err="1" smtClean="0"/>
            <a:t>plan</a:t>
          </a:r>
          <a:r>
            <a:rPr lang="el-GR" sz="1600" dirty="0" smtClean="0"/>
            <a:t> με </a:t>
          </a:r>
          <a:r>
            <a:rPr lang="el-GR" sz="1600" dirty="0" err="1" smtClean="0"/>
            <a:t>boot</a:t>
          </a:r>
          <a:r>
            <a:rPr lang="el-GR" sz="1600" dirty="0" smtClean="0"/>
            <a:t> </a:t>
          </a:r>
          <a:r>
            <a:rPr lang="el-GR" sz="1600" dirty="0" err="1" smtClean="0"/>
            <a:t>camp</a:t>
          </a:r>
          <a:r>
            <a:rPr lang="el-GR" sz="1600" dirty="0" smtClean="0"/>
            <a:t> μικρής διάρκειας με επιχειρηματίες και διευθυντικά στελέχη φαρμακοβιομηχανιών.</a:t>
          </a:r>
          <a:endParaRPr lang="el-GR" sz="1600" dirty="0"/>
        </a:p>
      </dgm:t>
    </dgm:pt>
    <dgm:pt modelId="{22F2ED6F-4F9D-485A-B645-AC10AF54980E}" type="parTrans" cxnId="{8751097F-2BF0-4CDB-9DD1-CECC685BC746}">
      <dgm:prSet/>
      <dgm:spPr/>
      <dgm:t>
        <a:bodyPr/>
        <a:lstStyle/>
        <a:p>
          <a:endParaRPr lang="el-GR"/>
        </a:p>
      </dgm:t>
    </dgm:pt>
    <dgm:pt modelId="{0826E649-D39A-4164-9341-21BE6FA29B36}" type="sibTrans" cxnId="{8751097F-2BF0-4CDB-9DD1-CECC685BC746}">
      <dgm:prSet/>
      <dgm:spPr/>
      <dgm:t>
        <a:bodyPr/>
        <a:lstStyle/>
        <a:p>
          <a:endParaRPr lang="el-GR"/>
        </a:p>
      </dgm:t>
    </dgm:pt>
    <dgm:pt modelId="{CF244B24-88E3-483F-BA01-37E9623FEA37}">
      <dgm:prSet custT="1"/>
      <dgm:spPr/>
      <dgm:t>
        <a:bodyPr/>
        <a:lstStyle/>
        <a:p>
          <a:pPr marL="171450"/>
          <a:r>
            <a:rPr lang="el-GR" sz="1600" dirty="0" smtClean="0"/>
            <a:t>Προώθηση ενός ευέλικτου και γρήγορου εργαλείου για την ενίσχυση, με κεφάλαια σποράς, νέων επιστημόνων με ελπιδοφόρες, καινοτόμες ιδέες με προοπτικές μετουσίωσης σε νέα φαρμακευτικά προϊόντα. </a:t>
          </a:r>
          <a:endParaRPr lang="el-GR" sz="1600" dirty="0"/>
        </a:p>
      </dgm:t>
    </dgm:pt>
    <dgm:pt modelId="{0B4A7ECC-F876-44A4-B171-DBEA7BC2CCD5}" type="parTrans" cxnId="{2D3259DD-847C-4AAA-BE42-C9179FD8DD86}">
      <dgm:prSet/>
      <dgm:spPr/>
      <dgm:t>
        <a:bodyPr/>
        <a:lstStyle/>
        <a:p>
          <a:endParaRPr lang="el-GR"/>
        </a:p>
      </dgm:t>
    </dgm:pt>
    <dgm:pt modelId="{87808461-48E9-446D-8607-2EB11025F88A}" type="sibTrans" cxnId="{2D3259DD-847C-4AAA-BE42-C9179FD8DD86}">
      <dgm:prSet/>
      <dgm:spPr/>
      <dgm:t>
        <a:bodyPr/>
        <a:lstStyle/>
        <a:p>
          <a:endParaRPr lang="el-GR"/>
        </a:p>
      </dgm:t>
    </dgm:pt>
    <dgm:pt modelId="{E437CD0B-BA72-4A39-8E0A-16B91E85BF02}">
      <dgm:prSet custT="1"/>
      <dgm:spPr/>
      <dgm:t>
        <a:bodyPr/>
        <a:lstStyle/>
        <a:p>
          <a:r>
            <a:rPr lang="el-GR" sz="1600" dirty="0" smtClean="0"/>
            <a:t>Επιχορήγηση ακαδημαϊκής έρευνας από τον ιδιωτικό τομέα (πχ. χρηματοδότηση των διδακτορικών φοιτητών και διατριβών μέσω υποτροφιών). </a:t>
          </a:r>
        </a:p>
      </dgm:t>
    </dgm:pt>
    <dgm:pt modelId="{90238746-2F59-4CB1-942E-B69E2822278A}" type="parTrans" cxnId="{E7F7B67F-7ED8-4271-B70E-7D9C5C7A99B3}">
      <dgm:prSet/>
      <dgm:spPr/>
      <dgm:t>
        <a:bodyPr/>
        <a:lstStyle/>
        <a:p>
          <a:endParaRPr lang="el-GR"/>
        </a:p>
      </dgm:t>
    </dgm:pt>
    <dgm:pt modelId="{5C6D8E53-D7DC-4D26-948D-6C484F3C9A7C}" type="sibTrans" cxnId="{E7F7B67F-7ED8-4271-B70E-7D9C5C7A99B3}">
      <dgm:prSet/>
      <dgm:spPr/>
      <dgm:t>
        <a:bodyPr/>
        <a:lstStyle/>
        <a:p>
          <a:endParaRPr lang="el-GR"/>
        </a:p>
      </dgm:t>
    </dgm:pt>
    <dgm:pt modelId="{55D81E9D-E7D1-4F53-840E-2AF2D641444A}">
      <dgm:prSet custT="1"/>
      <dgm:spPr/>
      <dgm:t>
        <a:bodyPr/>
        <a:lstStyle/>
        <a:p>
          <a:r>
            <a:rPr lang="el-GR" sz="1600" smtClean="0"/>
            <a:t>Επιβράβευση </a:t>
          </a:r>
          <a:r>
            <a:rPr lang="el-GR" sz="1600" dirty="0" smtClean="0"/>
            <a:t>της καινοτομίας την ενίσχυση της επιχειρηματικότητας και την ανάδειξη καινοτόμων προτάσεων στο χώρο της Υγείας στο πλαίσιο διαγωνισμού επιλογής προτάσεων πχ ΣΦΕΕ </a:t>
          </a:r>
          <a:r>
            <a:rPr lang="el-GR" sz="1600" dirty="0" err="1" smtClean="0"/>
            <a:t>Innovation</a:t>
          </a:r>
          <a:r>
            <a:rPr lang="el-GR" sz="1600" dirty="0" smtClean="0"/>
            <a:t> Project</a:t>
          </a:r>
          <a:endParaRPr lang="el-GR"/>
        </a:p>
      </dgm:t>
    </dgm:pt>
    <dgm:pt modelId="{AC13980F-4630-4CC4-9B14-4ABA1A3FD09B}" type="parTrans" cxnId="{3B5F10FA-AAEF-4776-85DA-177FD1334DBE}">
      <dgm:prSet/>
      <dgm:spPr/>
    </dgm:pt>
    <dgm:pt modelId="{A7D8FE34-AB46-4D7A-A25F-58B24DEC55FC}" type="sibTrans" cxnId="{3B5F10FA-AAEF-4776-85DA-177FD1334DBE}">
      <dgm:prSet/>
      <dgm:spPr/>
    </dgm:pt>
    <dgm:pt modelId="{FDE3FD9F-975D-4F68-8D42-934784D09978}" type="pres">
      <dgm:prSet presAssocID="{CC90B4EE-7CA8-43A3-973B-8CFEB8A5C898}" presName="linear" presStyleCnt="0">
        <dgm:presLayoutVars>
          <dgm:animLvl val="lvl"/>
          <dgm:resizeHandles val="exact"/>
        </dgm:presLayoutVars>
      </dgm:prSet>
      <dgm:spPr/>
      <dgm:t>
        <a:bodyPr/>
        <a:lstStyle/>
        <a:p>
          <a:endParaRPr lang="el-GR"/>
        </a:p>
      </dgm:t>
    </dgm:pt>
    <dgm:pt modelId="{DC4CA708-6373-45B8-BA17-E25C8E0FE663}" type="pres">
      <dgm:prSet presAssocID="{E6960ABC-39FB-4443-A6DB-26B172A486EC}" presName="parentText" presStyleLbl="node1" presStyleIdx="0" presStyleCnt="1" custScaleY="60762" custLinFactNeighborX="1255" custLinFactNeighborY="-17471">
        <dgm:presLayoutVars>
          <dgm:chMax val="0"/>
          <dgm:bulletEnabled val="1"/>
        </dgm:presLayoutVars>
      </dgm:prSet>
      <dgm:spPr/>
      <dgm:t>
        <a:bodyPr/>
        <a:lstStyle/>
        <a:p>
          <a:endParaRPr lang="el-GR"/>
        </a:p>
      </dgm:t>
    </dgm:pt>
    <dgm:pt modelId="{ECC5211E-F5BC-430B-BFAB-E1D092A28B8B}" type="pres">
      <dgm:prSet presAssocID="{E6960ABC-39FB-4443-A6DB-26B172A486EC}" presName="childText" presStyleLbl="revTx" presStyleIdx="0" presStyleCnt="1" custScaleY="138032">
        <dgm:presLayoutVars>
          <dgm:bulletEnabled val="1"/>
        </dgm:presLayoutVars>
      </dgm:prSet>
      <dgm:spPr/>
      <dgm:t>
        <a:bodyPr/>
        <a:lstStyle/>
        <a:p>
          <a:endParaRPr lang="el-GR"/>
        </a:p>
      </dgm:t>
    </dgm:pt>
  </dgm:ptLst>
  <dgm:cxnLst>
    <dgm:cxn modelId="{EA88273D-6DBA-447C-B0B9-D8C3B6FDC5FB}" srcId="{E6960ABC-39FB-4443-A6DB-26B172A486EC}" destId="{E23946CC-335B-4AF0-9D75-AAF901DA1123}" srcOrd="3" destOrd="0" parTransId="{ACA0420E-F888-464B-9A90-23C6D693F008}" sibTransId="{9F728A00-C86F-4656-9983-185F64AD6F43}"/>
    <dgm:cxn modelId="{C3A6B6AE-8D66-4797-9ED8-B890F9EDA3DD}" type="presOf" srcId="{4CCF09F8-13D4-4CF9-9F7A-F8E15C94E5D8}" destId="{ECC5211E-F5BC-430B-BFAB-E1D092A28B8B}" srcOrd="0" destOrd="0" presId="urn:microsoft.com/office/officeart/2005/8/layout/vList2"/>
    <dgm:cxn modelId="{E7F7B67F-7ED8-4271-B70E-7D9C5C7A99B3}" srcId="{E6960ABC-39FB-4443-A6DB-26B172A486EC}" destId="{E437CD0B-BA72-4A39-8E0A-16B91E85BF02}" srcOrd="1" destOrd="0" parTransId="{90238746-2F59-4CB1-942E-B69E2822278A}" sibTransId="{5C6D8E53-D7DC-4D26-948D-6C484F3C9A7C}"/>
    <dgm:cxn modelId="{2D3259DD-847C-4AAA-BE42-C9179FD8DD86}" srcId="{E6960ABC-39FB-4443-A6DB-26B172A486EC}" destId="{CF244B24-88E3-483F-BA01-37E9623FEA37}" srcOrd="5" destOrd="0" parTransId="{0B4A7ECC-F876-44A4-B171-DBEA7BC2CCD5}" sibTransId="{87808461-48E9-446D-8607-2EB11025F88A}"/>
    <dgm:cxn modelId="{0ADE7404-06CF-415E-B6A3-25A0FDD2EF44}" srcId="{E6960ABC-39FB-4443-A6DB-26B172A486EC}" destId="{4CCF09F8-13D4-4CF9-9F7A-F8E15C94E5D8}" srcOrd="0" destOrd="0" parTransId="{F4219707-3467-4B4A-8568-7CE5074A3413}" sibTransId="{AAECF0B8-33C3-4156-B3B8-CF2CD41F1444}"/>
    <dgm:cxn modelId="{3B5F10FA-AAEF-4776-85DA-177FD1334DBE}" srcId="{E6960ABC-39FB-4443-A6DB-26B172A486EC}" destId="{55D81E9D-E7D1-4F53-840E-2AF2D641444A}" srcOrd="2" destOrd="0" parTransId="{AC13980F-4630-4CC4-9B14-4ABA1A3FD09B}" sibTransId="{A7D8FE34-AB46-4D7A-A25F-58B24DEC55FC}"/>
    <dgm:cxn modelId="{A8460098-1FE3-4420-B934-EE23DCE2B02C}" type="presOf" srcId="{CF244B24-88E3-483F-BA01-37E9623FEA37}" destId="{ECC5211E-F5BC-430B-BFAB-E1D092A28B8B}" srcOrd="0" destOrd="5" presId="urn:microsoft.com/office/officeart/2005/8/layout/vList2"/>
    <dgm:cxn modelId="{B5BB7E40-1D31-429D-B4E1-21D8DCFB6FD8}" type="presOf" srcId="{E6960ABC-39FB-4443-A6DB-26B172A486EC}" destId="{DC4CA708-6373-45B8-BA17-E25C8E0FE663}" srcOrd="0" destOrd="0" presId="urn:microsoft.com/office/officeart/2005/8/layout/vList2"/>
    <dgm:cxn modelId="{B45E0959-FB02-4936-9BBA-7F65233B4849}" srcId="{CC90B4EE-7CA8-43A3-973B-8CFEB8A5C898}" destId="{E6960ABC-39FB-4443-A6DB-26B172A486EC}" srcOrd="0" destOrd="0" parTransId="{30B5450D-64A9-4C1C-924A-CB678B3E502B}" sibTransId="{A69F3494-EE99-4219-B064-9ABD4BFF7C9F}"/>
    <dgm:cxn modelId="{8751097F-2BF0-4CDB-9DD1-CECC685BC746}" srcId="{E6960ABC-39FB-4443-A6DB-26B172A486EC}" destId="{EBC1DC19-FB01-4206-9BD6-37521D4A58D2}" srcOrd="4" destOrd="0" parTransId="{22F2ED6F-4F9D-485A-B645-AC10AF54980E}" sibTransId="{0826E649-D39A-4164-9341-21BE6FA29B36}"/>
    <dgm:cxn modelId="{B841C61E-83A2-4AF0-A9F6-8E038F47B567}" type="presOf" srcId="{E23946CC-335B-4AF0-9D75-AAF901DA1123}" destId="{ECC5211E-F5BC-430B-BFAB-E1D092A28B8B}" srcOrd="0" destOrd="3" presId="urn:microsoft.com/office/officeart/2005/8/layout/vList2"/>
    <dgm:cxn modelId="{2D6B8F98-9018-4188-970E-395595CDE2AA}" type="presOf" srcId="{CC90B4EE-7CA8-43A3-973B-8CFEB8A5C898}" destId="{FDE3FD9F-975D-4F68-8D42-934784D09978}" srcOrd="0" destOrd="0" presId="urn:microsoft.com/office/officeart/2005/8/layout/vList2"/>
    <dgm:cxn modelId="{FF317590-41D5-4C09-B48E-717EE068693C}" type="presOf" srcId="{EBC1DC19-FB01-4206-9BD6-37521D4A58D2}" destId="{ECC5211E-F5BC-430B-BFAB-E1D092A28B8B}" srcOrd="0" destOrd="4" presId="urn:microsoft.com/office/officeart/2005/8/layout/vList2"/>
    <dgm:cxn modelId="{48EA313A-8B14-4F74-BA12-0972A18A89CF}" type="presOf" srcId="{E437CD0B-BA72-4A39-8E0A-16B91E85BF02}" destId="{ECC5211E-F5BC-430B-BFAB-E1D092A28B8B}" srcOrd="0" destOrd="1" presId="urn:microsoft.com/office/officeart/2005/8/layout/vList2"/>
    <dgm:cxn modelId="{9DADD09D-3A78-4A31-A59E-EB97CBBF4762}" type="presOf" srcId="{55D81E9D-E7D1-4F53-840E-2AF2D641444A}" destId="{ECC5211E-F5BC-430B-BFAB-E1D092A28B8B}" srcOrd="0" destOrd="2" presId="urn:microsoft.com/office/officeart/2005/8/layout/vList2"/>
    <dgm:cxn modelId="{C2D1EEEE-C167-427F-8041-643A6AE8C47F}" type="presParOf" srcId="{FDE3FD9F-975D-4F68-8D42-934784D09978}" destId="{DC4CA708-6373-45B8-BA17-E25C8E0FE663}" srcOrd="0" destOrd="0" presId="urn:microsoft.com/office/officeart/2005/8/layout/vList2"/>
    <dgm:cxn modelId="{971E76A8-A1C8-4C5B-870A-6011A45A4DBF}" type="presParOf" srcId="{FDE3FD9F-975D-4F68-8D42-934784D09978}" destId="{ECC5211E-F5BC-430B-BFAB-E1D092A28B8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90B4EE-7CA8-43A3-973B-8CFEB8A5C898}"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l-GR"/>
        </a:p>
      </dgm:t>
    </dgm:pt>
    <dgm:pt modelId="{E6960ABC-39FB-4443-A6DB-26B172A486EC}">
      <dgm:prSet custT="1"/>
      <dgm:spPr/>
      <dgm:t>
        <a:bodyPr/>
        <a:lstStyle/>
        <a:p>
          <a:r>
            <a:rPr lang="el-GR" sz="1800" dirty="0" smtClean="0"/>
            <a:t>1.3.3 Δημιουργία μεταπτυχιακών τμημάτων σε σύμπραξη Πανεπιστημίων, ΣΦΕΕ και ΠΕΦ σε αντικείμενα έρευνας, και επιχειρηματικής ανάπτυξης</a:t>
          </a:r>
          <a:endParaRPr lang="el-GR" sz="1800" dirty="0"/>
        </a:p>
      </dgm:t>
    </dgm:pt>
    <dgm:pt modelId="{30B5450D-64A9-4C1C-924A-CB678B3E502B}" type="parTrans" cxnId="{B45E0959-FB02-4936-9BBA-7F65233B4849}">
      <dgm:prSet/>
      <dgm:spPr/>
      <dgm:t>
        <a:bodyPr/>
        <a:lstStyle/>
        <a:p>
          <a:endParaRPr lang="el-GR"/>
        </a:p>
      </dgm:t>
    </dgm:pt>
    <dgm:pt modelId="{A69F3494-EE99-4219-B064-9ABD4BFF7C9F}" type="sibTrans" cxnId="{B45E0959-FB02-4936-9BBA-7F65233B4849}">
      <dgm:prSet/>
      <dgm:spPr/>
      <dgm:t>
        <a:bodyPr/>
        <a:lstStyle/>
        <a:p>
          <a:endParaRPr lang="el-GR"/>
        </a:p>
      </dgm:t>
    </dgm:pt>
    <dgm:pt modelId="{4CCF09F8-13D4-4CF9-9F7A-F8E15C94E5D8}">
      <dgm:prSet custT="1"/>
      <dgm:spPr/>
      <dgm:t>
        <a:bodyPr/>
        <a:lstStyle/>
        <a:p>
          <a:pPr marL="171450"/>
          <a:r>
            <a:rPr lang="el-GR" sz="1600" dirty="0" smtClean="0"/>
            <a:t>Δημιουργία μεταπτυχιακών προγραμμάτων ειδίκευσης (π.χ. </a:t>
          </a:r>
          <a:r>
            <a:rPr lang="el-GR" sz="1600" dirty="0" err="1" smtClean="0"/>
            <a:t>διατμηματικών</a:t>
          </a:r>
          <a:r>
            <a:rPr lang="el-GR" sz="1600" dirty="0" smtClean="0"/>
            <a:t>): </a:t>
          </a:r>
          <a:endParaRPr lang="el-GR" sz="1600" dirty="0"/>
        </a:p>
      </dgm:t>
    </dgm:pt>
    <dgm:pt modelId="{F4219707-3467-4B4A-8568-7CE5074A3413}" type="parTrans" cxnId="{0ADE7404-06CF-415E-B6A3-25A0FDD2EF44}">
      <dgm:prSet/>
      <dgm:spPr/>
      <dgm:t>
        <a:bodyPr/>
        <a:lstStyle/>
        <a:p>
          <a:endParaRPr lang="el-GR"/>
        </a:p>
      </dgm:t>
    </dgm:pt>
    <dgm:pt modelId="{AAECF0B8-33C3-4156-B3B8-CF2CD41F1444}" type="sibTrans" cxnId="{0ADE7404-06CF-415E-B6A3-25A0FDD2EF44}">
      <dgm:prSet/>
      <dgm:spPr/>
      <dgm:t>
        <a:bodyPr/>
        <a:lstStyle/>
        <a:p>
          <a:endParaRPr lang="el-GR"/>
        </a:p>
      </dgm:t>
    </dgm:pt>
    <dgm:pt modelId="{C6EFA55B-1C36-42EE-95AB-122E5FFC75F9}">
      <dgm:prSet custT="1"/>
      <dgm:spPr/>
      <dgm:t>
        <a:bodyPr/>
        <a:lstStyle/>
        <a:p>
          <a:r>
            <a:rPr lang="el-GR" sz="1400" dirty="0" smtClean="0"/>
            <a:t>στα πεδία </a:t>
          </a:r>
          <a:r>
            <a:rPr lang="en-US" sz="1400" dirty="0" smtClean="0"/>
            <a:t>biomedical</a:t>
          </a:r>
          <a:r>
            <a:rPr lang="el-GR" sz="1400" dirty="0" smtClean="0"/>
            <a:t>, </a:t>
          </a:r>
          <a:r>
            <a:rPr lang="en-US" sz="1400" dirty="0" smtClean="0"/>
            <a:t>clinical engineering</a:t>
          </a:r>
          <a:r>
            <a:rPr lang="el-GR" sz="1400" dirty="0" smtClean="0"/>
            <a:t>, κλινικής έρευνας φαρμακευτικής ιατρικής, </a:t>
          </a:r>
          <a:r>
            <a:rPr lang="el-GR" sz="1400" dirty="0" err="1" smtClean="0"/>
            <a:t>φαρμακοτεχνολογίας</a:t>
          </a:r>
          <a:r>
            <a:rPr lang="el-GR" sz="1400" dirty="0" smtClean="0"/>
            <a:t>.</a:t>
          </a:r>
          <a:endParaRPr lang="el-GR" sz="1400" dirty="0"/>
        </a:p>
      </dgm:t>
    </dgm:pt>
    <dgm:pt modelId="{810EEE77-D835-4520-B733-E8495C6A20F5}" type="parTrans" cxnId="{C2026745-4499-4FA5-9F7E-AA513E0572F2}">
      <dgm:prSet/>
      <dgm:spPr/>
      <dgm:t>
        <a:bodyPr/>
        <a:lstStyle/>
        <a:p>
          <a:endParaRPr lang="el-GR"/>
        </a:p>
      </dgm:t>
    </dgm:pt>
    <dgm:pt modelId="{F067301E-58EE-4961-86A4-50180E38AA65}" type="sibTrans" cxnId="{C2026745-4499-4FA5-9F7E-AA513E0572F2}">
      <dgm:prSet/>
      <dgm:spPr/>
      <dgm:t>
        <a:bodyPr/>
        <a:lstStyle/>
        <a:p>
          <a:endParaRPr lang="el-GR"/>
        </a:p>
      </dgm:t>
    </dgm:pt>
    <dgm:pt modelId="{CD7DF20A-16E8-43F0-8186-26BF3E60A55A}">
      <dgm:prSet custT="1"/>
      <dgm:spPr/>
      <dgm:t>
        <a:bodyPr/>
        <a:lstStyle/>
        <a:p>
          <a:r>
            <a:rPr lang="el-GR" sz="1400" dirty="0" smtClean="0"/>
            <a:t>με συνδυασμό γνωστικών αντικειμένων</a:t>
          </a:r>
          <a:r>
            <a:rPr lang="el-GR" sz="1600" dirty="0" smtClean="0"/>
            <a:t>.</a:t>
          </a:r>
          <a:endParaRPr lang="el-GR" sz="1600" dirty="0"/>
        </a:p>
      </dgm:t>
    </dgm:pt>
    <dgm:pt modelId="{A422D3F8-A253-48ED-B6C4-4A9C2B37E822}" type="parTrans" cxnId="{20278816-96A0-4B19-A9BF-ED98661A53CC}">
      <dgm:prSet/>
      <dgm:spPr/>
      <dgm:t>
        <a:bodyPr/>
        <a:lstStyle/>
        <a:p>
          <a:endParaRPr lang="el-GR"/>
        </a:p>
      </dgm:t>
    </dgm:pt>
    <dgm:pt modelId="{D7166003-50FE-4554-8712-9CF43066E6A6}" type="sibTrans" cxnId="{20278816-96A0-4B19-A9BF-ED98661A53CC}">
      <dgm:prSet/>
      <dgm:spPr/>
      <dgm:t>
        <a:bodyPr/>
        <a:lstStyle/>
        <a:p>
          <a:endParaRPr lang="el-GR"/>
        </a:p>
      </dgm:t>
    </dgm:pt>
    <dgm:pt modelId="{4D143767-02D4-4BC7-9BA4-EFAE4F4AFE3F}">
      <dgm:prSet custT="1"/>
      <dgm:spPr/>
      <dgm:t>
        <a:bodyPr/>
        <a:lstStyle/>
        <a:p>
          <a:r>
            <a:rPr lang="el-GR" sz="1600" dirty="0" smtClean="0"/>
            <a:t>Συμμετοχή της φαρμακοβιομηχανίας στην ανάπτυξη των προγραμμάτων σπουδών μεταπτυχιακών προγραμμάτων στα πανεπιστήμια. </a:t>
          </a:r>
          <a:endParaRPr lang="el-GR" sz="1600" dirty="0"/>
        </a:p>
      </dgm:t>
    </dgm:pt>
    <dgm:pt modelId="{145A2F43-0049-4380-AE38-AB49E15573D0}" type="parTrans" cxnId="{676F2482-2754-4736-B7A6-A969854BC4DB}">
      <dgm:prSet/>
      <dgm:spPr/>
      <dgm:t>
        <a:bodyPr/>
        <a:lstStyle/>
        <a:p>
          <a:endParaRPr lang="el-GR"/>
        </a:p>
      </dgm:t>
    </dgm:pt>
    <dgm:pt modelId="{8ED22BD7-1245-458C-A3C1-4BEF2B9F37BA}" type="sibTrans" cxnId="{676F2482-2754-4736-B7A6-A969854BC4DB}">
      <dgm:prSet/>
      <dgm:spPr/>
      <dgm:t>
        <a:bodyPr/>
        <a:lstStyle/>
        <a:p>
          <a:endParaRPr lang="el-GR"/>
        </a:p>
      </dgm:t>
    </dgm:pt>
    <dgm:pt modelId="{683101B1-106C-42BE-84B6-D30B709E1A74}">
      <dgm:prSet custT="1"/>
      <dgm:spPr/>
      <dgm:t>
        <a:bodyPr/>
        <a:lstStyle/>
        <a:p>
          <a:r>
            <a:rPr lang="el-GR" sz="1600" dirty="0" smtClean="0"/>
            <a:t>Ένταξη σε προγράμματα σπουδών ιατρικών &amp; φαρμακευτικών σχολών μαθημάτων με θέματα: </a:t>
          </a:r>
          <a:endParaRPr lang="el-GR" sz="1600" dirty="0"/>
        </a:p>
      </dgm:t>
    </dgm:pt>
    <dgm:pt modelId="{E6D8FC91-F720-4D31-86AD-D475D6FA3A09}" type="parTrans" cxnId="{3EEA03E4-A811-4DF9-8D30-8C3F11379487}">
      <dgm:prSet/>
      <dgm:spPr/>
      <dgm:t>
        <a:bodyPr/>
        <a:lstStyle/>
        <a:p>
          <a:endParaRPr lang="el-GR"/>
        </a:p>
      </dgm:t>
    </dgm:pt>
    <dgm:pt modelId="{EC22D6A7-6421-4946-9625-EA6F3B03483B}" type="sibTrans" cxnId="{3EEA03E4-A811-4DF9-8D30-8C3F11379487}">
      <dgm:prSet/>
      <dgm:spPr/>
      <dgm:t>
        <a:bodyPr/>
        <a:lstStyle/>
        <a:p>
          <a:endParaRPr lang="el-GR"/>
        </a:p>
      </dgm:t>
    </dgm:pt>
    <dgm:pt modelId="{6996E9CA-8C03-4013-BF45-AC765BDBE68A}">
      <dgm:prSet custT="1"/>
      <dgm:spPr/>
      <dgm:t>
        <a:bodyPr/>
        <a:lstStyle/>
        <a:p>
          <a:r>
            <a:rPr lang="el-GR" sz="1400" dirty="0" smtClean="0"/>
            <a:t>καινοτομίας, τεχνολογίας, ΤΠΕ, </a:t>
          </a:r>
          <a:r>
            <a:rPr lang="en-US" sz="1400" dirty="0" smtClean="0"/>
            <a:t>licensing</a:t>
          </a:r>
          <a:r>
            <a:rPr lang="el-GR" sz="1400" dirty="0" smtClean="0"/>
            <a:t>, εμπορική αξιοποίηση της γνώσης.</a:t>
          </a:r>
        </a:p>
      </dgm:t>
    </dgm:pt>
    <dgm:pt modelId="{C856D5E0-4B45-44A5-A948-55D2D93EB015}" type="parTrans" cxnId="{6B772418-EEB4-4389-B665-82BE605ABF87}">
      <dgm:prSet/>
      <dgm:spPr/>
      <dgm:t>
        <a:bodyPr/>
        <a:lstStyle/>
        <a:p>
          <a:endParaRPr lang="el-GR"/>
        </a:p>
      </dgm:t>
    </dgm:pt>
    <dgm:pt modelId="{71DA2D9C-6676-4A71-B8D0-9226FEFB9F29}" type="sibTrans" cxnId="{6B772418-EEB4-4389-B665-82BE605ABF87}">
      <dgm:prSet/>
      <dgm:spPr/>
      <dgm:t>
        <a:bodyPr/>
        <a:lstStyle/>
        <a:p>
          <a:endParaRPr lang="el-GR"/>
        </a:p>
      </dgm:t>
    </dgm:pt>
    <dgm:pt modelId="{D84CFF34-C7BA-4316-94FA-A5E8B89EF7A2}">
      <dgm:prSet custT="1"/>
      <dgm:spPr/>
      <dgm:t>
        <a:bodyPr/>
        <a:lstStyle/>
        <a:p>
          <a:r>
            <a:rPr lang="el-GR" sz="1400" dirty="0" smtClean="0"/>
            <a:t>μεθοδολογία/δεοντολογία της έρευνας</a:t>
          </a:r>
          <a:r>
            <a:rPr lang="en-US" sz="1400" dirty="0" smtClean="0"/>
            <a:t>.</a:t>
          </a:r>
          <a:endParaRPr lang="el-GR" sz="1400" dirty="0" smtClean="0"/>
        </a:p>
      </dgm:t>
    </dgm:pt>
    <dgm:pt modelId="{0DD5459C-5623-45C3-BCAD-1EB8A4D0879B}" type="parTrans" cxnId="{7A6639D0-F0A9-4E0A-BCFF-127CC7B6966A}">
      <dgm:prSet/>
      <dgm:spPr/>
      <dgm:t>
        <a:bodyPr/>
        <a:lstStyle/>
        <a:p>
          <a:endParaRPr lang="el-GR"/>
        </a:p>
      </dgm:t>
    </dgm:pt>
    <dgm:pt modelId="{A44FD180-E5A2-4118-9DF8-18A9C1CB145D}" type="sibTrans" cxnId="{7A6639D0-F0A9-4E0A-BCFF-127CC7B6966A}">
      <dgm:prSet/>
      <dgm:spPr/>
      <dgm:t>
        <a:bodyPr/>
        <a:lstStyle/>
        <a:p>
          <a:endParaRPr lang="el-GR"/>
        </a:p>
      </dgm:t>
    </dgm:pt>
    <dgm:pt modelId="{03C8AD72-1149-4F04-90D1-CE84A4C69057}">
      <dgm:prSet custT="1"/>
      <dgm:spPr/>
      <dgm:t>
        <a:bodyPr/>
        <a:lstStyle/>
        <a:p>
          <a:r>
            <a:rPr lang="el-GR" sz="1400" dirty="0" smtClean="0"/>
            <a:t>διοίκησης επιχειρήσεων, εκπόνησης οικονομοτεχνικών μελετών, επιχειρηματικό σχεδιασμό, πρόσβαση σε χρηματοδότηση.</a:t>
          </a:r>
        </a:p>
      </dgm:t>
    </dgm:pt>
    <dgm:pt modelId="{61D67172-E8FC-41C7-9AE1-7A37E6213E92}" type="parTrans" cxnId="{2DB26411-6026-4F7A-B7ED-3DE2B2ABE713}">
      <dgm:prSet/>
      <dgm:spPr/>
      <dgm:t>
        <a:bodyPr/>
        <a:lstStyle/>
        <a:p>
          <a:endParaRPr lang="el-GR"/>
        </a:p>
      </dgm:t>
    </dgm:pt>
    <dgm:pt modelId="{D8A9435A-DC42-43D3-BF31-33742D432F76}" type="sibTrans" cxnId="{2DB26411-6026-4F7A-B7ED-3DE2B2ABE713}">
      <dgm:prSet/>
      <dgm:spPr/>
      <dgm:t>
        <a:bodyPr/>
        <a:lstStyle/>
        <a:p>
          <a:endParaRPr lang="el-GR"/>
        </a:p>
      </dgm:t>
    </dgm:pt>
    <dgm:pt modelId="{65EE2813-E86E-4A69-B476-34A3721426B6}">
      <dgm:prSet custT="1"/>
      <dgm:spPr/>
      <dgm:t>
        <a:bodyPr/>
        <a:lstStyle/>
        <a:p>
          <a:r>
            <a:rPr lang="el-GR" sz="1600" dirty="0" smtClean="0"/>
            <a:t>Διοργάνωση </a:t>
          </a:r>
          <a:r>
            <a:rPr lang="el-GR" sz="1600" dirty="0" err="1" smtClean="0"/>
            <a:t>business</a:t>
          </a:r>
          <a:r>
            <a:rPr lang="el-GR" sz="1600" dirty="0" smtClean="0"/>
            <a:t> </a:t>
          </a:r>
          <a:r>
            <a:rPr lang="el-GR" sz="1600" dirty="0" err="1" smtClean="0"/>
            <a:t>seminars</a:t>
          </a:r>
          <a:r>
            <a:rPr lang="el-GR" sz="1600" dirty="0" smtClean="0"/>
            <a:t> στο πλαίσιο προπτυχιακών και μεταπτυχιακών προγραμμάτων πχ πατέντες.</a:t>
          </a:r>
          <a:endParaRPr lang="el-GR" sz="1600" dirty="0"/>
        </a:p>
      </dgm:t>
    </dgm:pt>
    <dgm:pt modelId="{4C7B07AD-A886-4019-834A-2C026978C856}" type="parTrans" cxnId="{0CAD8886-28BC-4A85-8508-7CA6F0E38740}">
      <dgm:prSet/>
      <dgm:spPr/>
      <dgm:t>
        <a:bodyPr/>
        <a:lstStyle/>
        <a:p>
          <a:endParaRPr lang="el-GR"/>
        </a:p>
      </dgm:t>
    </dgm:pt>
    <dgm:pt modelId="{648F22D3-75B6-4809-8169-93799A4FD544}" type="sibTrans" cxnId="{0CAD8886-28BC-4A85-8508-7CA6F0E38740}">
      <dgm:prSet/>
      <dgm:spPr/>
      <dgm:t>
        <a:bodyPr/>
        <a:lstStyle/>
        <a:p>
          <a:endParaRPr lang="el-GR"/>
        </a:p>
      </dgm:t>
    </dgm:pt>
    <dgm:pt modelId="{B93B7B5D-EB2F-43F6-A061-7BD3967960F9}">
      <dgm:prSet custT="1"/>
      <dgm:spPr/>
      <dgm:t>
        <a:bodyPr/>
        <a:lstStyle/>
        <a:p>
          <a:r>
            <a:rPr lang="el-GR" sz="1600" dirty="0" err="1" smtClean="0"/>
            <a:t>Συνδιοργάνωση</a:t>
          </a:r>
          <a:r>
            <a:rPr lang="el-GR" sz="1600" dirty="0" smtClean="0"/>
            <a:t> </a:t>
          </a:r>
          <a:r>
            <a:rPr lang="el-GR" sz="1600" dirty="0" err="1" smtClean="0"/>
            <a:t>entrepreneurship</a:t>
          </a:r>
          <a:r>
            <a:rPr lang="el-GR" sz="1600" dirty="0" smtClean="0"/>
            <a:t> </a:t>
          </a:r>
          <a:r>
            <a:rPr lang="el-GR" sz="1600" dirty="0" err="1" smtClean="0"/>
            <a:t>summer</a:t>
          </a:r>
          <a:r>
            <a:rPr lang="el-GR" sz="1600" dirty="0" smtClean="0"/>
            <a:t> </a:t>
          </a:r>
          <a:r>
            <a:rPr lang="el-GR" sz="1600" dirty="0" err="1" smtClean="0"/>
            <a:t>school</a:t>
          </a:r>
          <a:r>
            <a:rPr lang="el-GR" sz="1600" dirty="0" smtClean="0"/>
            <a:t> διεθνούς επίπεδου με τη συνεργασία ΣΦΕΕ, ΠΕΦ, και Πανεπιστημίων</a:t>
          </a:r>
          <a:endParaRPr lang="el-GR" sz="1600" dirty="0"/>
        </a:p>
      </dgm:t>
    </dgm:pt>
    <dgm:pt modelId="{4C8DDC46-B66E-41CE-B7AB-84CB84337E12}" type="parTrans" cxnId="{6BE57C43-1EED-4118-86FC-FB33A9DEDACC}">
      <dgm:prSet/>
      <dgm:spPr/>
      <dgm:t>
        <a:bodyPr/>
        <a:lstStyle/>
        <a:p>
          <a:endParaRPr lang="el-GR"/>
        </a:p>
      </dgm:t>
    </dgm:pt>
    <dgm:pt modelId="{4989DF6D-139E-4704-8BDA-DDB705E2A57A}" type="sibTrans" cxnId="{6BE57C43-1EED-4118-86FC-FB33A9DEDACC}">
      <dgm:prSet/>
      <dgm:spPr/>
      <dgm:t>
        <a:bodyPr/>
        <a:lstStyle/>
        <a:p>
          <a:endParaRPr lang="el-GR"/>
        </a:p>
      </dgm:t>
    </dgm:pt>
    <dgm:pt modelId="{FDE3FD9F-975D-4F68-8D42-934784D09978}" type="pres">
      <dgm:prSet presAssocID="{CC90B4EE-7CA8-43A3-973B-8CFEB8A5C898}" presName="linear" presStyleCnt="0">
        <dgm:presLayoutVars>
          <dgm:animLvl val="lvl"/>
          <dgm:resizeHandles val="exact"/>
        </dgm:presLayoutVars>
      </dgm:prSet>
      <dgm:spPr/>
      <dgm:t>
        <a:bodyPr/>
        <a:lstStyle/>
        <a:p>
          <a:endParaRPr lang="el-GR"/>
        </a:p>
      </dgm:t>
    </dgm:pt>
    <dgm:pt modelId="{DC4CA708-6373-45B8-BA17-E25C8E0FE663}" type="pres">
      <dgm:prSet presAssocID="{E6960ABC-39FB-4443-A6DB-26B172A486EC}" presName="parentText" presStyleLbl="node1" presStyleIdx="0" presStyleCnt="1" custScaleY="80780" custLinFactNeighborY="-3042">
        <dgm:presLayoutVars>
          <dgm:chMax val="0"/>
          <dgm:bulletEnabled val="1"/>
        </dgm:presLayoutVars>
      </dgm:prSet>
      <dgm:spPr/>
      <dgm:t>
        <a:bodyPr/>
        <a:lstStyle/>
        <a:p>
          <a:endParaRPr lang="el-GR"/>
        </a:p>
      </dgm:t>
    </dgm:pt>
    <dgm:pt modelId="{ECC5211E-F5BC-430B-BFAB-E1D092A28B8B}" type="pres">
      <dgm:prSet presAssocID="{E6960ABC-39FB-4443-A6DB-26B172A486EC}" presName="childText" presStyleLbl="revTx" presStyleIdx="0" presStyleCnt="1" custScaleY="132104" custLinFactNeighborX="1255" custLinFactNeighborY="3302">
        <dgm:presLayoutVars>
          <dgm:bulletEnabled val="1"/>
        </dgm:presLayoutVars>
      </dgm:prSet>
      <dgm:spPr/>
      <dgm:t>
        <a:bodyPr/>
        <a:lstStyle/>
        <a:p>
          <a:endParaRPr lang="el-GR"/>
        </a:p>
      </dgm:t>
    </dgm:pt>
  </dgm:ptLst>
  <dgm:cxnLst>
    <dgm:cxn modelId="{6B772418-EEB4-4389-B665-82BE605ABF87}" srcId="{683101B1-106C-42BE-84B6-D30B709E1A74}" destId="{6996E9CA-8C03-4013-BF45-AC765BDBE68A}" srcOrd="0" destOrd="0" parTransId="{C856D5E0-4B45-44A5-A948-55D2D93EB015}" sibTransId="{71DA2D9C-6676-4A71-B8D0-9226FEFB9F29}"/>
    <dgm:cxn modelId="{6BE57C43-1EED-4118-86FC-FB33A9DEDACC}" srcId="{E6960ABC-39FB-4443-A6DB-26B172A486EC}" destId="{B93B7B5D-EB2F-43F6-A061-7BD3967960F9}" srcOrd="4" destOrd="0" parTransId="{4C8DDC46-B66E-41CE-B7AB-84CB84337E12}" sibTransId="{4989DF6D-139E-4704-8BDA-DDB705E2A57A}"/>
    <dgm:cxn modelId="{FD3F73F7-CE2D-41DB-871A-26B5E06080E9}" type="presOf" srcId="{65EE2813-E86E-4A69-B476-34A3721426B6}" destId="{ECC5211E-F5BC-430B-BFAB-E1D092A28B8B}" srcOrd="0" destOrd="8" presId="urn:microsoft.com/office/officeart/2005/8/layout/vList2"/>
    <dgm:cxn modelId="{E6CC86E2-C3F0-49A6-ADDC-90A157DEB4C9}" type="presOf" srcId="{C6EFA55B-1C36-42EE-95AB-122E5FFC75F9}" destId="{ECC5211E-F5BC-430B-BFAB-E1D092A28B8B}" srcOrd="0" destOrd="1" presId="urn:microsoft.com/office/officeart/2005/8/layout/vList2"/>
    <dgm:cxn modelId="{90F8A6C8-87D4-4926-96FE-01933498A649}" type="presOf" srcId="{6996E9CA-8C03-4013-BF45-AC765BDBE68A}" destId="{ECC5211E-F5BC-430B-BFAB-E1D092A28B8B}" srcOrd="0" destOrd="5" presId="urn:microsoft.com/office/officeart/2005/8/layout/vList2"/>
    <dgm:cxn modelId="{3FA433DC-5712-4D1D-A23E-8EB4C01FE3D1}" type="presOf" srcId="{CC90B4EE-7CA8-43A3-973B-8CFEB8A5C898}" destId="{FDE3FD9F-975D-4F68-8D42-934784D09978}" srcOrd="0" destOrd="0" presId="urn:microsoft.com/office/officeart/2005/8/layout/vList2"/>
    <dgm:cxn modelId="{13D4188E-A472-423E-8DA6-FDF958AFBA02}" type="presOf" srcId="{E6960ABC-39FB-4443-A6DB-26B172A486EC}" destId="{DC4CA708-6373-45B8-BA17-E25C8E0FE663}" srcOrd="0" destOrd="0" presId="urn:microsoft.com/office/officeart/2005/8/layout/vList2"/>
    <dgm:cxn modelId="{AF324036-E1E0-47ED-9651-32C94929FE84}" type="presOf" srcId="{CD7DF20A-16E8-43F0-8186-26BF3E60A55A}" destId="{ECC5211E-F5BC-430B-BFAB-E1D092A28B8B}" srcOrd="0" destOrd="2" presId="urn:microsoft.com/office/officeart/2005/8/layout/vList2"/>
    <dgm:cxn modelId="{3EEA03E4-A811-4DF9-8D30-8C3F11379487}" srcId="{E6960ABC-39FB-4443-A6DB-26B172A486EC}" destId="{683101B1-106C-42BE-84B6-D30B709E1A74}" srcOrd="2" destOrd="0" parTransId="{E6D8FC91-F720-4D31-86AD-D475D6FA3A09}" sibTransId="{EC22D6A7-6421-4946-9625-EA6F3B03483B}"/>
    <dgm:cxn modelId="{38420B08-B21D-43FA-842F-BF03FEF54154}" type="presOf" srcId="{4CCF09F8-13D4-4CF9-9F7A-F8E15C94E5D8}" destId="{ECC5211E-F5BC-430B-BFAB-E1D092A28B8B}" srcOrd="0" destOrd="0" presId="urn:microsoft.com/office/officeart/2005/8/layout/vList2"/>
    <dgm:cxn modelId="{0ADE7404-06CF-415E-B6A3-25A0FDD2EF44}" srcId="{E6960ABC-39FB-4443-A6DB-26B172A486EC}" destId="{4CCF09F8-13D4-4CF9-9F7A-F8E15C94E5D8}" srcOrd="0" destOrd="0" parTransId="{F4219707-3467-4B4A-8568-7CE5074A3413}" sibTransId="{AAECF0B8-33C3-4156-B3B8-CF2CD41F1444}"/>
    <dgm:cxn modelId="{676F2482-2754-4736-B7A6-A969854BC4DB}" srcId="{E6960ABC-39FB-4443-A6DB-26B172A486EC}" destId="{4D143767-02D4-4BC7-9BA4-EFAE4F4AFE3F}" srcOrd="1" destOrd="0" parTransId="{145A2F43-0049-4380-AE38-AB49E15573D0}" sibTransId="{8ED22BD7-1245-458C-A3C1-4BEF2B9F37BA}"/>
    <dgm:cxn modelId="{3BCBAA42-A5D2-48D5-82FC-3376D014C1DA}" type="presOf" srcId="{B93B7B5D-EB2F-43F6-A061-7BD3967960F9}" destId="{ECC5211E-F5BC-430B-BFAB-E1D092A28B8B}" srcOrd="0" destOrd="9" presId="urn:microsoft.com/office/officeart/2005/8/layout/vList2"/>
    <dgm:cxn modelId="{01D20C24-7F5B-496A-BEBD-4918C3FC9A1F}" type="presOf" srcId="{4D143767-02D4-4BC7-9BA4-EFAE4F4AFE3F}" destId="{ECC5211E-F5BC-430B-BFAB-E1D092A28B8B}" srcOrd="0" destOrd="3" presId="urn:microsoft.com/office/officeart/2005/8/layout/vList2"/>
    <dgm:cxn modelId="{0CAD8886-28BC-4A85-8508-7CA6F0E38740}" srcId="{E6960ABC-39FB-4443-A6DB-26B172A486EC}" destId="{65EE2813-E86E-4A69-B476-34A3721426B6}" srcOrd="3" destOrd="0" parTransId="{4C7B07AD-A886-4019-834A-2C026978C856}" sibTransId="{648F22D3-75B6-4809-8169-93799A4FD544}"/>
    <dgm:cxn modelId="{D42D1A63-F155-4BDC-9B27-F1BB299D2C94}" type="presOf" srcId="{683101B1-106C-42BE-84B6-D30B709E1A74}" destId="{ECC5211E-F5BC-430B-BFAB-E1D092A28B8B}" srcOrd="0" destOrd="4" presId="urn:microsoft.com/office/officeart/2005/8/layout/vList2"/>
    <dgm:cxn modelId="{20278816-96A0-4B19-A9BF-ED98661A53CC}" srcId="{4CCF09F8-13D4-4CF9-9F7A-F8E15C94E5D8}" destId="{CD7DF20A-16E8-43F0-8186-26BF3E60A55A}" srcOrd="1" destOrd="0" parTransId="{A422D3F8-A253-48ED-B6C4-4A9C2B37E822}" sibTransId="{D7166003-50FE-4554-8712-9CF43066E6A6}"/>
    <dgm:cxn modelId="{B45E0959-FB02-4936-9BBA-7F65233B4849}" srcId="{CC90B4EE-7CA8-43A3-973B-8CFEB8A5C898}" destId="{E6960ABC-39FB-4443-A6DB-26B172A486EC}" srcOrd="0" destOrd="0" parTransId="{30B5450D-64A9-4C1C-924A-CB678B3E502B}" sibTransId="{A69F3494-EE99-4219-B064-9ABD4BFF7C9F}"/>
    <dgm:cxn modelId="{C2026745-4499-4FA5-9F7E-AA513E0572F2}" srcId="{4CCF09F8-13D4-4CF9-9F7A-F8E15C94E5D8}" destId="{C6EFA55B-1C36-42EE-95AB-122E5FFC75F9}" srcOrd="0" destOrd="0" parTransId="{810EEE77-D835-4520-B733-E8495C6A20F5}" sibTransId="{F067301E-58EE-4961-86A4-50180E38AA65}"/>
    <dgm:cxn modelId="{E4A096E9-BF82-402D-A196-92710FB470D7}" type="presOf" srcId="{03C8AD72-1149-4F04-90D1-CE84A4C69057}" destId="{ECC5211E-F5BC-430B-BFAB-E1D092A28B8B}" srcOrd="0" destOrd="7" presId="urn:microsoft.com/office/officeart/2005/8/layout/vList2"/>
    <dgm:cxn modelId="{2DB26411-6026-4F7A-B7ED-3DE2B2ABE713}" srcId="{683101B1-106C-42BE-84B6-D30B709E1A74}" destId="{03C8AD72-1149-4F04-90D1-CE84A4C69057}" srcOrd="2" destOrd="0" parTransId="{61D67172-E8FC-41C7-9AE1-7A37E6213E92}" sibTransId="{D8A9435A-DC42-43D3-BF31-33742D432F76}"/>
    <dgm:cxn modelId="{7A6639D0-F0A9-4E0A-BCFF-127CC7B6966A}" srcId="{683101B1-106C-42BE-84B6-D30B709E1A74}" destId="{D84CFF34-C7BA-4316-94FA-A5E8B89EF7A2}" srcOrd="1" destOrd="0" parTransId="{0DD5459C-5623-45C3-BCAD-1EB8A4D0879B}" sibTransId="{A44FD180-E5A2-4118-9DF8-18A9C1CB145D}"/>
    <dgm:cxn modelId="{C36A77D4-2135-46D9-9718-08AB4261BA3E}" type="presOf" srcId="{D84CFF34-C7BA-4316-94FA-A5E8B89EF7A2}" destId="{ECC5211E-F5BC-430B-BFAB-E1D092A28B8B}" srcOrd="0" destOrd="6" presId="urn:microsoft.com/office/officeart/2005/8/layout/vList2"/>
    <dgm:cxn modelId="{DF8C1CD2-F930-40C2-A53A-890148134984}" type="presParOf" srcId="{FDE3FD9F-975D-4F68-8D42-934784D09978}" destId="{DC4CA708-6373-45B8-BA17-E25C8E0FE663}" srcOrd="0" destOrd="0" presId="urn:microsoft.com/office/officeart/2005/8/layout/vList2"/>
    <dgm:cxn modelId="{6A19D535-85C9-4AE5-B3BF-74480B9B8B47}" type="presParOf" srcId="{FDE3FD9F-975D-4F68-8D42-934784D09978}" destId="{ECC5211E-F5BC-430B-BFAB-E1D092A28B8B}"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C90B4EE-7CA8-43A3-973B-8CFEB8A5C898}"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l-GR"/>
        </a:p>
      </dgm:t>
    </dgm:pt>
    <dgm:pt modelId="{C09CA4AD-3678-452B-B25B-952DB52B6E11}">
      <dgm:prSet custT="1"/>
      <dgm:spPr/>
      <dgm:t>
        <a:bodyPr/>
        <a:lstStyle/>
        <a:p>
          <a:r>
            <a:rPr lang="el-GR" sz="1800" dirty="0" smtClean="0"/>
            <a:t>1.4.1 Αξιοποίηση υπαρχουσών υποδομών κλινικής έρευνας για τη προσέλκυση ξένων επενδύσεων</a:t>
          </a:r>
          <a:endParaRPr lang="el-GR" sz="1800" dirty="0"/>
        </a:p>
      </dgm:t>
    </dgm:pt>
    <dgm:pt modelId="{210F0DD3-F288-4F3D-ABEC-366517F7C218}" type="parTrans" cxnId="{C072F3D5-FAFC-4B18-B666-A56881E9830B}">
      <dgm:prSet/>
      <dgm:spPr/>
      <dgm:t>
        <a:bodyPr/>
        <a:lstStyle/>
        <a:p>
          <a:endParaRPr lang="el-GR"/>
        </a:p>
      </dgm:t>
    </dgm:pt>
    <dgm:pt modelId="{750A5777-114B-4A1D-9021-0E63222E0BC9}" type="sibTrans" cxnId="{C072F3D5-FAFC-4B18-B666-A56881E9830B}">
      <dgm:prSet/>
      <dgm:spPr/>
      <dgm:t>
        <a:bodyPr/>
        <a:lstStyle/>
        <a:p>
          <a:endParaRPr lang="el-GR"/>
        </a:p>
      </dgm:t>
    </dgm:pt>
    <dgm:pt modelId="{9BAA2A9A-C6CF-4AD8-B35C-FE491C0D0C2B}">
      <dgm:prSet custT="1"/>
      <dgm:spPr/>
      <dgm:t>
        <a:bodyPr/>
        <a:lstStyle/>
        <a:p>
          <a:r>
            <a:rPr lang="el-GR" sz="1600" dirty="0" smtClean="0"/>
            <a:t>Δημιουργία θεσμικού πλαισίου στην Ελλάδα, για τη διεξαγωγή μη παρεμβατικών μελετών οι οποίες αποτελούν αναπόσπαστο τμήμα της κλινικής έρευνας.</a:t>
          </a:r>
          <a:endParaRPr lang="el-GR" sz="1600" dirty="0"/>
        </a:p>
      </dgm:t>
    </dgm:pt>
    <dgm:pt modelId="{5A3A47ED-1FC7-447B-929A-C41E57BF0871}" type="parTrans" cxnId="{E410AACD-520F-47F3-9CE6-E70FBDDA200C}">
      <dgm:prSet/>
      <dgm:spPr/>
      <dgm:t>
        <a:bodyPr/>
        <a:lstStyle/>
        <a:p>
          <a:endParaRPr lang="el-GR"/>
        </a:p>
      </dgm:t>
    </dgm:pt>
    <dgm:pt modelId="{01EA34EE-8EE9-46EA-86A4-0C7B35BBA5B3}" type="sibTrans" cxnId="{E410AACD-520F-47F3-9CE6-E70FBDDA200C}">
      <dgm:prSet/>
      <dgm:spPr/>
      <dgm:t>
        <a:bodyPr/>
        <a:lstStyle/>
        <a:p>
          <a:endParaRPr lang="el-GR"/>
        </a:p>
      </dgm:t>
    </dgm:pt>
    <dgm:pt modelId="{F74AAB29-7FE8-4B96-9671-559F2424211B}">
      <dgm:prSet custT="1"/>
      <dgm:spPr/>
      <dgm:t>
        <a:bodyPr/>
        <a:lstStyle/>
        <a:p>
          <a:r>
            <a:rPr lang="el-GR" sz="1600" smtClean="0"/>
            <a:t>Διαρκής εναρμόνιση της ελληνικής με την ευρωπαϊκή νομοθεσία αναφορικά με τη διεξαγωγή κλινικών μελετών φαρμάκων. </a:t>
          </a:r>
          <a:endParaRPr lang="el-GR" sz="1600"/>
        </a:p>
      </dgm:t>
    </dgm:pt>
    <dgm:pt modelId="{FF8562A8-DD6A-44EB-92EF-5AB477420791}" type="parTrans" cxnId="{C1570563-3D44-4218-A7D1-014319E3B57A}">
      <dgm:prSet/>
      <dgm:spPr/>
      <dgm:t>
        <a:bodyPr/>
        <a:lstStyle/>
        <a:p>
          <a:endParaRPr lang="el-GR"/>
        </a:p>
      </dgm:t>
    </dgm:pt>
    <dgm:pt modelId="{53FF86DA-0FE3-440B-9B94-0051E1898A80}" type="sibTrans" cxnId="{C1570563-3D44-4218-A7D1-014319E3B57A}">
      <dgm:prSet/>
      <dgm:spPr/>
      <dgm:t>
        <a:bodyPr/>
        <a:lstStyle/>
        <a:p>
          <a:endParaRPr lang="el-GR"/>
        </a:p>
      </dgm:t>
    </dgm:pt>
    <dgm:pt modelId="{570B2B11-3938-48C5-AE18-306D0403C543}">
      <dgm:prSet custT="1"/>
      <dgm:spPr/>
      <dgm:t>
        <a:bodyPr/>
        <a:lstStyle/>
        <a:p>
          <a:r>
            <a:rPr lang="el-GR" sz="1600" dirty="0" smtClean="0"/>
            <a:t>Επανεξέταση του θεσμικού πλαισίου, οργάνωση και στελέχωση μονάδων υγείας με κατάλληλη υποδομή για την πραγματοποίηση διεθνών μελετών φάσης 1 (σήμερα δεν υφίσταται καθόλου).</a:t>
          </a:r>
          <a:endParaRPr lang="el-GR" sz="1600" dirty="0"/>
        </a:p>
      </dgm:t>
    </dgm:pt>
    <dgm:pt modelId="{2112381C-128F-43DB-BFF4-5789C6942389}" type="parTrans" cxnId="{5A054399-3992-4C36-8C3E-F14FD7E5A71A}">
      <dgm:prSet/>
      <dgm:spPr/>
      <dgm:t>
        <a:bodyPr/>
        <a:lstStyle/>
        <a:p>
          <a:endParaRPr lang="el-GR"/>
        </a:p>
      </dgm:t>
    </dgm:pt>
    <dgm:pt modelId="{CD189299-930E-4F03-96C3-D099715FC388}" type="sibTrans" cxnId="{5A054399-3992-4C36-8C3E-F14FD7E5A71A}">
      <dgm:prSet/>
      <dgm:spPr/>
      <dgm:t>
        <a:bodyPr/>
        <a:lstStyle/>
        <a:p>
          <a:endParaRPr lang="el-GR"/>
        </a:p>
      </dgm:t>
    </dgm:pt>
    <dgm:pt modelId="{9605A551-BAD5-4122-80C3-EF03299CE75E}">
      <dgm:prSet custT="1"/>
      <dgm:spPr/>
      <dgm:t>
        <a:bodyPr/>
        <a:lstStyle/>
        <a:p>
          <a:r>
            <a:rPr lang="el-GR" sz="1600" dirty="0" smtClean="0"/>
            <a:t>Αξιοποίηση κινήτρων ερευνητικών κοινοπραξιών (</a:t>
          </a:r>
          <a:r>
            <a:rPr lang="el-GR" sz="1600" dirty="0" err="1" smtClean="0"/>
            <a:t>cooperative</a:t>
          </a:r>
          <a:r>
            <a:rPr lang="el-GR" sz="1600" dirty="0" smtClean="0"/>
            <a:t> </a:t>
          </a:r>
          <a:r>
            <a:rPr lang="el-GR" sz="1600" dirty="0" err="1" smtClean="0"/>
            <a:t>research</a:t>
          </a:r>
          <a:r>
            <a:rPr lang="el-GR" sz="1600" dirty="0" smtClean="0"/>
            <a:t> </a:t>
          </a:r>
          <a:r>
            <a:rPr lang="el-GR" sz="1600" dirty="0" err="1" smtClean="0"/>
            <a:t>group</a:t>
          </a:r>
          <a:r>
            <a:rPr lang="el-GR" sz="1600" dirty="0" smtClean="0"/>
            <a:t>) που να επιταχύνουν τη μεταφορά τεχνολογίας από τη βασική και τη κλινική έρευνα στις εμπορικές εφαρμογές έτσι ώστε όλοι οι εμπλεκόμενοι φορείς να έχουν μια καλύτερη κατανόηση ως προς τα προβλήματα που πρέπει να επιλύσουν και τα οποία μπορεί να παρουσιαστούν σε διάφορα στάδια αυτής της διαδικασίας.</a:t>
          </a:r>
          <a:endParaRPr lang="el-GR" sz="1600" dirty="0"/>
        </a:p>
      </dgm:t>
    </dgm:pt>
    <dgm:pt modelId="{41EED19F-0595-4F09-85E0-8C59474AA17F}" type="parTrans" cxnId="{C1EBD6DF-40FC-4EA8-A318-A0B8C4D2CCF2}">
      <dgm:prSet/>
      <dgm:spPr/>
      <dgm:t>
        <a:bodyPr/>
        <a:lstStyle/>
        <a:p>
          <a:endParaRPr lang="el-GR"/>
        </a:p>
      </dgm:t>
    </dgm:pt>
    <dgm:pt modelId="{E91753FF-98EB-4E18-8D47-974A3278EF0F}" type="sibTrans" cxnId="{C1EBD6DF-40FC-4EA8-A318-A0B8C4D2CCF2}">
      <dgm:prSet/>
      <dgm:spPr/>
      <dgm:t>
        <a:bodyPr/>
        <a:lstStyle/>
        <a:p>
          <a:endParaRPr lang="el-GR"/>
        </a:p>
      </dgm:t>
    </dgm:pt>
    <dgm:pt modelId="{A027AB0C-7073-495B-8009-75F41CEF9756}">
      <dgm:prSet custT="1"/>
      <dgm:spPr/>
      <dgm:t>
        <a:bodyPr/>
        <a:lstStyle/>
        <a:p>
          <a:r>
            <a:rPr lang="el-GR" sz="1600" smtClean="0"/>
            <a:t>Αναγνώριση της κλινικής έρευνας ως επιστημονικής και τεχνολογικής έρευνας, με στόχο τη φορολογική αναγνώριση των σχετικών δαπανών και την παροχή κινήτρων για εγχώρια ανάπτυξη και επένδυση στην έρευνα.</a:t>
          </a:r>
          <a:endParaRPr lang="el-GR" sz="1600"/>
        </a:p>
      </dgm:t>
    </dgm:pt>
    <dgm:pt modelId="{E87DB5DC-AEFA-419A-8A3E-13CED29B3DAE}" type="parTrans" cxnId="{0221175B-CA23-49A2-9B30-9BF5DACA7D56}">
      <dgm:prSet/>
      <dgm:spPr/>
      <dgm:t>
        <a:bodyPr/>
        <a:lstStyle/>
        <a:p>
          <a:endParaRPr lang="el-GR"/>
        </a:p>
      </dgm:t>
    </dgm:pt>
    <dgm:pt modelId="{B9F89003-21BE-4629-B971-F95720174A61}" type="sibTrans" cxnId="{0221175B-CA23-49A2-9B30-9BF5DACA7D56}">
      <dgm:prSet/>
      <dgm:spPr/>
      <dgm:t>
        <a:bodyPr/>
        <a:lstStyle/>
        <a:p>
          <a:endParaRPr lang="el-GR"/>
        </a:p>
      </dgm:t>
    </dgm:pt>
    <dgm:pt modelId="{7A65D941-C2D3-4268-83C7-B95E4DADDDA4}">
      <dgm:prSet custT="1"/>
      <dgm:spPr/>
      <dgm:t>
        <a:bodyPr/>
        <a:lstStyle/>
        <a:p>
          <a:r>
            <a:rPr lang="el-GR" sz="1600" dirty="0" smtClean="0"/>
            <a:t>Στελέχωση της ΕΕΔ με επιστημονικό προσωπικό κατάλληλα καταρτισμένο για την έγκριση και την παρακολούθηση κλινικών ερευνών που να μπορούν να διαχειρίζονται κανονιστικά ζητήματα και θέματα βιοηθικής.</a:t>
          </a:r>
          <a:endParaRPr lang="el-GR" sz="1600" dirty="0"/>
        </a:p>
      </dgm:t>
    </dgm:pt>
    <dgm:pt modelId="{763EC512-B5AD-4930-861E-29199804F5CD}" type="parTrans" cxnId="{7042037C-4588-49A8-83BA-8FA2E8984C5B}">
      <dgm:prSet/>
      <dgm:spPr/>
      <dgm:t>
        <a:bodyPr/>
        <a:lstStyle/>
        <a:p>
          <a:endParaRPr lang="el-GR"/>
        </a:p>
      </dgm:t>
    </dgm:pt>
    <dgm:pt modelId="{B79FDA09-CC1C-4F47-9726-C858386A779F}" type="sibTrans" cxnId="{7042037C-4588-49A8-83BA-8FA2E8984C5B}">
      <dgm:prSet/>
      <dgm:spPr/>
      <dgm:t>
        <a:bodyPr/>
        <a:lstStyle/>
        <a:p>
          <a:endParaRPr lang="el-GR"/>
        </a:p>
      </dgm:t>
    </dgm:pt>
    <dgm:pt modelId="{AA9EB240-9AD4-4070-BDB9-5A23F1B65E2A}">
      <dgm:prSet custT="1"/>
      <dgm:spPr/>
      <dgm:t>
        <a:bodyPr/>
        <a:lstStyle/>
        <a:p>
          <a:r>
            <a:rPr lang="el-GR" sz="1600" dirty="0" smtClean="0"/>
            <a:t>Επέκταση της λειτουργίας της Εθνικής Επιτροπής Δεοντολογίας για μη παρεμβατικές κλινικές δοκιμές, διαγνωστικές, χειρουργικές τεχνικές κλπ. με τη δημιουργία καταλλήλων υποεπιτροπών ώστε να μην επηρεαστεί η απόδοση της όσον αφορά στις παρεμβατικές κλινικές μελέτες.</a:t>
          </a:r>
          <a:endParaRPr lang="el-GR" sz="1600" dirty="0"/>
        </a:p>
      </dgm:t>
    </dgm:pt>
    <dgm:pt modelId="{F1FD2E74-5FD6-4B17-B091-1F0F4DCC7F8F}" type="parTrans" cxnId="{5666AA97-DE4B-4479-AE9E-5B42D0517EBB}">
      <dgm:prSet/>
      <dgm:spPr/>
      <dgm:t>
        <a:bodyPr/>
        <a:lstStyle/>
        <a:p>
          <a:endParaRPr lang="el-GR"/>
        </a:p>
      </dgm:t>
    </dgm:pt>
    <dgm:pt modelId="{5A040B49-2C9F-44F8-B7BC-AB50CB24B61D}" type="sibTrans" cxnId="{5666AA97-DE4B-4479-AE9E-5B42D0517EBB}">
      <dgm:prSet/>
      <dgm:spPr/>
      <dgm:t>
        <a:bodyPr/>
        <a:lstStyle/>
        <a:p>
          <a:endParaRPr lang="el-GR"/>
        </a:p>
      </dgm:t>
    </dgm:pt>
    <dgm:pt modelId="{FDE3FD9F-975D-4F68-8D42-934784D09978}" type="pres">
      <dgm:prSet presAssocID="{CC90B4EE-7CA8-43A3-973B-8CFEB8A5C898}" presName="linear" presStyleCnt="0">
        <dgm:presLayoutVars>
          <dgm:animLvl val="lvl"/>
          <dgm:resizeHandles val="exact"/>
        </dgm:presLayoutVars>
      </dgm:prSet>
      <dgm:spPr/>
      <dgm:t>
        <a:bodyPr/>
        <a:lstStyle/>
        <a:p>
          <a:endParaRPr lang="el-GR"/>
        </a:p>
      </dgm:t>
    </dgm:pt>
    <dgm:pt modelId="{C7F267D4-A071-4371-8CB7-6FDC079CE7FD}" type="pres">
      <dgm:prSet presAssocID="{C09CA4AD-3678-452B-B25B-952DB52B6E11}" presName="parentText" presStyleLbl="node1" presStyleIdx="0" presStyleCnt="1" custScaleY="227199" custLinFactNeighborY="-1343">
        <dgm:presLayoutVars>
          <dgm:chMax val="0"/>
          <dgm:bulletEnabled val="1"/>
        </dgm:presLayoutVars>
      </dgm:prSet>
      <dgm:spPr/>
      <dgm:t>
        <a:bodyPr/>
        <a:lstStyle/>
        <a:p>
          <a:endParaRPr lang="el-GR"/>
        </a:p>
      </dgm:t>
    </dgm:pt>
    <dgm:pt modelId="{6DA5A6F2-00F3-4AF7-BFC7-1D2E7CDDE0B6}" type="pres">
      <dgm:prSet presAssocID="{C09CA4AD-3678-452B-B25B-952DB52B6E11}" presName="childText" presStyleLbl="revTx" presStyleIdx="0" presStyleCnt="1" custScaleY="172421" custLinFactNeighborY="-2032">
        <dgm:presLayoutVars>
          <dgm:bulletEnabled val="1"/>
        </dgm:presLayoutVars>
      </dgm:prSet>
      <dgm:spPr/>
      <dgm:t>
        <a:bodyPr/>
        <a:lstStyle/>
        <a:p>
          <a:endParaRPr lang="el-GR"/>
        </a:p>
      </dgm:t>
    </dgm:pt>
  </dgm:ptLst>
  <dgm:cxnLst>
    <dgm:cxn modelId="{7F20146F-5A0C-4D82-9FBA-A754F0B492CD}" type="presOf" srcId="{570B2B11-3938-48C5-AE18-306D0403C543}" destId="{6DA5A6F2-00F3-4AF7-BFC7-1D2E7CDDE0B6}" srcOrd="0" destOrd="2" presId="urn:microsoft.com/office/officeart/2005/8/layout/vList2"/>
    <dgm:cxn modelId="{6255D306-6811-4E79-903C-545EF4CD29E5}" type="presOf" srcId="{9605A551-BAD5-4122-80C3-EF03299CE75E}" destId="{6DA5A6F2-00F3-4AF7-BFC7-1D2E7CDDE0B6}" srcOrd="0" destOrd="3" presId="urn:microsoft.com/office/officeart/2005/8/layout/vList2"/>
    <dgm:cxn modelId="{7042037C-4588-49A8-83BA-8FA2E8984C5B}" srcId="{C09CA4AD-3678-452B-B25B-952DB52B6E11}" destId="{7A65D941-C2D3-4268-83C7-B95E4DADDDA4}" srcOrd="5" destOrd="0" parTransId="{763EC512-B5AD-4930-861E-29199804F5CD}" sibTransId="{B79FDA09-CC1C-4F47-9726-C858386A779F}"/>
    <dgm:cxn modelId="{5666AA97-DE4B-4479-AE9E-5B42D0517EBB}" srcId="{C09CA4AD-3678-452B-B25B-952DB52B6E11}" destId="{AA9EB240-9AD4-4070-BDB9-5A23F1B65E2A}" srcOrd="6" destOrd="0" parTransId="{F1FD2E74-5FD6-4B17-B091-1F0F4DCC7F8F}" sibTransId="{5A040B49-2C9F-44F8-B7BC-AB50CB24B61D}"/>
    <dgm:cxn modelId="{5A054399-3992-4C36-8C3E-F14FD7E5A71A}" srcId="{C09CA4AD-3678-452B-B25B-952DB52B6E11}" destId="{570B2B11-3938-48C5-AE18-306D0403C543}" srcOrd="2" destOrd="0" parTransId="{2112381C-128F-43DB-BFF4-5789C6942389}" sibTransId="{CD189299-930E-4F03-96C3-D099715FC388}"/>
    <dgm:cxn modelId="{C1EBD6DF-40FC-4EA8-A318-A0B8C4D2CCF2}" srcId="{C09CA4AD-3678-452B-B25B-952DB52B6E11}" destId="{9605A551-BAD5-4122-80C3-EF03299CE75E}" srcOrd="3" destOrd="0" parTransId="{41EED19F-0595-4F09-85E0-8C59474AA17F}" sibTransId="{E91753FF-98EB-4E18-8D47-974A3278EF0F}"/>
    <dgm:cxn modelId="{C1570563-3D44-4218-A7D1-014319E3B57A}" srcId="{C09CA4AD-3678-452B-B25B-952DB52B6E11}" destId="{F74AAB29-7FE8-4B96-9671-559F2424211B}" srcOrd="1" destOrd="0" parTransId="{FF8562A8-DD6A-44EB-92EF-5AB477420791}" sibTransId="{53FF86DA-0FE3-440B-9B94-0051E1898A80}"/>
    <dgm:cxn modelId="{C072F3D5-FAFC-4B18-B666-A56881E9830B}" srcId="{CC90B4EE-7CA8-43A3-973B-8CFEB8A5C898}" destId="{C09CA4AD-3678-452B-B25B-952DB52B6E11}" srcOrd="0" destOrd="0" parTransId="{210F0DD3-F288-4F3D-ABEC-366517F7C218}" sibTransId="{750A5777-114B-4A1D-9021-0E63222E0BC9}"/>
    <dgm:cxn modelId="{E99DC264-F34B-4AC5-B416-495FD45E6B45}" type="presOf" srcId="{AA9EB240-9AD4-4070-BDB9-5A23F1B65E2A}" destId="{6DA5A6F2-00F3-4AF7-BFC7-1D2E7CDDE0B6}" srcOrd="0" destOrd="6" presId="urn:microsoft.com/office/officeart/2005/8/layout/vList2"/>
    <dgm:cxn modelId="{23572B81-DF3B-4BE8-830B-F061DB2496B8}" type="presOf" srcId="{A027AB0C-7073-495B-8009-75F41CEF9756}" destId="{6DA5A6F2-00F3-4AF7-BFC7-1D2E7CDDE0B6}" srcOrd="0" destOrd="4" presId="urn:microsoft.com/office/officeart/2005/8/layout/vList2"/>
    <dgm:cxn modelId="{55EA482C-4E23-472E-A7F8-990E7B3619E9}" type="presOf" srcId="{CC90B4EE-7CA8-43A3-973B-8CFEB8A5C898}" destId="{FDE3FD9F-975D-4F68-8D42-934784D09978}" srcOrd="0" destOrd="0" presId="urn:microsoft.com/office/officeart/2005/8/layout/vList2"/>
    <dgm:cxn modelId="{56E8F138-5AEE-4C12-B996-201CA5569806}" type="presOf" srcId="{F74AAB29-7FE8-4B96-9671-559F2424211B}" destId="{6DA5A6F2-00F3-4AF7-BFC7-1D2E7CDDE0B6}" srcOrd="0" destOrd="1" presId="urn:microsoft.com/office/officeart/2005/8/layout/vList2"/>
    <dgm:cxn modelId="{EBD08EC9-785F-4ADD-99F8-F8E09FA886EE}" type="presOf" srcId="{C09CA4AD-3678-452B-B25B-952DB52B6E11}" destId="{C7F267D4-A071-4371-8CB7-6FDC079CE7FD}" srcOrd="0" destOrd="0" presId="urn:microsoft.com/office/officeart/2005/8/layout/vList2"/>
    <dgm:cxn modelId="{0221175B-CA23-49A2-9B30-9BF5DACA7D56}" srcId="{C09CA4AD-3678-452B-B25B-952DB52B6E11}" destId="{A027AB0C-7073-495B-8009-75F41CEF9756}" srcOrd="4" destOrd="0" parTransId="{E87DB5DC-AEFA-419A-8A3E-13CED29B3DAE}" sibTransId="{B9F89003-21BE-4629-B971-F95720174A61}"/>
    <dgm:cxn modelId="{A38EAA7B-2C58-4DD7-9454-9E76E07C5691}" type="presOf" srcId="{7A65D941-C2D3-4268-83C7-B95E4DADDDA4}" destId="{6DA5A6F2-00F3-4AF7-BFC7-1D2E7CDDE0B6}" srcOrd="0" destOrd="5" presId="urn:microsoft.com/office/officeart/2005/8/layout/vList2"/>
    <dgm:cxn modelId="{B20C61BC-4DEE-486C-8469-7CC89D649808}" type="presOf" srcId="{9BAA2A9A-C6CF-4AD8-B35C-FE491C0D0C2B}" destId="{6DA5A6F2-00F3-4AF7-BFC7-1D2E7CDDE0B6}" srcOrd="0" destOrd="0" presId="urn:microsoft.com/office/officeart/2005/8/layout/vList2"/>
    <dgm:cxn modelId="{E410AACD-520F-47F3-9CE6-E70FBDDA200C}" srcId="{C09CA4AD-3678-452B-B25B-952DB52B6E11}" destId="{9BAA2A9A-C6CF-4AD8-B35C-FE491C0D0C2B}" srcOrd="0" destOrd="0" parTransId="{5A3A47ED-1FC7-447B-929A-C41E57BF0871}" sibTransId="{01EA34EE-8EE9-46EA-86A4-0C7B35BBA5B3}"/>
    <dgm:cxn modelId="{19F822A3-94C5-4EF2-AAFF-1E19BB8510CB}" type="presParOf" srcId="{FDE3FD9F-975D-4F68-8D42-934784D09978}" destId="{C7F267D4-A071-4371-8CB7-6FDC079CE7FD}" srcOrd="0" destOrd="0" presId="urn:microsoft.com/office/officeart/2005/8/layout/vList2"/>
    <dgm:cxn modelId="{384F7C7A-C7DD-47AB-8093-DA8EE6C45F82}" type="presParOf" srcId="{FDE3FD9F-975D-4F68-8D42-934784D09978}" destId="{6DA5A6F2-00F3-4AF7-BFC7-1D2E7CDDE0B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C90B4EE-7CA8-43A3-973B-8CFEB8A5C898}"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l-GR"/>
        </a:p>
      </dgm:t>
    </dgm:pt>
    <dgm:pt modelId="{B0EBAAE8-80C3-4958-8858-A32AE8192A70}">
      <dgm:prSet custT="1"/>
      <dgm:spPr/>
      <dgm:t>
        <a:bodyPr/>
        <a:lstStyle/>
        <a:p>
          <a:r>
            <a:rPr lang="el-GR" sz="1800" dirty="0" smtClean="0"/>
            <a:t>2.1.1 Τροποποίηση φορολογικών κανονισμών ώστε να περιλαμβάνουν επενδύσεις σε άυλα στοιχεία και </a:t>
          </a:r>
          <a:r>
            <a:rPr lang="el-GR" sz="1800" dirty="0" err="1" smtClean="0"/>
            <a:t>αποφορολόγηση</a:t>
          </a:r>
          <a:r>
            <a:rPr lang="el-GR" sz="1800" dirty="0" smtClean="0"/>
            <a:t> από έσοδα από την καινοτομία</a:t>
          </a:r>
          <a:endParaRPr lang="el-GR" sz="1800" dirty="0"/>
        </a:p>
      </dgm:t>
    </dgm:pt>
    <dgm:pt modelId="{77E95B2D-EB41-47F8-A36F-A70D775F4D8D}" type="parTrans" cxnId="{FBE75CFD-DA7B-4670-9FF2-FDE2AB45CA37}">
      <dgm:prSet/>
      <dgm:spPr/>
      <dgm:t>
        <a:bodyPr/>
        <a:lstStyle/>
        <a:p>
          <a:endParaRPr lang="el-GR" sz="1400"/>
        </a:p>
      </dgm:t>
    </dgm:pt>
    <dgm:pt modelId="{4E26A02E-9D19-4A6E-8FA2-CCAF2206D4F9}" type="sibTrans" cxnId="{FBE75CFD-DA7B-4670-9FF2-FDE2AB45CA37}">
      <dgm:prSet/>
      <dgm:spPr/>
      <dgm:t>
        <a:bodyPr/>
        <a:lstStyle/>
        <a:p>
          <a:endParaRPr lang="el-GR" sz="1400"/>
        </a:p>
      </dgm:t>
    </dgm:pt>
    <dgm:pt modelId="{FFA90E7E-0234-45CD-BFDA-7EBDFCBB662B}">
      <dgm:prSet custT="1"/>
      <dgm:spPr/>
      <dgm:t>
        <a:bodyPr/>
        <a:lstStyle/>
        <a:p>
          <a:pPr marL="171450"/>
          <a:r>
            <a:rPr lang="el-GR" sz="1600" dirty="0" smtClean="0"/>
            <a:t>Επανεξέταση του πλαισίου </a:t>
          </a:r>
          <a:r>
            <a:rPr lang="el-GR" sz="1600" dirty="0" err="1" smtClean="0"/>
            <a:t>φορο</a:t>
          </a:r>
          <a:r>
            <a:rPr lang="el-GR" sz="1600" dirty="0" smtClean="0"/>
            <a:t>-ελαφρύνσεων για δαπάνες Ε&amp;Α και τεχνολογικής καινοτομίας.</a:t>
          </a:r>
          <a:endParaRPr lang="el-GR" sz="1600" dirty="0"/>
        </a:p>
      </dgm:t>
    </dgm:pt>
    <dgm:pt modelId="{EEEB8F8E-78EE-4364-B996-E43D0CDB8D39}" type="parTrans" cxnId="{D5C410AB-D4E9-4AA4-B439-1EAEF2DCD850}">
      <dgm:prSet/>
      <dgm:spPr/>
      <dgm:t>
        <a:bodyPr/>
        <a:lstStyle/>
        <a:p>
          <a:endParaRPr lang="el-GR" sz="1400"/>
        </a:p>
      </dgm:t>
    </dgm:pt>
    <dgm:pt modelId="{15F195FD-B5B6-4830-99A8-99FDF4FF52D0}" type="sibTrans" cxnId="{D5C410AB-D4E9-4AA4-B439-1EAEF2DCD850}">
      <dgm:prSet/>
      <dgm:spPr/>
      <dgm:t>
        <a:bodyPr/>
        <a:lstStyle/>
        <a:p>
          <a:endParaRPr lang="el-GR" sz="1400"/>
        </a:p>
      </dgm:t>
    </dgm:pt>
    <dgm:pt modelId="{D11F886C-127E-4A6F-8E41-2131B3D616D8}">
      <dgm:prSet custT="1"/>
      <dgm:spPr/>
      <dgm:t>
        <a:bodyPr/>
        <a:lstStyle/>
        <a:p>
          <a:pPr marL="288000"/>
          <a:r>
            <a:rPr lang="el-GR" sz="1400" dirty="0" smtClean="0"/>
            <a:t>Αύξηση του φορολογικού κινήτρου πχ διπλασιασμός του ποσοστού έκπτωσης με ή χωρίς ανώτατο όριο (φορολογική επιβάρυνση μετά την έκπτωση θα πρέπει να είναι τουλάχιστον το 30% της προκύπτουσας φορολογικής επιβάρυνσης πριν την ελάφρυνση).</a:t>
          </a:r>
          <a:endParaRPr lang="el-GR" sz="1400" dirty="0"/>
        </a:p>
      </dgm:t>
    </dgm:pt>
    <dgm:pt modelId="{BFF6AB22-F1AA-4D99-9958-89FB3A5206D4}" type="parTrans" cxnId="{C8DF704F-229C-4402-9B96-5280E76C204E}">
      <dgm:prSet/>
      <dgm:spPr/>
      <dgm:t>
        <a:bodyPr/>
        <a:lstStyle/>
        <a:p>
          <a:endParaRPr lang="el-GR" sz="1400"/>
        </a:p>
      </dgm:t>
    </dgm:pt>
    <dgm:pt modelId="{EFFCB922-217F-4D04-B5F0-14CF6887D8C0}" type="sibTrans" cxnId="{C8DF704F-229C-4402-9B96-5280E76C204E}">
      <dgm:prSet/>
      <dgm:spPr/>
      <dgm:t>
        <a:bodyPr/>
        <a:lstStyle/>
        <a:p>
          <a:endParaRPr lang="el-GR" sz="1400"/>
        </a:p>
      </dgm:t>
    </dgm:pt>
    <dgm:pt modelId="{00FE1B56-B601-48A0-937A-45AC06C98E91}">
      <dgm:prSet custT="1"/>
      <dgm:spPr/>
      <dgm:t>
        <a:bodyPr/>
        <a:lstStyle/>
        <a:p>
          <a:pPr marL="288000"/>
          <a:r>
            <a:rPr lang="el-GR" sz="1400" dirty="0" smtClean="0"/>
            <a:t>Τα royalties να απαλλάσσονται από την παρακράτηση φόρου.</a:t>
          </a:r>
          <a:endParaRPr lang="el-GR" sz="1400" dirty="0"/>
        </a:p>
      </dgm:t>
    </dgm:pt>
    <dgm:pt modelId="{FC6F3D35-CAED-48EF-8BEF-A3B8CE12D9D6}" type="parTrans" cxnId="{22D51D66-E9BC-4DDF-8D8A-5B1090372DB7}">
      <dgm:prSet/>
      <dgm:spPr/>
      <dgm:t>
        <a:bodyPr/>
        <a:lstStyle/>
        <a:p>
          <a:endParaRPr lang="el-GR" sz="1400"/>
        </a:p>
      </dgm:t>
    </dgm:pt>
    <dgm:pt modelId="{C65121E9-0001-48B5-AD84-954FA9C7FB9A}" type="sibTrans" cxnId="{22D51D66-E9BC-4DDF-8D8A-5B1090372DB7}">
      <dgm:prSet/>
      <dgm:spPr/>
      <dgm:t>
        <a:bodyPr/>
        <a:lstStyle/>
        <a:p>
          <a:endParaRPr lang="el-GR" sz="1400"/>
        </a:p>
      </dgm:t>
    </dgm:pt>
    <dgm:pt modelId="{E43BF469-2F81-4F98-9564-EB8D0A26A102}">
      <dgm:prSet custT="1"/>
      <dgm:spPr/>
      <dgm:t>
        <a:bodyPr/>
        <a:lstStyle/>
        <a:p>
          <a:pPr marL="288000"/>
          <a:r>
            <a:rPr lang="el-GR" sz="1400" dirty="0" smtClean="0"/>
            <a:t>Δυνατότητα παροχής απαλλαγής από εισφορές κοινωνικής ασφάλισης, παρέχοντας, ενεργά, αντίσταση στη μείωση της απασχόλησης.</a:t>
          </a:r>
          <a:endParaRPr lang="el-GR" sz="1400" dirty="0"/>
        </a:p>
      </dgm:t>
    </dgm:pt>
    <dgm:pt modelId="{86D0CBAF-AEC6-4D83-82C3-2B037940A3D0}" type="parTrans" cxnId="{D5083584-5E5F-483E-8B2A-17452FE2AF1B}">
      <dgm:prSet/>
      <dgm:spPr/>
      <dgm:t>
        <a:bodyPr/>
        <a:lstStyle/>
        <a:p>
          <a:endParaRPr lang="el-GR" sz="1400"/>
        </a:p>
      </dgm:t>
    </dgm:pt>
    <dgm:pt modelId="{C7AACE3B-7025-4BAE-B358-8057A4EDC835}" type="sibTrans" cxnId="{D5083584-5E5F-483E-8B2A-17452FE2AF1B}">
      <dgm:prSet/>
      <dgm:spPr/>
      <dgm:t>
        <a:bodyPr/>
        <a:lstStyle/>
        <a:p>
          <a:endParaRPr lang="el-GR" sz="1400"/>
        </a:p>
      </dgm:t>
    </dgm:pt>
    <dgm:pt modelId="{33F30A0E-13FF-42AE-A833-B4CC28BFAD7B}">
      <dgm:prSet custT="1"/>
      <dgm:spPr/>
      <dgm:t>
        <a:bodyPr/>
        <a:lstStyle/>
        <a:p>
          <a:pPr marL="288000"/>
          <a:r>
            <a:rPr lang="el-GR" sz="1400" dirty="0" smtClean="0"/>
            <a:t>Εφαρμογή μειωμένου φορολογικού συντελεστή στα κέρδη από την εκμετάλλευση πατέντων και συγκεκριμένων καινοτομιών (πχ. Patent Box στην Αγγλία). </a:t>
          </a:r>
          <a:endParaRPr lang="el-GR" sz="1400" dirty="0"/>
        </a:p>
      </dgm:t>
    </dgm:pt>
    <dgm:pt modelId="{8BAC44F4-60C1-400F-A77B-A1DA784039B5}" type="parTrans" cxnId="{BAAABFAE-2722-4667-9EC4-F83F2F04EFC3}">
      <dgm:prSet/>
      <dgm:spPr/>
      <dgm:t>
        <a:bodyPr/>
        <a:lstStyle/>
        <a:p>
          <a:endParaRPr lang="el-GR" sz="1400"/>
        </a:p>
      </dgm:t>
    </dgm:pt>
    <dgm:pt modelId="{5D764106-10B5-4203-92A3-1A89C7941EAF}" type="sibTrans" cxnId="{BAAABFAE-2722-4667-9EC4-F83F2F04EFC3}">
      <dgm:prSet/>
      <dgm:spPr/>
      <dgm:t>
        <a:bodyPr/>
        <a:lstStyle/>
        <a:p>
          <a:endParaRPr lang="el-GR" sz="1400"/>
        </a:p>
      </dgm:t>
    </dgm:pt>
    <dgm:pt modelId="{7385E8AE-BEDA-4F1C-8C1D-BA700687F20B}">
      <dgm:prSet custT="1"/>
      <dgm:spPr/>
      <dgm:t>
        <a:bodyPr/>
        <a:lstStyle/>
        <a:p>
          <a:pPr marL="171450"/>
          <a:r>
            <a:rPr lang="el-GR" sz="1600" dirty="0" smtClean="0"/>
            <a:t>Δημιουργία Ειδικών Οικονομικών ζωνών (ΕΟΖ) με ειδικά κίνητρα, φοροαπαλλαγές σε νομικά πρόσωπα που είναι να εγκατασταθούν εντός βιομηχανικών περιοχών ( ΒΙΠΕ, ΒΕΠΕ, ΒΙΠΑ, ΒΙΟΠΑ).</a:t>
          </a:r>
        </a:p>
      </dgm:t>
    </dgm:pt>
    <dgm:pt modelId="{B4B7D593-5D12-4693-B305-763BE65D044D}" type="parTrans" cxnId="{139F4765-4C40-44B0-8981-6C30BA3D5368}">
      <dgm:prSet/>
      <dgm:spPr/>
      <dgm:t>
        <a:bodyPr/>
        <a:lstStyle/>
        <a:p>
          <a:endParaRPr lang="el-GR"/>
        </a:p>
      </dgm:t>
    </dgm:pt>
    <dgm:pt modelId="{834E1D83-3C64-4E25-B031-87CD11A271D2}" type="sibTrans" cxnId="{139F4765-4C40-44B0-8981-6C30BA3D5368}">
      <dgm:prSet/>
      <dgm:spPr/>
      <dgm:t>
        <a:bodyPr/>
        <a:lstStyle/>
        <a:p>
          <a:endParaRPr lang="el-GR"/>
        </a:p>
      </dgm:t>
    </dgm:pt>
    <dgm:pt modelId="{9DC26126-3840-44C6-91B0-D073FB64D413}">
      <dgm:prSet custT="1"/>
      <dgm:spPr/>
      <dgm:t>
        <a:bodyPr/>
        <a:lstStyle/>
        <a:p>
          <a:pPr marL="171450"/>
          <a:r>
            <a:rPr lang="el-GR" sz="1600" dirty="0" smtClean="0"/>
            <a:t>Τροποποίηση του αναπτυξιακού νόμου ώστε να παρέχεται μεγαλύτερο % επιδότησης μεταποιητικών επιχειρήσεων σε περιφέρειες με υψηλή βιομηχανική συγκέντρωση πχ Αττική.</a:t>
          </a:r>
        </a:p>
      </dgm:t>
    </dgm:pt>
    <dgm:pt modelId="{511C341B-5DE8-4E2D-B85C-EB58FE0D6879}" type="parTrans" cxnId="{94080782-ADBA-4C40-A124-522C485ECA9D}">
      <dgm:prSet/>
      <dgm:spPr/>
      <dgm:t>
        <a:bodyPr/>
        <a:lstStyle/>
        <a:p>
          <a:endParaRPr lang="el-GR"/>
        </a:p>
      </dgm:t>
    </dgm:pt>
    <dgm:pt modelId="{CDC6BF34-48A7-4B4A-82FB-019BFC1BAB3A}" type="sibTrans" cxnId="{94080782-ADBA-4C40-A124-522C485ECA9D}">
      <dgm:prSet/>
      <dgm:spPr/>
      <dgm:t>
        <a:bodyPr/>
        <a:lstStyle/>
        <a:p>
          <a:endParaRPr lang="el-GR"/>
        </a:p>
      </dgm:t>
    </dgm:pt>
    <dgm:pt modelId="{FDE3FD9F-975D-4F68-8D42-934784D09978}" type="pres">
      <dgm:prSet presAssocID="{CC90B4EE-7CA8-43A3-973B-8CFEB8A5C898}" presName="linear" presStyleCnt="0">
        <dgm:presLayoutVars>
          <dgm:animLvl val="lvl"/>
          <dgm:resizeHandles val="exact"/>
        </dgm:presLayoutVars>
      </dgm:prSet>
      <dgm:spPr/>
      <dgm:t>
        <a:bodyPr/>
        <a:lstStyle/>
        <a:p>
          <a:endParaRPr lang="el-GR"/>
        </a:p>
      </dgm:t>
    </dgm:pt>
    <dgm:pt modelId="{74CD7B48-855C-4C43-8FD1-F3BDB41ECAA7}" type="pres">
      <dgm:prSet presAssocID="{B0EBAAE8-80C3-4958-8858-A32AE8192A70}" presName="parentText" presStyleLbl="node1" presStyleIdx="0" presStyleCnt="1" custScaleY="163665" custLinFactNeighborX="1255" custLinFactNeighborY="502">
        <dgm:presLayoutVars>
          <dgm:chMax val="0"/>
          <dgm:bulletEnabled val="1"/>
        </dgm:presLayoutVars>
      </dgm:prSet>
      <dgm:spPr/>
      <dgm:t>
        <a:bodyPr/>
        <a:lstStyle/>
        <a:p>
          <a:endParaRPr lang="el-GR"/>
        </a:p>
      </dgm:t>
    </dgm:pt>
    <dgm:pt modelId="{0AF0D717-10FD-44E8-9B03-A2172FB671A8}" type="pres">
      <dgm:prSet presAssocID="{B0EBAAE8-80C3-4958-8858-A32AE8192A70}" presName="childText" presStyleLbl="revTx" presStyleIdx="0" presStyleCnt="1" custScaleY="162437">
        <dgm:presLayoutVars>
          <dgm:bulletEnabled val="1"/>
        </dgm:presLayoutVars>
      </dgm:prSet>
      <dgm:spPr/>
      <dgm:t>
        <a:bodyPr/>
        <a:lstStyle/>
        <a:p>
          <a:endParaRPr lang="el-GR"/>
        </a:p>
      </dgm:t>
    </dgm:pt>
  </dgm:ptLst>
  <dgm:cxnLst>
    <dgm:cxn modelId="{91BCC8AA-9159-4974-80E0-42922BB4AE2F}" type="presOf" srcId="{E43BF469-2F81-4F98-9564-EB8D0A26A102}" destId="{0AF0D717-10FD-44E8-9B03-A2172FB671A8}" srcOrd="0" destOrd="3" presId="urn:microsoft.com/office/officeart/2005/8/layout/vList2"/>
    <dgm:cxn modelId="{C8DF704F-229C-4402-9B96-5280E76C204E}" srcId="{B0EBAAE8-80C3-4958-8858-A32AE8192A70}" destId="{D11F886C-127E-4A6F-8E41-2131B3D616D8}" srcOrd="1" destOrd="0" parTransId="{BFF6AB22-F1AA-4D99-9958-89FB3A5206D4}" sibTransId="{EFFCB922-217F-4D04-B5F0-14CF6887D8C0}"/>
    <dgm:cxn modelId="{31D2DFB1-601A-4BDF-9651-BB3B2E109DFC}" type="presOf" srcId="{9DC26126-3840-44C6-91B0-D073FB64D413}" destId="{0AF0D717-10FD-44E8-9B03-A2172FB671A8}" srcOrd="0" destOrd="6" presId="urn:microsoft.com/office/officeart/2005/8/layout/vList2"/>
    <dgm:cxn modelId="{139F4765-4C40-44B0-8981-6C30BA3D5368}" srcId="{B0EBAAE8-80C3-4958-8858-A32AE8192A70}" destId="{7385E8AE-BEDA-4F1C-8C1D-BA700687F20B}" srcOrd="5" destOrd="0" parTransId="{B4B7D593-5D12-4693-B305-763BE65D044D}" sibTransId="{834E1D83-3C64-4E25-B031-87CD11A271D2}"/>
    <dgm:cxn modelId="{2CA2F34B-A188-4494-8EB1-3368AA68697E}" type="presOf" srcId="{7385E8AE-BEDA-4F1C-8C1D-BA700687F20B}" destId="{0AF0D717-10FD-44E8-9B03-A2172FB671A8}" srcOrd="0" destOrd="5" presId="urn:microsoft.com/office/officeart/2005/8/layout/vList2"/>
    <dgm:cxn modelId="{79EBE41B-5776-458B-AF98-0F14A18960B7}" type="presOf" srcId="{FFA90E7E-0234-45CD-BFDA-7EBDFCBB662B}" destId="{0AF0D717-10FD-44E8-9B03-A2172FB671A8}" srcOrd="0" destOrd="0" presId="urn:microsoft.com/office/officeart/2005/8/layout/vList2"/>
    <dgm:cxn modelId="{BAAABFAE-2722-4667-9EC4-F83F2F04EFC3}" srcId="{B0EBAAE8-80C3-4958-8858-A32AE8192A70}" destId="{33F30A0E-13FF-42AE-A833-B4CC28BFAD7B}" srcOrd="4" destOrd="0" parTransId="{8BAC44F4-60C1-400F-A77B-A1DA784039B5}" sibTransId="{5D764106-10B5-4203-92A3-1A89C7941EAF}"/>
    <dgm:cxn modelId="{FBE75CFD-DA7B-4670-9FF2-FDE2AB45CA37}" srcId="{CC90B4EE-7CA8-43A3-973B-8CFEB8A5C898}" destId="{B0EBAAE8-80C3-4958-8858-A32AE8192A70}" srcOrd="0" destOrd="0" parTransId="{77E95B2D-EB41-47F8-A36F-A70D775F4D8D}" sibTransId="{4E26A02E-9D19-4A6E-8FA2-CCAF2206D4F9}"/>
    <dgm:cxn modelId="{94C2D982-5A19-4437-9A48-C5617717461B}" type="presOf" srcId="{33F30A0E-13FF-42AE-A833-B4CC28BFAD7B}" destId="{0AF0D717-10FD-44E8-9B03-A2172FB671A8}" srcOrd="0" destOrd="4" presId="urn:microsoft.com/office/officeart/2005/8/layout/vList2"/>
    <dgm:cxn modelId="{22D51D66-E9BC-4DDF-8D8A-5B1090372DB7}" srcId="{B0EBAAE8-80C3-4958-8858-A32AE8192A70}" destId="{00FE1B56-B601-48A0-937A-45AC06C98E91}" srcOrd="2" destOrd="0" parTransId="{FC6F3D35-CAED-48EF-8BEF-A3B8CE12D9D6}" sibTransId="{C65121E9-0001-48B5-AD84-954FA9C7FB9A}"/>
    <dgm:cxn modelId="{D495B090-C18B-461A-AB9A-B348EB5E384C}" type="presOf" srcId="{00FE1B56-B601-48A0-937A-45AC06C98E91}" destId="{0AF0D717-10FD-44E8-9B03-A2172FB671A8}" srcOrd="0" destOrd="2" presId="urn:microsoft.com/office/officeart/2005/8/layout/vList2"/>
    <dgm:cxn modelId="{D5083584-5E5F-483E-8B2A-17452FE2AF1B}" srcId="{B0EBAAE8-80C3-4958-8858-A32AE8192A70}" destId="{E43BF469-2F81-4F98-9564-EB8D0A26A102}" srcOrd="3" destOrd="0" parTransId="{86D0CBAF-AEC6-4D83-82C3-2B037940A3D0}" sibTransId="{C7AACE3B-7025-4BAE-B358-8057A4EDC835}"/>
    <dgm:cxn modelId="{A834030C-53E4-425D-BA16-B08400BEB2CA}" type="presOf" srcId="{D11F886C-127E-4A6F-8E41-2131B3D616D8}" destId="{0AF0D717-10FD-44E8-9B03-A2172FB671A8}" srcOrd="0" destOrd="1" presId="urn:microsoft.com/office/officeart/2005/8/layout/vList2"/>
    <dgm:cxn modelId="{2E50BFF7-0DC2-41CD-9F4E-FAC6F4E4686F}" type="presOf" srcId="{CC90B4EE-7CA8-43A3-973B-8CFEB8A5C898}" destId="{FDE3FD9F-975D-4F68-8D42-934784D09978}" srcOrd="0" destOrd="0" presId="urn:microsoft.com/office/officeart/2005/8/layout/vList2"/>
    <dgm:cxn modelId="{D5C410AB-D4E9-4AA4-B439-1EAEF2DCD850}" srcId="{B0EBAAE8-80C3-4958-8858-A32AE8192A70}" destId="{FFA90E7E-0234-45CD-BFDA-7EBDFCBB662B}" srcOrd="0" destOrd="0" parTransId="{EEEB8F8E-78EE-4364-B996-E43D0CDB8D39}" sibTransId="{15F195FD-B5B6-4830-99A8-99FDF4FF52D0}"/>
    <dgm:cxn modelId="{6F5AD731-4527-4EC2-AD08-54E9325403FE}" type="presOf" srcId="{B0EBAAE8-80C3-4958-8858-A32AE8192A70}" destId="{74CD7B48-855C-4C43-8FD1-F3BDB41ECAA7}" srcOrd="0" destOrd="0" presId="urn:microsoft.com/office/officeart/2005/8/layout/vList2"/>
    <dgm:cxn modelId="{94080782-ADBA-4C40-A124-522C485ECA9D}" srcId="{B0EBAAE8-80C3-4958-8858-A32AE8192A70}" destId="{9DC26126-3840-44C6-91B0-D073FB64D413}" srcOrd="6" destOrd="0" parTransId="{511C341B-5DE8-4E2D-B85C-EB58FE0D6879}" sibTransId="{CDC6BF34-48A7-4B4A-82FB-019BFC1BAB3A}"/>
    <dgm:cxn modelId="{0AD15BAF-0793-45EB-9CA4-3A9B1B5C60D8}" type="presParOf" srcId="{FDE3FD9F-975D-4F68-8D42-934784D09978}" destId="{74CD7B48-855C-4C43-8FD1-F3BDB41ECAA7}" srcOrd="0" destOrd="0" presId="urn:microsoft.com/office/officeart/2005/8/layout/vList2"/>
    <dgm:cxn modelId="{863F4560-7D28-48A5-A1F5-4B9020F65CBC}" type="presParOf" srcId="{FDE3FD9F-975D-4F68-8D42-934784D09978}" destId="{0AF0D717-10FD-44E8-9B03-A2172FB671A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C90B4EE-7CA8-43A3-973B-8CFEB8A5C89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l-GR"/>
        </a:p>
      </dgm:t>
    </dgm:pt>
    <dgm:pt modelId="{C09CA4AD-3678-452B-B25B-952DB52B6E11}">
      <dgm:prSet custT="1"/>
      <dgm:spPr/>
      <dgm:t>
        <a:bodyPr/>
        <a:lstStyle/>
        <a:p>
          <a:r>
            <a:rPr lang="el-GR" sz="1800" dirty="0" smtClean="0"/>
            <a:t>2.1.1 Τροποποίηση φορολογικών κανονισμών ώστε να περιλαμβάνουν επενδύσεις σε άυλα στοιχεία και </a:t>
          </a:r>
          <a:r>
            <a:rPr lang="el-GR" sz="1800" dirty="0" err="1" smtClean="0"/>
            <a:t>αποφορολόγηση</a:t>
          </a:r>
          <a:r>
            <a:rPr lang="el-GR" sz="1800" dirty="0" smtClean="0"/>
            <a:t> από έσοδα από την καινοτομία</a:t>
          </a:r>
          <a:endParaRPr lang="el-GR" sz="1800" dirty="0"/>
        </a:p>
      </dgm:t>
    </dgm:pt>
    <dgm:pt modelId="{210F0DD3-F288-4F3D-ABEC-366517F7C218}" type="parTrans" cxnId="{C072F3D5-FAFC-4B18-B666-A56881E9830B}">
      <dgm:prSet/>
      <dgm:spPr/>
      <dgm:t>
        <a:bodyPr/>
        <a:lstStyle/>
        <a:p>
          <a:endParaRPr lang="el-GR"/>
        </a:p>
      </dgm:t>
    </dgm:pt>
    <dgm:pt modelId="{750A5777-114B-4A1D-9021-0E63222E0BC9}" type="sibTrans" cxnId="{C072F3D5-FAFC-4B18-B666-A56881E9830B}">
      <dgm:prSet/>
      <dgm:spPr/>
      <dgm:t>
        <a:bodyPr/>
        <a:lstStyle/>
        <a:p>
          <a:endParaRPr lang="el-GR"/>
        </a:p>
      </dgm:t>
    </dgm:pt>
    <dgm:pt modelId="{9BAA2A9A-C6CF-4AD8-B35C-FE491C0D0C2B}">
      <dgm:prSet custT="1"/>
      <dgm:spPr/>
      <dgm:t>
        <a:bodyPr/>
        <a:lstStyle/>
        <a:p>
          <a:r>
            <a:rPr lang="el-GR" sz="1600" dirty="0" smtClean="0"/>
            <a:t>Έναρξη της διαδικασίας </a:t>
          </a:r>
          <a:r>
            <a:rPr lang="el-GR" sz="1600" dirty="0" err="1" smtClean="0"/>
            <a:t>αδειοδότησης</a:t>
          </a:r>
          <a:r>
            <a:rPr lang="el-GR" sz="1600" dirty="0" smtClean="0"/>
            <a:t> παράλληλα με το στάδιο της κατασκευής για την ανάπτυξη/ επέκταση της δυναμικότητας υφιστάμενης βιομηχανικής μονάδας σε ήδη παραγόμενα ή νέα προϊόντα εφόσον δεν συνοδεύεται από κτιριακή επέκταση. Σε κάθε περίπτωση λήψη των απαιτούμενων αδειών πριν τη παραγωγική λειτουργία της εγκατάστασης ώστε η </a:t>
          </a:r>
          <a:r>
            <a:rPr lang="el-GR" sz="1600" dirty="0" err="1" smtClean="0"/>
            <a:t>αδειοδοτική</a:t>
          </a:r>
          <a:r>
            <a:rPr lang="el-GR" sz="1600" dirty="0" smtClean="0"/>
            <a:t> διαδικασία και τυχόν καθυστερήσεις να μην εμποδίζουν τις επενδύσεις και τη λειτουργία της αγοράς. </a:t>
          </a:r>
          <a:endParaRPr lang="el-GR" sz="1600" dirty="0"/>
        </a:p>
      </dgm:t>
    </dgm:pt>
    <dgm:pt modelId="{5A3A47ED-1FC7-447B-929A-C41E57BF0871}" type="parTrans" cxnId="{E410AACD-520F-47F3-9CE6-E70FBDDA200C}">
      <dgm:prSet/>
      <dgm:spPr/>
      <dgm:t>
        <a:bodyPr/>
        <a:lstStyle/>
        <a:p>
          <a:endParaRPr lang="el-GR"/>
        </a:p>
      </dgm:t>
    </dgm:pt>
    <dgm:pt modelId="{01EA34EE-8EE9-46EA-86A4-0C7B35BBA5B3}" type="sibTrans" cxnId="{E410AACD-520F-47F3-9CE6-E70FBDDA200C}">
      <dgm:prSet/>
      <dgm:spPr/>
      <dgm:t>
        <a:bodyPr/>
        <a:lstStyle/>
        <a:p>
          <a:endParaRPr lang="el-GR"/>
        </a:p>
      </dgm:t>
    </dgm:pt>
    <dgm:pt modelId="{BC427EC6-7052-43B4-9BBF-E4A56B28E674}">
      <dgm:prSet custT="1"/>
      <dgm:spPr/>
      <dgm:t>
        <a:bodyPr/>
        <a:lstStyle/>
        <a:p>
          <a:r>
            <a:rPr lang="el-GR" sz="1600" dirty="0" smtClean="0"/>
            <a:t>Εναρμόνιση της Ελληνικής νομοθεσίας με την Ευρωπαϊκή οδηγία σχετικά με τις παραλαβές υλικών από χώρες της Ε.Ε. υπό το καθεστώς «παρακαταθήκης» - </a:t>
          </a:r>
          <a:r>
            <a:rPr lang="el-GR" sz="1600" dirty="0" err="1" smtClean="0"/>
            <a:t>consignment</a:t>
          </a:r>
          <a:r>
            <a:rPr lang="el-GR" sz="1600" dirty="0" smtClean="0"/>
            <a:t>.</a:t>
          </a:r>
          <a:endParaRPr lang="el-GR" sz="1600" dirty="0"/>
        </a:p>
      </dgm:t>
    </dgm:pt>
    <dgm:pt modelId="{12B6C4D1-34CE-476F-9C2E-BEC963C2A849}" type="parTrans" cxnId="{F117791E-7C55-41F9-BCA4-EE04AB764900}">
      <dgm:prSet/>
      <dgm:spPr/>
      <dgm:t>
        <a:bodyPr/>
        <a:lstStyle/>
        <a:p>
          <a:endParaRPr lang="el-GR"/>
        </a:p>
      </dgm:t>
    </dgm:pt>
    <dgm:pt modelId="{425210C3-1ED2-40E5-B881-5863EEAABE98}" type="sibTrans" cxnId="{F117791E-7C55-41F9-BCA4-EE04AB764900}">
      <dgm:prSet/>
      <dgm:spPr/>
      <dgm:t>
        <a:bodyPr/>
        <a:lstStyle/>
        <a:p>
          <a:endParaRPr lang="el-GR"/>
        </a:p>
      </dgm:t>
    </dgm:pt>
    <dgm:pt modelId="{F91C21AF-5B17-4C2A-A5C1-C5CC52545A26}">
      <dgm:prSet custT="1"/>
      <dgm:spPr/>
      <dgm:t>
        <a:bodyPr/>
        <a:lstStyle/>
        <a:p>
          <a:r>
            <a:rPr lang="el-GR" sz="1600" dirty="0" smtClean="0"/>
            <a:t>Δημιουργία επιτροπής με συμμετοχή εκπροσώπων της πολιτείας και ανεξαρτήτων φορέων για την αξιολόγηση των άυλων επενδύσεων (αγορά πατεντών, αδειών κυκλοφορίας, κλινικές μελέτες κλπ) των φαρμακοβιομηχανιών ώστε να μπορούν να ενταχθούν στα ΕΣΠΑ και στα λοιπά αναπτυξιακά προγράμματα</a:t>
          </a:r>
          <a:endParaRPr lang="el-GR" sz="1600" dirty="0"/>
        </a:p>
      </dgm:t>
    </dgm:pt>
    <dgm:pt modelId="{67661F02-A441-4937-9B6C-420A0F67B1EB}" type="parTrans" cxnId="{F0C9ED64-00B5-41A3-B68D-9FA1BB469BE9}">
      <dgm:prSet/>
      <dgm:spPr/>
      <dgm:t>
        <a:bodyPr/>
        <a:lstStyle/>
        <a:p>
          <a:endParaRPr lang="el-GR"/>
        </a:p>
      </dgm:t>
    </dgm:pt>
    <dgm:pt modelId="{48A09F72-C3AB-4E36-8596-164AE8C4C30D}" type="sibTrans" cxnId="{F0C9ED64-00B5-41A3-B68D-9FA1BB469BE9}">
      <dgm:prSet/>
      <dgm:spPr/>
      <dgm:t>
        <a:bodyPr/>
        <a:lstStyle/>
        <a:p>
          <a:endParaRPr lang="el-GR"/>
        </a:p>
      </dgm:t>
    </dgm:pt>
    <dgm:pt modelId="{EE6C1CCD-8707-4E6D-BBB6-2662CA67B235}">
      <dgm:prSet custT="1"/>
      <dgm:spPr/>
      <dgm:t>
        <a:bodyPr/>
        <a:lstStyle/>
        <a:p>
          <a:r>
            <a:rPr lang="el-GR" sz="1600" dirty="0" smtClean="0"/>
            <a:t>Υιοθέτηση δασμολογικών και φορολογικών απαλλαγών και διευκολύνσεων για αλλοδαπές επιχειρήσεις που μεταφέρουν την παραγωγική τους δραστηριότητα στην Ελλάδα πχ </a:t>
          </a:r>
          <a:r>
            <a:rPr lang="el-GR" sz="1600" dirty="0" err="1" smtClean="0"/>
            <a:t>επικαιροποίηση</a:t>
          </a:r>
          <a:r>
            <a:rPr lang="el-GR" sz="1600" dirty="0" smtClean="0"/>
            <a:t> Α.Ν. 89/1967 που ίσχυε έως 2005.</a:t>
          </a:r>
          <a:endParaRPr lang="el-GR" sz="1600" dirty="0"/>
        </a:p>
      </dgm:t>
    </dgm:pt>
    <dgm:pt modelId="{DEC29EE3-3FD7-4FCE-8661-F857F1E9C86D}" type="parTrans" cxnId="{1B1903C0-FF70-40C7-BD85-872DA810DCEE}">
      <dgm:prSet/>
      <dgm:spPr/>
      <dgm:t>
        <a:bodyPr/>
        <a:lstStyle/>
        <a:p>
          <a:endParaRPr lang="el-GR"/>
        </a:p>
      </dgm:t>
    </dgm:pt>
    <dgm:pt modelId="{47373270-6073-4DD6-A238-66C4EAAEFA05}" type="sibTrans" cxnId="{1B1903C0-FF70-40C7-BD85-872DA810DCEE}">
      <dgm:prSet/>
      <dgm:spPr/>
      <dgm:t>
        <a:bodyPr/>
        <a:lstStyle/>
        <a:p>
          <a:endParaRPr lang="el-GR"/>
        </a:p>
      </dgm:t>
    </dgm:pt>
    <dgm:pt modelId="{DD5BA763-EB72-4949-B61B-297D36A1FD29}">
      <dgm:prSet custT="1"/>
      <dgm:spPr/>
      <dgm:t>
        <a:bodyPr/>
        <a:lstStyle/>
        <a:p>
          <a:r>
            <a:rPr lang="el-GR" sz="1600" dirty="0" smtClean="0"/>
            <a:t>Άρση των φορολογικών περιορισμών που δυσχεραίνουν την παραγωγή για τρίτους από την αλλοδαπή (πχ. επιβάρυνση με ΦΠΑ, δημιουργία φορολογικών αντιπροσώπων και κατά συνέπεια διπλής φορολόγησης (μόνιμη εγκατάσταση στην Ελλάδα), δυσχέρειες στον φορολογικό και λογιστικό χειρισμό).</a:t>
          </a:r>
          <a:endParaRPr lang="el-GR" sz="1600" dirty="0"/>
        </a:p>
      </dgm:t>
    </dgm:pt>
    <dgm:pt modelId="{883F8500-E39F-492F-AD42-694FDDFADB28}" type="parTrans" cxnId="{ABC1BEAA-63EB-4A44-903E-B08E3A4E8393}">
      <dgm:prSet/>
      <dgm:spPr/>
      <dgm:t>
        <a:bodyPr/>
        <a:lstStyle/>
        <a:p>
          <a:endParaRPr lang="el-GR"/>
        </a:p>
      </dgm:t>
    </dgm:pt>
    <dgm:pt modelId="{F1A71DB4-57D3-45B1-AD55-038B8196276F}" type="sibTrans" cxnId="{ABC1BEAA-63EB-4A44-903E-B08E3A4E8393}">
      <dgm:prSet/>
      <dgm:spPr/>
      <dgm:t>
        <a:bodyPr/>
        <a:lstStyle/>
        <a:p>
          <a:endParaRPr lang="el-GR"/>
        </a:p>
      </dgm:t>
    </dgm:pt>
    <dgm:pt modelId="{FDE3FD9F-975D-4F68-8D42-934784D09978}" type="pres">
      <dgm:prSet presAssocID="{CC90B4EE-7CA8-43A3-973B-8CFEB8A5C898}" presName="linear" presStyleCnt="0">
        <dgm:presLayoutVars>
          <dgm:animLvl val="lvl"/>
          <dgm:resizeHandles val="exact"/>
        </dgm:presLayoutVars>
      </dgm:prSet>
      <dgm:spPr/>
      <dgm:t>
        <a:bodyPr/>
        <a:lstStyle/>
        <a:p>
          <a:endParaRPr lang="el-GR"/>
        </a:p>
      </dgm:t>
    </dgm:pt>
    <dgm:pt modelId="{C7F267D4-A071-4371-8CB7-6FDC079CE7FD}" type="pres">
      <dgm:prSet presAssocID="{C09CA4AD-3678-452B-B25B-952DB52B6E11}" presName="parentText" presStyleLbl="node1" presStyleIdx="0" presStyleCnt="1" custScaleY="58599" custLinFactNeighborX="847" custLinFactNeighborY="-4675">
        <dgm:presLayoutVars>
          <dgm:chMax val="0"/>
          <dgm:bulletEnabled val="1"/>
        </dgm:presLayoutVars>
      </dgm:prSet>
      <dgm:spPr/>
      <dgm:t>
        <a:bodyPr/>
        <a:lstStyle/>
        <a:p>
          <a:endParaRPr lang="el-GR"/>
        </a:p>
      </dgm:t>
    </dgm:pt>
    <dgm:pt modelId="{6DA5A6F2-00F3-4AF7-BFC7-1D2E7CDDE0B6}" type="pres">
      <dgm:prSet presAssocID="{C09CA4AD-3678-452B-B25B-952DB52B6E11}" presName="childText" presStyleLbl="revTx" presStyleIdx="0" presStyleCnt="1" custScaleY="107284" custLinFactNeighborY="-2032">
        <dgm:presLayoutVars>
          <dgm:bulletEnabled val="1"/>
        </dgm:presLayoutVars>
      </dgm:prSet>
      <dgm:spPr/>
      <dgm:t>
        <a:bodyPr/>
        <a:lstStyle/>
        <a:p>
          <a:endParaRPr lang="el-GR"/>
        </a:p>
      </dgm:t>
    </dgm:pt>
  </dgm:ptLst>
  <dgm:cxnLst>
    <dgm:cxn modelId="{656D31AD-011E-4C89-AEAF-3B818AF58133}" type="presOf" srcId="{C09CA4AD-3678-452B-B25B-952DB52B6E11}" destId="{C7F267D4-A071-4371-8CB7-6FDC079CE7FD}" srcOrd="0" destOrd="0" presId="urn:microsoft.com/office/officeart/2005/8/layout/vList2"/>
    <dgm:cxn modelId="{C072F3D5-FAFC-4B18-B666-A56881E9830B}" srcId="{CC90B4EE-7CA8-43A3-973B-8CFEB8A5C898}" destId="{C09CA4AD-3678-452B-B25B-952DB52B6E11}" srcOrd="0" destOrd="0" parTransId="{210F0DD3-F288-4F3D-ABEC-366517F7C218}" sibTransId="{750A5777-114B-4A1D-9021-0E63222E0BC9}"/>
    <dgm:cxn modelId="{B4FFFE3A-8F99-4F30-A381-054A96A95D59}" type="presOf" srcId="{CC90B4EE-7CA8-43A3-973B-8CFEB8A5C898}" destId="{FDE3FD9F-975D-4F68-8D42-934784D09978}" srcOrd="0" destOrd="0" presId="urn:microsoft.com/office/officeart/2005/8/layout/vList2"/>
    <dgm:cxn modelId="{F117791E-7C55-41F9-BCA4-EE04AB764900}" srcId="{C09CA4AD-3678-452B-B25B-952DB52B6E11}" destId="{BC427EC6-7052-43B4-9BBF-E4A56B28E674}" srcOrd="1" destOrd="0" parTransId="{12B6C4D1-34CE-476F-9C2E-BEC963C2A849}" sibTransId="{425210C3-1ED2-40E5-B881-5863EEAABE98}"/>
    <dgm:cxn modelId="{1B1903C0-FF70-40C7-BD85-872DA810DCEE}" srcId="{C09CA4AD-3678-452B-B25B-952DB52B6E11}" destId="{EE6C1CCD-8707-4E6D-BBB6-2662CA67B235}" srcOrd="4" destOrd="0" parTransId="{DEC29EE3-3FD7-4FCE-8661-F857F1E9C86D}" sibTransId="{47373270-6073-4DD6-A238-66C4EAAEFA05}"/>
    <dgm:cxn modelId="{F0C9ED64-00B5-41A3-B68D-9FA1BB469BE9}" srcId="{C09CA4AD-3678-452B-B25B-952DB52B6E11}" destId="{F91C21AF-5B17-4C2A-A5C1-C5CC52545A26}" srcOrd="2" destOrd="0" parTransId="{67661F02-A441-4937-9B6C-420A0F67B1EB}" sibTransId="{48A09F72-C3AB-4E36-8596-164AE8C4C30D}"/>
    <dgm:cxn modelId="{ABC1BEAA-63EB-4A44-903E-B08E3A4E8393}" srcId="{C09CA4AD-3678-452B-B25B-952DB52B6E11}" destId="{DD5BA763-EB72-4949-B61B-297D36A1FD29}" srcOrd="0" destOrd="0" parTransId="{883F8500-E39F-492F-AD42-694FDDFADB28}" sibTransId="{F1A71DB4-57D3-45B1-AD55-038B8196276F}"/>
    <dgm:cxn modelId="{487E347E-8BA3-49F6-98F4-CB4816B576E5}" type="presOf" srcId="{F91C21AF-5B17-4C2A-A5C1-C5CC52545A26}" destId="{6DA5A6F2-00F3-4AF7-BFC7-1D2E7CDDE0B6}" srcOrd="0" destOrd="2" presId="urn:microsoft.com/office/officeart/2005/8/layout/vList2"/>
    <dgm:cxn modelId="{56B439AF-F939-4AEC-829A-CAEE658869BB}" type="presOf" srcId="{EE6C1CCD-8707-4E6D-BBB6-2662CA67B235}" destId="{6DA5A6F2-00F3-4AF7-BFC7-1D2E7CDDE0B6}" srcOrd="0" destOrd="4" presId="urn:microsoft.com/office/officeart/2005/8/layout/vList2"/>
    <dgm:cxn modelId="{855E3747-9402-4D96-9E3A-E8280C63F850}" type="presOf" srcId="{DD5BA763-EB72-4949-B61B-297D36A1FD29}" destId="{6DA5A6F2-00F3-4AF7-BFC7-1D2E7CDDE0B6}" srcOrd="0" destOrd="0" presId="urn:microsoft.com/office/officeart/2005/8/layout/vList2"/>
    <dgm:cxn modelId="{E410AACD-520F-47F3-9CE6-E70FBDDA200C}" srcId="{C09CA4AD-3678-452B-B25B-952DB52B6E11}" destId="{9BAA2A9A-C6CF-4AD8-B35C-FE491C0D0C2B}" srcOrd="3" destOrd="0" parTransId="{5A3A47ED-1FC7-447B-929A-C41E57BF0871}" sibTransId="{01EA34EE-8EE9-46EA-86A4-0C7B35BBA5B3}"/>
    <dgm:cxn modelId="{6A457855-4D25-4CD7-9E97-B1C6EFEF8DAA}" type="presOf" srcId="{9BAA2A9A-C6CF-4AD8-B35C-FE491C0D0C2B}" destId="{6DA5A6F2-00F3-4AF7-BFC7-1D2E7CDDE0B6}" srcOrd="0" destOrd="3" presId="urn:microsoft.com/office/officeart/2005/8/layout/vList2"/>
    <dgm:cxn modelId="{4E9E2C64-871A-4CAF-9AA2-77377BDE9106}" type="presOf" srcId="{BC427EC6-7052-43B4-9BBF-E4A56B28E674}" destId="{6DA5A6F2-00F3-4AF7-BFC7-1D2E7CDDE0B6}" srcOrd="0" destOrd="1" presId="urn:microsoft.com/office/officeart/2005/8/layout/vList2"/>
    <dgm:cxn modelId="{13673A95-8873-4855-B801-2E3E7B7C53B5}" type="presParOf" srcId="{FDE3FD9F-975D-4F68-8D42-934784D09978}" destId="{C7F267D4-A071-4371-8CB7-6FDC079CE7FD}" srcOrd="0" destOrd="0" presId="urn:microsoft.com/office/officeart/2005/8/layout/vList2"/>
    <dgm:cxn modelId="{300140A1-2E8C-4B05-8A3D-00BA8BC0A560}" type="presParOf" srcId="{FDE3FD9F-975D-4F68-8D42-934784D09978}" destId="{6DA5A6F2-00F3-4AF7-BFC7-1D2E7CDDE0B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5F5CF85-6025-4D63-B359-07FF4237C431}" type="datetimeFigureOut">
              <a:rPr lang="el-GR"/>
              <a:pPr>
                <a:defRPr/>
              </a:pPr>
              <a:t>8/5/2014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84D5A0A-A401-4A2F-A679-8B6808A1AD70}" type="slidenum">
              <a:rPr lang="el-GR"/>
              <a:pPr>
                <a:defRPr/>
              </a:pPr>
              <a:t>‹#›</a:t>
            </a:fld>
            <a:endParaRPr lang="el-GR"/>
          </a:p>
        </p:txBody>
      </p:sp>
    </p:spTree>
    <p:extLst>
      <p:ext uri="{BB962C8B-B14F-4D97-AF65-F5344CB8AC3E}">
        <p14:creationId xmlns:p14="http://schemas.microsoft.com/office/powerpoint/2010/main" val="27146079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B371CD-7FCF-4F92-AB31-1F3CCB93E63A}" type="slidenum">
              <a:rPr lang="el-GR"/>
              <a:pPr fontAlgn="base">
                <a:spcBef>
                  <a:spcPct val="0"/>
                </a:spcBef>
                <a:spcAft>
                  <a:spcPct val="0"/>
                </a:spcAft>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6C15D68-7BC4-49AD-A16C-DFB8592C6165}" type="slidenum">
              <a:rPr lang="el-GR" smtClean="0"/>
              <a:pPr/>
              <a:t>20</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6C15D68-7BC4-49AD-A16C-DFB8592C6165}" type="slidenum">
              <a:rPr lang="el-GR" smtClean="0"/>
              <a:pPr/>
              <a:t>25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A406F672-461A-4CF0-93AB-A71DCEDCF3B6}" type="datetime1">
              <a:rPr lang="el-GR" smtClean="0"/>
              <a:t>8/5/2014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C09A30C-E9E5-40C3-BCD1-2012FDD3B8B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4D7F2C12-AB36-44C3-B8A7-66EA45BC284D}" type="datetime1">
              <a:rPr lang="el-GR" smtClean="0"/>
              <a:t>8/5/2014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63FECF1-D490-47F0-890B-A8E76F08940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0532AB08-82F5-4DC9-B257-73CCB90D3AF5}" type="datetime1">
              <a:rPr lang="el-GR" smtClean="0"/>
              <a:t>8/5/2014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3679399-D73B-400A-BAFB-BE0490A3A6A2}"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mtClean="0"/>
              <a:t>Click to edit Master title style</a:t>
            </a:r>
            <a:endParaRPr lang="el-GR"/>
          </a:p>
        </p:txBody>
      </p:sp>
      <p:sp>
        <p:nvSpPr>
          <p:cNvPr id="3" name="2 - Θέση περιεχομένου"/>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a:ln/>
        </p:spPr>
        <p:txBody>
          <a:bodyPr/>
          <a:lstStyle>
            <a:lvl1pPr>
              <a:defRPr/>
            </a:lvl1pPr>
          </a:lstStyle>
          <a:p>
            <a:pPr>
              <a:defRPr/>
            </a:pPr>
            <a:fld id="{93725414-ACEC-4B9C-B8F1-8197F754EFEB}" type="datetime1">
              <a:rPr lang="el-GR" smtClean="0"/>
              <a:t>8/5/2014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p>
        </p:txBody>
      </p:sp>
      <p:sp>
        <p:nvSpPr>
          <p:cNvPr id="6" name="Rectangle 7"/>
          <p:cNvSpPr>
            <a:spLocks noGrp="1" noChangeArrowheads="1"/>
          </p:cNvSpPr>
          <p:nvPr>
            <p:ph type="sldNum" sz="quarter" idx="12"/>
          </p:nvPr>
        </p:nvSpPr>
        <p:spPr>
          <a:ln/>
        </p:spPr>
        <p:txBody>
          <a:bodyPr/>
          <a:lstStyle>
            <a:lvl1pPr>
              <a:defRPr/>
            </a:lvl1pPr>
          </a:lstStyle>
          <a:p>
            <a:pPr>
              <a:defRPr/>
            </a:pPr>
            <a:fld id="{52C364D7-B923-44FA-AEC2-5F6750F0B72C}"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94225F4E-E626-4F9B-947E-61C6A4A6F6EA}" type="datetime1">
              <a:rPr lang="el-GR" smtClean="0"/>
              <a:t>8/5/2014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p>
        </p:txBody>
      </p:sp>
      <p:sp>
        <p:nvSpPr>
          <p:cNvPr id="6" name="Rectangle 7"/>
          <p:cNvSpPr>
            <a:spLocks noGrp="1" noChangeArrowheads="1"/>
          </p:cNvSpPr>
          <p:nvPr>
            <p:ph type="sldNum" sz="quarter" idx="12"/>
          </p:nvPr>
        </p:nvSpPr>
        <p:spPr>
          <a:ln/>
        </p:spPr>
        <p:txBody>
          <a:bodyPr/>
          <a:lstStyle>
            <a:lvl1pPr>
              <a:defRPr/>
            </a:lvl1pPr>
          </a:lstStyle>
          <a:p>
            <a:pPr>
              <a:defRPr/>
            </a:pPr>
            <a:fld id="{2C497C75-E329-4E7D-97EA-8AE18A1E19E5}"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mtClean="0"/>
              <a:t>Click to edit Master title style</a:t>
            </a:r>
            <a:endParaRPr lang="el-GR"/>
          </a:p>
        </p:txBody>
      </p:sp>
      <p:sp>
        <p:nvSpPr>
          <p:cNvPr id="3" name="2 - Θέση περιεχομένου"/>
          <p:cNvSpPr>
            <a:spLocks noGrp="1"/>
          </p:cNvSpPr>
          <p:nvPr>
            <p:ph sz="half" idx="1"/>
          </p:nvPr>
        </p:nvSpPr>
        <p:spPr>
          <a:xfrm>
            <a:off x="228600" y="1447800"/>
            <a:ext cx="4267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3 - Θέση περιεχομένου"/>
          <p:cNvSpPr>
            <a:spLocks noGrp="1"/>
          </p:cNvSpPr>
          <p:nvPr>
            <p:ph sz="half" idx="2"/>
          </p:nvPr>
        </p:nvSpPr>
        <p:spPr>
          <a:xfrm>
            <a:off x="4648200" y="1447800"/>
            <a:ext cx="4267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5"/>
          <p:cNvSpPr>
            <a:spLocks noGrp="1" noChangeArrowheads="1"/>
          </p:cNvSpPr>
          <p:nvPr>
            <p:ph type="dt" sz="half" idx="10"/>
          </p:nvPr>
        </p:nvSpPr>
        <p:spPr>
          <a:ln/>
        </p:spPr>
        <p:txBody>
          <a:bodyPr/>
          <a:lstStyle>
            <a:lvl1pPr>
              <a:defRPr/>
            </a:lvl1pPr>
          </a:lstStyle>
          <a:p>
            <a:pPr>
              <a:defRPr/>
            </a:pPr>
            <a:fld id="{3EEA077B-4950-4BEE-8695-915FB980D408}" type="datetime1">
              <a:rPr lang="el-GR" smtClean="0"/>
              <a:t>8/5/2014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p>
        </p:txBody>
      </p:sp>
      <p:sp>
        <p:nvSpPr>
          <p:cNvPr id="7" name="Rectangle 7"/>
          <p:cNvSpPr>
            <a:spLocks noGrp="1" noChangeArrowheads="1"/>
          </p:cNvSpPr>
          <p:nvPr>
            <p:ph type="sldNum" sz="quarter" idx="12"/>
          </p:nvPr>
        </p:nvSpPr>
        <p:spPr>
          <a:ln/>
        </p:spPr>
        <p:txBody>
          <a:bodyPr/>
          <a:lstStyle>
            <a:lvl1pPr>
              <a:defRPr/>
            </a:lvl1pPr>
          </a:lstStyle>
          <a:p>
            <a:pPr>
              <a:defRPr/>
            </a:pPr>
            <a:fld id="{9F51E8B4-4F13-4B77-9F57-5F87F97C1644}" type="slidenum">
              <a:rPr lang="el-GR"/>
              <a:pPr>
                <a:defRPr/>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5"/>
          <p:cNvSpPr>
            <a:spLocks noGrp="1" noChangeArrowheads="1"/>
          </p:cNvSpPr>
          <p:nvPr>
            <p:ph type="dt" sz="half" idx="10"/>
          </p:nvPr>
        </p:nvSpPr>
        <p:spPr>
          <a:ln/>
        </p:spPr>
        <p:txBody>
          <a:bodyPr/>
          <a:lstStyle>
            <a:lvl1pPr>
              <a:defRPr/>
            </a:lvl1pPr>
          </a:lstStyle>
          <a:p>
            <a:pPr>
              <a:defRPr/>
            </a:pPr>
            <a:fld id="{DE055987-8DD5-4534-A417-77421EEE42E2}" type="datetime1">
              <a:rPr lang="el-GR" smtClean="0"/>
              <a:t>8/5/2014</a:t>
            </a:fld>
            <a:endParaRPr lang="el-GR"/>
          </a:p>
        </p:txBody>
      </p:sp>
      <p:sp>
        <p:nvSpPr>
          <p:cNvPr id="8" name="Rectangle 6"/>
          <p:cNvSpPr>
            <a:spLocks noGrp="1" noChangeArrowheads="1"/>
          </p:cNvSpPr>
          <p:nvPr>
            <p:ph type="ftr" sz="quarter" idx="11"/>
          </p:nvPr>
        </p:nvSpPr>
        <p:spPr>
          <a:ln/>
        </p:spPr>
        <p:txBody>
          <a:bodyPr/>
          <a:lstStyle>
            <a:lvl1pPr>
              <a:defRPr/>
            </a:lvl1pPr>
          </a:lstStyle>
          <a:p>
            <a:pPr>
              <a:defRPr/>
            </a:pPr>
            <a:endParaRPr lang="el-GR"/>
          </a:p>
        </p:txBody>
      </p:sp>
      <p:sp>
        <p:nvSpPr>
          <p:cNvPr id="9" name="Rectangle 7"/>
          <p:cNvSpPr>
            <a:spLocks noGrp="1" noChangeArrowheads="1"/>
          </p:cNvSpPr>
          <p:nvPr>
            <p:ph type="sldNum" sz="quarter" idx="12"/>
          </p:nvPr>
        </p:nvSpPr>
        <p:spPr>
          <a:ln/>
        </p:spPr>
        <p:txBody>
          <a:bodyPr/>
          <a:lstStyle>
            <a:lvl1pPr>
              <a:defRPr/>
            </a:lvl1pPr>
          </a:lstStyle>
          <a:p>
            <a:pPr>
              <a:defRPr/>
            </a:pPr>
            <a:fld id="{6962276A-A2E0-4F09-B625-C18A659FFEE9}" type="slidenum">
              <a:rPr lang="el-GR"/>
              <a:pPr>
                <a:defRP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mtClean="0"/>
              <a:t>Click to edit Master title style</a:t>
            </a:r>
            <a:endParaRPr lang="el-GR"/>
          </a:p>
        </p:txBody>
      </p:sp>
      <p:sp>
        <p:nvSpPr>
          <p:cNvPr id="3" name="Rectangle 5"/>
          <p:cNvSpPr>
            <a:spLocks noGrp="1" noChangeArrowheads="1"/>
          </p:cNvSpPr>
          <p:nvPr>
            <p:ph type="dt" sz="half" idx="10"/>
          </p:nvPr>
        </p:nvSpPr>
        <p:spPr>
          <a:ln/>
        </p:spPr>
        <p:txBody>
          <a:bodyPr/>
          <a:lstStyle>
            <a:lvl1pPr>
              <a:defRPr/>
            </a:lvl1pPr>
          </a:lstStyle>
          <a:p>
            <a:pPr>
              <a:defRPr/>
            </a:pPr>
            <a:fld id="{24183023-E28C-4D9B-83F6-64667B6D6563}" type="datetime1">
              <a:rPr lang="el-GR" smtClean="0"/>
              <a:t>8/5/2014</a:t>
            </a:fld>
            <a:endParaRPr lang="el-GR"/>
          </a:p>
        </p:txBody>
      </p:sp>
      <p:sp>
        <p:nvSpPr>
          <p:cNvPr id="4" name="Rectangle 6"/>
          <p:cNvSpPr>
            <a:spLocks noGrp="1" noChangeArrowheads="1"/>
          </p:cNvSpPr>
          <p:nvPr>
            <p:ph type="ftr" sz="quarter" idx="11"/>
          </p:nvPr>
        </p:nvSpPr>
        <p:spPr>
          <a:ln/>
        </p:spPr>
        <p:txBody>
          <a:bodyPr/>
          <a:lstStyle>
            <a:lvl1pPr>
              <a:defRPr/>
            </a:lvl1pPr>
          </a:lstStyle>
          <a:p>
            <a:pPr>
              <a:defRPr/>
            </a:pPr>
            <a:endParaRPr lang="el-GR"/>
          </a:p>
        </p:txBody>
      </p:sp>
      <p:sp>
        <p:nvSpPr>
          <p:cNvPr id="5" name="Rectangle 7"/>
          <p:cNvSpPr>
            <a:spLocks noGrp="1" noChangeArrowheads="1"/>
          </p:cNvSpPr>
          <p:nvPr>
            <p:ph type="sldNum" sz="quarter" idx="12"/>
          </p:nvPr>
        </p:nvSpPr>
        <p:spPr>
          <a:ln/>
        </p:spPr>
        <p:txBody>
          <a:bodyPr/>
          <a:lstStyle>
            <a:lvl1pPr>
              <a:defRPr/>
            </a:lvl1pPr>
          </a:lstStyle>
          <a:p>
            <a:pPr>
              <a:defRPr/>
            </a:pPr>
            <a:fld id="{EDC5E278-0F02-4883-BE4F-6DB57511317C}" type="slidenum">
              <a:rPr lang="el-GR"/>
              <a:pPr>
                <a:defRP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0DD34E6-7184-46F6-AF6F-E3D9000C1B93}" type="datetime1">
              <a:rPr lang="el-GR" smtClean="0"/>
              <a:t>8/5/2014</a:t>
            </a:fld>
            <a:endParaRPr lang="el-GR"/>
          </a:p>
        </p:txBody>
      </p:sp>
      <p:sp>
        <p:nvSpPr>
          <p:cNvPr id="3" name="Rectangle 6"/>
          <p:cNvSpPr>
            <a:spLocks noGrp="1" noChangeArrowheads="1"/>
          </p:cNvSpPr>
          <p:nvPr>
            <p:ph type="ftr" sz="quarter" idx="11"/>
          </p:nvPr>
        </p:nvSpPr>
        <p:spPr>
          <a:ln/>
        </p:spPr>
        <p:txBody>
          <a:bodyPr/>
          <a:lstStyle>
            <a:lvl1pPr>
              <a:defRPr/>
            </a:lvl1pPr>
          </a:lstStyle>
          <a:p>
            <a:pPr>
              <a:defRPr/>
            </a:pPr>
            <a:endParaRPr lang="el-GR"/>
          </a:p>
        </p:txBody>
      </p:sp>
      <p:sp>
        <p:nvSpPr>
          <p:cNvPr id="4" name="Rectangle 7"/>
          <p:cNvSpPr>
            <a:spLocks noGrp="1" noChangeArrowheads="1"/>
          </p:cNvSpPr>
          <p:nvPr>
            <p:ph type="sldNum" sz="quarter" idx="12"/>
          </p:nvPr>
        </p:nvSpPr>
        <p:spPr>
          <a:ln/>
        </p:spPr>
        <p:txBody>
          <a:bodyPr/>
          <a:lstStyle>
            <a:lvl1pPr>
              <a:defRPr/>
            </a:lvl1pPr>
          </a:lstStyle>
          <a:p>
            <a:pPr>
              <a:defRPr/>
            </a:pPr>
            <a:fld id="{A1DAEA70-3A4A-425F-A0AC-AB70E5F506BE}" type="slidenum">
              <a:rPr lang="el-GR"/>
              <a:pPr>
                <a:defRP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BC23797-D8BA-4329-B91D-45EB44B3BCC6}" type="datetime1">
              <a:rPr lang="el-GR" smtClean="0"/>
              <a:t>8/5/2014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p>
        </p:txBody>
      </p:sp>
      <p:sp>
        <p:nvSpPr>
          <p:cNvPr id="7" name="Rectangle 7"/>
          <p:cNvSpPr>
            <a:spLocks noGrp="1" noChangeArrowheads="1"/>
          </p:cNvSpPr>
          <p:nvPr>
            <p:ph type="sldNum" sz="quarter" idx="12"/>
          </p:nvPr>
        </p:nvSpPr>
        <p:spPr>
          <a:ln/>
        </p:spPr>
        <p:txBody>
          <a:bodyPr/>
          <a:lstStyle>
            <a:lvl1pPr>
              <a:defRPr/>
            </a:lvl1pPr>
          </a:lstStyle>
          <a:p>
            <a:pPr>
              <a:defRPr/>
            </a:pPr>
            <a:fld id="{F41640C6-2833-4B6B-B14B-F720BA9601C9}" type="slidenum">
              <a:rPr lang="el-GR"/>
              <a:pPr>
                <a:defRP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4014F1D7-4996-466B-A586-F98A4A0E3C2C}" type="datetime1">
              <a:rPr lang="el-GR" smtClean="0"/>
              <a:t>8/5/2014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p>
        </p:txBody>
      </p:sp>
      <p:sp>
        <p:nvSpPr>
          <p:cNvPr id="7" name="Rectangle 7"/>
          <p:cNvSpPr>
            <a:spLocks noGrp="1" noChangeArrowheads="1"/>
          </p:cNvSpPr>
          <p:nvPr>
            <p:ph type="sldNum" sz="quarter" idx="12"/>
          </p:nvPr>
        </p:nvSpPr>
        <p:spPr>
          <a:ln/>
        </p:spPr>
        <p:txBody>
          <a:bodyPr/>
          <a:lstStyle>
            <a:lvl1pPr>
              <a:defRPr/>
            </a:lvl1pPr>
          </a:lstStyle>
          <a:p>
            <a:pPr>
              <a:defRPr/>
            </a:pPr>
            <a:fld id="{77311866-0F01-4572-9231-27A86B308F2A}"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18A17FE9-0E4A-454E-B792-87910DEBC259}" type="datetime1">
              <a:rPr lang="el-GR" smtClean="0"/>
              <a:t>8/5/2014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AC60668-683E-4808-8F9A-5C9721C072D8}" type="slidenum">
              <a:rPr lang="el-GR"/>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mtClean="0"/>
              <a:t>Click to edit Master title style</a:t>
            </a:r>
            <a:endParaRPr lang="el-GR"/>
          </a:p>
        </p:txBody>
      </p:sp>
      <p:sp>
        <p:nvSpPr>
          <p:cNvPr id="3" name="2 - Θέση κατακόρυφου κειμένου"/>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a:ln/>
        </p:spPr>
        <p:txBody>
          <a:bodyPr/>
          <a:lstStyle>
            <a:lvl1pPr>
              <a:defRPr/>
            </a:lvl1pPr>
          </a:lstStyle>
          <a:p>
            <a:pPr>
              <a:defRPr/>
            </a:pPr>
            <a:fld id="{16C801CA-195B-497F-9303-C89B47139BAB}" type="datetime1">
              <a:rPr lang="el-GR" smtClean="0"/>
              <a:t>8/5/2014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p>
        </p:txBody>
      </p:sp>
      <p:sp>
        <p:nvSpPr>
          <p:cNvPr id="6" name="Rectangle 7"/>
          <p:cNvSpPr>
            <a:spLocks noGrp="1" noChangeArrowheads="1"/>
          </p:cNvSpPr>
          <p:nvPr>
            <p:ph type="sldNum" sz="quarter" idx="12"/>
          </p:nvPr>
        </p:nvSpPr>
        <p:spPr>
          <a:ln/>
        </p:spPr>
        <p:txBody>
          <a:bodyPr/>
          <a:lstStyle>
            <a:lvl1pPr>
              <a:defRPr/>
            </a:lvl1pPr>
          </a:lstStyle>
          <a:p>
            <a:pPr>
              <a:defRPr/>
            </a:pPr>
            <a:fld id="{1EFD22C1-4649-4031-9074-4AF2FEB1F2F0}" type="slidenum">
              <a:rPr lang="el-GR"/>
              <a:pPr>
                <a:defRPr/>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43700" y="0"/>
            <a:ext cx="2171700" cy="6248400"/>
          </a:xfrm>
        </p:spPr>
        <p:txBody>
          <a:bodyPr vert="eaVert"/>
          <a:lstStyle/>
          <a:p>
            <a:r>
              <a:rPr lang="en-US" smtClean="0"/>
              <a:t>Click to edit Master title style</a:t>
            </a:r>
            <a:endParaRPr lang="el-GR"/>
          </a:p>
        </p:txBody>
      </p:sp>
      <p:sp>
        <p:nvSpPr>
          <p:cNvPr id="3" name="2 - Θέση κατακόρυφου κειμένου"/>
          <p:cNvSpPr>
            <a:spLocks noGrp="1"/>
          </p:cNvSpPr>
          <p:nvPr>
            <p:ph type="body" orient="vert" idx="1"/>
          </p:nvPr>
        </p:nvSpPr>
        <p:spPr>
          <a:xfrm>
            <a:off x="228600" y="0"/>
            <a:ext cx="63627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a:ln/>
        </p:spPr>
        <p:txBody>
          <a:bodyPr/>
          <a:lstStyle>
            <a:lvl1pPr>
              <a:defRPr/>
            </a:lvl1pPr>
          </a:lstStyle>
          <a:p>
            <a:pPr>
              <a:defRPr/>
            </a:pPr>
            <a:fld id="{31B7002A-BD7F-4BBE-B268-76EF4D46814F}" type="datetime1">
              <a:rPr lang="el-GR" smtClean="0"/>
              <a:t>8/5/2014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p>
        </p:txBody>
      </p:sp>
      <p:sp>
        <p:nvSpPr>
          <p:cNvPr id="6" name="Rectangle 7"/>
          <p:cNvSpPr>
            <a:spLocks noGrp="1" noChangeArrowheads="1"/>
          </p:cNvSpPr>
          <p:nvPr>
            <p:ph type="sldNum" sz="quarter" idx="12"/>
          </p:nvPr>
        </p:nvSpPr>
        <p:spPr>
          <a:ln/>
        </p:spPr>
        <p:txBody>
          <a:bodyPr/>
          <a:lstStyle>
            <a:lvl1pPr>
              <a:defRPr/>
            </a:lvl1pPr>
          </a:lstStyle>
          <a:p>
            <a:pPr>
              <a:defRPr/>
            </a:pPr>
            <a:fld id="{E6866041-E6AC-451D-820A-612956E10AB2}" type="slidenum">
              <a:rPr lang="el-GR"/>
              <a:pPr>
                <a:defRP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71550" y="0"/>
            <a:ext cx="8172450" cy="981075"/>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228600" y="1447800"/>
            <a:ext cx="42672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quarter" idx="2"/>
          </p:nvPr>
        </p:nvSpPr>
        <p:spPr>
          <a:xfrm>
            <a:off x="4648200" y="1447800"/>
            <a:ext cx="4267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Content Placeholder 4"/>
          <p:cNvSpPr>
            <a:spLocks noGrp="1"/>
          </p:cNvSpPr>
          <p:nvPr>
            <p:ph sz="quarter" idx="3"/>
          </p:nvPr>
        </p:nvSpPr>
        <p:spPr>
          <a:xfrm>
            <a:off x="4648200" y="3924300"/>
            <a:ext cx="4267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Rectangle 5"/>
          <p:cNvSpPr>
            <a:spLocks noGrp="1" noChangeArrowheads="1"/>
          </p:cNvSpPr>
          <p:nvPr>
            <p:ph type="dt" sz="half" idx="10"/>
          </p:nvPr>
        </p:nvSpPr>
        <p:spPr>
          <a:ln/>
        </p:spPr>
        <p:txBody>
          <a:bodyPr/>
          <a:lstStyle>
            <a:lvl1pPr>
              <a:defRPr/>
            </a:lvl1pPr>
          </a:lstStyle>
          <a:p>
            <a:pPr>
              <a:defRPr/>
            </a:pPr>
            <a:fld id="{FC60DE8E-859B-4CA1-A8BB-0F4E5246AAD2}" type="datetime1">
              <a:rPr lang="el-GR" smtClean="0"/>
              <a:t>8/5/2014</a:t>
            </a:fld>
            <a:endParaRPr lang="el-GR"/>
          </a:p>
        </p:txBody>
      </p:sp>
      <p:sp>
        <p:nvSpPr>
          <p:cNvPr id="7" name="Rectangle 6"/>
          <p:cNvSpPr>
            <a:spLocks noGrp="1" noChangeArrowheads="1"/>
          </p:cNvSpPr>
          <p:nvPr>
            <p:ph type="ftr" sz="quarter" idx="11"/>
          </p:nvPr>
        </p:nvSpPr>
        <p:spPr>
          <a:ln/>
        </p:spPr>
        <p:txBody>
          <a:bodyPr/>
          <a:lstStyle>
            <a:lvl1pPr>
              <a:defRPr/>
            </a:lvl1pPr>
          </a:lstStyle>
          <a:p>
            <a:pPr>
              <a:defRPr/>
            </a:pPr>
            <a:endParaRPr lang="el-GR"/>
          </a:p>
        </p:txBody>
      </p:sp>
      <p:sp>
        <p:nvSpPr>
          <p:cNvPr id="8" name="Rectangle 7"/>
          <p:cNvSpPr>
            <a:spLocks noGrp="1" noChangeArrowheads="1"/>
          </p:cNvSpPr>
          <p:nvPr>
            <p:ph type="sldNum" sz="quarter" idx="12"/>
          </p:nvPr>
        </p:nvSpPr>
        <p:spPr>
          <a:ln/>
        </p:spPr>
        <p:txBody>
          <a:bodyPr/>
          <a:lstStyle>
            <a:lvl1pPr>
              <a:defRPr/>
            </a:lvl1pPr>
          </a:lstStyle>
          <a:p>
            <a:pPr>
              <a:defRPr/>
            </a:pPr>
            <a:fld id="{342975BB-2A24-4BC6-9427-59A534812A9B}" type="slidenum">
              <a:rPr lang="el-GR"/>
              <a:pPr>
                <a:defRPr/>
              </a:pP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71550" y="0"/>
            <a:ext cx="8172450" cy="981075"/>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228600" y="1447800"/>
            <a:ext cx="42672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447800"/>
            <a:ext cx="42672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5"/>
          <p:cNvSpPr>
            <a:spLocks noGrp="1" noChangeArrowheads="1"/>
          </p:cNvSpPr>
          <p:nvPr>
            <p:ph type="dt" sz="half" idx="10"/>
          </p:nvPr>
        </p:nvSpPr>
        <p:spPr>
          <a:ln/>
        </p:spPr>
        <p:txBody>
          <a:bodyPr/>
          <a:lstStyle>
            <a:lvl1pPr>
              <a:defRPr/>
            </a:lvl1pPr>
          </a:lstStyle>
          <a:p>
            <a:pPr>
              <a:defRPr/>
            </a:pPr>
            <a:fld id="{E235C5D1-5514-400C-B861-7419B9F1E630}" type="datetime1">
              <a:rPr lang="el-GR" smtClean="0"/>
              <a:t>8/5/2014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p>
        </p:txBody>
      </p:sp>
      <p:sp>
        <p:nvSpPr>
          <p:cNvPr id="7" name="Rectangle 7"/>
          <p:cNvSpPr>
            <a:spLocks noGrp="1" noChangeArrowheads="1"/>
          </p:cNvSpPr>
          <p:nvPr>
            <p:ph type="sldNum" sz="quarter" idx="12"/>
          </p:nvPr>
        </p:nvSpPr>
        <p:spPr>
          <a:ln/>
        </p:spPr>
        <p:txBody>
          <a:bodyPr/>
          <a:lstStyle>
            <a:lvl1pPr>
              <a:defRPr/>
            </a:lvl1pPr>
          </a:lstStyle>
          <a:p>
            <a:pPr>
              <a:defRPr/>
            </a:pPr>
            <a:fld id="{CEDF7E1D-18E7-4B4E-A449-3288EBB8B204}" type="slidenum">
              <a:rPr lang="el-GR"/>
              <a:pPr>
                <a:defRPr/>
              </a:pPr>
              <a:t>‹#›</a:t>
            </a:fld>
            <a:endParaRPr lang="el-G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Rectangle 5"/>
          <p:cNvSpPr>
            <a:spLocks noGrp="1" noChangeArrowheads="1"/>
          </p:cNvSpPr>
          <p:nvPr>
            <p:ph type="dt" sz="half" idx="10"/>
          </p:nvPr>
        </p:nvSpPr>
        <p:spPr>
          <a:ln/>
        </p:spPr>
        <p:txBody>
          <a:bodyPr/>
          <a:lstStyle>
            <a:lvl1pPr>
              <a:defRPr/>
            </a:lvl1pPr>
          </a:lstStyle>
          <a:p>
            <a:pPr>
              <a:defRPr/>
            </a:pPr>
            <a:fld id="{CB9552F1-4342-45AE-A98C-65B015BB3D0F}" type="datetime1">
              <a:rPr lang="el-GR" smtClean="0"/>
              <a:t>8/5/2014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p>
        </p:txBody>
      </p:sp>
      <p:sp>
        <p:nvSpPr>
          <p:cNvPr id="6" name="Rectangle 7"/>
          <p:cNvSpPr>
            <a:spLocks noGrp="1" noChangeArrowheads="1"/>
          </p:cNvSpPr>
          <p:nvPr>
            <p:ph type="sldNum" sz="quarter" idx="12"/>
          </p:nvPr>
        </p:nvSpPr>
        <p:spPr>
          <a:ln/>
        </p:spPr>
        <p:txBody>
          <a:bodyPr/>
          <a:lstStyle>
            <a:lvl1pPr>
              <a:defRPr/>
            </a:lvl1pPr>
          </a:lstStyle>
          <a:p>
            <a:pPr>
              <a:defRPr/>
            </a:pPr>
            <a:fld id="{CC82A79A-26DF-4123-AB76-060F71F5AF04}"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109151-71DA-453E-A3D9-89556CD3F439}" type="datetime1">
              <a:rPr lang="el-GR" smtClean="0"/>
              <a:t>8/5/2014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16371D4-8795-4EA9-83EB-0CCF0B105EB6}"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3"/>
          <p:cNvSpPr>
            <a:spLocks noGrp="1"/>
          </p:cNvSpPr>
          <p:nvPr>
            <p:ph type="dt" sz="half" idx="10"/>
          </p:nvPr>
        </p:nvSpPr>
        <p:spPr/>
        <p:txBody>
          <a:bodyPr/>
          <a:lstStyle>
            <a:lvl1pPr>
              <a:defRPr/>
            </a:lvl1pPr>
          </a:lstStyle>
          <a:p>
            <a:pPr>
              <a:defRPr/>
            </a:pPr>
            <a:fld id="{87E4F899-269B-4C8F-A041-D1AFE6305897}" type="datetime1">
              <a:rPr lang="el-GR" smtClean="0"/>
              <a:t>8/5/2014</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72CBF785-7400-484E-9A76-D5249516AC3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3"/>
          <p:cNvSpPr>
            <a:spLocks noGrp="1"/>
          </p:cNvSpPr>
          <p:nvPr>
            <p:ph type="dt" sz="half" idx="10"/>
          </p:nvPr>
        </p:nvSpPr>
        <p:spPr/>
        <p:txBody>
          <a:bodyPr/>
          <a:lstStyle>
            <a:lvl1pPr>
              <a:defRPr/>
            </a:lvl1pPr>
          </a:lstStyle>
          <a:p>
            <a:pPr>
              <a:defRPr/>
            </a:pPr>
            <a:fld id="{FA9EC8AE-A5C3-47C2-BBDB-36119D068B35}" type="datetime1">
              <a:rPr lang="el-GR" smtClean="0"/>
              <a:t>8/5/2014</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C5FD038B-BF72-4BCF-834E-44EBAE83523A}"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BB758160-ABCA-4DE9-AE3E-B3BF947346D2}" type="datetime1">
              <a:rPr lang="el-GR" smtClean="0"/>
              <a:t>8/5/2014</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7EA705AC-B473-4E6C-9728-C69258CCEDEE}"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EC083F-5E90-4370-8276-FD99CFF1710D}" type="datetime1">
              <a:rPr lang="el-GR" smtClean="0"/>
              <a:t>8/5/2014</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C1ACBE92-5C54-4DB9-B4D6-5F6360C62D41}"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69999A-1EB5-442E-9E74-F29516BF9DDD}" type="datetime1">
              <a:rPr lang="el-GR" smtClean="0"/>
              <a:t>8/5/2014</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73B6713F-085D-4D8A-B83C-8A9553BD00E9}"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C93BC8-4BC7-447F-84B4-F33F0FC8F3A0}" type="datetime1">
              <a:rPr lang="el-GR" smtClean="0"/>
              <a:t>8/5/2014</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95D1848E-0194-4DA2-9C85-A656ECA2DA5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l-GR"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151CA89-F3E7-41E9-AC82-A8B14B5E61AB}" type="datetime1">
              <a:rPr lang="el-GR" smtClean="0"/>
              <a:t>8/5/2014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C504E3F-5809-4773-BBA2-D9220F5E99F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3827" name="Rectangle 3"/>
          <p:cNvSpPr>
            <a:spLocks noGrp="1" noChangeArrowheads="1"/>
          </p:cNvSpPr>
          <p:nvPr>
            <p:ph type="title"/>
          </p:nvPr>
        </p:nvSpPr>
        <p:spPr bwMode="auto">
          <a:xfrm>
            <a:off x="971550" y="0"/>
            <a:ext cx="8172450" cy="9810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l-GR" smtClean="0"/>
          </a:p>
        </p:txBody>
      </p:sp>
      <p:sp>
        <p:nvSpPr>
          <p:cNvPr id="13315" name="Rectangle 4"/>
          <p:cNvSpPr>
            <a:spLocks noGrp="1" noChangeArrowheads="1"/>
          </p:cNvSpPr>
          <p:nvPr>
            <p:ph type="body" idx="1"/>
          </p:nvPr>
        </p:nvSpPr>
        <p:spPr bwMode="auto">
          <a:xfrm>
            <a:off x="228600" y="1447800"/>
            <a:ext cx="8686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smtClean="0"/>
          </a:p>
        </p:txBody>
      </p:sp>
      <p:sp>
        <p:nvSpPr>
          <p:cNvPr id="333829" name="Rectangle 5"/>
          <p:cNvSpPr>
            <a:spLocks noGrp="1" noChangeArrowheads="1"/>
          </p:cNvSpPr>
          <p:nvPr>
            <p:ph type="dt" sz="half" idx="2"/>
          </p:nvPr>
        </p:nvSpPr>
        <p:spPr bwMode="auto">
          <a:xfrm>
            <a:off x="228600" y="6399213"/>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fontAlgn="auto">
              <a:spcBef>
                <a:spcPts val="0"/>
              </a:spcBef>
              <a:spcAft>
                <a:spcPts val="0"/>
              </a:spcAft>
              <a:defRPr sz="1400" smtClean="0">
                <a:latin typeface="Times New Roman" pitchFamily="18" charset="0"/>
                <a:ea typeface="ＭＳ Ｐゴシック" charset="-128"/>
                <a:cs typeface="Arial" charset="0"/>
              </a:defRPr>
            </a:lvl1pPr>
          </a:lstStyle>
          <a:p>
            <a:pPr>
              <a:defRPr/>
            </a:pPr>
            <a:fld id="{A696FD31-BE31-4AF7-BABD-6713E458326D}" type="datetime1">
              <a:rPr lang="el-GR" smtClean="0"/>
              <a:t>8/5/2014</a:t>
            </a:fld>
            <a:endParaRPr lang="el-GR"/>
          </a:p>
        </p:txBody>
      </p:sp>
      <p:sp>
        <p:nvSpPr>
          <p:cNvPr id="333830" name="Rectangle 6"/>
          <p:cNvSpPr>
            <a:spLocks noGrp="1" noChangeArrowheads="1"/>
          </p:cNvSpPr>
          <p:nvPr>
            <p:ph type="ftr" sz="quarter" idx="3"/>
          </p:nvPr>
        </p:nvSpPr>
        <p:spPr bwMode="auto">
          <a:xfrm>
            <a:off x="3124200" y="6399213"/>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fontAlgn="auto">
              <a:spcBef>
                <a:spcPts val="0"/>
              </a:spcBef>
              <a:spcAft>
                <a:spcPts val="0"/>
              </a:spcAft>
              <a:defRPr sz="1400">
                <a:latin typeface="Times New Roman" pitchFamily="18" charset="0"/>
                <a:ea typeface="ＭＳ Ｐゴシック" charset="-128"/>
                <a:cs typeface="+mn-cs"/>
              </a:defRPr>
            </a:lvl1pPr>
          </a:lstStyle>
          <a:p>
            <a:pPr>
              <a:defRPr/>
            </a:pPr>
            <a:endParaRPr lang="el-GR"/>
          </a:p>
        </p:txBody>
      </p:sp>
      <p:sp>
        <p:nvSpPr>
          <p:cNvPr id="333831" name="Rectangle 7"/>
          <p:cNvSpPr>
            <a:spLocks noGrp="1" noChangeArrowheads="1"/>
          </p:cNvSpPr>
          <p:nvPr>
            <p:ph type="sldNum" sz="quarter" idx="4"/>
          </p:nvPr>
        </p:nvSpPr>
        <p:spPr bwMode="auto">
          <a:xfrm>
            <a:off x="70104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fontAlgn="auto">
              <a:spcBef>
                <a:spcPts val="0"/>
              </a:spcBef>
              <a:spcAft>
                <a:spcPts val="0"/>
              </a:spcAft>
              <a:defRPr sz="1000" smtClean="0">
                <a:latin typeface="Calibri" pitchFamily="34" charset="0"/>
                <a:ea typeface="ＭＳ Ｐゴシック" charset="-128"/>
                <a:cs typeface="Arial" charset="0"/>
              </a:defRPr>
            </a:lvl1pPr>
          </a:lstStyle>
          <a:p>
            <a:pPr>
              <a:defRPr/>
            </a:pPr>
            <a:fld id="{283DB343-8206-4198-BD6D-8DAB395F58FD}" type="slidenum">
              <a:rPr lang="el-GR"/>
              <a:pPr>
                <a:defRPr/>
              </a:pPr>
              <a:t>‹#›</a:t>
            </a:fld>
            <a:endParaRPr lang="el-GR"/>
          </a:p>
        </p:txBody>
      </p:sp>
      <p:sp>
        <p:nvSpPr>
          <p:cNvPr id="63497" name="Line 9"/>
          <p:cNvSpPr>
            <a:spLocks noChangeShapeType="1"/>
          </p:cNvSpPr>
          <p:nvPr/>
        </p:nvSpPr>
        <p:spPr bwMode="auto">
          <a:xfrm>
            <a:off x="0" y="981075"/>
            <a:ext cx="9144000" cy="0"/>
          </a:xfrm>
          <a:prstGeom prst="line">
            <a:avLst/>
          </a:prstGeom>
          <a:noFill/>
          <a:ln w="60325">
            <a:solidFill>
              <a:schemeClr val="tx1"/>
            </a:solidFill>
            <a:round/>
            <a:headEnd/>
            <a:tailEnd/>
          </a:ln>
          <a:effectLst/>
        </p:spPr>
        <p:txBody>
          <a:bodyPr/>
          <a:lstStyle/>
          <a:p>
            <a:pPr algn="ctr" fontAlgn="auto">
              <a:spcBef>
                <a:spcPts val="0"/>
              </a:spcBef>
              <a:spcAft>
                <a:spcPts val="0"/>
              </a:spcAft>
              <a:defRPr/>
            </a:pPr>
            <a:endParaRPr lang="el-GR" sz="2200">
              <a:latin typeface="+mn-lt"/>
              <a:ea typeface="ＭＳ Ｐゴシック" charset="-128"/>
              <a:cs typeface="Arial" charset="0"/>
            </a:endParaRPr>
          </a:p>
        </p:txBody>
      </p:sp>
      <p:pic>
        <p:nvPicPr>
          <p:cNvPr id="13320" name="Picture 10"/>
          <p:cNvPicPr>
            <a:picLocks noChangeAspect="1" noChangeArrowheads="1"/>
          </p:cNvPicPr>
          <p:nvPr/>
        </p:nvPicPr>
        <p:blipFill>
          <a:blip r:embed="rId15" cstate="print"/>
          <a:srcRect/>
          <a:stretch>
            <a:fillRect/>
          </a:stretch>
        </p:blipFill>
        <p:spPr bwMode="auto">
          <a:xfrm>
            <a:off x="0" y="0"/>
            <a:ext cx="971550" cy="9604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 id="2147483673" r:id="rId12"/>
    <p:sldLayoutId id="2147483672" r:id="rId13"/>
  </p:sldLayoutIdLst>
  <p:hf hdr="0" ftr="0" dt="0"/>
  <p:txStyles>
    <p:titleStyle>
      <a:lvl1pPr algn="ctr" rtl="0" fontAlgn="base">
        <a:spcBef>
          <a:spcPct val="0"/>
        </a:spcBef>
        <a:spcAft>
          <a:spcPct val="0"/>
        </a:spcAft>
        <a:defRPr sz="20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FFFFFF"/>
            </a:outerShdw>
          </a:effectLst>
          <a:latin typeface="Arial Black" pitchFamily="34" charset="0"/>
        </a:defRPr>
      </a:lvl2pPr>
      <a:lvl3pPr algn="ctr" rtl="0" fontAlgn="base">
        <a:spcBef>
          <a:spcPct val="0"/>
        </a:spcBef>
        <a:spcAft>
          <a:spcPct val="0"/>
        </a:spcAft>
        <a:defRPr sz="2000">
          <a:solidFill>
            <a:schemeClr val="tx2"/>
          </a:solidFill>
          <a:effectLst>
            <a:outerShdw blurRad="38100" dist="38100" dir="2700000" algn="tl">
              <a:srgbClr val="FFFFFF"/>
            </a:outerShdw>
          </a:effectLst>
          <a:latin typeface="Arial Black" pitchFamily="34" charset="0"/>
        </a:defRPr>
      </a:lvl3pPr>
      <a:lvl4pPr algn="ctr" rtl="0" fontAlgn="base">
        <a:spcBef>
          <a:spcPct val="0"/>
        </a:spcBef>
        <a:spcAft>
          <a:spcPct val="0"/>
        </a:spcAft>
        <a:defRPr sz="2000">
          <a:solidFill>
            <a:schemeClr val="tx2"/>
          </a:solidFill>
          <a:effectLst>
            <a:outerShdw blurRad="38100" dist="38100" dir="2700000" algn="tl">
              <a:srgbClr val="FFFFFF"/>
            </a:outerShdw>
          </a:effectLst>
          <a:latin typeface="Arial Black" pitchFamily="34" charset="0"/>
        </a:defRPr>
      </a:lvl4pPr>
      <a:lvl5pPr algn="ctr" rtl="0" fontAlgn="base">
        <a:spcBef>
          <a:spcPct val="0"/>
        </a:spcBef>
        <a:spcAft>
          <a:spcPct val="0"/>
        </a:spcAft>
        <a:defRPr sz="2000">
          <a:solidFill>
            <a:schemeClr val="tx2"/>
          </a:solidFill>
          <a:effectLst>
            <a:outerShdw blurRad="38100" dist="38100" dir="2700000" algn="tl">
              <a:srgbClr val="FFFFFF"/>
            </a:outerShdw>
          </a:effectLst>
          <a:latin typeface="Arial Black"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Black"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Black"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Black"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2"/>
          </a:solidFill>
          <a:latin typeface="+mn-lt"/>
          <a:ea typeface="+mn-ea"/>
          <a:cs typeface="+mn-cs"/>
        </a:defRPr>
      </a:lvl1pPr>
      <a:lvl2pPr marL="742950" indent="-285750" algn="l" rtl="0" fontAlgn="base">
        <a:spcBef>
          <a:spcPct val="20000"/>
        </a:spcBef>
        <a:spcAft>
          <a:spcPct val="0"/>
        </a:spcAft>
        <a:buChar char="–"/>
        <a:defRPr sz="2800">
          <a:solidFill>
            <a:schemeClr val="tx2"/>
          </a:solidFill>
          <a:latin typeface="+mn-lt"/>
        </a:defRPr>
      </a:lvl2pPr>
      <a:lvl3pPr marL="1143000" indent="-228600" algn="l" rtl="0" fontAlgn="base">
        <a:spcBef>
          <a:spcPct val="20000"/>
        </a:spcBef>
        <a:spcAft>
          <a:spcPct val="0"/>
        </a:spcAft>
        <a:buChar char="•"/>
        <a:defRPr sz="2400">
          <a:solidFill>
            <a:schemeClr val="tx2"/>
          </a:solidFill>
          <a:latin typeface="+mn-lt"/>
        </a:defRPr>
      </a:lvl3pPr>
      <a:lvl4pPr marL="1600200" indent="-228600" algn="l" rtl="0" fontAlgn="base">
        <a:spcBef>
          <a:spcPct val="20000"/>
        </a:spcBef>
        <a:spcAft>
          <a:spcPct val="0"/>
        </a:spcAft>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obe.gr/" TargetMode="Externa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12950"/>
          </a:xfrm>
        </p:spPr>
        <p:txBody>
          <a:bodyPr>
            <a:normAutofit/>
          </a:bodyPr>
          <a:lstStyle/>
          <a:p>
            <a:pPr>
              <a:defRPr/>
            </a:pPr>
            <a:r>
              <a:rPr lang="el-GR" sz="3200" b="1" dirty="0" smtClean="0">
                <a:latin typeface="Calibri" pitchFamily="34" charset="0"/>
              </a:rPr>
              <a:t>Μελέτη στρατηγικής </a:t>
            </a:r>
            <a:r>
              <a:rPr lang="en-US" sz="3200" b="1" dirty="0" smtClean="0">
                <a:latin typeface="Calibri" pitchFamily="34" charset="0"/>
              </a:rPr>
              <a:t/>
            </a:r>
            <a:br>
              <a:rPr lang="en-US" sz="3200" b="1" dirty="0" smtClean="0">
                <a:latin typeface="Calibri" pitchFamily="34" charset="0"/>
              </a:rPr>
            </a:br>
            <a:r>
              <a:rPr lang="el-GR" sz="3200" b="1" dirty="0" smtClean="0">
                <a:latin typeface="Calibri" pitchFamily="34" charset="0"/>
              </a:rPr>
              <a:t>για τον κλάδο </a:t>
            </a:r>
            <a:r>
              <a:rPr lang="el-GR" sz="3200" b="1" dirty="0">
                <a:latin typeface="Calibri" pitchFamily="34" charset="0"/>
              </a:rPr>
              <a:t>της Φαρμακοβιομηχανίας</a:t>
            </a:r>
          </a:p>
        </p:txBody>
      </p:sp>
      <p:sp>
        <p:nvSpPr>
          <p:cNvPr id="28675" name="Slide Number Placeholder 5"/>
          <p:cNvSpPr>
            <a:spLocks noGrp="1"/>
          </p:cNvSpPr>
          <p:nvPr>
            <p:ph type="sldNum" sz="quarter" idx="12"/>
          </p:nvPr>
        </p:nvSpPr>
        <p:spPr>
          <a:noFill/>
        </p:spPr>
        <p:txBody>
          <a:bodyPr/>
          <a:lstStyle/>
          <a:p>
            <a:pPr fontAlgn="base">
              <a:spcBef>
                <a:spcPct val="0"/>
              </a:spcBef>
              <a:spcAft>
                <a:spcPct val="0"/>
              </a:spcAft>
            </a:pPr>
            <a:fld id="{E9429847-16B4-4BB7-8F30-F0324D09993A}" type="slidenum">
              <a:rPr lang="el-GR">
                <a:ea typeface="ＭＳ Ｐゴシック"/>
              </a:rPr>
              <a:pPr fontAlgn="base">
                <a:spcBef>
                  <a:spcPct val="0"/>
                </a:spcBef>
                <a:spcAft>
                  <a:spcPct val="0"/>
                </a:spcAft>
              </a:pPr>
              <a:t>1</a:t>
            </a:fld>
            <a:endParaRPr lang="el-GR">
              <a:ea typeface="ＭＳ Ｐゴシック"/>
            </a:endParaRPr>
          </a:p>
        </p:txBody>
      </p:sp>
      <p:sp>
        <p:nvSpPr>
          <p:cNvPr id="28676" name="Rectangle 6"/>
          <p:cNvSpPr>
            <a:spLocks noChangeArrowheads="1"/>
          </p:cNvSpPr>
          <p:nvPr/>
        </p:nvSpPr>
        <p:spPr bwMode="auto">
          <a:xfrm>
            <a:off x="971550" y="0"/>
            <a:ext cx="8172450" cy="830263"/>
          </a:xfrm>
          <a:prstGeom prst="rect">
            <a:avLst/>
          </a:prstGeom>
          <a:noFill/>
          <a:ln w="9525">
            <a:noFill/>
            <a:miter lim="800000"/>
            <a:headEnd/>
            <a:tailEnd/>
          </a:ln>
        </p:spPr>
        <p:txBody>
          <a:bodyPr>
            <a:spAutoFit/>
          </a:bodyPr>
          <a:lstStyle/>
          <a:p>
            <a:pPr algn="ctr"/>
            <a:r>
              <a:rPr lang="el-GR" sz="1200" b="1">
                <a:solidFill>
                  <a:srgbClr val="000000"/>
                </a:solidFill>
                <a:latin typeface="Calibri" pitchFamily="34" charset="0"/>
                <a:ea typeface="ＭＳ Ｐゴシック"/>
                <a:cs typeface="ＭＳ Ｐゴシック"/>
              </a:rPr>
              <a:t>ΙΔΡΥΜΑ ΟΙΚΟΝΟΜΙΚΩΝ &amp; ΒΙΟΜΗΧΑΝΙΚΩΝ ΕΡΕΥΝΩΝ</a:t>
            </a:r>
            <a:r>
              <a:rPr lang="el-GR" sz="1200" b="1">
                <a:solidFill>
                  <a:srgbClr val="000000"/>
                </a:solidFill>
                <a:latin typeface="Calibri" pitchFamily="34" charset="0"/>
                <a:ea typeface="ＭＳ Ｐゴシック"/>
                <a:cs typeface="Times New Roman" pitchFamily="18" charset="0"/>
              </a:rPr>
              <a:t/>
            </a:r>
            <a:br>
              <a:rPr lang="el-GR" sz="1200" b="1">
                <a:solidFill>
                  <a:srgbClr val="000000"/>
                </a:solidFill>
                <a:latin typeface="Calibri" pitchFamily="34" charset="0"/>
                <a:ea typeface="ＭＳ Ｐゴシック"/>
                <a:cs typeface="Times New Roman" pitchFamily="18" charset="0"/>
              </a:rPr>
            </a:br>
            <a:r>
              <a:rPr lang="en-US" sz="1200" b="1">
                <a:solidFill>
                  <a:srgbClr val="000000"/>
                </a:solidFill>
                <a:latin typeface="Calibri" pitchFamily="34" charset="0"/>
                <a:ea typeface="ＭＳ Ｐゴシック"/>
                <a:cs typeface="Times New Roman" pitchFamily="18" charset="0"/>
              </a:rPr>
              <a:t>FOUNDATION FOR ECONOMIC &amp; INDUSTRIAL RESEARCH</a:t>
            </a:r>
          </a:p>
          <a:p>
            <a:pPr algn="ctr"/>
            <a:r>
              <a:rPr lang="el-GR" sz="1200" b="1">
                <a:solidFill>
                  <a:srgbClr val="000000"/>
                </a:solidFill>
                <a:latin typeface="Calibri" pitchFamily="34" charset="0"/>
                <a:ea typeface="ＭＳ Ｐゴシック"/>
                <a:cs typeface="ＭＳ Ｐゴシック"/>
              </a:rPr>
              <a:t>Τ. Καρατάσου 11, 117 42 Αθήνα, Tηλ.: 210 92 11 200-10, Fax: 210 92 33 977, </a:t>
            </a:r>
            <a:r>
              <a:rPr lang="el-GR" sz="1200" b="1" i="1">
                <a:solidFill>
                  <a:srgbClr val="000000"/>
                </a:solidFill>
                <a:latin typeface="Calibri" pitchFamily="34" charset="0"/>
                <a:ea typeface="ＭＳ Ｐゴシック"/>
                <a:cs typeface="ＭＳ Ｐゴシック"/>
                <a:hlinkClick r:id="rId2"/>
              </a:rPr>
              <a:t>www.iobe.gr</a:t>
            </a:r>
            <a:endParaRPr lang="en-US" sz="1200" b="1">
              <a:solidFill>
                <a:srgbClr val="000000"/>
              </a:solidFill>
              <a:latin typeface="Calibri" pitchFamily="34" charset="0"/>
              <a:ea typeface="ＭＳ Ｐゴシック"/>
              <a:cs typeface="ＭＳ Ｐゴシック"/>
            </a:endParaRPr>
          </a:p>
          <a:p>
            <a:pPr algn="ctr"/>
            <a:r>
              <a:rPr lang="en-GB" sz="1200" b="1">
                <a:solidFill>
                  <a:srgbClr val="000000"/>
                </a:solidFill>
                <a:latin typeface="Calibri" pitchFamily="34" charset="0"/>
                <a:ea typeface="ＭＳ Ｐゴシック"/>
                <a:cs typeface="ＭＳ Ｐゴシック"/>
              </a:rPr>
              <a:t>11 T. Karatas</a:t>
            </a:r>
            <a:r>
              <a:rPr lang="en-US" sz="1200" b="1">
                <a:solidFill>
                  <a:srgbClr val="000000"/>
                </a:solidFill>
                <a:latin typeface="Calibri" pitchFamily="34" charset="0"/>
                <a:ea typeface="ＭＳ Ｐゴシック"/>
                <a:cs typeface="ＭＳ Ｐゴシック"/>
              </a:rPr>
              <a:t>sou Str.</a:t>
            </a:r>
            <a:r>
              <a:rPr lang="en-GB" sz="1200" b="1">
                <a:solidFill>
                  <a:srgbClr val="000000"/>
                </a:solidFill>
                <a:latin typeface="Calibri" pitchFamily="34" charset="0"/>
                <a:ea typeface="ＭＳ Ｐゴシック"/>
                <a:cs typeface="ＭＳ Ｐゴシック"/>
              </a:rPr>
              <a:t>, 117 42 Athens, Greece, Tel.: </a:t>
            </a:r>
            <a:r>
              <a:rPr lang="el-GR" sz="1200" b="1">
                <a:solidFill>
                  <a:srgbClr val="000000"/>
                </a:solidFill>
                <a:latin typeface="Calibri" pitchFamily="34" charset="0"/>
                <a:ea typeface="ＭＳ Ｐゴシック"/>
                <a:cs typeface="ＭＳ Ｐゴシック"/>
              </a:rPr>
              <a:t>(</a:t>
            </a:r>
            <a:r>
              <a:rPr lang="en-GB" sz="1200" b="1">
                <a:solidFill>
                  <a:srgbClr val="000000"/>
                </a:solidFill>
                <a:latin typeface="Calibri" pitchFamily="34" charset="0"/>
                <a:ea typeface="ＭＳ Ｐゴシック"/>
                <a:cs typeface="ＭＳ Ｐゴシック"/>
              </a:rPr>
              <a:t>+3</a:t>
            </a:r>
            <a:r>
              <a:rPr lang="el-GR" sz="1200" b="1">
                <a:solidFill>
                  <a:srgbClr val="000000"/>
                </a:solidFill>
                <a:latin typeface="Calibri" pitchFamily="34" charset="0"/>
                <a:ea typeface="ＭＳ Ｐゴシック"/>
                <a:cs typeface="ＭＳ Ｐゴシック"/>
              </a:rPr>
              <a:t>0) </a:t>
            </a:r>
            <a:r>
              <a:rPr lang="en-GB" sz="1200" b="1">
                <a:solidFill>
                  <a:srgbClr val="000000"/>
                </a:solidFill>
                <a:latin typeface="Calibri" pitchFamily="34" charset="0"/>
                <a:ea typeface="ＭＳ Ｐゴシック"/>
                <a:cs typeface="ＭＳ Ｐゴシック"/>
              </a:rPr>
              <a:t>210</a:t>
            </a:r>
            <a:r>
              <a:rPr lang="el-GR" sz="1200" b="1">
                <a:solidFill>
                  <a:srgbClr val="000000"/>
                </a:solidFill>
                <a:latin typeface="Calibri" pitchFamily="34" charset="0"/>
                <a:ea typeface="ＭＳ Ｐゴシック"/>
                <a:cs typeface="ＭＳ Ｐゴシック"/>
              </a:rPr>
              <a:t> </a:t>
            </a:r>
            <a:r>
              <a:rPr lang="en-GB" sz="1200" b="1">
                <a:solidFill>
                  <a:srgbClr val="000000"/>
                </a:solidFill>
                <a:latin typeface="Calibri" pitchFamily="34" charset="0"/>
                <a:ea typeface="ＭＳ Ｐゴシック"/>
                <a:cs typeface="ＭＳ Ｐゴシック"/>
              </a:rPr>
              <a:t>92 11 200-10, Fax: </a:t>
            </a:r>
            <a:r>
              <a:rPr lang="el-GR" sz="1200" b="1">
                <a:solidFill>
                  <a:srgbClr val="000000"/>
                </a:solidFill>
                <a:latin typeface="Calibri" pitchFamily="34" charset="0"/>
                <a:ea typeface="ＭＳ Ｐゴシック"/>
                <a:cs typeface="ＭＳ Ｐゴシック"/>
              </a:rPr>
              <a:t>(</a:t>
            </a:r>
            <a:r>
              <a:rPr lang="en-GB" sz="1200" b="1">
                <a:solidFill>
                  <a:srgbClr val="000000"/>
                </a:solidFill>
                <a:latin typeface="Calibri" pitchFamily="34" charset="0"/>
                <a:ea typeface="ＭＳ Ｐゴシック"/>
                <a:cs typeface="ＭＳ Ｐゴシック"/>
              </a:rPr>
              <a:t>+3</a:t>
            </a:r>
            <a:r>
              <a:rPr lang="el-GR" sz="1200" b="1">
                <a:solidFill>
                  <a:srgbClr val="000000"/>
                </a:solidFill>
                <a:latin typeface="Calibri" pitchFamily="34" charset="0"/>
                <a:ea typeface="ＭＳ Ｐゴシック"/>
                <a:cs typeface="ＭＳ Ｐゴシック"/>
              </a:rPr>
              <a:t>0) </a:t>
            </a:r>
            <a:r>
              <a:rPr lang="en-GB" sz="1200" b="1">
                <a:solidFill>
                  <a:srgbClr val="000000"/>
                </a:solidFill>
                <a:latin typeface="Calibri" pitchFamily="34" charset="0"/>
                <a:ea typeface="ＭＳ Ｐゴシック"/>
                <a:cs typeface="ＭＳ Ｐゴシック"/>
              </a:rPr>
              <a:t>210</a:t>
            </a:r>
            <a:r>
              <a:rPr lang="el-GR" sz="1200" b="1">
                <a:solidFill>
                  <a:srgbClr val="000000"/>
                </a:solidFill>
                <a:latin typeface="Calibri" pitchFamily="34" charset="0"/>
                <a:ea typeface="ＭＳ Ｐゴシック"/>
                <a:cs typeface="ＭＳ Ｐゴシック"/>
              </a:rPr>
              <a:t> </a:t>
            </a:r>
            <a:r>
              <a:rPr lang="en-GB" sz="1200" b="1">
                <a:solidFill>
                  <a:srgbClr val="000000"/>
                </a:solidFill>
                <a:latin typeface="Calibri" pitchFamily="34" charset="0"/>
                <a:ea typeface="ＭＳ Ｐゴシック"/>
                <a:cs typeface="ＭＳ Ｐゴシック"/>
              </a:rPr>
              <a:t>92 33 977</a:t>
            </a:r>
            <a:r>
              <a:rPr lang="el-GR" sz="1200" b="1">
                <a:solidFill>
                  <a:srgbClr val="000000"/>
                </a:solidFill>
                <a:latin typeface="Calibri" pitchFamily="34" charset="0"/>
                <a:ea typeface="ＭＳ Ｐゴシック"/>
                <a:cs typeface="ＭＳ Ｐゴシック"/>
              </a:rPr>
              <a:t> </a:t>
            </a:r>
          </a:p>
        </p:txBody>
      </p:sp>
      <p:sp>
        <p:nvSpPr>
          <p:cNvPr id="8" name="Subtitle 5"/>
          <p:cNvSpPr txBox="1">
            <a:spLocks/>
          </p:cNvSpPr>
          <p:nvPr/>
        </p:nvSpPr>
        <p:spPr bwMode="auto">
          <a:xfrm>
            <a:off x="1547813" y="4292600"/>
            <a:ext cx="6400800" cy="2232025"/>
          </a:xfrm>
          <a:prstGeom prst="rect">
            <a:avLst/>
          </a:prstGeom>
          <a:noFill/>
          <a:ln w="9525">
            <a:noFill/>
            <a:miter lim="800000"/>
            <a:headEnd/>
            <a:tailEnd/>
          </a:ln>
        </p:spPr>
        <p:txBody>
          <a:bodyPr lIns="92075" tIns="46038" rIns="92075" bIns="46038"/>
          <a:lstStyle/>
          <a:p>
            <a:pPr algn="r">
              <a:lnSpc>
                <a:spcPct val="90000"/>
              </a:lnSpc>
              <a:spcBef>
                <a:spcPct val="20000"/>
              </a:spcBef>
              <a:defRPr/>
            </a:pPr>
            <a:endParaRPr lang="el-GR" sz="1400" i="1" kern="0" dirty="0"/>
          </a:p>
          <a:p>
            <a:pPr algn="r">
              <a:lnSpc>
                <a:spcPct val="90000"/>
              </a:lnSpc>
              <a:spcBef>
                <a:spcPct val="20000"/>
              </a:spcBef>
              <a:defRPr/>
            </a:pPr>
            <a:endParaRPr lang="el-GR" sz="1400" i="1" kern="0" dirty="0"/>
          </a:p>
          <a:p>
            <a:pPr algn="r">
              <a:lnSpc>
                <a:spcPct val="90000"/>
              </a:lnSpc>
              <a:spcBef>
                <a:spcPct val="20000"/>
              </a:spcBef>
              <a:defRPr/>
            </a:pPr>
            <a:endParaRPr lang="el-GR" sz="1400" i="1" kern="0" dirty="0"/>
          </a:p>
          <a:p>
            <a:pPr algn="r">
              <a:lnSpc>
                <a:spcPct val="90000"/>
              </a:lnSpc>
              <a:spcBef>
                <a:spcPct val="20000"/>
              </a:spcBef>
              <a:defRPr/>
            </a:pPr>
            <a:endParaRPr lang="el-GR" sz="1400" i="1" kern="0" dirty="0"/>
          </a:p>
          <a:p>
            <a:pPr algn="r">
              <a:lnSpc>
                <a:spcPct val="90000"/>
              </a:lnSpc>
              <a:spcBef>
                <a:spcPct val="20000"/>
              </a:spcBef>
              <a:defRPr/>
            </a:pPr>
            <a:r>
              <a:rPr lang="el-GR" sz="1700" i="1" kern="0" dirty="0">
                <a:latin typeface="Calibri" pitchFamily="34" charset="0"/>
              </a:rPr>
              <a:t>Άγγελος </a:t>
            </a:r>
            <a:r>
              <a:rPr lang="el-GR" sz="1700" i="1" kern="0" dirty="0" err="1">
                <a:latin typeface="Calibri" pitchFamily="34" charset="0"/>
              </a:rPr>
              <a:t>Τσακανίκας</a:t>
            </a:r>
            <a:endParaRPr lang="el-GR" sz="1700" i="1" kern="0" dirty="0">
              <a:latin typeface="Calibri" pitchFamily="34" charset="0"/>
            </a:endParaRPr>
          </a:p>
          <a:p>
            <a:pPr algn="r">
              <a:lnSpc>
                <a:spcPct val="90000"/>
              </a:lnSpc>
              <a:spcBef>
                <a:spcPct val="20000"/>
              </a:spcBef>
              <a:defRPr/>
            </a:pPr>
            <a:endParaRPr lang="el-GR" sz="1700" i="1" kern="0" dirty="0">
              <a:latin typeface="Calibri" pitchFamily="34" charset="0"/>
            </a:endParaRPr>
          </a:p>
          <a:p>
            <a:pPr algn="r">
              <a:lnSpc>
                <a:spcPct val="90000"/>
              </a:lnSpc>
              <a:spcBef>
                <a:spcPct val="20000"/>
              </a:spcBef>
              <a:defRPr/>
            </a:pPr>
            <a:r>
              <a:rPr lang="el-GR" sz="1700" i="1" kern="0" dirty="0">
                <a:latin typeface="Calibri" pitchFamily="34" charset="0"/>
              </a:rPr>
              <a:t>Θάνος Αθανασιάδης</a:t>
            </a:r>
          </a:p>
          <a:p>
            <a:pPr algn="r">
              <a:lnSpc>
                <a:spcPct val="90000"/>
              </a:lnSpc>
              <a:spcBef>
                <a:spcPct val="20000"/>
              </a:spcBef>
              <a:defRPr/>
            </a:pPr>
            <a:r>
              <a:rPr lang="el-GR" sz="1700" i="1" kern="0" dirty="0">
                <a:latin typeface="Calibri" pitchFamily="34" charset="0"/>
              </a:rPr>
              <a:t>Γιάννης </a:t>
            </a:r>
            <a:r>
              <a:rPr lang="el-GR" sz="1700" i="1" kern="0" dirty="0" err="1">
                <a:latin typeface="Calibri" pitchFamily="34" charset="0"/>
              </a:rPr>
              <a:t>Γιωτόπουλος</a:t>
            </a:r>
            <a:endParaRPr lang="el-GR" sz="1700" i="1" kern="0" dirty="0">
              <a:latin typeface="Calibri" pitchFamily="34" charset="0"/>
            </a:endParaRPr>
          </a:p>
          <a:p>
            <a:pPr algn="r">
              <a:lnSpc>
                <a:spcPct val="90000"/>
              </a:lnSpc>
              <a:spcBef>
                <a:spcPct val="20000"/>
              </a:spcBef>
              <a:defRPr/>
            </a:pPr>
            <a:r>
              <a:rPr lang="el-GR" sz="1700" i="1" kern="0" dirty="0">
                <a:latin typeface="Calibri" pitchFamily="34" charset="0"/>
              </a:rPr>
              <a:t>Έφη </a:t>
            </a:r>
            <a:r>
              <a:rPr lang="el-GR" sz="1700" i="1" kern="0" dirty="0" err="1">
                <a:latin typeface="Calibri" pitchFamily="34" charset="0"/>
              </a:rPr>
              <a:t>Κόρρα</a:t>
            </a:r>
            <a:endParaRPr lang="el-GR" sz="1700" i="1" kern="0" dirty="0">
              <a:latin typeface="Calibri" pitchFamily="34" charset="0"/>
            </a:endParaRPr>
          </a:p>
          <a:p>
            <a:pPr algn="ctr">
              <a:lnSpc>
                <a:spcPct val="90000"/>
              </a:lnSpc>
              <a:spcBef>
                <a:spcPct val="20000"/>
              </a:spcBef>
              <a:defRPr/>
            </a:pPr>
            <a:endParaRPr lang="el-GR" sz="1400" kern="0" dirty="0"/>
          </a:p>
          <a:p>
            <a:pPr algn="ctr">
              <a:lnSpc>
                <a:spcPct val="90000"/>
              </a:lnSpc>
              <a:spcBef>
                <a:spcPct val="20000"/>
              </a:spcBef>
              <a:defRPr/>
            </a:pPr>
            <a:endParaRPr lang="en-US" sz="1400" kern="0" dirty="0"/>
          </a:p>
          <a:p>
            <a:pPr algn="ctr">
              <a:lnSpc>
                <a:spcPct val="90000"/>
              </a:lnSpc>
              <a:spcBef>
                <a:spcPct val="20000"/>
              </a:spcBef>
              <a:defRPr/>
            </a:pPr>
            <a:endParaRPr lang="en-US" sz="1400" kern="0" dirty="0"/>
          </a:p>
          <a:p>
            <a:pPr algn="ctr">
              <a:lnSpc>
                <a:spcPct val="90000"/>
              </a:lnSpc>
              <a:spcBef>
                <a:spcPct val="20000"/>
              </a:spcBef>
              <a:defRPr/>
            </a:pPr>
            <a:r>
              <a:rPr lang="el-GR" sz="1400" kern="0" dirty="0"/>
              <a:t>Αθήνα 2014</a:t>
            </a:r>
          </a:p>
          <a:p>
            <a:pPr algn="ctr">
              <a:spcBef>
                <a:spcPct val="20000"/>
              </a:spcBef>
              <a:defRPr/>
            </a:pPr>
            <a:endParaRPr lang="el-GR" sz="1400" kern="0" dirty="0">
              <a:solidFill>
                <a:schemeClr val="tx2"/>
              </a:solidFill>
              <a:latin typeface="+mn-lt"/>
            </a:endParaRPr>
          </a:p>
        </p:txBody>
      </p:sp>
      <p:sp>
        <p:nvSpPr>
          <p:cNvPr id="28678" name="TextBox 8"/>
          <p:cNvSpPr txBox="1">
            <a:spLocks noChangeArrowheads="1"/>
          </p:cNvSpPr>
          <p:nvPr/>
        </p:nvSpPr>
        <p:spPr bwMode="auto">
          <a:xfrm>
            <a:off x="2987675" y="4149725"/>
            <a:ext cx="3648075" cy="400050"/>
          </a:xfrm>
          <a:prstGeom prst="rect">
            <a:avLst/>
          </a:prstGeom>
          <a:noFill/>
          <a:ln w="9525">
            <a:noFill/>
            <a:miter lim="800000"/>
            <a:headEnd/>
            <a:tailEnd/>
          </a:ln>
        </p:spPr>
        <p:txBody>
          <a:bodyPr>
            <a:spAutoFit/>
          </a:bodyPr>
          <a:lstStyle/>
          <a:p>
            <a:pPr algn="ctr"/>
            <a:r>
              <a:rPr lang="en-US" sz="2000" b="1">
                <a:solidFill>
                  <a:schemeClr val="tx2"/>
                </a:solidFill>
                <a:latin typeface="Calibri" pitchFamily="34" charset="0"/>
              </a:rPr>
              <a:t>Executive Summary</a:t>
            </a:r>
            <a:endParaRPr lang="el-GR" sz="2000" b="1">
              <a:solidFill>
                <a:schemeClr val="tx2"/>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p:cNvSpPr>
          <p:nvPr>
            <p:ph idx="4294967295"/>
          </p:nvPr>
        </p:nvSpPr>
        <p:spPr>
          <a:xfrm>
            <a:off x="611560" y="1340768"/>
            <a:ext cx="7776864" cy="5040560"/>
          </a:xfrm>
        </p:spPr>
        <p:txBody>
          <a:bodyPr/>
          <a:lstStyle/>
          <a:p>
            <a:r>
              <a:rPr lang="el-GR" sz="2400" dirty="0" smtClean="0"/>
              <a:t>Σε μια χώρα με υστερήσεις σε θέματα </a:t>
            </a:r>
            <a:r>
              <a:rPr lang="el-GR" sz="2400" dirty="0" err="1" smtClean="0"/>
              <a:t>Ε&amp;Α</a:t>
            </a:r>
            <a:r>
              <a:rPr lang="el-GR" sz="2400" dirty="0" smtClean="0"/>
              <a:t> και καινοτομίας, ο κλάδος του φαρμάκου συνιστά βασικό πυλώνα της -έστω περιορισμένης- </a:t>
            </a:r>
            <a:r>
              <a:rPr lang="el-GR" sz="2400" dirty="0" err="1" smtClean="0"/>
              <a:t>Ε</a:t>
            </a:r>
            <a:r>
              <a:rPr lang="el-GR" sz="2000" dirty="0" err="1" smtClean="0"/>
              <a:t>&amp;</a:t>
            </a:r>
            <a:r>
              <a:rPr lang="el-GR" sz="2400" dirty="0" err="1" smtClean="0"/>
              <a:t>Α</a:t>
            </a:r>
            <a:r>
              <a:rPr lang="el-GR" sz="2400" dirty="0" smtClean="0"/>
              <a:t> που διεξάγεται στη χώρα </a:t>
            </a:r>
          </a:p>
          <a:p>
            <a:r>
              <a:rPr lang="el-GR" sz="2400" dirty="0" smtClean="0"/>
              <a:t>Όμως στο σημερινό περιβάλλον</a:t>
            </a:r>
          </a:p>
          <a:p>
            <a:pPr lvl="1"/>
            <a:r>
              <a:rPr lang="el-GR" sz="2400" dirty="0" smtClean="0"/>
              <a:t>Μπορεί να ενισχύσει την παρουσία του; Υπό ποιους όρους;</a:t>
            </a:r>
          </a:p>
          <a:p>
            <a:pPr lvl="1"/>
            <a:r>
              <a:rPr lang="el-GR" sz="2400" dirty="0" smtClean="0"/>
              <a:t>Τι άλλα πλεονεκτήματα διαθέτει που πλαισιώνουν και μπορούν να υποστηρίξουν δυναμικότερη ανάπτυξη;</a:t>
            </a:r>
          </a:p>
          <a:p>
            <a:pPr lvl="1"/>
            <a:r>
              <a:rPr lang="el-GR" sz="2400" dirty="0" smtClean="0"/>
              <a:t>Γιατί αυτός ο κλάδος είναι τελικά σημαντικός για τη χώρα;</a:t>
            </a:r>
          </a:p>
          <a:p>
            <a:endParaRPr lang="el-GR" dirty="0" smtClean="0"/>
          </a:p>
          <a:p>
            <a:endParaRPr lang="el-GR" dirty="0" smtClean="0"/>
          </a:p>
          <a:p>
            <a:endParaRPr lang="el-GR" dirty="0" smtClean="0"/>
          </a:p>
        </p:txBody>
      </p:sp>
      <p:sp>
        <p:nvSpPr>
          <p:cNvPr id="4" name="Rectangle 3"/>
          <p:cNvSpPr/>
          <p:nvPr/>
        </p:nvSpPr>
        <p:spPr>
          <a:xfrm>
            <a:off x="539552" y="260648"/>
            <a:ext cx="7777163" cy="6921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sz="2400" dirty="0" smtClean="0">
              <a:solidFill>
                <a:schemeClr val="tx1"/>
              </a:solidFill>
            </a:endParaRPr>
          </a:p>
          <a:p>
            <a:pPr algn="ctr" fontAlgn="auto">
              <a:spcBef>
                <a:spcPts val="0"/>
              </a:spcBef>
              <a:spcAft>
                <a:spcPts val="0"/>
              </a:spcAft>
              <a:defRPr/>
            </a:pPr>
            <a:r>
              <a:rPr lang="el-GR" sz="2400" b="1" dirty="0" smtClean="0"/>
              <a:t>Συνεπώς... </a:t>
            </a:r>
          </a:p>
          <a:p>
            <a:pPr algn="ctr" fontAlgn="auto">
              <a:spcBef>
                <a:spcPts val="0"/>
              </a:spcBef>
              <a:spcAft>
                <a:spcPts val="0"/>
              </a:spcAft>
              <a:defRPr/>
            </a:pPr>
            <a:endParaRPr lang="el-GR" sz="2400" b="1" dirty="0">
              <a:solidFill>
                <a:schemeClr val="tx1"/>
              </a:solidFill>
            </a:endParaRPr>
          </a:p>
        </p:txBody>
      </p:sp>
      <p:sp>
        <p:nvSpPr>
          <p:cNvPr id="5" name="Rectangle 4"/>
          <p:cNvSpPr/>
          <p:nvPr/>
        </p:nvSpPr>
        <p:spPr>
          <a:xfrm>
            <a:off x="539553" y="1085850"/>
            <a:ext cx="7776863" cy="5334000"/>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l-GR" sz="1600"/>
          </a:p>
        </p:txBody>
      </p:sp>
      <p:sp>
        <p:nvSpPr>
          <p:cNvPr id="6" name="Slide Number Placeholder 5"/>
          <p:cNvSpPr>
            <a:spLocks noGrp="1"/>
          </p:cNvSpPr>
          <p:nvPr>
            <p:ph type="sldNum" sz="quarter" idx="12"/>
          </p:nvPr>
        </p:nvSpPr>
        <p:spPr/>
        <p:txBody>
          <a:bodyPr/>
          <a:lstStyle/>
          <a:p>
            <a:pPr>
              <a:defRPr/>
            </a:pPr>
            <a:fld id="{C1ACBE92-5C54-4DB9-B4D6-5F6360C62D41}" type="slidenum">
              <a:rPr lang="el-GR" smtClean="0"/>
              <a:pPr>
                <a:defRPr/>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06E012C-707C-4251-92B7-E6D42F6B6E00}" type="slidenum">
              <a:rPr lang="el-GR"/>
              <a:pPr>
                <a:defRPr/>
              </a:pPr>
              <a:t>11</a:t>
            </a:fld>
            <a:endParaRPr lang="el-GR"/>
          </a:p>
        </p:txBody>
      </p:sp>
      <p:sp>
        <p:nvSpPr>
          <p:cNvPr id="3" name="Rectangle 2"/>
          <p:cNvSpPr/>
          <p:nvPr/>
        </p:nvSpPr>
        <p:spPr>
          <a:xfrm>
            <a:off x="635000" y="288925"/>
            <a:ext cx="7777163" cy="79692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r>
              <a:rPr lang="el-GR" sz="2400" b="1" dirty="0" smtClean="0">
                <a:solidFill>
                  <a:schemeClr val="tx1"/>
                </a:solidFill>
              </a:rPr>
              <a:t>Στο </a:t>
            </a:r>
            <a:r>
              <a:rPr lang="el-GR" sz="2400" b="1" dirty="0">
                <a:solidFill>
                  <a:schemeClr val="tx1"/>
                </a:solidFill>
              </a:rPr>
              <a:t>3,4% του ΑΕΠ η συμβολή του τομέα στο Ακαθάριστο Εγχώριο Προϊόν</a:t>
            </a:r>
          </a:p>
        </p:txBody>
      </p:sp>
      <p:sp>
        <p:nvSpPr>
          <p:cNvPr id="5" name="Rounded Rectangle 4"/>
          <p:cNvSpPr/>
          <p:nvPr/>
        </p:nvSpPr>
        <p:spPr>
          <a:xfrm>
            <a:off x="731838" y="3778250"/>
            <a:ext cx="2020887" cy="87471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lIns="91427" tIns="45713" rIns="91427" bIns="45713" anchor="ctr"/>
          <a:lstStyle/>
          <a:p>
            <a:pPr algn="ctr" fontAlgn="auto">
              <a:spcBef>
                <a:spcPts val="0"/>
              </a:spcBef>
              <a:spcAft>
                <a:spcPts val="0"/>
              </a:spcAft>
              <a:defRPr/>
            </a:pPr>
            <a:r>
              <a:rPr lang="el-GR" sz="1100" b="1" dirty="0">
                <a:cs typeface="Arial" pitchFamily="34" charset="0"/>
              </a:rPr>
              <a:t>Άμεση επίδραση</a:t>
            </a:r>
          </a:p>
          <a:p>
            <a:pPr algn="ctr" fontAlgn="auto">
              <a:spcBef>
                <a:spcPts val="0"/>
              </a:spcBef>
              <a:spcAft>
                <a:spcPts val="0"/>
              </a:spcAft>
              <a:defRPr/>
            </a:pPr>
            <a:endParaRPr lang="el-GR" sz="1050" b="1" dirty="0">
              <a:cs typeface="Arial" pitchFamily="34" charset="0"/>
            </a:endParaRPr>
          </a:p>
          <a:p>
            <a:pPr algn="ctr" fontAlgn="auto">
              <a:spcBef>
                <a:spcPts val="0"/>
              </a:spcBef>
              <a:spcAft>
                <a:spcPts val="0"/>
              </a:spcAft>
              <a:defRPr/>
            </a:pPr>
            <a:r>
              <a:rPr lang="el-GR" sz="900" dirty="0">
                <a:cs typeface="Arial" pitchFamily="34" charset="0"/>
              </a:rPr>
              <a:t>Η επίδραση από την παραγωγή και την εμπορία φαρμακευτικών προϊόντων στην εγχώρια οικονομική δραστηριότητα</a:t>
            </a:r>
          </a:p>
        </p:txBody>
      </p:sp>
      <p:sp>
        <p:nvSpPr>
          <p:cNvPr id="6" name="Rounded Rectangle 5"/>
          <p:cNvSpPr/>
          <p:nvPr/>
        </p:nvSpPr>
        <p:spPr>
          <a:xfrm>
            <a:off x="1979613" y="2708275"/>
            <a:ext cx="2020887" cy="971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r>
              <a:rPr lang="el-GR" sz="1100" b="1" dirty="0">
                <a:cs typeface="Arial" pitchFamily="34" charset="0"/>
              </a:rPr>
              <a:t>Έμμεση επίδραση</a:t>
            </a:r>
          </a:p>
          <a:p>
            <a:pPr algn="ctr" fontAlgn="auto">
              <a:spcBef>
                <a:spcPts val="0"/>
              </a:spcBef>
              <a:spcAft>
                <a:spcPts val="0"/>
              </a:spcAft>
              <a:defRPr/>
            </a:pPr>
            <a:endParaRPr lang="el-GR" sz="1050" b="1" dirty="0">
              <a:cs typeface="Arial" pitchFamily="34" charset="0"/>
            </a:endParaRPr>
          </a:p>
          <a:p>
            <a:pPr algn="ctr" fontAlgn="auto">
              <a:spcBef>
                <a:spcPts val="0"/>
              </a:spcBef>
              <a:spcAft>
                <a:spcPts val="0"/>
              </a:spcAft>
              <a:defRPr/>
            </a:pPr>
            <a:r>
              <a:rPr lang="el-GR" sz="900" dirty="0">
                <a:cs typeface="Arial" pitchFamily="34" charset="0"/>
              </a:rPr>
              <a:t>Η επίδραση στους κλάδους προμηθευτές ως αποτέλεσμα της δραστηριότητας του φαρμακευτικού κλάδου στην Ελλάδα (Παραγωγή &amp; Εμπορία)</a:t>
            </a:r>
          </a:p>
        </p:txBody>
      </p:sp>
      <p:sp>
        <p:nvSpPr>
          <p:cNvPr id="7" name="Rounded Rectangle 6"/>
          <p:cNvSpPr/>
          <p:nvPr/>
        </p:nvSpPr>
        <p:spPr>
          <a:xfrm>
            <a:off x="3900488" y="1784350"/>
            <a:ext cx="2020887" cy="96361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lIns="91427" tIns="45713" rIns="91427" bIns="45713" anchor="ctr"/>
          <a:lstStyle/>
          <a:p>
            <a:pPr algn="ctr" fontAlgn="auto">
              <a:spcBef>
                <a:spcPts val="0"/>
              </a:spcBef>
              <a:spcAft>
                <a:spcPts val="0"/>
              </a:spcAft>
              <a:defRPr/>
            </a:pPr>
            <a:r>
              <a:rPr lang="el-GR" sz="1100" b="1" dirty="0">
                <a:cs typeface="Arial" pitchFamily="34" charset="0"/>
              </a:rPr>
              <a:t>Προκαλούμενη επίδραση</a:t>
            </a:r>
          </a:p>
          <a:p>
            <a:pPr algn="ctr" fontAlgn="auto">
              <a:spcBef>
                <a:spcPts val="0"/>
              </a:spcBef>
              <a:spcAft>
                <a:spcPts val="0"/>
              </a:spcAft>
              <a:defRPr/>
            </a:pPr>
            <a:endParaRPr lang="el-GR" sz="1050" b="1" dirty="0">
              <a:cs typeface="Arial" pitchFamily="34" charset="0"/>
            </a:endParaRPr>
          </a:p>
          <a:p>
            <a:pPr algn="ctr" fontAlgn="auto">
              <a:spcBef>
                <a:spcPts val="0"/>
              </a:spcBef>
              <a:spcAft>
                <a:spcPts val="0"/>
              </a:spcAft>
              <a:defRPr/>
            </a:pPr>
            <a:r>
              <a:rPr lang="el-GR" sz="900" dirty="0">
                <a:cs typeface="Arial" pitchFamily="34" charset="0"/>
              </a:rPr>
              <a:t>Η επίδραση από την αύξηση της κατανάλωσης ως αποτέλεσμα των μισθών κατά μήκος της αλυσίδας της αξίας παραγωγής</a:t>
            </a:r>
          </a:p>
        </p:txBody>
      </p:sp>
      <p:sp>
        <p:nvSpPr>
          <p:cNvPr id="8" name="Rounded Rectangle 7"/>
          <p:cNvSpPr/>
          <p:nvPr/>
        </p:nvSpPr>
        <p:spPr>
          <a:xfrm>
            <a:off x="6300788" y="1568450"/>
            <a:ext cx="2020887" cy="3155950"/>
          </a:xfrm>
          <a:prstGeom prst="roundRect">
            <a:avLst/>
          </a:prstGeom>
        </p:spPr>
        <p:style>
          <a:lnRef idx="3">
            <a:schemeClr val="lt1"/>
          </a:lnRef>
          <a:fillRef idx="1">
            <a:schemeClr val="accent5"/>
          </a:fillRef>
          <a:effectRef idx="1">
            <a:schemeClr val="accent5"/>
          </a:effectRef>
          <a:fontRef idx="minor">
            <a:schemeClr val="lt1"/>
          </a:fontRef>
        </p:style>
        <p:txBody>
          <a:bodyPr lIns="91427" tIns="45713" rIns="91427" bIns="45713" anchor="ctr"/>
          <a:lstStyle/>
          <a:p>
            <a:pPr algn="ctr" fontAlgn="auto">
              <a:spcBef>
                <a:spcPts val="0"/>
              </a:spcBef>
              <a:spcAft>
                <a:spcPts val="0"/>
              </a:spcAft>
              <a:defRPr/>
            </a:pPr>
            <a:r>
              <a:rPr lang="el-GR" sz="1100" b="1" dirty="0">
                <a:cs typeface="Arial" pitchFamily="34" charset="0"/>
              </a:rPr>
              <a:t>Συνολική</a:t>
            </a:r>
          </a:p>
          <a:p>
            <a:pPr algn="ctr" fontAlgn="auto">
              <a:spcBef>
                <a:spcPts val="0"/>
              </a:spcBef>
              <a:spcAft>
                <a:spcPts val="0"/>
              </a:spcAft>
              <a:defRPr/>
            </a:pPr>
            <a:r>
              <a:rPr lang="el-GR" sz="1100" b="1" dirty="0">
                <a:cs typeface="Arial" pitchFamily="34" charset="0"/>
              </a:rPr>
              <a:t> επίδραση</a:t>
            </a:r>
          </a:p>
          <a:p>
            <a:pPr algn="ctr" fontAlgn="auto">
              <a:spcBef>
                <a:spcPts val="0"/>
              </a:spcBef>
              <a:spcAft>
                <a:spcPts val="0"/>
              </a:spcAft>
              <a:defRPr/>
            </a:pPr>
            <a:endParaRPr lang="el-GR" sz="1050" b="1" dirty="0">
              <a:cs typeface="Arial" pitchFamily="34" charset="0"/>
            </a:endParaRPr>
          </a:p>
          <a:p>
            <a:pPr algn="ctr" fontAlgn="auto">
              <a:spcBef>
                <a:spcPts val="0"/>
              </a:spcBef>
              <a:spcAft>
                <a:spcPts val="0"/>
              </a:spcAft>
              <a:defRPr/>
            </a:pPr>
            <a:r>
              <a:rPr lang="el-GR" sz="900" dirty="0">
                <a:cs typeface="Arial" pitchFamily="34" charset="0"/>
              </a:rPr>
              <a:t>Το άθροισμα της άμεσης, έμμεσης, προκαλούμενης επίδρασης από την δραστηριότητα του Φαρμακευτικού κλάδου</a:t>
            </a:r>
          </a:p>
        </p:txBody>
      </p:sp>
      <p:sp>
        <p:nvSpPr>
          <p:cNvPr id="9" name="Bent Arrow 8"/>
          <p:cNvSpPr/>
          <p:nvPr/>
        </p:nvSpPr>
        <p:spPr>
          <a:xfrm>
            <a:off x="779463" y="3587750"/>
            <a:ext cx="144462" cy="1397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200">
              <a:solidFill>
                <a:schemeClr val="tx1"/>
              </a:solidFill>
            </a:endParaRPr>
          </a:p>
        </p:txBody>
      </p:sp>
      <p:sp>
        <p:nvSpPr>
          <p:cNvPr id="10" name="Bent Arrow 9"/>
          <p:cNvSpPr/>
          <p:nvPr/>
        </p:nvSpPr>
        <p:spPr>
          <a:xfrm>
            <a:off x="4427538" y="1603375"/>
            <a:ext cx="144462" cy="1397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200">
              <a:solidFill>
                <a:schemeClr val="tx1"/>
              </a:solidFill>
            </a:endParaRPr>
          </a:p>
        </p:txBody>
      </p:sp>
      <p:sp>
        <p:nvSpPr>
          <p:cNvPr id="11" name="Bent Arrow 10"/>
          <p:cNvSpPr/>
          <p:nvPr/>
        </p:nvSpPr>
        <p:spPr>
          <a:xfrm>
            <a:off x="6780213" y="1335088"/>
            <a:ext cx="144462" cy="17145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200">
              <a:solidFill>
                <a:schemeClr val="tx1"/>
              </a:solidFill>
            </a:endParaRPr>
          </a:p>
        </p:txBody>
      </p:sp>
      <p:sp>
        <p:nvSpPr>
          <p:cNvPr id="12" name="Bent Arrow 11"/>
          <p:cNvSpPr/>
          <p:nvPr/>
        </p:nvSpPr>
        <p:spPr>
          <a:xfrm>
            <a:off x="2506663" y="2506663"/>
            <a:ext cx="144462" cy="1397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200">
              <a:solidFill>
                <a:schemeClr val="tx1"/>
              </a:solidFill>
            </a:endParaRPr>
          </a:p>
        </p:txBody>
      </p:sp>
      <p:sp>
        <p:nvSpPr>
          <p:cNvPr id="13" name="Notched Right Arrow 12"/>
          <p:cNvSpPr/>
          <p:nvPr/>
        </p:nvSpPr>
        <p:spPr>
          <a:xfrm>
            <a:off x="3035300" y="3997325"/>
            <a:ext cx="3032125" cy="279400"/>
          </a:xfrm>
          <a:prstGeom prst="notchedRigh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200"/>
          </a:p>
        </p:txBody>
      </p:sp>
      <p:sp>
        <p:nvSpPr>
          <p:cNvPr id="14" name="Notched Right Arrow 13"/>
          <p:cNvSpPr/>
          <p:nvPr/>
        </p:nvSpPr>
        <p:spPr>
          <a:xfrm>
            <a:off x="4346575" y="2971800"/>
            <a:ext cx="1803400" cy="280988"/>
          </a:xfrm>
          <a:prstGeom prst="notchedRigh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200"/>
          </a:p>
        </p:txBody>
      </p:sp>
      <p:sp>
        <p:nvSpPr>
          <p:cNvPr id="15" name="Notched Right Arrow 14"/>
          <p:cNvSpPr/>
          <p:nvPr/>
        </p:nvSpPr>
        <p:spPr>
          <a:xfrm>
            <a:off x="5916613" y="2133600"/>
            <a:ext cx="384175" cy="249238"/>
          </a:xfrm>
          <a:prstGeom prst="notchedRigh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200"/>
          </a:p>
        </p:txBody>
      </p:sp>
      <p:sp>
        <p:nvSpPr>
          <p:cNvPr id="38926" name="TextBox 16"/>
          <p:cNvSpPr txBox="1">
            <a:spLocks noChangeArrowheads="1"/>
          </p:cNvSpPr>
          <p:nvPr/>
        </p:nvSpPr>
        <p:spPr bwMode="auto">
          <a:xfrm>
            <a:off x="882650" y="3541713"/>
            <a:ext cx="1193800" cy="246062"/>
          </a:xfrm>
          <a:prstGeom prst="rect">
            <a:avLst/>
          </a:prstGeom>
          <a:noFill/>
          <a:ln w="9525">
            <a:noFill/>
            <a:miter lim="800000"/>
            <a:headEnd/>
            <a:tailEnd/>
          </a:ln>
        </p:spPr>
        <p:txBody>
          <a:bodyPr lIns="91427" tIns="45713" rIns="91427" bIns="45713">
            <a:spAutoFit/>
          </a:bodyPr>
          <a:lstStyle/>
          <a:p>
            <a:r>
              <a:rPr lang="el-GR" sz="1000" b="1">
                <a:latin typeface="Calibri" pitchFamily="34" charset="0"/>
              </a:rPr>
              <a:t>1,52 δισεκ. </a:t>
            </a:r>
            <a:r>
              <a:rPr lang="el-GR" sz="1000" b="1">
                <a:latin typeface="Calibri" pitchFamily="34" charset="0"/>
                <a:cs typeface="Arial" charset="0"/>
              </a:rPr>
              <a:t>€</a:t>
            </a:r>
            <a:endParaRPr lang="el-GR" sz="1000" b="1">
              <a:latin typeface="Calibri" pitchFamily="34" charset="0"/>
            </a:endParaRPr>
          </a:p>
        </p:txBody>
      </p:sp>
      <p:sp>
        <p:nvSpPr>
          <p:cNvPr id="38927" name="TextBox 17"/>
          <p:cNvSpPr txBox="1">
            <a:spLocks noChangeArrowheads="1"/>
          </p:cNvSpPr>
          <p:nvPr/>
        </p:nvSpPr>
        <p:spPr bwMode="auto">
          <a:xfrm>
            <a:off x="2686050" y="2459038"/>
            <a:ext cx="1214438" cy="246062"/>
          </a:xfrm>
          <a:prstGeom prst="rect">
            <a:avLst/>
          </a:prstGeom>
          <a:noFill/>
          <a:ln w="9525">
            <a:noFill/>
            <a:miter lim="800000"/>
            <a:headEnd/>
            <a:tailEnd/>
          </a:ln>
        </p:spPr>
        <p:txBody>
          <a:bodyPr lIns="91427" tIns="45713" rIns="91427" bIns="45713">
            <a:spAutoFit/>
          </a:bodyPr>
          <a:lstStyle/>
          <a:p>
            <a:r>
              <a:rPr lang="el-GR" sz="1000" b="1">
                <a:latin typeface="Calibri" pitchFamily="34" charset="0"/>
              </a:rPr>
              <a:t>2,18 δισεκ. </a:t>
            </a:r>
            <a:r>
              <a:rPr lang="el-GR" sz="1000" b="1">
                <a:latin typeface="Calibri" pitchFamily="34" charset="0"/>
                <a:cs typeface="Arial" charset="0"/>
              </a:rPr>
              <a:t>€</a:t>
            </a:r>
            <a:endParaRPr lang="el-GR" sz="1000" b="1">
              <a:latin typeface="Calibri" pitchFamily="34" charset="0"/>
            </a:endParaRPr>
          </a:p>
        </p:txBody>
      </p:sp>
      <p:sp>
        <p:nvSpPr>
          <p:cNvPr id="38928" name="TextBox 18"/>
          <p:cNvSpPr txBox="1">
            <a:spLocks noChangeArrowheads="1"/>
          </p:cNvSpPr>
          <p:nvPr/>
        </p:nvSpPr>
        <p:spPr bwMode="auto">
          <a:xfrm>
            <a:off x="4667250" y="1584325"/>
            <a:ext cx="1209675" cy="246063"/>
          </a:xfrm>
          <a:prstGeom prst="rect">
            <a:avLst/>
          </a:prstGeom>
          <a:noFill/>
          <a:ln w="9525">
            <a:noFill/>
            <a:miter lim="800000"/>
            <a:headEnd/>
            <a:tailEnd/>
          </a:ln>
        </p:spPr>
        <p:txBody>
          <a:bodyPr lIns="91427" tIns="45713" rIns="91427" bIns="45713">
            <a:spAutoFit/>
          </a:bodyPr>
          <a:lstStyle/>
          <a:p>
            <a:r>
              <a:rPr lang="el-GR" sz="1000" b="1">
                <a:latin typeface="Calibri" pitchFamily="34" charset="0"/>
              </a:rPr>
              <a:t>3,85 δισεκ. </a:t>
            </a:r>
            <a:r>
              <a:rPr lang="el-GR" sz="1000" b="1">
                <a:latin typeface="Calibri" pitchFamily="34" charset="0"/>
                <a:cs typeface="Arial" charset="0"/>
              </a:rPr>
              <a:t>€</a:t>
            </a:r>
            <a:endParaRPr lang="el-GR" sz="1000" b="1">
              <a:latin typeface="Calibri" pitchFamily="34" charset="0"/>
            </a:endParaRPr>
          </a:p>
        </p:txBody>
      </p:sp>
      <p:sp>
        <p:nvSpPr>
          <p:cNvPr id="38929" name="TextBox 19"/>
          <p:cNvSpPr txBox="1">
            <a:spLocks noChangeArrowheads="1"/>
          </p:cNvSpPr>
          <p:nvPr/>
        </p:nvSpPr>
        <p:spPr bwMode="auto">
          <a:xfrm>
            <a:off x="6972300" y="1335088"/>
            <a:ext cx="1247775" cy="246062"/>
          </a:xfrm>
          <a:prstGeom prst="rect">
            <a:avLst/>
          </a:prstGeom>
          <a:noFill/>
          <a:ln w="9525">
            <a:noFill/>
            <a:miter lim="800000"/>
            <a:headEnd/>
            <a:tailEnd/>
          </a:ln>
        </p:spPr>
        <p:txBody>
          <a:bodyPr lIns="91427" tIns="45713" rIns="91427" bIns="45713">
            <a:spAutoFit/>
          </a:bodyPr>
          <a:lstStyle/>
          <a:p>
            <a:r>
              <a:rPr lang="el-GR" sz="1000" b="1">
                <a:latin typeface="Calibri" pitchFamily="34" charset="0"/>
              </a:rPr>
              <a:t>7,55 δισεκ. </a:t>
            </a:r>
            <a:r>
              <a:rPr lang="el-GR" sz="1000" b="1">
                <a:latin typeface="Calibri" pitchFamily="34" charset="0"/>
                <a:cs typeface="Arial" charset="0"/>
              </a:rPr>
              <a:t>€</a:t>
            </a:r>
            <a:endParaRPr lang="el-GR" sz="1000" b="1">
              <a:latin typeface="Calibri" pitchFamily="34" charset="0"/>
            </a:endParaRPr>
          </a:p>
        </p:txBody>
      </p:sp>
      <p:sp>
        <p:nvSpPr>
          <p:cNvPr id="38934" name="TextBox 23"/>
          <p:cNvSpPr txBox="1">
            <a:spLocks noChangeArrowheads="1"/>
          </p:cNvSpPr>
          <p:nvPr/>
        </p:nvSpPr>
        <p:spPr bwMode="auto">
          <a:xfrm>
            <a:off x="683568" y="5157192"/>
            <a:ext cx="7777163" cy="153888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buFont typeface="Wingdings" pitchFamily="2" charset="2"/>
              <a:buChar char="v"/>
            </a:pPr>
            <a:r>
              <a:rPr lang="el-GR" sz="1600" dirty="0">
                <a:latin typeface="Calibri" pitchFamily="34" charset="0"/>
              </a:rPr>
              <a:t>Κάθε 1€ προστιθέμενης αξίας στην παραγωγή και διάθεση φαρμακευτικών προϊόντων οδηγεί σε</a:t>
            </a:r>
            <a:r>
              <a:rPr lang="en-US" sz="1600" dirty="0">
                <a:latin typeface="Calibri" pitchFamily="34" charset="0"/>
              </a:rPr>
              <a:t>:</a:t>
            </a:r>
            <a:r>
              <a:rPr lang="el-GR" sz="1600" dirty="0">
                <a:latin typeface="Calibri" pitchFamily="34" charset="0"/>
              </a:rPr>
              <a:t> </a:t>
            </a:r>
          </a:p>
          <a:p>
            <a:pPr lvl="1">
              <a:buFont typeface="Wingdings" pitchFamily="2" charset="2"/>
              <a:buChar char="q"/>
            </a:pPr>
            <a:r>
              <a:rPr lang="en-US" sz="1400" dirty="0">
                <a:latin typeface="Calibri" pitchFamily="34" charset="0"/>
              </a:rPr>
              <a:t> </a:t>
            </a:r>
            <a:r>
              <a:rPr lang="el-GR" sz="1400" dirty="0">
                <a:latin typeface="Calibri" pitchFamily="34" charset="0"/>
              </a:rPr>
              <a:t>2,6€ προστιθέμενης αξίας μέσω των έμμεσων επιδράσεων και </a:t>
            </a:r>
          </a:p>
          <a:p>
            <a:pPr lvl="1">
              <a:buFont typeface="Wingdings" pitchFamily="2" charset="2"/>
              <a:buChar char="q"/>
            </a:pPr>
            <a:r>
              <a:rPr lang="en-US" sz="1400" dirty="0">
                <a:latin typeface="Calibri" pitchFamily="34" charset="0"/>
              </a:rPr>
              <a:t> </a:t>
            </a:r>
            <a:r>
              <a:rPr lang="el-GR" sz="1400" dirty="0">
                <a:latin typeface="Calibri" pitchFamily="34" charset="0"/>
              </a:rPr>
              <a:t>5,3€ προστιθέμενης αξίας αν συμπεριληφθούν και οι προκαλούμενες επιδράσεις</a:t>
            </a:r>
          </a:p>
          <a:p>
            <a:pPr>
              <a:buFont typeface="Wingdings" pitchFamily="2" charset="2"/>
              <a:buChar char="v"/>
            </a:pPr>
            <a:r>
              <a:rPr lang="el-GR" sz="1600" dirty="0">
                <a:latin typeface="Calibri" pitchFamily="34" charset="0"/>
              </a:rPr>
              <a:t>Σε όρους ΑΕΠ, οι πολλαπλασιαστές ισούνται με 2,4 και 5 αντίστοιχα</a:t>
            </a:r>
          </a:p>
          <a:p>
            <a:endParaRPr lang="el-GR" dirty="0">
              <a:latin typeface="Calibri" pitchFamily="34" charset="0"/>
            </a:endParaRPr>
          </a:p>
        </p:txBody>
      </p:sp>
      <p:sp>
        <p:nvSpPr>
          <p:cNvPr id="26" name="Rectangle 25"/>
          <p:cNvSpPr/>
          <p:nvPr/>
        </p:nvSpPr>
        <p:spPr>
          <a:xfrm>
            <a:off x="683568" y="1268760"/>
            <a:ext cx="7777163" cy="540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25" name="Rectangle 24"/>
          <p:cNvSpPr/>
          <p:nvPr/>
        </p:nvSpPr>
        <p:spPr>
          <a:xfrm>
            <a:off x="635000" y="4724400"/>
            <a:ext cx="4608513" cy="601663"/>
          </a:xfrm>
          <a:prstGeom prst="rect">
            <a:avLst/>
          </a:prstGeom>
        </p:spPr>
        <p:txBody>
          <a:bodyPr>
            <a:spAutoFit/>
          </a:bodyPr>
          <a:lstStyle/>
          <a:p>
            <a:pPr fontAlgn="auto">
              <a:spcBef>
                <a:spcPts val="0"/>
              </a:spcBef>
              <a:spcAft>
                <a:spcPts val="0"/>
              </a:spcAft>
              <a:defRPr/>
            </a:pPr>
            <a:r>
              <a:rPr lang="el-GR" sz="1050" b="1" dirty="0">
                <a:latin typeface="+mn-lt"/>
              </a:rPr>
              <a:t>Πηγή</a:t>
            </a:r>
            <a:r>
              <a:rPr lang="el-GR" sz="1100" dirty="0">
                <a:latin typeface="+mn-lt"/>
              </a:rPr>
              <a:t>: ΙΟΒΕ</a:t>
            </a:r>
            <a:r>
              <a:rPr lang="en-US" sz="1100" dirty="0">
                <a:latin typeface="+mn-lt"/>
              </a:rPr>
              <a:t> </a:t>
            </a:r>
            <a:r>
              <a:rPr lang="el-GR" sz="1100" dirty="0">
                <a:latin typeface="+mn-lt"/>
              </a:rPr>
              <a:t> 2013</a:t>
            </a:r>
            <a:r>
              <a:rPr lang="en-US" sz="1100" dirty="0">
                <a:latin typeface="+mn-lt"/>
              </a:rPr>
              <a:t>, </a:t>
            </a:r>
            <a:r>
              <a:rPr lang="el-GR" sz="1100" dirty="0">
                <a:latin typeface="+mn-lt"/>
              </a:rPr>
              <a:t>Οικονομικό αποτύπωμα της παραγωγής και διάθεσης</a:t>
            </a:r>
          </a:p>
          <a:p>
            <a:pPr fontAlgn="auto">
              <a:spcBef>
                <a:spcPts val="0"/>
              </a:spcBef>
              <a:spcAft>
                <a:spcPts val="0"/>
              </a:spcAft>
              <a:defRPr/>
            </a:pPr>
            <a:r>
              <a:rPr lang="el-GR" sz="1100" dirty="0">
                <a:latin typeface="+mn-lt"/>
              </a:rPr>
              <a:t>φαρμακευτικών προϊόντων στην ελληνική οικονομία</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8017D90-F2D1-41A5-81BF-01FC82DDECEA}" type="slidenum">
              <a:rPr lang="el-GR"/>
              <a:pPr>
                <a:defRPr/>
              </a:pPr>
              <a:t>12</a:t>
            </a:fld>
            <a:endParaRPr lang="el-GR"/>
          </a:p>
        </p:txBody>
      </p:sp>
      <p:sp>
        <p:nvSpPr>
          <p:cNvPr id="3" name="Rectangle 2"/>
          <p:cNvSpPr/>
          <p:nvPr/>
        </p:nvSpPr>
        <p:spPr>
          <a:xfrm>
            <a:off x="467544" y="188640"/>
            <a:ext cx="7920880" cy="6921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400" b="1" dirty="0" smtClean="0">
                <a:solidFill>
                  <a:schemeClr val="tx1"/>
                </a:solidFill>
                <a:cs typeface="Arial" pitchFamily="34" charset="0"/>
              </a:rPr>
              <a:t>Η  συνολική επίδραση υπερβαίνει τις 132 χιλ. θέσεις εργασίας  </a:t>
            </a:r>
            <a:endParaRPr lang="el-GR" sz="2400" b="1" dirty="0">
              <a:solidFill>
                <a:schemeClr val="tx1"/>
              </a:solidFill>
              <a:cs typeface="Arial" pitchFamily="34" charset="0"/>
            </a:endParaRPr>
          </a:p>
        </p:txBody>
      </p:sp>
      <p:sp>
        <p:nvSpPr>
          <p:cNvPr id="5" name="Rounded Rectangle 4"/>
          <p:cNvSpPr/>
          <p:nvPr/>
        </p:nvSpPr>
        <p:spPr>
          <a:xfrm>
            <a:off x="762000" y="4248150"/>
            <a:ext cx="1985963" cy="98107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lIns="91427" tIns="45713" rIns="91427" bIns="45713" anchor="ctr"/>
          <a:lstStyle/>
          <a:p>
            <a:pPr algn="ctr" fontAlgn="auto">
              <a:spcBef>
                <a:spcPts val="0"/>
              </a:spcBef>
              <a:spcAft>
                <a:spcPts val="0"/>
              </a:spcAft>
              <a:defRPr/>
            </a:pPr>
            <a:r>
              <a:rPr lang="el-GR" sz="1200" b="1" dirty="0">
                <a:cs typeface="Arial" pitchFamily="34" charset="0"/>
              </a:rPr>
              <a:t>Άμεση επίδραση</a:t>
            </a:r>
          </a:p>
          <a:p>
            <a:pPr algn="ctr" fontAlgn="auto">
              <a:spcBef>
                <a:spcPts val="0"/>
              </a:spcBef>
              <a:spcAft>
                <a:spcPts val="0"/>
              </a:spcAft>
              <a:defRPr/>
            </a:pPr>
            <a:endParaRPr lang="el-GR" sz="1100" b="1" dirty="0">
              <a:cs typeface="Arial" pitchFamily="34" charset="0"/>
            </a:endParaRPr>
          </a:p>
          <a:p>
            <a:pPr algn="ctr" fontAlgn="auto">
              <a:spcBef>
                <a:spcPts val="0"/>
              </a:spcBef>
              <a:spcAft>
                <a:spcPts val="0"/>
              </a:spcAft>
              <a:defRPr/>
            </a:pPr>
            <a:r>
              <a:rPr lang="el-GR" sz="1000" dirty="0">
                <a:cs typeface="Arial" pitchFamily="34" charset="0"/>
              </a:rPr>
              <a:t>Η απασχόληση που αφορά στην παραγωγή και εμπορία φαρμακευτικών προϊόντων στη χώρα</a:t>
            </a:r>
          </a:p>
        </p:txBody>
      </p:sp>
      <p:sp>
        <p:nvSpPr>
          <p:cNvPr id="6" name="Rounded Rectangle 5"/>
          <p:cNvSpPr/>
          <p:nvPr/>
        </p:nvSpPr>
        <p:spPr>
          <a:xfrm>
            <a:off x="2297113" y="2984500"/>
            <a:ext cx="1987550" cy="1236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r>
              <a:rPr lang="el-GR" sz="1200" b="1" dirty="0">
                <a:cs typeface="Arial" pitchFamily="34" charset="0"/>
              </a:rPr>
              <a:t>Έμμεση επίδραση</a:t>
            </a:r>
          </a:p>
          <a:p>
            <a:pPr algn="ctr" fontAlgn="auto">
              <a:spcBef>
                <a:spcPts val="0"/>
              </a:spcBef>
              <a:spcAft>
                <a:spcPts val="0"/>
              </a:spcAft>
              <a:defRPr/>
            </a:pPr>
            <a:endParaRPr lang="el-GR" sz="1100" b="1" dirty="0">
              <a:cs typeface="Arial" pitchFamily="34" charset="0"/>
            </a:endParaRPr>
          </a:p>
          <a:p>
            <a:pPr algn="ctr" fontAlgn="auto">
              <a:spcBef>
                <a:spcPts val="0"/>
              </a:spcBef>
              <a:spcAft>
                <a:spcPts val="0"/>
              </a:spcAft>
              <a:defRPr/>
            </a:pPr>
            <a:r>
              <a:rPr lang="el-GR" sz="1000" dirty="0">
                <a:cs typeface="Arial" pitchFamily="34" charset="0"/>
              </a:rPr>
              <a:t>Οι θέσεις εργασίας που υποστηρίζονται στην οικονομία λόγω της δραστηριότητας του φαρμακευτικού κλάδου στην Ελλάδα (Παραγωγή &amp; Εμπορία)</a:t>
            </a:r>
          </a:p>
        </p:txBody>
      </p:sp>
      <p:sp>
        <p:nvSpPr>
          <p:cNvPr id="7" name="Rounded Rectangle 6"/>
          <p:cNvSpPr/>
          <p:nvPr/>
        </p:nvSpPr>
        <p:spPr>
          <a:xfrm>
            <a:off x="4140200" y="1733550"/>
            <a:ext cx="1938338" cy="119062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lIns="91427" tIns="45713" rIns="91427" bIns="45713" anchor="ctr"/>
          <a:lstStyle/>
          <a:p>
            <a:pPr algn="ctr" fontAlgn="auto">
              <a:spcBef>
                <a:spcPts val="0"/>
              </a:spcBef>
              <a:spcAft>
                <a:spcPts val="0"/>
              </a:spcAft>
              <a:defRPr/>
            </a:pPr>
            <a:r>
              <a:rPr lang="el-GR" sz="1200" b="1" dirty="0">
                <a:cs typeface="Arial" pitchFamily="34" charset="0"/>
              </a:rPr>
              <a:t>Προκαλούμενη επίδραση</a:t>
            </a:r>
          </a:p>
          <a:p>
            <a:pPr algn="ctr" fontAlgn="auto">
              <a:spcBef>
                <a:spcPts val="0"/>
              </a:spcBef>
              <a:spcAft>
                <a:spcPts val="0"/>
              </a:spcAft>
              <a:defRPr/>
            </a:pPr>
            <a:endParaRPr lang="el-GR" sz="1100" b="1" dirty="0">
              <a:cs typeface="Arial" pitchFamily="34" charset="0"/>
            </a:endParaRPr>
          </a:p>
          <a:p>
            <a:pPr algn="ctr" fontAlgn="auto">
              <a:spcBef>
                <a:spcPts val="0"/>
              </a:spcBef>
              <a:spcAft>
                <a:spcPts val="0"/>
              </a:spcAft>
              <a:defRPr/>
            </a:pPr>
            <a:r>
              <a:rPr lang="el-GR" sz="1000" dirty="0">
                <a:cs typeface="Arial" pitchFamily="34" charset="0"/>
              </a:rPr>
              <a:t>Οι θέσεις εργασίας που σχετίζονται με την αύξηση της κατανάλωσης</a:t>
            </a:r>
          </a:p>
        </p:txBody>
      </p:sp>
      <p:sp>
        <p:nvSpPr>
          <p:cNvPr id="8" name="Rounded Rectangle 7"/>
          <p:cNvSpPr/>
          <p:nvPr/>
        </p:nvSpPr>
        <p:spPr>
          <a:xfrm>
            <a:off x="6534150" y="1484313"/>
            <a:ext cx="1778000" cy="31654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lIns="91427" tIns="45713" rIns="91427" bIns="45713" anchor="ctr"/>
          <a:lstStyle/>
          <a:p>
            <a:pPr algn="ctr" fontAlgn="auto">
              <a:spcBef>
                <a:spcPts val="0"/>
              </a:spcBef>
              <a:spcAft>
                <a:spcPts val="0"/>
              </a:spcAft>
              <a:defRPr/>
            </a:pPr>
            <a:r>
              <a:rPr lang="el-GR" sz="1200" b="1" dirty="0">
                <a:cs typeface="Arial" pitchFamily="34" charset="0"/>
              </a:rPr>
              <a:t>Συνολική</a:t>
            </a:r>
          </a:p>
          <a:p>
            <a:pPr algn="ctr" fontAlgn="auto">
              <a:spcBef>
                <a:spcPts val="0"/>
              </a:spcBef>
              <a:spcAft>
                <a:spcPts val="0"/>
              </a:spcAft>
              <a:defRPr/>
            </a:pPr>
            <a:r>
              <a:rPr lang="el-GR" sz="1200" b="1" dirty="0">
                <a:cs typeface="Arial" pitchFamily="34" charset="0"/>
              </a:rPr>
              <a:t> επίδραση</a:t>
            </a:r>
          </a:p>
          <a:p>
            <a:pPr algn="ctr" fontAlgn="auto">
              <a:spcBef>
                <a:spcPts val="0"/>
              </a:spcBef>
              <a:spcAft>
                <a:spcPts val="0"/>
              </a:spcAft>
              <a:defRPr/>
            </a:pPr>
            <a:endParaRPr lang="el-GR" sz="1100" b="1" dirty="0">
              <a:cs typeface="Arial" pitchFamily="34" charset="0"/>
            </a:endParaRPr>
          </a:p>
          <a:p>
            <a:pPr algn="ctr" fontAlgn="auto">
              <a:spcBef>
                <a:spcPts val="0"/>
              </a:spcBef>
              <a:spcAft>
                <a:spcPts val="0"/>
              </a:spcAft>
              <a:defRPr/>
            </a:pPr>
            <a:r>
              <a:rPr lang="el-GR" sz="900" dirty="0">
                <a:cs typeface="Arial" pitchFamily="34" charset="0"/>
              </a:rPr>
              <a:t>Οι συνολικές θέσεις εργασίας που υποστηρίζονται από την ανάπτυξη του Φαρμακευτικού κλάδου στην Ελλάδα</a:t>
            </a:r>
          </a:p>
        </p:txBody>
      </p:sp>
      <p:sp>
        <p:nvSpPr>
          <p:cNvPr id="9" name="Bent Arrow 8"/>
          <p:cNvSpPr/>
          <p:nvPr/>
        </p:nvSpPr>
        <p:spPr>
          <a:xfrm>
            <a:off x="869950" y="4014788"/>
            <a:ext cx="141288" cy="1397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600">
              <a:solidFill>
                <a:schemeClr val="tx1"/>
              </a:solidFill>
            </a:endParaRPr>
          </a:p>
        </p:txBody>
      </p:sp>
      <p:sp>
        <p:nvSpPr>
          <p:cNvPr id="10" name="Bent Arrow 9"/>
          <p:cNvSpPr/>
          <p:nvPr/>
        </p:nvSpPr>
        <p:spPr>
          <a:xfrm>
            <a:off x="4525963" y="1535113"/>
            <a:ext cx="141287" cy="1397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600">
              <a:solidFill>
                <a:schemeClr val="tx1"/>
              </a:solidFill>
            </a:endParaRPr>
          </a:p>
        </p:txBody>
      </p:sp>
      <p:sp>
        <p:nvSpPr>
          <p:cNvPr id="11" name="Bent Arrow 10"/>
          <p:cNvSpPr/>
          <p:nvPr/>
        </p:nvSpPr>
        <p:spPr>
          <a:xfrm>
            <a:off x="6751638" y="1293813"/>
            <a:ext cx="141287" cy="14128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600">
              <a:solidFill>
                <a:schemeClr val="tx1"/>
              </a:solidFill>
            </a:endParaRPr>
          </a:p>
        </p:txBody>
      </p:sp>
      <p:sp>
        <p:nvSpPr>
          <p:cNvPr id="12" name="Bent Arrow 11"/>
          <p:cNvSpPr/>
          <p:nvPr/>
        </p:nvSpPr>
        <p:spPr>
          <a:xfrm>
            <a:off x="2668588" y="2797175"/>
            <a:ext cx="142875" cy="14128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600">
              <a:solidFill>
                <a:schemeClr val="tx1"/>
              </a:solidFill>
            </a:endParaRPr>
          </a:p>
        </p:txBody>
      </p:sp>
      <p:sp>
        <p:nvSpPr>
          <p:cNvPr id="13" name="Notched Right Arrow 12"/>
          <p:cNvSpPr/>
          <p:nvPr/>
        </p:nvSpPr>
        <p:spPr>
          <a:xfrm>
            <a:off x="3416300" y="4244975"/>
            <a:ext cx="2979738" cy="280988"/>
          </a:xfrm>
          <a:prstGeom prst="notchedRigh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600"/>
          </a:p>
        </p:txBody>
      </p:sp>
      <p:sp>
        <p:nvSpPr>
          <p:cNvPr id="14" name="Notched Right Arrow 13"/>
          <p:cNvSpPr/>
          <p:nvPr/>
        </p:nvSpPr>
        <p:spPr>
          <a:xfrm>
            <a:off x="4622800" y="3421063"/>
            <a:ext cx="1773238" cy="280987"/>
          </a:xfrm>
          <a:prstGeom prst="notchedRigh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600"/>
          </a:p>
        </p:txBody>
      </p:sp>
      <p:sp>
        <p:nvSpPr>
          <p:cNvPr id="15" name="Notched Right Arrow 14"/>
          <p:cNvSpPr/>
          <p:nvPr/>
        </p:nvSpPr>
        <p:spPr>
          <a:xfrm>
            <a:off x="6108700" y="2232025"/>
            <a:ext cx="425450" cy="234950"/>
          </a:xfrm>
          <a:prstGeom prst="notchedRightArrow">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algn="ctr" fontAlgn="auto">
              <a:spcBef>
                <a:spcPts val="0"/>
              </a:spcBef>
              <a:spcAft>
                <a:spcPts val="0"/>
              </a:spcAft>
              <a:defRPr/>
            </a:pPr>
            <a:endParaRPr lang="el-GR" sz="1600"/>
          </a:p>
        </p:txBody>
      </p:sp>
      <p:sp>
        <p:nvSpPr>
          <p:cNvPr id="16" name="TextBox 16"/>
          <p:cNvSpPr txBox="1">
            <a:spLocks noChangeArrowheads="1"/>
          </p:cNvSpPr>
          <p:nvPr/>
        </p:nvSpPr>
        <p:spPr bwMode="auto">
          <a:xfrm>
            <a:off x="1082675" y="3967163"/>
            <a:ext cx="993775" cy="254000"/>
          </a:xfrm>
          <a:prstGeom prst="rect">
            <a:avLst/>
          </a:prstGeom>
          <a:noFill/>
          <a:ln w="9525">
            <a:noFill/>
            <a:miter lim="800000"/>
            <a:headEnd/>
            <a:tailEnd/>
          </a:ln>
        </p:spPr>
        <p:txBody>
          <a:bodyPr lIns="91427" tIns="45713" rIns="91427" bIns="45713">
            <a:spAutoFit/>
          </a:bodyPr>
          <a:lstStyle/>
          <a:p>
            <a:pPr fontAlgn="auto">
              <a:spcBef>
                <a:spcPts val="0"/>
              </a:spcBef>
              <a:spcAft>
                <a:spcPts val="0"/>
              </a:spcAft>
              <a:defRPr/>
            </a:pPr>
            <a:r>
              <a:rPr lang="el-GR" sz="1050" b="1" dirty="0">
                <a:latin typeface="+mn-lt"/>
              </a:rPr>
              <a:t>23.000 </a:t>
            </a:r>
          </a:p>
        </p:txBody>
      </p:sp>
      <p:sp>
        <p:nvSpPr>
          <p:cNvPr id="17" name="TextBox 17"/>
          <p:cNvSpPr txBox="1">
            <a:spLocks noChangeArrowheads="1"/>
          </p:cNvSpPr>
          <p:nvPr/>
        </p:nvSpPr>
        <p:spPr bwMode="auto">
          <a:xfrm>
            <a:off x="2881313" y="2751138"/>
            <a:ext cx="922337" cy="254000"/>
          </a:xfrm>
          <a:prstGeom prst="rect">
            <a:avLst/>
          </a:prstGeom>
          <a:noFill/>
          <a:ln w="9525">
            <a:noFill/>
            <a:miter lim="800000"/>
            <a:headEnd/>
            <a:tailEnd/>
          </a:ln>
        </p:spPr>
        <p:txBody>
          <a:bodyPr lIns="91427" tIns="45713" rIns="91427" bIns="45713">
            <a:spAutoFit/>
          </a:bodyPr>
          <a:lstStyle/>
          <a:p>
            <a:pPr fontAlgn="auto">
              <a:spcBef>
                <a:spcPts val="0"/>
              </a:spcBef>
              <a:spcAft>
                <a:spcPts val="0"/>
              </a:spcAft>
              <a:defRPr/>
            </a:pPr>
            <a:r>
              <a:rPr lang="el-GR" sz="1050" b="1" dirty="0">
                <a:latin typeface="+mn-lt"/>
              </a:rPr>
              <a:t>34.010</a:t>
            </a:r>
          </a:p>
        </p:txBody>
      </p:sp>
      <p:sp>
        <p:nvSpPr>
          <p:cNvPr id="18" name="TextBox 18"/>
          <p:cNvSpPr txBox="1">
            <a:spLocks noChangeArrowheads="1"/>
          </p:cNvSpPr>
          <p:nvPr/>
        </p:nvSpPr>
        <p:spPr bwMode="auto">
          <a:xfrm>
            <a:off x="4632325" y="1412875"/>
            <a:ext cx="1063625" cy="254000"/>
          </a:xfrm>
          <a:prstGeom prst="rect">
            <a:avLst/>
          </a:prstGeom>
          <a:noFill/>
          <a:ln w="9525">
            <a:noFill/>
            <a:miter lim="800000"/>
            <a:headEnd/>
            <a:tailEnd/>
          </a:ln>
        </p:spPr>
        <p:txBody>
          <a:bodyPr lIns="91427" tIns="45713" rIns="91427" bIns="45713">
            <a:spAutoFit/>
          </a:bodyPr>
          <a:lstStyle/>
          <a:p>
            <a:pPr fontAlgn="auto">
              <a:spcBef>
                <a:spcPts val="0"/>
              </a:spcBef>
              <a:spcAft>
                <a:spcPts val="0"/>
              </a:spcAft>
              <a:defRPr/>
            </a:pPr>
            <a:r>
              <a:rPr lang="el-GR" sz="1050" b="1" dirty="0">
                <a:latin typeface="+mn-lt"/>
              </a:rPr>
              <a:t>75.770</a:t>
            </a:r>
          </a:p>
        </p:txBody>
      </p:sp>
      <p:sp>
        <p:nvSpPr>
          <p:cNvPr id="19" name="TextBox 19"/>
          <p:cNvSpPr txBox="1">
            <a:spLocks noChangeArrowheads="1"/>
          </p:cNvSpPr>
          <p:nvPr/>
        </p:nvSpPr>
        <p:spPr bwMode="auto">
          <a:xfrm>
            <a:off x="7035800" y="1247775"/>
            <a:ext cx="992188" cy="254000"/>
          </a:xfrm>
          <a:prstGeom prst="rect">
            <a:avLst/>
          </a:prstGeom>
          <a:noFill/>
          <a:ln w="9525">
            <a:noFill/>
            <a:miter lim="800000"/>
            <a:headEnd/>
            <a:tailEnd/>
          </a:ln>
        </p:spPr>
        <p:txBody>
          <a:bodyPr lIns="91427" tIns="45713" rIns="91427" bIns="45713">
            <a:spAutoFit/>
          </a:bodyPr>
          <a:lstStyle/>
          <a:p>
            <a:pPr fontAlgn="auto">
              <a:spcBef>
                <a:spcPts val="0"/>
              </a:spcBef>
              <a:spcAft>
                <a:spcPts val="0"/>
              </a:spcAft>
              <a:defRPr/>
            </a:pPr>
            <a:r>
              <a:rPr lang="el-GR" sz="1050" b="1" dirty="0">
                <a:latin typeface="+mn-lt"/>
              </a:rPr>
              <a:t>132.780</a:t>
            </a:r>
          </a:p>
        </p:txBody>
      </p:sp>
      <p:sp>
        <p:nvSpPr>
          <p:cNvPr id="39954" name="Rectangle 21"/>
          <p:cNvSpPr>
            <a:spLocks noChangeArrowheads="1"/>
          </p:cNvSpPr>
          <p:nvPr/>
        </p:nvSpPr>
        <p:spPr bwMode="auto">
          <a:xfrm>
            <a:off x="611560" y="5877272"/>
            <a:ext cx="5616575" cy="431800"/>
          </a:xfrm>
          <a:prstGeom prst="rect">
            <a:avLst/>
          </a:prstGeom>
          <a:noFill/>
          <a:ln w="9525">
            <a:noFill/>
            <a:miter lim="800000"/>
            <a:headEnd/>
            <a:tailEnd/>
          </a:ln>
        </p:spPr>
        <p:txBody>
          <a:bodyPr wrap="none">
            <a:spAutoFit/>
          </a:bodyPr>
          <a:lstStyle/>
          <a:p>
            <a:r>
              <a:rPr lang="el-GR" sz="1100" b="1" dirty="0">
                <a:latin typeface="Calibri" pitchFamily="34" charset="0"/>
              </a:rPr>
              <a:t>Πηγή</a:t>
            </a:r>
            <a:r>
              <a:rPr lang="el-GR" sz="1100" dirty="0">
                <a:latin typeface="Calibri" pitchFamily="34" charset="0"/>
              </a:rPr>
              <a:t>: ΙΟΒΕ</a:t>
            </a:r>
            <a:r>
              <a:rPr lang="en-US" sz="1100" dirty="0">
                <a:latin typeface="Calibri" pitchFamily="34" charset="0"/>
              </a:rPr>
              <a:t> </a:t>
            </a:r>
            <a:r>
              <a:rPr lang="el-GR" sz="1100" dirty="0">
                <a:latin typeface="Calibri" pitchFamily="34" charset="0"/>
              </a:rPr>
              <a:t> 2013</a:t>
            </a:r>
            <a:r>
              <a:rPr lang="en-US" sz="1100" dirty="0">
                <a:latin typeface="Calibri" pitchFamily="34" charset="0"/>
              </a:rPr>
              <a:t>, </a:t>
            </a:r>
            <a:r>
              <a:rPr lang="el-GR" sz="1100" dirty="0">
                <a:latin typeface="Calibri" pitchFamily="34" charset="0"/>
              </a:rPr>
              <a:t>Οικονομικό αποτύπωμα της παραγωγής και διάθεσης</a:t>
            </a:r>
          </a:p>
          <a:p>
            <a:r>
              <a:rPr lang="el-GR" sz="1100" dirty="0">
                <a:latin typeface="Calibri" pitchFamily="34" charset="0"/>
              </a:rPr>
              <a:t>φαρμακευτικών προϊόντων στην ελληνική οικονομία</a:t>
            </a:r>
          </a:p>
        </p:txBody>
      </p:sp>
      <p:sp>
        <p:nvSpPr>
          <p:cNvPr id="39955" name="TextBox 22"/>
          <p:cNvSpPr txBox="1">
            <a:spLocks noChangeArrowheads="1"/>
          </p:cNvSpPr>
          <p:nvPr/>
        </p:nvSpPr>
        <p:spPr bwMode="auto">
          <a:xfrm>
            <a:off x="5076056" y="4869160"/>
            <a:ext cx="3168650" cy="135421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el-GR" sz="1600" dirty="0">
                <a:latin typeface="Calibri" pitchFamily="34" charset="0"/>
              </a:rPr>
              <a:t>Κάθε θέση εργασίας στον κλάδο υποστηρίζει 2,5 θέσεις εργασίας μέσω των έμμεσων επιδράσεων και σχεδόν 6 θέσεις εργασίας συνολικά</a:t>
            </a:r>
          </a:p>
          <a:p>
            <a:endParaRPr lang="el-GR" dirty="0">
              <a:latin typeface="Calibri" pitchFamily="34" charset="0"/>
            </a:endParaRPr>
          </a:p>
        </p:txBody>
      </p:sp>
      <p:sp>
        <p:nvSpPr>
          <p:cNvPr id="24" name="Rectangle 23"/>
          <p:cNvSpPr/>
          <p:nvPr/>
        </p:nvSpPr>
        <p:spPr>
          <a:xfrm>
            <a:off x="611188" y="1125538"/>
            <a:ext cx="7777162" cy="528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Box 3"/>
          <p:cNvSpPr txBox="1">
            <a:spLocks noChangeArrowheads="1"/>
          </p:cNvSpPr>
          <p:nvPr/>
        </p:nvSpPr>
        <p:spPr bwMode="auto">
          <a:xfrm>
            <a:off x="683568" y="1124744"/>
            <a:ext cx="7696200" cy="307777"/>
          </a:xfrm>
          <a:prstGeom prst="rect">
            <a:avLst/>
          </a:prstGeom>
          <a:noFill/>
          <a:ln w="9525">
            <a:noFill/>
            <a:miter lim="800000"/>
            <a:headEnd/>
            <a:tailEnd/>
          </a:ln>
        </p:spPr>
        <p:txBody>
          <a:bodyPr wrap="square">
            <a:spAutoFit/>
          </a:bodyPr>
          <a:lstStyle/>
          <a:p>
            <a:pPr algn="ctr"/>
            <a:r>
              <a:rPr lang="el-GR" sz="1400" dirty="0"/>
              <a:t>Αξία παραγωγής του κλάδου Φαρμακευτικών Προϊόντων στην Ελλάδα, 2000-2012</a:t>
            </a:r>
          </a:p>
        </p:txBody>
      </p:sp>
      <p:sp>
        <p:nvSpPr>
          <p:cNvPr id="2052" name="TextBox 4"/>
          <p:cNvSpPr txBox="1">
            <a:spLocks noChangeArrowheads="1"/>
          </p:cNvSpPr>
          <p:nvPr/>
        </p:nvSpPr>
        <p:spPr bwMode="auto">
          <a:xfrm>
            <a:off x="990600" y="4876800"/>
            <a:ext cx="4495800" cy="261610"/>
          </a:xfrm>
          <a:prstGeom prst="rect">
            <a:avLst/>
          </a:prstGeom>
          <a:noFill/>
          <a:ln w="9525">
            <a:noFill/>
            <a:miter lim="800000"/>
            <a:headEnd/>
            <a:tailEnd/>
          </a:ln>
        </p:spPr>
        <p:txBody>
          <a:bodyPr wrap="square">
            <a:spAutoFit/>
          </a:bodyPr>
          <a:lstStyle/>
          <a:p>
            <a:pPr algn="ctr"/>
            <a:r>
              <a:rPr lang="el-GR" sz="1100" dirty="0">
                <a:solidFill>
                  <a:schemeClr val="tx1"/>
                </a:solidFill>
              </a:rPr>
              <a:t>Πηγή: </a:t>
            </a:r>
            <a:r>
              <a:rPr lang="en-US" sz="1100" b="0" dirty="0" err="1">
                <a:solidFill>
                  <a:schemeClr val="tx1"/>
                </a:solidFill>
              </a:rPr>
              <a:t>Eurostat</a:t>
            </a:r>
            <a:r>
              <a:rPr lang="en-US" sz="1100" b="0" dirty="0">
                <a:solidFill>
                  <a:schemeClr val="tx1"/>
                </a:solidFill>
              </a:rPr>
              <a:t> (PRODCOM)</a:t>
            </a:r>
            <a:r>
              <a:rPr lang="el-GR" sz="1100" b="0" dirty="0">
                <a:solidFill>
                  <a:schemeClr val="tx1"/>
                </a:solidFill>
              </a:rPr>
              <a:t>   </a:t>
            </a:r>
            <a:r>
              <a:rPr lang="el-GR" sz="1100" dirty="0">
                <a:solidFill>
                  <a:schemeClr val="tx1"/>
                </a:solidFill>
              </a:rPr>
              <a:t>Επεξεργασία στοιχείων: </a:t>
            </a:r>
            <a:r>
              <a:rPr lang="el-GR" sz="1100" b="0" dirty="0">
                <a:solidFill>
                  <a:schemeClr val="tx1"/>
                </a:solidFill>
              </a:rPr>
              <a:t>ΙΟΒΕ</a:t>
            </a:r>
          </a:p>
        </p:txBody>
      </p:sp>
      <p:graphicFrame>
        <p:nvGraphicFramePr>
          <p:cNvPr id="7" name="Chart 6"/>
          <p:cNvGraphicFramePr/>
          <p:nvPr/>
        </p:nvGraphicFramePr>
        <p:xfrm>
          <a:off x="1447800" y="1447800"/>
          <a:ext cx="6324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le 9"/>
          <p:cNvSpPr/>
          <p:nvPr/>
        </p:nvSpPr>
        <p:spPr bwMode="auto">
          <a:xfrm>
            <a:off x="224641" y="5267695"/>
            <a:ext cx="8816439" cy="1495302"/>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Font typeface="Wingdings" pitchFamily="2" charset="2"/>
              <a:buChar char="§"/>
            </a:pPr>
            <a:r>
              <a:rPr lang="el-GR" sz="1600" dirty="0" smtClean="0">
                <a:solidFill>
                  <a:schemeClr val="bg1"/>
                </a:solidFill>
                <a:latin typeface="Arial" charset="0"/>
                <a:cs typeface="Arial" charset="0"/>
              </a:rPr>
              <a:t> Σε όρους Προστιθέμενης Αξίας ο κλάδος τριπλασίασε τη συνεισφορά του στο σύνολο της εγχώριας Μεταποίησης την προηγούμενη δεκαετία (περίπου 9% το 2010) </a:t>
            </a:r>
          </a:p>
          <a:p>
            <a:pPr>
              <a:buFont typeface="Wingdings" pitchFamily="2" charset="2"/>
              <a:buChar char="§"/>
            </a:pPr>
            <a:endParaRPr lang="el-GR" sz="1600" dirty="0" smtClean="0">
              <a:solidFill>
                <a:schemeClr val="bg1"/>
              </a:solidFill>
              <a:latin typeface="Arial" charset="0"/>
              <a:cs typeface="Arial" charset="0"/>
            </a:endParaRPr>
          </a:p>
          <a:p>
            <a:pPr>
              <a:buFont typeface="Wingdings" pitchFamily="2" charset="2"/>
              <a:buChar char="§"/>
            </a:pPr>
            <a:r>
              <a:rPr lang="el-GR" sz="1600" dirty="0" smtClean="0">
                <a:solidFill>
                  <a:schemeClr val="bg1"/>
                </a:solidFill>
              </a:rPr>
              <a:t> Παρά την πτώση παραμένει ο 7</a:t>
            </a:r>
            <a:r>
              <a:rPr lang="el-GR" sz="1600" baseline="30000" dirty="0" smtClean="0">
                <a:solidFill>
                  <a:schemeClr val="bg1"/>
                </a:solidFill>
              </a:rPr>
              <a:t>ος</a:t>
            </a:r>
            <a:r>
              <a:rPr lang="el-GR" sz="1600" dirty="0" smtClean="0">
                <a:solidFill>
                  <a:schemeClr val="bg1"/>
                </a:solidFill>
              </a:rPr>
              <a:t> υψηλότερος στο σύνολο της εγχώριας Μεταποίησης (19 βασικούς κλάδους).</a:t>
            </a:r>
            <a:endParaRPr lang="el-GR" sz="1600" dirty="0" smtClean="0">
              <a:solidFill>
                <a:schemeClr val="bg1"/>
              </a:solidFill>
              <a:latin typeface="Arial" charset="0"/>
              <a:cs typeface="Arial" charset="0"/>
            </a:endParaRPr>
          </a:p>
          <a:p>
            <a:pPr marL="0" marR="0" indent="0" defTabSz="914400" rtl="0" eaLnBrk="1" fontAlgn="base" latinLnBrk="0" hangingPunct="1">
              <a:lnSpc>
                <a:spcPct val="100000"/>
              </a:lnSpc>
              <a:spcBef>
                <a:spcPct val="0"/>
              </a:spcBef>
              <a:spcAft>
                <a:spcPct val="0"/>
              </a:spcAft>
              <a:buClrTx/>
              <a:buSzTx/>
              <a:buFontTx/>
              <a:buNone/>
              <a:tabLst/>
            </a:pPr>
            <a:endParaRPr kumimoji="0" lang="el-GR" sz="1600" i="0" u="none" strike="noStrike" cap="none" normalizeH="0" baseline="0" dirty="0" smtClean="0">
              <a:ln>
                <a:noFill/>
              </a:ln>
              <a:solidFill>
                <a:schemeClr val="bg1"/>
              </a:solidFill>
              <a:effectLst/>
              <a:latin typeface="Arial" charset="0"/>
              <a:cs typeface="Arial" charset="0"/>
            </a:endParaRPr>
          </a:p>
        </p:txBody>
      </p:sp>
      <p:sp>
        <p:nvSpPr>
          <p:cNvPr id="9" name="Rectangle 8"/>
          <p:cNvSpPr/>
          <p:nvPr/>
        </p:nvSpPr>
        <p:spPr>
          <a:xfrm>
            <a:off x="251520" y="188640"/>
            <a:ext cx="8712968" cy="85824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l-GR" sz="2400" b="1" dirty="0" smtClean="0">
                <a:solidFill>
                  <a:schemeClr val="tx1"/>
                </a:solidFill>
              </a:rPr>
              <a:t>Ο κλάδος σημείωσε ανοδική πορεία, βάσει αξίας παραγωγής, με μικρή εξασθένιση μετά το 2010</a:t>
            </a:r>
          </a:p>
        </p:txBody>
      </p:sp>
      <p:sp>
        <p:nvSpPr>
          <p:cNvPr id="8" name="Slide Number Placeholder 7"/>
          <p:cNvSpPr>
            <a:spLocks noGrp="1"/>
          </p:cNvSpPr>
          <p:nvPr>
            <p:ph type="sldNum" sz="quarter" idx="12"/>
          </p:nvPr>
        </p:nvSpPr>
        <p:spPr/>
        <p:txBody>
          <a:bodyPr/>
          <a:lstStyle/>
          <a:p>
            <a:pPr>
              <a:defRPr/>
            </a:pPr>
            <a:fld id="{7EA705AC-B473-4E6C-9728-C69258CCEDEE}" type="slidenum">
              <a:rPr lang="el-GR" smtClean="0"/>
              <a:pPr>
                <a:defRPr/>
              </a:pPr>
              <a:t>13</a:t>
            </a:fld>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5"/>
          <p:cNvSpPr txBox="1">
            <a:spLocks noChangeArrowheads="1"/>
          </p:cNvSpPr>
          <p:nvPr/>
        </p:nvSpPr>
        <p:spPr bwMode="auto">
          <a:xfrm>
            <a:off x="539552" y="1450975"/>
            <a:ext cx="8229600" cy="523875"/>
          </a:xfrm>
          <a:prstGeom prst="rect">
            <a:avLst/>
          </a:prstGeom>
          <a:noFill/>
          <a:ln w="9525">
            <a:noFill/>
            <a:miter lim="800000"/>
            <a:headEnd/>
            <a:tailEnd/>
          </a:ln>
        </p:spPr>
        <p:txBody>
          <a:bodyPr>
            <a:spAutoFit/>
          </a:bodyPr>
          <a:lstStyle/>
          <a:p>
            <a:pPr algn="ctr"/>
            <a:r>
              <a:rPr lang="el-GR" sz="1400" dirty="0"/>
              <a:t>Μέσος ετήσιος ρυθμός μεταβολής της Ακαθάριστης Προστιθέμενης Αξίας (ΑΠΑ) στην εγχώρια Μεταποίηση, </a:t>
            </a:r>
            <a:r>
              <a:rPr lang="el-GR" sz="1400" dirty="0" smtClean="0"/>
              <a:t>2000-2011*               </a:t>
            </a:r>
            <a:endParaRPr lang="el-GR" sz="1400" dirty="0"/>
          </a:p>
        </p:txBody>
      </p:sp>
      <p:graphicFrame>
        <p:nvGraphicFramePr>
          <p:cNvPr id="5" name="Chart 4"/>
          <p:cNvGraphicFramePr/>
          <p:nvPr/>
        </p:nvGraphicFramePr>
        <p:xfrm>
          <a:off x="0" y="2209800"/>
          <a:ext cx="4572000" cy="3733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572000" y="2133600"/>
          <a:ext cx="45720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4102" name="TextBox 4"/>
          <p:cNvSpPr txBox="1">
            <a:spLocks noChangeArrowheads="1"/>
          </p:cNvSpPr>
          <p:nvPr/>
        </p:nvSpPr>
        <p:spPr bwMode="auto">
          <a:xfrm>
            <a:off x="1600200" y="1828800"/>
            <a:ext cx="1828800" cy="292100"/>
          </a:xfrm>
          <a:prstGeom prst="rect">
            <a:avLst/>
          </a:prstGeom>
          <a:noFill/>
          <a:ln w="9525">
            <a:noFill/>
            <a:miter lim="800000"/>
            <a:headEnd/>
            <a:tailEnd/>
          </a:ln>
        </p:spPr>
        <p:txBody>
          <a:bodyPr>
            <a:spAutoFit/>
          </a:bodyPr>
          <a:lstStyle/>
          <a:p>
            <a:pPr algn="ctr"/>
            <a:r>
              <a:rPr lang="el-GR" sz="1300"/>
              <a:t>2000-2008</a:t>
            </a:r>
          </a:p>
        </p:txBody>
      </p:sp>
      <p:sp>
        <p:nvSpPr>
          <p:cNvPr id="4103" name="TextBox 4"/>
          <p:cNvSpPr txBox="1">
            <a:spLocks noChangeArrowheads="1"/>
          </p:cNvSpPr>
          <p:nvPr/>
        </p:nvSpPr>
        <p:spPr bwMode="auto">
          <a:xfrm>
            <a:off x="6096000" y="1752600"/>
            <a:ext cx="1828800" cy="292100"/>
          </a:xfrm>
          <a:prstGeom prst="rect">
            <a:avLst/>
          </a:prstGeom>
          <a:noFill/>
          <a:ln w="9525">
            <a:noFill/>
            <a:miter lim="800000"/>
            <a:headEnd/>
            <a:tailEnd/>
          </a:ln>
        </p:spPr>
        <p:txBody>
          <a:bodyPr>
            <a:spAutoFit/>
          </a:bodyPr>
          <a:lstStyle/>
          <a:p>
            <a:pPr algn="ctr"/>
            <a:r>
              <a:rPr lang="el-GR" sz="1300" dirty="0"/>
              <a:t>2009-2011</a:t>
            </a:r>
          </a:p>
        </p:txBody>
      </p:sp>
      <p:sp>
        <p:nvSpPr>
          <p:cNvPr id="4104" name="TextBox 4"/>
          <p:cNvSpPr txBox="1">
            <a:spLocks noChangeArrowheads="1"/>
          </p:cNvSpPr>
          <p:nvPr/>
        </p:nvSpPr>
        <p:spPr bwMode="auto">
          <a:xfrm>
            <a:off x="0" y="6096000"/>
            <a:ext cx="4267200" cy="292100"/>
          </a:xfrm>
          <a:prstGeom prst="rect">
            <a:avLst/>
          </a:prstGeom>
          <a:noFill/>
          <a:ln w="9525">
            <a:noFill/>
            <a:miter lim="800000"/>
            <a:headEnd/>
            <a:tailEnd/>
          </a:ln>
        </p:spPr>
        <p:txBody>
          <a:bodyPr>
            <a:spAutoFit/>
          </a:bodyPr>
          <a:lstStyle/>
          <a:p>
            <a:pPr algn="ctr"/>
            <a:r>
              <a:rPr lang="el-GR" sz="1300" b="1" dirty="0">
                <a:solidFill>
                  <a:schemeClr val="tx1"/>
                </a:solidFill>
              </a:rPr>
              <a:t>Πηγή: </a:t>
            </a:r>
            <a:r>
              <a:rPr lang="en-US" sz="1300" b="0" dirty="0" err="1">
                <a:solidFill>
                  <a:schemeClr val="tx1"/>
                </a:solidFill>
              </a:rPr>
              <a:t>Eurostat</a:t>
            </a:r>
            <a:r>
              <a:rPr lang="en-US" sz="1300" b="0" dirty="0">
                <a:solidFill>
                  <a:schemeClr val="tx1"/>
                </a:solidFill>
              </a:rPr>
              <a:t> </a:t>
            </a:r>
            <a:r>
              <a:rPr lang="en-US" sz="1300" dirty="0">
                <a:solidFill>
                  <a:schemeClr val="tx1"/>
                </a:solidFill>
              </a:rPr>
              <a:t> </a:t>
            </a:r>
            <a:r>
              <a:rPr lang="el-GR" sz="1300" dirty="0">
                <a:solidFill>
                  <a:schemeClr val="tx1"/>
                </a:solidFill>
              </a:rPr>
              <a:t>    Επεξεργασία στοιχείων: </a:t>
            </a:r>
            <a:r>
              <a:rPr lang="el-GR" sz="1300" b="0" dirty="0">
                <a:solidFill>
                  <a:schemeClr val="tx1"/>
                </a:solidFill>
              </a:rPr>
              <a:t>ΙΟΒΕ</a:t>
            </a:r>
          </a:p>
        </p:txBody>
      </p:sp>
      <p:sp>
        <p:nvSpPr>
          <p:cNvPr id="9" name="TextBox 4"/>
          <p:cNvSpPr txBox="1">
            <a:spLocks noChangeArrowheads="1"/>
          </p:cNvSpPr>
          <p:nvPr/>
        </p:nvSpPr>
        <p:spPr bwMode="auto">
          <a:xfrm>
            <a:off x="-11876" y="6497874"/>
            <a:ext cx="5269676" cy="276999"/>
          </a:xfrm>
          <a:prstGeom prst="rect">
            <a:avLst/>
          </a:prstGeom>
          <a:noFill/>
          <a:ln w="9525">
            <a:noFill/>
            <a:miter lim="800000"/>
            <a:headEnd/>
            <a:tailEnd/>
          </a:ln>
        </p:spPr>
        <p:txBody>
          <a:bodyPr wrap="square">
            <a:spAutoFit/>
          </a:bodyPr>
          <a:lstStyle/>
          <a:p>
            <a:pPr algn="ctr"/>
            <a:r>
              <a:rPr lang="el-GR" sz="1200" dirty="0" smtClean="0">
                <a:solidFill>
                  <a:schemeClr val="tx1"/>
                </a:solidFill>
              </a:rPr>
              <a:t>(*) Σημείωση: </a:t>
            </a:r>
            <a:r>
              <a:rPr lang="el-GR" sz="1200" b="0" dirty="0" smtClean="0">
                <a:solidFill>
                  <a:schemeClr val="tx1"/>
                </a:solidFill>
              </a:rPr>
              <a:t>Η ανάλυση των στοιχείων αφορά στις τρέχουσες τιμές ΑΠΑ</a:t>
            </a:r>
            <a:r>
              <a:rPr lang="el-GR" sz="1200" dirty="0" smtClean="0">
                <a:solidFill>
                  <a:schemeClr val="tx1"/>
                </a:solidFill>
              </a:rPr>
              <a:t> </a:t>
            </a:r>
            <a:endParaRPr lang="el-GR" sz="1200" b="0" dirty="0">
              <a:solidFill>
                <a:schemeClr val="tx1"/>
              </a:solidFill>
            </a:endParaRPr>
          </a:p>
        </p:txBody>
      </p:sp>
      <p:sp>
        <p:nvSpPr>
          <p:cNvPr id="11" name="Rectangle 10"/>
          <p:cNvSpPr/>
          <p:nvPr/>
        </p:nvSpPr>
        <p:spPr>
          <a:xfrm>
            <a:off x="635563" y="288344"/>
            <a:ext cx="7776864" cy="1046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l-GR" sz="2400" b="1" dirty="0">
                <a:solidFill>
                  <a:schemeClr val="tx1"/>
                </a:solidFill>
              </a:rPr>
              <a:t>Σε αντίθεση με την πλειοψηφία των Μεταποιητικών κλάδων, η ΑΠΑ στην Παραγωγή φαρμάκου κινήθηκε ανοδικά την περίοδο 2009-2011</a:t>
            </a:r>
          </a:p>
        </p:txBody>
      </p:sp>
      <p:sp>
        <p:nvSpPr>
          <p:cNvPr id="10" name="Slide Number Placeholder 9"/>
          <p:cNvSpPr>
            <a:spLocks noGrp="1"/>
          </p:cNvSpPr>
          <p:nvPr>
            <p:ph type="sldNum" sz="quarter" idx="12"/>
          </p:nvPr>
        </p:nvSpPr>
        <p:spPr/>
        <p:txBody>
          <a:bodyPr/>
          <a:lstStyle/>
          <a:p>
            <a:pPr>
              <a:defRPr/>
            </a:pPr>
            <a:fld id="{7EA705AC-B473-4E6C-9728-C69258CCEDEE}" type="slidenum">
              <a:rPr lang="el-GR" smtClean="0"/>
              <a:pPr>
                <a:defRPr/>
              </a:pPr>
              <a:t>14</a:t>
            </a:fld>
            <a:endParaRPr lang="el-GR"/>
          </a:p>
        </p:txBody>
      </p:sp>
    </p:spTree>
    <p:extLst>
      <p:ext uri="{BB962C8B-B14F-4D97-AF65-F5344CB8AC3E}">
        <p14:creationId xmlns:p14="http://schemas.microsoft.com/office/powerpoint/2010/main" val="1073856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C3F1F38-9E52-4AF5-AB5E-C36056DD39F0}" type="slidenum">
              <a:rPr lang="el-GR"/>
              <a:pPr>
                <a:defRPr/>
              </a:pPr>
              <a:t>15</a:t>
            </a:fld>
            <a:endParaRPr lang="el-GR"/>
          </a:p>
        </p:txBody>
      </p:sp>
      <p:pic>
        <p:nvPicPr>
          <p:cNvPr id="41986" name="Picture 1"/>
          <p:cNvPicPr>
            <a:picLocks noChangeAspect="1" noChangeArrowheads="1"/>
          </p:cNvPicPr>
          <p:nvPr/>
        </p:nvPicPr>
        <p:blipFill>
          <a:blip r:embed="rId2" cstate="print"/>
          <a:srcRect/>
          <a:stretch>
            <a:fillRect/>
          </a:stretch>
        </p:blipFill>
        <p:spPr bwMode="auto">
          <a:xfrm>
            <a:off x="683568" y="1960962"/>
            <a:ext cx="7776864" cy="4204888"/>
          </a:xfrm>
          <a:prstGeom prst="rect">
            <a:avLst/>
          </a:prstGeom>
          <a:noFill/>
          <a:ln w="9525">
            <a:noFill/>
            <a:miter lim="800000"/>
            <a:headEnd/>
            <a:tailEnd/>
          </a:ln>
        </p:spPr>
      </p:pic>
      <p:sp>
        <p:nvSpPr>
          <p:cNvPr id="4" name="Rectangle 3"/>
          <p:cNvSpPr/>
          <p:nvPr/>
        </p:nvSpPr>
        <p:spPr>
          <a:xfrm>
            <a:off x="635000" y="288924"/>
            <a:ext cx="7777163" cy="763811"/>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r>
              <a:rPr lang="el-GR" b="1" dirty="0" smtClean="0">
                <a:solidFill>
                  <a:schemeClr val="tx2"/>
                </a:solidFill>
                <a:latin typeface="+mj-lt"/>
              </a:rPr>
              <a:t>Συνεισφέρει </a:t>
            </a:r>
            <a:r>
              <a:rPr lang="el-GR" b="1" dirty="0">
                <a:solidFill>
                  <a:schemeClr val="tx2"/>
                </a:solidFill>
                <a:latin typeface="+mj-lt"/>
              </a:rPr>
              <a:t>σημαντικά στη διεύρυνση των εξαγωγών της ΕΕ-27, σε σχέση με την επίδοση άλλων σημαντικών εξαγωγικών μεταποιητικών κλάδων στην Ελλάδα</a:t>
            </a:r>
          </a:p>
        </p:txBody>
      </p:sp>
      <p:sp>
        <p:nvSpPr>
          <p:cNvPr id="6" name="Rectangle 5"/>
          <p:cNvSpPr/>
          <p:nvPr/>
        </p:nvSpPr>
        <p:spPr>
          <a:xfrm>
            <a:off x="684213" y="1196975"/>
            <a:ext cx="7680325" cy="522288"/>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lgn="ctr" fontAlgn="auto">
              <a:spcBef>
                <a:spcPts val="0"/>
              </a:spcBef>
              <a:spcAft>
                <a:spcPts val="0"/>
              </a:spcAft>
              <a:defRPr/>
            </a:pPr>
            <a:r>
              <a:rPr lang="el-GR" sz="1400" dirty="0">
                <a:ea typeface="MS PGothic" pitchFamily="34" charset="-128"/>
              </a:rPr>
              <a:t>Ταξινόμηση ανάλογα με μέγεθος του μεριδίου αγοράς των εξαγωγών των μεταποιητικών κλάδων στο σύνολο των ελληνικών μεταποιητικών εξαγωγών</a:t>
            </a:r>
          </a:p>
        </p:txBody>
      </p:sp>
      <p:sp>
        <p:nvSpPr>
          <p:cNvPr id="8" name="Rectangle 7"/>
          <p:cNvSpPr/>
          <p:nvPr/>
        </p:nvSpPr>
        <p:spPr bwMode="auto">
          <a:xfrm>
            <a:off x="683568" y="1772816"/>
            <a:ext cx="2641600" cy="365125"/>
          </a:xfrm>
          <a:prstGeom prst="rect">
            <a:avLst/>
          </a:prstGeom>
          <a:solidFill>
            <a:schemeClr val="bg1">
              <a:lumMod val="75000"/>
            </a:schemeClr>
          </a:solidFill>
          <a:ln w="9525" cap="flat" cmpd="sng" algn="ctr">
            <a:noFill/>
            <a:prstDash val="solid"/>
            <a:round/>
            <a:headEnd type="none" w="med" len="med"/>
            <a:tailEnd type="none" w="med" len="med"/>
          </a:ln>
          <a:effectLst/>
        </p:spPr>
        <p:txBody>
          <a:bodyPr lIns="91427" tIns="45713" rIns="91427" bIns="45713"/>
          <a:lstStyle/>
          <a:p>
            <a:pPr algn="ctr" fontAlgn="auto">
              <a:spcBef>
                <a:spcPts val="0"/>
              </a:spcBef>
              <a:spcAft>
                <a:spcPts val="0"/>
              </a:spcAft>
              <a:defRPr/>
            </a:pPr>
            <a:r>
              <a:rPr lang="el-GR" sz="1000" dirty="0">
                <a:latin typeface="Arial" pitchFamily="34" charset="0"/>
                <a:ea typeface="MS PGothic" pitchFamily="34" charset="-128"/>
                <a:cs typeface="Arial" pitchFamily="34" charset="0"/>
              </a:rPr>
              <a:t>ΜΕΡΜ* Κλάδων / ΜΕΡΜ Τομέα</a:t>
            </a:r>
          </a:p>
          <a:p>
            <a:pPr algn="ctr" fontAlgn="auto">
              <a:spcBef>
                <a:spcPts val="0"/>
              </a:spcBef>
              <a:spcAft>
                <a:spcPts val="0"/>
              </a:spcAft>
              <a:defRPr/>
            </a:pPr>
            <a:r>
              <a:rPr lang="el-GR" sz="1000" dirty="0">
                <a:latin typeface="Arial" pitchFamily="34" charset="0"/>
                <a:ea typeface="MS PGothic" pitchFamily="34" charset="-128"/>
                <a:cs typeface="Arial" pitchFamily="34" charset="0"/>
              </a:rPr>
              <a:t>(2000-2010, ΕΕ-27)</a:t>
            </a:r>
          </a:p>
        </p:txBody>
      </p:sp>
      <p:sp>
        <p:nvSpPr>
          <p:cNvPr id="9" name="Rectangle 8"/>
          <p:cNvSpPr/>
          <p:nvPr/>
        </p:nvSpPr>
        <p:spPr>
          <a:xfrm>
            <a:off x="635000" y="1135063"/>
            <a:ext cx="7777163" cy="52847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41991" name="Rectangle 9"/>
          <p:cNvSpPr>
            <a:spLocks noChangeArrowheads="1"/>
          </p:cNvSpPr>
          <p:nvPr/>
        </p:nvSpPr>
        <p:spPr bwMode="auto">
          <a:xfrm>
            <a:off x="684213" y="6446838"/>
            <a:ext cx="7775575" cy="236537"/>
          </a:xfrm>
          <a:prstGeom prst="rect">
            <a:avLst/>
          </a:prstGeom>
          <a:noFill/>
          <a:ln w="9525">
            <a:noFill/>
            <a:miter lim="800000"/>
            <a:headEnd/>
            <a:tailEnd/>
          </a:ln>
        </p:spPr>
        <p:txBody>
          <a:bodyPr>
            <a:spAutoFit/>
          </a:bodyPr>
          <a:lstStyle/>
          <a:p>
            <a:pPr>
              <a:lnSpc>
                <a:spcPct val="85000"/>
              </a:lnSpc>
            </a:pPr>
            <a:r>
              <a:rPr lang="el-GR" sz="1100" b="1">
                <a:latin typeface="Calibri" pitchFamily="34" charset="0"/>
              </a:rPr>
              <a:t>Πηγή</a:t>
            </a:r>
            <a:r>
              <a:rPr lang="el-GR" sz="1100">
                <a:latin typeface="Calibri" pitchFamily="34" charset="0"/>
              </a:rPr>
              <a:t>: </a:t>
            </a:r>
            <a:r>
              <a:rPr lang="en-GB" sz="1100">
                <a:latin typeface="Calibri" pitchFamily="34" charset="0"/>
              </a:rPr>
              <a:t>Eurostat</a:t>
            </a:r>
            <a:endParaRPr lang="en-US" sz="1100" i="1" baseline="30000">
              <a:latin typeface="Calibri" pitchFamily="34" charset="0"/>
            </a:endParaRPr>
          </a:p>
        </p:txBody>
      </p:sp>
      <p:sp>
        <p:nvSpPr>
          <p:cNvPr id="41992" name="TextBox 10"/>
          <p:cNvSpPr txBox="1">
            <a:spLocks noChangeArrowheads="1"/>
          </p:cNvSpPr>
          <p:nvPr/>
        </p:nvSpPr>
        <p:spPr bwMode="auto">
          <a:xfrm>
            <a:off x="684213" y="6083300"/>
            <a:ext cx="6911975" cy="369888"/>
          </a:xfrm>
          <a:prstGeom prst="rect">
            <a:avLst/>
          </a:prstGeom>
          <a:noFill/>
          <a:ln w="9525">
            <a:noFill/>
            <a:miter lim="800000"/>
            <a:headEnd/>
            <a:tailEnd/>
          </a:ln>
        </p:spPr>
        <p:txBody>
          <a:bodyPr>
            <a:spAutoFit/>
          </a:bodyPr>
          <a:lstStyle/>
          <a:p>
            <a:r>
              <a:rPr lang="el-GR" sz="900">
                <a:latin typeface="Calibri" pitchFamily="34" charset="0"/>
              </a:rPr>
              <a:t>*ΜΕΡΜ: Μέσος ετήσιος ρυθμός μεταβολής</a:t>
            </a:r>
          </a:p>
          <a:p>
            <a:r>
              <a:rPr lang="el-GR" sz="900">
                <a:latin typeface="Calibri" pitchFamily="34" charset="0"/>
              </a:rPr>
              <a:t>Το  μέγεθος της σφαίρας αντιπροσωπεύει το μερίδιο των εξαγωγών του κλάδου στο σύνολο των εξαγωγών της μεταποίησης στην Ελλάδα</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p:cNvSpPr>
          <p:nvPr>
            <p:ph type="body" idx="1"/>
          </p:nvPr>
        </p:nvSpPr>
        <p:spPr>
          <a:xfrm>
            <a:off x="539552" y="1268760"/>
            <a:ext cx="7776864" cy="5328592"/>
          </a:xfrm>
        </p:spPr>
        <p:style>
          <a:lnRef idx="2">
            <a:schemeClr val="accent1"/>
          </a:lnRef>
          <a:fillRef idx="1">
            <a:schemeClr val="lt1"/>
          </a:fillRef>
          <a:effectRef idx="0">
            <a:schemeClr val="accent1"/>
          </a:effectRef>
          <a:fontRef idx="minor">
            <a:schemeClr val="dk1"/>
          </a:fontRef>
        </p:style>
        <p:txBody>
          <a:bodyPr/>
          <a:lstStyle/>
          <a:p>
            <a:pPr fontAlgn="auto">
              <a:spcAft>
                <a:spcPts val="0"/>
              </a:spcAft>
              <a:buFont typeface="Arial" pitchFamily="34" charset="0"/>
              <a:buChar char="•"/>
              <a:defRPr/>
            </a:pPr>
            <a:r>
              <a:rPr lang="el-GR" sz="1800" dirty="0" smtClean="0"/>
              <a:t>Υψηλής κατάρτισης &amp; εκπαίδευσης ανθρώπινο δυναμικό με καλές επιδόσεις σε επίπεδο δημοσιεύσεων</a:t>
            </a:r>
          </a:p>
          <a:p>
            <a:pPr fontAlgn="auto">
              <a:spcAft>
                <a:spcPts val="0"/>
              </a:spcAft>
              <a:buFont typeface="Arial" pitchFamily="34" charset="0"/>
              <a:buChar char="•"/>
              <a:defRPr/>
            </a:pPr>
            <a:r>
              <a:rPr lang="el-GR" sz="1800" dirty="0" smtClean="0"/>
              <a:t>Σημαντικός αριθμός ερευνητικών κέντρων &amp; εκπαιδευτικών ιδρυμάτων</a:t>
            </a:r>
            <a:endParaRPr lang="en-US" sz="1800" dirty="0" smtClean="0"/>
          </a:p>
          <a:p>
            <a:pPr fontAlgn="auto">
              <a:spcAft>
                <a:spcPts val="0"/>
              </a:spcAft>
              <a:buFont typeface="Arial" pitchFamily="34" charset="0"/>
              <a:buChar char="•"/>
              <a:defRPr/>
            </a:pPr>
            <a:r>
              <a:rPr lang="el-GR" sz="1800" dirty="0" smtClean="0"/>
              <a:t>Επενδυτική δυναμική, κερδοφορία και αναπτυξιακή πορεία επιχειρήσεων του κλάδου (την τελευταία 10ετία)</a:t>
            </a:r>
          </a:p>
          <a:p>
            <a:pPr fontAlgn="auto">
              <a:spcAft>
                <a:spcPts val="0"/>
              </a:spcAft>
              <a:buFont typeface="Arial" pitchFamily="34" charset="0"/>
              <a:buChar char="•"/>
              <a:defRPr/>
            </a:pPr>
            <a:r>
              <a:rPr lang="el-GR" sz="1800" dirty="0" smtClean="0"/>
              <a:t>Περαιτέρω ανάπτυξη και αύξηση του αριθμού των κλινικών ερευνών </a:t>
            </a:r>
          </a:p>
          <a:p>
            <a:pPr fontAlgn="auto">
              <a:spcAft>
                <a:spcPts val="0"/>
              </a:spcAft>
              <a:buFont typeface="Arial" pitchFamily="34" charset="0"/>
              <a:buChar char="•"/>
              <a:defRPr/>
            </a:pPr>
            <a:r>
              <a:rPr lang="el-GR" sz="1800" dirty="0" smtClean="0"/>
              <a:t>Εγχώρια παραγωγή γενόσημων φαρμάκων</a:t>
            </a:r>
          </a:p>
          <a:p>
            <a:pPr fontAlgn="auto">
              <a:spcAft>
                <a:spcPts val="0"/>
              </a:spcAft>
              <a:buFont typeface="Arial" pitchFamily="34" charset="0"/>
              <a:buChar char="•"/>
              <a:defRPr/>
            </a:pPr>
            <a:r>
              <a:rPr lang="el-GR" sz="1800" dirty="0" smtClean="0"/>
              <a:t>Παραγωγή νέου φαρμάκου (νέα μόρια ή επανατοποθέτηση/</a:t>
            </a:r>
            <a:r>
              <a:rPr lang="el-GR" sz="1800" dirty="0" err="1" smtClean="0"/>
              <a:t>επανστόχευση </a:t>
            </a:r>
            <a:r>
              <a:rPr lang="el-GR" sz="1800" dirty="0" smtClean="0"/>
              <a:t>φαρμάκων)</a:t>
            </a:r>
          </a:p>
          <a:p>
            <a:pPr fontAlgn="auto">
              <a:spcAft>
                <a:spcPts val="0"/>
              </a:spcAft>
              <a:buFont typeface="Arial" pitchFamily="34" charset="0"/>
              <a:buChar char="•"/>
              <a:defRPr/>
            </a:pPr>
            <a:r>
              <a:rPr lang="el-GR" sz="1800" dirty="0" smtClean="0"/>
              <a:t>Επέκταση της παραγωγικής δραστηριότητας φυτικά και θεραπευτικά φάρμακα και καλλυντικά προϊόντα (αιθέρια έλαια, φυτά)</a:t>
            </a:r>
          </a:p>
          <a:p>
            <a:pPr fontAlgn="auto">
              <a:spcAft>
                <a:spcPts val="0"/>
              </a:spcAft>
              <a:buFont typeface="Arial" pitchFamily="34" charset="0"/>
              <a:buChar char="•"/>
              <a:defRPr/>
            </a:pPr>
            <a:r>
              <a:rPr lang="el-GR" sz="1800" dirty="0" smtClean="0"/>
              <a:t>Ανάπτυξη του ιατρικού τουρισμού</a:t>
            </a:r>
          </a:p>
          <a:p>
            <a:pPr fontAlgn="auto">
              <a:spcAft>
                <a:spcPts val="0"/>
              </a:spcAft>
              <a:buFont typeface="Arial" pitchFamily="34" charset="0"/>
              <a:buChar char="•"/>
              <a:defRPr/>
            </a:pPr>
            <a:r>
              <a:rPr lang="el-GR" sz="1800" dirty="0" smtClean="0"/>
              <a:t>Ανάπτυξη της </a:t>
            </a:r>
            <a:r>
              <a:rPr lang="el-GR" sz="1800" dirty="0" err="1" smtClean="0"/>
              <a:t>εξωνοσοκομειακής</a:t>
            </a:r>
            <a:r>
              <a:rPr lang="el-GR" sz="1800" dirty="0" smtClean="0"/>
              <a:t> φροντίδας για ηλικιωμένους και χρόνια πάσχοντες </a:t>
            </a:r>
          </a:p>
          <a:p>
            <a:pPr fontAlgn="auto">
              <a:spcAft>
                <a:spcPts val="0"/>
              </a:spcAft>
              <a:buFont typeface="Arial" pitchFamily="34" charset="0"/>
              <a:buChar char="•"/>
              <a:defRPr/>
            </a:pPr>
            <a:r>
              <a:rPr lang="el-GR" sz="1800" dirty="0" smtClean="0"/>
              <a:t>Μεγαλύτερη ενσωμάτωση της πληροφορικής‚ της ηλεκτρονικής υγείας</a:t>
            </a:r>
            <a:r>
              <a:rPr lang="en-US" sz="1800" dirty="0" smtClean="0"/>
              <a:t> </a:t>
            </a:r>
            <a:r>
              <a:rPr lang="el-GR" sz="1800" dirty="0" smtClean="0"/>
              <a:t>και της ιατρικής τεχνολογίας.</a:t>
            </a:r>
            <a:endParaRPr lang="en-US" sz="1800" dirty="0" smtClean="0"/>
          </a:p>
          <a:p>
            <a:pPr fontAlgn="auto">
              <a:spcAft>
                <a:spcPts val="0"/>
              </a:spcAft>
              <a:buNone/>
              <a:defRPr/>
            </a:pPr>
            <a:endParaRPr lang="el-GR" sz="1800" dirty="0" smtClean="0"/>
          </a:p>
          <a:p>
            <a:endParaRPr lang="el-GR" dirty="0" smtClean="0"/>
          </a:p>
        </p:txBody>
      </p:sp>
      <p:sp>
        <p:nvSpPr>
          <p:cNvPr id="4" name="Rectangle 3"/>
          <p:cNvSpPr/>
          <p:nvPr/>
        </p:nvSpPr>
        <p:spPr>
          <a:xfrm>
            <a:off x="539552" y="332656"/>
            <a:ext cx="7777163" cy="6921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sz="2400" dirty="0" smtClean="0">
              <a:solidFill>
                <a:schemeClr val="tx1"/>
              </a:solidFill>
            </a:endParaRPr>
          </a:p>
          <a:p>
            <a:pPr algn="ctr" fontAlgn="auto">
              <a:spcBef>
                <a:spcPts val="0"/>
              </a:spcBef>
              <a:spcAft>
                <a:spcPts val="0"/>
              </a:spcAft>
              <a:defRPr/>
            </a:pPr>
            <a:r>
              <a:rPr lang="el-GR" sz="2400" b="1" dirty="0" smtClean="0"/>
              <a:t>Πλεονεκτήματα &amp; Ευκαιρίες</a:t>
            </a:r>
          </a:p>
          <a:p>
            <a:pPr algn="ctr" fontAlgn="auto">
              <a:spcBef>
                <a:spcPts val="0"/>
              </a:spcBef>
              <a:spcAft>
                <a:spcPts val="0"/>
              </a:spcAft>
              <a:defRPr/>
            </a:pPr>
            <a:endParaRPr lang="el-GR" sz="2400" b="1" dirty="0">
              <a:solidFill>
                <a:schemeClr val="tx1"/>
              </a:solidFill>
            </a:endParaRPr>
          </a:p>
        </p:txBody>
      </p:sp>
      <p:sp>
        <p:nvSpPr>
          <p:cNvPr id="5" name="Slide Number Placeholder 4"/>
          <p:cNvSpPr>
            <a:spLocks noGrp="1"/>
          </p:cNvSpPr>
          <p:nvPr>
            <p:ph type="sldNum" sz="quarter" idx="12"/>
          </p:nvPr>
        </p:nvSpPr>
        <p:spPr/>
        <p:txBody>
          <a:bodyPr/>
          <a:lstStyle/>
          <a:p>
            <a:pPr>
              <a:defRPr/>
            </a:pPr>
            <a:fld id="{FAC60668-683E-4808-8F9A-5C9721C072D8}" type="slidenum">
              <a:rPr lang="el-GR" smtClean="0"/>
              <a:pPr>
                <a:defRPr/>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p:cNvSpPr>
          <p:nvPr>
            <p:ph type="body" idx="1"/>
          </p:nvPr>
        </p:nvSpPr>
        <p:spPr>
          <a:xfrm>
            <a:off x="539552" y="1196752"/>
            <a:ext cx="7776864" cy="5472608"/>
          </a:xfrm>
        </p:spPr>
        <p:style>
          <a:lnRef idx="2">
            <a:schemeClr val="accent1"/>
          </a:lnRef>
          <a:fillRef idx="1">
            <a:schemeClr val="lt1"/>
          </a:fillRef>
          <a:effectRef idx="0">
            <a:schemeClr val="accent1"/>
          </a:effectRef>
          <a:fontRef idx="minor">
            <a:schemeClr val="dk1"/>
          </a:fontRef>
        </p:style>
        <p:txBody>
          <a:bodyPr/>
          <a:lstStyle/>
          <a:p>
            <a:pPr fontAlgn="auto">
              <a:spcAft>
                <a:spcPts val="0"/>
              </a:spcAft>
              <a:buFont typeface="Arial" pitchFamily="34" charset="0"/>
              <a:buChar char="•"/>
              <a:defRPr/>
            </a:pPr>
            <a:r>
              <a:rPr lang="el-GR" sz="1800" dirty="0" smtClean="0"/>
              <a:t>Επιδείνωση εγχώριας κατάστασης (οικονομική κρίση, ανεργία, μείωση εισοδημάτων)</a:t>
            </a:r>
          </a:p>
          <a:p>
            <a:pPr fontAlgn="auto">
              <a:spcAft>
                <a:spcPts val="0"/>
              </a:spcAft>
              <a:buFont typeface="Arial" pitchFamily="34" charset="0"/>
              <a:buChar char="•"/>
              <a:defRPr/>
            </a:pPr>
            <a:r>
              <a:rPr lang="el-GR" sz="1800" dirty="0" smtClean="0"/>
              <a:t>Απουσία διασύνδεσης ερευνητικών κέντρων και πανεπιστημίων με τη βιομηχανία αλλά και επιχειρήσεων μεταξύ τους (εσωστρέφεια)</a:t>
            </a:r>
          </a:p>
          <a:p>
            <a:pPr fontAlgn="auto">
              <a:spcAft>
                <a:spcPts val="0"/>
              </a:spcAft>
              <a:buFont typeface="Arial" pitchFamily="34" charset="0"/>
              <a:buChar char="•"/>
              <a:defRPr/>
            </a:pPr>
            <a:r>
              <a:rPr lang="el-GR" sz="1800" dirty="0" smtClean="0"/>
              <a:t>Κατακερματισμός χώρου έρευνας (μικρές ερευνητικές ομάδες και φτωχή μεταξύ τους συνεργασία)</a:t>
            </a:r>
          </a:p>
          <a:p>
            <a:pPr fontAlgn="auto">
              <a:spcAft>
                <a:spcPts val="0"/>
              </a:spcAft>
              <a:buFont typeface="Arial" pitchFamily="34" charset="0"/>
              <a:buChar char="•"/>
              <a:defRPr/>
            </a:pPr>
            <a:r>
              <a:rPr lang="el-GR" sz="1800" dirty="0" smtClean="0"/>
              <a:t>Χαμηλή απορρόφηση ευρωπαϊκών κονδυλίων για έρευνα</a:t>
            </a:r>
          </a:p>
          <a:p>
            <a:pPr fontAlgn="auto">
              <a:spcAft>
                <a:spcPts val="0"/>
              </a:spcAft>
              <a:buFont typeface="Arial" pitchFamily="34" charset="0"/>
              <a:buChar char="•"/>
              <a:defRPr/>
            </a:pPr>
            <a:r>
              <a:rPr lang="el-GR" sz="1800" dirty="0" smtClean="0"/>
              <a:t>Μετακίνηση ανθρώπινου δυναμικού υψηλής επιστημονικής κατάρτισης εκτός των εθνικών συνόρων (</a:t>
            </a:r>
            <a:r>
              <a:rPr lang="en-US" sz="1800" dirty="0" smtClean="0"/>
              <a:t>brain</a:t>
            </a:r>
            <a:r>
              <a:rPr lang="el-GR" sz="1800" dirty="0" smtClean="0"/>
              <a:t> </a:t>
            </a:r>
            <a:r>
              <a:rPr lang="en-US" sz="1800" dirty="0" smtClean="0"/>
              <a:t>drain</a:t>
            </a:r>
            <a:r>
              <a:rPr lang="el-GR" sz="1800" dirty="0" smtClean="0"/>
              <a:t>)</a:t>
            </a:r>
          </a:p>
          <a:p>
            <a:pPr fontAlgn="auto">
              <a:spcAft>
                <a:spcPts val="0"/>
              </a:spcAft>
              <a:buFont typeface="Arial" pitchFamily="34" charset="0"/>
              <a:buChar char="•"/>
              <a:defRPr/>
            </a:pPr>
            <a:r>
              <a:rPr lang="el-GR" sz="1800" dirty="0" smtClean="0"/>
              <a:t>Συχνές-Αιφνίδιες αλλαγές στο ρυθμιστικό/νομοθετικό πλαίσιο </a:t>
            </a:r>
          </a:p>
          <a:p>
            <a:pPr fontAlgn="auto">
              <a:spcAft>
                <a:spcPts val="0"/>
              </a:spcAft>
              <a:buFont typeface="Arial" pitchFamily="34" charset="0"/>
              <a:buChar char="•"/>
              <a:defRPr/>
            </a:pPr>
            <a:r>
              <a:rPr lang="el-GR" sz="1800" dirty="0" smtClean="0"/>
              <a:t>Γραφειοκρατία (κόστος- εμπόδια) στην δημιουργία καινοτομικών</a:t>
            </a:r>
            <a:r>
              <a:rPr lang="en-US" sz="1800" dirty="0" smtClean="0"/>
              <a:t> </a:t>
            </a:r>
            <a:r>
              <a:rPr lang="el-GR" sz="1800" dirty="0" smtClean="0"/>
              <a:t>επιχειρήσεων</a:t>
            </a:r>
          </a:p>
          <a:p>
            <a:pPr fontAlgn="auto">
              <a:spcAft>
                <a:spcPts val="0"/>
              </a:spcAft>
              <a:buFont typeface="Arial" pitchFamily="34" charset="0"/>
              <a:buChar char="•"/>
              <a:defRPr/>
            </a:pPr>
            <a:r>
              <a:rPr lang="el-GR" sz="1800" dirty="0" smtClean="0"/>
              <a:t>Απουσία στρατηγικής για την προώθηση της καινοτόμου επιχειρηματικότητας και ελλιπής κουλτούρα για προστασία βιομηχανικής-πνευματικής ιδιοκτησίας</a:t>
            </a:r>
          </a:p>
          <a:p>
            <a:pPr fontAlgn="auto">
              <a:spcAft>
                <a:spcPts val="0"/>
              </a:spcAft>
              <a:buFont typeface="Arial" pitchFamily="34" charset="0"/>
              <a:buChar char="•"/>
              <a:defRPr/>
            </a:pPr>
            <a:r>
              <a:rPr lang="el-GR" sz="1800" dirty="0" smtClean="0"/>
              <a:t>Έλλειψη ευνοϊκού επιχειρηματικού περιβάλλοντος</a:t>
            </a:r>
          </a:p>
          <a:p>
            <a:pPr fontAlgn="auto">
              <a:spcAft>
                <a:spcPts val="0"/>
              </a:spcAft>
              <a:buFont typeface="Arial" pitchFamily="34" charset="0"/>
              <a:buChar char="•"/>
              <a:defRPr/>
            </a:pPr>
            <a:r>
              <a:rPr lang="el-GR" sz="1800" dirty="0" smtClean="0"/>
              <a:t>Έλλειψη κατάλληλων μηχανισμών χρηματοδότησης καινοτομίας στις επιχειρήσεις</a:t>
            </a:r>
          </a:p>
          <a:p>
            <a:pPr>
              <a:spcBef>
                <a:spcPts val="0"/>
              </a:spcBef>
              <a:buFont typeface="Arial" pitchFamily="34" charset="0"/>
              <a:buChar char="•"/>
            </a:pPr>
            <a:endParaRPr lang="el-GR" sz="1800" dirty="0" smtClean="0"/>
          </a:p>
          <a:p>
            <a:pPr fontAlgn="auto">
              <a:spcAft>
                <a:spcPts val="0"/>
              </a:spcAft>
              <a:buFont typeface="Arial" pitchFamily="34" charset="0"/>
              <a:buChar char="•"/>
              <a:defRPr/>
            </a:pPr>
            <a:endParaRPr lang="en-US" sz="1800" dirty="0" smtClean="0"/>
          </a:p>
          <a:p>
            <a:pPr fontAlgn="auto">
              <a:spcAft>
                <a:spcPts val="0"/>
              </a:spcAft>
              <a:buNone/>
              <a:defRPr/>
            </a:pPr>
            <a:endParaRPr lang="el-GR" sz="1800" dirty="0" smtClean="0"/>
          </a:p>
          <a:p>
            <a:endParaRPr lang="el-GR" dirty="0" smtClean="0"/>
          </a:p>
        </p:txBody>
      </p:sp>
      <p:sp>
        <p:nvSpPr>
          <p:cNvPr id="4" name="Rectangle 3"/>
          <p:cNvSpPr/>
          <p:nvPr/>
        </p:nvSpPr>
        <p:spPr>
          <a:xfrm>
            <a:off x="539552" y="260648"/>
            <a:ext cx="7777163" cy="6921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sz="2400" dirty="0" smtClean="0">
              <a:solidFill>
                <a:schemeClr val="tx1"/>
              </a:solidFill>
            </a:endParaRPr>
          </a:p>
          <a:p>
            <a:pPr algn="ctr" fontAlgn="auto">
              <a:spcBef>
                <a:spcPts val="0"/>
              </a:spcBef>
              <a:spcAft>
                <a:spcPts val="0"/>
              </a:spcAft>
              <a:defRPr/>
            </a:pPr>
            <a:r>
              <a:rPr lang="el-GR" sz="2400" b="1" dirty="0" smtClean="0"/>
              <a:t>Αδυναμίες / Υστερήσεις</a:t>
            </a:r>
          </a:p>
          <a:p>
            <a:pPr algn="ctr" fontAlgn="auto">
              <a:spcBef>
                <a:spcPts val="0"/>
              </a:spcBef>
              <a:spcAft>
                <a:spcPts val="0"/>
              </a:spcAft>
              <a:defRPr/>
            </a:pPr>
            <a:endParaRPr lang="el-GR" sz="2400" b="1" dirty="0">
              <a:solidFill>
                <a:schemeClr val="tx1"/>
              </a:solidFill>
            </a:endParaRPr>
          </a:p>
        </p:txBody>
      </p:sp>
      <p:sp>
        <p:nvSpPr>
          <p:cNvPr id="5" name="Slide Number Placeholder 4"/>
          <p:cNvSpPr>
            <a:spLocks noGrp="1"/>
          </p:cNvSpPr>
          <p:nvPr>
            <p:ph type="sldNum" sz="quarter" idx="12"/>
          </p:nvPr>
        </p:nvSpPr>
        <p:spPr/>
        <p:txBody>
          <a:bodyPr/>
          <a:lstStyle/>
          <a:p>
            <a:pPr>
              <a:defRPr/>
            </a:pPr>
            <a:fld id="{FAC60668-683E-4808-8F9A-5C9721C072D8}" type="slidenum">
              <a:rPr lang="el-GR" smtClean="0"/>
              <a:pPr>
                <a:defRPr/>
              </a:pPr>
              <a:t>17</a:t>
            </a:fld>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p:cNvSpPr>
          <p:nvPr>
            <p:ph idx="4294967295"/>
          </p:nvPr>
        </p:nvSpPr>
        <p:spPr>
          <a:xfrm>
            <a:off x="683568" y="1124744"/>
            <a:ext cx="7704856" cy="5256584"/>
          </a:xfrm>
        </p:spPr>
        <p:txBody>
          <a:bodyPr/>
          <a:lstStyle/>
          <a:p>
            <a:endParaRPr lang="el-GR" dirty="0" smtClean="0"/>
          </a:p>
          <a:p>
            <a:r>
              <a:rPr lang="el-GR" sz="2800" dirty="0" smtClean="0"/>
              <a:t>Σημαντικός κλάδος για την οικονομία της χώρας και σε οικονομικούς όρους, πέρα από τη συμβολή του στο Εθνικό Σύστημα Έρευνας και Καινοτομίας </a:t>
            </a:r>
          </a:p>
          <a:p>
            <a:r>
              <a:rPr lang="el-GR" sz="2800" dirty="0" smtClean="0"/>
              <a:t>Με πλεονεκτήματα και ευκαιρίες, αλλά και με αδυναμίες που πρέπει να αμβλυνθούν</a:t>
            </a:r>
          </a:p>
          <a:p>
            <a:r>
              <a:rPr lang="el-GR" sz="2800" dirty="0" smtClean="0"/>
              <a:t>Τι εμποδίζει όμως την ισχυρότερη ενεργοποίησή του σε όρους καινοτομίας και έρευνας; </a:t>
            </a:r>
          </a:p>
        </p:txBody>
      </p:sp>
      <p:sp>
        <p:nvSpPr>
          <p:cNvPr id="4" name="Rectangle 3"/>
          <p:cNvSpPr/>
          <p:nvPr/>
        </p:nvSpPr>
        <p:spPr>
          <a:xfrm>
            <a:off x="539552" y="260648"/>
            <a:ext cx="7777163" cy="6921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sz="2400" dirty="0" smtClean="0">
              <a:solidFill>
                <a:schemeClr val="tx1"/>
              </a:solidFill>
            </a:endParaRPr>
          </a:p>
          <a:p>
            <a:pPr algn="ctr" fontAlgn="auto">
              <a:spcBef>
                <a:spcPts val="0"/>
              </a:spcBef>
              <a:spcAft>
                <a:spcPts val="0"/>
              </a:spcAft>
              <a:defRPr/>
            </a:pPr>
            <a:r>
              <a:rPr lang="el-GR" sz="2400" b="1" dirty="0" smtClean="0"/>
              <a:t>Συνεπώς... </a:t>
            </a:r>
          </a:p>
          <a:p>
            <a:pPr algn="ctr" fontAlgn="auto">
              <a:spcBef>
                <a:spcPts val="0"/>
              </a:spcBef>
              <a:spcAft>
                <a:spcPts val="0"/>
              </a:spcAft>
              <a:defRPr/>
            </a:pPr>
            <a:endParaRPr lang="el-GR" sz="2400" b="1" dirty="0">
              <a:solidFill>
                <a:schemeClr val="tx1"/>
              </a:solidFill>
            </a:endParaRPr>
          </a:p>
        </p:txBody>
      </p:sp>
      <p:sp>
        <p:nvSpPr>
          <p:cNvPr id="5" name="Rectangle 4"/>
          <p:cNvSpPr/>
          <p:nvPr/>
        </p:nvSpPr>
        <p:spPr>
          <a:xfrm>
            <a:off x="539552" y="1085850"/>
            <a:ext cx="7848873" cy="5334000"/>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l-GR" sz="1600"/>
          </a:p>
        </p:txBody>
      </p:sp>
      <p:sp>
        <p:nvSpPr>
          <p:cNvPr id="6" name="Slide Number Placeholder 5"/>
          <p:cNvSpPr>
            <a:spLocks noGrp="1"/>
          </p:cNvSpPr>
          <p:nvPr>
            <p:ph type="sldNum" sz="quarter" idx="12"/>
          </p:nvPr>
        </p:nvSpPr>
        <p:spPr/>
        <p:txBody>
          <a:bodyPr/>
          <a:lstStyle/>
          <a:p>
            <a:pPr>
              <a:defRPr/>
            </a:pPr>
            <a:fld id="{C1ACBE92-5C54-4DB9-B4D6-5F6360C62D41}" type="slidenum">
              <a:rPr lang="el-GR" smtClean="0"/>
              <a:pPr>
                <a:defRPr/>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nvSpPr>
        <p:spPr>
          <a:xfrm>
            <a:off x="6684963" y="6492875"/>
            <a:ext cx="2133600" cy="365125"/>
          </a:xfrm>
          <a:prstGeom prst="rect">
            <a:avLst/>
          </a:prstGeom>
          <a:noFill/>
        </p:spPr>
        <p:txBody>
          <a:bodyPr anchor="ctr"/>
          <a:lstStyle/>
          <a:p>
            <a:pPr algn="r" fontAlgn="auto">
              <a:spcBef>
                <a:spcPts val="0"/>
              </a:spcBef>
              <a:spcAft>
                <a:spcPts val="0"/>
              </a:spcAft>
              <a:defRPr/>
            </a:pPr>
            <a:fld id="{F84411C3-1596-49C1-9719-D404B4088239}" type="slidenum">
              <a:rPr lang="el-GR" sz="1200">
                <a:solidFill>
                  <a:schemeClr val="tx1">
                    <a:tint val="75000"/>
                  </a:schemeClr>
                </a:solidFill>
                <a:latin typeface="+mn-lt"/>
              </a:rPr>
              <a:pPr algn="r" fontAlgn="auto">
                <a:spcBef>
                  <a:spcPts val="0"/>
                </a:spcBef>
                <a:spcAft>
                  <a:spcPts val="0"/>
                </a:spcAft>
                <a:defRPr/>
              </a:pPr>
              <a:t>19</a:t>
            </a:fld>
            <a:endParaRPr lang="el-GR" sz="1200" dirty="0">
              <a:solidFill>
                <a:schemeClr val="tx1">
                  <a:tint val="75000"/>
                </a:schemeClr>
              </a:solidFill>
              <a:latin typeface="+mn-lt"/>
            </a:endParaRPr>
          </a:p>
        </p:txBody>
      </p:sp>
      <p:sp>
        <p:nvSpPr>
          <p:cNvPr id="3" name="Rectangle 2"/>
          <p:cNvSpPr/>
          <p:nvPr/>
        </p:nvSpPr>
        <p:spPr>
          <a:xfrm>
            <a:off x="635000" y="288925"/>
            <a:ext cx="7777163" cy="5969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400" b="1" dirty="0" smtClean="0">
                <a:solidFill>
                  <a:schemeClr val="tx1"/>
                </a:solidFill>
              </a:rPr>
              <a:t>Το </a:t>
            </a:r>
            <a:r>
              <a:rPr lang="el-GR" sz="2400" b="1" dirty="0">
                <a:solidFill>
                  <a:schemeClr val="tx1"/>
                </a:solidFill>
              </a:rPr>
              <a:t>όραμα της βιομηχανίας φαρμάκου</a:t>
            </a:r>
          </a:p>
        </p:txBody>
      </p:sp>
      <p:sp>
        <p:nvSpPr>
          <p:cNvPr id="4" name="TextBox 3"/>
          <p:cNvSpPr txBox="1"/>
          <p:nvPr/>
        </p:nvSpPr>
        <p:spPr>
          <a:xfrm>
            <a:off x="611188" y="981075"/>
            <a:ext cx="7800975" cy="338138"/>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defRPr/>
            </a:pPr>
            <a:r>
              <a:rPr lang="el-GR" sz="1600" b="1" dirty="0"/>
              <a:t>Όραμα</a:t>
            </a:r>
          </a:p>
        </p:txBody>
      </p:sp>
      <p:sp>
        <p:nvSpPr>
          <p:cNvPr id="51205" name="TextBox 4"/>
          <p:cNvSpPr txBox="1">
            <a:spLocks noChangeArrowheads="1"/>
          </p:cNvSpPr>
          <p:nvPr/>
        </p:nvSpPr>
        <p:spPr bwMode="auto">
          <a:xfrm>
            <a:off x="611188" y="1341438"/>
            <a:ext cx="7777162" cy="522287"/>
          </a:xfrm>
          <a:prstGeom prst="rect">
            <a:avLst/>
          </a:prstGeom>
          <a:noFill/>
          <a:ln w="9525">
            <a:noFill/>
            <a:miter lim="800000"/>
            <a:headEnd/>
            <a:tailEnd/>
          </a:ln>
        </p:spPr>
        <p:txBody>
          <a:bodyPr>
            <a:spAutoFit/>
          </a:bodyPr>
          <a:lstStyle/>
          <a:p>
            <a:r>
              <a:rPr lang="el-GR" sz="1400">
                <a:latin typeface="Calibri" pitchFamily="34" charset="0"/>
              </a:rPr>
              <a:t>Ανάδειξη της φαρμακευτικής βιομηχανίας σε κυρίαρχο κλάδο  της ελληνικής οικονομίας σε όρους παραγωγής, Ε&amp;Α και υπηρεσιών</a:t>
            </a:r>
            <a:r>
              <a:rPr lang="en-US" sz="1400">
                <a:latin typeface="Calibri" pitchFamily="34" charset="0"/>
              </a:rPr>
              <a:t>.</a:t>
            </a:r>
            <a:endParaRPr lang="el-GR" sz="1400">
              <a:latin typeface="Calibri" pitchFamily="34" charset="0"/>
            </a:endParaRPr>
          </a:p>
        </p:txBody>
      </p:sp>
      <p:sp>
        <p:nvSpPr>
          <p:cNvPr id="6" name="TextBox 5"/>
          <p:cNvSpPr txBox="1"/>
          <p:nvPr/>
        </p:nvSpPr>
        <p:spPr>
          <a:xfrm>
            <a:off x="611188" y="1916113"/>
            <a:ext cx="7777162" cy="339725"/>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defRPr/>
            </a:pPr>
            <a:r>
              <a:rPr lang="el-GR" sz="1600" b="1" dirty="0"/>
              <a:t>Βασικές προϋποθέσεις</a:t>
            </a:r>
          </a:p>
        </p:txBody>
      </p:sp>
      <p:sp>
        <p:nvSpPr>
          <p:cNvPr id="51207" name="TextBox 6"/>
          <p:cNvSpPr txBox="1">
            <a:spLocks noChangeArrowheads="1"/>
          </p:cNvSpPr>
          <p:nvPr/>
        </p:nvSpPr>
        <p:spPr bwMode="auto">
          <a:xfrm>
            <a:off x="611188" y="2205038"/>
            <a:ext cx="7874000" cy="738187"/>
          </a:xfrm>
          <a:prstGeom prst="rect">
            <a:avLst/>
          </a:prstGeom>
          <a:noFill/>
          <a:ln w="9525">
            <a:noFill/>
            <a:miter lim="800000"/>
            <a:headEnd/>
            <a:tailEnd/>
          </a:ln>
        </p:spPr>
        <p:txBody>
          <a:bodyPr>
            <a:spAutoFit/>
          </a:bodyPr>
          <a:lstStyle/>
          <a:p>
            <a:r>
              <a:rPr lang="el-GR" sz="1400">
                <a:latin typeface="Calibri" pitchFamily="34" charset="0"/>
              </a:rPr>
              <a:t>Συνεννόηση</a:t>
            </a:r>
            <a:r>
              <a:rPr lang="en-US" sz="1400">
                <a:latin typeface="Calibri" pitchFamily="34" charset="0"/>
              </a:rPr>
              <a:t>-</a:t>
            </a:r>
            <a:r>
              <a:rPr lang="el-GR" sz="1400">
                <a:latin typeface="Calibri" pitchFamily="34" charset="0"/>
              </a:rPr>
              <a:t>συνεργασία φαρμακευτικής βιομηχανίας και ελληνικής πολιτείας  για την  από κοινού διαμόρφωση ενός πλαισίου στήριξης της επιχειρηματικότητας και την προσέλκυση νέων επενδύσεων στον τομέα της υγείας.</a:t>
            </a:r>
          </a:p>
        </p:txBody>
      </p:sp>
      <p:sp>
        <p:nvSpPr>
          <p:cNvPr id="8" name="TextBox 7"/>
          <p:cNvSpPr txBox="1"/>
          <p:nvPr/>
        </p:nvSpPr>
        <p:spPr>
          <a:xfrm>
            <a:off x="611188" y="2997200"/>
            <a:ext cx="7777162" cy="338138"/>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defRPr/>
            </a:pPr>
            <a:r>
              <a:rPr lang="el-GR" sz="1600" b="1" dirty="0"/>
              <a:t>Στρατηγικοί στόχοι</a:t>
            </a:r>
          </a:p>
        </p:txBody>
      </p:sp>
      <p:sp>
        <p:nvSpPr>
          <p:cNvPr id="51209" name="TextBox 8"/>
          <p:cNvSpPr txBox="1">
            <a:spLocks noChangeArrowheads="1"/>
          </p:cNvSpPr>
          <p:nvPr/>
        </p:nvSpPr>
        <p:spPr bwMode="auto">
          <a:xfrm>
            <a:off x="611188" y="3357563"/>
            <a:ext cx="7777162" cy="2676525"/>
          </a:xfrm>
          <a:prstGeom prst="rect">
            <a:avLst/>
          </a:prstGeom>
          <a:noFill/>
          <a:ln w="9525">
            <a:noFill/>
            <a:miter lim="800000"/>
            <a:headEnd/>
            <a:tailEnd/>
          </a:ln>
        </p:spPr>
        <p:txBody>
          <a:bodyPr>
            <a:spAutoFit/>
          </a:bodyPr>
          <a:lstStyle/>
          <a:p>
            <a:pPr>
              <a:buFont typeface="Arial" charset="0"/>
              <a:buChar char="•"/>
            </a:pPr>
            <a:r>
              <a:rPr lang="el-GR" sz="1400">
                <a:latin typeface="Calibri" pitchFamily="34" charset="0"/>
              </a:rPr>
              <a:t>Επενδύσεις για Ε &amp; Α πάνω από το 10% του κύκλου εργασιών των επιχειρήσεων του κλάδου ώστε να επιτευχθεί ο στόχος της</a:t>
            </a:r>
            <a:r>
              <a:rPr lang="en-US" sz="1400">
                <a:latin typeface="Calibri" pitchFamily="34" charset="0"/>
              </a:rPr>
              <a:t> </a:t>
            </a:r>
            <a:r>
              <a:rPr lang="el-GR" sz="1400">
                <a:latin typeface="Calibri" pitchFamily="34" charset="0"/>
              </a:rPr>
              <a:t>«Ευρώπης 2020» (</a:t>
            </a:r>
            <a:r>
              <a:rPr lang="en-US" sz="1400">
                <a:latin typeface="Calibri" pitchFamily="34" charset="0"/>
              </a:rPr>
              <a:t>1,5% </a:t>
            </a:r>
            <a:r>
              <a:rPr lang="el-GR" sz="1400">
                <a:latin typeface="Calibri" pitchFamily="34" charset="0"/>
              </a:rPr>
              <a:t>ΑΕΠ</a:t>
            </a:r>
            <a:r>
              <a:rPr lang="en-US" sz="1400">
                <a:latin typeface="Calibri" pitchFamily="34" charset="0"/>
              </a:rPr>
              <a:t>-</a:t>
            </a:r>
            <a:r>
              <a:rPr lang="el-GR" sz="1400">
                <a:latin typeface="Calibri" pitchFamily="34" charset="0"/>
              </a:rPr>
              <a:t>Ε&amp;Α</a:t>
            </a:r>
            <a:r>
              <a:rPr lang="en-US" sz="1400">
                <a:latin typeface="Calibri" pitchFamily="34" charset="0"/>
              </a:rPr>
              <a:t>)</a:t>
            </a:r>
            <a:r>
              <a:rPr lang="el-GR" sz="1400">
                <a:latin typeface="Calibri" pitchFamily="34" charset="0"/>
              </a:rPr>
              <a:t>.</a:t>
            </a:r>
            <a:endParaRPr lang="en-US" sz="1400">
              <a:latin typeface="Calibri" pitchFamily="34" charset="0"/>
            </a:endParaRPr>
          </a:p>
          <a:p>
            <a:pPr>
              <a:buFont typeface="Arial" charset="0"/>
              <a:buChar char="•"/>
            </a:pPr>
            <a:r>
              <a:rPr lang="el-GR" sz="1400">
                <a:latin typeface="Calibri" pitchFamily="34" charset="0"/>
              </a:rPr>
              <a:t>Ανάδειξη της Ελλάδας σε κέντρο διεξαγωγής κλινικών μελετών (αύξηση επενδύσεων για κλινικές μελέτες από τα 84 εκατ. ευρώ  στα 400 εκατ. ευρώ ανά έτος ).</a:t>
            </a:r>
          </a:p>
          <a:p>
            <a:pPr>
              <a:buFont typeface="Arial" charset="0"/>
              <a:buChar char="•"/>
            </a:pPr>
            <a:r>
              <a:rPr lang="el-GR" sz="1400">
                <a:latin typeface="Calibri" pitchFamily="34" charset="0"/>
              </a:rPr>
              <a:t>Αύξηση αριθμού υποβολής και κατοχύρωσης πατεντών</a:t>
            </a:r>
            <a:r>
              <a:rPr lang="en-US" sz="1400">
                <a:latin typeface="Calibri" pitchFamily="34" charset="0"/>
              </a:rPr>
              <a:t> </a:t>
            </a:r>
            <a:r>
              <a:rPr lang="el-GR" sz="1400">
                <a:latin typeface="Calibri" pitchFamily="34" charset="0"/>
              </a:rPr>
              <a:t>φαρμακευτικών ουσιών.</a:t>
            </a:r>
          </a:p>
          <a:p>
            <a:pPr>
              <a:buFont typeface="Arial" charset="0"/>
              <a:buChar char="•"/>
            </a:pPr>
            <a:r>
              <a:rPr lang="el-GR" sz="1400">
                <a:latin typeface="Calibri" pitchFamily="34" charset="0"/>
              </a:rPr>
              <a:t>Διπλασιασμός των επενδύσεων στις παραγωγικές μονάδες στην Ελλάδα.</a:t>
            </a:r>
          </a:p>
          <a:p>
            <a:pPr>
              <a:buFont typeface="Arial" charset="0"/>
              <a:buChar char="•"/>
            </a:pPr>
            <a:r>
              <a:rPr lang="el-GR" sz="1400">
                <a:latin typeface="Calibri" pitchFamily="34" charset="0"/>
              </a:rPr>
              <a:t>Βελτίωση ανταγωνιστικότητας του ελληνικού φαρμάκου- αύξηση των εξαγωγών κατά 50%.</a:t>
            </a:r>
          </a:p>
          <a:p>
            <a:pPr>
              <a:buFont typeface="Arial" charset="0"/>
              <a:buChar char="•"/>
            </a:pPr>
            <a:r>
              <a:rPr lang="el-GR" sz="1400">
                <a:latin typeface="Calibri" pitchFamily="34" charset="0"/>
              </a:rPr>
              <a:t>Δικτύωση ακαδημαϊκών/ερευνητικών κέντρων με την βιομηχανία για την προσέλκυση νέων επιστημόνων και ερευνητών.</a:t>
            </a:r>
          </a:p>
          <a:p>
            <a:pPr>
              <a:buFont typeface="Arial" charset="0"/>
              <a:buChar char="•"/>
            </a:pPr>
            <a:r>
              <a:rPr lang="el-GR" sz="1400">
                <a:latin typeface="Calibri" pitchFamily="34" charset="0"/>
              </a:rPr>
              <a:t>Ανάδειξη της Ελλάδας σε βασικό προορισμό ιατρικών συνεδρίων και ιατρικού τουρισμού.</a:t>
            </a:r>
          </a:p>
          <a:p>
            <a:pPr>
              <a:buFont typeface="Arial" charset="0"/>
              <a:buChar char="•"/>
            </a:pPr>
            <a:r>
              <a:rPr lang="el-GR" sz="1400">
                <a:latin typeface="Calibri" pitchFamily="34" charset="0"/>
              </a:rPr>
              <a:t>Διπλασιασμός  των απασχολούμενων στην φαρμακευτική βιομηχανία.</a:t>
            </a:r>
          </a:p>
          <a:p>
            <a:pPr>
              <a:buFont typeface="Arial" charset="0"/>
              <a:buChar char="•"/>
            </a:pPr>
            <a:r>
              <a:rPr lang="el-GR" sz="1400">
                <a:latin typeface="Calibri" pitchFamily="34" charset="0"/>
              </a:rPr>
              <a:t>Εξασφάλιση άμεσης πρόσβασης των ασθενών σε καινοτόμες θεραπείες.</a:t>
            </a:r>
          </a:p>
        </p:txBody>
      </p:sp>
      <p:sp>
        <p:nvSpPr>
          <p:cNvPr id="10" name="Rectangle 9"/>
          <p:cNvSpPr/>
          <p:nvPr/>
        </p:nvSpPr>
        <p:spPr>
          <a:xfrm>
            <a:off x="611188" y="981075"/>
            <a:ext cx="7824787" cy="49688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11" name="TextBox 10"/>
          <p:cNvSpPr txBox="1"/>
          <p:nvPr/>
        </p:nvSpPr>
        <p:spPr>
          <a:xfrm>
            <a:off x="611188" y="6021388"/>
            <a:ext cx="7848600" cy="58420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defRPr/>
            </a:pPr>
            <a:r>
              <a:rPr lang="el-GR" sz="1600" b="1" dirty="0"/>
              <a:t>Αποστολή μας</a:t>
            </a:r>
            <a:r>
              <a:rPr lang="en-US" sz="1600" b="1" dirty="0"/>
              <a:t>: </a:t>
            </a:r>
            <a:r>
              <a:rPr lang="el-GR" sz="1600" b="1" dirty="0"/>
              <a:t>Η συμβολή στην βελτίωση ποιότητας ζωής, επιβίωσης των ασθενών, ενίσχυση της ιατρικής κοινότητας με νέες θεραπευτικές επιλογές</a:t>
            </a:r>
          </a:p>
        </p:txBody>
      </p:sp>
      <p:sp>
        <p:nvSpPr>
          <p:cNvPr id="12" name="Slide Number Placeholder 11"/>
          <p:cNvSpPr>
            <a:spLocks noGrp="1"/>
          </p:cNvSpPr>
          <p:nvPr>
            <p:ph type="sldNum" sz="quarter" idx="12"/>
          </p:nvPr>
        </p:nvSpPr>
        <p:spPr/>
        <p:txBody>
          <a:bodyPr/>
          <a:lstStyle/>
          <a:p>
            <a:pPr>
              <a:defRPr/>
            </a:pPr>
            <a:fld id="{C1ACBE92-5C54-4DB9-B4D6-5F6360C62D41}" type="slidenum">
              <a:rPr lang="el-GR" smtClean="0"/>
              <a:pPr>
                <a:defRPr/>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9750" y="985838"/>
            <a:ext cx="8148638" cy="2093912"/>
          </a:xfrm>
          <a:prstGeom prst="rect">
            <a:avLst/>
          </a:prstGeom>
        </p:spPr>
        <p:style>
          <a:lnRef idx="2">
            <a:schemeClr val="accent1"/>
          </a:lnRef>
          <a:fillRef idx="1001">
            <a:schemeClr val="lt2"/>
          </a:fillRef>
          <a:effectRef idx="0">
            <a:schemeClr val="accent1"/>
          </a:effectRef>
          <a:fontRef idx="minor">
            <a:schemeClr val="dk1"/>
          </a:fontRef>
        </p:style>
        <p:txBody>
          <a:bodyPr>
            <a:spAutoFit/>
          </a:bodyPr>
          <a:lstStyle/>
          <a:p>
            <a:pPr fontAlgn="auto">
              <a:spcBef>
                <a:spcPts val="600"/>
              </a:spcBef>
              <a:spcAft>
                <a:spcPts val="600"/>
              </a:spcAft>
              <a:defRPr/>
            </a:pPr>
            <a:r>
              <a:rPr lang="el-GR" b="1" dirty="0" smtClean="0"/>
              <a:t>Διαρθρωτική </a:t>
            </a:r>
            <a:r>
              <a:rPr lang="el-GR" b="1" dirty="0"/>
              <a:t>κόπωση, συστημικές αδυναμίες </a:t>
            </a:r>
            <a:endParaRPr lang="en-US" sz="1600" dirty="0">
              <a:solidFill>
                <a:srgbClr val="FF0000"/>
              </a:solidFill>
            </a:endParaRPr>
          </a:p>
          <a:p>
            <a:pPr marL="266700" indent="-266700" fontAlgn="auto">
              <a:lnSpc>
                <a:spcPct val="80000"/>
              </a:lnSpc>
              <a:spcBef>
                <a:spcPts val="600"/>
              </a:spcBef>
              <a:spcAft>
                <a:spcPts val="600"/>
              </a:spcAft>
              <a:buFont typeface="Arial" pitchFamily="34" charset="0"/>
              <a:buChar char="•"/>
              <a:defRPr/>
            </a:pPr>
            <a:r>
              <a:rPr lang="el-GR" dirty="0"/>
              <a:t>Εμπόδια εισόδου και στρεβλώσεις στις αγορές</a:t>
            </a:r>
            <a:r>
              <a:rPr lang="en-US" dirty="0"/>
              <a:t>.</a:t>
            </a:r>
            <a:endParaRPr lang="el-GR" dirty="0"/>
          </a:p>
          <a:p>
            <a:pPr marL="266700" indent="-266700" fontAlgn="auto">
              <a:lnSpc>
                <a:spcPct val="80000"/>
              </a:lnSpc>
              <a:spcBef>
                <a:spcPts val="600"/>
              </a:spcBef>
              <a:spcAft>
                <a:spcPts val="600"/>
              </a:spcAft>
              <a:buFont typeface="Arial" pitchFamily="34" charset="0"/>
              <a:buChar char="•"/>
              <a:defRPr/>
            </a:pPr>
            <a:r>
              <a:rPr lang="el-GR" dirty="0"/>
              <a:t>Μεγάλο κράτος, «παντού εμπλεκόμενο»</a:t>
            </a:r>
            <a:r>
              <a:rPr lang="en-US" dirty="0"/>
              <a:t>,</a:t>
            </a:r>
            <a:r>
              <a:rPr lang="el-GR" dirty="0"/>
              <a:t> αλλά αναπτυξιακά αδύναμο και «μη ευφυές»</a:t>
            </a:r>
            <a:r>
              <a:rPr lang="en-US" dirty="0"/>
              <a:t>.</a:t>
            </a:r>
            <a:endParaRPr lang="el-GR" dirty="0"/>
          </a:p>
          <a:p>
            <a:pPr marL="266700" indent="-266700" fontAlgn="auto">
              <a:lnSpc>
                <a:spcPct val="80000"/>
              </a:lnSpc>
              <a:spcBef>
                <a:spcPts val="600"/>
              </a:spcBef>
              <a:spcAft>
                <a:spcPts val="600"/>
              </a:spcAft>
              <a:buFont typeface="Arial" pitchFamily="34" charset="0"/>
              <a:buChar char="•"/>
              <a:defRPr/>
            </a:pPr>
            <a:r>
              <a:rPr lang="el-GR" dirty="0"/>
              <a:t>Περιορισμένη αξιοποίηση έρευνας</a:t>
            </a:r>
            <a:r>
              <a:rPr lang="en-US" dirty="0"/>
              <a:t>.</a:t>
            </a:r>
            <a:endParaRPr lang="el-GR" dirty="0"/>
          </a:p>
          <a:p>
            <a:pPr marL="266700" indent="-266700" fontAlgn="auto">
              <a:lnSpc>
                <a:spcPct val="80000"/>
              </a:lnSpc>
              <a:spcBef>
                <a:spcPts val="600"/>
              </a:spcBef>
              <a:spcAft>
                <a:spcPts val="600"/>
              </a:spcAft>
              <a:buFont typeface="Arial" pitchFamily="34" charset="0"/>
              <a:buChar char="•"/>
              <a:defRPr/>
            </a:pPr>
            <a:r>
              <a:rPr lang="el-GR" dirty="0"/>
              <a:t>«Ρηχή» και ποιοτικά στενή επιχειρηματικότητα</a:t>
            </a:r>
            <a:r>
              <a:rPr lang="en-US" dirty="0"/>
              <a:t>.</a:t>
            </a:r>
          </a:p>
        </p:txBody>
      </p:sp>
      <p:sp>
        <p:nvSpPr>
          <p:cNvPr id="7" name="TextBox 6"/>
          <p:cNvSpPr txBox="1"/>
          <p:nvPr/>
        </p:nvSpPr>
        <p:spPr>
          <a:xfrm>
            <a:off x="539750" y="3141663"/>
            <a:ext cx="8135938" cy="229235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600"/>
              </a:spcBef>
              <a:spcAft>
                <a:spcPts val="600"/>
              </a:spcAft>
              <a:defRPr/>
            </a:pPr>
            <a:r>
              <a:rPr lang="el-GR" sz="1400" dirty="0">
                <a:sym typeface="Symbol"/>
              </a:rPr>
              <a:t></a:t>
            </a:r>
            <a:r>
              <a:rPr lang="en-US" sz="1400" dirty="0">
                <a:sym typeface="Symbol"/>
              </a:rPr>
              <a:t> </a:t>
            </a:r>
            <a:r>
              <a:rPr lang="el-GR" sz="1600" b="1" dirty="0"/>
              <a:t>Το ελληνικό «παραγωγικό- επιχειρηματικό σύστημα» σε συνθήκες παγκοσμιοποίησης και εντεινόμενου ανταγωνισμού πιέζεται αμφίπλευρα από:</a:t>
            </a:r>
          </a:p>
          <a:p>
            <a:pPr marL="457200" lvl="2" fontAlgn="auto">
              <a:spcBef>
                <a:spcPts val="0"/>
              </a:spcBef>
              <a:spcAft>
                <a:spcPts val="0"/>
              </a:spcAft>
              <a:buFont typeface="Arial" pitchFamily="34" charset="0"/>
              <a:buChar char="•"/>
              <a:defRPr/>
            </a:pPr>
            <a:r>
              <a:rPr lang="el-GR" dirty="0"/>
              <a:t>παραγωγούς χωρών χαμηλού κόστους εργασίας-  που δεν είναι πια μόνον ανειδίκευτη</a:t>
            </a:r>
            <a:r>
              <a:rPr lang="en-US" dirty="0"/>
              <a:t>,</a:t>
            </a:r>
            <a:r>
              <a:rPr lang="el-GR" dirty="0"/>
              <a:t> αλλά διαρκώς αναβαθμίζεται</a:t>
            </a:r>
          </a:p>
          <a:p>
            <a:pPr marL="457200" lvl="2" fontAlgn="auto">
              <a:spcBef>
                <a:spcPts val="0"/>
              </a:spcBef>
              <a:spcAft>
                <a:spcPts val="0"/>
              </a:spcAft>
              <a:buFont typeface="Arial" pitchFamily="34" charset="0"/>
              <a:buChar char="•"/>
              <a:defRPr/>
            </a:pPr>
            <a:r>
              <a:rPr lang="el-GR" dirty="0"/>
              <a:t>αλλά και «ποιοτικά υπέρτερους παραγωγούς» που δραστηριοποιούνται σε χώρες υψηλού βιοτικού επιπέδου και σημαντικών τεχνολογικών </a:t>
            </a:r>
            <a:r>
              <a:rPr lang="en-US" dirty="0"/>
              <a:t>&amp; </a:t>
            </a:r>
            <a:r>
              <a:rPr lang="el-GR" dirty="0"/>
              <a:t>παραγωγικών ικανοτήτων</a:t>
            </a:r>
          </a:p>
          <a:p>
            <a:pPr fontAlgn="auto">
              <a:spcBef>
                <a:spcPts val="0"/>
              </a:spcBef>
              <a:spcAft>
                <a:spcPts val="0"/>
              </a:spcAft>
              <a:defRPr/>
            </a:pPr>
            <a:endParaRPr lang="el-GR" sz="1600" dirty="0"/>
          </a:p>
        </p:txBody>
      </p:sp>
      <p:sp>
        <p:nvSpPr>
          <p:cNvPr id="9" name="TextBox 8"/>
          <p:cNvSpPr txBox="1"/>
          <p:nvPr/>
        </p:nvSpPr>
        <p:spPr>
          <a:xfrm>
            <a:off x="539750" y="5516563"/>
            <a:ext cx="8135938" cy="76358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lvl="1" algn="ctr" fontAlgn="auto">
              <a:lnSpc>
                <a:spcPct val="80000"/>
              </a:lnSpc>
              <a:spcBef>
                <a:spcPts val="0"/>
              </a:spcBef>
              <a:spcAft>
                <a:spcPts val="0"/>
              </a:spcAft>
              <a:defRPr/>
            </a:pPr>
            <a:r>
              <a:rPr lang="el-GR" b="1" dirty="0">
                <a:solidFill>
                  <a:schemeClr val="tx1"/>
                </a:solidFill>
              </a:rPr>
              <a:t>Ζητούμενο </a:t>
            </a:r>
            <a:r>
              <a:rPr lang="en-US" b="1" dirty="0">
                <a:solidFill>
                  <a:schemeClr val="tx1"/>
                </a:solidFill>
              </a:rPr>
              <a:t>: </a:t>
            </a:r>
            <a:r>
              <a:rPr lang="el-GR" dirty="0"/>
              <a:t>Ποιοτική ανάπτυξη με επίκεντρο τη γνώση, την τεχνολογία, την καινοτομία, με μοχλό την επιχειρηματικότητα έντασης γνώσης και με την υποστήριξη ενός ευφυούς και αποτελεσματικού αναπτυξιακού κράτους</a:t>
            </a:r>
          </a:p>
        </p:txBody>
      </p:sp>
      <p:sp>
        <p:nvSpPr>
          <p:cNvPr id="11" name="Slide Number Placeholder 1"/>
          <p:cNvSpPr>
            <a:spLocks noGrp="1"/>
          </p:cNvSpPr>
          <p:nvPr>
            <p:ph type="sldNum" sz="quarter" idx="12"/>
          </p:nvPr>
        </p:nvSpPr>
        <p:spPr>
          <a:xfrm>
            <a:off x="7010400" y="6399213"/>
            <a:ext cx="2038350" cy="457200"/>
          </a:xfrm>
        </p:spPr>
        <p:txBody>
          <a:bodyPr/>
          <a:lstStyle/>
          <a:p>
            <a:pPr>
              <a:defRPr/>
            </a:pPr>
            <a:fld id="{324D9389-43A0-4283-AFCE-E25B38C47BCB}" type="slidenum">
              <a:rPr lang="el-GR"/>
              <a:pPr>
                <a:defRPr/>
              </a:pPr>
              <a:t>2</a:t>
            </a:fld>
            <a:endParaRPr lang="el-GR" dirty="0"/>
          </a:p>
        </p:txBody>
      </p:sp>
      <p:sp>
        <p:nvSpPr>
          <p:cNvPr id="10" name="Rectangle 9"/>
          <p:cNvSpPr/>
          <p:nvPr/>
        </p:nvSpPr>
        <p:spPr>
          <a:xfrm>
            <a:off x="539750" y="288925"/>
            <a:ext cx="8135938" cy="5969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400" b="1" dirty="0" smtClean="0"/>
              <a:t>Το </a:t>
            </a:r>
            <a:r>
              <a:rPr lang="el-GR" sz="2400" b="1" dirty="0"/>
              <a:t>σημερινό οικονομικό και κοινωνικό περιβάλλον</a:t>
            </a:r>
            <a:endParaRPr lang="el-GR" sz="2400"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908720"/>
          <a:ext cx="9144000" cy="5949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683568" y="188640"/>
            <a:ext cx="7680853" cy="5982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l-GR" sz="2400" b="1" dirty="0" smtClean="0"/>
              <a:t>Σχέδιο δράσης</a:t>
            </a:r>
            <a:endParaRPr lang="el-GR" sz="2400" b="1" dirty="0">
              <a:solidFill>
                <a:schemeClr val="tx1"/>
              </a:solidFill>
            </a:endParaRPr>
          </a:p>
        </p:txBody>
      </p:sp>
      <p:sp>
        <p:nvSpPr>
          <p:cNvPr id="6" name="Slide Number Placeholder 5"/>
          <p:cNvSpPr>
            <a:spLocks noGrp="1"/>
          </p:cNvSpPr>
          <p:nvPr>
            <p:ph type="sldNum" sz="quarter" idx="12"/>
          </p:nvPr>
        </p:nvSpPr>
        <p:spPr/>
        <p:txBody>
          <a:bodyPr/>
          <a:lstStyle/>
          <a:p>
            <a:pPr>
              <a:defRPr/>
            </a:pPr>
            <a:fld id="{FAC60668-683E-4808-8F9A-5C9721C072D8}" type="slidenum">
              <a:rPr lang="el-GR" smtClean="0"/>
              <a:pPr>
                <a:defRPr/>
              </a:pPr>
              <a:t>20</a:t>
            </a:fld>
            <a:endParaRPr lang="el-GR"/>
          </a:p>
        </p:txBody>
      </p:sp>
    </p:spTree>
    <p:extLst>
      <p:ext uri="{BB962C8B-B14F-4D97-AF65-F5344CB8AC3E}">
        <p14:creationId xmlns:p14="http://schemas.microsoft.com/office/powerpoint/2010/main" val="2808399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0"/>
            <a:ext cx="9144000" cy="4766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l-GR" b="1" dirty="0" smtClean="0"/>
              <a:t>	ΠΥΛΩΝΑΣ 1 	</a:t>
            </a:r>
            <a:endParaRPr lang="el-GR" dirty="0"/>
          </a:p>
        </p:txBody>
      </p:sp>
      <p:graphicFrame>
        <p:nvGraphicFramePr>
          <p:cNvPr id="4" name="Content Placeholder 3"/>
          <p:cNvGraphicFramePr>
            <a:graphicFrameLocks noGrp="1"/>
          </p:cNvGraphicFramePr>
          <p:nvPr>
            <p:ph idx="1"/>
          </p:nvPr>
        </p:nvGraphicFramePr>
        <p:xfrm>
          <a:off x="467544" y="332656"/>
          <a:ext cx="8568952" cy="6696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Freeform 16"/>
          <p:cNvSpPr/>
          <p:nvPr/>
        </p:nvSpPr>
        <p:spPr>
          <a:xfrm>
            <a:off x="-61715" y="2709467"/>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n-US" sz="2800" kern="1200" dirty="0" smtClean="0"/>
              <a:t>1.2</a:t>
            </a:r>
            <a:endParaRPr lang="el-GR" sz="2800" kern="1200" dirty="0"/>
          </a:p>
        </p:txBody>
      </p:sp>
      <p:sp>
        <p:nvSpPr>
          <p:cNvPr id="18" name="Freeform 17"/>
          <p:cNvSpPr/>
          <p:nvPr/>
        </p:nvSpPr>
        <p:spPr>
          <a:xfrm>
            <a:off x="0" y="0"/>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n-US" sz="2800" kern="1200" dirty="0" smtClean="0"/>
              <a:t>1.1</a:t>
            </a:r>
            <a:endParaRPr lang="el-GR" sz="2800" kern="1200" dirty="0"/>
          </a:p>
        </p:txBody>
      </p:sp>
      <p:sp>
        <p:nvSpPr>
          <p:cNvPr id="6" name="Slide Number Placeholder 5"/>
          <p:cNvSpPr>
            <a:spLocks noGrp="1"/>
          </p:cNvSpPr>
          <p:nvPr>
            <p:ph type="sldNum" sz="quarter" idx="12"/>
          </p:nvPr>
        </p:nvSpPr>
        <p:spPr/>
        <p:txBody>
          <a:bodyPr/>
          <a:lstStyle/>
          <a:p>
            <a:pPr>
              <a:defRPr/>
            </a:pPr>
            <a:fld id="{FAC60668-683E-4808-8F9A-5C9721C072D8}" type="slidenum">
              <a:rPr lang="el-GR" smtClean="0"/>
              <a:pPr>
                <a:defRPr/>
              </a:pPr>
              <a:t>21</a:t>
            </a:fld>
            <a:endParaRPr lang="el-GR"/>
          </a:p>
        </p:txBody>
      </p:sp>
    </p:spTree>
    <p:extLst>
      <p:ext uri="{BB962C8B-B14F-4D97-AF65-F5344CB8AC3E}">
        <p14:creationId xmlns:p14="http://schemas.microsoft.com/office/powerpoint/2010/main" val="29163614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4766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l-GR" b="1" dirty="0" smtClean="0"/>
              <a:t>	ΠΥΛΩΝΑΣ 1 	</a:t>
            </a:r>
            <a:endParaRPr lang="el-GR" dirty="0"/>
          </a:p>
        </p:txBody>
      </p:sp>
      <p:sp>
        <p:nvSpPr>
          <p:cNvPr id="5" name="Freeform 4"/>
          <p:cNvSpPr/>
          <p:nvPr/>
        </p:nvSpPr>
        <p:spPr>
          <a:xfrm>
            <a:off x="0" y="332656"/>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n-US" sz="2800" kern="1200" dirty="0" smtClean="0"/>
              <a:t>1.3</a:t>
            </a:r>
            <a:endParaRPr lang="el-GR" sz="2800" kern="1200" dirty="0"/>
          </a:p>
        </p:txBody>
      </p:sp>
      <p:graphicFrame>
        <p:nvGraphicFramePr>
          <p:cNvPr id="6" name="Content Placeholder 3"/>
          <p:cNvGraphicFramePr>
            <a:graphicFrameLocks/>
          </p:cNvGraphicFramePr>
          <p:nvPr/>
        </p:nvGraphicFramePr>
        <p:xfrm>
          <a:off x="575048" y="548680"/>
          <a:ext cx="8568952"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pPr>
              <a:defRPr/>
            </a:pPr>
            <a:fld id="{C1ACBE92-5C54-4DB9-B4D6-5F6360C62D41}" type="slidenum">
              <a:rPr lang="el-GR" smtClean="0"/>
              <a:pPr>
                <a:defRPr/>
              </a:pPr>
              <a:t>22</a:t>
            </a:fld>
            <a:endParaRPr lang="el-GR"/>
          </a:p>
        </p:txBody>
      </p:sp>
    </p:spTree>
    <p:extLst>
      <p:ext uri="{BB962C8B-B14F-4D97-AF65-F5344CB8AC3E}">
        <p14:creationId xmlns:p14="http://schemas.microsoft.com/office/powerpoint/2010/main" val="2334831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4766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l-GR" b="1" dirty="0" smtClean="0"/>
              <a:t>	ΠΥΛΩΝΑΣ 1	</a:t>
            </a:r>
            <a:endParaRPr lang="el-GR" dirty="0"/>
          </a:p>
        </p:txBody>
      </p:sp>
      <p:sp>
        <p:nvSpPr>
          <p:cNvPr id="5" name="Freeform 4"/>
          <p:cNvSpPr/>
          <p:nvPr/>
        </p:nvSpPr>
        <p:spPr>
          <a:xfrm>
            <a:off x="0" y="188640"/>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n-US" sz="2800" kern="1200" dirty="0" smtClean="0"/>
              <a:t>1.3</a:t>
            </a:r>
            <a:endParaRPr lang="el-GR" sz="2800" kern="1200" dirty="0"/>
          </a:p>
        </p:txBody>
      </p:sp>
      <p:graphicFrame>
        <p:nvGraphicFramePr>
          <p:cNvPr id="4" name="Content Placeholder 3"/>
          <p:cNvGraphicFramePr>
            <a:graphicFrameLocks/>
          </p:cNvGraphicFramePr>
          <p:nvPr>
            <p:extLst>
              <p:ext uri="{D42A27DB-BD31-4B8C-83A1-F6EECF244321}">
                <p14:modId xmlns:p14="http://schemas.microsoft.com/office/powerpoint/2010/main" val="3493157960"/>
              </p:ext>
            </p:extLst>
          </p:nvPr>
        </p:nvGraphicFramePr>
        <p:xfrm>
          <a:off x="467544" y="332656"/>
          <a:ext cx="8568952" cy="6525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pPr>
              <a:defRPr/>
            </a:pPr>
            <a:fld id="{C1ACBE92-5C54-4DB9-B4D6-5F6360C62D41}" type="slidenum">
              <a:rPr lang="el-GR" smtClean="0"/>
              <a:pPr>
                <a:defRPr/>
              </a:pPr>
              <a:t>23</a:t>
            </a:fld>
            <a:endParaRPr lang="el-GR"/>
          </a:p>
        </p:txBody>
      </p:sp>
    </p:spTree>
    <p:extLst>
      <p:ext uri="{BB962C8B-B14F-4D97-AF65-F5344CB8AC3E}">
        <p14:creationId xmlns:p14="http://schemas.microsoft.com/office/powerpoint/2010/main" val="794891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766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l-GR" b="1" dirty="0" smtClean="0"/>
              <a:t>	ΠΥΛΩΝΑΣ 1 	</a:t>
            </a:r>
            <a:endParaRPr lang="el-GR" dirty="0"/>
          </a:p>
        </p:txBody>
      </p:sp>
      <p:sp>
        <p:nvSpPr>
          <p:cNvPr id="2" name="Freeform 1"/>
          <p:cNvSpPr/>
          <p:nvPr/>
        </p:nvSpPr>
        <p:spPr>
          <a:xfrm>
            <a:off x="0" y="188640"/>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n-US" sz="2800" kern="1200" dirty="0" smtClean="0"/>
              <a:t>1.3</a:t>
            </a:r>
            <a:endParaRPr lang="el-GR" sz="2800" kern="1200" dirty="0"/>
          </a:p>
        </p:txBody>
      </p:sp>
      <p:graphicFrame>
        <p:nvGraphicFramePr>
          <p:cNvPr id="3" name="Content Placeholder 3"/>
          <p:cNvGraphicFramePr>
            <a:graphicFrameLocks/>
          </p:cNvGraphicFramePr>
          <p:nvPr>
            <p:extLst>
              <p:ext uri="{D42A27DB-BD31-4B8C-83A1-F6EECF244321}">
                <p14:modId xmlns:p14="http://schemas.microsoft.com/office/powerpoint/2010/main" val="229144291"/>
              </p:ext>
            </p:extLst>
          </p:nvPr>
        </p:nvGraphicFramePr>
        <p:xfrm>
          <a:off x="395536" y="665312"/>
          <a:ext cx="8568952"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C1ACBE92-5C54-4DB9-B4D6-5F6360C62D41}" type="slidenum">
              <a:rPr lang="el-GR" smtClean="0"/>
              <a:pPr>
                <a:defRPr/>
              </a:pPr>
              <a:t>24</a:t>
            </a:fld>
            <a:endParaRPr lang="el-GR"/>
          </a:p>
        </p:txBody>
      </p:sp>
    </p:spTree>
    <p:extLst>
      <p:ext uri="{BB962C8B-B14F-4D97-AF65-F5344CB8AC3E}">
        <p14:creationId xmlns:p14="http://schemas.microsoft.com/office/powerpoint/2010/main" val="116275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766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l-GR" b="1" dirty="0" smtClean="0"/>
              <a:t>	ΠΥΛΩΝΑΣ 1 	</a:t>
            </a:r>
            <a:endParaRPr lang="el-GR" dirty="0"/>
          </a:p>
        </p:txBody>
      </p:sp>
      <p:sp>
        <p:nvSpPr>
          <p:cNvPr id="2" name="Freeform 1"/>
          <p:cNvSpPr/>
          <p:nvPr/>
        </p:nvSpPr>
        <p:spPr>
          <a:xfrm>
            <a:off x="0" y="116632"/>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n-US" sz="2800" kern="1200" dirty="0" smtClean="0"/>
              <a:t>1.3</a:t>
            </a:r>
            <a:endParaRPr lang="el-GR" sz="2800" kern="1200" dirty="0"/>
          </a:p>
        </p:txBody>
      </p:sp>
      <p:graphicFrame>
        <p:nvGraphicFramePr>
          <p:cNvPr id="3" name="Content Placeholder 3"/>
          <p:cNvGraphicFramePr>
            <a:graphicFrameLocks/>
          </p:cNvGraphicFramePr>
          <p:nvPr/>
        </p:nvGraphicFramePr>
        <p:xfrm>
          <a:off x="395536" y="692696"/>
          <a:ext cx="8568952"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C1ACBE92-5C54-4DB9-B4D6-5F6360C62D41}" type="slidenum">
              <a:rPr lang="el-GR" smtClean="0"/>
              <a:pPr>
                <a:defRPr/>
              </a:pPr>
              <a:t>25</a:t>
            </a:fld>
            <a:endParaRPr lang="el-GR"/>
          </a:p>
        </p:txBody>
      </p:sp>
    </p:spTree>
    <p:extLst>
      <p:ext uri="{BB962C8B-B14F-4D97-AF65-F5344CB8AC3E}">
        <p14:creationId xmlns:p14="http://schemas.microsoft.com/office/powerpoint/2010/main" val="2682371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766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l-GR" b="1" dirty="0" smtClean="0"/>
              <a:t>	ΠΥΛΩΝΑΣ 1 	</a:t>
            </a:r>
            <a:endParaRPr lang="el-GR" dirty="0"/>
          </a:p>
        </p:txBody>
      </p:sp>
      <p:sp>
        <p:nvSpPr>
          <p:cNvPr id="3" name="Freeform 2"/>
          <p:cNvSpPr/>
          <p:nvPr/>
        </p:nvSpPr>
        <p:spPr>
          <a:xfrm>
            <a:off x="0" y="188640"/>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n-US" sz="2800" kern="1200" dirty="0" smtClean="0"/>
              <a:t>1.</a:t>
            </a:r>
            <a:r>
              <a:rPr lang="el-GR" sz="2800" kern="1200" dirty="0" smtClean="0"/>
              <a:t>4</a:t>
            </a:r>
            <a:endParaRPr lang="el-GR" sz="2800" kern="1200" dirty="0"/>
          </a:p>
        </p:txBody>
      </p:sp>
      <p:graphicFrame>
        <p:nvGraphicFramePr>
          <p:cNvPr id="2" name="Content Placeholder 3"/>
          <p:cNvGraphicFramePr>
            <a:graphicFrameLocks/>
          </p:cNvGraphicFramePr>
          <p:nvPr/>
        </p:nvGraphicFramePr>
        <p:xfrm>
          <a:off x="395536" y="692696"/>
          <a:ext cx="8748464"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C1ACBE92-5C54-4DB9-B4D6-5F6360C62D41}" type="slidenum">
              <a:rPr lang="el-GR" smtClean="0"/>
              <a:pPr>
                <a:defRPr/>
              </a:pPr>
              <a:t>26</a:t>
            </a:fld>
            <a:endParaRPr lang="el-GR"/>
          </a:p>
        </p:txBody>
      </p:sp>
    </p:spTree>
    <p:extLst>
      <p:ext uri="{BB962C8B-B14F-4D97-AF65-F5344CB8AC3E}">
        <p14:creationId xmlns:p14="http://schemas.microsoft.com/office/powerpoint/2010/main" val="425048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766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l-GR" b="1" dirty="0" smtClean="0"/>
              <a:t>	ΠΥΛΩΝΑΣ 2 	</a:t>
            </a:r>
            <a:endParaRPr lang="el-GR" dirty="0"/>
          </a:p>
        </p:txBody>
      </p:sp>
      <p:sp>
        <p:nvSpPr>
          <p:cNvPr id="3" name="Freeform 2"/>
          <p:cNvSpPr/>
          <p:nvPr/>
        </p:nvSpPr>
        <p:spPr>
          <a:xfrm>
            <a:off x="-36512" y="260648"/>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l-GR" sz="2800" dirty="0" smtClean="0"/>
              <a:t>2</a:t>
            </a:r>
            <a:r>
              <a:rPr lang="en-US" sz="2800" kern="1200" dirty="0" smtClean="0"/>
              <a:t>.</a:t>
            </a:r>
            <a:r>
              <a:rPr lang="el-GR" sz="2800" dirty="0" smtClean="0"/>
              <a:t>1</a:t>
            </a:r>
            <a:endParaRPr lang="el-GR" sz="2800" kern="1200" dirty="0"/>
          </a:p>
        </p:txBody>
      </p:sp>
      <p:graphicFrame>
        <p:nvGraphicFramePr>
          <p:cNvPr id="2" name="Content Placeholder 3"/>
          <p:cNvGraphicFramePr>
            <a:graphicFrameLocks/>
          </p:cNvGraphicFramePr>
          <p:nvPr>
            <p:extLst>
              <p:ext uri="{D42A27DB-BD31-4B8C-83A1-F6EECF244321}">
                <p14:modId xmlns:p14="http://schemas.microsoft.com/office/powerpoint/2010/main" val="88547763"/>
              </p:ext>
            </p:extLst>
          </p:nvPr>
        </p:nvGraphicFramePr>
        <p:xfrm>
          <a:off x="827584" y="584684"/>
          <a:ext cx="806489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C1ACBE92-5C54-4DB9-B4D6-5F6360C62D41}" type="slidenum">
              <a:rPr lang="el-GR" smtClean="0"/>
              <a:pPr>
                <a:defRPr/>
              </a:pPr>
              <a:t>27</a:t>
            </a:fld>
            <a:endParaRPr lang="el-GR"/>
          </a:p>
        </p:txBody>
      </p:sp>
    </p:spTree>
    <p:extLst>
      <p:ext uri="{BB962C8B-B14F-4D97-AF65-F5344CB8AC3E}">
        <p14:creationId xmlns:p14="http://schemas.microsoft.com/office/powerpoint/2010/main" val="3273918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766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l-GR" b="1" dirty="0" smtClean="0"/>
              <a:t>	ΠΥΛΩΝΑΣ 2	</a:t>
            </a:r>
            <a:endParaRPr lang="el-GR" dirty="0"/>
          </a:p>
        </p:txBody>
      </p:sp>
      <p:sp>
        <p:nvSpPr>
          <p:cNvPr id="3" name="Freeform 2"/>
          <p:cNvSpPr/>
          <p:nvPr/>
        </p:nvSpPr>
        <p:spPr>
          <a:xfrm>
            <a:off x="0" y="332656"/>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l-GR" sz="2800" dirty="0" smtClean="0"/>
              <a:t>2</a:t>
            </a:r>
            <a:r>
              <a:rPr lang="en-US" sz="2800" kern="1200" dirty="0" smtClean="0"/>
              <a:t>.</a:t>
            </a:r>
            <a:r>
              <a:rPr lang="el-GR" sz="2800" dirty="0" smtClean="0"/>
              <a:t>1</a:t>
            </a:r>
            <a:endParaRPr lang="el-GR" sz="2800" kern="1200" dirty="0"/>
          </a:p>
        </p:txBody>
      </p:sp>
      <p:graphicFrame>
        <p:nvGraphicFramePr>
          <p:cNvPr id="2" name="Content Placeholder 3"/>
          <p:cNvGraphicFramePr>
            <a:graphicFrameLocks/>
          </p:cNvGraphicFramePr>
          <p:nvPr/>
        </p:nvGraphicFramePr>
        <p:xfrm>
          <a:off x="647056" y="809328"/>
          <a:ext cx="8496944"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C1ACBE92-5C54-4DB9-B4D6-5F6360C62D41}" type="slidenum">
              <a:rPr lang="el-GR" smtClean="0"/>
              <a:pPr>
                <a:defRPr/>
              </a:pPr>
              <a:t>28</a:t>
            </a:fld>
            <a:endParaRPr lang="el-GR"/>
          </a:p>
        </p:txBody>
      </p:sp>
    </p:spTree>
    <p:extLst>
      <p:ext uri="{BB962C8B-B14F-4D97-AF65-F5344CB8AC3E}">
        <p14:creationId xmlns:p14="http://schemas.microsoft.com/office/powerpoint/2010/main" val="35466371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766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l-GR" b="1" dirty="0" smtClean="0"/>
              <a:t>	ΠΥΛΩΝΑΣ 2</a:t>
            </a:r>
            <a:endParaRPr lang="el-GR" dirty="0"/>
          </a:p>
        </p:txBody>
      </p:sp>
      <p:sp>
        <p:nvSpPr>
          <p:cNvPr id="3" name="Freeform 2"/>
          <p:cNvSpPr/>
          <p:nvPr/>
        </p:nvSpPr>
        <p:spPr>
          <a:xfrm>
            <a:off x="0" y="476672"/>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l-GR" sz="2800" dirty="0" smtClean="0"/>
              <a:t>2</a:t>
            </a:r>
            <a:r>
              <a:rPr lang="en-US" sz="2800" kern="1200" dirty="0" smtClean="0"/>
              <a:t>.</a:t>
            </a:r>
            <a:r>
              <a:rPr lang="el-GR" sz="2800" dirty="0" smtClean="0"/>
              <a:t>2</a:t>
            </a:r>
            <a:endParaRPr lang="el-GR" sz="2800" kern="1200" dirty="0"/>
          </a:p>
        </p:txBody>
      </p:sp>
      <p:graphicFrame>
        <p:nvGraphicFramePr>
          <p:cNvPr id="2" name="Content Placeholder 3"/>
          <p:cNvGraphicFramePr>
            <a:graphicFrameLocks/>
          </p:cNvGraphicFramePr>
          <p:nvPr>
            <p:extLst>
              <p:ext uri="{D42A27DB-BD31-4B8C-83A1-F6EECF244321}">
                <p14:modId xmlns:p14="http://schemas.microsoft.com/office/powerpoint/2010/main" val="2881736704"/>
              </p:ext>
            </p:extLst>
          </p:nvPr>
        </p:nvGraphicFramePr>
        <p:xfrm>
          <a:off x="647056" y="800708"/>
          <a:ext cx="8496944"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C1ACBE92-5C54-4DB9-B4D6-5F6360C62D41}" type="slidenum">
              <a:rPr lang="el-GR" smtClean="0"/>
              <a:pPr>
                <a:defRPr/>
              </a:pPr>
              <a:t>29</a:t>
            </a:fld>
            <a:endParaRPr lang="el-GR"/>
          </a:p>
        </p:txBody>
      </p:sp>
    </p:spTree>
    <p:extLst>
      <p:ext uri="{BB962C8B-B14F-4D97-AF65-F5344CB8AC3E}">
        <p14:creationId xmlns:p14="http://schemas.microsoft.com/office/powerpoint/2010/main" val="3696584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683568" y="1412776"/>
            <a:ext cx="7992887" cy="4320480"/>
          </a:xfrm>
          <a:prstGeom prst="rect">
            <a:avLst/>
          </a:prstGeom>
          <a:noFill/>
          <a:ln w="9525">
            <a:noFill/>
            <a:miter lim="800000"/>
            <a:headEnd/>
            <a:tailEnd/>
          </a:ln>
        </p:spPr>
        <p:txBody>
          <a:bodyPr/>
          <a:lstStyle/>
          <a:p>
            <a:pPr marL="342900" indent="-342900" eaLnBrk="0" hangingPunct="0">
              <a:lnSpc>
                <a:spcPct val="90000"/>
              </a:lnSpc>
              <a:spcBef>
                <a:spcPts val="600"/>
              </a:spcBef>
              <a:spcAft>
                <a:spcPts val="600"/>
              </a:spcAft>
              <a:buFont typeface="Wingdings" pitchFamily="2" charset="2"/>
              <a:buChar char="§"/>
            </a:pPr>
            <a:r>
              <a:rPr lang="el-GR" i="1" dirty="0" smtClean="0">
                <a:latin typeface="+mn-lt"/>
              </a:rPr>
              <a:t>Σε </a:t>
            </a:r>
            <a:r>
              <a:rPr lang="el-GR" i="1" dirty="0">
                <a:latin typeface="+mn-lt"/>
              </a:rPr>
              <a:t>καθεστώς σκληρής δημοσιονομικής προσαρμογής</a:t>
            </a:r>
            <a:r>
              <a:rPr lang="el-GR" dirty="0">
                <a:latin typeface="+mn-lt"/>
              </a:rPr>
              <a:t>... </a:t>
            </a:r>
            <a:endParaRPr lang="el-GR" dirty="0" smtClean="0">
              <a:latin typeface="+mn-lt"/>
            </a:endParaRPr>
          </a:p>
          <a:p>
            <a:pPr marL="800100" lvl="1" indent="-342900" eaLnBrk="0" hangingPunct="0">
              <a:lnSpc>
                <a:spcPct val="90000"/>
              </a:lnSpc>
              <a:spcBef>
                <a:spcPts val="600"/>
              </a:spcBef>
              <a:spcAft>
                <a:spcPts val="600"/>
              </a:spcAft>
              <a:buFont typeface="Wingdings" pitchFamily="2" charset="2"/>
              <a:buChar char="§"/>
            </a:pPr>
            <a:r>
              <a:rPr lang="el-GR" i="1" dirty="0" smtClean="0">
                <a:latin typeface="+mn-lt"/>
              </a:rPr>
              <a:t>…αλλά πλέον με παρεμβάσεις συντήρησης και ίσως σταδιακής χαλάρωσης </a:t>
            </a:r>
            <a:endParaRPr lang="el-GR" i="1" dirty="0">
              <a:latin typeface="+mn-lt"/>
            </a:endParaRPr>
          </a:p>
          <a:p>
            <a:pPr marL="342900" indent="-342900" eaLnBrk="0" hangingPunct="0">
              <a:lnSpc>
                <a:spcPct val="90000"/>
              </a:lnSpc>
              <a:spcBef>
                <a:spcPts val="600"/>
              </a:spcBef>
              <a:spcAft>
                <a:spcPts val="600"/>
              </a:spcAft>
              <a:buFont typeface="Wingdings" pitchFamily="2" charset="2"/>
              <a:buChar char="§"/>
            </a:pPr>
            <a:r>
              <a:rPr lang="el-GR" i="1" dirty="0">
                <a:latin typeface="+mn-lt"/>
              </a:rPr>
              <a:t>εκτός αγορών από το 2010</a:t>
            </a:r>
            <a:r>
              <a:rPr lang="en-US" dirty="0">
                <a:latin typeface="+mn-lt"/>
              </a:rPr>
              <a:t>…</a:t>
            </a:r>
            <a:r>
              <a:rPr lang="el-GR" dirty="0">
                <a:latin typeface="+mn-lt"/>
              </a:rPr>
              <a:t> </a:t>
            </a:r>
            <a:r>
              <a:rPr lang="el-GR" dirty="0" smtClean="0">
                <a:latin typeface="+mn-lt"/>
              </a:rPr>
              <a:t>, </a:t>
            </a:r>
          </a:p>
          <a:p>
            <a:pPr marL="800100" lvl="1" indent="-342900" eaLnBrk="0" hangingPunct="0">
              <a:lnSpc>
                <a:spcPct val="90000"/>
              </a:lnSpc>
              <a:spcBef>
                <a:spcPts val="600"/>
              </a:spcBef>
              <a:spcAft>
                <a:spcPts val="600"/>
              </a:spcAft>
              <a:buFont typeface="Wingdings" pitchFamily="2" charset="2"/>
              <a:buChar char="§"/>
            </a:pPr>
            <a:r>
              <a:rPr lang="el-GR" i="1" dirty="0" smtClean="0">
                <a:latin typeface="+mn-lt"/>
              </a:rPr>
              <a:t>…αλλά με δυναμική επάνοδο </a:t>
            </a:r>
            <a:endParaRPr lang="el-GR" i="1" dirty="0">
              <a:latin typeface="+mn-lt"/>
            </a:endParaRPr>
          </a:p>
          <a:p>
            <a:pPr marL="342900" indent="-342900" eaLnBrk="0" hangingPunct="0">
              <a:lnSpc>
                <a:spcPct val="90000"/>
              </a:lnSpc>
              <a:spcBef>
                <a:spcPts val="600"/>
              </a:spcBef>
              <a:spcAft>
                <a:spcPts val="600"/>
              </a:spcAft>
              <a:buFont typeface="Wingdings" pitchFamily="2" charset="2"/>
              <a:buChar char="§"/>
            </a:pPr>
            <a:r>
              <a:rPr lang="el-GR" i="1" dirty="0">
                <a:latin typeface="+mn-lt"/>
              </a:rPr>
              <a:t>υπό συνθήκες πιστωτικής ασφυξίας </a:t>
            </a:r>
            <a:r>
              <a:rPr lang="el-GR" dirty="0">
                <a:latin typeface="+mn-lt"/>
              </a:rPr>
              <a:t>… </a:t>
            </a:r>
            <a:endParaRPr lang="el-GR" dirty="0" smtClean="0">
              <a:latin typeface="+mn-lt"/>
            </a:endParaRPr>
          </a:p>
          <a:p>
            <a:pPr marL="800100" lvl="1" indent="-342900" eaLnBrk="0" hangingPunct="0">
              <a:lnSpc>
                <a:spcPct val="90000"/>
              </a:lnSpc>
              <a:spcBef>
                <a:spcPts val="600"/>
              </a:spcBef>
              <a:spcAft>
                <a:spcPts val="600"/>
              </a:spcAft>
              <a:buFont typeface="Wingdings" pitchFamily="2" charset="2"/>
              <a:buChar char="§"/>
            </a:pPr>
            <a:r>
              <a:rPr lang="el-GR" i="1" dirty="0" smtClean="0">
                <a:latin typeface="+mn-lt"/>
              </a:rPr>
              <a:t>…αλλά με κεφαλαιοποιημένο (θωρακισμένο) τραπεζικό σύστημα</a:t>
            </a:r>
            <a:endParaRPr lang="el-GR" i="1" dirty="0">
              <a:latin typeface="+mn-lt"/>
            </a:endParaRPr>
          </a:p>
          <a:p>
            <a:pPr marL="342900" indent="-342900" eaLnBrk="0" hangingPunct="0">
              <a:lnSpc>
                <a:spcPct val="90000"/>
              </a:lnSpc>
              <a:spcBef>
                <a:spcPts val="600"/>
              </a:spcBef>
              <a:spcAft>
                <a:spcPts val="600"/>
              </a:spcAft>
              <a:buFont typeface="Wingdings" pitchFamily="2" charset="2"/>
              <a:buChar char="§"/>
            </a:pPr>
            <a:r>
              <a:rPr lang="el-GR" i="1" dirty="0">
                <a:latin typeface="+mn-lt"/>
              </a:rPr>
              <a:t>μετά από έξι χρόνια ύφεσης, με σωρευτική απώλεια ~25% του προϊόντος της οικονομίας</a:t>
            </a:r>
            <a:r>
              <a:rPr lang="en-US" dirty="0" smtClean="0">
                <a:latin typeface="+mn-lt"/>
              </a:rPr>
              <a:t>…</a:t>
            </a:r>
            <a:endParaRPr lang="el-GR" dirty="0" smtClean="0">
              <a:latin typeface="+mn-lt"/>
            </a:endParaRPr>
          </a:p>
          <a:p>
            <a:pPr marL="800100" lvl="1" indent="-342900" eaLnBrk="0" hangingPunct="0">
              <a:lnSpc>
                <a:spcPct val="90000"/>
              </a:lnSpc>
              <a:spcBef>
                <a:spcPts val="600"/>
              </a:spcBef>
              <a:spcAft>
                <a:spcPts val="600"/>
              </a:spcAft>
              <a:buFont typeface="Wingdings" pitchFamily="2" charset="2"/>
              <a:buChar char="§"/>
            </a:pPr>
            <a:r>
              <a:rPr lang="el-GR" dirty="0" smtClean="0">
                <a:latin typeface="+mn-lt"/>
              </a:rPr>
              <a:t>…αλλά με ενδείξεις άμβλυνσης της ύφεσης πια</a:t>
            </a:r>
            <a:endParaRPr lang="el-GR" dirty="0">
              <a:latin typeface="+mn-lt"/>
            </a:endParaRPr>
          </a:p>
          <a:p>
            <a:pPr marL="342900" indent="-342900" eaLnBrk="0" hangingPunct="0">
              <a:lnSpc>
                <a:spcPct val="90000"/>
              </a:lnSpc>
              <a:spcBef>
                <a:spcPts val="600"/>
              </a:spcBef>
              <a:spcAft>
                <a:spcPts val="600"/>
              </a:spcAft>
              <a:buFont typeface="Wingdings" pitchFamily="2" charset="2"/>
              <a:buChar char="§"/>
            </a:pPr>
            <a:r>
              <a:rPr lang="el-GR" i="1" dirty="0" smtClean="0">
                <a:latin typeface="+mn-lt"/>
              </a:rPr>
              <a:t>Με μακροχρόνια </a:t>
            </a:r>
            <a:r>
              <a:rPr lang="el-GR" i="1" dirty="0">
                <a:latin typeface="+mn-lt"/>
              </a:rPr>
              <a:t>ανεργία</a:t>
            </a:r>
            <a:r>
              <a:rPr lang="en-US" i="1" dirty="0">
                <a:latin typeface="+mn-lt"/>
              </a:rPr>
              <a:t> </a:t>
            </a:r>
            <a:r>
              <a:rPr lang="el-GR" i="1" dirty="0">
                <a:latin typeface="+mn-lt"/>
              </a:rPr>
              <a:t>60% της συνολικής (~27</a:t>
            </a:r>
            <a:r>
              <a:rPr lang="el-GR" i="1" dirty="0" smtClean="0">
                <a:latin typeface="+mn-lt"/>
              </a:rPr>
              <a:t>%), …</a:t>
            </a:r>
          </a:p>
          <a:p>
            <a:pPr marL="800100" lvl="1" indent="-342900" eaLnBrk="0" hangingPunct="0">
              <a:lnSpc>
                <a:spcPct val="90000"/>
              </a:lnSpc>
              <a:spcBef>
                <a:spcPts val="600"/>
              </a:spcBef>
              <a:spcAft>
                <a:spcPts val="600"/>
              </a:spcAft>
              <a:buFont typeface="Wingdings" pitchFamily="2" charset="2"/>
              <a:buChar char="§"/>
            </a:pPr>
            <a:r>
              <a:rPr lang="el-GR" i="1" dirty="0" smtClean="0">
                <a:latin typeface="+mn-lt"/>
              </a:rPr>
              <a:t>αλλά…</a:t>
            </a:r>
            <a:endParaRPr lang="el-GR" i="1" dirty="0">
              <a:latin typeface="+mn-lt"/>
            </a:endParaRPr>
          </a:p>
          <a:p>
            <a:pPr marL="342900" indent="-342900" eaLnBrk="0" hangingPunct="0">
              <a:lnSpc>
                <a:spcPct val="90000"/>
              </a:lnSpc>
              <a:spcBef>
                <a:spcPct val="20000"/>
              </a:spcBef>
            </a:pPr>
            <a:endParaRPr lang="el-GR" dirty="0">
              <a:latin typeface="Arial  "/>
            </a:endParaRPr>
          </a:p>
        </p:txBody>
      </p:sp>
      <p:sp>
        <p:nvSpPr>
          <p:cNvPr id="18435" name="Text Box 6"/>
          <p:cNvSpPr txBox="1">
            <a:spLocks noChangeArrowheads="1"/>
          </p:cNvSpPr>
          <p:nvPr/>
        </p:nvSpPr>
        <p:spPr bwMode="auto">
          <a:xfrm>
            <a:off x="683568" y="1124744"/>
            <a:ext cx="7704856" cy="369332"/>
          </a:xfrm>
          <a:prstGeom prst="rect">
            <a:avLst/>
          </a:prstGeom>
          <a:noFill/>
          <a:ln w="9525">
            <a:noFill/>
            <a:miter lim="800000"/>
            <a:headEnd/>
            <a:tailEnd/>
          </a:ln>
        </p:spPr>
        <p:txBody>
          <a:bodyPr wrap="square">
            <a:spAutoFit/>
          </a:bodyPr>
          <a:lstStyle/>
          <a:p>
            <a:pPr>
              <a:spcBef>
                <a:spcPct val="50000"/>
              </a:spcBef>
            </a:pPr>
            <a:r>
              <a:rPr lang="el-GR" b="1" u="sng" dirty="0" smtClean="0">
                <a:latin typeface="+mn-lt"/>
              </a:rPr>
              <a:t>Η ελληνική οικονομία σήμερα βρίσκεται</a:t>
            </a:r>
            <a:r>
              <a:rPr lang="el-GR" b="1" u="sng" dirty="0">
                <a:latin typeface="+mn-lt"/>
              </a:rPr>
              <a:t>:</a:t>
            </a:r>
          </a:p>
        </p:txBody>
      </p:sp>
      <p:sp>
        <p:nvSpPr>
          <p:cNvPr id="5" name="4 - Ορθογώνιο"/>
          <p:cNvSpPr/>
          <p:nvPr/>
        </p:nvSpPr>
        <p:spPr>
          <a:xfrm>
            <a:off x="611560" y="5733256"/>
            <a:ext cx="8064896" cy="840230"/>
          </a:xfrm>
          <a:prstGeom prst="rect">
            <a:avLst/>
          </a:prstGeom>
          <a:solidFill>
            <a:schemeClr val="accent5">
              <a:lumMod val="60000"/>
              <a:lumOff val="40000"/>
            </a:schemeClr>
          </a:solidFill>
          <a:ln>
            <a:solidFill>
              <a:schemeClr val="accent1"/>
            </a:solidFill>
          </a:ln>
        </p:spPr>
        <p:txBody>
          <a:bodyPr wrap="square">
            <a:spAutoFit/>
          </a:bodyPr>
          <a:lstStyle/>
          <a:p>
            <a:pPr marL="342900" indent="-342900" algn="ctr" eaLnBrk="0" hangingPunct="0">
              <a:lnSpc>
                <a:spcPct val="90000"/>
              </a:lnSpc>
            </a:pPr>
            <a:r>
              <a:rPr lang="el-GR" dirty="0" smtClean="0">
                <a:latin typeface="+mn-lt"/>
              </a:rPr>
              <a:t>Ανάγκη για γρήγορη αλλαγή του αναπτυξιακού της υποδείγματος, ταυτόχρονα με δημοσιονομική ισορροπία, ώστε να αποφύγουμε μια συνολική αποδιάρθρωση του παραγωγικού μας συστήματος </a:t>
            </a:r>
            <a:endParaRPr lang="el-GR" dirty="0">
              <a:latin typeface="+mn-lt"/>
            </a:endParaRPr>
          </a:p>
        </p:txBody>
      </p:sp>
      <p:sp>
        <p:nvSpPr>
          <p:cNvPr id="6" name="Rectangle 5"/>
          <p:cNvSpPr/>
          <p:nvPr/>
        </p:nvSpPr>
        <p:spPr>
          <a:xfrm>
            <a:off x="539750" y="288925"/>
            <a:ext cx="8135938" cy="5969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400" b="1" dirty="0" smtClean="0">
                <a:solidFill>
                  <a:schemeClr val="tx1"/>
                </a:solidFill>
              </a:rPr>
              <a:t>Το νέο αναπτυξιακό πρότυπο </a:t>
            </a:r>
            <a:endParaRPr lang="el-GR" sz="2400" b="1" dirty="0">
              <a:solidFill>
                <a:schemeClr val="tx1"/>
              </a:solidFill>
            </a:endParaRPr>
          </a:p>
        </p:txBody>
      </p:sp>
      <p:sp>
        <p:nvSpPr>
          <p:cNvPr id="8" name="Rectangle 7"/>
          <p:cNvSpPr/>
          <p:nvPr/>
        </p:nvSpPr>
        <p:spPr>
          <a:xfrm>
            <a:off x="635000" y="1085850"/>
            <a:ext cx="8041456" cy="54387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7" name="Slide Number Placeholder 6"/>
          <p:cNvSpPr>
            <a:spLocks noGrp="1"/>
          </p:cNvSpPr>
          <p:nvPr>
            <p:ph type="sldNum" sz="quarter" idx="12"/>
          </p:nvPr>
        </p:nvSpPr>
        <p:spPr/>
        <p:txBody>
          <a:bodyPr/>
          <a:lstStyle/>
          <a:p>
            <a:pPr>
              <a:defRPr/>
            </a:pPr>
            <a:fld id="{FAC60668-683E-4808-8F9A-5C9721C072D8}" type="slidenum">
              <a:rPr lang="el-GR" smtClean="0"/>
              <a:pPr>
                <a:defRPr/>
              </a:pPr>
              <a:t>3</a:t>
            </a:fld>
            <a:endParaRPr 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766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l-GR" b="1" dirty="0" smtClean="0"/>
              <a:t>	ΠΥΛΩΝΑΣ 2	</a:t>
            </a:r>
            <a:endParaRPr lang="el-GR" dirty="0"/>
          </a:p>
        </p:txBody>
      </p:sp>
      <p:graphicFrame>
        <p:nvGraphicFramePr>
          <p:cNvPr id="2" name="Content Placeholder 3"/>
          <p:cNvGraphicFramePr>
            <a:graphicFrameLocks/>
          </p:cNvGraphicFramePr>
          <p:nvPr/>
        </p:nvGraphicFramePr>
        <p:xfrm>
          <a:off x="467544" y="3689648"/>
          <a:ext cx="8496944" cy="3168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reeform 4"/>
          <p:cNvSpPr/>
          <p:nvPr/>
        </p:nvSpPr>
        <p:spPr>
          <a:xfrm>
            <a:off x="0" y="3212976"/>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l-GR" sz="2800" dirty="0" smtClean="0"/>
              <a:t>2</a:t>
            </a:r>
            <a:r>
              <a:rPr lang="en-US" sz="2800" kern="1200" dirty="0" smtClean="0"/>
              <a:t>.</a:t>
            </a:r>
            <a:r>
              <a:rPr lang="el-GR" sz="2800" dirty="0" smtClean="0"/>
              <a:t>2</a:t>
            </a:r>
            <a:endParaRPr lang="el-GR" sz="2800" kern="1200" dirty="0"/>
          </a:p>
        </p:txBody>
      </p:sp>
      <p:graphicFrame>
        <p:nvGraphicFramePr>
          <p:cNvPr id="6" name="Content Placeholder 3"/>
          <p:cNvGraphicFramePr>
            <a:graphicFrameLocks/>
          </p:cNvGraphicFramePr>
          <p:nvPr/>
        </p:nvGraphicFramePr>
        <p:xfrm>
          <a:off x="467544" y="548680"/>
          <a:ext cx="8496944" cy="29523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Freeform 6"/>
          <p:cNvSpPr/>
          <p:nvPr/>
        </p:nvSpPr>
        <p:spPr>
          <a:xfrm>
            <a:off x="0" y="188640"/>
            <a:ext cx="648072" cy="648072"/>
          </a:xfrm>
          <a:custGeom>
            <a:avLst/>
            <a:gdLst>
              <a:gd name="connsiteX0" fmla="*/ 0 w 648072"/>
              <a:gd name="connsiteY0" fmla="*/ 324036 h 648072"/>
              <a:gd name="connsiteX1" fmla="*/ 94908 w 648072"/>
              <a:gd name="connsiteY1" fmla="*/ 94908 h 648072"/>
              <a:gd name="connsiteX2" fmla="*/ 324036 w 648072"/>
              <a:gd name="connsiteY2" fmla="*/ 0 h 648072"/>
              <a:gd name="connsiteX3" fmla="*/ 553164 w 648072"/>
              <a:gd name="connsiteY3" fmla="*/ 94908 h 648072"/>
              <a:gd name="connsiteX4" fmla="*/ 648072 w 648072"/>
              <a:gd name="connsiteY4" fmla="*/ 324036 h 648072"/>
              <a:gd name="connsiteX5" fmla="*/ 553164 w 648072"/>
              <a:gd name="connsiteY5" fmla="*/ 553164 h 648072"/>
              <a:gd name="connsiteX6" fmla="*/ 324036 w 648072"/>
              <a:gd name="connsiteY6" fmla="*/ 648072 h 648072"/>
              <a:gd name="connsiteX7" fmla="*/ 94908 w 648072"/>
              <a:gd name="connsiteY7" fmla="*/ 553164 h 648072"/>
              <a:gd name="connsiteX8" fmla="*/ 0 w 648072"/>
              <a:gd name="connsiteY8" fmla="*/ 324036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72" h="648072">
                <a:moveTo>
                  <a:pt x="0" y="324036"/>
                </a:moveTo>
                <a:cubicBezTo>
                  <a:pt x="0" y="238096"/>
                  <a:pt x="34140" y="155676"/>
                  <a:pt x="94908" y="94908"/>
                </a:cubicBezTo>
                <a:cubicBezTo>
                  <a:pt x="155677" y="34140"/>
                  <a:pt x="238097" y="0"/>
                  <a:pt x="324036" y="0"/>
                </a:cubicBezTo>
                <a:cubicBezTo>
                  <a:pt x="409976" y="0"/>
                  <a:pt x="492396" y="34140"/>
                  <a:pt x="553164" y="94908"/>
                </a:cubicBezTo>
                <a:cubicBezTo>
                  <a:pt x="613932" y="155677"/>
                  <a:pt x="648072" y="238097"/>
                  <a:pt x="648072" y="324036"/>
                </a:cubicBezTo>
                <a:cubicBezTo>
                  <a:pt x="648072" y="409976"/>
                  <a:pt x="613933" y="492396"/>
                  <a:pt x="553164" y="553164"/>
                </a:cubicBezTo>
                <a:cubicBezTo>
                  <a:pt x="492395" y="613933"/>
                  <a:pt x="409976" y="648072"/>
                  <a:pt x="324036" y="648072"/>
                </a:cubicBezTo>
                <a:cubicBezTo>
                  <a:pt x="238096" y="648072"/>
                  <a:pt x="155676" y="613932"/>
                  <a:pt x="94908" y="553164"/>
                </a:cubicBezTo>
                <a:cubicBezTo>
                  <a:pt x="34139" y="492395"/>
                  <a:pt x="0" y="409975"/>
                  <a:pt x="0" y="324036"/>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94908" tIns="94908" rIns="94908" bIns="94908" numCol="1" spcCol="1270" anchor="ctr" anchorCtr="0">
            <a:noAutofit/>
          </a:bodyPr>
          <a:lstStyle/>
          <a:p>
            <a:pPr lvl="0" algn="ctr" defTabSz="1244600">
              <a:lnSpc>
                <a:spcPct val="90000"/>
              </a:lnSpc>
              <a:spcBef>
                <a:spcPct val="0"/>
              </a:spcBef>
              <a:spcAft>
                <a:spcPct val="35000"/>
              </a:spcAft>
            </a:pPr>
            <a:r>
              <a:rPr lang="el-GR" sz="2800" dirty="0" smtClean="0"/>
              <a:t>2</a:t>
            </a:r>
            <a:r>
              <a:rPr lang="en-US" sz="2800" kern="1200" dirty="0" smtClean="0"/>
              <a:t>.</a:t>
            </a:r>
            <a:r>
              <a:rPr lang="el-GR" sz="2800" dirty="0" smtClean="0"/>
              <a:t>2</a:t>
            </a:r>
            <a:endParaRPr lang="el-GR" sz="2800" kern="1200" dirty="0"/>
          </a:p>
        </p:txBody>
      </p:sp>
      <p:sp>
        <p:nvSpPr>
          <p:cNvPr id="8" name="Slide Number Placeholder 7"/>
          <p:cNvSpPr>
            <a:spLocks noGrp="1"/>
          </p:cNvSpPr>
          <p:nvPr>
            <p:ph type="sldNum" sz="quarter" idx="12"/>
          </p:nvPr>
        </p:nvSpPr>
        <p:spPr/>
        <p:txBody>
          <a:bodyPr/>
          <a:lstStyle/>
          <a:p>
            <a:pPr>
              <a:defRPr/>
            </a:pPr>
            <a:fld id="{C1ACBE92-5C54-4DB9-B4D6-5F6360C62D41}" type="slidenum">
              <a:rPr lang="el-GR" smtClean="0"/>
              <a:pPr>
                <a:defRPr/>
              </a:pPr>
              <a:t>30</a:t>
            </a:fld>
            <a:endParaRPr lang="el-GR"/>
          </a:p>
        </p:txBody>
      </p:sp>
    </p:spTree>
    <p:extLst>
      <p:ext uri="{BB962C8B-B14F-4D97-AF65-F5344CB8AC3E}">
        <p14:creationId xmlns:p14="http://schemas.microsoft.com/office/powerpoint/2010/main" val="1750768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124744"/>
            <a:ext cx="7776864" cy="5256584"/>
          </a:xfrm>
        </p:spPr>
        <p:txBody>
          <a:bodyPr>
            <a:noAutofit/>
          </a:bodyPr>
          <a:lstStyle/>
          <a:p>
            <a:pPr lvl="0"/>
            <a:r>
              <a:rPr lang="el-GR" sz="2000" dirty="0" smtClean="0"/>
              <a:t>Δανειακά κεφάλαια από το τραπεζικό σύστημα.</a:t>
            </a:r>
          </a:p>
          <a:p>
            <a:pPr lvl="0"/>
            <a:r>
              <a:rPr lang="el-GR" sz="2000" dirty="0" smtClean="0"/>
              <a:t>Συλλογικό (</a:t>
            </a:r>
            <a:r>
              <a:rPr lang="el-GR" sz="2000" dirty="0" err="1" smtClean="0"/>
              <a:t>joint</a:t>
            </a:r>
            <a:r>
              <a:rPr lang="el-GR" sz="2000" dirty="0" smtClean="0"/>
              <a:t>) </a:t>
            </a:r>
            <a:r>
              <a:rPr lang="el-GR" sz="2000" dirty="0" err="1" smtClean="0"/>
              <a:t>fund</a:t>
            </a:r>
            <a:r>
              <a:rPr lang="el-GR" sz="2000" dirty="0" smtClean="0"/>
              <a:t> με τη συμμετοχή ΣΦΕΕ, ΠΕΦ, ΤΑΝΕΟ, Τράπεζες, VC, </a:t>
            </a:r>
            <a:r>
              <a:rPr lang="el-GR" sz="2000" dirty="0" err="1" smtClean="0"/>
              <a:t>Business</a:t>
            </a:r>
            <a:r>
              <a:rPr lang="el-GR" sz="2000" dirty="0" smtClean="0"/>
              <a:t> </a:t>
            </a:r>
            <a:r>
              <a:rPr lang="el-GR" sz="2000" dirty="0" err="1" smtClean="0"/>
              <a:t>Angels</a:t>
            </a:r>
            <a:r>
              <a:rPr lang="el-GR" sz="2000" dirty="0" smtClean="0"/>
              <a:t>. </a:t>
            </a:r>
          </a:p>
          <a:p>
            <a:pPr lvl="0"/>
            <a:r>
              <a:rPr lang="el-GR" sz="2000" dirty="0" smtClean="0"/>
              <a:t>Μηχανισμοί χρηματοδότησης της συνεργατικής καινοτομίας και της Ε&amp;Α πχ. αξιοποίηση </a:t>
            </a:r>
            <a:r>
              <a:rPr lang="el-GR" sz="2000" dirty="0" err="1" smtClean="0"/>
              <a:t>Risk</a:t>
            </a:r>
            <a:r>
              <a:rPr lang="el-GR" sz="2000" dirty="0" smtClean="0"/>
              <a:t> </a:t>
            </a:r>
            <a:r>
              <a:rPr lang="el-GR" sz="2000" dirty="0" err="1" smtClean="0"/>
              <a:t>Sharing</a:t>
            </a:r>
            <a:r>
              <a:rPr lang="el-GR" sz="2000" dirty="0" smtClean="0"/>
              <a:t> </a:t>
            </a:r>
            <a:r>
              <a:rPr lang="el-GR" sz="2000" dirty="0" err="1" smtClean="0"/>
              <a:t>Financing</a:t>
            </a:r>
            <a:r>
              <a:rPr lang="el-GR" sz="2000" dirty="0" smtClean="0"/>
              <a:t> </a:t>
            </a:r>
            <a:r>
              <a:rPr lang="el-GR" sz="2000" dirty="0" err="1" smtClean="0"/>
              <a:t>Facility</a:t>
            </a:r>
            <a:r>
              <a:rPr lang="el-GR" sz="2000" dirty="0" smtClean="0"/>
              <a:t> –RSFF, από πόρους της Ευρωπαϊκής Τράπεζας Επενδύσεων(</a:t>
            </a:r>
            <a:r>
              <a:rPr lang="el-GR" sz="2000" dirty="0" err="1" smtClean="0"/>
              <a:t>ΕΤΕπ</a:t>
            </a:r>
            <a:r>
              <a:rPr lang="el-GR" sz="2000" dirty="0" smtClean="0"/>
              <a:t>).</a:t>
            </a:r>
          </a:p>
          <a:p>
            <a:pPr lvl="0"/>
            <a:r>
              <a:rPr lang="el-GR" sz="2000" dirty="0" smtClean="0"/>
              <a:t>Συγχρηματοδοτούμενα (πχ ΕΣΠΑ) και εθνικά προγράμματα (Αναπτυξιακός Νόμος). </a:t>
            </a:r>
          </a:p>
          <a:p>
            <a:pPr lvl="0"/>
            <a:r>
              <a:rPr lang="el-GR" sz="2000" dirty="0" smtClean="0"/>
              <a:t>Δίκτυα επιχειρηματικών αγγέλων (</a:t>
            </a:r>
            <a:r>
              <a:rPr lang="en-US" sz="2000" dirty="0" smtClean="0"/>
              <a:t>Business Angels</a:t>
            </a:r>
            <a:r>
              <a:rPr lang="el-GR" sz="2000" dirty="0" smtClean="0"/>
              <a:t>).</a:t>
            </a:r>
          </a:p>
          <a:p>
            <a:pPr lvl="0"/>
            <a:r>
              <a:rPr lang="el-GR" sz="2000" dirty="0" smtClean="0"/>
              <a:t>Ειδικοί λογαριασμοί κονδυλίων έρευνας στα πανεπιστήμια και ερευνητικά κέντρα πχ ΕΛΚΕΑ ή/και ΕΛΚΕ ερευνητικών κέντρων (</a:t>
            </a:r>
            <a:r>
              <a:rPr lang="en-US" sz="2000" dirty="0" smtClean="0"/>
              <a:t>Matching fund principal</a:t>
            </a:r>
            <a:r>
              <a:rPr lang="el-GR" sz="2000" dirty="0" smtClean="0"/>
              <a:t>).</a:t>
            </a:r>
          </a:p>
          <a:p>
            <a:pPr lvl="0"/>
            <a:r>
              <a:rPr lang="el-GR" sz="2000" dirty="0" err="1" smtClean="0"/>
              <a:t>Crowd</a:t>
            </a:r>
            <a:r>
              <a:rPr lang="el-GR" sz="2000" dirty="0" smtClean="0"/>
              <a:t> </a:t>
            </a:r>
            <a:r>
              <a:rPr lang="el-GR" sz="2000" dirty="0" err="1" smtClean="0"/>
              <a:t>funding</a:t>
            </a:r>
            <a:r>
              <a:rPr lang="el-GR" sz="2000" dirty="0" smtClean="0"/>
              <a:t>.</a:t>
            </a:r>
          </a:p>
          <a:p>
            <a:r>
              <a:rPr lang="el-GR" sz="2000" dirty="0" smtClean="0"/>
              <a:t>Συμπράξεις δημόσιου και ιδιωτικού τομέα πχ ΣΔΙΤ</a:t>
            </a:r>
            <a:endParaRPr lang="el-GR" sz="2000" dirty="0"/>
          </a:p>
        </p:txBody>
      </p:sp>
      <p:sp>
        <p:nvSpPr>
          <p:cNvPr id="6" name="Rectangle 5"/>
          <p:cNvSpPr/>
          <p:nvPr/>
        </p:nvSpPr>
        <p:spPr>
          <a:xfrm>
            <a:off x="635563" y="288344"/>
            <a:ext cx="7776864" cy="5982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l-GR" sz="2400" b="1" dirty="0" smtClean="0"/>
              <a:t>Πηγές χρηματοδότησης</a:t>
            </a:r>
            <a:endParaRPr lang="el-GR" sz="2400" b="1" dirty="0">
              <a:solidFill>
                <a:schemeClr val="tx1"/>
              </a:solidFill>
            </a:endParaRPr>
          </a:p>
        </p:txBody>
      </p:sp>
      <p:sp>
        <p:nvSpPr>
          <p:cNvPr id="7" name="Rectangle 6"/>
          <p:cNvSpPr/>
          <p:nvPr/>
        </p:nvSpPr>
        <p:spPr>
          <a:xfrm>
            <a:off x="635563" y="1135822"/>
            <a:ext cx="7776864" cy="5284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Slide Number Placeholder 4"/>
          <p:cNvSpPr>
            <a:spLocks noGrp="1"/>
          </p:cNvSpPr>
          <p:nvPr>
            <p:ph type="sldNum" sz="quarter" idx="12"/>
          </p:nvPr>
        </p:nvSpPr>
        <p:spPr/>
        <p:txBody>
          <a:bodyPr/>
          <a:lstStyle/>
          <a:p>
            <a:pPr>
              <a:defRPr/>
            </a:pPr>
            <a:fld id="{FAC60668-683E-4808-8F9A-5C9721C072D8}" type="slidenum">
              <a:rPr lang="el-GR" smtClean="0"/>
              <a:pPr>
                <a:defRPr/>
              </a:pPr>
              <a:t>31</a:t>
            </a:fld>
            <a:endParaRPr lang="el-GR"/>
          </a:p>
        </p:txBody>
      </p:sp>
    </p:spTree>
    <p:extLst>
      <p:ext uri="{BB962C8B-B14F-4D97-AF65-F5344CB8AC3E}">
        <p14:creationId xmlns:p14="http://schemas.microsoft.com/office/powerpoint/2010/main" val="2771096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2331" y="1135822"/>
            <a:ext cx="7776864" cy="5284280"/>
          </a:xfrm>
        </p:spPr>
        <p:txBody>
          <a:bodyPr>
            <a:noAutofit/>
          </a:bodyPr>
          <a:lstStyle/>
          <a:p>
            <a:pPr lvl="0">
              <a:lnSpc>
                <a:spcPct val="200000"/>
              </a:lnSpc>
            </a:pPr>
            <a:r>
              <a:rPr lang="el-GR" sz="2000" dirty="0"/>
              <a:t>Επιχειρησιακό Πρόγραμμα «Ανταγωνιστικότητα, Επιχειρηματικότητα και Καινοτομία</a:t>
            </a:r>
            <a:r>
              <a:rPr lang="el-GR" sz="2000" dirty="0" smtClean="0"/>
              <a:t>»</a:t>
            </a:r>
            <a:endParaRPr lang="el-GR" sz="2000" dirty="0"/>
          </a:p>
          <a:p>
            <a:pPr lvl="0">
              <a:lnSpc>
                <a:spcPct val="200000"/>
              </a:lnSpc>
            </a:pPr>
            <a:r>
              <a:rPr lang="el-GR" sz="2000" dirty="0"/>
              <a:t>Επιχειρησιακό Πρόγραμμα «Μεταρρύθμιση Δημόσιου Τομέα» </a:t>
            </a:r>
          </a:p>
          <a:p>
            <a:pPr lvl="0">
              <a:lnSpc>
                <a:spcPct val="200000"/>
              </a:lnSpc>
            </a:pPr>
            <a:r>
              <a:rPr lang="el-GR" sz="2000" dirty="0"/>
              <a:t>Επιχειρησιακό Πρόγραμμα «Ανάπτυξη Ανθρώπινου Δυναμικού, Εκπαίδευση και Δια Βίου Μάθηση» </a:t>
            </a:r>
          </a:p>
          <a:p>
            <a:pPr lvl="0">
              <a:lnSpc>
                <a:spcPct val="200000"/>
              </a:lnSpc>
            </a:pPr>
            <a:r>
              <a:rPr lang="el-GR" sz="2000" dirty="0"/>
              <a:t>Επιχειρησιακό Πρόγραμμα «Τεχνική </a:t>
            </a:r>
            <a:r>
              <a:rPr lang="el-GR" sz="2000"/>
              <a:t>Βοήθεια</a:t>
            </a:r>
            <a:r>
              <a:rPr lang="el-GR" sz="2000" smtClean="0"/>
              <a:t>»</a:t>
            </a:r>
            <a:endParaRPr lang="el-GR" sz="2000" dirty="0"/>
          </a:p>
          <a:p>
            <a:pPr lvl="0"/>
            <a:endParaRPr lang="el-GR" sz="2000" dirty="0"/>
          </a:p>
        </p:txBody>
      </p:sp>
      <p:sp>
        <p:nvSpPr>
          <p:cNvPr id="6" name="Rectangle 5"/>
          <p:cNvSpPr/>
          <p:nvPr/>
        </p:nvSpPr>
        <p:spPr>
          <a:xfrm>
            <a:off x="635563" y="288344"/>
            <a:ext cx="7776864" cy="5982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l-GR" sz="2400" b="1" dirty="0"/>
              <a:t>Προτάσεις παρεμβάσεων μέσω </a:t>
            </a:r>
            <a:r>
              <a:rPr lang="el-GR" sz="2400" b="1" dirty="0" err="1"/>
              <a:t>ΕΣΠΑ</a:t>
            </a:r>
            <a:r>
              <a:rPr lang="el-GR" sz="2400" b="1" dirty="0"/>
              <a:t> </a:t>
            </a:r>
            <a:r>
              <a:rPr lang="el-GR" sz="2400" b="1" dirty="0" smtClean="0"/>
              <a:t>2014-20</a:t>
            </a:r>
            <a:r>
              <a:rPr lang="en-GB" sz="2400" b="1" dirty="0" smtClean="0"/>
              <a:t>20</a:t>
            </a:r>
            <a:endParaRPr lang="el-GR" sz="2400" b="1" dirty="0">
              <a:solidFill>
                <a:schemeClr val="tx1"/>
              </a:solidFill>
            </a:endParaRPr>
          </a:p>
        </p:txBody>
      </p:sp>
      <p:sp>
        <p:nvSpPr>
          <p:cNvPr id="7" name="Rectangle 6"/>
          <p:cNvSpPr/>
          <p:nvPr/>
        </p:nvSpPr>
        <p:spPr>
          <a:xfrm>
            <a:off x="635563" y="1135822"/>
            <a:ext cx="7776864" cy="5284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Slide Number Placeholder 4"/>
          <p:cNvSpPr>
            <a:spLocks noGrp="1"/>
          </p:cNvSpPr>
          <p:nvPr>
            <p:ph type="sldNum" sz="quarter" idx="12"/>
          </p:nvPr>
        </p:nvSpPr>
        <p:spPr/>
        <p:txBody>
          <a:bodyPr/>
          <a:lstStyle/>
          <a:p>
            <a:pPr>
              <a:defRPr/>
            </a:pPr>
            <a:fld id="{FAC60668-683E-4808-8F9A-5C9721C072D8}" type="slidenum">
              <a:rPr lang="el-GR" smtClean="0"/>
              <a:pPr>
                <a:defRPr/>
              </a:pPr>
              <a:t>32</a:t>
            </a:fld>
            <a:endParaRPr lang="el-GR"/>
          </a:p>
        </p:txBody>
      </p:sp>
    </p:spTree>
    <p:extLst>
      <p:ext uri="{BB962C8B-B14F-4D97-AF65-F5344CB8AC3E}">
        <p14:creationId xmlns:p14="http://schemas.microsoft.com/office/powerpoint/2010/main" val="2227879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188" y="1125538"/>
            <a:ext cx="7777162" cy="906462"/>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marL="271463" indent="-271463" fontAlgn="auto">
              <a:spcBef>
                <a:spcPts val="575"/>
              </a:spcBef>
              <a:spcAft>
                <a:spcPts val="0"/>
              </a:spcAft>
              <a:buClr>
                <a:schemeClr val="accent1"/>
              </a:buClr>
              <a:buSzPct val="85000"/>
              <a:buFont typeface="Wingdings 2" pitchFamily="18" charset="2"/>
              <a:buChar char=""/>
              <a:defRPr/>
            </a:pPr>
            <a:r>
              <a:rPr lang="el-GR" sz="1600" dirty="0"/>
              <a:t>Η Ελλάδα 19</a:t>
            </a:r>
            <a:r>
              <a:rPr lang="el-GR" sz="1600" baseline="30000" dirty="0"/>
              <a:t>η</a:t>
            </a:r>
            <a:r>
              <a:rPr lang="el-GR" sz="1600" dirty="0"/>
              <a:t> στην ΕΕ-27 (βάσει δείκτη καινοτομίας </a:t>
            </a:r>
            <a:r>
              <a:rPr lang="en-US" sz="1600" dirty="0"/>
              <a:t>SII, 2013)</a:t>
            </a:r>
            <a:r>
              <a:rPr lang="el-GR" sz="1600" dirty="0"/>
              <a:t>.</a:t>
            </a:r>
          </a:p>
          <a:p>
            <a:pPr marL="271463" indent="-271463" fontAlgn="auto">
              <a:spcBef>
                <a:spcPts val="575"/>
              </a:spcBef>
              <a:spcAft>
                <a:spcPts val="0"/>
              </a:spcAft>
              <a:buClr>
                <a:schemeClr val="accent1"/>
              </a:buClr>
              <a:buSzPct val="85000"/>
              <a:buFont typeface="Wingdings 2" pitchFamily="18" charset="2"/>
              <a:buChar char=""/>
              <a:defRPr/>
            </a:pPr>
            <a:r>
              <a:rPr lang="el-GR" sz="1600" dirty="0"/>
              <a:t>Ανήκει στους </a:t>
            </a:r>
            <a:r>
              <a:rPr lang="en-US" sz="1600" dirty="0"/>
              <a:t>moderate innovators</a:t>
            </a:r>
            <a:r>
              <a:rPr lang="el-GR" sz="1600" dirty="0"/>
              <a:t>:</a:t>
            </a:r>
            <a:r>
              <a:rPr lang="en-US" sz="1600" dirty="0"/>
              <a:t> </a:t>
            </a:r>
            <a:r>
              <a:rPr lang="el-GR" sz="1600" dirty="0"/>
              <a:t>Στο 63% του μέσου ευρωπαϊκού επιπέδου και στο 44% περίπου της βαθμολογίας του ηγέτη της καινοτομίας </a:t>
            </a:r>
            <a:r>
              <a:rPr lang="en-US" sz="1600" dirty="0"/>
              <a:t>(</a:t>
            </a:r>
            <a:r>
              <a:rPr lang="el-GR" sz="1600" dirty="0"/>
              <a:t>Σουηδία). </a:t>
            </a:r>
          </a:p>
        </p:txBody>
      </p:sp>
      <p:sp>
        <p:nvSpPr>
          <p:cNvPr id="2" name="Rectangle 1"/>
          <p:cNvSpPr/>
          <p:nvPr/>
        </p:nvSpPr>
        <p:spPr>
          <a:xfrm>
            <a:off x="611188" y="333375"/>
            <a:ext cx="7777162" cy="6921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400" b="1" dirty="0" smtClean="0">
                <a:solidFill>
                  <a:schemeClr val="tx1"/>
                </a:solidFill>
              </a:rPr>
              <a:t>Χαμηλή </a:t>
            </a:r>
            <a:r>
              <a:rPr lang="el-GR" sz="2400" b="1" dirty="0">
                <a:solidFill>
                  <a:schemeClr val="tx1"/>
                </a:solidFill>
              </a:rPr>
              <a:t>η θέση της Ελλάδας στις κατατάξεις καινοτομίας</a:t>
            </a:r>
          </a:p>
        </p:txBody>
      </p:sp>
      <p:graphicFrame>
        <p:nvGraphicFramePr>
          <p:cNvPr id="11" name="Content Placeholder 16"/>
          <p:cNvGraphicFramePr>
            <a:graphicFrameLocks/>
          </p:cNvGraphicFramePr>
          <p:nvPr/>
        </p:nvGraphicFramePr>
        <p:xfrm>
          <a:off x="806375" y="1967632"/>
          <a:ext cx="7510537" cy="4125193"/>
        </p:xfrm>
        <a:graphic>
          <a:graphicData uri="http://schemas.openxmlformats.org/drawingml/2006/chart">
            <c:chart xmlns:c="http://schemas.openxmlformats.org/drawingml/2006/chart" xmlns:r="http://schemas.openxmlformats.org/officeDocument/2006/relationships" r:id="rId2"/>
          </a:graphicData>
        </a:graphic>
      </p:graphicFrame>
      <p:sp>
        <p:nvSpPr>
          <p:cNvPr id="33796" name="Text Box 10"/>
          <p:cNvSpPr txBox="1">
            <a:spLocks noChangeArrowheads="1"/>
          </p:cNvSpPr>
          <p:nvPr/>
        </p:nvSpPr>
        <p:spPr bwMode="auto">
          <a:xfrm>
            <a:off x="611560" y="6021288"/>
            <a:ext cx="2881312" cy="261937"/>
          </a:xfrm>
          <a:prstGeom prst="rect">
            <a:avLst/>
          </a:prstGeom>
          <a:noFill/>
          <a:ln w="9525">
            <a:noFill/>
            <a:miter lim="800000"/>
            <a:headEnd/>
            <a:tailEnd/>
          </a:ln>
        </p:spPr>
        <p:txBody>
          <a:bodyPr lIns="91427" tIns="45713" rIns="91427" bIns="45713">
            <a:spAutoFit/>
          </a:bodyPr>
          <a:lstStyle/>
          <a:p>
            <a:pPr>
              <a:spcBef>
                <a:spcPct val="50000"/>
              </a:spcBef>
            </a:pPr>
            <a:r>
              <a:rPr lang="el-GR" sz="1100" b="1">
                <a:latin typeface="Calibri" pitchFamily="34" charset="0"/>
              </a:rPr>
              <a:t>Πηγή</a:t>
            </a:r>
            <a:r>
              <a:rPr lang="el-GR" sz="1100">
                <a:latin typeface="Calibri" pitchFamily="34" charset="0"/>
              </a:rPr>
              <a:t>: </a:t>
            </a:r>
            <a:r>
              <a:rPr lang="en-GB" sz="1100">
                <a:latin typeface="Calibri" pitchFamily="34" charset="0"/>
              </a:rPr>
              <a:t>European Innovation Scoreboard</a:t>
            </a:r>
            <a:r>
              <a:rPr lang="el-GR" sz="1100">
                <a:latin typeface="Calibri" pitchFamily="34" charset="0"/>
              </a:rPr>
              <a:t> 20</a:t>
            </a:r>
            <a:r>
              <a:rPr lang="en-US" sz="1100">
                <a:latin typeface="Calibri" pitchFamily="34" charset="0"/>
              </a:rPr>
              <a:t>13</a:t>
            </a:r>
            <a:endParaRPr lang="el-GR" sz="1100">
              <a:latin typeface="Calibri" pitchFamily="34" charset="0"/>
            </a:endParaRPr>
          </a:p>
        </p:txBody>
      </p:sp>
      <p:sp>
        <p:nvSpPr>
          <p:cNvPr id="8" name="TextBox 7"/>
          <p:cNvSpPr txBox="1"/>
          <p:nvPr/>
        </p:nvSpPr>
        <p:spPr>
          <a:xfrm>
            <a:off x="611560" y="5517232"/>
            <a:ext cx="7777162" cy="338138"/>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defRPr/>
            </a:pPr>
            <a:r>
              <a:rPr lang="el-GR" sz="1600" dirty="0"/>
              <a:t>Η Ελλάδα αργεί στο να μετασχηματιστεί σε «Οικονομία της Γνώσης» </a:t>
            </a:r>
            <a:endParaRPr lang="el-GR" sz="1600" dirty="0">
              <a:solidFill>
                <a:srgbClr val="FF0000"/>
              </a:solidFill>
            </a:endParaRPr>
          </a:p>
        </p:txBody>
      </p:sp>
      <p:sp>
        <p:nvSpPr>
          <p:cNvPr id="9" name="Slide Number Placeholder 8"/>
          <p:cNvSpPr>
            <a:spLocks noGrp="1"/>
          </p:cNvSpPr>
          <p:nvPr>
            <p:ph type="sldNum" sz="quarter" idx="12"/>
          </p:nvPr>
        </p:nvSpPr>
        <p:spPr/>
        <p:txBody>
          <a:bodyPr/>
          <a:lstStyle/>
          <a:p>
            <a:pPr>
              <a:defRPr/>
            </a:pPr>
            <a:fld id="{30F55253-3B0B-46B6-962E-A1FDE09C24CF}" type="slidenum">
              <a:rPr lang="el-GR"/>
              <a:pPr>
                <a:defRPr/>
              </a:pPr>
              <a:t>4</a:t>
            </a:fld>
            <a:endParaRPr lang="el-GR"/>
          </a:p>
        </p:txBody>
      </p:sp>
      <p:sp>
        <p:nvSpPr>
          <p:cNvPr id="10" name="Rectangle 9"/>
          <p:cNvSpPr/>
          <p:nvPr/>
        </p:nvSpPr>
        <p:spPr>
          <a:xfrm>
            <a:off x="635000" y="1085850"/>
            <a:ext cx="7777163" cy="54387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4"/>
          <p:cNvGraphicFramePr>
            <a:graphicFrameLocks/>
          </p:cNvGraphicFramePr>
          <p:nvPr/>
        </p:nvGraphicFramePr>
        <p:xfrm>
          <a:off x="611560" y="3717032"/>
          <a:ext cx="5112568" cy="2664296"/>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635000" y="188913"/>
            <a:ext cx="7777163" cy="79216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000" b="1" dirty="0"/>
              <a:t>Καλές επιδόσεις σε δείκτες εισροών (απόφοιτοι τριτοβάθμιας εκπαίδευσης, δημόσια χρηματοδότηση επιχειρήσεων για καινοτομία</a:t>
            </a:r>
            <a:r>
              <a:rPr lang="el-GR" sz="2000" b="1" dirty="0" smtClean="0"/>
              <a:t>)</a:t>
            </a:r>
            <a:endParaRPr lang="el-GR" sz="2000" b="1" dirty="0"/>
          </a:p>
        </p:txBody>
      </p:sp>
      <p:sp>
        <p:nvSpPr>
          <p:cNvPr id="34819" name="TextBox 2"/>
          <p:cNvSpPr txBox="1">
            <a:spLocks noChangeArrowheads="1"/>
          </p:cNvSpPr>
          <p:nvPr/>
        </p:nvSpPr>
        <p:spPr bwMode="auto">
          <a:xfrm>
            <a:off x="539750" y="1335088"/>
            <a:ext cx="7662863" cy="369887"/>
          </a:xfrm>
          <a:prstGeom prst="rect">
            <a:avLst/>
          </a:prstGeom>
          <a:noFill/>
          <a:ln w="9525">
            <a:noFill/>
            <a:miter lim="800000"/>
            <a:headEnd/>
            <a:tailEnd/>
          </a:ln>
        </p:spPr>
        <p:txBody>
          <a:bodyPr>
            <a:spAutoFit/>
          </a:bodyPr>
          <a:lstStyle/>
          <a:p>
            <a:endParaRPr lang="el-GR">
              <a:latin typeface="Calibri" pitchFamily="34" charset="0"/>
            </a:endParaRPr>
          </a:p>
        </p:txBody>
      </p:sp>
      <p:sp>
        <p:nvSpPr>
          <p:cNvPr id="11" name="TextBox 10"/>
          <p:cNvSpPr txBox="1"/>
          <p:nvPr/>
        </p:nvSpPr>
        <p:spPr>
          <a:xfrm>
            <a:off x="6228184" y="1484784"/>
            <a:ext cx="2016224" cy="1077218"/>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defRPr/>
            </a:pPr>
            <a:r>
              <a:rPr lang="el-GR" sz="1600" dirty="0" smtClean="0">
                <a:solidFill>
                  <a:schemeClr val="tx1"/>
                </a:solidFill>
              </a:rPr>
              <a:t> </a:t>
            </a:r>
            <a:r>
              <a:rPr lang="el-GR" sz="1600" dirty="0">
                <a:solidFill>
                  <a:schemeClr val="tx1"/>
                </a:solidFill>
              </a:rPr>
              <a:t>Ικανοποιητικό επίπεδο εκπαίδευσης του ανθρώπινου δυναμικού</a:t>
            </a:r>
          </a:p>
        </p:txBody>
      </p:sp>
      <p:graphicFrame>
        <p:nvGraphicFramePr>
          <p:cNvPr id="17" name="Content Placeholder 3"/>
          <p:cNvGraphicFramePr>
            <a:graphicFrameLocks/>
          </p:cNvGraphicFramePr>
          <p:nvPr/>
        </p:nvGraphicFramePr>
        <p:xfrm>
          <a:off x="683568" y="1124744"/>
          <a:ext cx="5256584" cy="242594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6156176" y="4293096"/>
            <a:ext cx="2111970" cy="830997"/>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marL="0" lvl="1" algn="ctr" fontAlgn="auto">
              <a:spcBef>
                <a:spcPts val="0"/>
              </a:spcBef>
              <a:spcAft>
                <a:spcPts val="0"/>
              </a:spcAft>
              <a:defRPr/>
            </a:pPr>
            <a:r>
              <a:rPr lang="el-GR" sz="1600" dirty="0"/>
              <a:t>Μεγάλο πλήθος και ποιότητα ερευνητικών δημοσιεύσεων</a:t>
            </a:r>
          </a:p>
        </p:txBody>
      </p:sp>
      <p:sp>
        <p:nvSpPr>
          <p:cNvPr id="34823" name="TextBox 19"/>
          <p:cNvSpPr txBox="1">
            <a:spLocks noChangeArrowheads="1"/>
          </p:cNvSpPr>
          <p:nvPr/>
        </p:nvSpPr>
        <p:spPr bwMode="auto">
          <a:xfrm>
            <a:off x="4716016" y="6093296"/>
            <a:ext cx="3744913" cy="261937"/>
          </a:xfrm>
          <a:prstGeom prst="rect">
            <a:avLst/>
          </a:prstGeom>
          <a:noFill/>
          <a:ln w="9525">
            <a:noFill/>
            <a:miter lim="800000"/>
            <a:headEnd/>
            <a:tailEnd/>
          </a:ln>
        </p:spPr>
        <p:txBody>
          <a:bodyPr>
            <a:spAutoFit/>
          </a:bodyPr>
          <a:lstStyle/>
          <a:p>
            <a:r>
              <a:rPr lang="el-GR" sz="1100" b="1" dirty="0">
                <a:latin typeface="Calibri" pitchFamily="34" charset="0"/>
              </a:rPr>
              <a:t>Πηγή</a:t>
            </a:r>
            <a:r>
              <a:rPr lang="el-GR" sz="1100" dirty="0">
                <a:latin typeface="Calibri" pitchFamily="34" charset="0"/>
              </a:rPr>
              <a:t>: </a:t>
            </a:r>
            <a:r>
              <a:rPr lang="en-US" sz="1100" dirty="0">
                <a:latin typeface="Calibri" pitchFamily="34" charset="0"/>
              </a:rPr>
              <a:t>Innovation Union Scoreboard, 2013</a:t>
            </a:r>
            <a:endParaRPr lang="el-GR" sz="1100" dirty="0">
              <a:latin typeface="Calibri" pitchFamily="34" charset="0"/>
            </a:endParaRPr>
          </a:p>
        </p:txBody>
      </p:sp>
      <p:sp>
        <p:nvSpPr>
          <p:cNvPr id="15" name="Slide Number Placeholder 14"/>
          <p:cNvSpPr>
            <a:spLocks noGrp="1"/>
          </p:cNvSpPr>
          <p:nvPr>
            <p:ph type="sldNum" sz="quarter" idx="12"/>
          </p:nvPr>
        </p:nvSpPr>
        <p:spPr/>
        <p:txBody>
          <a:bodyPr/>
          <a:lstStyle/>
          <a:p>
            <a:pPr>
              <a:defRPr/>
            </a:pPr>
            <a:fld id="{D7279FF1-A649-4120-9E1B-C2FB60F103F6}" type="slidenum">
              <a:rPr lang="el-GR"/>
              <a:pPr>
                <a:defRPr/>
              </a:pPr>
              <a:t>5</a:t>
            </a:fld>
            <a:endParaRPr lang="el-GR"/>
          </a:p>
        </p:txBody>
      </p:sp>
      <p:sp>
        <p:nvSpPr>
          <p:cNvPr id="16" name="Rectangle 15"/>
          <p:cNvSpPr/>
          <p:nvPr/>
        </p:nvSpPr>
        <p:spPr>
          <a:xfrm>
            <a:off x="635000" y="1085850"/>
            <a:ext cx="7777163" cy="533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5000" y="188913"/>
            <a:ext cx="7777163" cy="79216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000" b="1" dirty="0"/>
              <a:t>Καλές επιδόσεις σε </a:t>
            </a:r>
            <a:r>
              <a:rPr lang="el-GR" sz="2000" b="1" dirty="0" smtClean="0"/>
              <a:t>δείκτες </a:t>
            </a:r>
            <a:r>
              <a:rPr lang="el-GR" sz="2000" b="1" dirty="0"/>
              <a:t>εκροών (% ΜΜΕ που «καινοτομούν» σε οργανωτικού τύπου καινοτομίες</a:t>
            </a:r>
            <a:r>
              <a:rPr lang="el-GR" sz="2000" b="1" dirty="0" smtClean="0"/>
              <a:t>)</a:t>
            </a:r>
            <a:endParaRPr lang="el-GR" sz="2000" b="1" dirty="0"/>
          </a:p>
        </p:txBody>
      </p:sp>
      <p:sp>
        <p:nvSpPr>
          <p:cNvPr id="34819" name="TextBox 2"/>
          <p:cNvSpPr txBox="1">
            <a:spLocks noChangeArrowheads="1"/>
          </p:cNvSpPr>
          <p:nvPr/>
        </p:nvSpPr>
        <p:spPr bwMode="auto">
          <a:xfrm>
            <a:off x="539750" y="1335088"/>
            <a:ext cx="7662863" cy="369887"/>
          </a:xfrm>
          <a:prstGeom prst="rect">
            <a:avLst/>
          </a:prstGeom>
          <a:noFill/>
          <a:ln w="9525">
            <a:noFill/>
            <a:miter lim="800000"/>
            <a:headEnd/>
            <a:tailEnd/>
          </a:ln>
        </p:spPr>
        <p:txBody>
          <a:bodyPr>
            <a:spAutoFit/>
          </a:bodyPr>
          <a:lstStyle/>
          <a:p>
            <a:endParaRPr lang="el-GR">
              <a:latin typeface="Calibri" pitchFamily="34" charset="0"/>
            </a:endParaRPr>
          </a:p>
        </p:txBody>
      </p:sp>
      <p:sp>
        <p:nvSpPr>
          <p:cNvPr id="34823" name="TextBox 19"/>
          <p:cNvSpPr txBox="1">
            <a:spLocks noChangeArrowheads="1"/>
          </p:cNvSpPr>
          <p:nvPr/>
        </p:nvSpPr>
        <p:spPr bwMode="auto">
          <a:xfrm>
            <a:off x="635000" y="6170613"/>
            <a:ext cx="3744913" cy="261937"/>
          </a:xfrm>
          <a:prstGeom prst="rect">
            <a:avLst/>
          </a:prstGeom>
          <a:noFill/>
          <a:ln w="9525">
            <a:noFill/>
            <a:miter lim="800000"/>
            <a:headEnd/>
            <a:tailEnd/>
          </a:ln>
        </p:spPr>
        <p:txBody>
          <a:bodyPr>
            <a:spAutoFit/>
          </a:bodyPr>
          <a:lstStyle/>
          <a:p>
            <a:r>
              <a:rPr lang="el-GR" sz="1100" b="1">
                <a:latin typeface="Calibri" pitchFamily="34" charset="0"/>
              </a:rPr>
              <a:t>Πηγή</a:t>
            </a:r>
            <a:r>
              <a:rPr lang="el-GR" sz="1100">
                <a:latin typeface="Calibri" pitchFamily="34" charset="0"/>
              </a:rPr>
              <a:t>: </a:t>
            </a:r>
            <a:r>
              <a:rPr lang="en-US" sz="1100">
                <a:latin typeface="Calibri" pitchFamily="34" charset="0"/>
              </a:rPr>
              <a:t>Innovation Union Scoreboard, 2013</a:t>
            </a:r>
            <a:endParaRPr lang="el-GR" sz="1100">
              <a:latin typeface="Calibri" pitchFamily="34" charset="0"/>
            </a:endParaRPr>
          </a:p>
        </p:txBody>
      </p:sp>
      <p:sp>
        <p:nvSpPr>
          <p:cNvPr id="21" name="Rectangle 20"/>
          <p:cNvSpPr/>
          <p:nvPr/>
        </p:nvSpPr>
        <p:spPr>
          <a:xfrm>
            <a:off x="5940152" y="4005064"/>
            <a:ext cx="2160240" cy="1569660"/>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defRPr/>
            </a:pPr>
            <a:r>
              <a:rPr lang="el-GR" sz="1600" dirty="0"/>
              <a:t>Υψηλές καινοτομικές επιδόσεις ελληνικών επιχειρήσεων, αλλά εύκολης καινοτομίας (αντιγραφής)</a:t>
            </a:r>
          </a:p>
          <a:p>
            <a:pPr fontAlgn="auto">
              <a:spcBef>
                <a:spcPts val="0"/>
              </a:spcBef>
              <a:spcAft>
                <a:spcPts val="0"/>
              </a:spcAft>
              <a:buFont typeface="Wingdings" pitchFamily="2" charset="2"/>
              <a:buChar char="v"/>
              <a:defRPr/>
            </a:pPr>
            <a:endParaRPr lang="el-GR" sz="1600" dirty="0"/>
          </a:p>
        </p:txBody>
      </p:sp>
      <p:graphicFrame>
        <p:nvGraphicFramePr>
          <p:cNvPr id="18" name="Object 9"/>
          <p:cNvGraphicFramePr>
            <a:graphicFrameLocks/>
          </p:cNvGraphicFramePr>
          <p:nvPr/>
        </p:nvGraphicFramePr>
        <p:xfrm>
          <a:off x="683568" y="3356992"/>
          <a:ext cx="4968552" cy="2808311"/>
        </p:xfrm>
        <a:graphic>
          <a:graphicData uri="http://schemas.openxmlformats.org/drawingml/2006/chart">
            <c:chart xmlns:c="http://schemas.openxmlformats.org/drawingml/2006/chart" xmlns:r="http://schemas.openxmlformats.org/officeDocument/2006/relationships" r:id="rId2"/>
          </a:graphicData>
        </a:graphic>
      </p:graphicFrame>
      <p:sp>
        <p:nvSpPr>
          <p:cNvPr id="15" name="Slide Number Placeholder 14"/>
          <p:cNvSpPr>
            <a:spLocks noGrp="1"/>
          </p:cNvSpPr>
          <p:nvPr>
            <p:ph type="sldNum" sz="quarter" idx="12"/>
          </p:nvPr>
        </p:nvSpPr>
        <p:spPr/>
        <p:txBody>
          <a:bodyPr/>
          <a:lstStyle/>
          <a:p>
            <a:pPr>
              <a:defRPr/>
            </a:pPr>
            <a:fld id="{D7279FF1-A649-4120-9E1B-C2FB60F103F6}" type="slidenum">
              <a:rPr lang="el-GR"/>
              <a:pPr>
                <a:defRPr/>
              </a:pPr>
              <a:t>6</a:t>
            </a:fld>
            <a:endParaRPr lang="el-GR"/>
          </a:p>
        </p:txBody>
      </p:sp>
      <p:sp>
        <p:nvSpPr>
          <p:cNvPr id="16" name="Rectangle 15"/>
          <p:cNvSpPr/>
          <p:nvPr/>
        </p:nvSpPr>
        <p:spPr>
          <a:xfrm>
            <a:off x="635000" y="1085850"/>
            <a:ext cx="7777163" cy="533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19" name="Rectangle 18"/>
          <p:cNvSpPr/>
          <p:nvPr/>
        </p:nvSpPr>
        <p:spPr>
          <a:xfrm>
            <a:off x="755576" y="1268760"/>
            <a:ext cx="2808312" cy="181588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buFont typeface="Arial" pitchFamily="34" charset="0"/>
              <a:buChar char="•"/>
              <a:defRPr/>
            </a:pPr>
            <a:r>
              <a:rPr lang="el-GR" sz="1600" dirty="0">
                <a:solidFill>
                  <a:schemeClr val="dk1"/>
                </a:solidFill>
                <a:latin typeface="+mn-lt"/>
              </a:rPr>
              <a:t>Αδύναμη συνεργασία μεταξύ επιχειρήσεων και </a:t>
            </a:r>
            <a:r>
              <a:rPr lang="el-GR" sz="1600" dirty="0" smtClean="0"/>
              <a:t>μεταξύ </a:t>
            </a:r>
            <a:r>
              <a:rPr lang="el-GR" sz="1600" dirty="0" smtClean="0">
                <a:solidFill>
                  <a:schemeClr val="dk1"/>
                </a:solidFill>
                <a:latin typeface="+mn-lt"/>
              </a:rPr>
              <a:t>πανεπιστήμιων/ερευνητικών κέντρων</a:t>
            </a:r>
            <a:endParaRPr lang="el-GR" sz="1600" dirty="0">
              <a:solidFill>
                <a:schemeClr val="dk1"/>
              </a:solidFill>
              <a:latin typeface="+mn-lt"/>
            </a:endParaRPr>
          </a:p>
          <a:p>
            <a:pPr marL="342900" indent="-342900" fontAlgn="auto">
              <a:spcBef>
                <a:spcPts val="0"/>
              </a:spcBef>
              <a:spcAft>
                <a:spcPts val="0"/>
              </a:spcAft>
              <a:buFont typeface="Arial" pitchFamily="34" charset="0"/>
              <a:buChar char="•"/>
              <a:defRPr/>
            </a:pPr>
            <a:r>
              <a:rPr lang="el-GR" sz="1600" dirty="0" smtClean="0"/>
              <a:t>Ε</a:t>
            </a:r>
            <a:r>
              <a:rPr lang="el-GR" sz="1600" dirty="0" smtClean="0">
                <a:solidFill>
                  <a:schemeClr val="dk1"/>
                </a:solidFill>
                <a:latin typeface="+mn-lt"/>
              </a:rPr>
              <a:t>ντατικές </a:t>
            </a:r>
            <a:r>
              <a:rPr lang="el-GR" sz="1600" dirty="0">
                <a:solidFill>
                  <a:schemeClr val="dk1"/>
                </a:solidFill>
                <a:latin typeface="+mn-lt"/>
              </a:rPr>
              <a:t>συνεργασίες </a:t>
            </a:r>
            <a:r>
              <a:rPr lang="el-GR" sz="1600" dirty="0" smtClean="0">
                <a:solidFill>
                  <a:schemeClr val="dk1"/>
                </a:solidFill>
                <a:latin typeface="+mn-lt"/>
              </a:rPr>
              <a:t>μεταξύ των </a:t>
            </a:r>
            <a:r>
              <a:rPr lang="el-GR" sz="1600" dirty="0">
                <a:solidFill>
                  <a:schemeClr val="dk1"/>
                </a:solidFill>
                <a:latin typeface="+mn-lt"/>
              </a:rPr>
              <a:t>καινοτομικών επιχειρήσεων</a:t>
            </a:r>
          </a:p>
        </p:txBody>
      </p:sp>
      <p:graphicFrame>
        <p:nvGraphicFramePr>
          <p:cNvPr id="20" name="Content Placeholder 6"/>
          <p:cNvGraphicFramePr>
            <a:graphicFrameLocks/>
          </p:cNvGraphicFramePr>
          <p:nvPr/>
        </p:nvGraphicFramePr>
        <p:xfrm>
          <a:off x="3707904" y="1196752"/>
          <a:ext cx="4680520" cy="23923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588224" y="1268760"/>
            <a:ext cx="1583085" cy="181588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defRPr/>
            </a:pPr>
            <a:r>
              <a:rPr lang="el-GR" sz="1600" dirty="0" smtClean="0"/>
              <a:t>Χαμηλές </a:t>
            </a:r>
            <a:r>
              <a:rPr lang="el-GR" sz="1600" dirty="0"/>
              <a:t>δαπάνες </a:t>
            </a:r>
            <a:r>
              <a:rPr lang="en-US" sz="1600" dirty="0"/>
              <a:t>R&amp;D </a:t>
            </a:r>
            <a:r>
              <a:rPr lang="el-GR" sz="1600" dirty="0"/>
              <a:t>όλων των φορέων έρευνας (επιχειρήσεων, πανεπιστημίων, δημοσίου κλπ)</a:t>
            </a:r>
          </a:p>
        </p:txBody>
      </p:sp>
      <p:sp>
        <p:nvSpPr>
          <p:cNvPr id="35843" name="TextBox 10"/>
          <p:cNvSpPr txBox="1">
            <a:spLocks noChangeArrowheads="1"/>
          </p:cNvSpPr>
          <p:nvPr/>
        </p:nvSpPr>
        <p:spPr bwMode="auto">
          <a:xfrm>
            <a:off x="611188" y="6165850"/>
            <a:ext cx="3840162" cy="260350"/>
          </a:xfrm>
          <a:prstGeom prst="rect">
            <a:avLst/>
          </a:prstGeom>
          <a:noFill/>
          <a:ln w="9525">
            <a:noFill/>
            <a:miter lim="800000"/>
            <a:headEnd/>
            <a:tailEnd/>
          </a:ln>
        </p:spPr>
        <p:txBody>
          <a:bodyPr>
            <a:spAutoFit/>
          </a:bodyPr>
          <a:lstStyle/>
          <a:p>
            <a:r>
              <a:rPr lang="el-GR" sz="1100" b="1">
                <a:latin typeface="Calibri" pitchFamily="34" charset="0"/>
              </a:rPr>
              <a:t>Πηγή</a:t>
            </a:r>
            <a:r>
              <a:rPr lang="el-GR" sz="1100">
                <a:latin typeface="Calibri" pitchFamily="34" charset="0"/>
              </a:rPr>
              <a:t>: </a:t>
            </a:r>
            <a:r>
              <a:rPr lang="en-US" sz="1100">
                <a:latin typeface="Calibri" pitchFamily="34" charset="0"/>
              </a:rPr>
              <a:t>Innovation Union Scoreboard, 2013</a:t>
            </a:r>
            <a:endParaRPr lang="el-GR" sz="1100">
              <a:latin typeface="Calibri" pitchFamily="34" charset="0"/>
            </a:endParaRPr>
          </a:p>
        </p:txBody>
      </p:sp>
      <p:graphicFrame>
        <p:nvGraphicFramePr>
          <p:cNvPr id="13" name="Content Placeholder 8"/>
          <p:cNvGraphicFramePr>
            <a:graphicFrameLocks noGrp="1"/>
          </p:cNvGraphicFramePr>
          <p:nvPr/>
        </p:nvGraphicFramePr>
        <p:xfrm>
          <a:off x="683568" y="1196752"/>
          <a:ext cx="5400600" cy="2808312"/>
        </p:xfrm>
        <a:graphic>
          <a:graphicData uri="http://schemas.openxmlformats.org/drawingml/2006/chart">
            <c:chart xmlns:c="http://schemas.openxmlformats.org/drawingml/2006/chart" xmlns:r="http://schemas.openxmlformats.org/officeDocument/2006/relationships" r:id="rId2"/>
          </a:graphicData>
        </a:graphic>
      </p:graphicFrame>
      <p:sp>
        <p:nvSpPr>
          <p:cNvPr id="35846" name="Rectangle 15"/>
          <p:cNvSpPr>
            <a:spLocks noChangeArrowheads="1"/>
          </p:cNvSpPr>
          <p:nvPr/>
        </p:nvSpPr>
        <p:spPr bwMode="auto">
          <a:xfrm>
            <a:off x="755576" y="4221088"/>
            <a:ext cx="2376264" cy="181588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r>
              <a:rPr lang="el-GR" sz="1600" dirty="0" smtClean="0">
                <a:solidFill>
                  <a:srgbClr val="000000"/>
                </a:solidFill>
                <a:latin typeface="Calibri" pitchFamily="34" charset="0"/>
              </a:rPr>
              <a:t>Ισχνές </a:t>
            </a:r>
            <a:r>
              <a:rPr lang="el-GR" sz="1600" dirty="0">
                <a:solidFill>
                  <a:srgbClr val="000000"/>
                </a:solidFill>
                <a:latin typeface="Calibri" pitchFamily="34" charset="0"/>
              </a:rPr>
              <a:t>επιδόσεις στην κατοχύρωση δικαιωμάτων πνευματικής ιδιοκτησίας </a:t>
            </a:r>
          </a:p>
          <a:p>
            <a:r>
              <a:rPr lang="el-GR" sz="1600" dirty="0" smtClean="0">
                <a:solidFill>
                  <a:srgbClr val="000000"/>
                </a:solidFill>
                <a:latin typeface="Calibri" pitchFamily="34" charset="0"/>
              </a:rPr>
              <a:t>Μικρή </a:t>
            </a:r>
            <a:r>
              <a:rPr lang="el-GR" sz="1600" dirty="0">
                <a:solidFill>
                  <a:srgbClr val="000000"/>
                </a:solidFill>
                <a:latin typeface="Calibri" pitchFamily="34" charset="0"/>
              </a:rPr>
              <a:t>εμπορική αξιοποίηση αποτελεσμάτων έρευνας</a:t>
            </a:r>
          </a:p>
          <a:p>
            <a:endParaRPr lang="el-GR" sz="1600" dirty="0">
              <a:latin typeface="Calibri" pitchFamily="34" charset="0"/>
            </a:endParaRPr>
          </a:p>
        </p:txBody>
      </p:sp>
      <p:graphicFrame>
        <p:nvGraphicFramePr>
          <p:cNvPr id="15" name="Object 7"/>
          <p:cNvGraphicFramePr>
            <a:graphicFrameLocks/>
          </p:cNvGraphicFramePr>
          <p:nvPr/>
        </p:nvGraphicFramePr>
        <p:xfrm>
          <a:off x="3779912" y="3573016"/>
          <a:ext cx="4757093" cy="2886522"/>
        </p:xfrm>
        <a:graphic>
          <a:graphicData uri="http://schemas.openxmlformats.org/drawingml/2006/chart">
            <c:chart xmlns:c="http://schemas.openxmlformats.org/drawingml/2006/chart" xmlns:r="http://schemas.openxmlformats.org/officeDocument/2006/relationships" r:id="rId3"/>
          </a:graphicData>
        </a:graphic>
      </p:graphicFrame>
      <p:sp>
        <p:nvSpPr>
          <p:cNvPr id="18" name="Rectangle 17"/>
          <p:cNvSpPr/>
          <p:nvPr/>
        </p:nvSpPr>
        <p:spPr>
          <a:xfrm>
            <a:off x="635000" y="288925"/>
            <a:ext cx="7777163" cy="6921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l-GR" sz="2400" b="1" dirty="0">
              <a:solidFill>
                <a:schemeClr val="tx1"/>
              </a:solidFill>
            </a:endParaRPr>
          </a:p>
          <a:p>
            <a:pPr algn="ctr" fontAlgn="auto">
              <a:spcBef>
                <a:spcPts val="0"/>
              </a:spcBef>
              <a:spcAft>
                <a:spcPts val="0"/>
              </a:spcAft>
              <a:defRPr/>
            </a:pPr>
            <a:r>
              <a:rPr lang="el-GR" sz="2000" b="1" dirty="0" smtClean="0"/>
              <a:t>Αλλά</a:t>
            </a:r>
            <a:r>
              <a:rPr lang="el-GR" sz="2000" b="1" dirty="0"/>
              <a:t>… χαμηλές θέσεις στους περισσότερους δείκτες (πνευματική ιδιοκτησία, δια βίου μάθηση, ιδιωτικές δαπάνες για </a:t>
            </a:r>
            <a:r>
              <a:rPr lang="el-GR" sz="2000" b="1" dirty="0" err="1"/>
              <a:t>Ε&amp;Α</a:t>
            </a:r>
            <a:r>
              <a:rPr lang="en-US" sz="2000" b="1" dirty="0" smtClean="0">
                <a:latin typeface="Cambria" pitchFamily="18" charset="0"/>
              </a:rPr>
              <a:t>)</a:t>
            </a:r>
            <a:endParaRPr lang="el-GR" sz="2000" b="1" dirty="0"/>
          </a:p>
          <a:p>
            <a:pPr algn="ctr" fontAlgn="auto">
              <a:spcBef>
                <a:spcPts val="0"/>
              </a:spcBef>
              <a:spcAft>
                <a:spcPts val="0"/>
              </a:spcAft>
              <a:defRPr/>
            </a:pPr>
            <a:endParaRPr lang="el-GR" sz="2400" b="1" dirty="0">
              <a:solidFill>
                <a:schemeClr val="tx1"/>
              </a:solidFill>
            </a:endParaRPr>
          </a:p>
        </p:txBody>
      </p:sp>
      <p:sp>
        <p:nvSpPr>
          <p:cNvPr id="10" name="Slide Number Placeholder 9"/>
          <p:cNvSpPr>
            <a:spLocks noGrp="1"/>
          </p:cNvSpPr>
          <p:nvPr>
            <p:ph type="sldNum" sz="quarter" idx="12"/>
          </p:nvPr>
        </p:nvSpPr>
        <p:spPr/>
        <p:txBody>
          <a:bodyPr/>
          <a:lstStyle/>
          <a:p>
            <a:pPr>
              <a:defRPr/>
            </a:pPr>
            <a:fld id="{13F3BF86-A513-44A5-BC33-95F17624129C}" type="slidenum">
              <a:rPr lang="el-GR"/>
              <a:pPr>
                <a:defRPr/>
              </a:pPr>
              <a:t>7</a:t>
            </a:fld>
            <a:endParaRPr lang="el-GR"/>
          </a:p>
        </p:txBody>
      </p:sp>
      <p:sp>
        <p:nvSpPr>
          <p:cNvPr id="12" name="Rectangle 11"/>
          <p:cNvSpPr/>
          <p:nvPr/>
        </p:nvSpPr>
        <p:spPr>
          <a:xfrm>
            <a:off x="635000" y="1085850"/>
            <a:ext cx="7777163" cy="533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5000" y="288925"/>
            <a:ext cx="7777163" cy="6921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sz="2400" dirty="0" smtClean="0">
              <a:solidFill>
                <a:schemeClr val="tx1"/>
              </a:solidFill>
            </a:endParaRPr>
          </a:p>
          <a:p>
            <a:pPr algn="ctr" fontAlgn="auto">
              <a:spcBef>
                <a:spcPts val="0"/>
              </a:spcBef>
              <a:spcAft>
                <a:spcPts val="0"/>
              </a:spcAft>
              <a:defRPr/>
            </a:pPr>
            <a:r>
              <a:rPr lang="el-GR" sz="2400" b="1" dirty="0" smtClean="0">
                <a:solidFill>
                  <a:schemeClr val="tx1"/>
                </a:solidFill>
              </a:rPr>
              <a:t>Μεγάλος ρυθμός αύξησης στην παραγωγή επιστημονικών δημοσιεύσεων την περίοδο 1996-2010</a:t>
            </a:r>
          </a:p>
          <a:p>
            <a:pPr algn="ctr" fontAlgn="auto">
              <a:spcBef>
                <a:spcPts val="0"/>
              </a:spcBef>
              <a:spcAft>
                <a:spcPts val="0"/>
              </a:spcAft>
              <a:defRPr/>
            </a:pPr>
            <a:endParaRPr lang="el-GR" sz="2400" b="1" dirty="0">
              <a:solidFill>
                <a:schemeClr val="tx1"/>
              </a:solidFill>
            </a:endParaRPr>
          </a:p>
        </p:txBody>
      </p:sp>
      <p:sp>
        <p:nvSpPr>
          <p:cNvPr id="37890" name="Rectangle 4"/>
          <p:cNvSpPr>
            <a:spLocks noChangeArrowheads="1"/>
          </p:cNvSpPr>
          <p:nvPr/>
        </p:nvSpPr>
        <p:spPr bwMode="auto">
          <a:xfrm>
            <a:off x="683568" y="1124744"/>
            <a:ext cx="3840162" cy="2555875"/>
          </a:xfrm>
          <a:prstGeom prst="rect">
            <a:avLst/>
          </a:prstGeom>
          <a:noFill/>
          <a:ln w="9525">
            <a:noFill/>
            <a:miter lim="800000"/>
            <a:headEnd/>
            <a:tailEnd/>
          </a:ln>
        </p:spPr>
        <p:txBody>
          <a:bodyPr>
            <a:spAutoFit/>
          </a:bodyPr>
          <a:lstStyle/>
          <a:p>
            <a:pPr algn="just">
              <a:buFont typeface="Arial" charset="0"/>
              <a:buChar char="•"/>
            </a:pPr>
            <a:r>
              <a:rPr lang="el-GR" sz="1600" dirty="0">
                <a:latin typeface="Calibri" pitchFamily="34" charset="0"/>
              </a:rPr>
              <a:t>3.729 δημοσιεύσεις το 1996 και 10.219 το 2010, έχει συντελεστή μεταβολής σε αριθμό δημοσιεύσεων 2,74 ( </a:t>
            </a:r>
            <a:r>
              <a:rPr lang="el-GR" sz="1600" dirty="0" err="1">
                <a:latin typeface="Calibri" pitchFamily="34" charset="0"/>
              </a:rPr>
              <a:t>Μ.Ο</a:t>
            </a:r>
            <a:r>
              <a:rPr lang="el-GR" sz="1600" dirty="0">
                <a:latin typeface="Calibri" pitchFamily="34" charset="0"/>
              </a:rPr>
              <a:t>. ΕΕ είναι 1,54 και του ΟΟΣΑ 1,41). </a:t>
            </a:r>
          </a:p>
          <a:p>
            <a:pPr algn="just">
              <a:buFont typeface="Arial" charset="0"/>
              <a:buChar char="•"/>
            </a:pPr>
            <a:r>
              <a:rPr lang="el-GR" sz="1600" dirty="0">
                <a:latin typeface="Calibri" pitchFamily="34" charset="0"/>
              </a:rPr>
              <a:t> Με βάση το συντελεστή μεταβολής βρίσκεται στην 8</a:t>
            </a:r>
            <a:r>
              <a:rPr lang="el-GR" sz="1600" baseline="30000" dirty="0">
                <a:latin typeface="Calibri" pitchFamily="34" charset="0"/>
              </a:rPr>
              <a:t>η</a:t>
            </a:r>
            <a:r>
              <a:rPr lang="el-GR" sz="1600" dirty="0">
                <a:latin typeface="Calibri" pitchFamily="34" charset="0"/>
              </a:rPr>
              <a:t>  θέση μεταξύ των 34 χωρών  που ανήκουν στον ΟΟΣΑ.</a:t>
            </a:r>
            <a:endParaRPr lang="en-US" sz="1600" dirty="0">
              <a:latin typeface="Calibri" pitchFamily="34" charset="0"/>
            </a:endParaRPr>
          </a:p>
          <a:p>
            <a:pPr algn="just">
              <a:buFont typeface="Arial" charset="0"/>
              <a:buChar char="•"/>
            </a:pPr>
            <a:r>
              <a:rPr lang="el-GR" sz="1600" dirty="0">
                <a:latin typeface="Calibri" pitchFamily="34" charset="0"/>
              </a:rPr>
              <a:t>2.246 δημοσιεύσεις στον τομέα φαρμακολογία-φαρμακευτική-τοξικολογία (1996-2010)</a:t>
            </a:r>
          </a:p>
        </p:txBody>
      </p:sp>
      <p:sp>
        <p:nvSpPr>
          <p:cNvPr id="7" name="Slide Number Placeholder 6"/>
          <p:cNvSpPr>
            <a:spLocks noGrp="1"/>
          </p:cNvSpPr>
          <p:nvPr>
            <p:ph type="sldNum" sz="quarter" idx="12"/>
          </p:nvPr>
        </p:nvSpPr>
        <p:spPr/>
        <p:txBody>
          <a:bodyPr/>
          <a:lstStyle/>
          <a:p>
            <a:pPr>
              <a:defRPr/>
            </a:pPr>
            <a:fld id="{AE3AE75D-2D99-45B1-A4E2-D9A3ADE17850}" type="slidenum">
              <a:rPr lang="el-GR"/>
              <a:pPr>
                <a:defRPr/>
              </a:pPr>
              <a:t>8</a:t>
            </a:fld>
            <a:endParaRPr lang="el-GR"/>
          </a:p>
        </p:txBody>
      </p:sp>
      <p:sp>
        <p:nvSpPr>
          <p:cNvPr id="8" name="Rectangle 7"/>
          <p:cNvSpPr/>
          <p:nvPr/>
        </p:nvSpPr>
        <p:spPr>
          <a:xfrm>
            <a:off x="635000" y="1085850"/>
            <a:ext cx="7777163" cy="533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graphicFrame>
        <p:nvGraphicFramePr>
          <p:cNvPr id="10" name="Chart 9"/>
          <p:cNvGraphicFramePr>
            <a:graphicFrameLocks/>
          </p:cNvGraphicFramePr>
          <p:nvPr/>
        </p:nvGraphicFramePr>
        <p:xfrm>
          <a:off x="4667250" y="1833563"/>
          <a:ext cx="3600450" cy="2044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nvGraphicFramePr>
        <p:xfrm>
          <a:off x="684213" y="4076700"/>
          <a:ext cx="7704137" cy="2144713"/>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684213" y="6092825"/>
            <a:ext cx="7775575" cy="261938"/>
          </a:xfrm>
          <a:prstGeom prst="rect">
            <a:avLst/>
          </a:prstGeom>
        </p:spPr>
        <p:txBody>
          <a:bodyPr>
            <a:spAutoFit/>
          </a:bodyPr>
          <a:lstStyle/>
          <a:p>
            <a:pPr fontAlgn="auto">
              <a:spcBef>
                <a:spcPts val="0"/>
              </a:spcBef>
              <a:spcAft>
                <a:spcPts val="0"/>
              </a:spcAft>
              <a:defRPr/>
            </a:pPr>
            <a:r>
              <a:rPr lang="el-GR" sz="1050" b="1" dirty="0">
                <a:latin typeface="+mn-lt"/>
              </a:rPr>
              <a:t>Πηγή</a:t>
            </a:r>
            <a:r>
              <a:rPr lang="el-GR" sz="1100" dirty="0">
                <a:latin typeface="+mn-lt"/>
              </a:rPr>
              <a:t>:</a:t>
            </a:r>
            <a:r>
              <a:rPr lang="en-US" sz="1100" dirty="0">
                <a:latin typeface="+mn-lt"/>
              </a:rPr>
              <a:t> Thomson Reuters, </a:t>
            </a:r>
            <a:r>
              <a:rPr lang="en-US" sz="1100" dirty="0" err="1">
                <a:latin typeface="+mn-lt"/>
              </a:rPr>
              <a:t>NSI</a:t>
            </a:r>
            <a:r>
              <a:rPr lang="en-US" sz="1100" dirty="0">
                <a:latin typeface="+mn-lt"/>
              </a:rPr>
              <a:t> 1996-2010</a:t>
            </a:r>
            <a:endParaRPr lang="el-GR" sz="1100"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5000" y="188913"/>
            <a:ext cx="7777163" cy="79216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l-GR" sz="2400" b="1" dirty="0">
              <a:solidFill>
                <a:schemeClr val="tx1"/>
              </a:solidFill>
            </a:endParaRPr>
          </a:p>
          <a:p>
            <a:pPr algn="ctr" fontAlgn="auto">
              <a:spcBef>
                <a:spcPts val="0"/>
              </a:spcBef>
              <a:spcAft>
                <a:spcPts val="0"/>
              </a:spcAft>
              <a:defRPr/>
            </a:pPr>
            <a:r>
              <a:rPr lang="el-GR" sz="2400" b="1" dirty="0" smtClean="0"/>
              <a:t>Χαμηλές </a:t>
            </a:r>
            <a:r>
              <a:rPr lang="el-GR" sz="2400" b="1" dirty="0"/>
              <a:t>δαπάνες </a:t>
            </a:r>
            <a:r>
              <a:rPr lang="el-GR" sz="2400" b="1" dirty="0" err="1"/>
              <a:t>Ε&amp;Α</a:t>
            </a:r>
            <a:r>
              <a:rPr lang="el-GR" sz="2400" b="1" dirty="0"/>
              <a:t> </a:t>
            </a:r>
            <a:r>
              <a:rPr lang="el-GR" sz="2400" b="1" dirty="0" smtClean="0"/>
              <a:t>στο φάρμακο </a:t>
            </a:r>
            <a:r>
              <a:rPr lang="el-GR" sz="2400" b="1" dirty="0"/>
              <a:t>αλλά σχετικά υψηλό μερίδιο στο σύνολο </a:t>
            </a:r>
            <a:r>
              <a:rPr lang="el-GR" sz="2400" b="1" dirty="0" smtClean="0"/>
              <a:t>των </a:t>
            </a:r>
            <a:r>
              <a:rPr lang="el-GR" sz="2400" b="1" dirty="0"/>
              <a:t>ερευνητικών δαπανών</a:t>
            </a:r>
          </a:p>
          <a:p>
            <a:pPr algn="ctr" fontAlgn="auto">
              <a:spcBef>
                <a:spcPts val="0"/>
              </a:spcBef>
              <a:spcAft>
                <a:spcPts val="0"/>
              </a:spcAft>
              <a:defRPr/>
            </a:pPr>
            <a:r>
              <a:rPr lang="el-GR" sz="2400" b="1" dirty="0">
                <a:solidFill>
                  <a:schemeClr val="tx1"/>
                </a:solidFill>
              </a:rPr>
              <a:t> </a:t>
            </a:r>
          </a:p>
        </p:txBody>
      </p:sp>
      <p:graphicFrame>
        <p:nvGraphicFramePr>
          <p:cNvPr id="12" name="Content Placeholder 5"/>
          <p:cNvGraphicFramePr>
            <a:graphicFrameLocks/>
          </p:cNvGraphicFramePr>
          <p:nvPr/>
        </p:nvGraphicFramePr>
        <p:xfrm>
          <a:off x="683568" y="1700809"/>
          <a:ext cx="7583487" cy="2376264"/>
        </p:xfrm>
        <a:graphic>
          <a:graphicData uri="http://schemas.openxmlformats.org/drawingml/2006/chart">
            <c:chart xmlns:c="http://schemas.openxmlformats.org/drawingml/2006/chart" xmlns:r="http://schemas.openxmlformats.org/officeDocument/2006/relationships" r:id="rId2"/>
          </a:graphicData>
        </a:graphic>
      </p:graphicFrame>
      <p:sp>
        <p:nvSpPr>
          <p:cNvPr id="36867" name="Rectangle 5"/>
          <p:cNvSpPr>
            <a:spLocks noChangeArrowheads="1"/>
          </p:cNvSpPr>
          <p:nvPr/>
        </p:nvSpPr>
        <p:spPr bwMode="auto">
          <a:xfrm>
            <a:off x="611188" y="1125539"/>
            <a:ext cx="7777162" cy="600164"/>
          </a:xfrm>
          <a:prstGeom prst="rect">
            <a:avLst/>
          </a:prstGeom>
          <a:noFill/>
          <a:ln w="9525">
            <a:noFill/>
            <a:miter lim="800000"/>
            <a:headEnd/>
            <a:tailEnd/>
          </a:ln>
        </p:spPr>
        <p:txBody>
          <a:bodyPr wrap="square">
            <a:spAutoFit/>
          </a:bodyPr>
          <a:lstStyle/>
          <a:p>
            <a:pPr marL="271463" indent="-271463">
              <a:spcBef>
                <a:spcPts val="575"/>
              </a:spcBef>
              <a:buClr>
                <a:schemeClr val="accent1"/>
              </a:buClr>
              <a:buSzPct val="85000"/>
              <a:buFont typeface="Arial" charset="0"/>
              <a:buChar char="•"/>
            </a:pPr>
            <a:r>
              <a:rPr lang="el-GR" sz="1400" dirty="0">
                <a:latin typeface="Calibri" pitchFamily="34" charset="0"/>
              </a:rPr>
              <a:t>Το 2012 84 </a:t>
            </a:r>
            <a:r>
              <a:rPr lang="el-GR" sz="1400" dirty="0" err="1">
                <a:latin typeface="Calibri" pitchFamily="34" charset="0"/>
              </a:rPr>
              <a:t>εκατ.€</a:t>
            </a:r>
            <a:r>
              <a:rPr lang="el-GR" sz="1400" dirty="0">
                <a:latin typeface="Calibri" pitchFamily="34" charset="0"/>
              </a:rPr>
              <a:t> για φαρμακευτική έρευνα και ανάπτυξη στην Ελλάδα</a:t>
            </a:r>
          </a:p>
          <a:p>
            <a:pPr marL="271463" indent="-271463">
              <a:spcBef>
                <a:spcPts val="575"/>
              </a:spcBef>
              <a:buClr>
                <a:schemeClr val="accent1"/>
              </a:buClr>
              <a:buSzPct val="85000"/>
              <a:buFont typeface="Arial" charset="0"/>
              <a:buChar char="•"/>
            </a:pPr>
            <a:r>
              <a:rPr lang="el-GR" sz="1400" dirty="0">
                <a:latin typeface="Calibri" pitchFamily="34" charset="0"/>
              </a:rPr>
              <a:t>Στην Ελλάδα το </a:t>
            </a:r>
            <a:r>
              <a:rPr lang="en-US" sz="1400" dirty="0">
                <a:latin typeface="Calibri" pitchFamily="34" charset="0"/>
              </a:rPr>
              <a:t>18</a:t>
            </a:r>
            <a:r>
              <a:rPr lang="el-GR" sz="1400" dirty="0">
                <a:latin typeface="Calibri" pitchFamily="34" charset="0"/>
              </a:rPr>
              <a:t>% των συνολικών δαπανών </a:t>
            </a:r>
            <a:r>
              <a:rPr lang="el-GR" sz="1400" dirty="0" err="1">
                <a:latin typeface="Calibri" pitchFamily="34" charset="0"/>
              </a:rPr>
              <a:t>Ε&amp;Α</a:t>
            </a:r>
            <a:r>
              <a:rPr lang="el-GR" sz="1400" dirty="0">
                <a:latin typeface="Calibri" pitchFamily="34" charset="0"/>
              </a:rPr>
              <a:t> αφορά στο τομέα φαρμάκων</a:t>
            </a:r>
          </a:p>
        </p:txBody>
      </p:sp>
      <p:sp>
        <p:nvSpPr>
          <p:cNvPr id="36868" name="Rectangle 7"/>
          <p:cNvSpPr>
            <a:spLocks noChangeArrowheads="1"/>
          </p:cNvSpPr>
          <p:nvPr/>
        </p:nvSpPr>
        <p:spPr bwMode="auto">
          <a:xfrm>
            <a:off x="827584" y="4293096"/>
            <a:ext cx="1800225" cy="1816100"/>
          </a:xfrm>
          <a:prstGeom prst="rect">
            <a:avLst/>
          </a:prstGeom>
          <a:noFill/>
          <a:ln w="9525">
            <a:noFill/>
            <a:miter lim="800000"/>
            <a:headEnd/>
            <a:tailEnd/>
          </a:ln>
        </p:spPr>
        <p:txBody>
          <a:bodyPr>
            <a:spAutoFit/>
          </a:bodyPr>
          <a:lstStyle/>
          <a:p>
            <a:r>
              <a:rPr lang="el-GR" sz="1600" dirty="0">
                <a:latin typeface="Calibri" pitchFamily="34" charset="0"/>
              </a:rPr>
              <a:t>Υψηλή συνεισφορά πατεντών στον τομέα του φαρμάκου στην Ελλάδα σε σχέση με την Ευρώπη</a:t>
            </a:r>
          </a:p>
        </p:txBody>
      </p:sp>
      <p:sp>
        <p:nvSpPr>
          <p:cNvPr id="10" name="Slide Number Placeholder 9"/>
          <p:cNvSpPr>
            <a:spLocks noGrp="1"/>
          </p:cNvSpPr>
          <p:nvPr>
            <p:ph type="sldNum" sz="quarter" idx="12"/>
          </p:nvPr>
        </p:nvSpPr>
        <p:spPr/>
        <p:txBody>
          <a:bodyPr/>
          <a:lstStyle/>
          <a:p>
            <a:pPr>
              <a:defRPr/>
            </a:pPr>
            <a:fld id="{133A3C7D-A289-44AC-AF1D-B3BDEC0B653F}" type="slidenum">
              <a:rPr lang="el-GR"/>
              <a:pPr>
                <a:defRPr/>
              </a:pPr>
              <a:t>9</a:t>
            </a:fld>
            <a:endParaRPr lang="el-GR"/>
          </a:p>
        </p:txBody>
      </p:sp>
      <p:sp>
        <p:nvSpPr>
          <p:cNvPr id="11" name="Rectangle 10"/>
          <p:cNvSpPr/>
          <p:nvPr/>
        </p:nvSpPr>
        <p:spPr>
          <a:xfrm>
            <a:off x="635000" y="1085850"/>
            <a:ext cx="7777163" cy="533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sz="1600"/>
          </a:p>
        </p:txBody>
      </p:sp>
      <p:sp>
        <p:nvSpPr>
          <p:cNvPr id="36871" name="Rectangle 256"/>
          <p:cNvSpPr>
            <a:spLocks noChangeArrowheads="1"/>
          </p:cNvSpPr>
          <p:nvPr/>
        </p:nvSpPr>
        <p:spPr bwMode="auto">
          <a:xfrm>
            <a:off x="731838" y="6165850"/>
            <a:ext cx="3552825" cy="234950"/>
          </a:xfrm>
          <a:prstGeom prst="rect">
            <a:avLst/>
          </a:prstGeom>
          <a:noFill/>
          <a:ln w="9525">
            <a:noFill/>
            <a:miter lim="800000"/>
            <a:headEnd/>
            <a:tailEnd/>
          </a:ln>
        </p:spPr>
        <p:txBody>
          <a:bodyPr>
            <a:spAutoFit/>
          </a:bodyPr>
          <a:lstStyle/>
          <a:p>
            <a:pPr>
              <a:lnSpc>
                <a:spcPct val="85000"/>
              </a:lnSpc>
            </a:pPr>
            <a:r>
              <a:rPr lang="el-GR" sz="1100" b="1">
                <a:latin typeface="Calibri" pitchFamily="34" charset="0"/>
              </a:rPr>
              <a:t>Πηγή: </a:t>
            </a:r>
            <a:r>
              <a:rPr lang="en-GB" sz="1100">
                <a:latin typeface="Calibri" pitchFamily="34" charset="0"/>
              </a:rPr>
              <a:t>European Patent </a:t>
            </a:r>
            <a:r>
              <a:rPr lang="en-US" sz="1100">
                <a:latin typeface="Calibri" pitchFamily="34" charset="0"/>
              </a:rPr>
              <a:t>Office</a:t>
            </a:r>
            <a:endParaRPr lang="en-US" sz="1100" baseline="30000">
              <a:latin typeface="Calibri" pitchFamily="34" charset="0"/>
            </a:endParaRPr>
          </a:p>
        </p:txBody>
      </p:sp>
      <p:graphicFrame>
        <p:nvGraphicFramePr>
          <p:cNvPr id="13" name="Content Placeholder 10"/>
          <p:cNvGraphicFramePr>
            <a:graphicFrameLocks/>
          </p:cNvGraphicFramePr>
          <p:nvPr/>
        </p:nvGraphicFramePr>
        <p:xfrm>
          <a:off x="2627313" y="3861049"/>
          <a:ext cx="5665787" cy="2520702"/>
        </p:xfrm>
        <a:graphic>
          <a:graphicData uri="http://schemas.openxmlformats.org/drawingml/2006/chart">
            <c:chart xmlns:c="http://schemas.openxmlformats.org/drawingml/2006/chart" xmlns:r="http://schemas.openxmlformats.org/officeDocument/2006/relationships" r:id="rId3"/>
          </a:graphicData>
        </a:graphic>
      </p:graphicFrame>
      <p:sp>
        <p:nvSpPr>
          <p:cNvPr id="36873" name="Rectangle 13"/>
          <p:cNvSpPr>
            <a:spLocks noChangeArrowheads="1"/>
          </p:cNvSpPr>
          <p:nvPr/>
        </p:nvSpPr>
        <p:spPr bwMode="auto">
          <a:xfrm>
            <a:off x="683568" y="3645024"/>
            <a:ext cx="1466850" cy="261937"/>
          </a:xfrm>
          <a:prstGeom prst="rect">
            <a:avLst/>
          </a:prstGeom>
          <a:noFill/>
          <a:ln w="9525">
            <a:noFill/>
            <a:miter lim="800000"/>
            <a:headEnd/>
            <a:tailEnd/>
          </a:ln>
        </p:spPr>
        <p:txBody>
          <a:bodyPr wrap="none">
            <a:spAutoFit/>
          </a:bodyPr>
          <a:lstStyle/>
          <a:p>
            <a:r>
              <a:rPr lang="el-GR" sz="1000" b="1" dirty="0">
                <a:latin typeface="Calibri" pitchFamily="34" charset="0"/>
              </a:rPr>
              <a:t>Πηγή: </a:t>
            </a:r>
            <a:r>
              <a:rPr lang="en-GB" sz="1100" dirty="0" err="1">
                <a:latin typeface="Calibri" pitchFamily="34" charset="0"/>
              </a:rPr>
              <a:t>Eurostat</a:t>
            </a:r>
            <a:r>
              <a:rPr lang="el-GR" sz="1100" dirty="0">
                <a:latin typeface="Calibri" pitchFamily="34" charset="0"/>
              </a:rPr>
              <a:t> – </a:t>
            </a:r>
            <a:r>
              <a:rPr lang="en-GB" sz="1100" dirty="0" err="1">
                <a:latin typeface="Calibri" pitchFamily="34" charset="0"/>
              </a:rPr>
              <a:t>EFPIA</a:t>
            </a:r>
            <a:endParaRPr lang="el-GR" sz="110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inancial Overview">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Financial Overview 1">
        <a:dk1>
          <a:srgbClr val="000000"/>
        </a:dk1>
        <a:lt1>
          <a:srgbClr val="006666"/>
        </a:lt1>
        <a:dk2>
          <a:srgbClr val="FFFFFF"/>
        </a:dk2>
        <a:lt2>
          <a:srgbClr val="969696"/>
        </a:lt2>
        <a:accent1>
          <a:srgbClr val="99FFCC"/>
        </a:accent1>
        <a:accent2>
          <a:srgbClr val="00CCCC"/>
        </a:accent2>
        <a:accent3>
          <a:srgbClr val="AAB8B8"/>
        </a:accent3>
        <a:accent4>
          <a:srgbClr val="000000"/>
        </a:accent4>
        <a:accent5>
          <a:srgbClr val="CAFFE2"/>
        </a:accent5>
        <a:accent6>
          <a:srgbClr val="00B9B9"/>
        </a:accent6>
        <a:hlink>
          <a:srgbClr val="CCCCFF"/>
        </a:hlink>
        <a:folHlink>
          <a:srgbClr val="A3BABA"/>
        </a:folHlink>
      </a:clrScheme>
      <a:clrMap bg1="lt1" tx1="dk1" bg2="lt2" tx2="dk2" accent1="accent1" accent2="accent2" accent3="accent3" accent4="accent4" accent5="accent5" accent6="accent6" hlink="hlink" folHlink="folHlink"/>
    </a:extraClrScheme>
    <a:extraClrScheme>
      <a:clrScheme name="Financial Overview 2">
        <a:dk1>
          <a:srgbClr val="000000"/>
        </a:dk1>
        <a:lt1>
          <a:srgbClr val="FFFFCC"/>
        </a:lt1>
        <a:dk2>
          <a:srgbClr val="000000"/>
        </a:dk2>
        <a:lt2>
          <a:srgbClr val="808000"/>
        </a:lt2>
        <a:accent1>
          <a:srgbClr val="669900"/>
        </a:accent1>
        <a:accent2>
          <a:srgbClr val="800000"/>
        </a:accent2>
        <a:accent3>
          <a:srgbClr val="FFFFE2"/>
        </a:accent3>
        <a:accent4>
          <a:srgbClr val="000000"/>
        </a:accent4>
        <a:accent5>
          <a:srgbClr val="B8CAAA"/>
        </a:accent5>
        <a:accent6>
          <a:srgbClr val="730000"/>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Financial Overview 3">
        <a:dk1>
          <a:srgbClr val="000000"/>
        </a:dk1>
        <a:lt1>
          <a:srgbClr val="FFFFFF"/>
        </a:lt1>
        <a:dk2>
          <a:srgbClr val="B2B2B2"/>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Financial Overview 4">
        <a:dk1>
          <a:srgbClr val="000000"/>
        </a:dk1>
        <a:lt1>
          <a:srgbClr val="336699"/>
        </a:lt1>
        <a:dk2>
          <a:srgbClr val="FFFFFF"/>
        </a:dk2>
        <a:lt2>
          <a:srgbClr val="6F9FCF"/>
        </a:lt2>
        <a:accent1>
          <a:srgbClr val="336633"/>
        </a:accent1>
        <a:accent2>
          <a:srgbClr val="00FFFF"/>
        </a:accent2>
        <a:accent3>
          <a:srgbClr val="ADB8CA"/>
        </a:accent3>
        <a:accent4>
          <a:srgbClr val="000000"/>
        </a:accent4>
        <a:accent5>
          <a:srgbClr val="ADB8AD"/>
        </a:accent5>
        <a:accent6>
          <a:srgbClr val="00E7E7"/>
        </a:accent6>
        <a:hlink>
          <a:srgbClr val="009999"/>
        </a:hlink>
        <a:folHlink>
          <a:srgbClr val="9CBCD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inancial Overview">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inancial Overview">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inancial Overview">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iobe_template</Template>
  <TotalTime>1082</TotalTime>
  <Words>3966</Words>
  <Application>Microsoft Office PowerPoint</Application>
  <PresentationFormat>Προβολή στην οθόνη (4:3)</PresentationFormat>
  <Paragraphs>390</Paragraphs>
  <Slides>32</Slides>
  <Notes>3</Notes>
  <HiddenSlides>0</HiddenSlides>
  <MMClips>0</MMClips>
  <ScaleCrop>false</ScaleCrop>
  <HeadingPairs>
    <vt:vector size="4" baseType="variant">
      <vt:variant>
        <vt:lpstr>Θέμα</vt:lpstr>
      </vt:variant>
      <vt:variant>
        <vt:i4>2</vt:i4>
      </vt:variant>
      <vt:variant>
        <vt:lpstr>Τίτλοι διαφανειών</vt:lpstr>
      </vt:variant>
      <vt:variant>
        <vt:i4>32</vt:i4>
      </vt:variant>
    </vt:vector>
  </HeadingPairs>
  <TitlesOfParts>
    <vt:vector size="34" baseType="lpstr">
      <vt:lpstr>Office Theme</vt:lpstr>
      <vt:lpstr>Theme1</vt:lpstr>
      <vt:lpstr>Μελέτη στρατηγικής  για τον κλάδο της Φαρμακοβιομηχανίας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Μελέτη στρατηγικής  για τον κλάδο της Φαρμακοβιομηχανίας</dc:title>
  <dc:creator>Zoi Magklara</dc:creator>
  <cp:lastModifiedBy>Zoi Magklara</cp:lastModifiedBy>
  <cp:revision>174</cp:revision>
  <dcterms:created xsi:type="dcterms:W3CDTF">2014-02-17T14:25:29Z</dcterms:created>
  <dcterms:modified xsi:type="dcterms:W3CDTF">2014-05-08T10:40:54Z</dcterms:modified>
</cp:coreProperties>
</file>