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8" r:id="rId4"/>
    <p:sldId id="303" r:id="rId5"/>
    <p:sldId id="297" r:id="rId6"/>
    <p:sldId id="304" r:id="rId7"/>
    <p:sldId id="310" r:id="rId8"/>
  </p:sldIdLst>
  <p:sldSz cx="9144000" cy="6858000" type="screen4x3"/>
  <p:notesSz cx="7010400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6B9842"/>
    <a:srgbClr val="7EB24E"/>
    <a:srgbClr val="9999FF"/>
    <a:srgbClr val="CC99FF"/>
    <a:srgbClr val="93AD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41" autoAdjust="0"/>
  </p:normalViewPr>
  <p:slideViewPr>
    <p:cSldViewPr>
      <p:cViewPr varScale="1">
        <p:scale>
          <a:sx n="95" d="100"/>
          <a:sy n="9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EA9B2-5626-458E-AF9B-A6BD55DCAB15}" type="datetimeFigureOut">
              <a:rPr lang="el-GR" smtClean="0"/>
              <a:pPr/>
              <a:t>10/7/2012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6D44E-ED9B-4538-BBD5-670698708FE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28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1D1CFE-DE31-44D2-BD98-33E231594320}" type="datetimeFigureOut">
              <a:rPr lang="en-US"/>
              <a:pPr>
                <a:defRPr/>
              </a:pPr>
              <a:t>7/10/2012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538"/>
            <a:ext cx="5608975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086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0086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AF5C5E-2F62-466F-849D-2DD73A176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70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C518C2-80D4-42C0-9D38-A13B4147A77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8EB9-A9BB-43A7-8F22-BCD73E983C8C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3B4-3927-4292-BA07-B4FA3B4A9E1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1DAB-854E-4B9C-8BAF-F83CB1BCA071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757BA-236A-4820-B970-D6A72D80D96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ABB6-5CB5-459A-8250-02BC778D584D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AA7C-EFBC-40F0-860D-70C47E9EB9D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65580"/>
            <a:ext cx="8503920" cy="539242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spcAft>
                <a:spcPts val="600"/>
              </a:spcAft>
              <a:buClr>
                <a:schemeClr val="accent1"/>
              </a:buClr>
              <a:defRPr/>
            </a:lvl2pPr>
            <a:lvl3pPr>
              <a:spcAft>
                <a:spcPts val="400"/>
              </a:spcAft>
              <a:buClr>
                <a:schemeClr val="accent1"/>
              </a:buClr>
              <a:defRPr/>
            </a:lvl3pPr>
            <a:lvl4pPr marL="13144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4pPr>
            <a:lvl5pPr marL="17145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5pPr>
            <a:lvl6pPr marL="21717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6pPr>
            <a:lvl7pPr marL="26289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7pPr>
            <a:lvl8pPr marL="30289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8pPr>
            <a:lvl9pPr marL="34861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388" y="6402388"/>
            <a:ext cx="6477000" cy="2508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 | B12 | Greece | 2nd September | $m at B11 rates | 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8163" y="6402388"/>
            <a:ext cx="400050" cy="247650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FD376C5-C51B-4FE8-B5F1-82BD7D15A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FA50-182D-4D8E-9D6D-4DB3B91160C7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12E9-49E3-450C-9A2A-678391D2A0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69E0C-02E5-4C6C-9B87-9EBE967CAFD3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A379-E677-4D47-8786-D279AA21F12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BBBA-9ECF-4CEE-A8BB-2E7A704355F8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B9DE-1E08-45F1-882F-C1344ED31BE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A227-56A3-40A8-A24A-A0F4C16091C6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A559-B82C-416E-B40F-D35193483FB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2F34-9654-4E31-B5D9-D0AF29F6BE17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40AD-32B5-4CEB-9500-EE490B0CF2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6E90-63C0-4982-B868-CD2F74050BE4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6B351-EE66-4174-A59C-FB6BA28C44B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1E87-81B0-4F95-9422-00F9AD6F87A5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5024-B1A6-4069-BF4F-F0EC9987FE3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1232-02D9-403A-9C50-5B686456C058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ADB84-22CE-48FB-BF54-53555B0DC6E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BB1F6-9768-4E0E-89F4-10E199747788}" type="datetimeFigureOut">
              <a:rPr lang="el-GR"/>
              <a:pPr>
                <a:defRPr/>
              </a:pPr>
              <a:t>10/7/2012</a:t>
            </a:fld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688BD-C301-4DED-8E50-E003052455B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88" r:id="rId9"/>
    <p:sldLayoutId id="2147483679" r:id="rId10"/>
    <p:sldLayoutId id="2147483678" r:id="rId11"/>
    <p:sldLayoutId id="21474836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slideLayout" Target="../slideLayouts/slideLayout1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oleObject" Target="../embeddings/Microsoft_Office_Excel_97-2003_Worksheet1.xls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Υπότιτλος 2"/>
          <p:cNvSpPr>
            <a:spLocks noGrp="1"/>
          </p:cNvSpPr>
          <p:nvPr>
            <p:ph type="subTitle" idx="1"/>
          </p:nvPr>
        </p:nvSpPr>
        <p:spPr>
          <a:xfrm>
            <a:off x="533400" y="455612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Wednesday, July 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l-GR" dirty="0" smtClean="0"/>
          </a:p>
        </p:txBody>
      </p:sp>
      <p:sp>
        <p:nvSpPr>
          <p:cNvPr id="15362" name="Υπότιτλος 2"/>
          <p:cNvSpPr>
            <a:spLocks/>
          </p:cNvSpPr>
          <p:nvPr/>
        </p:nvSpPr>
        <p:spPr bwMode="auto">
          <a:xfrm>
            <a:off x="555625" y="2276475"/>
            <a:ext cx="7854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3000" dirty="0">
                <a:latin typeface="Constantia" pitchFamily="18" charset="0"/>
              </a:rPr>
              <a:t>Greece: Sustainability of Healthcare is a patient’s </a:t>
            </a:r>
            <a:r>
              <a:rPr lang="en-US" sz="3000" dirty="0" smtClean="0">
                <a:latin typeface="Constantia" pitchFamily="18" charset="0"/>
              </a:rPr>
              <a:t>right</a:t>
            </a:r>
            <a:endParaRPr lang="en-US" sz="3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36588"/>
          </a:xfrm>
        </p:spPr>
        <p:txBody>
          <a:bodyPr/>
          <a:lstStyle/>
          <a:p>
            <a:pPr algn="ctr" eaLnBrk="1" hangingPunct="1"/>
            <a:r>
              <a:rPr lang="en-US" sz="3500" b="1" dirty="0" smtClean="0"/>
              <a:t>Agenda</a:t>
            </a:r>
            <a:endParaRPr lang="el-GR" sz="3500" b="1" dirty="0" smtClean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Environment latest outlook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Urgent issues 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EOPYY Financing : Public sector debts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Patients’ access: New Therapies/Products: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Structural HC reforms: E-prescribing &amp; therapeutic protocols</a:t>
            </a:r>
          </a:p>
          <a:p>
            <a:pPr marL="984250" lvl="1" indent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 Fraud/ Mismanagement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Code of Ethics - Transparency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2012</a:t>
            </a:r>
            <a:r>
              <a:rPr lang="en-US" sz="2000" dirty="0" smtClean="0"/>
              <a:t> Public drug savings</a:t>
            </a:r>
          </a:p>
          <a:p>
            <a:pPr marL="454025" indent="-92075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Public outpatient drug expenditure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Planning the day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92075" y="12700"/>
            <a:ext cx="889317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b="1" dirty="0">
                <a:solidFill>
                  <a:schemeClr val="tx2"/>
                </a:solidFill>
                <a:latin typeface="Calibri" pitchFamily="34" charset="0"/>
              </a:rPr>
              <a:t>Environment latest outlook</a:t>
            </a:r>
          </a:p>
          <a:p>
            <a:pPr eaLnBrk="0" hangingPunct="0">
              <a:lnSpc>
                <a:spcPct val="95000"/>
              </a:lnSpc>
            </a:pPr>
            <a:r>
              <a:rPr lang="en-US" sz="2000" i="1" dirty="0">
                <a:solidFill>
                  <a:srgbClr val="089CA3"/>
                </a:solidFill>
                <a:latin typeface="Calibri" pitchFamily="34" charset="0"/>
              </a:rPr>
              <a:t>Political uncertainty and lack of liquidity puts stress in the market</a:t>
            </a:r>
          </a:p>
        </p:txBody>
      </p:sp>
      <p:sp>
        <p:nvSpPr>
          <p:cNvPr id="17410" name="Content Placeholder 7"/>
          <p:cNvSpPr>
            <a:spLocks noGrp="1"/>
          </p:cNvSpPr>
          <p:nvPr>
            <p:ph idx="1"/>
          </p:nvPr>
        </p:nvSpPr>
        <p:spPr>
          <a:xfrm>
            <a:off x="107950" y="1127125"/>
            <a:ext cx="8964613" cy="53975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The coalition government will have the mission of easing some key terms of the Memorandum but mostly proceed to </a:t>
            </a:r>
            <a:r>
              <a:rPr lang="en-US" sz="2000" b="1" dirty="0" smtClean="0"/>
              <a:t>structural reforms </a:t>
            </a:r>
            <a:r>
              <a:rPr lang="en-US" sz="2000" dirty="0" smtClean="0"/>
              <a:t>in GR.</a:t>
            </a:r>
            <a:endParaRPr lang="en-GB" sz="2000" dirty="0" smtClean="0"/>
          </a:p>
          <a:p>
            <a:pPr eaLnBrk="1" hangingPunct="1">
              <a:spcBef>
                <a:spcPts val="1200"/>
              </a:spcBef>
            </a:pPr>
            <a:r>
              <a:rPr lang="en-GB" sz="2000" dirty="0" smtClean="0"/>
              <a:t>The country has been running out of money, and the lack of liquidity impacts severely the healthcare sector and damages social solidarity and cohesion. </a:t>
            </a:r>
            <a:r>
              <a:rPr lang="en-GB" sz="2000" b="1" dirty="0" smtClean="0"/>
              <a:t>EOPYY is on default mode</a:t>
            </a:r>
            <a:r>
              <a:rPr lang="en-GB" sz="2000" dirty="0" smtClean="0"/>
              <a:t>.</a:t>
            </a:r>
          </a:p>
          <a:p>
            <a:pPr algn="just" eaLnBrk="1" hangingPunct="1">
              <a:spcBef>
                <a:spcPts val="1200"/>
              </a:spcBef>
            </a:pPr>
            <a:r>
              <a:rPr lang="en-US" sz="2000" dirty="0" smtClean="0"/>
              <a:t>Government must immediately act ensuring flow of medicines in the country, by the </a:t>
            </a:r>
            <a:r>
              <a:rPr lang="en-US" sz="2000" b="1" dirty="0" smtClean="0"/>
              <a:t>1.5 bn € funding of EOPYY </a:t>
            </a:r>
            <a:r>
              <a:rPr lang="en-US" sz="2000" dirty="0" smtClean="0"/>
              <a:t>and public hospitals in order to restore a regular flow of payments to pharmaceutical companies, pharmacists and other stakeholders in the HC.</a:t>
            </a:r>
          </a:p>
          <a:p>
            <a:pPr algn="just" eaLnBrk="1" hangingPunct="1">
              <a:spcBef>
                <a:spcPts val="1200"/>
              </a:spcBef>
            </a:pPr>
            <a:r>
              <a:rPr lang="en-US" sz="2000" dirty="0" smtClean="0"/>
              <a:t>EOPYY reported the </a:t>
            </a:r>
            <a:r>
              <a:rPr lang="en-US" sz="2300" dirty="0" smtClean="0"/>
              <a:t>4 </a:t>
            </a:r>
            <a:r>
              <a:rPr lang="en-US" sz="2000" dirty="0" smtClean="0"/>
              <a:t>months </a:t>
            </a:r>
            <a:r>
              <a:rPr lang="en-US" sz="2300" dirty="0" smtClean="0"/>
              <a:t>2012 </a:t>
            </a:r>
            <a:r>
              <a:rPr lang="en-US" sz="2000" dirty="0" smtClean="0"/>
              <a:t>outpatient pharmaceutical expenditure and projected the full year 2012.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The budget is under control</a:t>
            </a:r>
            <a:r>
              <a:rPr lang="en-US" sz="2000" dirty="0" smtClean="0"/>
              <a:t>, full year being estimated at €2.7-2.9bn (without VAT)</a:t>
            </a:r>
          </a:p>
          <a:p>
            <a:pPr eaLnBrk="1" hangingPunct="1">
              <a:spcBef>
                <a:spcPts val="1200"/>
              </a:spcBef>
              <a:buFont typeface="Wingdings 2" pitchFamily="18" charset="2"/>
              <a:buNone/>
            </a:pPr>
            <a:endParaRPr lang="en-GB" sz="1700" dirty="0" smtClean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 bwMode="gray">
          <a:xfrm>
            <a:off x="-188913" y="4665663"/>
            <a:ext cx="7042151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lvl="2" indent="-1778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-"/>
              <a:defRPr/>
            </a:pPr>
            <a:endParaRPr lang="en-US" sz="1500" kern="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8600" y="4306888"/>
            <a:ext cx="9144000" cy="341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8463" lvl="1" indent="-163513" fontAlgn="auto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0000"/>
              <a:buFont typeface="Arial" pitchFamily="34" charset="0"/>
              <a:buChar char="•"/>
              <a:defRPr/>
            </a:pPr>
            <a:endParaRPr lang="en-US" sz="1700" kern="0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00013"/>
            <a:ext cx="8229600" cy="54927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Focusing our attention on urgent issues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692696"/>
            <a:ext cx="8424862" cy="597666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Only to pharma companies the state has outstanding debts that exceed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b="1" dirty="0" smtClean="0"/>
              <a:t>€ 1.5 bn</a:t>
            </a:r>
            <a:r>
              <a:rPr lang="en-US" sz="2000" dirty="0" smtClean="0"/>
              <a:t>, i.e.:</a:t>
            </a:r>
          </a:p>
          <a:p>
            <a:pPr marL="622300" lvl="0" indent="-260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l-GR" sz="2000" dirty="0" smtClean="0"/>
              <a:t>Debts of IKA-EOPYY </a:t>
            </a:r>
            <a:r>
              <a:rPr lang="en-US" sz="2000" dirty="0" smtClean="0"/>
              <a:t>amount to </a:t>
            </a:r>
            <a:r>
              <a:rPr lang="el-GR" sz="2000" b="1" dirty="0" smtClean="0"/>
              <a:t>€550</a:t>
            </a:r>
            <a:r>
              <a:rPr lang="el-GR" sz="2000" dirty="0" smtClean="0"/>
              <a:t> </a:t>
            </a:r>
            <a:r>
              <a:rPr lang="el-GR" sz="2000" b="1" dirty="0" smtClean="0"/>
              <a:t>million</a:t>
            </a:r>
            <a:r>
              <a:rPr lang="el-GR" sz="2000" dirty="0" smtClean="0"/>
              <a:t> </a:t>
            </a:r>
            <a:r>
              <a:rPr lang="en-US" sz="2000" dirty="0" smtClean="0"/>
              <a:t>and </a:t>
            </a:r>
            <a:r>
              <a:rPr lang="el-GR" sz="2000" dirty="0" smtClean="0"/>
              <a:t>concern unpaid invoices for at least 18 months.</a:t>
            </a:r>
          </a:p>
          <a:p>
            <a:pPr marL="622300" lvl="0" indent="-260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/>
              <a:t>D</a:t>
            </a:r>
            <a:r>
              <a:rPr lang="el-GR" sz="2000" dirty="0" smtClean="0"/>
              <a:t>ebts of NHS hospitals </a:t>
            </a:r>
            <a:r>
              <a:rPr lang="en-US" sz="2000" dirty="0" smtClean="0"/>
              <a:t>amount to </a:t>
            </a:r>
            <a:r>
              <a:rPr lang="el-GR" sz="2000" b="1" dirty="0" smtClean="0"/>
              <a:t>€850</a:t>
            </a:r>
            <a:r>
              <a:rPr lang="el-GR" sz="2000" dirty="0" smtClean="0"/>
              <a:t> </a:t>
            </a:r>
            <a:r>
              <a:rPr lang="el-GR" sz="2000" b="1" dirty="0" smtClean="0"/>
              <a:t>million</a:t>
            </a:r>
            <a:r>
              <a:rPr lang="el-GR" sz="2000" dirty="0" smtClean="0"/>
              <a:t>.</a:t>
            </a:r>
          </a:p>
          <a:p>
            <a:pPr marL="622300" lvl="0" indent="-260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/>
              <a:t>D</a:t>
            </a:r>
            <a:r>
              <a:rPr lang="el-GR" sz="2000" dirty="0" smtClean="0"/>
              <a:t>ebts of military hospitals </a:t>
            </a:r>
            <a:r>
              <a:rPr lang="en-US" sz="2000" dirty="0" smtClean="0"/>
              <a:t>amount to </a:t>
            </a:r>
            <a:r>
              <a:rPr lang="el-GR" sz="2000" b="1" dirty="0" smtClean="0"/>
              <a:t>€150 million</a:t>
            </a:r>
            <a:r>
              <a:rPr lang="el-GR" sz="2000" dirty="0" smtClean="0"/>
              <a:t>, 1/3 out of which concern</a:t>
            </a:r>
            <a:r>
              <a:rPr lang="en-US" sz="2000" dirty="0" smtClean="0"/>
              <a:t> </a:t>
            </a:r>
            <a:r>
              <a:rPr lang="el-GR" sz="2000" dirty="0" smtClean="0"/>
              <a:t>unpaid invoices issued during the period 2007-2010.</a:t>
            </a:r>
            <a:endParaRPr lang="en-US" sz="2000" dirty="0" smtClean="0"/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Revisit the issue of the </a:t>
            </a:r>
            <a:r>
              <a:rPr lang="en-US" sz="2000" b="1" dirty="0" smtClean="0"/>
              <a:t>haircut of </a:t>
            </a:r>
            <a:r>
              <a:rPr lang="en-US" sz="2000" b="1" dirty="0" err="1" smtClean="0"/>
              <a:t>pharma</a:t>
            </a:r>
            <a:r>
              <a:rPr lang="en-US" sz="2000" b="1" dirty="0" smtClean="0"/>
              <a:t> companies’ bonds </a:t>
            </a:r>
            <a:r>
              <a:rPr lang="en-US" sz="2000" dirty="0" smtClean="0"/>
              <a:t>through PSI2 (damage incurred amounts to €1 </a:t>
            </a:r>
            <a:r>
              <a:rPr lang="en-US" sz="2000" dirty="0" err="1" smtClean="0"/>
              <a:t>bn</a:t>
            </a:r>
            <a:r>
              <a:rPr lang="en-US" sz="2000" dirty="0" smtClean="0"/>
              <a:t>)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Immediate issuance of a Price Bulletin pending since Dec 2010, including:</a:t>
            </a:r>
          </a:p>
          <a:p>
            <a:pPr marL="623888" indent="8890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/>
              <a:t> new innovative medicines and therapies for patients</a:t>
            </a:r>
          </a:p>
          <a:p>
            <a:pPr marL="623888" indent="8890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/>
              <a:t>generics producing further savings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/>
              <a:t>Structural HC reforms</a:t>
            </a:r>
            <a:r>
              <a:rPr lang="en-US" sz="2000" dirty="0" smtClean="0"/>
              <a:t>: E-prescribing and therapeutic guidelines</a:t>
            </a:r>
          </a:p>
          <a:p>
            <a:pPr marL="454025" indent="-182563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Leveraging the computerisation of the HC sector, reflecting need to tackle fraud and mismanagement as well as transparency in the system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Stricter implementation of Code of Ethics and more austere self-regulation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4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79388" y="1254125"/>
            <a:ext cx="8828087" cy="51069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SzPct val="120000"/>
              <a:defRPr/>
            </a:pPr>
            <a:endParaRPr lang="el-GR" sz="2400" b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>
            <p:custDataLst>
              <p:tags r:id="rId3"/>
            </p:custDataLst>
          </p:nvPr>
        </p:nvSpPr>
        <p:spPr>
          <a:xfrm>
            <a:off x="5391150" y="5980113"/>
            <a:ext cx="598488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folHlink"/>
                </a:solidFill>
                <a:latin typeface="+mj-lt"/>
                <a:ea typeface="+mj-ea"/>
                <a:cs typeface="+mj-cs"/>
                <a:sym typeface="Arial"/>
              </a:rPr>
              <a:t>1.5%</a:t>
            </a:r>
          </a:p>
        </p:txBody>
      </p:sp>
      <p:sp>
        <p:nvSpPr>
          <p:cNvPr id="23563" name="Oval 65"/>
          <p:cNvSpPr>
            <a:spLocks noChangeArrowheads="1"/>
          </p:cNvSpPr>
          <p:nvPr/>
        </p:nvSpPr>
        <p:spPr bwMode="auto">
          <a:xfrm>
            <a:off x="5364163" y="5949950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algn="ctr">
            <a:solidFill>
              <a:srgbClr val="923222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3569" name="think-cell Slide" r:id="rId51" imgW="360" imgH="360" progId="">
              <p:embed/>
            </p:oleObj>
          </a:graphicData>
        </a:graphic>
      </p:graphicFrame>
      <p:sp>
        <p:nvSpPr>
          <p:cNvPr id="29" name="Rectangle 28" hidden="1"/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l-GR" sz="1200" kern="0" dirty="0">
              <a:solidFill>
                <a:srgbClr val="FFFFFF"/>
              </a:solidFill>
              <a:cs typeface="Arial"/>
              <a:sym typeface="Arial"/>
            </a:endParaRPr>
          </a:p>
        </p:txBody>
      </p:sp>
      <p:graphicFrame>
        <p:nvGraphicFramePr>
          <p:cNvPr id="23560" name="Object 2"/>
          <p:cNvGraphicFramePr>
            <a:graphicFrameLocks noChangeAspect="1"/>
          </p:cNvGraphicFramePr>
          <p:nvPr/>
        </p:nvGraphicFramePr>
        <p:xfrm>
          <a:off x="425450" y="2095500"/>
          <a:ext cx="5975350" cy="3698875"/>
        </p:xfrm>
        <a:graphic>
          <a:graphicData uri="http://schemas.openxmlformats.org/presentationml/2006/ole">
            <p:oleObj spid="_x0000_s23570" name="Γράφημα" r:id="rId52" imgW="5934075" imgH="3505200" progId="Excel.Sheet.8">
              <p:embed/>
            </p:oleObj>
          </a:graphicData>
        </a:graphic>
      </p:graphicFrame>
      <p:cxnSp>
        <p:nvCxnSpPr>
          <p:cNvPr id="102" name="Straight Connector 101"/>
          <p:cNvCxnSpPr/>
          <p:nvPr>
            <p:custDataLst>
              <p:tags r:id="rId5"/>
            </p:custDataLst>
          </p:nvPr>
        </p:nvCxnSpPr>
        <p:spPr bwMode="auto">
          <a:xfrm>
            <a:off x="3541713" y="3365500"/>
            <a:ext cx="22225" cy="42386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>
            <p:custDataLst>
              <p:tags r:id="rId6"/>
            </p:custDataLst>
          </p:nvPr>
        </p:nvCxnSpPr>
        <p:spPr bwMode="auto">
          <a:xfrm flipH="1">
            <a:off x="3503613" y="3716338"/>
            <a:ext cx="347662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7"/>
            </p:custDataLst>
          </p:nvPr>
        </p:nvCxnSpPr>
        <p:spPr bwMode="auto">
          <a:xfrm>
            <a:off x="3232150" y="3368675"/>
            <a:ext cx="3476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>
            <p:custDataLst>
              <p:tags r:id="rId8"/>
            </p:custDataLst>
          </p:nvPr>
        </p:nvCxnSpPr>
        <p:spPr bwMode="auto">
          <a:xfrm flipH="1">
            <a:off x="4932363" y="3716338"/>
            <a:ext cx="19050" cy="144462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>
            <p:custDataLst>
              <p:tags r:id="rId9"/>
            </p:custDataLst>
          </p:nvPr>
        </p:nvCxnSpPr>
        <p:spPr bwMode="auto">
          <a:xfrm flipH="1">
            <a:off x="4913313" y="3860800"/>
            <a:ext cx="347662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>
            <p:custDataLst>
              <p:tags r:id="rId10"/>
            </p:custDataLst>
          </p:nvPr>
        </p:nvCxnSpPr>
        <p:spPr bwMode="auto">
          <a:xfrm>
            <a:off x="4641850" y="3716338"/>
            <a:ext cx="3476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>
            <p:custDataLst>
              <p:tags r:id="rId11"/>
            </p:custDataLst>
          </p:nvPr>
        </p:nvCxnSpPr>
        <p:spPr bwMode="auto">
          <a:xfrm>
            <a:off x="2141538" y="2787650"/>
            <a:ext cx="0" cy="5842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>
            <p:custDataLst>
              <p:tags r:id="rId12"/>
            </p:custDataLst>
          </p:nvPr>
        </p:nvCxnSpPr>
        <p:spPr bwMode="auto">
          <a:xfrm flipH="1">
            <a:off x="2103438" y="3368675"/>
            <a:ext cx="347662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>
            <p:custDataLst>
              <p:tags r:id="rId13"/>
            </p:custDataLst>
          </p:nvPr>
        </p:nvCxnSpPr>
        <p:spPr bwMode="auto">
          <a:xfrm>
            <a:off x="1798638" y="2782888"/>
            <a:ext cx="347662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4"/>
            </p:custDataLst>
          </p:nvPr>
        </p:nvCxnSpPr>
        <p:spPr bwMode="auto">
          <a:xfrm>
            <a:off x="1763713" y="2760663"/>
            <a:ext cx="3857625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5"/>
            </p:custDataLst>
          </p:nvPr>
        </p:nvCxnSpPr>
        <p:spPr bwMode="auto">
          <a:xfrm flipH="1">
            <a:off x="5665788" y="2765425"/>
            <a:ext cx="9525" cy="81756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>
            <p:custDataLst>
              <p:tags r:id="rId16"/>
            </p:custDataLst>
          </p:nvPr>
        </p:nvSpPr>
        <p:spPr bwMode="auto">
          <a:xfrm>
            <a:off x="565150" y="1884363"/>
            <a:ext cx="344488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b"/>
          <a:lstStyle/>
          <a:p>
            <a:pPr algn="ctr" eaLnBrk="0" hangingPunct="0">
              <a:defRPr/>
            </a:pPr>
            <a:r>
              <a:rPr lang="el-GR" sz="1400" dirty="0">
                <a:solidFill>
                  <a:prstClr val="black"/>
                </a:solidFill>
                <a:cs typeface="Arial"/>
                <a:sym typeface="Arial"/>
              </a:rPr>
              <a:t>€</a:t>
            </a:r>
            <a:r>
              <a:rPr lang="en-US" sz="1400" dirty="0">
                <a:solidFill>
                  <a:prstClr val="black"/>
                </a:solidFill>
                <a:cs typeface="Arial"/>
                <a:sym typeface="Arial"/>
              </a:rPr>
              <a:t> bio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 bwMode="auto">
          <a:xfrm>
            <a:off x="5448300" y="5699125"/>
            <a:ext cx="406400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fld id="{44C0619D-2631-4961-9502-8C944288CEF3}" type="datetime'2''''''''''''''''''0''''''1''2''''''''''''''''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2012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18" name="Oval 17"/>
          <p:cNvSpPr/>
          <p:nvPr>
            <p:custDataLst>
              <p:tags r:id="rId18"/>
            </p:custDataLst>
          </p:nvPr>
        </p:nvSpPr>
        <p:spPr bwMode="auto">
          <a:xfrm>
            <a:off x="1925638" y="2971800"/>
            <a:ext cx="43180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cs typeface="Arial"/>
                <a:sym typeface="Arial"/>
              </a:rPr>
              <a:t>-1.5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52" name="Rectangle 51"/>
          <p:cNvSpPr/>
          <p:nvPr>
            <p:custDataLst>
              <p:tags r:id="rId19"/>
            </p:custDataLst>
          </p:nvPr>
        </p:nvSpPr>
        <p:spPr bwMode="auto">
          <a:xfrm>
            <a:off x="4140200" y="3357563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b"/>
          <a:lstStyle/>
          <a:p>
            <a:pPr algn="ctr" eaLnBrk="0" hangingPunct="0">
              <a:defRPr/>
            </a:pPr>
            <a:r>
              <a:rPr lang="en-US" sz="1400" b="1" kern="0" dirty="0">
                <a:solidFill>
                  <a:prstClr val="black"/>
                </a:solidFill>
                <a:cs typeface="Arial"/>
                <a:sym typeface="Arial"/>
              </a:rPr>
              <a:t>4.6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 bwMode="auto">
          <a:xfrm>
            <a:off x="5508625" y="3860800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prstClr val="black"/>
                </a:solidFill>
                <a:cs typeface="Arial"/>
                <a:sym typeface="Arial"/>
              </a:rPr>
              <a:t>1.0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72" name="Oval 71"/>
          <p:cNvSpPr/>
          <p:nvPr>
            <p:custDataLst>
              <p:tags r:id="rId21"/>
            </p:custDataLst>
          </p:nvPr>
        </p:nvSpPr>
        <p:spPr bwMode="auto">
          <a:xfrm>
            <a:off x="5251450" y="2927350"/>
            <a:ext cx="800100" cy="347663"/>
          </a:xfrm>
          <a:prstGeom prst="ellipse">
            <a:avLst/>
          </a:prstGeom>
          <a:solidFill>
            <a:srgbClr val="DFE5EF"/>
          </a:solidFill>
          <a:ln w="9525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-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40%</a:t>
            </a:r>
            <a:endParaRPr lang="el-GR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6" name="Oval 45"/>
          <p:cNvSpPr/>
          <p:nvPr>
            <p:custDataLst>
              <p:tags r:id="rId22"/>
            </p:custDataLst>
          </p:nvPr>
        </p:nvSpPr>
        <p:spPr bwMode="auto">
          <a:xfrm>
            <a:off x="4716463" y="3644900"/>
            <a:ext cx="43180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b="1" kern="0" dirty="0">
                <a:solidFill>
                  <a:prstClr val="black"/>
                </a:solidFill>
                <a:cs typeface="Arial"/>
                <a:sym typeface="Arial"/>
              </a:rPr>
              <a:t>-0.4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41" name="Oval 40"/>
          <p:cNvSpPr/>
          <p:nvPr>
            <p:custDataLst>
              <p:tags r:id="rId23"/>
            </p:custDataLst>
          </p:nvPr>
        </p:nvSpPr>
        <p:spPr bwMode="auto">
          <a:xfrm>
            <a:off x="3325813" y="3405188"/>
            <a:ext cx="43180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b="1" dirty="0">
                <a:solidFill>
                  <a:prstClr val="black"/>
                </a:solidFill>
                <a:cs typeface="Arial"/>
                <a:sym typeface="Arial"/>
              </a:rPr>
              <a:t>-0.8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51" name="Rectangle 50"/>
          <p:cNvSpPr/>
          <p:nvPr>
            <p:custDataLst>
              <p:tags r:id="rId24"/>
            </p:custDataLst>
          </p:nvPr>
        </p:nvSpPr>
        <p:spPr bwMode="auto">
          <a:xfrm>
            <a:off x="2693988" y="3130550"/>
            <a:ext cx="296862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b"/>
          <a:lstStyle/>
          <a:p>
            <a:pPr algn="ctr" eaLnBrk="0" hangingPunct="0">
              <a:defRPr/>
            </a:pPr>
            <a:fld id="{3986C805-879C-4E94-BD6E-575B3192FDB4}" type="datetime'5''''.''''''''''''''''''''''4'''''''''''''''''''''''">
              <a:rPr lang="en-US" sz="1400" b="1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5.4</a:t>
            </a:fld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53" name="Rectangle 52"/>
          <p:cNvSpPr/>
          <p:nvPr>
            <p:custDataLst>
              <p:tags r:id="rId25"/>
            </p:custDataLst>
          </p:nvPr>
        </p:nvSpPr>
        <p:spPr bwMode="auto">
          <a:xfrm>
            <a:off x="5508625" y="3573463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b"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cs typeface="Arial"/>
                <a:sym typeface="Arial"/>
              </a:rPr>
              <a:t>4.1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 bwMode="auto">
          <a:xfrm>
            <a:off x="4043363" y="5699125"/>
            <a:ext cx="406400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fld id="{262FE55A-BAE3-4959-AE15-9D5A889FAEBE}" type="datetime'''''''''''''''20''''''''''''1''''''1''''''''''''''''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2011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24" name="Rectangle 23"/>
          <p:cNvSpPr/>
          <p:nvPr>
            <p:custDataLst>
              <p:tags r:id="rId27"/>
            </p:custDataLst>
          </p:nvPr>
        </p:nvSpPr>
        <p:spPr bwMode="auto">
          <a:xfrm>
            <a:off x="1233488" y="5699125"/>
            <a:ext cx="406400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fld id="{B83A66D4-38F6-406A-8C85-449D126191B4}" type="datetime'''2''''''''''''''''''''''''''''''''''''0''''0''9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2009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50" name="Rectangle 49"/>
          <p:cNvSpPr/>
          <p:nvPr>
            <p:custDataLst>
              <p:tags r:id="rId28"/>
            </p:custDataLst>
          </p:nvPr>
        </p:nvSpPr>
        <p:spPr bwMode="auto">
          <a:xfrm>
            <a:off x="1289050" y="2441575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b"/>
          <a:lstStyle/>
          <a:p>
            <a:pPr algn="ctr" eaLnBrk="0" hangingPunct="0">
              <a:defRPr/>
            </a:pPr>
            <a:r>
              <a:rPr lang="en-US" sz="1400" b="1" kern="0" dirty="0" smtClean="0">
                <a:solidFill>
                  <a:prstClr val="black"/>
                </a:solidFill>
                <a:cs typeface="Arial"/>
                <a:sym typeface="Arial"/>
              </a:rPr>
              <a:t>6.9</a:t>
            </a:r>
            <a:endParaRPr lang="el-GR" sz="1400" b="1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35" name="Rectangle 34"/>
          <p:cNvSpPr/>
          <p:nvPr>
            <p:custDataLst>
              <p:tags r:id="rId29"/>
            </p:custDataLst>
          </p:nvPr>
        </p:nvSpPr>
        <p:spPr bwMode="auto">
          <a:xfrm>
            <a:off x="4140200" y="3716338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prstClr val="black"/>
                </a:solidFill>
                <a:cs typeface="Arial"/>
                <a:sym typeface="Arial"/>
              </a:rPr>
              <a:t>0.8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21" name="Rectangle 20"/>
          <p:cNvSpPr/>
          <p:nvPr>
            <p:custDataLst>
              <p:tags r:id="rId30"/>
            </p:custDataLst>
          </p:nvPr>
        </p:nvSpPr>
        <p:spPr bwMode="auto">
          <a:xfrm>
            <a:off x="2638425" y="5699125"/>
            <a:ext cx="406400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fld id="{4CFBBC7C-A92D-48B3-AE5A-E108DE8E99E6}" type="datetime'''''''''''2''''0''10''''''''''''''''''''''''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2010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23" name="Rectangle 22"/>
          <p:cNvSpPr/>
          <p:nvPr>
            <p:custDataLst>
              <p:tags r:id="rId31"/>
            </p:custDataLst>
          </p:nvPr>
        </p:nvSpPr>
        <p:spPr bwMode="auto">
          <a:xfrm>
            <a:off x="2693988" y="3486150"/>
            <a:ext cx="296862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ctr"/>
          <a:lstStyle/>
          <a:p>
            <a:pPr algn="ctr" eaLnBrk="0" hangingPunct="0">
              <a:defRPr/>
            </a:pPr>
            <a:fld id="{B40AF5C0-88D2-4B8D-94C7-31AD11441377}" type="datetime'''''''''''''''''1''.''''1''''''''''''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1.1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27" name="Rectangle 26"/>
          <p:cNvSpPr/>
          <p:nvPr>
            <p:custDataLst>
              <p:tags r:id="rId32"/>
            </p:custDataLst>
          </p:nvPr>
        </p:nvSpPr>
        <p:spPr bwMode="auto">
          <a:xfrm>
            <a:off x="1289050" y="2949575"/>
            <a:ext cx="296863" cy="21272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5400" tIns="0" rIns="25400" bIns="0" anchor="ctr"/>
          <a:lstStyle/>
          <a:p>
            <a:pPr algn="ctr" eaLnBrk="0" hangingPunct="0">
              <a:defRPr/>
            </a:pPr>
            <a:fld id="{4A367D62-D91B-46EB-89A6-4A52FF0E7666}" type="datetime'''''''''''''''''''''''1''''''''.''''''''''''''''3'">
              <a:rPr lang="en-US" sz="1400">
                <a:solidFill>
                  <a:prstClr val="black"/>
                </a:solidFill>
                <a:cs typeface="Arial"/>
                <a:sym typeface="Arial"/>
              </a:rPr>
              <a:pPr algn="ctr" eaLnBrk="0" hangingPunct="0">
                <a:defRPr/>
              </a:pPr>
              <a:t>1.3</a:t>
            </a:fld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32" name="Rectangle 31"/>
          <p:cNvSpPr/>
          <p:nvPr>
            <p:custDataLst>
              <p:tags r:id="rId33"/>
            </p:custDataLst>
          </p:nvPr>
        </p:nvSpPr>
        <p:spPr bwMode="auto">
          <a:xfrm>
            <a:off x="6661150" y="5651500"/>
            <a:ext cx="214313" cy="1603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anchor="ctr"/>
          <a:lstStyle/>
          <a:p>
            <a:pPr algn="ctr" eaLnBrk="0" hangingPunct="0">
              <a:defRPr/>
            </a:pPr>
            <a:endParaRPr lang="el-GR" sz="2800" b="1" kern="0" dirty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>
            <p:custDataLst>
              <p:tags r:id="rId34"/>
            </p:custDataLst>
          </p:nvPr>
        </p:nvSpPr>
        <p:spPr bwMode="auto">
          <a:xfrm>
            <a:off x="6661150" y="5884863"/>
            <a:ext cx="214313" cy="160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anchor="ctr"/>
          <a:lstStyle/>
          <a:p>
            <a:pPr algn="ctr" eaLnBrk="0" hangingPunct="0">
              <a:defRPr/>
            </a:pPr>
            <a:endParaRPr lang="el-GR" sz="2800" b="1" kern="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>
            <p:custDataLst>
              <p:tags r:id="rId35"/>
            </p:custDataLst>
          </p:nvPr>
        </p:nvSpPr>
        <p:spPr bwMode="auto">
          <a:xfrm>
            <a:off x="6926263" y="5880100"/>
            <a:ext cx="1987550" cy="182563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eaLnBrk="0" hangingPunct="0">
              <a:defRPr/>
            </a:pPr>
            <a:r>
              <a:rPr lang="en-US" sz="1200" dirty="0">
                <a:solidFill>
                  <a:prstClr val="black"/>
                </a:solidFill>
                <a:cs typeface="Arial"/>
                <a:sym typeface="Arial"/>
              </a:rPr>
              <a:t>VAT</a:t>
            </a:r>
            <a:endParaRPr lang="el-GR" sz="12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20" name="Rectangle 19"/>
          <p:cNvSpPr/>
          <p:nvPr>
            <p:custDataLst>
              <p:tags r:id="rId36"/>
            </p:custDataLst>
          </p:nvPr>
        </p:nvSpPr>
        <p:spPr bwMode="auto">
          <a:xfrm>
            <a:off x="6926263" y="5646738"/>
            <a:ext cx="623887" cy="18256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eaLnBrk="0" hangingPunct="0">
              <a:defRPr/>
            </a:pPr>
            <a:fld id="{7BF2E3C5-62EB-4619-950F-CDB536EA702C}" type="datetime'''''''Ho''''''s''''''''''''''p''''i''''''tal''''''''s'''''">
              <a:rPr lang="en-US" sz="1200">
                <a:solidFill>
                  <a:prstClr val="black"/>
                </a:solidFill>
                <a:cs typeface="Arial"/>
                <a:sym typeface="Arial"/>
              </a:rPr>
              <a:pPr eaLnBrk="0" hangingPunct="0">
                <a:defRPr/>
              </a:pPr>
              <a:t>Hospitals</a:t>
            </a:fld>
            <a:endParaRPr lang="el-GR" sz="12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grpSp>
        <p:nvGrpSpPr>
          <p:cNvPr id="23597" name="Group 30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827088" y="1844675"/>
            <a:ext cx="5689600" cy="536575"/>
            <a:chOff x="229" y="1249"/>
            <a:chExt cx="2320" cy="300"/>
          </a:xfrm>
        </p:grpSpPr>
        <p:sp>
          <p:nvSpPr>
            <p:cNvPr id="57" name="AutoShape 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gray">
            <a:xfrm>
              <a:off x="229" y="1284"/>
              <a:ext cx="2320" cy="249"/>
            </a:xfrm>
            <a:prstGeom prst="roundRect">
              <a:avLst>
                <a:gd name="adj" fmla="val 50000"/>
              </a:avLst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SzPct val="120000"/>
                <a:defRPr/>
              </a:pPr>
              <a:endParaRPr lang="el-GR" sz="1400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gray">
            <a:xfrm>
              <a:off x="229" y="1284"/>
              <a:ext cx="636" cy="2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ct val="120000"/>
                <a:defRPr/>
              </a:pPr>
              <a:endParaRPr lang="el-GR" sz="1400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9" name="AutoShap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gray">
            <a:xfrm rot="5400000">
              <a:off x="1155" y="344"/>
              <a:ext cx="300" cy="2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54864" tIns="54864" rIns="54864" bIns="54864" anchor="ctr"/>
            <a:lstStyle/>
            <a:p>
              <a:pPr defTabSz="895350">
                <a:buSzPct val="120000"/>
                <a:defRPr/>
              </a:pPr>
              <a:endParaRPr lang="el-GR" sz="1600" i="1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135" name="Oval 134"/>
          <p:cNvSpPr/>
          <p:nvPr>
            <p:custDataLst>
              <p:tags r:id="rId38"/>
            </p:custDataLst>
          </p:nvPr>
        </p:nvSpPr>
        <p:spPr>
          <a:xfrm>
            <a:off x="6651625" y="5387975"/>
            <a:ext cx="249238" cy="14128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000" b="1" dirty="0">
              <a:solidFill>
                <a:prstClr val="white"/>
              </a:solidFill>
            </a:endParaRPr>
          </a:p>
        </p:txBody>
      </p:sp>
      <p:sp>
        <p:nvSpPr>
          <p:cNvPr id="137" name="Rectangle 136"/>
          <p:cNvSpPr/>
          <p:nvPr>
            <p:custDataLst>
              <p:tags r:id="rId39"/>
            </p:custDataLst>
          </p:nvPr>
        </p:nvSpPr>
        <p:spPr>
          <a:xfrm>
            <a:off x="6840538" y="5308600"/>
            <a:ext cx="1792287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</a:rPr>
              <a:t>Savings target (</a:t>
            </a:r>
            <a:r>
              <a:rPr lang="el-GR" sz="1200" kern="0" dirty="0">
                <a:solidFill>
                  <a:sysClr val="windowText" lastClr="000000"/>
                </a:solidFill>
                <a:latin typeface="+mn-lt"/>
              </a:rPr>
              <a:t>€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</a:rPr>
              <a:t>bn)</a:t>
            </a:r>
            <a:endParaRPr lang="el-GR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5" name="Title 2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9688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/>
              <a:t>Public Drug Savings </a:t>
            </a:r>
            <a:r>
              <a:rPr lang="en-GB" sz="3000" b="1" dirty="0" smtClean="0"/>
              <a:t>within 3 years </a:t>
            </a:r>
            <a:r>
              <a:rPr lang="en-US" sz="3000" b="1" dirty="0" smtClean="0"/>
              <a:t>at </a:t>
            </a:r>
            <a:r>
              <a:rPr lang="en-GB" sz="3000" b="1" dirty="0" smtClean="0"/>
              <a:t>~</a:t>
            </a:r>
            <a:r>
              <a:rPr lang="en-US" sz="3000" b="1" dirty="0" smtClean="0"/>
              <a:t>€2.8bn</a:t>
            </a:r>
            <a:br>
              <a:rPr lang="en-US" sz="3000" b="1" dirty="0" smtClean="0"/>
            </a:br>
            <a:r>
              <a:rPr lang="en-US" sz="2200" i="1" dirty="0" smtClean="0">
                <a:solidFill>
                  <a:srgbClr val="089CA3"/>
                </a:solidFill>
                <a:latin typeface="Calibri" pitchFamily="34" charset="0"/>
                <a:ea typeface="+mn-ea"/>
                <a:cs typeface="Arial" charset="0"/>
              </a:rPr>
              <a:t>5th year of GDP decline, co-payment &lt;10%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800" i="1" kern="0" dirty="0">
              <a:solidFill>
                <a:schemeClr val="accent3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23601" name="TextBox 55"/>
          <p:cNvSpPr txBox="1">
            <a:spLocks noChangeArrowheads="1"/>
          </p:cNvSpPr>
          <p:nvPr/>
        </p:nvSpPr>
        <p:spPr bwMode="auto">
          <a:xfrm>
            <a:off x="342900" y="6464300"/>
            <a:ext cx="54149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tantia" pitchFamily="18" charset="0"/>
              </a:rPr>
              <a:t>GDP</a:t>
            </a:r>
            <a:r>
              <a:rPr lang="el-GR" sz="1000" dirty="0">
                <a:solidFill>
                  <a:srgbClr val="000000"/>
                </a:solidFill>
                <a:latin typeface="Constantia" pitchFamily="18" charset="0"/>
              </a:rPr>
              <a:t> – </a:t>
            </a:r>
            <a:r>
              <a:rPr lang="en-US" sz="1000" dirty="0">
                <a:solidFill>
                  <a:srgbClr val="000000"/>
                </a:solidFill>
                <a:latin typeface="Constantia" pitchFamily="18" charset="0"/>
              </a:rPr>
              <a:t>Source</a:t>
            </a:r>
            <a:r>
              <a:rPr lang="el-GR" sz="1000" dirty="0">
                <a:solidFill>
                  <a:srgbClr val="000000"/>
                </a:solidFill>
                <a:latin typeface="Constantia" pitchFamily="18" charset="0"/>
              </a:rPr>
              <a:t>, </a:t>
            </a:r>
            <a:r>
              <a:rPr lang="en-US" sz="1000" dirty="0">
                <a:solidFill>
                  <a:srgbClr val="000000"/>
                </a:solidFill>
                <a:latin typeface="Constantia" pitchFamily="18" charset="0"/>
              </a:rPr>
              <a:t>Eurostat 2011</a:t>
            </a:r>
            <a:endParaRPr lang="el-GR" sz="1000" dirty="0">
              <a:solidFill>
                <a:srgbClr val="000000"/>
              </a:solidFill>
              <a:latin typeface="Constantia" pitchFamily="18" charset="0"/>
            </a:endParaRPr>
          </a:p>
          <a:p>
            <a:r>
              <a:rPr lang="el-GR" sz="1000" dirty="0">
                <a:solidFill>
                  <a:srgbClr val="000000"/>
                </a:solidFill>
                <a:latin typeface="Constantia" pitchFamily="18" charset="0"/>
              </a:rPr>
              <a:t>2009, 2010 </a:t>
            </a:r>
            <a:r>
              <a:rPr lang="en-GB" sz="1000" dirty="0">
                <a:solidFill>
                  <a:srgbClr val="000000"/>
                </a:solidFill>
                <a:latin typeface="Constantia" pitchFamily="18" charset="0"/>
              </a:rPr>
              <a:t>data Ministry of Health, Ministry of Labor. 2011 &amp; 2012 data projected by EOPYY </a:t>
            </a:r>
            <a:endParaRPr lang="el-GR" sz="1000" dirty="0">
              <a:solidFill>
                <a:srgbClr val="000000"/>
              </a:solidFill>
              <a:latin typeface="Constantia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2" name="TextBox 5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89213" y="5980113"/>
            <a:ext cx="598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onstantia" pitchFamily="18" charset="0"/>
              </a:rPr>
              <a:t>1.9%</a:t>
            </a:r>
            <a:endParaRPr lang="en-US" sz="2400" b="1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3" name="TextBox 6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968750" y="5980113"/>
            <a:ext cx="600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onstantia" pitchFamily="18" charset="0"/>
              </a:rPr>
              <a:t>1.7%</a:t>
            </a:r>
            <a:endParaRPr lang="en-US" sz="2400" b="1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4" name="TextBox 6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79388" y="5873750"/>
            <a:ext cx="10398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Constantia" pitchFamily="18" charset="0"/>
              </a:rPr>
              <a:t>Outpatient Drug Spending % GDP</a:t>
            </a:r>
            <a:endParaRPr lang="en-US" sz="1400" b="1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5" name="Oval 66"/>
          <p:cNvSpPr>
            <a:spLocks noChangeArrowheads="1"/>
          </p:cNvSpPr>
          <p:nvPr/>
        </p:nvSpPr>
        <p:spPr bwMode="auto">
          <a:xfrm>
            <a:off x="3921125" y="5919788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algn="ctr">
            <a:solidFill>
              <a:srgbClr val="007434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6" name="Oval 67"/>
          <p:cNvSpPr>
            <a:spLocks noChangeArrowheads="1"/>
          </p:cNvSpPr>
          <p:nvPr/>
        </p:nvSpPr>
        <p:spPr bwMode="auto">
          <a:xfrm>
            <a:off x="2555875" y="5962416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algn="ctr">
            <a:solidFill>
              <a:srgbClr val="007434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7" name="TextBox 6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165225" y="5971381"/>
            <a:ext cx="59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Constantia" pitchFamily="18" charset="0"/>
              </a:rPr>
              <a:t>2.4%</a:t>
            </a:r>
            <a:endParaRPr lang="en-US" sz="2400" b="1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3608" name="Oval 69"/>
          <p:cNvSpPr>
            <a:spLocks noChangeArrowheads="1"/>
          </p:cNvSpPr>
          <p:nvPr/>
        </p:nvSpPr>
        <p:spPr bwMode="auto">
          <a:xfrm>
            <a:off x="1116013" y="5940425"/>
            <a:ext cx="585787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algn="ctr">
            <a:solidFill>
              <a:srgbClr val="007434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76" name="Rectangle 75"/>
          <p:cNvSpPr/>
          <p:nvPr>
            <p:custDataLst>
              <p:tags r:id="rId44"/>
            </p:custDataLst>
          </p:nvPr>
        </p:nvSpPr>
        <p:spPr bwMode="auto">
          <a:xfrm>
            <a:off x="6659563" y="6097588"/>
            <a:ext cx="214312" cy="160337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anchor="ctr"/>
          <a:lstStyle/>
          <a:p>
            <a:pPr algn="ctr" eaLnBrk="0" hangingPunct="0">
              <a:defRPr/>
            </a:pPr>
            <a:endParaRPr lang="el-GR" sz="2800" b="1" kern="0" dirty="0">
              <a:solidFill>
                <a:srgbClr val="FFFFFF"/>
              </a:solidFill>
            </a:endParaRPr>
          </a:p>
        </p:txBody>
      </p:sp>
      <p:sp>
        <p:nvSpPr>
          <p:cNvPr id="77" name="Rectangle 76"/>
          <p:cNvSpPr/>
          <p:nvPr>
            <p:custDataLst>
              <p:tags r:id="rId45"/>
            </p:custDataLst>
          </p:nvPr>
        </p:nvSpPr>
        <p:spPr bwMode="auto">
          <a:xfrm>
            <a:off x="6924675" y="6092825"/>
            <a:ext cx="1987550" cy="182563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eaLnBrk="0" hangingPunct="0">
              <a:defRPr/>
            </a:pPr>
            <a:fld id="{26281A5F-4415-4661-906C-E72F9CFF91B3}" type="datetime'Soc''''''''ia''''''l ''S''ecur''''ity Fun''''ds'' (SS''Fs'')'">
              <a:rPr lang="en-US" sz="1200">
                <a:solidFill>
                  <a:prstClr val="black"/>
                </a:solidFill>
                <a:cs typeface="Arial"/>
                <a:sym typeface="Arial"/>
              </a:rPr>
              <a:pPr eaLnBrk="0" hangingPunct="0">
                <a:defRPr/>
              </a:pPr>
              <a:t>Social Security Funds (SSFs)</a:t>
            </a:fld>
            <a:endParaRPr lang="el-GR" sz="12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323528" y="1412776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EOPYY projection for 2012 </a:t>
            </a:r>
            <a:endParaRPr lang="el-GR" sz="2000" b="1" u="sng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" name="60 - TextBox"/>
          <p:cNvSpPr txBox="1"/>
          <p:nvPr/>
        </p:nvSpPr>
        <p:spPr>
          <a:xfrm>
            <a:off x="6588224" y="3212976"/>
            <a:ext cx="2160240" cy="707886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Savings reach 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-40% in 3 years</a:t>
            </a:r>
            <a:endParaRPr lang="el-GR" sz="20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Planning the day after</a:t>
            </a:r>
            <a:endParaRPr lang="el-GR" sz="3200" b="1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836712"/>
            <a:ext cx="8229600" cy="568863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Propose to the new Government a </a:t>
            </a:r>
            <a:r>
              <a:rPr lang="en-US" sz="2000" b="1" dirty="0" smtClean="0"/>
              <a:t>comprehensive stability package of reforms 2012-2014</a:t>
            </a:r>
            <a:endParaRPr lang="en-US" sz="20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Ensure </a:t>
            </a:r>
            <a:r>
              <a:rPr lang="en-US" sz="2000" b="1" dirty="0" smtClean="0"/>
              <a:t>normal flow of State payments </a:t>
            </a:r>
            <a:r>
              <a:rPr lang="en-US" sz="2000" dirty="0" smtClean="0"/>
              <a:t>and resolve the issue of </a:t>
            </a:r>
            <a:r>
              <a:rPr lang="en-US" sz="2000" b="1" dirty="0" smtClean="0"/>
              <a:t>EOPYY’s/ Hospitals’ financing </a:t>
            </a:r>
            <a:r>
              <a:rPr lang="en-US" sz="2000" dirty="0" smtClean="0"/>
              <a:t>by building a sustainable health system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Ensure </a:t>
            </a:r>
            <a:r>
              <a:rPr lang="en-US" sz="2000" b="1" dirty="0" smtClean="0"/>
              <a:t>medicines sufficiency </a:t>
            </a:r>
            <a:r>
              <a:rPr lang="en-US" sz="2000" dirty="0" smtClean="0"/>
              <a:t>in the Greek market and </a:t>
            </a:r>
            <a:r>
              <a:rPr lang="en-US" sz="2000" b="1" dirty="0" smtClean="0"/>
              <a:t>fair patient access</a:t>
            </a:r>
            <a:r>
              <a:rPr lang="en-US" sz="2000" dirty="0" smtClean="0"/>
              <a:t> to medicines, primarily to life-saving and innovative ones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Stricter self regulation:</a:t>
            </a:r>
          </a:p>
          <a:p>
            <a:pPr marL="454025" indent="-182563" algn="just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Reduction of promotional expenses, stricter regulation re congresses, scientific events, donations, interactions with Health Care Professionals, market surveys/research, clinical trials etc.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Develop a </a:t>
            </a:r>
            <a:r>
              <a:rPr lang="en-US" sz="2000" b="1" dirty="0" smtClean="0"/>
              <a:t>framework of incentives to maintain investments</a:t>
            </a:r>
            <a:r>
              <a:rPr lang="en-US" sz="2000" dirty="0" smtClean="0"/>
              <a:t>, targeting </a:t>
            </a:r>
            <a:r>
              <a:rPr lang="en-US" sz="2000" b="1" dirty="0" smtClean="0"/>
              <a:t>sustainability</a:t>
            </a:r>
            <a:r>
              <a:rPr lang="en-US" sz="2000" dirty="0" smtClean="0"/>
              <a:t> of the Pharma Industry by rewarding innovation and strengthening Research and Development.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Clinical trials (investment) reached </a:t>
            </a:r>
            <a:r>
              <a:rPr lang="en-US" sz="2000" b="1" dirty="0" smtClean="0"/>
              <a:t>85mio € in 2011 </a:t>
            </a:r>
            <a:r>
              <a:rPr lang="en-US" sz="2000" dirty="0" smtClean="0"/>
              <a:t>and if there is a stable environment rewarding innovation then this amount could </a:t>
            </a:r>
            <a:r>
              <a:rPr lang="en-US" sz="2000" b="1" dirty="0" smtClean="0"/>
              <a:t>quadruple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4725144"/>
            <a:ext cx="8208912" cy="576064"/>
          </a:xfrm>
          <a:prstGeom prst="round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68000">
                <a:schemeClr val="accent2">
                  <a:tint val="86000"/>
                  <a:satMod val="115000"/>
                </a:schemeClr>
              </a:gs>
              <a:gs pos="100000">
                <a:schemeClr val="accent2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85725"/>
            <a:ext cx="8229600" cy="62071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In Conclusion</a:t>
            </a:r>
            <a:endParaRPr lang="el-GR" sz="3200" b="1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000" b="1" dirty="0" smtClean="0"/>
              <a:t>Public Drug Spending was reduced by -40% </a:t>
            </a:r>
            <a:r>
              <a:rPr lang="en-GB" sz="2000" b="1" dirty="0" smtClean="0"/>
              <a:t>within 3 years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000" b="1" dirty="0" smtClean="0"/>
              <a:t>2012 Pharma spend is in line with MoU targets</a:t>
            </a:r>
            <a:endParaRPr lang="el-GR" sz="2000" b="1" dirty="0" smtClean="0"/>
          </a:p>
          <a:p>
            <a:pPr marL="742950" lvl="1" indent="-285750" algn="just" eaLnBrk="1" hangingPunct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b="1" dirty="0" smtClean="0"/>
              <a:t>VAT must not be included</a:t>
            </a:r>
            <a:r>
              <a:rPr lang="en-US" sz="1600" dirty="0" smtClean="0"/>
              <a:t> for the following three reasons:</a:t>
            </a:r>
          </a:p>
          <a:p>
            <a:pPr marL="1143000" lvl="2" indent="-2286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dirty="0" smtClean="0"/>
              <a:t>It is a State tax subject to fluctuations and it escapes the control of Social Insurance Bodies and their supervisory authorities</a:t>
            </a:r>
          </a:p>
          <a:p>
            <a:pPr marL="1143000" lvl="2" indent="-2286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dirty="0" smtClean="0"/>
              <a:t>It differs significantly among European countries (0-25%) and distorts comparisons among countries</a:t>
            </a:r>
          </a:p>
          <a:p>
            <a:pPr marL="1143000" lvl="2" indent="-2286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dirty="0" smtClean="0"/>
              <a:t>It constitutes not only income but also expense of the state distorting data on public finances </a:t>
            </a:r>
          </a:p>
          <a:p>
            <a:pPr marL="1143000" lvl="2" indent="-228600" algn="just" eaLnBrk="1" hangingPunct="1">
              <a:lnSpc>
                <a:spcPct val="80000"/>
              </a:lnSpc>
              <a:buNone/>
            </a:pPr>
            <a:endParaRPr lang="el-GR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000" b="1" dirty="0" smtClean="0"/>
              <a:t>E-prescribing is the most important structural change to ensure sustainability and transparency in the HC system</a:t>
            </a:r>
          </a:p>
          <a:p>
            <a:pPr algn="just" eaLnBrk="1" hangingPunct="1">
              <a:lnSpc>
                <a:spcPct val="80000"/>
              </a:lnSpc>
            </a:pPr>
            <a:endParaRPr lang="en-US" sz="2000" b="1" dirty="0" smtClean="0"/>
          </a:p>
          <a:p>
            <a:pPr algn="just"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Pay arrears within July to ensure drugs availability in the GR market</a:t>
            </a:r>
            <a:endParaRPr lang="el-GR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H_IDXaVkSXKhmVrfE_p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.DbJmz3b0yq.6fpLYyeP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ks8QypTgEWU55pjCqv8W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OdU4X9wUiYfQ03dqGc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i.qIeLYY0iapSMzXwFwc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1ed4ai.kiBIDFvaLlp1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ygi3sHKkaMr_ZgBmNWr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EfRUywm0qlMbFWmgrUn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Pz3WphNEig1bUulUJw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k70I0D2D0u5pwiBJs3vD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lXv3h.P0SJL9st9ogcN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thBSut.0i5AuqtmyD2s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vupXwZSEmuh3bSMJxg3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B2DGM50k6LP1nbmqPBT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7PNan4FO0yo17TMQ_.ne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ewRCuIJ0CV.WU2YYStP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Dvv7njfEm7uLibDnAts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15VxRDRTkeUA9PYbpVPr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cBXS7JFki5.RD5iZ.QK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bpZiEBsVkaq8XfJ3wbQw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4iy4zuod0GZz7.0KSA9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2Gxi1jDkusTUy3LOCy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QxsM8xB0CIqA3ECAAj9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Ytc1MjVUC3PdldvXp8_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8M9Y1R50ua89TcJF.Cr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4j6o8Hbk2oPAvBXqEWU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dXfomLuEyjhdzR_bVfK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53ePxzCUu8IK1dFH4f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W197dL70W0.KNXTUN5J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F4h87NNkGpw3LedMJKK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5x8MOoH4k6eG5Az7kf5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xlRl0utEegoeqWcPzHo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4j6o8Hbk2oPAvBXqEWU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dXfomLuEyjhdzR_bVfK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G.Ynk3O8E69Zq8Fpdhom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3OAH2UAREq5yvdkCVW7r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GGSsjAXEWFA_WwsP58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7w0yAbekiHs3yexM6QA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Ng4RLaWUyXcpLR5j1p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nM.B4a2EOnouc3zAld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hj1txWt023uky70NXat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XMMrukNUKL.Ivo_BguZ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1606</TotalTime>
  <Words>553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Ροή</vt:lpstr>
      <vt:lpstr>think-cell Slide</vt:lpstr>
      <vt:lpstr>Γράφημα</vt:lpstr>
      <vt:lpstr>Slide 1</vt:lpstr>
      <vt:lpstr>Agenda</vt:lpstr>
      <vt:lpstr>Slide 3</vt:lpstr>
      <vt:lpstr>Focusing our attention on urgent issues</vt:lpstr>
      <vt:lpstr>Public Drug Savings within 3 years at ~€2.8bn 5th year of GDP decline, co-payment &lt;10% </vt:lpstr>
      <vt:lpstr>Planning the day after</vt:lpstr>
      <vt:lpstr>In 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SFEE’s Board of Directors Update  to non Greek Speaking GMs</dc:title>
  <dc:creator>Natalia Toubanaki</dc:creator>
  <cp:lastModifiedBy>Stergios Kotsigiannis</cp:lastModifiedBy>
  <cp:revision>139</cp:revision>
  <cp:lastPrinted>2012-06-19T06:08:09Z</cp:lastPrinted>
  <dcterms:created xsi:type="dcterms:W3CDTF">2012-06-18T15:53:35Z</dcterms:created>
  <dcterms:modified xsi:type="dcterms:W3CDTF">2012-07-10T08:15:40Z</dcterms:modified>
</cp:coreProperties>
</file>