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56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tags/tag152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183" r:id="rId2"/>
    <p:sldId id="2335" r:id="rId3"/>
    <p:sldId id="2336" r:id="rId4"/>
    <p:sldId id="2327" r:id="rId5"/>
    <p:sldId id="2322" r:id="rId6"/>
    <p:sldId id="2330" r:id="rId7"/>
    <p:sldId id="2332" r:id="rId8"/>
    <p:sldId id="2328" r:id="rId9"/>
  </p:sldIdLst>
  <p:sldSz cx="9144000" cy="6858000" type="screen4x3"/>
  <p:notesSz cx="6805613" cy="9939338"/>
  <p:custDataLst>
    <p:tags r:id="rId1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66"/>
    <a:srgbClr val="364D6E"/>
    <a:srgbClr val="C3CFE1"/>
    <a:srgbClr val="EAEAEA"/>
    <a:srgbClr val="008080"/>
    <a:srgbClr val="C3CFFF"/>
    <a:srgbClr val="0F6800"/>
    <a:srgbClr val="C07200"/>
    <a:srgbClr val="4C6C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8" autoAdjust="0"/>
    <p:restoredTop sz="47665" autoAdjust="0"/>
  </p:normalViewPr>
  <p:slideViewPr>
    <p:cSldViewPr snapToGrid="0" snapToObjects="1" showGuides="1">
      <p:cViewPr>
        <p:scale>
          <a:sx n="112" d="100"/>
          <a:sy n="112" d="100"/>
        </p:scale>
        <p:origin x="-78" y="-78"/>
      </p:cViewPr>
      <p:guideLst>
        <p:guide orient="horz" pos="1026"/>
        <p:guide orient="horz" pos="4044"/>
        <p:guide orient="horz" pos="3954"/>
        <p:guide orient="horz" pos="3854"/>
        <p:guide orient="horz" pos="3439"/>
        <p:guide orient="horz" pos="2518"/>
        <p:guide pos="5708"/>
        <p:guide pos="52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46" tIns="44825" rIns="89646" bIns="44825" numCol="1" anchor="t" anchorCtr="0" compatLnSpc="1">
            <a:prstTxWarp prst="textNoShape">
              <a:avLst/>
            </a:prstTxWarp>
          </a:bodyPr>
          <a:lstStyle>
            <a:lvl1pPr algn="l" defTabSz="8972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41" y="1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46" tIns="44825" rIns="89646" bIns="44825" numCol="1" anchor="t" anchorCtr="0" compatLnSpc="1">
            <a:prstTxWarp prst="textNoShape">
              <a:avLst/>
            </a:prstTxWarp>
          </a:bodyPr>
          <a:lstStyle>
            <a:lvl1pPr algn="r" defTabSz="8972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648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46" tIns="44825" rIns="89646" bIns="44825" numCol="1" anchor="b" anchorCtr="0" compatLnSpc="1">
            <a:prstTxWarp prst="textNoShape">
              <a:avLst/>
            </a:prstTxWarp>
          </a:bodyPr>
          <a:lstStyle>
            <a:lvl1pPr algn="l" defTabSz="8972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41" y="9440648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46" tIns="44825" rIns="89646" bIns="44825" numCol="1" anchor="b" anchorCtr="0" compatLnSpc="1">
            <a:prstTxWarp prst="textNoShape">
              <a:avLst/>
            </a:prstTxWarp>
          </a:bodyPr>
          <a:lstStyle>
            <a:lvl1pPr algn="r" defTabSz="897265">
              <a:defRPr sz="1200">
                <a:latin typeface="Arial" charset="0"/>
              </a:defRPr>
            </a:lvl1pPr>
          </a:lstStyle>
          <a:p>
            <a:pPr>
              <a:defRPr/>
            </a:pPr>
            <a:fld id="{B5B9BAD8-2D4E-4117-9721-E7E8EB991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789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752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706" tIns="42851" rIns="85706" bIns="42851" numCol="1" anchor="t" anchorCtr="0" compatLnSpc="1">
            <a:prstTxWarp prst="textNoShape">
              <a:avLst/>
            </a:prstTxWarp>
          </a:bodyPr>
          <a:lstStyle>
            <a:lvl1pPr algn="l" defTabSz="85763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7" y="1"/>
            <a:ext cx="294752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706" tIns="42851" rIns="85706" bIns="42851" numCol="1" anchor="t" anchorCtr="0" compatLnSpc="1">
            <a:prstTxWarp prst="textNoShape">
              <a:avLst/>
            </a:prstTxWarp>
          </a:bodyPr>
          <a:lstStyle>
            <a:lvl1pPr algn="r" defTabSz="85763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90" y="4722912"/>
            <a:ext cx="5447641" cy="447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706" tIns="42851" rIns="85706" bIns="428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0648"/>
            <a:ext cx="294752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706" tIns="42851" rIns="85706" bIns="42851" numCol="1" anchor="b" anchorCtr="0" compatLnSpc="1">
            <a:prstTxWarp prst="textNoShape">
              <a:avLst/>
            </a:prstTxWarp>
          </a:bodyPr>
          <a:lstStyle>
            <a:lvl1pPr algn="l" defTabSz="85763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7" y="9440648"/>
            <a:ext cx="294752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706" tIns="42851" rIns="85706" bIns="42851" numCol="1" anchor="b" anchorCtr="0" compatLnSpc="1">
            <a:prstTxWarp prst="textNoShape">
              <a:avLst/>
            </a:prstTxWarp>
          </a:bodyPr>
          <a:lstStyle>
            <a:lvl1pPr algn="r" defTabSz="857635">
              <a:defRPr sz="1200">
                <a:latin typeface="Arial" charset="0"/>
              </a:defRPr>
            </a:lvl1pPr>
          </a:lstStyle>
          <a:p>
            <a:pPr>
              <a:defRPr/>
            </a:pPr>
            <a:fld id="{185B8354-EF8F-4D8E-AAE2-6B3E7262E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4935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DF7EA-D186-4335-92B0-32B8062BBF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864" y="4724640"/>
            <a:ext cx="5438189" cy="4469251"/>
          </a:xfrm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ms_PPTHallmk_RGB_PPT_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6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736725"/>
            <a:ext cx="7448550" cy="1050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2970213"/>
            <a:ext cx="7448550" cy="1050925"/>
          </a:xfrm>
        </p:spPr>
        <p:txBody>
          <a:bodyPr/>
          <a:lstStyle>
            <a:lvl1pPr marL="0" indent="0">
              <a:spcBef>
                <a:spcPct val="40000"/>
              </a:spcBef>
              <a:buFont typeface="Verdana" pitchFamily="34" charset="0"/>
              <a:buNone/>
              <a:defRPr sz="1600"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78EAEC8C-7BA8-4E7C-A655-D718AA04C8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97F3A58E-8213-49ED-A4BA-5DDA75E0B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417513"/>
            <a:ext cx="2055813" cy="5568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417513"/>
            <a:ext cx="6018212" cy="5568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C33990F5-8537-466C-A6FA-885EBDB02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E284F05E-845A-4D63-88B7-EE9145164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9AC483B0-5AFF-4EFB-A54C-2E575F05FF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DAF662C9-FC26-457D-9AF7-4D6FABD839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67E783BA-6ED6-4BB7-AF43-F3D7B69A28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D5817BE5-837F-4B9F-A9E0-6B7028CA9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4ADDBB98-691F-447F-8BE6-15052669FB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81013" y="6397625"/>
            <a:ext cx="6856412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IMS Consulting – Portfolio Strategy Proposal for Sanofi-Aventis • May 2010</a:t>
            </a:r>
          </a:p>
          <a:p>
            <a:pPr>
              <a:defRPr/>
            </a:pPr>
            <a:fld id="{6D9EB1C8-D80B-4424-BB78-C34193CE4B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s_PPTLogo_RGB_PPT_Ligh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26163"/>
            <a:ext cx="9144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55613" y="417513"/>
            <a:ext cx="8226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5613" y="1598613"/>
            <a:ext cx="82264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Textmasterformate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pic>
        <p:nvPicPr>
          <p:cNvPr id="7173" name="Picture 6" descr="ims_PPTLogo_RGB_PPT_Ligh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26163"/>
            <a:ext cx="9144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468313" y="6348413"/>
            <a:ext cx="8213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800" dirty="0">
                <a:solidFill>
                  <a:schemeClr val="tx2"/>
                </a:solidFill>
              </a:rPr>
              <a:t>IMS Management Consulting • </a:t>
            </a:r>
            <a:r>
              <a:rPr lang="en-GB" sz="800" dirty="0" smtClean="0">
                <a:solidFill>
                  <a:schemeClr val="tx2"/>
                </a:solidFill>
              </a:rPr>
              <a:t>State</a:t>
            </a:r>
            <a:r>
              <a:rPr lang="en-GB" sz="800" baseline="0" dirty="0" smtClean="0">
                <a:solidFill>
                  <a:schemeClr val="tx2"/>
                </a:solidFill>
              </a:rPr>
              <a:t> savings calculation from Positive List implementation</a:t>
            </a:r>
            <a:r>
              <a:rPr lang="el-GR" sz="800" baseline="0" dirty="0" smtClean="0">
                <a:solidFill>
                  <a:schemeClr val="tx2"/>
                </a:solidFill>
              </a:rPr>
              <a:t> </a:t>
            </a:r>
            <a:r>
              <a:rPr lang="en-GB" sz="800" dirty="0" smtClean="0">
                <a:solidFill>
                  <a:schemeClr val="tx2"/>
                </a:solidFill>
              </a:rPr>
              <a:t>• </a:t>
            </a:r>
            <a:r>
              <a:rPr lang="en-US" sz="800" dirty="0" smtClean="0">
                <a:solidFill>
                  <a:schemeClr val="tx2"/>
                </a:solidFill>
              </a:rPr>
              <a:t>December</a:t>
            </a:r>
            <a:r>
              <a:rPr lang="en-GB" sz="800" dirty="0" smtClean="0">
                <a:solidFill>
                  <a:schemeClr val="tx2"/>
                </a:solidFill>
              </a:rPr>
              <a:t> </a:t>
            </a:r>
            <a:r>
              <a:rPr lang="en-US" sz="800" dirty="0" smtClean="0">
                <a:solidFill>
                  <a:schemeClr val="tx2"/>
                </a:solidFill>
              </a:rPr>
              <a:t>10</a:t>
            </a:r>
            <a:r>
              <a:rPr lang="en-GB" sz="800" dirty="0" smtClean="0">
                <a:solidFill>
                  <a:schemeClr val="tx2"/>
                </a:solidFill>
              </a:rPr>
              <a:t>,</a:t>
            </a:r>
            <a:r>
              <a:rPr lang="en-GB" sz="800" baseline="0" dirty="0" smtClean="0">
                <a:solidFill>
                  <a:schemeClr val="tx2"/>
                </a:solidFill>
              </a:rPr>
              <a:t> </a:t>
            </a:r>
            <a:r>
              <a:rPr lang="en-GB" sz="800" dirty="0" smtClean="0">
                <a:solidFill>
                  <a:schemeClr val="tx2"/>
                </a:solidFill>
              </a:rPr>
              <a:t>2012</a:t>
            </a:r>
            <a:endParaRPr lang="en-GB" sz="800" dirty="0">
              <a:solidFill>
                <a:schemeClr val="tx2"/>
              </a:solidFill>
            </a:endParaRPr>
          </a:p>
          <a:p>
            <a:pPr algn="l">
              <a:defRPr/>
            </a:pPr>
            <a:fld id="{F5677C76-B329-4C14-BF99-2EB9DB9EC9E9}" type="slidenum">
              <a:rPr lang="en-GB" sz="800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lang="en-GB" sz="800" dirty="0">
              <a:solidFill>
                <a:schemeClr val="tx2"/>
              </a:solidFill>
            </a:endParaRPr>
          </a:p>
          <a:p>
            <a:pPr eaLnBrk="0" hangingPunct="0">
              <a:defRPr/>
            </a:pPr>
            <a:r>
              <a:rPr lang="en-US" sz="800" dirty="0">
                <a:solidFill>
                  <a:schemeClr val="tx2"/>
                </a:solidFill>
              </a:rPr>
              <a:t>© </a:t>
            </a:r>
            <a:r>
              <a:rPr lang="en-US" sz="800" dirty="0" smtClean="0">
                <a:solidFill>
                  <a:schemeClr val="tx2"/>
                </a:solidFill>
              </a:rPr>
              <a:t>2012 </a:t>
            </a:r>
            <a:r>
              <a:rPr lang="en-US" sz="800" dirty="0">
                <a:solidFill>
                  <a:schemeClr val="tx2"/>
                </a:solidFill>
              </a:rPr>
              <a:t>IMS Health Incorporated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57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ransition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1E4F"/>
          </a:solidFill>
          <a:latin typeface="Verdana" pitchFamily="34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Font typeface="Verdana" pitchFamily="34" charset="0"/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Font typeface="Verdana" pitchFamily="34" charset="0"/>
        <a:buChar char="−"/>
        <a:defRPr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◦"/>
        <a:defRPr sz="1400">
          <a:solidFill>
            <a:schemeClr val="tx1"/>
          </a:solidFill>
          <a:latin typeface="+mn-lt"/>
        </a:defRPr>
      </a:lvl5pPr>
      <a:lvl6pPr marL="20574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◦"/>
        <a:defRPr sz="1400">
          <a:solidFill>
            <a:schemeClr val="tx1"/>
          </a:solidFill>
          <a:latin typeface="+mn-lt"/>
        </a:defRPr>
      </a:lvl6pPr>
      <a:lvl7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◦"/>
        <a:defRPr sz="1400">
          <a:solidFill>
            <a:schemeClr val="tx1"/>
          </a:solidFill>
          <a:latin typeface="+mn-lt"/>
        </a:defRPr>
      </a:lvl7pPr>
      <a:lvl8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◦"/>
        <a:defRPr sz="1400">
          <a:solidFill>
            <a:schemeClr val="tx1"/>
          </a:solidFill>
          <a:latin typeface="+mn-lt"/>
        </a:defRPr>
      </a:lvl8pPr>
      <a:lvl9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Verdana" pitchFamily="34" charset="0"/>
        <a:buChar char="◦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26" Type="http://schemas.openxmlformats.org/officeDocument/2006/relationships/oleObject" Target="../embeddings/oleObject1.bin"/><Relationship Id="rId3" Type="http://schemas.openxmlformats.org/officeDocument/2006/relationships/tags" Target="../tags/tag9.xml"/><Relationship Id="rId21" Type="http://schemas.openxmlformats.org/officeDocument/2006/relationships/tags" Target="../tags/tag27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tags" Target="../tags/tag26.xml"/><Relationship Id="rId1" Type="http://schemas.openxmlformats.org/officeDocument/2006/relationships/vmlDrawing" Target="../drawings/vmlDrawing1.v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tags" Target="../tags/tag30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tags" Target="../tags/tag28.xml"/><Relationship Id="rId27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26" Type="http://schemas.openxmlformats.org/officeDocument/2006/relationships/tags" Target="../tags/tag55.xml"/><Relationship Id="rId3" Type="http://schemas.openxmlformats.org/officeDocument/2006/relationships/tags" Target="../tags/tag32.xml"/><Relationship Id="rId21" Type="http://schemas.openxmlformats.org/officeDocument/2006/relationships/tags" Target="../tags/tag50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5" Type="http://schemas.openxmlformats.org/officeDocument/2006/relationships/tags" Target="../tags/tag54.xml"/><Relationship Id="rId33" Type="http://schemas.openxmlformats.org/officeDocument/2006/relationships/tags" Target="../tags/tag62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tags" Target="../tags/tag49.xml"/><Relationship Id="rId29" Type="http://schemas.openxmlformats.org/officeDocument/2006/relationships/tags" Target="../tags/tag58.xml"/><Relationship Id="rId1" Type="http://schemas.openxmlformats.org/officeDocument/2006/relationships/vmlDrawing" Target="../drawings/vmlDrawing2.v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24" Type="http://schemas.openxmlformats.org/officeDocument/2006/relationships/tags" Target="../tags/tag53.xml"/><Relationship Id="rId32" Type="http://schemas.openxmlformats.org/officeDocument/2006/relationships/tags" Target="../tags/tag61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23" Type="http://schemas.openxmlformats.org/officeDocument/2006/relationships/tags" Target="../tags/tag52.xml"/><Relationship Id="rId28" Type="http://schemas.openxmlformats.org/officeDocument/2006/relationships/tags" Target="../tags/tag57.xml"/><Relationship Id="rId36" Type="http://schemas.openxmlformats.org/officeDocument/2006/relationships/oleObject" Target="../embeddings/oleObject4.bin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31" Type="http://schemas.openxmlformats.org/officeDocument/2006/relationships/tags" Target="../tags/tag60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Relationship Id="rId22" Type="http://schemas.openxmlformats.org/officeDocument/2006/relationships/tags" Target="../tags/tag51.xml"/><Relationship Id="rId27" Type="http://schemas.openxmlformats.org/officeDocument/2006/relationships/tags" Target="../tags/tag56.xml"/><Relationship Id="rId30" Type="http://schemas.openxmlformats.org/officeDocument/2006/relationships/tags" Target="../tags/tag59.xml"/><Relationship Id="rId35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26" Type="http://schemas.openxmlformats.org/officeDocument/2006/relationships/tags" Target="../tags/tag87.xml"/><Relationship Id="rId39" Type="http://schemas.openxmlformats.org/officeDocument/2006/relationships/tags" Target="../tags/tag100.xml"/><Relationship Id="rId21" Type="http://schemas.openxmlformats.org/officeDocument/2006/relationships/tags" Target="../tags/tag82.xml"/><Relationship Id="rId34" Type="http://schemas.openxmlformats.org/officeDocument/2006/relationships/tags" Target="../tags/tag95.xml"/><Relationship Id="rId42" Type="http://schemas.openxmlformats.org/officeDocument/2006/relationships/tags" Target="../tags/tag103.xml"/><Relationship Id="rId47" Type="http://schemas.openxmlformats.org/officeDocument/2006/relationships/tags" Target="../tags/tag108.xml"/><Relationship Id="rId50" Type="http://schemas.openxmlformats.org/officeDocument/2006/relationships/tags" Target="../tags/tag111.xml"/><Relationship Id="rId55" Type="http://schemas.openxmlformats.org/officeDocument/2006/relationships/tags" Target="../tags/tag116.xml"/><Relationship Id="rId63" Type="http://schemas.openxmlformats.org/officeDocument/2006/relationships/tags" Target="../tags/tag124.xml"/><Relationship Id="rId68" Type="http://schemas.openxmlformats.org/officeDocument/2006/relationships/slideLayout" Target="../slideLayouts/slideLayout2.xml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9" Type="http://schemas.openxmlformats.org/officeDocument/2006/relationships/tags" Target="../tags/tag90.xml"/><Relationship Id="rId1" Type="http://schemas.openxmlformats.org/officeDocument/2006/relationships/vmlDrawing" Target="../drawings/vmlDrawing3.v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24" Type="http://schemas.openxmlformats.org/officeDocument/2006/relationships/tags" Target="../tags/tag85.xml"/><Relationship Id="rId32" Type="http://schemas.openxmlformats.org/officeDocument/2006/relationships/tags" Target="../tags/tag93.xml"/><Relationship Id="rId37" Type="http://schemas.openxmlformats.org/officeDocument/2006/relationships/tags" Target="../tags/tag98.xml"/><Relationship Id="rId40" Type="http://schemas.openxmlformats.org/officeDocument/2006/relationships/tags" Target="../tags/tag101.xml"/><Relationship Id="rId45" Type="http://schemas.openxmlformats.org/officeDocument/2006/relationships/tags" Target="../tags/tag106.xml"/><Relationship Id="rId53" Type="http://schemas.openxmlformats.org/officeDocument/2006/relationships/tags" Target="../tags/tag114.xml"/><Relationship Id="rId58" Type="http://schemas.openxmlformats.org/officeDocument/2006/relationships/tags" Target="../tags/tag119.xml"/><Relationship Id="rId66" Type="http://schemas.openxmlformats.org/officeDocument/2006/relationships/tags" Target="../tags/tag127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tags" Target="../tags/tag84.xml"/><Relationship Id="rId28" Type="http://schemas.openxmlformats.org/officeDocument/2006/relationships/tags" Target="../tags/tag89.xml"/><Relationship Id="rId36" Type="http://schemas.openxmlformats.org/officeDocument/2006/relationships/tags" Target="../tags/tag97.xml"/><Relationship Id="rId49" Type="http://schemas.openxmlformats.org/officeDocument/2006/relationships/tags" Target="../tags/tag110.xml"/><Relationship Id="rId57" Type="http://schemas.openxmlformats.org/officeDocument/2006/relationships/tags" Target="../tags/tag118.xml"/><Relationship Id="rId61" Type="http://schemas.openxmlformats.org/officeDocument/2006/relationships/tags" Target="../tags/tag122.xml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31" Type="http://schemas.openxmlformats.org/officeDocument/2006/relationships/tags" Target="../tags/tag92.xml"/><Relationship Id="rId44" Type="http://schemas.openxmlformats.org/officeDocument/2006/relationships/tags" Target="../tags/tag105.xml"/><Relationship Id="rId52" Type="http://schemas.openxmlformats.org/officeDocument/2006/relationships/tags" Target="../tags/tag113.xml"/><Relationship Id="rId60" Type="http://schemas.openxmlformats.org/officeDocument/2006/relationships/tags" Target="../tags/tag121.xml"/><Relationship Id="rId65" Type="http://schemas.openxmlformats.org/officeDocument/2006/relationships/tags" Target="../tags/tag126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tags" Target="../tags/tag83.xml"/><Relationship Id="rId27" Type="http://schemas.openxmlformats.org/officeDocument/2006/relationships/tags" Target="../tags/tag88.xml"/><Relationship Id="rId30" Type="http://schemas.openxmlformats.org/officeDocument/2006/relationships/tags" Target="../tags/tag91.xml"/><Relationship Id="rId35" Type="http://schemas.openxmlformats.org/officeDocument/2006/relationships/tags" Target="../tags/tag96.xml"/><Relationship Id="rId43" Type="http://schemas.openxmlformats.org/officeDocument/2006/relationships/tags" Target="../tags/tag104.xml"/><Relationship Id="rId48" Type="http://schemas.openxmlformats.org/officeDocument/2006/relationships/tags" Target="../tags/tag109.xml"/><Relationship Id="rId56" Type="http://schemas.openxmlformats.org/officeDocument/2006/relationships/tags" Target="../tags/tag117.xml"/><Relationship Id="rId64" Type="http://schemas.openxmlformats.org/officeDocument/2006/relationships/tags" Target="../tags/tag125.xml"/><Relationship Id="rId69" Type="http://schemas.openxmlformats.org/officeDocument/2006/relationships/oleObject" Target="../embeddings/oleObject5.bin"/><Relationship Id="rId8" Type="http://schemas.openxmlformats.org/officeDocument/2006/relationships/tags" Target="../tags/tag69.xml"/><Relationship Id="rId51" Type="http://schemas.openxmlformats.org/officeDocument/2006/relationships/tags" Target="../tags/tag112.xml"/><Relationship Id="rId3" Type="http://schemas.openxmlformats.org/officeDocument/2006/relationships/tags" Target="../tags/tag64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5" Type="http://schemas.openxmlformats.org/officeDocument/2006/relationships/tags" Target="../tags/tag86.xml"/><Relationship Id="rId33" Type="http://schemas.openxmlformats.org/officeDocument/2006/relationships/tags" Target="../tags/tag94.xml"/><Relationship Id="rId38" Type="http://schemas.openxmlformats.org/officeDocument/2006/relationships/tags" Target="../tags/tag99.xml"/><Relationship Id="rId46" Type="http://schemas.openxmlformats.org/officeDocument/2006/relationships/tags" Target="../tags/tag107.xml"/><Relationship Id="rId59" Type="http://schemas.openxmlformats.org/officeDocument/2006/relationships/tags" Target="../tags/tag120.xml"/><Relationship Id="rId67" Type="http://schemas.openxmlformats.org/officeDocument/2006/relationships/tags" Target="../tags/tag128.xml"/><Relationship Id="rId20" Type="http://schemas.openxmlformats.org/officeDocument/2006/relationships/tags" Target="../tags/tag81.xml"/><Relationship Id="rId41" Type="http://schemas.openxmlformats.org/officeDocument/2006/relationships/tags" Target="../tags/tag102.xml"/><Relationship Id="rId54" Type="http://schemas.openxmlformats.org/officeDocument/2006/relationships/tags" Target="../tags/tag115.xml"/><Relationship Id="rId62" Type="http://schemas.openxmlformats.org/officeDocument/2006/relationships/tags" Target="../tags/tag123.xml"/><Relationship Id="rId70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tags" Target="../tags/tag145.xml"/><Relationship Id="rId26" Type="http://schemas.openxmlformats.org/officeDocument/2006/relationships/tags" Target="../tags/tag153.xml"/><Relationship Id="rId3" Type="http://schemas.openxmlformats.org/officeDocument/2006/relationships/tags" Target="../tags/tag130.xml"/><Relationship Id="rId21" Type="http://schemas.openxmlformats.org/officeDocument/2006/relationships/tags" Target="../tags/tag148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tags" Target="../tags/tag144.xml"/><Relationship Id="rId25" Type="http://schemas.openxmlformats.org/officeDocument/2006/relationships/tags" Target="../tags/tag152.xml"/><Relationship Id="rId33" Type="http://schemas.openxmlformats.org/officeDocument/2006/relationships/tags" Target="../tags/tag160.xml"/><Relationship Id="rId2" Type="http://schemas.openxmlformats.org/officeDocument/2006/relationships/tags" Target="../tags/tag129.xml"/><Relationship Id="rId16" Type="http://schemas.openxmlformats.org/officeDocument/2006/relationships/tags" Target="../tags/tag143.xml"/><Relationship Id="rId20" Type="http://schemas.openxmlformats.org/officeDocument/2006/relationships/tags" Target="../tags/tag147.xml"/><Relationship Id="rId29" Type="http://schemas.openxmlformats.org/officeDocument/2006/relationships/tags" Target="../tags/tag156.xml"/><Relationship Id="rId1" Type="http://schemas.openxmlformats.org/officeDocument/2006/relationships/vmlDrawing" Target="../drawings/vmlDrawing4.v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24" Type="http://schemas.openxmlformats.org/officeDocument/2006/relationships/tags" Target="../tags/tag151.xml"/><Relationship Id="rId32" Type="http://schemas.openxmlformats.org/officeDocument/2006/relationships/tags" Target="../tags/tag159.xml"/><Relationship Id="rId37" Type="http://schemas.openxmlformats.org/officeDocument/2006/relationships/oleObject" Target="../embeddings/oleObject9.bin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23" Type="http://schemas.openxmlformats.org/officeDocument/2006/relationships/tags" Target="../tags/tag150.xml"/><Relationship Id="rId28" Type="http://schemas.openxmlformats.org/officeDocument/2006/relationships/tags" Target="../tags/tag155.xml"/><Relationship Id="rId36" Type="http://schemas.openxmlformats.org/officeDocument/2006/relationships/oleObject" Target="../embeddings/oleObject8.bin"/><Relationship Id="rId10" Type="http://schemas.openxmlformats.org/officeDocument/2006/relationships/tags" Target="../tags/tag137.xml"/><Relationship Id="rId19" Type="http://schemas.openxmlformats.org/officeDocument/2006/relationships/tags" Target="../tags/tag146.xml"/><Relationship Id="rId31" Type="http://schemas.openxmlformats.org/officeDocument/2006/relationships/tags" Target="../tags/tag158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Relationship Id="rId22" Type="http://schemas.openxmlformats.org/officeDocument/2006/relationships/tags" Target="../tags/tag149.xml"/><Relationship Id="rId27" Type="http://schemas.openxmlformats.org/officeDocument/2006/relationships/tags" Target="../tags/tag154.xml"/><Relationship Id="rId30" Type="http://schemas.openxmlformats.org/officeDocument/2006/relationships/tags" Target="../tags/tag157.xml"/><Relationship Id="rId35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IMS Management Consulting • February 2011</a:t>
            </a:r>
          </a:p>
          <a:p>
            <a:fld id="{3A149E35-99F5-4E99-A5CF-7E0BB447EE7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1306125"/>
            <a:ext cx="8688387" cy="6477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IMS Management Consulting</a:t>
            </a:r>
            <a:endParaRPr lang="en-GB" sz="2400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5612" y="2057998"/>
            <a:ext cx="8688388" cy="1224385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E8D9E"/>
                </a:solidFill>
              </a:rPr>
              <a:t>SFEE initiative on scenarios for state savings from positive list implementation</a:t>
            </a:r>
          </a:p>
          <a:p>
            <a:pPr eaLnBrk="1" hangingPunct="1"/>
            <a:endParaRPr lang="en-US" dirty="0" smtClean="0">
              <a:solidFill>
                <a:srgbClr val="2E8D9E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2E8D9E"/>
                </a:solidFill>
              </a:rPr>
              <a:t>December 10, 2012 – Athens</a:t>
            </a:r>
          </a:p>
        </p:txBody>
      </p:sp>
      <p:pic>
        <p:nvPicPr>
          <p:cNvPr id="18437" name="Picture 4" descr="doll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3436938"/>
            <a:ext cx="9151938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24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45" y="1186188"/>
            <a:ext cx="945350" cy="3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303214"/>
            <a:ext cx="8628062" cy="5208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Advantages of the proposed scenario</a:t>
            </a:r>
            <a:endParaRPr lang="en-US" sz="1600" b="0" dirty="0" smtClean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gray">
          <a:xfrm>
            <a:off x="246062" y="824053"/>
            <a:ext cx="8883649" cy="472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>
              <a:spcBef>
                <a:spcPts val="600"/>
              </a:spcBef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Weighted </a:t>
            </a:r>
            <a:r>
              <a:rPr lang="el-GR" sz="1600" b="1" kern="0" dirty="0" smtClean="0">
                <a:solidFill>
                  <a:schemeClr val="tx2"/>
                </a:solidFill>
              </a:rPr>
              <a:t>ΚΗΘ</a:t>
            </a:r>
            <a:r>
              <a:rPr lang="en-US" sz="1600" b="1" kern="0" baseline="30000" dirty="0" smtClean="0">
                <a:solidFill>
                  <a:schemeClr val="tx2"/>
                </a:solidFill>
              </a:rPr>
              <a:t>1</a:t>
            </a:r>
            <a:r>
              <a:rPr lang="en-US" sz="1600" b="1" kern="0" dirty="0" smtClean="0">
                <a:solidFill>
                  <a:schemeClr val="tx2"/>
                </a:solidFill>
              </a:rPr>
              <a:t> based on retail value sales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Calculate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weighted </a:t>
            </a:r>
            <a:r>
              <a:rPr lang="el-GR" sz="1600" kern="0" dirty="0" smtClean="0">
                <a:solidFill>
                  <a:schemeClr val="tx2"/>
                </a:solidFill>
              </a:rPr>
              <a:t>ΚΗΘ</a:t>
            </a:r>
            <a:r>
              <a:rPr lang="en-US" sz="1600" kern="0" baseline="30000" dirty="0" smtClean="0">
                <a:solidFill>
                  <a:schemeClr val="tx2"/>
                </a:solidFill>
              </a:rPr>
              <a:t>1</a:t>
            </a:r>
            <a:r>
              <a:rPr lang="en-US" sz="1600" kern="0" dirty="0" smtClean="0">
                <a:solidFill>
                  <a:schemeClr val="tx2"/>
                </a:solidFill>
              </a:rPr>
              <a:t> separately for Originals and </a:t>
            </a:r>
            <a:r>
              <a:rPr lang="en-US" sz="1600" kern="0" dirty="0" err="1" smtClean="0">
                <a:solidFill>
                  <a:schemeClr val="tx2"/>
                </a:solidFill>
              </a:rPr>
              <a:t>Gx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Verdana" pitchFamily="34" charset="0"/>
              <a:buNone/>
              <a:tabLst/>
              <a:defRPr/>
            </a:pPr>
            <a:endParaRPr lang="en-US" sz="1600" b="1" kern="0" dirty="0" smtClean="0">
              <a:solidFill>
                <a:schemeClr val="tx2"/>
              </a:solidFill>
              <a:latin typeface="+mn-lt"/>
            </a:endParaRPr>
          </a:p>
          <a:p>
            <a:pPr lvl="0" algn="l">
              <a:spcBef>
                <a:spcPts val="600"/>
              </a:spcBef>
              <a:defRPr/>
            </a:pP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Selection of the </a:t>
            </a:r>
            <a:r>
              <a:rPr lang="en-US" sz="1600" b="1" u="sng" kern="0" dirty="0" smtClean="0">
                <a:solidFill>
                  <a:srgbClr val="FF0000"/>
                </a:solidFill>
                <a:latin typeface="+mn-lt"/>
              </a:rPr>
              <a:t>minimum</a:t>
            </a:r>
            <a:r>
              <a:rPr lang="en-US" sz="1600" b="1" kern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between the two weighted </a:t>
            </a:r>
            <a:r>
              <a:rPr lang="el-GR" sz="1600" b="1" kern="0" dirty="0" smtClean="0">
                <a:solidFill>
                  <a:schemeClr val="tx2"/>
                </a:solidFill>
              </a:rPr>
              <a:t>ΚΗΘ</a:t>
            </a:r>
            <a:endParaRPr lang="en-US" sz="1600" b="1" u="sng" kern="0" dirty="0" smtClean="0">
              <a:solidFill>
                <a:srgbClr val="FF0000"/>
              </a:solidFill>
              <a:latin typeface="+mn-lt"/>
            </a:endParaRP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600" kern="0" dirty="0" smtClean="0">
                <a:solidFill>
                  <a:schemeClr val="tx2"/>
                </a:solidFill>
                <a:latin typeface="+mn-lt"/>
              </a:rPr>
              <a:t>Weighted </a:t>
            </a:r>
            <a:r>
              <a:rPr lang="el-GR" sz="1600" kern="0" dirty="0" smtClean="0">
                <a:solidFill>
                  <a:schemeClr val="tx2"/>
                </a:solidFill>
              </a:rPr>
              <a:t>ΚΗΘ</a:t>
            </a:r>
            <a:r>
              <a:rPr lang="en-US" sz="1600" kern="0" dirty="0" smtClean="0">
                <a:solidFill>
                  <a:schemeClr val="tx2"/>
                </a:solidFill>
              </a:rPr>
              <a:t> for Originals and weighted </a:t>
            </a:r>
            <a:r>
              <a:rPr lang="el-GR" sz="1600" kern="0" dirty="0" smtClean="0">
                <a:solidFill>
                  <a:schemeClr val="tx2"/>
                </a:solidFill>
              </a:rPr>
              <a:t>ΚΗΘ</a:t>
            </a:r>
            <a:r>
              <a:rPr lang="en-US" sz="1600" kern="0" dirty="0" smtClean="0">
                <a:solidFill>
                  <a:schemeClr val="tx2"/>
                </a:solidFill>
              </a:rPr>
              <a:t> for </a:t>
            </a:r>
            <a:r>
              <a:rPr lang="en-US" sz="1600" kern="0" dirty="0" err="1" smtClean="0">
                <a:solidFill>
                  <a:schemeClr val="tx2"/>
                </a:solidFill>
              </a:rPr>
              <a:t>Gx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Tx/>
              <a:buSzTx/>
              <a:buFont typeface="Verdana" pitchFamily="34" charset="0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Patients’ co-payment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least equal with current situation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600" kern="0" dirty="0" smtClean="0">
                <a:solidFill>
                  <a:schemeClr val="tx2"/>
                </a:solidFill>
              </a:rPr>
              <a:t>For Retail Price ≤ Insurance Price, current co-payment on Retail Price </a:t>
            </a:r>
            <a:r>
              <a:rPr lang="el-GR" sz="1600" kern="0" dirty="0" smtClean="0">
                <a:solidFill>
                  <a:schemeClr val="tx2"/>
                </a:solidFill>
              </a:rPr>
              <a:t>(0%/10%/25%)</a:t>
            </a: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600" kern="0" dirty="0" smtClean="0">
                <a:solidFill>
                  <a:schemeClr val="tx2"/>
                </a:solidFill>
              </a:rPr>
              <a:t>For Retail Price &gt; Insurance Price, co-payment on the difference between the two prices with a maximum threshold paid from the patient</a:t>
            </a: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600" b="1" kern="0" dirty="0" smtClean="0">
              <a:solidFill>
                <a:schemeClr val="tx2"/>
              </a:solidFill>
              <a:latin typeface="+mn-lt"/>
            </a:endParaRPr>
          </a:p>
          <a:p>
            <a:pPr lvl="0" algn="l">
              <a:spcBef>
                <a:spcPts val="600"/>
              </a:spcBef>
              <a:defRPr/>
            </a:pP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~</a:t>
            </a:r>
            <a:r>
              <a:rPr lang="el-GR" sz="1600" b="1" kern="0" dirty="0" smtClean="0">
                <a:solidFill>
                  <a:schemeClr val="tx2"/>
                </a:solidFill>
                <a:latin typeface="+mn-lt"/>
              </a:rPr>
              <a:t>€</a:t>
            </a: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310M</a:t>
            </a:r>
            <a:r>
              <a:rPr lang="en-US" sz="1600" b="1" kern="0" baseline="30000" dirty="0" smtClean="0">
                <a:solidFill>
                  <a:schemeClr val="tx2"/>
                </a:solidFill>
                <a:latin typeface="+mn-lt"/>
              </a:rPr>
              <a:t>2</a:t>
            </a: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 state savings as per </a:t>
            </a:r>
            <a:r>
              <a:rPr lang="en-US" sz="1600" b="1" kern="0" dirty="0" err="1" smtClean="0">
                <a:solidFill>
                  <a:schemeClr val="tx2"/>
                </a:solidFill>
                <a:latin typeface="+mn-lt"/>
              </a:rPr>
              <a:t>MoH</a:t>
            </a:r>
            <a:r>
              <a:rPr lang="en-US" sz="1600" b="1" kern="0" dirty="0" smtClean="0">
                <a:solidFill>
                  <a:schemeClr val="tx2"/>
                </a:solidFill>
                <a:latin typeface="+mn-lt"/>
              </a:rPr>
              <a:t> request</a:t>
            </a:r>
          </a:p>
          <a:p>
            <a:pPr marL="447675" lvl="1" indent="-180975" algn="l">
              <a:spcBef>
                <a:spcPts val="6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600" kern="0" dirty="0" smtClean="0">
                <a:solidFill>
                  <a:schemeClr val="tx2"/>
                </a:solidFill>
              </a:rPr>
              <a:t>~29% the average patients’ co-payment vs. ~15% today (estimation)</a:t>
            </a:r>
            <a:endParaRPr lang="en-US" sz="1600" kern="0" dirty="0" smtClean="0">
              <a:solidFill>
                <a:schemeClr val="tx2"/>
              </a:solidFill>
              <a:latin typeface="+mn-lt"/>
            </a:endParaRPr>
          </a:p>
          <a:p>
            <a:pPr marL="447675" marR="0" lvl="1" indent="-180975" algn="l" defTabSz="914400" rtl="0" eaLnBrk="1" fontAlgn="base" latinLnBrk="0" hangingPunct="1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8453" y="5996882"/>
            <a:ext cx="8631259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marL="228600" indent="-228600"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1.</a:t>
            </a:r>
            <a:r>
              <a:rPr lang="el-GR" sz="800" i="1" dirty="0" smtClean="0">
                <a:solidFill>
                  <a:schemeClr val="tx2"/>
                </a:solidFill>
              </a:rPr>
              <a:t> ΚΗΘ </a:t>
            </a:r>
            <a:r>
              <a:rPr lang="en-US" sz="800" i="1" dirty="0" smtClean="0">
                <a:solidFill>
                  <a:schemeClr val="tx2"/>
                </a:solidFill>
              </a:rPr>
              <a:t>= Daily Treatment Cost 2. 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</a:t>
            </a:r>
            <a:endParaRPr lang="en-US" sz="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8831263" y="6551613"/>
            <a:ext cx="248786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r>
              <a:rPr lang="en-GB" sz="900" dirty="0">
                <a:solidFill>
                  <a:schemeClr val="tx2"/>
                </a:solidFill>
                <a:latin typeface="Arial" charset="0"/>
              </a:rPr>
              <a:t>6</a:t>
            </a:r>
            <a:endParaRPr lang="el-GR" sz="9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7651" name="Rectangle 12"/>
          <p:cNvSpPr>
            <a:spLocks noGrp="1" noChangeArrowheads="1"/>
          </p:cNvSpPr>
          <p:nvPr>
            <p:ph type="title"/>
          </p:nvPr>
        </p:nvSpPr>
        <p:spPr>
          <a:xfrm>
            <a:off x="246062" y="331788"/>
            <a:ext cx="8801597" cy="64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Key points of the proposed scenario</a:t>
            </a:r>
            <a:endParaRPr lang="en-US" sz="1600" b="0" dirty="0" smtClean="0">
              <a:solidFill>
                <a:schemeClr val="tx2"/>
              </a:solidFill>
            </a:endParaRPr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gray">
          <a:xfrm>
            <a:off x="88612" y="933499"/>
            <a:ext cx="1446209" cy="1296000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Weighted </a:t>
            </a:r>
          </a:p>
          <a:p>
            <a:pPr algn="ctr"/>
            <a:r>
              <a:rPr lang="el-GR" sz="1200" b="1" dirty="0" smtClean="0">
                <a:solidFill>
                  <a:schemeClr val="tx2"/>
                </a:solidFill>
              </a:rPr>
              <a:t>ΚΗΘ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gray">
          <a:xfrm>
            <a:off x="1540083" y="933499"/>
            <a:ext cx="7486868" cy="12959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>
                <a:lumMod val="25000"/>
                <a:lumOff val="75000"/>
              </a:schemeClr>
            </a:solidFill>
            <a:miter lim="800000"/>
            <a:headEnd type="none" w="lg" len="lg"/>
            <a:tailEnd type="none" w="lg" len="lg"/>
          </a:ln>
          <a:effectLst/>
        </p:spPr>
        <p:txBody>
          <a:bodyPr tIns="91440" bIns="91440" anchor="ctr"/>
          <a:lstStyle/>
          <a:p>
            <a:pPr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All products included in markets (clusters) </a:t>
            </a:r>
            <a:r>
              <a:rPr lang="en-US" sz="1100" dirty="0" smtClean="0">
                <a:solidFill>
                  <a:schemeClr val="tx2"/>
                </a:solidFill>
              </a:rPr>
              <a:t>of </a:t>
            </a:r>
            <a:r>
              <a:rPr lang="en-US" sz="1100" dirty="0" err="1" smtClean="0">
                <a:solidFill>
                  <a:schemeClr val="tx2"/>
                </a:solidFill>
              </a:rPr>
              <a:t>Papadimitriou’s</a:t>
            </a:r>
            <a:r>
              <a:rPr lang="en-US" sz="1100" dirty="0" smtClean="0">
                <a:solidFill>
                  <a:schemeClr val="tx2"/>
                </a:solidFill>
              </a:rPr>
              <a:t> list (16-Nov-2012) </a:t>
            </a:r>
            <a:endParaRPr lang="el-GR" sz="1100" dirty="0" smtClean="0">
              <a:solidFill>
                <a:schemeClr val="tx2"/>
              </a:solidFill>
            </a:endParaRPr>
          </a:p>
          <a:p>
            <a:pPr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One </a:t>
            </a:r>
            <a:r>
              <a:rPr lang="el-GR" sz="1100" b="1" dirty="0" smtClean="0">
                <a:solidFill>
                  <a:schemeClr val="tx2"/>
                </a:solidFill>
              </a:rPr>
              <a:t>ΚΗΘ</a:t>
            </a:r>
            <a:r>
              <a:rPr lang="en-US" sz="1100" b="1" baseline="30000" dirty="0" smtClean="0">
                <a:solidFill>
                  <a:schemeClr val="tx2"/>
                </a:solidFill>
              </a:rPr>
              <a:t>1</a:t>
            </a:r>
            <a:r>
              <a:rPr lang="el-GR" sz="1100" b="1" dirty="0" smtClean="0">
                <a:solidFill>
                  <a:schemeClr val="tx2"/>
                </a:solidFill>
              </a:rPr>
              <a:t> </a:t>
            </a:r>
            <a:r>
              <a:rPr lang="en-US" sz="1100" b="1" dirty="0" smtClean="0">
                <a:solidFill>
                  <a:schemeClr val="tx2"/>
                </a:solidFill>
              </a:rPr>
              <a:t>per SKU </a:t>
            </a:r>
            <a:r>
              <a:rPr lang="en-US" sz="1100" dirty="0" smtClean="0">
                <a:solidFill>
                  <a:schemeClr val="tx2"/>
                </a:solidFill>
              </a:rPr>
              <a:t>(EOF code)</a:t>
            </a:r>
          </a:p>
          <a:p>
            <a:pPr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Calculation of two weighted </a:t>
            </a:r>
            <a:r>
              <a:rPr lang="el-GR" sz="1100" b="1" dirty="0" smtClean="0">
                <a:solidFill>
                  <a:schemeClr val="tx2"/>
                </a:solidFill>
              </a:rPr>
              <a:t>ΚΗΘ</a:t>
            </a:r>
            <a:r>
              <a:rPr lang="en-US" sz="1100" b="1" dirty="0" smtClean="0">
                <a:solidFill>
                  <a:schemeClr val="tx2"/>
                </a:solidFill>
              </a:rPr>
              <a:t>s</a:t>
            </a:r>
            <a:r>
              <a:rPr lang="el-GR" sz="1100" dirty="0" smtClean="0">
                <a:solidFill>
                  <a:schemeClr val="tx2"/>
                </a:solidFill>
              </a:rPr>
              <a:t> </a:t>
            </a:r>
            <a:endParaRPr lang="en-US" sz="1100" dirty="0" smtClean="0">
              <a:solidFill>
                <a:schemeClr val="tx2"/>
              </a:solidFill>
            </a:endParaRPr>
          </a:p>
          <a:p>
            <a:pPr marL="266700" lvl="1" indent="-88900" algn="l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One </a:t>
            </a:r>
            <a:r>
              <a:rPr lang="en-US" sz="1100" dirty="0" smtClean="0">
                <a:solidFill>
                  <a:schemeClr val="tx2"/>
                </a:solidFill>
              </a:rPr>
              <a:t>weighted </a:t>
            </a:r>
            <a:r>
              <a:rPr lang="el-GR" sz="1100" dirty="0" smtClean="0">
                <a:solidFill>
                  <a:schemeClr val="tx2"/>
                </a:solidFill>
              </a:rPr>
              <a:t>ΚΗΘ</a:t>
            </a:r>
            <a:r>
              <a:rPr lang="en-US" sz="1100" dirty="0" smtClean="0">
                <a:solidFill>
                  <a:schemeClr val="tx2"/>
                </a:solidFill>
              </a:rPr>
              <a:t> for Originals and </a:t>
            </a:r>
            <a:r>
              <a:rPr lang="en-US" sz="1100" b="1" dirty="0" smtClean="0">
                <a:solidFill>
                  <a:schemeClr val="tx2"/>
                </a:solidFill>
              </a:rPr>
              <a:t>one </a:t>
            </a:r>
            <a:r>
              <a:rPr lang="en-US" sz="1100" dirty="0" smtClean="0">
                <a:solidFill>
                  <a:schemeClr val="tx2"/>
                </a:solidFill>
              </a:rPr>
              <a:t>for </a:t>
            </a:r>
            <a:r>
              <a:rPr lang="en-US" sz="1100" dirty="0" err="1" smtClean="0">
                <a:solidFill>
                  <a:schemeClr val="tx2"/>
                </a:solidFill>
              </a:rPr>
              <a:t>Gx</a:t>
            </a:r>
            <a:r>
              <a:rPr lang="en-US" sz="1100" dirty="0" smtClean="0">
                <a:solidFill>
                  <a:schemeClr val="tx2"/>
                </a:solidFill>
              </a:rPr>
              <a:t> separately</a:t>
            </a:r>
          </a:p>
          <a:p>
            <a:pPr marL="266700" lvl="1" indent="-88900" algn="l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2"/>
                </a:solidFill>
              </a:rPr>
              <a:t>Weights per SKU based on retail sales over the last 12 months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gray">
          <a:xfrm>
            <a:off x="88612" y="2347713"/>
            <a:ext cx="1446211" cy="1080000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Reference Price calculation</a:t>
            </a:r>
            <a:endParaRPr lang="en-GB" sz="1200" b="1" dirty="0">
              <a:solidFill>
                <a:schemeClr val="tx2"/>
              </a:solidFill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gray">
          <a:xfrm>
            <a:off x="1540087" y="2347713"/>
            <a:ext cx="7486868" cy="107999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>
                <a:lumMod val="25000"/>
                <a:lumOff val="75000"/>
              </a:schemeClr>
            </a:solidFill>
            <a:miter lim="800000"/>
            <a:headEnd type="none" w="lg" len="lg"/>
            <a:tailEnd type="none" w="lg" len="lg"/>
          </a:ln>
          <a:effectLst/>
        </p:spPr>
        <p:txBody>
          <a:bodyPr tIns="91440" rIns="72000" bIns="91440" anchor="ctr"/>
          <a:lstStyle/>
          <a:p>
            <a:pPr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If market (cluster) includes </a:t>
            </a:r>
            <a:r>
              <a:rPr lang="en-US" sz="1100" b="1" dirty="0" err="1" smtClean="0">
                <a:solidFill>
                  <a:schemeClr val="tx2"/>
                </a:solidFill>
              </a:rPr>
              <a:t>Gx</a:t>
            </a:r>
            <a:r>
              <a:rPr lang="en-US" sz="1100" b="1" dirty="0" smtClean="0">
                <a:solidFill>
                  <a:schemeClr val="tx2"/>
                </a:solidFill>
              </a:rPr>
              <a:t>, Reference Price is the </a:t>
            </a:r>
            <a:r>
              <a:rPr lang="en-US" sz="1100" b="1" dirty="0" smtClean="0">
                <a:solidFill>
                  <a:srgbClr val="FF0000"/>
                </a:solidFill>
              </a:rPr>
              <a:t>minimum</a:t>
            </a:r>
            <a:r>
              <a:rPr lang="en-US" sz="1100" b="1" dirty="0" smtClean="0">
                <a:solidFill>
                  <a:schemeClr val="tx2"/>
                </a:solidFill>
              </a:rPr>
              <a:t> of the two weighted </a:t>
            </a:r>
            <a:r>
              <a:rPr lang="el-GR" sz="1100" b="1" dirty="0" smtClean="0">
                <a:solidFill>
                  <a:schemeClr val="tx2"/>
                </a:solidFill>
              </a:rPr>
              <a:t>ΚΗΘ</a:t>
            </a:r>
            <a:r>
              <a:rPr lang="en-US" sz="1100" b="1" dirty="0" smtClean="0">
                <a:solidFill>
                  <a:schemeClr val="tx2"/>
                </a:solidFill>
              </a:rPr>
              <a:t>s</a:t>
            </a:r>
          </a:p>
          <a:p>
            <a:pPr marL="266700" lvl="1" indent="-88900" algn="l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2"/>
                </a:solidFill>
              </a:rPr>
              <a:t>Weighted </a:t>
            </a:r>
            <a:r>
              <a:rPr lang="el-GR" sz="1100" dirty="0" smtClean="0">
                <a:solidFill>
                  <a:schemeClr val="tx2"/>
                </a:solidFill>
              </a:rPr>
              <a:t>ΚΗΘ</a:t>
            </a:r>
            <a:r>
              <a:rPr lang="en-US" sz="1100" dirty="0" smtClean="0">
                <a:solidFill>
                  <a:schemeClr val="tx2"/>
                </a:solidFill>
              </a:rPr>
              <a:t> for Originals and weighted </a:t>
            </a:r>
            <a:r>
              <a:rPr lang="el-GR" sz="1100" dirty="0" smtClean="0">
                <a:solidFill>
                  <a:schemeClr val="tx2"/>
                </a:solidFill>
              </a:rPr>
              <a:t>ΚΗΘ</a:t>
            </a:r>
            <a:r>
              <a:rPr lang="en-US" sz="1100" dirty="0" smtClean="0">
                <a:solidFill>
                  <a:schemeClr val="tx2"/>
                </a:solidFill>
              </a:rPr>
              <a:t> for </a:t>
            </a:r>
            <a:r>
              <a:rPr lang="en-US" sz="1100" dirty="0" err="1" smtClean="0">
                <a:solidFill>
                  <a:schemeClr val="tx2"/>
                </a:solidFill>
              </a:rPr>
              <a:t>Gx</a:t>
            </a:r>
            <a:endParaRPr lang="en-US" sz="1100" dirty="0" smtClean="0">
              <a:solidFill>
                <a:schemeClr val="tx2"/>
              </a:solidFill>
            </a:endParaRPr>
          </a:p>
          <a:p>
            <a:pPr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</a:rPr>
              <a:t>If market (cluster) does not include </a:t>
            </a:r>
            <a:r>
              <a:rPr lang="en-US" sz="1100" b="1" dirty="0" err="1" smtClean="0">
                <a:solidFill>
                  <a:schemeClr val="tx2"/>
                </a:solidFill>
              </a:rPr>
              <a:t>Gx</a:t>
            </a:r>
            <a:r>
              <a:rPr lang="en-US" sz="1100" b="1" dirty="0" smtClean="0">
                <a:solidFill>
                  <a:schemeClr val="tx2"/>
                </a:solidFill>
              </a:rPr>
              <a:t>, Reference Price is 100% of the weighted </a:t>
            </a:r>
            <a:r>
              <a:rPr lang="el-GR" sz="1100" b="1" dirty="0" smtClean="0">
                <a:solidFill>
                  <a:schemeClr val="tx2"/>
                </a:solidFill>
              </a:rPr>
              <a:t>ΚΗΘ</a:t>
            </a:r>
            <a:r>
              <a:rPr lang="en-US" sz="1100" b="1" dirty="0" smtClean="0">
                <a:solidFill>
                  <a:schemeClr val="tx2"/>
                </a:solidFill>
              </a:rPr>
              <a:t> for the Originals</a:t>
            </a:r>
            <a:endParaRPr lang="el-GR" sz="1100" b="1" dirty="0" smtClean="0">
              <a:solidFill>
                <a:schemeClr val="tx2"/>
              </a:solidFill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gray">
          <a:xfrm>
            <a:off x="88612" y="3530462"/>
            <a:ext cx="1446211" cy="1656000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lIns="72000" tIns="91440" rIns="72000" bIns="91440" anchor="ctr"/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State savings calculation</a:t>
            </a:r>
            <a:endParaRPr lang="el-GR" sz="1200" b="1" dirty="0" smtClean="0">
              <a:solidFill>
                <a:schemeClr val="tx2"/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gray">
          <a:xfrm>
            <a:off x="1540087" y="3542036"/>
            <a:ext cx="7486868" cy="165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>
                <a:lumMod val="25000"/>
                <a:lumOff val="75000"/>
              </a:schemeClr>
            </a:solidFill>
            <a:miter lim="800000"/>
            <a:headEnd type="none" w="lg" len="lg"/>
            <a:tailEnd type="none" w="lg" len="lg"/>
          </a:ln>
          <a:effectLst/>
        </p:spPr>
        <p:txBody>
          <a:bodyPr tIns="91440" rIns="0" bIns="91440" anchor="ctr"/>
          <a:lstStyle/>
          <a:p>
            <a:pPr marL="0" lvl="1"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rgbClr val="001E4F"/>
                </a:solidFill>
              </a:rPr>
              <a:t>Calculation depends on each SKU </a:t>
            </a:r>
            <a:r>
              <a:rPr lang="el-GR" sz="1100" b="1" dirty="0" smtClean="0">
                <a:solidFill>
                  <a:schemeClr val="tx2"/>
                </a:solidFill>
              </a:rPr>
              <a:t>ΚΗΘ</a:t>
            </a:r>
            <a:r>
              <a:rPr lang="en-US" sz="1100" b="1" dirty="0" smtClean="0">
                <a:solidFill>
                  <a:schemeClr val="tx2"/>
                </a:solidFill>
              </a:rPr>
              <a:t> vs. cluster’s Reference Price</a:t>
            </a:r>
            <a:r>
              <a:rPr lang="el-GR" sz="1100" b="1" dirty="0" smtClean="0">
                <a:solidFill>
                  <a:srgbClr val="001E4F"/>
                </a:solidFill>
              </a:rPr>
              <a:t>:</a:t>
            </a:r>
            <a:endParaRPr lang="en-US" sz="1100" b="1" dirty="0" smtClean="0">
              <a:solidFill>
                <a:srgbClr val="001E4F"/>
              </a:solidFill>
            </a:endParaRPr>
          </a:p>
          <a:p>
            <a:pPr marL="266700" lvl="2" indent="-85725" algn="l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rgbClr val="001E4F"/>
                </a:solidFill>
              </a:rPr>
              <a:t>For SKUs with </a:t>
            </a:r>
            <a:r>
              <a:rPr lang="el-GR" sz="1100" dirty="0" smtClean="0">
                <a:solidFill>
                  <a:schemeClr val="tx2"/>
                </a:solidFill>
              </a:rPr>
              <a:t>ΚΗΘ</a:t>
            </a:r>
            <a:r>
              <a:rPr lang="en-US" sz="1100" dirty="0" smtClean="0">
                <a:solidFill>
                  <a:schemeClr val="tx2"/>
                </a:solidFill>
              </a:rPr>
              <a:t> ≤ Reference Price, patients’ co-payment is (</a:t>
            </a:r>
            <a:r>
              <a:rPr lang="en-US" sz="11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Retail Price</a:t>
            </a:r>
            <a:r>
              <a:rPr lang="en-US" sz="1100" dirty="0" smtClean="0">
                <a:solidFill>
                  <a:schemeClr val="tx2"/>
                </a:solidFill>
              </a:rPr>
              <a:t>) x (% of co-payment)</a:t>
            </a:r>
            <a:endParaRPr lang="en-US" sz="1100" dirty="0" smtClean="0">
              <a:solidFill>
                <a:srgbClr val="001E4F"/>
              </a:solidFill>
            </a:endParaRPr>
          </a:p>
          <a:p>
            <a:pPr marL="266700" lvl="2" indent="-85725" algn="l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rgbClr val="001E4F"/>
                </a:solidFill>
              </a:rPr>
              <a:t>For SKUs</a:t>
            </a:r>
            <a:r>
              <a:rPr lang="el-GR" sz="1100" dirty="0" smtClean="0">
                <a:solidFill>
                  <a:srgbClr val="001E4F"/>
                </a:solidFill>
              </a:rPr>
              <a:t> </a:t>
            </a:r>
            <a:r>
              <a:rPr lang="en-US" sz="1100" dirty="0" smtClean="0">
                <a:solidFill>
                  <a:srgbClr val="001E4F"/>
                </a:solidFill>
              </a:rPr>
              <a:t>with</a:t>
            </a:r>
            <a:r>
              <a:rPr lang="el-GR" sz="1100" dirty="0" smtClean="0">
                <a:solidFill>
                  <a:srgbClr val="001E4F"/>
                </a:solidFill>
              </a:rPr>
              <a:t> ΚΗΘ &gt; </a:t>
            </a:r>
            <a:r>
              <a:rPr lang="en-US" sz="1100" dirty="0" smtClean="0">
                <a:solidFill>
                  <a:schemeClr val="tx2"/>
                </a:solidFill>
              </a:rPr>
              <a:t>Reference Price, reimbursement is calculated based on % of co-payment</a:t>
            </a:r>
            <a:endParaRPr lang="el-GR" sz="1100" dirty="0" smtClean="0">
              <a:solidFill>
                <a:srgbClr val="001E4F"/>
              </a:solidFill>
            </a:endParaRPr>
          </a:p>
          <a:p>
            <a:pPr marL="531813" lvl="3" indent="-173038" algn="l">
              <a:spcBef>
                <a:spcPts val="300"/>
              </a:spcBef>
              <a:buFont typeface="Wingdings" pitchFamily="2" charset="2"/>
              <a:buChar char="ü"/>
              <a:defRPr/>
            </a:pPr>
            <a:r>
              <a:rPr lang="en-US" sz="1100" dirty="0" smtClean="0">
                <a:solidFill>
                  <a:srgbClr val="001E4F"/>
                </a:solidFill>
              </a:rPr>
              <a:t>For </a:t>
            </a:r>
            <a:r>
              <a:rPr lang="el-GR" sz="1100" dirty="0" smtClean="0">
                <a:solidFill>
                  <a:srgbClr val="001E4F"/>
                </a:solidFill>
              </a:rPr>
              <a:t>% </a:t>
            </a:r>
            <a:r>
              <a:rPr lang="en-US" sz="1100" dirty="0" smtClean="0">
                <a:solidFill>
                  <a:srgbClr val="001E4F"/>
                </a:solidFill>
              </a:rPr>
              <a:t>of co-payment </a:t>
            </a:r>
            <a:r>
              <a:rPr lang="en-US" sz="1100" b="1" dirty="0" smtClean="0">
                <a:solidFill>
                  <a:srgbClr val="001E4F"/>
                </a:solidFill>
              </a:rPr>
              <a:t>10% &amp; 25%</a:t>
            </a:r>
            <a:r>
              <a:rPr lang="en-US" sz="1100" dirty="0" smtClean="0">
                <a:solidFill>
                  <a:srgbClr val="001E4F"/>
                </a:solidFill>
              </a:rPr>
              <a:t>,</a:t>
            </a:r>
            <a:r>
              <a:rPr lang="en-US" sz="1100" b="1" dirty="0" smtClean="0">
                <a:solidFill>
                  <a:srgbClr val="001E4F"/>
                </a:solidFill>
              </a:rPr>
              <a:t> </a:t>
            </a:r>
            <a:r>
              <a:rPr lang="en-US" sz="1100" dirty="0" smtClean="0">
                <a:solidFill>
                  <a:srgbClr val="001E4F"/>
                </a:solidFill>
              </a:rPr>
              <a:t>state covers </a:t>
            </a:r>
            <a:r>
              <a:rPr lang="en-US" sz="1100" u="sng" dirty="0" smtClean="0">
                <a:solidFill>
                  <a:srgbClr val="001E4F"/>
                </a:solidFill>
              </a:rPr>
              <a:t>nothing</a:t>
            </a:r>
            <a:r>
              <a:rPr lang="en-US" sz="1100" dirty="0" smtClean="0">
                <a:solidFill>
                  <a:srgbClr val="001E4F"/>
                </a:solidFill>
              </a:rPr>
              <a:t> if </a:t>
            </a:r>
            <a:r>
              <a:rPr lang="en-US" sz="11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Retail Price</a:t>
            </a:r>
            <a:r>
              <a:rPr lang="en-US" sz="1100" dirty="0" smtClean="0">
                <a:solidFill>
                  <a:srgbClr val="001E4F"/>
                </a:solidFill>
              </a:rPr>
              <a:t>–</a:t>
            </a:r>
            <a:r>
              <a:rPr lang="en-US" sz="1100" b="1" dirty="0" smtClean="0">
                <a:solidFill>
                  <a:srgbClr val="C00000"/>
                </a:solidFill>
              </a:rPr>
              <a:t>Insurance Price</a:t>
            </a:r>
            <a:r>
              <a:rPr lang="en-US" sz="1100" b="1" dirty="0" smtClean="0">
                <a:solidFill>
                  <a:srgbClr val="001E4F"/>
                </a:solidFill>
              </a:rPr>
              <a:t> </a:t>
            </a:r>
            <a:r>
              <a:rPr lang="en-US" sz="1100" dirty="0" smtClean="0">
                <a:solidFill>
                  <a:srgbClr val="001E4F"/>
                </a:solidFill>
              </a:rPr>
              <a:t>≤ 9</a:t>
            </a:r>
            <a:r>
              <a:rPr lang="el-GR" sz="1100" dirty="0" smtClean="0">
                <a:solidFill>
                  <a:srgbClr val="001E4F"/>
                </a:solidFill>
              </a:rPr>
              <a:t>€</a:t>
            </a:r>
            <a:endParaRPr lang="en-US" sz="1100" dirty="0" smtClean="0">
              <a:solidFill>
                <a:srgbClr val="001E4F"/>
              </a:solidFill>
            </a:endParaRPr>
          </a:p>
          <a:p>
            <a:pPr marL="531813" lvl="3" indent="-173038"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rgbClr val="001E4F"/>
                </a:solidFill>
              </a:rPr>
              <a:t>	</a:t>
            </a:r>
            <a:r>
              <a:rPr lang="en-US" sz="1100" dirty="0" smtClean="0">
                <a:solidFill>
                  <a:srgbClr val="001E4F"/>
                </a:solidFill>
              </a:rPr>
              <a:t>The difference above 9</a:t>
            </a:r>
            <a:r>
              <a:rPr lang="el-GR" sz="1100" dirty="0" smtClean="0">
                <a:solidFill>
                  <a:srgbClr val="001E4F"/>
                </a:solidFill>
              </a:rPr>
              <a:t>€</a:t>
            </a:r>
            <a:r>
              <a:rPr lang="en-US" sz="1100" dirty="0" smtClean="0">
                <a:solidFill>
                  <a:srgbClr val="001E4F"/>
                </a:solidFill>
              </a:rPr>
              <a:t> (if exists</a:t>
            </a:r>
            <a:r>
              <a:rPr lang="el-GR" sz="1100" dirty="0" smtClean="0">
                <a:solidFill>
                  <a:srgbClr val="001E4F"/>
                </a:solidFill>
              </a:rPr>
              <a:t>) </a:t>
            </a:r>
            <a:r>
              <a:rPr lang="en-US" sz="1100" dirty="0" smtClean="0">
                <a:solidFill>
                  <a:srgbClr val="001E4F"/>
                </a:solidFill>
              </a:rPr>
              <a:t>to be covered </a:t>
            </a:r>
            <a:r>
              <a:rPr lang="el-GR" sz="1100" dirty="0" smtClean="0">
                <a:solidFill>
                  <a:srgbClr val="001E4F"/>
                </a:solidFill>
              </a:rPr>
              <a:t>100%</a:t>
            </a:r>
            <a:r>
              <a:rPr lang="en-US" sz="1100" dirty="0" smtClean="0">
                <a:solidFill>
                  <a:srgbClr val="001E4F"/>
                </a:solidFill>
              </a:rPr>
              <a:t> from the state</a:t>
            </a:r>
            <a:endParaRPr lang="el-GR" sz="1100" dirty="0" smtClean="0">
              <a:solidFill>
                <a:srgbClr val="001E4F"/>
              </a:solidFill>
            </a:endParaRPr>
          </a:p>
          <a:p>
            <a:pPr marL="531813" lvl="3" indent="-173038" algn="l">
              <a:spcBef>
                <a:spcPts val="300"/>
              </a:spcBef>
              <a:buFont typeface="Wingdings" pitchFamily="2" charset="2"/>
              <a:buChar char="ü"/>
              <a:defRPr/>
            </a:pPr>
            <a:r>
              <a:rPr lang="en-US" sz="1100" dirty="0" smtClean="0">
                <a:solidFill>
                  <a:srgbClr val="001E4F"/>
                </a:solidFill>
              </a:rPr>
              <a:t>For </a:t>
            </a:r>
            <a:r>
              <a:rPr lang="el-GR" sz="1100" dirty="0" smtClean="0">
                <a:solidFill>
                  <a:srgbClr val="001E4F"/>
                </a:solidFill>
              </a:rPr>
              <a:t>% </a:t>
            </a:r>
            <a:r>
              <a:rPr lang="en-US" sz="1100" dirty="0" smtClean="0">
                <a:solidFill>
                  <a:srgbClr val="001E4F"/>
                </a:solidFill>
              </a:rPr>
              <a:t>of co-payment </a:t>
            </a:r>
            <a:r>
              <a:rPr lang="en-US" sz="1100" b="1" dirty="0" smtClean="0">
                <a:solidFill>
                  <a:srgbClr val="001E4F"/>
                </a:solidFill>
              </a:rPr>
              <a:t>0%</a:t>
            </a:r>
            <a:r>
              <a:rPr lang="en-US" sz="1100" dirty="0" smtClean="0">
                <a:solidFill>
                  <a:srgbClr val="001E4F"/>
                </a:solidFill>
              </a:rPr>
              <a:t>,</a:t>
            </a:r>
            <a:r>
              <a:rPr lang="en-US" sz="1100" b="1" dirty="0" smtClean="0">
                <a:solidFill>
                  <a:srgbClr val="001E4F"/>
                </a:solidFill>
              </a:rPr>
              <a:t> </a:t>
            </a:r>
            <a:r>
              <a:rPr lang="en-US" sz="1100" dirty="0" smtClean="0">
                <a:solidFill>
                  <a:srgbClr val="001E4F"/>
                </a:solidFill>
              </a:rPr>
              <a:t>state covers </a:t>
            </a:r>
            <a:r>
              <a:rPr lang="en-US" sz="1100" u="sng" dirty="0" smtClean="0">
                <a:solidFill>
                  <a:srgbClr val="001E4F"/>
                </a:solidFill>
              </a:rPr>
              <a:t>nothing</a:t>
            </a:r>
            <a:r>
              <a:rPr lang="en-US" sz="1100" dirty="0" smtClean="0">
                <a:solidFill>
                  <a:srgbClr val="001E4F"/>
                </a:solidFill>
              </a:rPr>
              <a:t> if </a:t>
            </a:r>
            <a:r>
              <a:rPr lang="en-US" sz="11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Retail Price </a:t>
            </a:r>
            <a:r>
              <a:rPr lang="en-US" sz="1100" dirty="0" smtClean="0">
                <a:solidFill>
                  <a:srgbClr val="001E4F"/>
                </a:solidFill>
              </a:rPr>
              <a:t>– </a:t>
            </a:r>
            <a:r>
              <a:rPr lang="en-US" sz="1100" b="1" dirty="0" smtClean="0">
                <a:solidFill>
                  <a:srgbClr val="C00000"/>
                </a:solidFill>
              </a:rPr>
              <a:t>Insurance Price </a:t>
            </a:r>
            <a:r>
              <a:rPr lang="en-US" sz="1100" dirty="0" smtClean="0">
                <a:solidFill>
                  <a:srgbClr val="001E4F"/>
                </a:solidFill>
              </a:rPr>
              <a:t>≤ 4.5</a:t>
            </a:r>
            <a:r>
              <a:rPr lang="el-GR" sz="1100" dirty="0" smtClean="0">
                <a:solidFill>
                  <a:srgbClr val="001E4F"/>
                </a:solidFill>
              </a:rPr>
              <a:t>€</a:t>
            </a:r>
            <a:r>
              <a:rPr lang="el-GR" sz="1100" b="1" dirty="0" smtClean="0">
                <a:solidFill>
                  <a:srgbClr val="001E4F"/>
                </a:solidFill>
              </a:rPr>
              <a:t> </a:t>
            </a:r>
            <a:endParaRPr lang="en-US" sz="1100" b="1" dirty="0" smtClean="0">
              <a:solidFill>
                <a:srgbClr val="001E4F"/>
              </a:solidFill>
            </a:endParaRPr>
          </a:p>
          <a:p>
            <a:pPr marL="531813" lvl="3" indent="-173038"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rgbClr val="001E4F"/>
                </a:solidFill>
              </a:rPr>
              <a:t>	</a:t>
            </a:r>
            <a:r>
              <a:rPr lang="en-US" sz="1100" dirty="0" smtClean="0">
                <a:solidFill>
                  <a:srgbClr val="001E4F"/>
                </a:solidFill>
              </a:rPr>
              <a:t>The difference above 4.5</a:t>
            </a:r>
            <a:r>
              <a:rPr lang="el-GR" sz="1100" dirty="0" smtClean="0">
                <a:solidFill>
                  <a:srgbClr val="001E4F"/>
                </a:solidFill>
              </a:rPr>
              <a:t>€</a:t>
            </a:r>
            <a:r>
              <a:rPr lang="en-US" sz="1100" dirty="0" smtClean="0">
                <a:solidFill>
                  <a:srgbClr val="001E4F"/>
                </a:solidFill>
              </a:rPr>
              <a:t> (if exists</a:t>
            </a:r>
            <a:r>
              <a:rPr lang="el-GR" sz="1100" dirty="0" smtClean="0">
                <a:solidFill>
                  <a:srgbClr val="001E4F"/>
                </a:solidFill>
              </a:rPr>
              <a:t>) </a:t>
            </a:r>
            <a:r>
              <a:rPr lang="en-US" sz="1100" dirty="0" smtClean="0">
                <a:solidFill>
                  <a:srgbClr val="001E4F"/>
                </a:solidFill>
              </a:rPr>
              <a:t>to be covered </a:t>
            </a:r>
            <a:r>
              <a:rPr lang="el-GR" sz="1100" dirty="0" smtClean="0">
                <a:solidFill>
                  <a:srgbClr val="001E4F"/>
                </a:solidFill>
              </a:rPr>
              <a:t>100%</a:t>
            </a:r>
            <a:r>
              <a:rPr lang="en-US" sz="1100" dirty="0" smtClean="0">
                <a:solidFill>
                  <a:srgbClr val="001E4F"/>
                </a:solidFill>
              </a:rPr>
              <a:t> from the state</a:t>
            </a:r>
            <a:endParaRPr lang="el-GR" sz="1100" dirty="0" smtClean="0">
              <a:solidFill>
                <a:srgbClr val="001E4F"/>
              </a:solidFill>
            </a:endParaRPr>
          </a:p>
          <a:p>
            <a:pPr marL="74613" lvl="2" indent="-173038" algn="l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rgbClr val="001E4F"/>
                </a:solidFill>
              </a:rPr>
              <a:t>Patients’ co-payment in </a:t>
            </a:r>
            <a:r>
              <a:rPr lang="en-US" sz="1100" b="1" u="sng" dirty="0" smtClean="0">
                <a:solidFill>
                  <a:srgbClr val="001E4F"/>
                </a:solidFill>
              </a:rPr>
              <a:t>no</a:t>
            </a:r>
            <a:r>
              <a:rPr lang="en-US" sz="1100" b="1" dirty="0" smtClean="0">
                <a:solidFill>
                  <a:srgbClr val="001E4F"/>
                </a:solidFill>
              </a:rPr>
              <a:t> case is less than the % of co-payment on SKU </a:t>
            </a:r>
            <a:r>
              <a:rPr lang="en-US" sz="11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Retail Price </a:t>
            </a:r>
            <a:endParaRPr lang="el-GR" sz="1100" dirty="0" smtClean="0">
              <a:solidFill>
                <a:srgbClr val="001E4F"/>
              </a:solidFill>
            </a:endParaRPr>
          </a:p>
        </p:txBody>
      </p:sp>
      <p:sp>
        <p:nvSpPr>
          <p:cNvPr id="14" name="Rectangle 3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88563" y="5313624"/>
            <a:ext cx="8351670" cy="61436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4D4D4D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marL="177800" indent="-177800" algn="l">
              <a:defRPr/>
            </a:pPr>
            <a:r>
              <a:rPr lang="en-US" sz="1100" b="1" dirty="0" smtClean="0">
                <a:solidFill>
                  <a:schemeClr val="tx2"/>
                </a:solidFill>
                <a:cs typeface="Arial" charset="0"/>
              </a:rPr>
              <a:t>Data used for the calculations:</a:t>
            </a:r>
            <a:endParaRPr lang="el-GR" sz="1100" b="1" dirty="0" smtClean="0">
              <a:solidFill>
                <a:schemeClr val="tx2"/>
              </a:solidFill>
              <a:cs typeface="Arial" charset="0"/>
            </a:endParaRPr>
          </a:p>
          <a:p>
            <a:pPr marL="177800" indent="-177800" algn="l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2"/>
                </a:solidFill>
                <a:cs typeface="Arial" charset="0"/>
              </a:rPr>
              <a:t>For weighted </a:t>
            </a:r>
            <a:r>
              <a:rPr lang="el-GR" sz="1100" dirty="0" smtClean="0">
                <a:solidFill>
                  <a:schemeClr val="tx2"/>
                </a:solidFill>
                <a:cs typeface="Arial" charset="0"/>
              </a:rPr>
              <a:t>ΚΗΘ </a:t>
            </a:r>
            <a:r>
              <a:rPr lang="en-US" sz="1100" dirty="0" smtClean="0">
                <a:solidFill>
                  <a:schemeClr val="tx2"/>
                </a:solidFill>
                <a:cs typeface="Arial" charset="0"/>
              </a:rPr>
              <a:t>used data from IMS Hellas</a:t>
            </a:r>
          </a:p>
          <a:p>
            <a:pPr marL="177800" indent="-177800" algn="l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2"/>
                </a:solidFill>
                <a:cs typeface="Arial" charset="0"/>
              </a:rPr>
              <a:t>For all other calculations used the official published data in site/FEK and files of EOF/</a:t>
            </a:r>
            <a:r>
              <a:rPr lang="en-US" sz="1100" dirty="0" err="1" smtClean="0">
                <a:solidFill>
                  <a:schemeClr val="tx2"/>
                </a:solidFill>
                <a:cs typeface="Arial" charset="0"/>
              </a:rPr>
              <a:t>MoH</a:t>
            </a:r>
            <a:endParaRPr lang="el-GR" sz="1100" b="1" dirty="0">
              <a:solidFill>
                <a:schemeClr val="tx2"/>
              </a:solidFill>
              <a:cs typeface="Arial" charset="0"/>
            </a:endParaRP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 bwMode="auto">
          <a:xfrm flipV="1">
            <a:off x="88612" y="2288512"/>
            <a:ext cx="8911793" cy="1587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cxnSpLocks/>
          </p:cNvCxnSpPr>
          <p:nvPr/>
        </p:nvCxnSpPr>
        <p:spPr bwMode="auto">
          <a:xfrm flipV="1">
            <a:off x="88612" y="3479936"/>
            <a:ext cx="8911793" cy="1587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4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8453" y="5987357"/>
            <a:ext cx="8631259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1.</a:t>
            </a:r>
            <a:r>
              <a:rPr lang="el-GR" sz="800" i="1" dirty="0" smtClean="0">
                <a:solidFill>
                  <a:schemeClr val="tx2"/>
                </a:solidFill>
              </a:rPr>
              <a:t> ΚΗΘ = </a:t>
            </a:r>
            <a:r>
              <a:rPr lang="en-US" sz="800" i="1" dirty="0" smtClean="0">
                <a:solidFill>
                  <a:schemeClr val="tx2"/>
                </a:solidFill>
              </a:rPr>
              <a:t>Daily Treatment Cost</a:t>
            </a:r>
            <a:endParaRPr lang="en-GB" sz="800" i="1" dirty="0" smtClean="0">
              <a:solidFill>
                <a:schemeClr val="tx2"/>
              </a:solidFill>
            </a:endParaRP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analysis; IMS Hellas data (MAT/10/2012); Positive List (14/11/2012); FEK</a:t>
            </a:r>
            <a:r>
              <a:rPr lang="el-GR" sz="800" i="1" dirty="0" smtClean="0">
                <a:solidFill>
                  <a:schemeClr val="tx2"/>
                </a:solidFill>
              </a:rPr>
              <a:t> 2883/26-Ο</a:t>
            </a:r>
            <a:r>
              <a:rPr lang="en-US" sz="800" i="1" dirty="0" smtClean="0">
                <a:solidFill>
                  <a:schemeClr val="tx2"/>
                </a:solidFill>
              </a:rPr>
              <a:t>ct</a:t>
            </a:r>
            <a:r>
              <a:rPr lang="el-GR" sz="800" i="1" dirty="0" smtClean="0">
                <a:solidFill>
                  <a:schemeClr val="tx2"/>
                </a:solidFill>
              </a:rPr>
              <a:t>-2012</a:t>
            </a:r>
            <a:endParaRPr lang="en-US" sz="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2"/>
          <p:cNvSpPr>
            <a:spLocks noGrp="1" noChangeArrowheads="1"/>
          </p:cNvSpPr>
          <p:nvPr>
            <p:ph type="title"/>
          </p:nvPr>
        </p:nvSpPr>
        <p:spPr>
          <a:xfrm>
            <a:off x="246062" y="331788"/>
            <a:ext cx="8801597" cy="64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Proposed scenario’s calculations for state spend</a:t>
            </a:r>
            <a:endParaRPr lang="en-US" sz="1600" b="0" dirty="0" smtClean="0">
              <a:solidFill>
                <a:schemeClr val="tx2"/>
              </a:solidFill>
            </a:endParaRPr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gray">
          <a:xfrm>
            <a:off x="933450" y="1131949"/>
            <a:ext cx="2507701" cy="1248392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lIns="36000" tIns="91440" rIns="36000" bIns="91440" anchor="ctr"/>
          <a:lstStyle/>
          <a:p>
            <a:pPr algn="ctr"/>
            <a:r>
              <a:rPr lang="en-US" sz="1100" b="1" dirty="0" smtClean="0">
                <a:solidFill>
                  <a:schemeClr val="tx2"/>
                </a:solidFill>
              </a:rPr>
              <a:t>SKUs with patients’</a:t>
            </a:r>
            <a:endParaRPr lang="el-GR" sz="1100" b="1" dirty="0" smtClean="0">
              <a:solidFill>
                <a:schemeClr val="tx2"/>
              </a:solidFill>
            </a:endParaRPr>
          </a:p>
          <a:p>
            <a:pPr algn="ctr"/>
            <a:r>
              <a:rPr lang="el-GR" sz="1100" b="1" dirty="0" smtClean="0">
                <a:solidFill>
                  <a:srgbClr val="C00000"/>
                </a:solidFill>
              </a:rPr>
              <a:t>% </a:t>
            </a:r>
            <a:r>
              <a:rPr lang="en-US" sz="1100" b="1" dirty="0" smtClean="0">
                <a:solidFill>
                  <a:srgbClr val="C00000"/>
                </a:solidFill>
              </a:rPr>
              <a:t>of co-payment</a:t>
            </a:r>
          </a:p>
          <a:p>
            <a:pPr algn="ctr"/>
            <a:r>
              <a:rPr lang="el-GR" sz="1100" b="1" dirty="0" smtClean="0">
                <a:solidFill>
                  <a:srgbClr val="C00000"/>
                </a:solidFill>
              </a:rPr>
              <a:t>0%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gray">
          <a:xfrm>
            <a:off x="933450" y="2474787"/>
            <a:ext cx="2507704" cy="1248392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lIns="36000" tIns="91440" rIns="36000" bIns="91440" anchor="ctr"/>
          <a:lstStyle/>
          <a:p>
            <a:r>
              <a:rPr lang="en-US" sz="1100" b="1" dirty="0" smtClean="0">
                <a:solidFill>
                  <a:schemeClr val="tx2"/>
                </a:solidFill>
              </a:rPr>
              <a:t>SKUs with patients’</a:t>
            </a:r>
            <a:endParaRPr lang="el-GR" sz="1100" b="1" dirty="0" smtClean="0">
              <a:solidFill>
                <a:schemeClr val="tx2"/>
              </a:solidFill>
            </a:endParaRPr>
          </a:p>
          <a:p>
            <a:r>
              <a:rPr lang="el-GR" sz="1100" b="1" dirty="0" smtClean="0">
                <a:solidFill>
                  <a:srgbClr val="C00000"/>
                </a:solidFill>
              </a:rPr>
              <a:t>% </a:t>
            </a:r>
            <a:r>
              <a:rPr lang="en-US" sz="1100" b="1" dirty="0" smtClean="0">
                <a:solidFill>
                  <a:srgbClr val="C00000"/>
                </a:solidFill>
              </a:rPr>
              <a:t>of co-payment</a:t>
            </a:r>
          </a:p>
          <a:p>
            <a:r>
              <a:rPr lang="en-US" sz="1100" b="1" dirty="0" smtClean="0">
                <a:solidFill>
                  <a:srgbClr val="C00000"/>
                </a:solidFill>
              </a:rPr>
              <a:t>1</a:t>
            </a:r>
            <a:r>
              <a:rPr lang="el-GR" sz="1100" b="1" dirty="0" smtClean="0">
                <a:solidFill>
                  <a:srgbClr val="C00000"/>
                </a:solidFill>
              </a:rPr>
              <a:t>0%</a:t>
            </a: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gray">
          <a:xfrm>
            <a:off x="933450" y="3781486"/>
            <a:ext cx="2507704" cy="1248392"/>
          </a:xfrm>
          <a:prstGeom prst="rect">
            <a:avLst/>
          </a:prstGeom>
          <a:solidFill>
            <a:srgbClr val="79A2B3"/>
          </a:solidFill>
          <a:ln w="9525" algn="ctr">
            <a:solidFill>
              <a:srgbClr val="79A2B3"/>
            </a:solidFill>
            <a:miter lim="800000"/>
            <a:headEnd type="none" w="lg" len="lg"/>
            <a:tailEnd type="none" w="lg" len="lg"/>
          </a:ln>
        </p:spPr>
        <p:txBody>
          <a:bodyPr lIns="36000" tIns="91440" rIns="36000" bIns="91440" anchor="ctr"/>
          <a:lstStyle/>
          <a:p>
            <a:r>
              <a:rPr lang="en-US" sz="1100" b="1" dirty="0" smtClean="0">
                <a:solidFill>
                  <a:schemeClr val="tx2"/>
                </a:solidFill>
              </a:rPr>
              <a:t>SKUs with patients’</a:t>
            </a:r>
            <a:endParaRPr lang="el-GR" sz="1100" b="1" dirty="0" smtClean="0">
              <a:solidFill>
                <a:schemeClr val="tx2"/>
              </a:solidFill>
            </a:endParaRPr>
          </a:p>
          <a:p>
            <a:r>
              <a:rPr lang="el-GR" sz="1100" b="1" dirty="0" smtClean="0">
                <a:solidFill>
                  <a:srgbClr val="C00000"/>
                </a:solidFill>
              </a:rPr>
              <a:t>% </a:t>
            </a:r>
            <a:r>
              <a:rPr lang="en-US" sz="1100" b="1" dirty="0" smtClean="0">
                <a:solidFill>
                  <a:srgbClr val="C00000"/>
                </a:solidFill>
              </a:rPr>
              <a:t>of co-payment</a:t>
            </a:r>
          </a:p>
          <a:p>
            <a:r>
              <a:rPr lang="en-US" sz="1100" b="1" dirty="0" smtClean="0">
                <a:solidFill>
                  <a:srgbClr val="C00000"/>
                </a:solidFill>
              </a:rPr>
              <a:t>25</a:t>
            </a:r>
            <a:r>
              <a:rPr lang="el-GR" sz="1100" b="1" dirty="0" smtClean="0">
                <a:solidFill>
                  <a:srgbClr val="C00000"/>
                </a:solidFill>
              </a:rPr>
              <a:t>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gray">
          <a:xfrm>
            <a:off x="3562349" y="1131949"/>
            <a:ext cx="4759848" cy="124839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ΚΗΘ</a:t>
            </a:r>
            <a:r>
              <a:rPr lang="en-US" sz="1000" b="1" baseline="30000" dirty="0" smtClean="0">
                <a:solidFill>
                  <a:srgbClr val="001E4F"/>
                </a:solidFill>
              </a:rPr>
              <a:t>1</a:t>
            </a:r>
            <a:r>
              <a:rPr lang="el-GR" sz="1000" b="1" dirty="0" smtClean="0">
                <a:solidFill>
                  <a:srgbClr val="001E4F"/>
                </a:solidFill>
              </a:rPr>
              <a:t> &lt;= </a:t>
            </a:r>
            <a:r>
              <a:rPr lang="en-US" sz="1000" b="1" dirty="0" smtClean="0">
                <a:solidFill>
                  <a:srgbClr val="001E4F"/>
                </a:solidFill>
              </a:rPr>
              <a:t>Reference Price</a:t>
            </a:r>
            <a:endParaRPr lang="el-GR" sz="1000" b="1" dirty="0" smtClean="0">
              <a:solidFill>
                <a:srgbClr val="001E4F"/>
              </a:solidFill>
            </a:endParaRP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endParaRPr lang="el-GR" sz="1000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–</a:t>
            </a:r>
            <a:r>
              <a:rPr lang="en-US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b="1" dirty="0" smtClean="0">
                <a:solidFill>
                  <a:srgbClr val="001E4F"/>
                </a:solidFill>
              </a:rPr>
              <a:t> &lt; = 4,5€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endParaRPr lang="el-GR" sz="1000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001E4F"/>
                </a:solidFill>
              </a:rPr>
              <a:t> </a:t>
            </a:r>
            <a:r>
              <a:rPr lang="el-GR" sz="1000" b="1" dirty="0" smtClean="0">
                <a:solidFill>
                  <a:srgbClr val="001E4F"/>
                </a:solidFill>
              </a:rPr>
              <a:t>(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+4,5€) &gt; 0€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dirty="0" smtClean="0">
                <a:solidFill>
                  <a:srgbClr val="001E4F"/>
                </a:solidFill>
              </a:rPr>
              <a:t> + (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r>
              <a:rPr lang="el-GR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l-GR" sz="1000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dirty="0" smtClean="0">
                <a:solidFill>
                  <a:srgbClr val="001E4F"/>
                </a:solidFill>
              </a:rPr>
              <a:t>-4,5)</a:t>
            </a:r>
            <a:endParaRPr lang="el-GR" sz="1000" dirty="0">
              <a:solidFill>
                <a:schemeClr val="tx2"/>
              </a:solidFill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3562349" y="2474787"/>
            <a:ext cx="4759848" cy="124839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ΚΗΘ &lt;= </a:t>
            </a:r>
            <a:r>
              <a:rPr lang="en-US" sz="1000" b="1" dirty="0" smtClean="0">
                <a:solidFill>
                  <a:srgbClr val="001E4F"/>
                </a:solidFill>
              </a:rPr>
              <a:t>Reference Price</a:t>
            </a:r>
            <a:endParaRPr lang="el-GR" sz="1000" b="1" dirty="0" smtClean="0">
              <a:solidFill>
                <a:srgbClr val="001E4F"/>
              </a:solidFill>
            </a:endParaRP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endParaRPr lang="el-GR" sz="1000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b="1" dirty="0" smtClean="0">
                <a:solidFill>
                  <a:srgbClr val="001E4F"/>
                </a:solidFill>
              </a:rPr>
              <a:t> &lt; = 9€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001E4F"/>
                </a:solidFill>
              </a:rPr>
              <a:t> </a:t>
            </a:r>
            <a:r>
              <a:rPr lang="el-GR" sz="1000" b="1" dirty="0" smtClean="0">
                <a:solidFill>
                  <a:srgbClr val="001E4F"/>
                </a:solidFill>
              </a:rPr>
              <a:t>(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+9€) &gt; 0€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dirty="0" smtClean="0">
                <a:solidFill>
                  <a:srgbClr val="001E4F"/>
                </a:solidFill>
              </a:rPr>
              <a:t> + (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r>
              <a:rPr lang="el-GR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l-GR" sz="1000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dirty="0" smtClean="0">
                <a:solidFill>
                  <a:srgbClr val="001E4F"/>
                </a:solidFill>
              </a:rPr>
              <a:t>-9)</a:t>
            </a:r>
            <a:endParaRPr lang="el-GR" sz="1000" dirty="0">
              <a:solidFill>
                <a:schemeClr val="tx2"/>
              </a:solidFill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gray">
          <a:xfrm>
            <a:off x="3562349" y="3781486"/>
            <a:ext cx="4759848" cy="124839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rIns="72000" bIns="91440"/>
          <a:lstStyle/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ΚΗΘ &lt;= </a:t>
            </a:r>
            <a:r>
              <a:rPr lang="en-US" sz="1000" b="1" dirty="0" smtClean="0">
                <a:solidFill>
                  <a:srgbClr val="001E4F"/>
                </a:solidFill>
              </a:rPr>
              <a:t>Reference Price</a:t>
            </a:r>
            <a:endParaRPr lang="el-GR" sz="1000" b="1" dirty="0" smtClean="0">
              <a:solidFill>
                <a:srgbClr val="001E4F"/>
              </a:solidFill>
            </a:endParaRP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endParaRPr lang="el-GR" sz="1000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b="1" dirty="0" smtClean="0">
                <a:solidFill>
                  <a:srgbClr val="001E4F"/>
                </a:solidFill>
              </a:rPr>
              <a:t> &lt; = 9€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</a:p>
          <a:p>
            <a:pPr lvl="0" algn="l">
              <a:lnSpc>
                <a:spcPct val="85000"/>
              </a:lnSpc>
            </a:pPr>
            <a:endParaRPr lang="el-GR" sz="1000" b="1" dirty="0" smtClean="0">
              <a:solidFill>
                <a:srgbClr val="001E4F"/>
              </a:solidFill>
            </a:endParaRPr>
          </a:p>
          <a:p>
            <a:pPr lvl="0" algn="l">
              <a:lnSpc>
                <a:spcPct val="85000"/>
              </a:lnSpc>
            </a:pPr>
            <a:r>
              <a:rPr lang="en-US" sz="1000" b="1" dirty="0" smtClean="0">
                <a:solidFill>
                  <a:srgbClr val="001E4F"/>
                </a:solidFill>
              </a:rPr>
              <a:t>If</a:t>
            </a:r>
            <a:r>
              <a:rPr lang="el-GR" sz="1000" b="1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001E4F"/>
                </a:solidFill>
              </a:rPr>
              <a:t> </a:t>
            </a:r>
            <a:r>
              <a:rPr lang="el-GR" sz="1000" b="1" dirty="0" smtClean="0">
                <a:solidFill>
                  <a:srgbClr val="001E4F"/>
                </a:solidFill>
              </a:rPr>
              <a:t>(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b="1" dirty="0" smtClean="0">
                <a:solidFill>
                  <a:srgbClr val="001E4F"/>
                </a:solidFill>
              </a:rPr>
              <a:t>+9€) &gt; 0€</a:t>
            </a:r>
          </a:p>
          <a:p>
            <a:pPr marL="180975" lvl="0" indent="-95250" algn="l">
              <a:lnSpc>
                <a:spcPct val="85000"/>
              </a:lnSpc>
              <a:buFont typeface="Arial" pitchFamily="34" charset="0"/>
              <a:buChar char="•"/>
            </a:pPr>
            <a:r>
              <a:rPr lang="el-GR" sz="1000" dirty="0" smtClean="0">
                <a:solidFill>
                  <a:srgbClr val="001E4F"/>
                </a:solidFill>
              </a:rPr>
              <a:t>(1 - % </a:t>
            </a:r>
            <a:r>
              <a:rPr lang="en-US" sz="1000" dirty="0" smtClean="0">
                <a:solidFill>
                  <a:srgbClr val="001E4F"/>
                </a:solidFill>
              </a:rPr>
              <a:t>of co-payment</a:t>
            </a:r>
            <a:r>
              <a:rPr lang="el-GR" sz="1000" dirty="0" smtClean="0">
                <a:solidFill>
                  <a:srgbClr val="001E4F"/>
                </a:solidFill>
              </a:rPr>
              <a:t>) </a:t>
            </a:r>
            <a:r>
              <a:rPr lang="el-GR" sz="1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×</a:t>
            </a:r>
            <a:r>
              <a:rPr lang="el-GR" sz="1000" dirty="0" smtClean="0">
                <a:solidFill>
                  <a:srgbClr val="001E4F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</a:t>
            </a:r>
            <a:r>
              <a:rPr lang="el-GR" sz="1000" dirty="0" smtClean="0">
                <a:solidFill>
                  <a:srgbClr val="001E4F"/>
                </a:solidFill>
              </a:rPr>
              <a:t> + (</a:t>
            </a:r>
            <a:r>
              <a:rPr lang="en-US" sz="10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r>
              <a:rPr lang="el-GR" sz="1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l-GR" sz="1000" dirty="0" smtClean="0">
                <a:solidFill>
                  <a:srgbClr val="001E4F"/>
                </a:solidFill>
              </a:rPr>
              <a:t>-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err="1" smtClean="0">
                <a:solidFill>
                  <a:srgbClr val="C00000"/>
                </a:solidFill>
              </a:rPr>
              <a:t>Ins.Pr</a:t>
            </a:r>
            <a:r>
              <a:rPr lang="en-US" sz="1000" b="1" dirty="0" smtClean="0">
                <a:solidFill>
                  <a:srgbClr val="C00000"/>
                </a:solidFill>
              </a:rPr>
              <a:t>. </a:t>
            </a:r>
            <a:r>
              <a:rPr lang="el-GR" sz="1000" dirty="0" smtClean="0">
                <a:solidFill>
                  <a:srgbClr val="001E4F"/>
                </a:solidFill>
              </a:rPr>
              <a:t>-9)</a:t>
            </a:r>
            <a:endParaRPr lang="el-GR" sz="1000" dirty="0">
              <a:solidFill>
                <a:schemeClr val="tx2"/>
              </a:solidFill>
            </a:endParaRPr>
          </a:p>
        </p:txBody>
      </p:sp>
      <p:sp>
        <p:nvSpPr>
          <p:cNvPr id="40" name="Text Box 4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8453" y="5882713"/>
            <a:ext cx="8631259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l-GR" sz="800" i="1" dirty="0" smtClean="0">
                <a:solidFill>
                  <a:schemeClr val="tx2"/>
                </a:solidFill>
              </a:rPr>
              <a:t>1</a:t>
            </a:r>
            <a:r>
              <a:rPr lang="en-US" sz="800" i="1" dirty="0" smtClean="0">
                <a:solidFill>
                  <a:schemeClr val="tx2"/>
                </a:solidFill>
              </a:rPr>
              <a:t>.</a:t>
            </a:r>
            <a:r>
              <a:rPr lang="el-GR" sz="800" i="1" dirty="0" smtClean="0">
                <a:solidFill>
                  <a:schemeClr val="tx2"/>
                </a:solidFill>
              </a:rPr>
              <a:t> ΚΗΘ = </a:t>
            </a:r>
            <a:r>
              <a:rPr lang="en-US" sz="800" i="1" dirty="0" smtClean="0">
                <a:solidFill>
                  <a:schemeClr val="tx2"/>
                </a:solidFill>
              </a:rPr>
              <a:t>Daily Treatment Cost</a:t>
            </a:r>
            <a:endParaRPr lang="en-GB" sz="800" i="1" dirty="0" smtClean="0">
              <a:solidFill>
                <a:schemeClr val="tx2"/>
              </a:solidFill>
            </a:endParaRP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Note</a:t>
            </a:r>
            <a:r>
              <a:rPr lang="en-GB" sz="800" i="1" dirty="0" smtClean="0">
                <a:solidFill>
                  <a:schemeClr val="tx2"/>
                </a:solidFill>
              </a:rPr>
              <a:t>: </a:t>
            </a:r>
            <a:r>
              <a:rPr lang="en-US" sz="800" i="1" dirty="0" smtClean="0">
                <a:solidFill>
                  <a:schemeClr val="tx2"/>
                </a:solidFill>
              </a:rPr>
              <a:t>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products; </a:t>
            </a:r>
            <a:r>
              <a:rPr lang="en-US" sz="800" b="1" i="1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Ret.Pr</a:t>
            </a:r>
            <a:r>
              <a:rPr lang="en-US" sz="800" b="1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800" i="1" dirty="0" smtClean="0">
                <a:solidFill>
                  <a:schemeClr val="tx2"/>
                </a:solidFill>
              </a:rPr>
              <a:t> = Retail Price; </a:t>
            </a:r>
            <a:r>
              <a:rPr lang="en-US" sz="800" b="1" i="1" dirty="0" err="1" smtClean="0">
                <a:solidFill>
                  <a:srgbClr val="C00000"/>
                </a:solidFill>
              </a:rPr>
              <a:t>Ins.Pr</a:t>
            </a:r>
            <a:r>
              <a:rPr lang="en-US" sz="800" b="1" i="1" dirty="0" smtClean="0">
                <a:solidFill>
                  <a:srgbClr val="C00000"/>
                </a:solidFill>
              </a:rPr>
              <a:t>.</a:t>
            </a:r>
            <a:r>
              <a:rPr lang="en-US" sz="800" i="1" dirty="0" smtClean="0">
                <a:solidFill>
                  <a:schemeClr val="tx2"/>
                </a:solidFill>
              </a:rPr>
              <a:t>=</a:t>
            </a:r>
            <a:r>
              <a:rPr lang="el-GR" sz="800" i="1" dirty="0" smtClean="0">
                <a:solidFill>
                  <a:schemeClr val="tx2"/>
                </a:solidFill>
              </a:rPr>
              <a:t> </a:t>
            </a:r>
            <a:r>
              <a:rPr lang="en-US" sz="800" i="1" dirty="0" smtClean="0">
                <a:solidFill>
                  <a:schemeClr val="tx2"/>
                </a:solidFill>
              </a:rPr>
              <a:t>Insurance Price </a:t>
            </a:r>
            <a:endParaRPr lang="el-GR" sz="800" i="1" dirty="0" smtClean="0">
              <a:solidFill>
                <a:schemeClr val="tx2"/>
              </a:solidFill>
            </a:endParaRP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</a:t>
            </a:r>
          </a:p>
        </p:txBody>
      </p:sp>
      <p:sp>
        <p:nvSpPr>
          <p:cNvPr id="41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62450" y="56163"/>
            <a:ext cx="375103" cy="123111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800" dirty="0" smtClean="0">
                <a:solidFill>
                  <a:schemeClr val="tx2"/>
                </a:solidFill>
                <a:cs typeface="Arial" charset="0"/>
              </a:rPr>
              <a:t>Backup</a:t>
            </a:r>
            <a:endParaRPr lang="el-GR" sz="800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933450" y="1131949"/>
            <a:ext cx="252000" cy="25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</a:rPr>
              <a:t>Α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Verdana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933450" y="2474787"/>
            <a:ext cx="252000" cy="25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Verdana" pitchFamily="34" charset="0"/>
              </a:rPr>
              <a:t>Β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Verdana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933450" y="3781486"/>
            <a:ext cx="252000" cy="25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900" b="1" dirty="0" smtClean="0">
                <a:solidFill>
                  <a:schemeClr val="tx2"/>
                </a:solidFill>
              </a:rPr>
              <a:t>Γ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ectangle 3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386474" y="5151574"/>
            <a:ext cx="6371052" cy="61436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4D4D4D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marL="74613" lvl="2" indent="-173038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chemeClr val="tx2"/>
                </a:solidFill>
                <a:cs typeface="Arial" charset="0"/>
              </a:rPr>
              <a:t>P</a:t>
            </a:r>
            <a:r>
              <a:rPr lang="en-US" sz="1100" b="1" dirty="0" smtClean="0">
                <a:solidFill>
                  <a:srgbClr val="001E4F"/>
                </a:solidFill>
              </a:rPr>
              <a:t>atients’ co-payment in </a:t>
            </a:r>
            <a:r>
              <a:rPr lang="en-US" sz="1100" b="1" u="sng" dirty="0" smtClean="0">
                <a:solidFill>
                  <a:srgbClr val="001E4F"/>
                </a:solidFill>
              </a:rPr>
              <a:t>no</a:t>
            </a:r>
            <a:r>
              <a:rPr lang="en-US" sz="1100" b="1" dirty="0" smtClean="0">
                <a:solidFill>
                  <a:srgbClr val="001E4F"/>
                </a:solidFill>
              </a:rPr>
              <a:t> case is less than the</a:t>
            </a:r>
          </a:p>
          <a:p>
            <a:pPr marL="74613" lvl="2" indent="-173038">
              <a:spcBef>
                <a:spcPts val="300"/>
              </a:spcBef>
              <a:defRPr/>
            </a:pPr>
            <a:r>
              <a:rPr lang="en-US" sz="1100" b="1" dirty="0" smtClean="0">
                <a:solidFill>
                  <a:srgbClr val="001E4F"/>
                </a:solidFill>
              </a:rPr>
              <a:t>% of co-payment on SKU </a:t>
            </a:r>
            <a:r>
              <a:rPr lang="en-US" sz="11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Retail Price</a:t>
            </a:r>
            <a:endParaRPr lang="el-GR" sz="1100" b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Rectangle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56356" name="think-cell Slide" r:id="rId26" imgW="0" imgH="0" progId="">
              <p:embed/>
            </p:oleObj>
          </a:graphicData>
        </a:graphic>
      </p:graphicFrame>
      <p:sp>
        <p:nvSpPr>
          <p:cNvPr id="2053" name="Rectangle 6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horz" wrap="none" lIns="0" tIns="0" rIns="0" bIns="0" anchor="ctr" anchorCtr="0">
            <a:noAutofit/>
          </a:bodyPr>
          <a:lstStyle/>
          <a:p>
            <a:r>
              <a:rPr lang="en-GB" sz="1200" smtClean="0">
                <a:latin typeface="Verdana"/>
                <a:sym typeface="Verdana"/>
              </a:rPr>
              <a:t>.</a:t>
            </a:r>
            <a:endParaRPr lang="el-GR" sz="1200">
              <a:latin typeface="Verdana"/>
              <a:sym typeface="Verdana"/>
            </a:endParaRPr>
          </a:p>
        </p:txBody>
      </p:sp>
      <p:sp>
        <p:nvSpPr>
          <p:cNvPr id="70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246063" y="303213"/>
            <a:ext cx="888365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1700" b="1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~</a:t>
            </a:r>
            <a:r>
              <a:rPr lang="el-GR" sz="1700" b="1" dirty="0" smtClean="0">
                <a:solidFill>
                  <a:srgbClr val="001E4F"/>
                </a:solidFill>
              </a:rPr>
              <a:t>€</a:t>
            </a:r>
            <a:r>
              <a:rPr lang="el-GR" sz="1700" b="1" noProof="0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3</a:t>
            </a:r>
            <a:r>
              <a:rPr lang="en-US" sz="1700" b="1" noProof="0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10</a:t>
            </a:r>
            <a:r>
              <a:rPr lang="el-GR" sz="1700" b="1" noProof="0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Μ</a:t>
            </a:r>
            <a:r>
              <a:rPr lang="en-US" sz="1700" b="1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 the estimated state savings from positive list based on the proposed scenario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1E4F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628650" y="1381125"/>
          <a:ext cx="7905988" cy="3505438"/>
        </p:xfrm>
        <a:graphic>
          <a:graphicData uri="http://schemas.openxmlformats.org/presentationml/2006/ole">
            <p:oleObj spid="_x0000_s356357" name="Chart" r:id="rId27" imgW="7905988" imgH="3505438" progId="MSGraph.Chart.8">
              <p:embed followColorScheme="full"/>
            </p:oleObj>
          </a:graphicData>
        </a:graphic>
      </p:graphicFrame>
      <p:sp>
        <p:nvSpPr>
          <p:cNvPr id="90" name="Rectangle 89"/>
          <p:cNvSpPr/>
          <p:nvPr>
            <p:custDataLst>
              <p:tags r:id="rId4"/>
            </p:custDataLst>
          </p:nvPr>
        </p:nvSpPr>
        <p:spPr bwMode="auto">
          <a:xfrm>
            <a:off x="1077912" y="1277937"/>
            <a:ext cx="2254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M</a:t>
            </a:r>
            <a:r>
              <a:rPr kumimoji="0" lang="el-GR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€</a:t>
            </a:r>
          </a:p>
        </p:txBody>
      </p:sp>
      <p:sp>
        <p:nvSpPr>
          <p:cNvPr id="15" name="Rectangle 14"/>
          <p:cNvSpPr/>
          <p:nvPr>
            <p:custDataLst>
              <p:tags r:id="rId5"/>
            </p:custDataLst>
          </p:nvPr>
        </p:nvSpPr>
        <p:spPr bwMode="auto">
          <a:xfrm>
            <a:off x="7112000" y="4721225"/>
            <a:ext cx="7969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132319EF-2A1E-498B-9CBE-492AA0B2F7D1}" type="datetime'10€ ''''''''''f''''''''''''''''''''''''''''o''''r'' ''''al''l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4" name="Rectangle 13"/>
          <p:cNvSpPr/>
          <p:nvPr>
            <p:custDataLst>
              <p:tags r:id="rId6"/>
            </p:custDataLst>
          </p:nvPr>
        </p:nvSpPr>
        <p:spPr bwMode="auto">
          <a:xfrm>
            <a:off x="5354637" y="4721225"/>
            <a:ext cx="70008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4195351B-E95D-4C3D-97B6-8AAB5515FACE}" type="datetime'''9''€'''' fo''''r'''''''' ''''''''a''l''''''''''''''''''l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7" name="Rectangle 86"/>
          <p:cNvSpPr/>
          <p:nvPr>
            <p:custDataLst>
              <p:tags r:id="rId7"/>
            </p:custDataLst>
          </p:nvPr>
        </p:nvSpPr>
        <p:spPr bwMode="auto">
          <a:xfrm>
            <a:off x="3170237" y="4721225"/>
            <a:ext cx="1460500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616F9333-8CC2-448E-B53D-26C4B1F21816}" type="datetime'1''0€ f''''or'' ''''''10%''-25% &amp;'''' 4''.''5''€ f''or 0%''''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10%-25% &amp; 4.5€ for 0%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2" name="Rectangle 21"/>
          <p:cNvSpPr/>
          <p:nvPr>
            <p:custDataLst>
              <p:tags r:id="rId8"/>
            </p:custDataLst>
          </p:nvPr>
        </p:nvSpPr>
        <p:spPr bwMode="auto">
          <a:xfrm>
            <a:off x="1408112" y="4721225"/>
            <a:ext cx="1363662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F1B33FD9-B2A0-4F8D-ABEA-BCC2F995FA95}" type="datetime'''9€'' for ''''10''%-2''''5%'' &amp; 4.''5€ ''''f''''or ''0%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10%-25% &amp; 4.5€ for 0%</a:t>
            </a:fld>
            <a:endParaRPr kumimoji="0" lang="el-GR" sz="1200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19" name="Text Box 44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8453" y="5996882"/>
            <a:ext cx="8631259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Note: 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analysis; IMS Hellas data (MAT/10/2012); Positive List (14/11/2012); FEK</a:t>
            </a:r>
            <a:r>
              <a:rPr lang="el-GR" sz="800" i="1" dirty="0" smtClean="0">
                <a:solidFill>
                  <a:schemeClr val="tx2"/>
                </a:solidFill>
              </a:rPr>
              <a:t> 2883/26-Ο</a:t>
            </a:r>
            <a:r>
              <a:rPr lang="en-US" sz="800" i="1" dirty="0" smtClean="0">
                <a:solidFill>
                  <a:schemeClr val="tx2"/>
                </a:solidFill>
              </a:rPr>
              <a:t>ct</a:t>
            </a:r>
            <a:r>
              <a:rPr lang="el-GR" sz="800" i="1" dirty="0" smtClean="0">
                <a:solidFill>
                  <a:schemeClr val="tx2"/>
                </a:solidFill>
              </a:rPr>
              <a:t>-2012</a:t>
            </a:r>
            <a:endParaRPr lang="en-US" sz="800" i="1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>
            <p:custDataLst>
              <p:tags r:id="rId10"/>
            </p:custDataLst>
          </p:nvPr>
        </p:nvSpPr>
        <p:spPr>
          <a:xfrm>
            <a:off x="1852667" y="942975"/>
            <a:ext cx="5438667" cy="40011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300" b="1" i="1" dirty="0" smtClean="0">
                <a:solidFill>
                  <a:schemeClr val="tx2"/>
                </a:solidFill>
                <a:latin typeface="Verdana"/>
              </a:rPr>
              <a:t>Estimated savings from positive list implementation</a:t>
            </a:r>
          </a:p>
          <a:p>
            <a:r>
              <a:rPr lang="en-US" sz="1300" i="1" dirty="0" smtClean="0">
                <a:solidFill>
                  <a:schemeClr val="tx2"/>
                </a:solidFill>
                <a:latin typeface="Verdana"/>
              </a:rPr>
              <a:t>per scenario</a:t>
            </a:r>
            <a:r>
              <a:rPr lang="el-GR" sz="1200" i="1" dirty="0" smtClean="0">
                <a:solidFill>
                  <a:schemeClr val="tx2"/>
                </a:solidFill>
                <a:latin typeface="Verdana"/>
              </a:rPr>
              <a:t> </a:t>
            </a:r>
            <a:r>
              <a:rPr lang="el-GR" sz="1200" b="1" i="1" dirty="0" smtClean="0">
                <a:solidFill>
                  <a:schemeClr val="tx2"/>
                </a:solidFill>
                <a:latin typeface="Verdana"/>
              </a:rPr>
              <a:t>(</a:t>
            </a:r>
            <a:r>
              <a:rPr lang="en-US" sz="1200" b="1" i="1" dirty="0" smtClean="0">
                <a:solidFill>
                  <a:schemeClr val="tx2"/>
                </a:solidFill>
                <a:latin typeface="Verdana"/>
              </a:rPr>
              <a:t>before claw-back)</a:t>
            </a:r>
            <a:endParaRPr lang="en-US" sz="1200" b="1" i="1" dirty="0">
              <a:solidFill>
                <a:schemeClr val="tx2"/>
              </a:solidFill>
              <a:latin typeface="Verdana"/>
            </a:endParaRPr>
          </a:p>
        </p:txBody>
      </p:sp>
      <p:sp>
        <p:nvSpPr>
          <p:cNvPr id="122" name="Oval 6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700912" y="5119687"/>
            <a:ext cx="759590" cy="39844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100" dirty="0" smtClean="0">
                <a:solidFill>
                  <a:schemeClr val="tx2"/>
                </a:solidFill>
              </a:rPr>
              <a:t>2</a:t>
            </a:r>
            <a:r>
              <a:rPr lang="en-US" sz="1100" dirty="0" smtClean="0">
                <a:solidFill>
                  <a:schemeClr val="tx2"/>
                </a:solidFill>
              </a:rPr>
              <a:t>8.9%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34" name="Oval 6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77235" y="5119687"/>
            <a:ext cx="759590" cy="39844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29.3%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6" name="Oval 6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58576" y="5119687"/>
            <a:ext cx="759590" cy="39844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100" dirty="0" smtClean="0">
                <a:solidFill>
                  <a:schemeClr val="tx2"/>
                </a:solidFill>
              </a:rPr>
              <a:t>29.</a:t>
            </a:r>
            <a:r>
              <a:rPr lang="en-US" sz="1100" dirty="0" smtClean="0">
                <a:solidFill>
                  <a:schemeClr val="tx2"/>
                </a:solidFill>
              </a:rPr>
              <a:t>0%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Oval 69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41170" y="5119687"/>
            <a:ext cx="759590" cy="39844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100" dirty="0" smtClean="0">
                <a:solidFill>
                  <a:schemeClr val="tx2"/>
                </a:solidFill>
              </a:rPr>
              <a:t>29.</a:t>
            </a:r>
            <a:r>
              <a:rPr lang="en-US" sz="1100" dirty="0" smtClean="0">
                <a:solidFill>
                  <a:schemeClr val="tx2"/>
                </a:solidFill>
              </a:rPr>
              <a:t>1%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9" name="Straight Connector 18"/>
          <p:cNvCxnSpPr/>
          <p:nvPr>
            <p:custDataLst>
              <p:tags r:id="rId15"/>
            </p:custDataLst>
          </p:nvPr>
        </p:nvCxnSpPr>
        <p:spPr bwMode="auto">
          <a:xfrm>
            <a:off x="4800725" y="1391575"/>
            <a:ext cx="0" cy="42480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1390754" y="2690812"/>
            <a:ext cx="1372228" cy="2880000"/>
          </a:xfrm>
          <a:prstGeom prst="rect">
            <a:avLst/>
          </a:prstGeom>
          <a:noFill/>
          <a:ln w="4127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TextBox 20"/>
          <p:cNvSpPr txBox="1"/>
          <p:nvPr>
            <p:custDataLst>
              <p:tags r:id="rId17"/>
            </p:custDataLst>
          </p:nvPr>
        </p:nvSpPr>
        <p:spPr>
          <a:xfrm>
            <a:off x="1192172" y="1552837"/>
            <a:ext cx="3584280" cy="10618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For SKUs with 0% of co-payment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                 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4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.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5€</a:t>
            </a:r>
          </a:p>
          <a:p>
            <a:pPr algn="l"/>
            <a:endParaRPr lang="el-GR" sz="1200" b="1" i="1" dirty="0" smtClean="0">
              <a:solidFill>
                <a:srgbClr val="006666"/>
              </a:solidFill>
              <a:latin typeface="Verdana"/>
            </a:endParaRPr>
          </a:p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     For all other SKUs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</p:txBody>
      </p:sp>
      <p:sp>
        <p:nvSpPr>
          <p:cNvPr id="26" name="TextBox 25"/>
          <p:cNvSpPr txBox="1"/>
          <p:nvPr>
            <p:custDataLst>
              <p:tags r:id="rId18"/>
            </p:custDataLst>
          </p:nvPr>
        </p:nvSpPr>
        <p:spPr>
          <a:xfrm>
            <a:off x="4872148" y="1552837"/>
            <a:ext cx="3423353" cy="118494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For all SKUs regardless their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%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of co-payment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n-US" sz="10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endParaRPr lang="en-US" sz="1100" b="1" i="1" dirty="0" smtClean="0">
              <a:solidFill>
                <a:srgbClr val="006666"/>
              </a:solidFill>
              <a:latin typeface="Verdana"/>
            </a:endParaRPr>
          </a:p>
        </p:txBody>
      </p:sp>
      <p:sp>
        <p:nvSpPr>
          <p:cNvPr id="30" name="Rectangular Callout 29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100874" y="2827072"/>
            <a:ext cx="1351012" cy="505747"/>
          </a:xfrm>
          <a:prstGeom prst="wedgeRectCallout">
            <a:avLst>
              <a:gd name="adj1" fmla="val 71657"/>
              <a:gd name="adj2" fmla="val 71014"/>
            </a:avLst>
          </a:prstGeom>
          <a:solidFill>
            <a:schemeClr val="tx2">
              <a:lumMod val="25000"/>
              <a:lumOff val="75000"/>
            </a:schemeClr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Proposed</a:t>
            </a:r>
          </a:p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scenario</a:t>
            </a:r>
            <a:endParaRPr lang="en-US" sz="1200" b="1" i="1" dirty="0">
              <a:solidFill>
                <a:srgbClr val="C00000"/>
              </a:solidFill>
              <a:latin typeface="Verdana"/>
            </a:endParaRPr>
          </a:p>
        </p:txBody>
      </p:sp>
      <p:cxnSp>
        <p:nvCxnSpPr>
          <p:cNvPr id="24" name="Straight Arrow Connector 23"/>
          <p:cNvCxnSpPr/>
          <p:nvPr>
            <p:custDataLst>
              <p:tags r:id="rId20"/>
            </p:custDataLst>
          </p:nvPr>
        </p:nvCxnSpPr>
        <p:spPr bwMode="auto">
          <a:xfrm flipH="1">
            <a:off x="1200501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>
            <p:custDataLst>
              <p:tags r:id="rId21"/>
            </p:custDataLst>
          </p:nvPr>
        </p:nvCxnSpPr>
        <p:spPr bwMode="auto">
          <a:xfrm>
            <a:off x="4264466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>
            <p:custDataLst>
              <p:tags r:id="rId22"/>
            </p:custDataLst>
          </p:nvPr>
        </p:nvCxnSpPr>
        <p:spPr bwMode="auto">
          <a:xfrm flipH="1">
            <a:off x="4836252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>
            <p:custDataLst>
              <p:tags r:id="rId23"/>
            </p:custDataLst>
          </p:nvPr>
        </p:nvCxnSpPr>
        <p:spPr bwMode="auto">
          <a:xfrm>
            <a:off x="7877067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>
            <p:custDataLst>
              <p:tags r:id="rId24"/>
            </p:custDataLst>
          </p:nvPr>
        </p:nvSpPr>
        <p:spPr>
          <a:xfrm>
            <a:off x="74970" y="5186814"/>
            <a:ext cx="1270312" cy="3077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000" i="1" dirty="0" smtClean="0">
                <a:solidFill>
                  <a:schemeClr val="tx2"/>
                </a:solidFill>
                <a:latin typeface="Verdana"/>
              </a:rPr>
              <a:t>Patients’ average </a:t>
            </a:r>
            <a:r>
              <a:rPr lang="el-GR" sz="1000" i="1" dirty="0" smtClean="0">
                <a:solidFill>
                  <a:schemeClr val="tx2"/>
                </a:solidFill>
                <a:latin typeface="Verdana"/>
              </a:rPr>
              <a:t>% </a:t>
            </a:r>
            <a:r>
              <a:rPr lang="en-US" sz="1000" i="1" dirty="0" smtClean="0">
                <a:solidFill>
                  <a:schemeClr val="tx2"/>
                </a:solidFill>
                <a:latin typeface="Verdana"/>
              </a:rPr>
              <a:t>of co-payment</a:t>
            </a:r>
            <a:r>
              <a:rPr lang="el-GR" sz="1000" i="1" dirty="0" smtClean="0">
                <a:solidFill>
                  <a:schemeClr val="tx2"/>
                </a:solidFill>
                <a:latin typeface="Verdana"/>
              </a:rPr>
              <a:t>:</a:t>
            </a:r>
            <a:endParaRPr lang="en-US" sz="1000" i="1" dirty="0">
              <a:solidFill>
                <a:schemeClr val="tx2"/>
              </a:solidFill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Rectangle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61477" name="think-cell Slide" r:id="rId35" imgW="0" imgH="0" progId="">
              <p:embed/>
            </p:oleObj>
          </a:graphicData>
        </a:graphic>
      </p:graphicFrame>
      <p:sp>
        <p:nvSpPr>
          <p:cNvPr id="2053" name="Rectangle 6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horz" wrap="none" lIns="0" tIns="0" rIns="0" bIns="0" anchor="ctr" anchorCtr="0">
            <a:noAutofit/>
          </a:bodyPr>
          <a:lstStyle/>
          <a:p>
            <a:r>
              <a:rPr lang="en-GB" sz="1200" smtClean="0">
                <a:latin typeface="Verdana"/>
                <a:sym typeface="Verdana"/>
              </a:rPr>
              <a:t>.</a:t>
            </a:r>
            <a:endParaRPr lang="el-GR" sz="1200">
              <a:latin typeface="Verdana"/>
              <a:sym typeface="Verdana"/>
            </a:endParaRPr>
          </a:p>
        </p:txBody>
      </p:sp>
      <p:sp>
        <p:nvSpPr>
          <p:cNvPr id="70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246063" y="303213"/>
            <a:ext cx="888365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1700" b="1" noProof="0" dirty="0" smtClean="0">
                <a:solidFill>
                  <a:srgbClr val="001E4F"/>
                </a:solidFill>
                <a:latin typeface="+mj-lt"/>
                <a:ea typeface="+mj-ea"/>
                <a:cs typeface="+mj-cs"/>
              </a:rPr>
              <a:t>State savings from positive list per % of co-payment and scenario</a:t>
            </a:r>
          </a:p>
          <a:p>
            <a:pPr algn="l">
              <a:defRPr/>
            </a:pP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1E4F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14362" y="1379537"/>
          <a:ext cx="8001000" cy="3571946"/>
        </p:xfrm>
        <a:graphic>
          <a:graphicData uri="http://schemas.openxmlformats.org/presentationml/2006/ole">
            <p:oleObj spid="_x0000_s361478" name="Chart" r:id="rId36" imgW="8001000" imgH="3571946" progId="MSGraph.Chart.8">
              <p:embed followColorScheme="full"/>
            </p:oleObj>
          </a:graphicData>
        </a:graphic>
      </p:graphicFrame>
      <p:sp>
        <p:nvSpPr>
          <p:cNvPr id="18" name="Rectangle 17"/>
          <p:cNvSpPr/>
          <p:nvPr>
            <p:custDataLst>
              <p:tags r:id="rId4"/>
            </p:custDataLst>
          </p:nvPr>
        </p:nvSpPr>
        <p:spPr bwMode="auto">
          <a:xfrm>
            <a:off x="1063625" y="1276350"/>
            <a:ext cx="2254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M</a:t>
            </a:r>
            <a:r>
              <a:rPr kumimoji="0" lang="el-GR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€</a:t>
            </a:r>
          </a:p>
        </p:txBody>
      </p:sp>
      <p:sp>
        <p:nvSpPr>
          <p:cNvPr id="22" name="Rectangle 21"/>
          <p:cNvSpPr/>
          <p:nvPr>
            <p:custDataLst>
              <p:tags r:id="rId5"/>
            </p:custDataLst>
          </p:nvPr>
        </p:nvSpPr>
        <p:spPr bwMode="auto">
          <a:xfrm>
            <a:off x="7197725" y="4819650"/>
            <a:ext cx="7969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52887F1D-74CB-48AE-904E-1AFCF0B07DD6}" type="datetime'1''0''''''''€'''''''' fo''''''r'' ''a''''''l''''''''l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4" name="Rectangle 23"/>
          <p:cNvSpPr/>
          <p:nvPr>
            <p:custDataLst>
              <p:tags r:id="rId6"/>
            </p:custDataLst>
          </p:nvPr>
        </p:nvSpPr>
        <p:spPr bwMode="auto">
          <a:xfrm>
            <a:off x="7413625" y="2828925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741DC2B6-608A-4B1A-83D5-98641E9C6787}" type="datetime'''''''''''''''''3''''''''''''''2''''3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323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gray">
          <a:xfrm>
            <a:off x="7467600" y="4511675"/>
            <a:ext cx="2571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FC2F1F43-61AD-470F-950E-554A7A6A2507}" type="datetime'''''''''3''''''''''''''''''''''''''1'''''''''">
              <a:rPr kumimoji="0" lang="el-GR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31</a:t>
            </a:fld>
            <a:endParaRPr kumimoji="0" lang="el-GR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21" name="Rectangle 20"/>
          <p:cNvSpPr/>
          <p:nvPr>
            <p:custDataLst>
              <p:tags r:id="rId8"/>
            </p:custDataLst>
          </p:nvPr>
        </p:nvSpPr>
        <p:spPr bwMode="auto">
          <a:xfrm>
            <a:off x="5411787" y="4819650"/>
            <a:ext cx="70008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2F7E5B37-F754-4989-9790-10C629CE6FCD}" type="datetime'''''''''''9€ f''''o''''''''r'' ''''''''a''''''ll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3" name="Rectangle 22"/>
          <p:cNvSpPr/>
          <p:nvPr>
            <p:custDataLst>
              <p:tags r:id="rId9"/>
            </p:custDataLst>
          </p:nvPr>
        </p:nvSpPr>
        <p:spPr bwMode="auto">
          <a:xfrm>
            <a:off x="5580062" y="2867025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7FC8FE13-3B1A-46E2-83FB-580724C4AB67}" type="datetime'''''''3''''''''1''''''''6''''''''''''''''''''''''''''''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316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5" name="Rectangle 24"/>
          <p:cNvSpPr/>
          <p:nvPr>
            <p:custDataLst>
              <p:tags r:id="rId10"/>
            </p:custDataLst>
          </p:nvPr>
        </p:nvSpPr>
        <p:spPr bwMode="gray">
          <a:xfrm>
            <a:off x="5634037" y="4516437"/>
            <a:ext cx="2571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A1C7981E-7552-4024-996B-B4EC933C83D0}" type="datetime'''''''''''3''''''0'''''''''''''''''''''''''''''''">
              <a:rPr kumimoji="0" lang="el-GR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30</a:t>
            </a:fld>
            <a:endParaRPr kumimoji="0" lang="el-GR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27" name="Rectangle 26"/>
          <p:cNvSpPr/>
          <p:nvPr>
            <p:custDataLst>
              <p:tags r:id="rId11"/>
            </p:custDataLst>
          </p:nvPr>
        </p:nvSpPr>
        <p:spPr bwMode="auto">
          <a:xfrm>
            <a:off x="3198812" y="4819650"/>
            <a:ext cx="1460500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60704C50-514D-45EB-892F-846E68D196AD}" type="datetime'10''€'''''' for ''''10''''%-2''5% ''''&amp; 4''.5''€ f''o''r ''0%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10%-25% &amp; 4.5€ for 0%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8" name="Rectangle 27"/>
          <p:cNvSpPr/>
          <p:nvPr>
            <p:custDataLst>
              <p:tags r:id="rId12"/>
            </p:custDataLst>
          </p:nvPr>
        </p:nvSpPr>
        <p:spPr bwMode="auto">
          <a:xfrm>
            <a:off x="3746500" y="287655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867F4CFD-EDB2-45D2-BC09-A7078DB768BD}" type="datetime'''''''''''''31''''''''''''''''5'''''">
              <a:rPr kumimoji="0" lang="en-US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315</a:t>
            </a:fld>
            <a:endParaRPr kumimoji="0" lang="en-US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40" name="Rectangle 39"/>
          <p:cNvSpPr/>
          <p:nvPr>
            <p:custDataLst>
              <p:tags r:id="rId13"/>
            </p:custDataLst>
          </p:nvPr>
        </p:nvSpPr>
        <p:spPr bwMode="gray">
          <a:xfrm>
            <a:off x="3800475" y="4535487"/>
            <a:ext cx="257175" cy="182562"/>
          </a:xfrm>
          <a:prstGeom prst="rect">
            <a:avLst/>
          </a:prstGeom>
          <a:solidFill>
            <a:srgbClr val="364D6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31382E34-EC47-4E82-851E-CC40EEC1244A}" type="datetime'''2''''''''''''''''''''''''''''2'''''''''''''''''">
              <a:rPr kumimoji="0" lang="el-GR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22</a:t>
            </a:fld>
            <a:endParaRPr kumimoji="0" lang="el-GR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30" name="Rectangle 29"/>
          <p:cNvSpPr/>
          <p:nvPr>
            <p:custDataLst>
              <p:tags r:id="rId14"/>
            </p:custDataLst>
          </p:nvPr>
        </p:nvSpPr>
        <p:spPr bwMode="auto">
          <a:xfrm>
            <a:off x="1412875" y="4819650"/>
            <a:ext cx="1363662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33FE5228-853F-4DCB-B39E-E758BBD53A7E}" type="datetime'9€ ''for 1''0%''-''''25%'' ''''&amp; 4''.''5€ fo''r 0''%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10%-25% &amp; 4.5€ for 0%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31" name="Rectangle 30"/>
          <p:cNvSpPr/>
          <p:nvPr>
            <p:custDataLst>
              <p:tags r:id="rId15"/>
            </p:custDataLst>
          </p:nvPr>
        </p:nvSpPr>
        <p:spPr bwMode="auto">
          <a:xfrm>
            <a:off x="1912937" y="2905125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5ABC72A7-DECA-44B4-8DFF-AE1F416C150A}" type="datetime'''''''''''''3''0''''''''''''''''9'''">
              <a:rPr kumimoji="0" lang="en-US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309</a:t>
            </a:fld>
            <a:endParaRPr kumimoji="0" lang="en-US" sz="1200" b="1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38" name="Rectangle 37"/>
          <p:cNvSpPr/>
          <p:nvPr>
            <p:custDataLst>
              <p:tags r:id="rId16"/>
            </p:custDataLst>
          </p:nvPr>
        </p:nvSpPr>
        <p:spPr bwMode="gray">
          <a:xfrm>
            <a:off x="1966912" y="4535487"/>
            <a:ext cx="257175" cy="182562"/>
          </a:xfrm>
          <a:prstGeom prst="rect">
            <a:avLst/>
          </a:prstGeom>
          <a:solidFill>
            <a:srgbClr val="364D6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8E0AEA9C-F87B-4612-A6C9-1461A7C5192F}" type="datetime'''''''''''''''''''''''''''''''''''''''''''''2''''''2'''''">
              <a:rPr kumimoji="0" lang="en-US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22</a:t>
            </a:fld>
            <a:endParaRPr kumimoji="0" lang="en-US" sz="1200" b="1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47" name="Rectangle 46"/>
          <p:cNvSpPr/>
          <p:nvPr>
            <p:custDataLst>
              <p:tags r:id="rId17"/>
            </p:custDataLst>
          </p:nvPr>
        </p:nvSpPr>
        <p:spPr bwMode="auto">
          <a:xfrm>
            <a:off x="6840537" y="5616575"/>
            <a:ext cx="214312" cy="160337"/>
          </a:xfrm>
          <a:prstGeom prst="rect">
            <a:avLst/>
          </a:prstGeom>
          <a:solidFill>
            <a:srgbClr val="364D6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6" name="Rectangle 45"/>
          <p:cNvSpPr/>
          <p:nvPr>
            <p:custDataLst>
              <p:tags r:id="rId18"/>
            </p:custDataLst>
          </p:nvPr>
        </p:nvSpPr>
        <p:spPr bwMode="auto">
          <a:xfrm>
            <a:off x="6840537" y="5383212"/>
            <a:ext cx="214312" cy="160337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Rectangle 44"/>
          <p:cNvSpPr/>
          <p:nvPr>
            <p:custDataLst>
              <p:tags r:id="rId19"/>
            </p:custDataLst>
          </p:nvPr>
        </p:nvSpPr>
        <p:spPr bwMode="auto">
          <a:xfrm>
            <a:off x="6840537" y="5149850"/>
            <a:ext cx="214312" cy="160337"/>
          </a:xfrm>
          <a:prstGeom prst="rect">
            <a:avLst/>
          </a:prstGeom>
          <a:solidFill>
            <a:srgbClr val="B9ECC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20"/>
            </p:custDataLst>
          </p:nvPr>
        </p:nvSpPr>
        <p:spPr bwMode="auto">
          <a:xfrm>
            <a:off x="7105650" y="5611812"/>
            <a:ext cx="125571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C85F8809-16C6-48A1-AE09-9AB35101F29B}" type="datetime'''''C''o''''-p''''''aym''''''''''e''''''nt ''''''''''0''%''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Co-payment 0%</a:t>
            </a:fld>
            <a:endParaRPr kumimoji="0" lang="en-US" sz="1200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44" name="Rectangle 43"/>
          <p:cNvSpPr/>
          <p:nvPr>
            <p:custDataLst>
              <p:tags r:id="rId21"/>
            </p:custDataLst>
          </p:nvPr>
        </p:nvSpPr>
        <p:spPr bwMode="auto">
          <a:xfrm>
            <a:off x="7105650" y="5378450"/>
            <a:ext cx="135255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167C4F16-C0DB-46BF-A849-A24B1217A6AB}" type="datetime'''''''''Co''''''''-p''''''''''''aym''''en''t ''''10''''''%''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Co-payment 10%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43" name="Rectangle 42"/>
          <p:cNvSpPr/>
          <p:nvPr>
            <p:custDataLst>
              <p:tags r:id="rId22"/>
            </p:custDataLst>
          </p:nvPr>
        </p:nvSpPr>
        <p:spPr bwMode="auto">
          <a:xfrm>
            <a:off x="7105650" y="5145087"/>
            <a:ext cx="135255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40B3F34F-3EC6-47F2-A7DD-5FEFD4792BA0}" type="datetime'''Co''''''-''''''''''pay''m''e''''n''''t ''''''2''''''5''''%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Co-payment 25%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cxnSp>
        <p:nvCxnSpPr>
          <p:cNvPr id="29" name="Straight Connector 28"/>
          <p:cNvCxnSpPr/>
          <p:nvPr>
            <p:custDataLst>
              <p:tags r:id="rId23"/>
            </p:custDataLst>
          </p:nvPr>
        </p:nvCxnSpPr>
        <p:spPr bwMode="auto">
          <a:xfrm>
            <a:off x="4847025" y="1444625"/>
            <a:ext cx="0" cy="42480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41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1390754" y="2732087"/>
            <a:ext cx="1372228" cy="2966989"/>
          </a:xfrm>
          <a:prstGeom prst="rect">
            <a:avLst/>
          </a:prstGeom>
          <a:noFill/>
          <a:ln w="4127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5" name="Rectangular Callout 54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100874" y="2827072"/>
            <a:ext cx="1351012" cy="505747"/>
          </a:xfrm>
          <a:prstGeom prst="wedgeRectCallout">
            <a:avLst>
              <a:gd name="adj1" fmla="val 71657"/>
              <a:gd name="adj2" fmla="val 71014"/>
            </a:avLst>
          </a:prstGeom>
          <a:solidFill>
            <a:schemeClr val="tx2">
              <a:lumMod val="25000"/>
              <a:lumOff val="75000"/>
            </a:schemeClr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Proposed </a:t>
            </a:r>
          </a:p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scenario</a:t>
            </a:r>
            <a:endParaRPr lang="en-US" sz="1200" b="1" i="1" dirty="0">
              <a:solidFill>
                <a:srgbClr val="C00000"/>
              </a:solidFill>
              <a:latin typeface="Verdana"/>
            </a:endParaRPr>
          </a:p>
        </p:txBody>
      </p:sp>
      <p:cxnSp>
        <p:nvCxnSpPr>
          <p:cNvPr id="51" name="Straight Arrow Connector 50"/>
          <p:cNvCxnSpPr/>
          <p:nvPr>
            <p:custDataLst>
              <p:tags r:id="rId26"/>
            </p:custDataLst>
          </p:nvPr>
        </p:nvCxnSpPr>
        <p:spPr bwMode="auto">
          <a:xfrm flipH="1">
            <a:off x="1183723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>
            <p:custDataLst>
              <p:tags r:id="rId27"/>
            </p:custDataLst>
          </p:nvPr>
        </p:nvCxnSpPr>
        <p:spPr bwMode="auto">
          <a:xfrm>
            <a:off x="4331578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>
            <p:custDataLst>
              <p:tags r:id="rId28"/>
            </p:custDataLst>
          </p:nvPr>
        </p:nvCxnSpPr>
        <p:spPr bwMode="auto">
          <a:xfrm flipH="1">
            <a:off x="4869808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>
            <p:custDataLst>
              <p:tags r:id="rId29"/>
            </p:custDataLst>
          </p:nvPr>
        </p:nvCxnSpPr>
        <p:spPr bwMode="auto">
          <a:xfrm>
            <a:off x="7910623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>
            <p:custDataLst>
              <p:tags r:id="rId30"/>
            </p:custDataLst>
          </p:nvPr>
        </p:nvSpPr>
        <p:spPr>
          <a:xfrm>
            <a:off x="1192172" y="1552837"/>
            <a:ext cx="3584280" cy="10618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For SKUs with 0% of co-payment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                 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4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.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5€</a:t>
            </a:r>
          </a:p>
          <a:p>
            <a:pPr algn="l"/>
            <a:endParaRPr lang="el-GR" sz="1200" b="1" i="1" dirty="0" smtClean="0">
              <a:solidFill>
                <a:srgbClr val="006666"/>
              </a:solidFill>
              <a:latin typeface="Verdana"/>
            </a:endParaRPr>
          </a:p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     For all other SKUs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</p:txBody>
      </p:sp>
      <p:sp>
        <p:nvSpPr>
          <p:cNvPr id="65" name="TextBox 64"/>
          <p:cNvSpPr txBox="1"/>
          <p:nvPr>
            <p:custDataLst>
              <p:tags r:id="rId31"/>
            </p:custDataLst>
          </p:nvPr>
        </p:nvSpPr>
        <p:spPr>
          <a:xfrm>
            <a:off x="4872148" y="1552837"/>
            <a:ext cx="3423353" cy="118494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For all SKUs regardless their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%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of co-payment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n-US" sz="10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endParaRPr lang="en-US" sz="1100" b="1" i="1" dirty="0" smtClean="0">
              <a:solidFill>
                <a:srgbClr val="006666"/>
              </a:solidFill>
              <a:latin typeface="Verdana"/>
            </a:endParaRPr>
          </a:p>
        </p:txBody>
      </p:sp>
      <p:sp>
        <p:nvSpPr>
          <p:cNvPr id="66" name="Text Box 44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98453" y="5996882"/>
            <a:ext cx="8631259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Note: 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analysis; IMS Hellas data (MAT/10/2012); Positive List (14/11/2012); FEK</a:t>
            </a:r>
            <a:r>
              <a:rPr lang="el-GR" sz="800" i="1" dirty="0" smtClean="0">
                <a:solidFill>
                  <a:schemeClr val="tx2"/>
                </a:solidFill>
              </a:rPr>
              <a:t> 2883/26-Ο</a:t>
            </a:r>
            <a:r>
              <a:rPr lang="en-US" sz="800" i="1" dirty="0" smtClean="0">
                <a:solidFill>
                  <a:schemeClr val="tx2"/>
                </a:solidFill>
              </a:rPr>
              <a:t>ct</a:t>
            </a:r>
            <a:r>
              <a:rPr lang="el-GR" sz="800" i="1" dirty="0" smtClean="0">
                <a:solidFill>
                  <a:schemeClr val="tx2"/>
                </a:solidFill>
              </a:rPr>
              <a:t>-2012</a:t>
            </a:r>
            <a:endParaRPr lang="en-US" sz="800" i="1" dirty="0">
              <a:solidFill>
                <a:schemeClr val="tx2"/>
              </a:solidFill>
            </a:endParaRPr>
          </a:p>
        </p:txBody>
      </p:sp>
      <p:sp>
        <p:nvSpPr>
          <p:cNvPr id="67" name="TextBox 66"/>
          <p:cNvSpPr txBox="1"/>
          <p:nvPr>
            <p:custDataLst>
              <p:tags r:id="rId33"/>
            </p:custDataLst>
          </p:nvPr>
        </p:nvSpPr>
        <p:spPr>
          <a:xfrm>
            <a:off x="1852667" y="942975"/>
            <a:ext cx="5438667" cy="40011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300" b="1" i="1" dirty="0" smtClean="0">
                <a:solidFill>
                  <a:schemeClr val="tx2"/>
                </a:solidFill>
                <a:latin typeface="Verdana"/>
              </a:rPr>
              <a:t>Estimated savings from positive list implementation</a:t>
            </a:r>
          </a:p>
          <a:p>
            <a:r>
              <a:rPr lang="en-US" sz="1300" i="1" dirty="0" smtClean="0">
                <a:solidFill>
                  <a:schemeClr val="tx2"/>
                </a:solidFill>
                <a:latin typeface="Verdana"/>
              </a:rPr>
              <a:t>per scenario</a:t>
            </a:r>
            <a:r>
              <a:rPr lang="el-GR" sz="1200" i="1" dirty="0" smtClean="0">
                <a:solidFill>
                  <a:schemeClr val="tx2"/>
                </a:solidFill>
                <a:latin typeface="Verdana"/>
              </a:rPr>
              <a:t> </a:t>
            </a:r>
            <a:r>
              <a:rPr lang="el-GR" sz="1200" b="1" i="1" dirty="0" smtClean="0">
                <a:solidFill>
                  <a:schemeClr val="tx2"/>
                </a:solidFill>
                <a:latin typeface="Verdana"/>
              </a:rPr>
              <a:t>(</a:t>
            </a:r>
            <a:r>
              <a:rPr lang="en-US" sz="1200" b="1" i="1" dirty="0" smtClean="0">
                <a:solidFill>
                  <a:schemeClr val="tx2"/>
                </a:solidFill>
                <a:latin typeface="Verdana"/>
              </a:rPr>
              <a:t>before claw-back)</a:t>
            </a:r>
            <a:endParaRPr lang="en-US" sz="1200" b="1" i="1" dirty="0">
              <a:solidFill>
                <a:schemeClr val="tx2"/>
              </a:solidFill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Rectangle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63524" name="think-cell Slide" r:id="rId69" imgW="0" imgH="0" progId="">
              <p:embed/>
            </p:oleObj>
          </a:graphicData>
        </a:graphic>
      </p:graphicFrame>
      <p:sp>
        <p:nvSpPr>
          <p:cNvPr id="2053" name="Rectangle 6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horz" wrap="none" lIns="0" tIns="0" rIns="0" bIns="0" anchor="ctr" anchorCtr="0">
            <a:noAutofit/>
          </a:bodyPr>
          <a:lstStyle/>
          <a:p>
            <a:r>
              <a:rPr lang="en-GB" sz="1200" smtClean="0">
                <a:latin typeface="Verdana"/>
                <a:sym typeface="Verdana"/>
              </a:rPr>
              <a:t>.</a:t>
            </a:r>
            <a:endParaRPr lang="el-GR" sz="1200">
              <a:latin typeface="Verdana"/>
              <a:sym typeface="Verdana"/>
            </a:endParaRPr>
          </a:p>
        </p:txBody>
      </p:sp>
      <p:sp>
        <p:nvSpPr>
          <p:cNvPr id="70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246063" y="303213"/>
            <a:ext cx="888365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1700" b="1" dirty="0" smtClean="0">
                <a:solidFill>
                  <a:srgbClr val="001E4F"/>
                </a:solidFill>
              </a:rPr>
              <a:t>State savings from positive list for Original/</a:t>
            </a:r>
            <a:r>
              <a:rPr lang="en-US" sz="1700" b="1" dirty="0" err="1" smtClean="0">
                <a:solidFill>
                  <a:srgbClr val="001E4F"/>
                </a:solidFill>
              </a:rPr>
              <a:t>Gx</a:t>
            </a:r>
            <a:r>
              <a:rPr lang="en-US" sz="1700" b="1" dirty="0" smtClean="0">
                <a:solidFill>
                  <a:srgbClr val="001E4F"/>
                </a:solidFill>
              </a:rPr>
              <a:t> and per scenario</a:t>
            </a:r>
          </a:p>
          <a:p>
            <a:pPr algn="l">
              <a:defRPr/>
            </a:pP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1E4F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995362" y="1323975"/>
          <a:ext cx="7705649" cy="3162224"/>
        </p:xfrm>
        <a:graphic>
          <a:graphicData uri="http://schemas.openxmlformats.org/presentationml/2006/ole">
            <p:oleObj spid="_x0000_s363525" name="Chart" r:id="rId70" imgW="7705963" imgH="3162395" progId="MSGraph.Chart.8">
              <p:embed followColorScheme="full"/>
            </p:oleObj>
          </a:graphicData>
        </a:graphic>
      </p:graphicFrame>
      <p:cxnSp>
        <p:nvCxnSpPr>
          <p:cNvPr id="102" name="Straight Connector 101"/>
          <p:cNvCxnSpPr/>
          <p:nvPr>
            <p:custDataLst>
              <p:tags r:id="rId4"/>
            </p:custDataLst>
          </p:nvPr>
        </p:nvCxnSpPr>
        <p:spPr bwMode="auto">
          <a:xfrm>
            <a:off x="1116012" y="1447800"/>
            <a:ext cx="5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>
            <p:custDataLst>
              <p:tags r:id="rId5"/>
            </p:custDataLst>
          </p:nvPr>
        </p:nvCxnSpPr>
        <p:spPr bwMode="auto">
          <a:xfrm>
            <a:off x="1116012" y="4352925"/>
            <a:ext cx="5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>
            <p:custDataLst>
              <p:tags r:id="rId6"/>
            </p:custDataLst>
          </p:nvPr>
        </p:nvCxnSpPr>
        <p:spPr bwMode="auto">
          <a:xfrm>
            <a:off x="1116012" y="3419475"/>
            <a:ext cx="5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/>
          <p:nvPr>
            <p:custDataLst>
              <p:tags r:id="rId7"/>
            </p:custDataLst>
          </p:nvPr>
        </p:nvCxnSpPr>
        <p:spPr bwMode="auto">
          <a:xfrm>
            <a:off x="1116012" y="2428875"/>
            <a:ext cx="5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 useBgFill="1">
        <p:nvSpPr>
          <p:cNvPr id="77" name="Freeform 76"/>
          <p:cNvSpPr/>
          <p:nvPr>
            <p:custDataLst>
              <p:tags r:id="rId8"/>
            </p:custDataLst>
          </p:nvPr>
        </p:nvSpPr>
        <p:spPr bwMode="auto">
          <a:xfrm>
            <a:off x="1100137" y="3621087"/>
            <a:ext cx="146051" cy="95251"/>
          </a:xfrm>
          <a:custGeom>
            <a:avLst/>
            <a:gdLst/>
            <a:ahLst/>
            <a:cxnLst/>
            <a:rect l="0" t="0" r="0" b="0"/>
            <a:pathLst>
              <a:path w="146051" h="95251">
                <a:moveTo>
                  <a:pt x="0" y="38100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525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 useBgFill="1">
        <p:nvSpPr>
          <p:cNvPr id="86" name="Freeform 85"/>
          <p:cNvSpPr/>
          <p:nvPr>
            <p:custDataLst>
              <p:tags r:id="rId9"/>
            </p:custDataLst>
          </p:nvPr>
        </p:nvSpPr>
        <p:spPr bwMode="auto">
          <a:xfrm>
            <a:off x="1592262" y="3503612"/>
            <a:ext cx="1017589" cy="330201"/>
          </a:xfrm>
          <a:custGeom>
            <a:avLst/>
            <a:gdLst/>
            <a:ahLst/>
            <a:cxnLst/>
            <a:rect l="0" t="0" r="0" b="0"/>
            <a:pathLst>
              <a:path w="1017589" h="330201">
                <a:moveTo>
                  <a:pt x="0" y="273050"/>
                </a:moveTo>
                <a:lnTo>
                  <a:pt x="1017588" y="0"/>
                </a:lnTo>
                <a:lnTo>
                  <a:pt x="1017588" y="57150"/>
                </a:lnTo>
                <a:lnTo>
                  <a:pt x="0" y="33020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 useBgFill="1">
        <p:nvSpPr>
          <p:cNvPr id="108" name="Freeform 107"/>
          <p:cNvSpPr/>
          <p:nvPr>
            <p:custDataLst>
              <p:tags r:id="rId10"/>
            </p:custDataLst>
          </p:nvPr>
        </p:nvSpPr>
        <p:spPr bwMode="auto">
          <a:xfrm>
            <a:off x="3449637" y="3503612"/>
            <a:ext cx="1019176" cy="330201"/>
          </a:xfrm>
          <a:custGeom>
            <a:avLst/>
            <a:gdLst/>
            <a:ahLst/>
            <a:cxnLst/>
            <a:rect l="0" t="0" r="0" b="0"/>
            <a:pathLst>
              <a:path w="1019176" h="330201">
                <a:moveTo>
                  <a:pt x="0" y="273050"/>
                </a:moveTo>
                <a:lnTo>
                  <a:pt x="1019175" y="0"/>
                </a:lnTo>
                <a:lnTo>
                  <a:pt x="1019175" y="57150"/>
                </a:lnTo>
                <a:lnTo>
                  <a:pt x="0" y="33020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 useBgFill="1">
        <p:nvSpPr>
          <p:cNvPr id="129" name="Freeform 128"/>
          <p:cNvSpPr/>
          <p:nvPr>
            <p:custDataLst>
              <p:tags r:id="rId11"/>
            </p:custDataLst>
          </p:nvPr>
        </p:nvSpPr>
        <p:spPr bwMode="auto">
          <a:xfrm>
            <a:off x="5308600" y="3503612"/>
            <a:ext cx="1017588" cy="330201"/>
          </a:xfrm>
          <a:custGeom>
            <a:avLst/>
            <a:gdLst/>
            <a:ahLst/>
            <a:cxnLst/>
            <a:rect l="0" t="0" r="0" b="0"/>
            <a:pathLst>
              <a:path w="1017588" h="330201">
                <a:moveTo>
                  <a:pt x="0" y="273050"/>
                </a:moveTo>
                <a:lnTo>
                  <a:pt x="1017587" y="0"/>
                </a:lnTo>
                <a:lnTo>
                  <a:pt x="1017587" y="57150"/>
                </a:lnTo>
                <a:lnTo>
                  <a:pt x="0" y="33020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 useBgFill="1">
        <p:nvSpPr>
          <p:cNvPr id="132" name="Freeform 131"/>
          <p:cNvSpPr/>
          <p:nvPr>
            <p:custDataLst>
              <p:tags r:id="rId12"/>
            </p:custDataLst>
          </p:nvPr>
        </p:nvSpPr>
        <p:spPr bwMode="auto">
          <a:xfrm>
            <a:off x="7165975" y="3503612"/>
            <a:ext cx="1017588" cy="330201"/>
          </a:xfrm>
          <a:custGeom>
            <a:avLst/>
            <a:gdLst/>
            <a:ahLst/>
            <a:cxnLst/>
            <a:rect l="0" t="0" r="0" b="0"/>
            <a:pathLst>
              <a:path w="1017588" h="330201">
                <a:moveTo>
                  <a:pt x="0" y="273050"/>
                </a:moveTo>
                <a:lnTo>
                  <a:pt x="1017587" y="0"/>
                </a:lnTo>
                <a:lnTo>
                  <a:pt x="1017587" y="57150"/>
                </a:lnTo>
                <a:lnTo>
                  <a:pt x="0" y="33020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5" name="Freeform 74"/>
          <p:cNvSpPr/>
          <p:nvPr>
            <p:custDataLst>
              <p:tags r:id="rId13"/>
            </p:custDataLst>
          </p:nvPr>
        </p:nvSpPr>
        <p:spPr bwMode="auto">
          <a:xfrm>
            <a:off x="1100137" y="3621087"/>
            <a:ext cx="146051" cy="38101"/>
          </a:xfrm>
          <a:custGeom>
            <a:avLst/>
            <a:gdLst/>
            <a:ahLst/>
            <a:cxnLst/>
            <a:rect l="0" t="0" r="0" b="0"/>
            <a:pathLst>
              <a:path w="146051" h="38101">
                <a:moveTo>
                  <a:pt x="0" y="38100"/>
                </a:moveTo>
                <a:lnTo>
                  <a:pt x="1460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1" name="Freeform 130"/>
          <p:cNvSpPr/>
          <p:nvPr>
            <p:custDataLst>
              <p:tags r:id="rId14"/>
            </p:custDataLst>
          </p:nvPr>
        </p:nvSpPr>
        <p:spPr bwMode="auto">
          <a:xfrm>
            <a:off x="7165975" y="3560762"/>
            <a:ext cx="1017588" cy="273051"/>
          </a:xfrm>
          <a:custGeom>
            <a:avLst/>
            <a:gdLst/>
            <a:ahLst/>
            <a:cxnLst/>
            <a:rect l="0" t="0" r="0" b="0"/>
            <a:pathLst>
              <a:path w="1017588" h="273051">
                <a:moveTo>
                  <a:pt x="0" y="273050"/>
                </a:moveTo>
                <a:lnTo>
                  <a:pt x="1017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0" name="Freeform 129"/>
          <p:cNvSpPr/>
          <p:nvPr>
            <p:custDataLst>
              <p:tags r:id="rId15"/>
            </p:custDataLst>
          </p:nvPr>
        </p:nvSpPr>
        <p:spPr bwMode="auto">
          <a:xfrm>
            <a:off x="7165975" y="3503612"/>
            <a:ext cx="1017588" cy="273051"/>
          </a:xfrm>
          <a:custGeom>
            <a:avLst/>
            <a:gdLst/>
            <a:ahLst/>
            <a:cxnLst/>
            <a:rect l="0" t="0" r="0" b="0"/>
            <a:pathLst>
              <a:path w="1017588" h="273051">
                <a:moveTo>
                  <a:pt x="0" y="273050"/>
                </a:moveTo>
                <a:lnTo>
                  <a:pt x="1017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8" name="Freeform 127"/>
          <p:cNvSpPr/>
          <p:nvPr>
            <p:custDataLst>
              <p:tags r:id="rId16"/>
            </p:custDataLst>
          </p:nvPr>
        </p:nvSpPr>
        <p:spPr bwMode="auto">
          <a:xfrm>
            <a:off x="5308600" y="3560762"/>
            <a:ext cx="1017588" cy="273051"/>
          </a:xfrm>
          <a:custGeom>
            <a:avLst/>
            <a:gdLst/>
            <a:ahLst/>
            <a:cxnLst/>
            <a:rect l="0" t="0" r="0" b="0"/>
            <a:pathLst>
              <a:path w="1017588" h="273051">
                <a:moveTo>
                  <a:pt x="0" y="273050"/>
                </a:moveTo>
                <a:lnTo>
                  <a:pt x="1017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1" name="Freeform 110"/>
          <p:cNvSpPr/>
          <p:nvPr>
            <p:custDataLst>
              <p:tags r:id="rId17"/>
            </p:custDataLst>
          </p:nvPr>
        </p:nvSpPr>
        <p:spPr bwMode="auto">
          <a:xfrm>
            <a:off x="5308600" y="3503612"/>
            <a:ext cx="1017588" cy="273051"/>
          </a:xfrm>
          <a:custGeom>
            <a:avLst/>
            <a:gdLst/>
            <a:ahLst/>
            <a:cxnLst/>
            <a:rect l="0" t="0" r="0" b="0"/>
            <a:pathLst>
              <a:path w="1017588" h="273051">
                <a:moveTo>
                  <a:pt x="0" y="273050"/>
                </a:moveTo>
                <a:lnTo>
                  <a:pt x="1017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7" name="Freeform 106"/>
          <p:cNvSpPr/>
          <p:nvPr>
            <p:custDataLst>
              <p:tags r:id="rId18"/>
            </p:custDataLst>
          </p:nvPr>
        </p:nvSpPr>
        <p:spPr bwMode="auto">
          <a:xfrm>
            <a:off x="3449637" y="3560762"/>
            <a:ext cx="1019176" cy="273051"/>
          </a:xfrm>
          <a:custGeom>
            <a:avLst/>
            <a:gdLst/>
            <a:ahLst/>
            <a:cxnLst/>
            <a:rect l="0" t="0" r="0" b="0"/>
            <a:pathLst>
              <a:path w="1019176" h="273051">
                <a:moveTo>
                  <a:pt x="0" y="273050"/>
                </a:moveTo>
                <a:lnTo>
                  <a:pt x="101917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7" name="Freeform 86"/>
          <p:cNvSpPr/>
          <p:nvPr>
            <p:custDataLst>
              <p:tags r:id="rId19"/>
            </p:custDataLst>
          </p:nvPr>
        </p:nvSpPr>
        <p:spPr bwMode="auto">
          <a:xfrm>
            <a:off x="3449637" y="3503612"/>
            <a:ext cx="1019176" cy="273051"/>
          </a:xfrm>
          <a:custGeom>
            <a:avLst/>
            <a:gdLst/>
            <a:ahLst/>
            <a:cxnLst/>
            <a:rect l="0" t="0" r="0" b="0"/>
            <a:pathLst>
              <a:path w="1019176" h="273051">
                <a:moveTo>
                  <a:pt x="0" y="273050"/>
                </a:moveTo>
                <a:lnTo>
                  <a:pt x="101917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5" name="Freeform 84"/>
          <p:cNvSpPr/>
          <p:nvPr>
            <p:custDataLst>
              <p:tags r:id="rId20"/>
            </p:custDataLst>
          </p:nvPr>
        </p:nvSpPr>
        <p:spPr bwMode="auto">
          <a:xfrm>
            <a:off x="1592262" y="3560762"/>
            <a:ext cx="1017589" cy="273051"/>
          </a:xfrm>
          <a:custGeom>
            <a:avLst/>
            <a:gdLst/>
            <a:ahLst/>
            <a:cxnLst/>
            <a:rect l="0" t="0" r="0" b="0"/>
            <a:pathLst>
              <a:path w="1017589" h="273051">
                <a:moveTo>
                  <a:pt x="0" y="273050"/>
                </a:moveTo>
                <a:lnTo>
                  <a:pt x="101758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8" name="Freeform 77"/>
          <p:cNvSpPr/>
          <p:nvPr>
            <p:custDataLst>
              <p:tags r:id="rId21"/>
            </p:custDataLst>
          </p:nvPr>
        </p:nvSpPr>
        <p:spPr bwMode="auto">
          <a:xfrm>
            <a:off x="1592262" y="3503612"/>
            <a:ext cx="1017589" cy="273051"/>
          </a:xfrm>
          <a:custGeom>
            <a:avLst/>
            <a:gdLst/>
            <a:ahLst/>
            <a:cxnLst/>
            <a:rect l="0" t="0" r="0" b="0"/>
            <a:pathLst>
              <a:path w="1017589" h="273051">
                <a:moveTo>
                  <a:pt x="0" y="273050"/>
                </a:moveTo>
                <a:lnTo>
                  <a:pt x="101758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6" name="Freeform 75"/>
          <p:cNvSpPr/>
          <p:nvPr>
            <p:custDataLst>
              <p:tags r:id="rId22"/>
            </p:custDataLst>
          </p:nvPr>
        </p:nvSpPr>
        <p:spPr bwMode="auto">
          <a:xfrm>
            <a:off x="1100137" y="3678237"/>
            <a:ext cx="146051" cy="38101"/>
          </a:xfrm>
          <a:custGeom>
            <a:avLst/>
            <a:gdLst/>
            <a:ahLst/>
            <a:cxnLst/>
            <a:rect l="0" t="0" r="0" b="0"/>
            <a:pathLst>
              <a:path w="146051" h="38101">
                <a:moveTo>
                  <a:pt x="0" y="38100"/>
                </a:moveTo>
                <a:lnTo>
                  <a:pt x="1460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1" name="Rectangle 80"/>
          <p:cNvSpPr/>
          <p:nvPr>
            <p:custDataLst>
              <p:tags r:id="rId23"/>
            </p:custDataLst>
          </p:nvPr>
        </p:nvSpPr>
        <p:spPr bwMode="auto">
          <a:xfrm>
            <a:off x="7269162" y="4454525"/>
            <a:ext cx="7969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AC62FF41-D9B4-4F48-997E-70FD0AE56FF9}" type="datetime'''''1''''0''''''''''''''''€'' ''''f''or'''''' a''l''''l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4" name="Rectangle 83"/>
          <p:cNvSpPr/>
          <p:nvPr>
            <p:custDataLst>
              <p:tags r:id="rId24"/>
            </p:custDataLst>
          </p:nvPr>
        </p:nvSpPr>
        <p:spPr bwMode="auto">
          <a:xfrm>
            <a:off x="7485062" y="2582862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EAFB2E87-F0FE-44BE-BD23-BC5271AFBD6C}" type="datetime'''''''''''''''''''''''''''''''''''3''2''''''''''''''3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323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2" name="Rectangle 81"/>
          <p:cNvSpPr/>
          <p:nvPr>
            <p:custDataLst>
              <p:tags r:id="rId25"/>
            </p:custDataLst>
          </p:nvPr>
        </p:nvSpPr>
        <p:spPr bwMode="gray">
          <a:xfrm>
            <a:off x="7485062" y="335915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CABD0E27-ABAC-4129-A07A-CF870A4A2489}" type="datetime'''''''''''''''''''''3''''''''''''''''''''0''''''''5'''''">
              <a:rPr kumimoji="0" lang="el-GR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305</a:t>
            </a:fld>
            <a:endParaRPr kumimoji="0" lang="el-GR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92" name="Rectangle 91"/>
          <p:cNvSpPr/>
          <p:nvPr>
            <p:custDataLst>
              <p:tags r:id="rId26"/>
            </p:custDataLst>
          </p:nvPr>
        </p:nvSpPr>
        <p:spPr bwMode="auto">
          <a:xfrm>
            <a:off x="7539037" y="2765425"/>
            <a:ext cx="257175" cy="182562"/>
          </a:xfrm>
          <a:prstGeom prst="rect">
            <a:avLst/>
          </a:prstGeom>
          <a:solidFill>
            <a:srgbClr val="C3CF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DFE648DF-34C3-4DE2-9C01-1BB9DD5C8FD5}" type="datetime'''''''''''''''''''''''''''''''''''''''''1''''''''''8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18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79" name="Rectangle 78"/>
          <p:cNvSpPr/>
          <p:nvPr>
            <p:custDataLst>
              <p:tags r:id="rId27"/>
            </p:custDataLst>
          </p:nvPr>
        </p:nvSpPr>
        <p:spPr bwMode="auto">
          <a:xfrm>
            <a:off x="5459412" y="4454525"/>
            <a:ext cx="70008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30EB187E-4CA7-426C-A747-1FEF024FDFB6}" type="datetime'9''''€'''''' ''''''''f''or'''''' ''a''l''''''l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all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3" name="Rectangle 82"/>
          <p:cNvSpPr/>
          <p:nvPr>
            <p:custDataLst>
              <p:tags r:id="rId28"/>
            </p:custDataLst>
          </p:nvPr>
        </p:nvSpPr>
        <p:spPr bwMode="auto">
          <a:xfrm>
            <a:off x="5627687" y="261620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6283AA9C-8D0F-45A6-8507-EEDAA4ED967D}" type="datetime'''''''''''''''''3''16''''''''''''''''''''''''''''''''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316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0" name="Rectangle 79"/>
          <p:cNvSpPr/>
          <p:nvPr>
            <p:custDataLst>
              <p:tags r:id="rId29"/>
            </p:custDataLst>
          </p:nvPr>
        </p:nvSpPr>
        <p:spPr bwMode="gray">
          <a:xfrm>
            <a:off x="5627687" y="335915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158FC5D4-92F4-4999-8D34-9E089AE60FA9}" type="datetime'2''''''''''''''''''''''''''''''''''''9''''''''''''8'''''''''''">
              <a:rPr kumimoji="0" lang="el-GR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298</a:t>
            </a:fld>
            <a:endParaRPr kumimoji="0" lang="el-GR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91" name="Rectangle 90"/>
          <p:cNvSpPr/>
          <p:nvPr>
            <p:custDataLst>
              <p:tags r:id="rId30"/>
            </p:custDataLst>
          </p:nvPr>
        </p:nvSpPr>
        <p:spPr bwMode="auto">
          <a:xfrm>
            <a:off x="5681662" y="2798762"/>
            <a:ext cx="257175" cy="182562"/>
          </a:xfrm>
          <a:prstGeom prst="rect">
            <a:avLst/>
          </a:prstGeom>
          <a:solidFill>
            <a:srgbClr val="C3CF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04AD2F51-4A76-403D-888F-C55E36C6ACC6}" type="datetime'''''''''''''''''''''''1''''8''''''''''''''''''''''''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18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7" name="Rectangle 26"/>
          <p:cNvSpPr/>
          <p:nvPr>
            <p:custDataLst>
              <p:tags r:id="rId31"/>
            </p:custDataLst>
          </p:nvPr>
        </p:nvSpPr>
        <p:spPr bwMode="auto">
          <a:xfrm>
            <a:off x="3222625" y="4454525"/>
            <a:ext cx="1460500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201074D3-86B2-43A5-A174-8F29B2A351C3}" type="datetime'1''''0€ f''or ''10%-2''5%'' &amp; ''''''''4.5€ f''or ''0''''%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10€ for 10%-25% &amp; 4.5€ for 0%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28" name="Rectangle 27"/>
          <p:cNvSpPr/>
          <p:nvPr>
            <p:custDataLst>
              <p:tags r:id="rId32"/>
            </p:custDataLst>
          </p:nvPr>
        </p:nvSpPr>
        <p:spPr bwMode="auto">
          <a:xfrm>
            <a:off x="3770312" y="2625725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4B8AB4E2-C9CC-474D-A18B-75C0A6EE1857}" type="datetime'''''''3''''''''''''''1''''''''5'''''''''''''''''''''''''">
              <a:rPr kumimoji="0" lang="en-US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315</a:t>
            </a:fld>
            <a:endParaRPr kumimoji="0" lang="en-US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96" name="Rectangle 95"/>
          <p:cNvSpPr/>
          <p:nvPr>
            <p:custDataLst>
              <p:tags r:id="rId33"/>
            </p:custDataLst>
          </p:nvPr>
        </p:nvSpPr>
        <p:spPr bwMode="auto">
          <a:xfrm>
            <a:off x="755650" y="1355725"/>
            <a:ext cx="29051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fld id="{C907E0B1-4AFA-44D3-A0E9-EBDCCBDD56F5}" type="datetime'''''6''''0''''''''''''''''''0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r"/>
              <a:t>600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8" name="Rectangle 17"/>
          <p:cNvSpPr/>
          <p:nvPr>
            <p:custDataLst>
              <p:tags r:id="rId34"/>
            </p:custDataLst>
          </p:nvPr>
        </p:nvSpPr>
        <p:spPr bwMode="auto">
          <a:xfrm>
            <a:off x="1054100" y="1096962"/>
            <a:ext cx="2254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M</a:t>
            </a:r>
            <a:r>
              <a:rPr kumimoji="0" lang="el-GR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€</a:t>
            </a:r>
          </a:p>
        </p:txBody>
      </p:sp>
      <p:sp>
        <p:nvSpPr>
          <p:cNvPr id="30" name="Rectangle 29"/>
          <p:cNvSpPr/>
          <p:nvPr>
            <p:custDataLst>
              <p:tags r:id="rId35"/>
            </p:custDataLst>
          </p:nvPr>
        </p:nvSpPr>
        <p:spPr bwMode="auto">
          <a:xfrm>
            <a:off x="1412875" y="4454525"/>
            <a:ext cx="1363662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D389552E-4026-4CA4-8838-30596177080E}" type="datetime'9€'''''' ''for'' ''1''0%-''25% &amp; ''4''''''''.''''5€ fo''r 0%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9€ for 10%-25% &amp; 4.5€ for 0%</a:t>
            </a:fld>
            <a:endParaRPr kumimoji="0" lang="el-GR" sz="1200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88" name="Rectangle 87"/>
          <p:cNvSpPr/>
          <p:nvPr>
            <p:custDataLst>
              <p:tags r:id="rId36"/>
            </p:custDataLst>
          </p:nvPr>
        </p:nvSpPr>
        <p:spPr bwMode="auto">
          <a:xfrm>
            <a:off x="1966912" y="2832100"/>
            <a:ext cx="257175" cy="182562"/>
          </a:xfrm>
          <a:prstGeom prst="rect">
            <a:avLst/>
          </a:prstGeom>
          <a:solidFill>
            <a:srgbClr val="C3CF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2AA77D39-24CF-4A09-AF61-E35DA8A909C4}" type="datetime'''''''''''''''''17''''''''''''''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17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35" name="Rectangle 34"/>
          <p:cNvSpPr/>
          <p:nvPr>
            <p:custDataLst>
              <p:tags r:id="rId37"/>
            </p:custDataLst>
          </p:nvPr>
        </p:nvSpPr>
        <p:spPr bwMode="gray">
          <a:xfrm>
            <a:off x="1912937" y="335915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D472830E-DBAB-4197-BF4C-E84C9E590475}" type="datetime'''''''''2''''''''''''''9''''''''''''''1'''''''''''''">
              <a:rPr kumimoji="0" lang="en-US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291</a:t>
            </a:fld>
            <a:endParaRPr kumimoji="0" lang="en-US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89" name="Rectangle 88"/>
          <p:cNvSpPr/>
          <p:nvPr>
            <p:custDataLst>
              <p:tags r:id="rId38"/>
            </p:custDataLst>
          </p:nvPr>
        </p:nvSpPr>
        <p:spPr bwMode="auto">
          <a:xfrm>
            <a:off x="3824287" y="2808287"/>
            <a:ext cx="257175" cy="182562"/>
          </a:xfrm>
          <a:prstGeom prst="rect">
            <a:avLst/>
          </a:prstGeom>
          <a:solidFill>
            <a:srgbClr val="C3CFE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B600AA4E-D2FD-4148-9A17-DEA923B22ADF}" type="datetime'''''''''''''''''1''''''''''''''''''''''''''''''''7'''''''">
              <a:rPr kumimoji="0" lang="el-GR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17</a:t>
            </a:fld>
            <a:endParaRPr kumimoji="0" lang="el-GR" sz="1200" b="1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21" name="Rectangle 120"/>
          <p:cNvSpPr/>
          <p:nvPr>
            <p:custDataLst>
              <p:tags r:id="rId39"/>
            </p:custDataLst>
          </p:nvPr>
        </p:nvSpPr>
        <p:spPr bwMode="auto">
          <a:xfrm>
            <a:off x="949325" y="4260850"/>
            <a:ext cx="9683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fld id="{738901A3-6DAC-4389-A683-C535EC7D4ECC}" type="datetime'''''''''''''''''''''''''''''''''''0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r"/>
              <a:t>0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34" name="Rectangle 133"/>
          <p:cNvSpPr/>
          <p:nvPr>
            <p:custDataLst>
              <p:tags r:id="rId40"/>
            </p:custDataLst>
          </p:nvPr>
        </p:nvSpPr>
        <p:spPr bwMode="auto">
          <a:xfrm>
            <a:off x="755650" y="2336800"/>
            <a:ext cx="29051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fld id="{B1CE4D57-7417-4C00-9370-7CD51E719200}" type="datetime'''''''''''''''''''''4''''''''''0''''''''0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r"/>
              <a:t>400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39" name="Rectangle 38"/>
          <p:cNvSpPr/>
          <p:nvPr>
            <p:custDataLst>
              <p:tags r:id="rId41"/>
            </p:custDataLst>
          </p:nvPr>
        </p:nvSpPr>
        <p:spPr bwMode="gray">
          <a:xfrm>
            <a:off x="3770312" y="3359150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fld id="{BDDC543C-2C63-4F18-A6E5-6C28CDF46A00}" type="datetime'''''''''2''''''''''''''9''''7'''''''''''''''''''''''''''''''''">
              <a:rPr kumimoji="0" lang="en-US" sz="1200" b="1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Verdana"/>
                <a:sym typeface="Verdana"/>
              </a:rPr>
              <a:pPr/>
              <a:t>297</a:t>
            </a:fld>
            <a:endParaRPr kumimoji="0" lang="en-US" sz="1200" b="1" strike="noStrike" cap="none" normalizeH="0" smtClean="0">
              <a:ln>
                <a:noFill/>
              </a:ln>
              <a:solidFill>
                <a:schemeClr val="bg1"/>
              </a:solidFill>
              <a:effectLst/>
              <a:latin typeface="Verdana"/>
              <a:sym typeface="Verdana"/>
            </a:endParaRPr>
          </a:p>
        </p:txBody>
      </p:sp>
      <p:sp>
        <p:nvSpPr>
          <p:cNvPr id="31" name="Rectangle 30"/>
          <p:cNvSpPr/>
          <p:nvPr>
            <p:custDataLst>
              <p:tags r:id="rId42"/>
            </p:custDataLst>
          </p:nvPr>
        </p:nvSpPr>
        <p:spPr bwMode="auto">
          <a:xfrm>
            <a:off x="1912937" y="2649537"/>
            <a:ext cx="3651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0637" tIns="0" rIns="20637" bIns="0" numCol="1" rtlCol="0" anchor="b" anchorCtr="0" compatLnSpc="1">
            <a:prstTxWarp prst="textNoShape">
              <a:avLst/>
            </a:prstTxWarp>
            <a:noAutofit/>
          </a:bodyPr>
          <a:lstStyle/>
          <a:p>
            <a:fld id="{02107882-0B7A-47B0-8AD3-9BA982681B8E}" type="datetime'''''''''3''''''''''''''''''0''''9'''''''''''''''''''''">
              <a:rPr kumimoji="0" lang="en-US" sz="1200" b="1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309</a:t>
            </a:fld>
            <a:endParaRPr kumimoji="0" lang="en-US" sz="1200" b="1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95" name="Rectangle 94"/>
          <p:cNvSpPr/>
          <p:nvPr>
            <p:custDataLst>
              <p:tags r:id="rId43"/>
            </p:custDataLst>
          </p:nvPr>
        </p:nvSpPr>
        <p:spPr bwMode="auto">
          <a:xfrm>
            <a:off x="755650" y="3327400"/>
            <a:ext cx="29051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/>
            <a:fld id="{6592FF46-BED8-44CF-849F-6B38234B6CD6}" type="datetime'''''''''''''2''''''''0''''''''''''''''''''''''''''''''''''''0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r"/>
              <a:t>200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53" name="Rectangle 52"/>
          <p:cNvSpPr/>
          <p:nvPr>
            <p:custDataLst>
              <p:tags r:id="rId44"/>
            </p:custDataLst>
          </p:nvPr>
        </p:nvSpPr>
        <p:spPr bwMode="auto">
          <a:xfrm>
            <a:off x="7350125" y="5770562"/>
            <a:ext cx="214312" cy="160337"/>
          </a:xfrm>
          <a:prstGeom prst="rect">
            <a:avLst/>
          </a:prstGeom>
          <a:solidFill>
            <a:srgbClr val="364D6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Rectangle 44"/>
          <p:cNvSpPr/>
          <p:nvPr>
            <p:custDataLst>
              <p:tags r:id="rId45"/>
            </p:custDataLst>
          </p:nvPr>
        </p:nvSpPr>
        <p:spPr bwMode="auto">
          <a:xfrm>
            <a:off x="6323012" y="5770562"/>
            <a:ext cx="214312" cy="160337"/>
          </a:xfrm>
          <a:prstGeom prst="rect">
            <a:avLst/>
          </a:prstGeom>
          <a:solidFill>
            <a:srgbClr val="C3CFE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51"/>
          <p:cNvSpPr/>
          <p:nvPr>
            <p:custDataLst>
              <p:tags r:id="rId46"/>
            </p:custDataLst>
          </p:nvPr>
        </p:nvSpPr>
        <p:spPr bwMode="auto">
          <a:xfrm>
            <a:off x="7615237" y="5765800"/>
            <a:ext cx="67310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410F3146-5C41-45FC-8612-16EE3421051E}" type="datetime'''O''r''i''''''g''i''''''''''n''a''l''''s''''''''''''''''''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Originals</a:t>
            </a:fld>
            <a:endParaRPr kumimoji="0" lang="en-US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43" name="Rectangle 42"/>
          <p:cNvSpPr/>
          <p:nvPr>
            <p:custDataLst>
              <p:tags r:id="rId47"/>
            </p:custDataLst>
          </p:nvPr>
        </p:nvSpPr>
        <p:spPr bwMode="auto">
          <a:xfrm>
            <a:off x="6588125" y="5765800"/>
            <a:ext cx="66040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A5400C3E-E684-41C7-BE6D-FB65AE5389CF}" type="datetime'G''''''''ene''''''''''''''''r''''''''''i''''''''''''''''cs'''">
              <a:rPr kumimoji="0" lang="en-US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Generics</a:t>
            </a:fld>
            <a:endParaRPr kumimoji="0" lang="en-US" sz="1200" strike="noStrike" cap="none" normalizeH="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60" name="Oval 69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1820335" y="4854575"/>
            <a:ext cx="540000" cy="360000"/>
          </a:xfrm>
          <a:prstGeom prst="ellipse">
            <a:avLst/>
          </a:prstGeom>
          <a:solidFill>
            <a:srgbClr val="C3CFE1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24</a:t>
            </a:r>
            <a:r>
              <a:rPr lang="el-GR" sz="1100" dirty="0" smtClean="0">
                <a:solidFill>
                  <a:schemeClr val="tx2"/>
                </a:solidFill>
              </a:rPr>
              <a:t>.</a:t>
            </a:r>
            <a:r>
              <a:rPr lang="en-US" sz="1100" dirty="0" smtClean="0">
                <a:solidFill>
                  <a:schemeClr val="tx2"/>
                </a:solidFill>
              </a:rPr>
              <a:t>9%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2" name="Oval 69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7439960" y="4873625"/>
            <a:ext cx="540000" cy="360000"/>
          </a:xfrm>
          <a:prstGeom prst="ellipse">
            <a:avLst/>
          </a:prstGeom>
          <a:solidFill>
            <a:srgbClr val="C3CFE1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25</a:t>
            </a:r>
            <a:r>
              <a:rPr lang="el-GR" sz="1100" dirty="0" smtClean="0">
                <a:solidFill>
                  <a:schemeClr val="tx2"/>
                </a:solidFill>
              </a:rPr>
              <a:t>.</a:t>
            </a:r>
            <a:r>
              <a:rPr lang="en-US" sz="1100" dirty="0" smtClean="0">
                <a:solidFill>
                  <a:schemeClr val="tx2"/>
                </a:solidFill>
              </a:rPr>
              <a:t>2%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7" name="Oval 69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1820335" y="5232400"/>
            <a:ext cx="540000" cy="360000"/>
          </a:xfrm>
          <a:prstGeom prst="ellipse">
            <a:avLst/>
          </a:prstGeom>
          <a:solidFill>
            <a:srgbClr val="364D6E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29</a:t>
            </a:r>
            <a:r>
              <a:rPr lang="el-GR" sz="1100" dirty="0" smtClean="0">
                <a:solidFill>
                  <a:schemeClr val="bg1"/>
                </a:solidFill>
              </a:rPr>
              <a:t>.</a:t>
            </a:r>
            <a:r>
              <a:rPr lang="en-US" sz="1100" dirty="0" smtClean="0">
                <a:solidFill>
                  <a:schemeClr val="bg1"/>
                </a:solidFill>
              </a:rPr>
              <a:t>6%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9" name="Oval 69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7439960" y="5251450"/>
            <a:ext cx="554800" cy="398443"/>
          </a:xfrm>
          <a:prstGeom prst="ellipse">
            <a:avLst/>
          </a:prstGeom>
          <a:solidFill>
            <a:srgbClr val="364D6E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30</a:t>
            </a:r>
            <a:r>
              <a:rPr lang="el-GR" sz="1100" dirty="0" smtClean="0">
                <a:solidFill>
                  <a:schemeClr val="bg1"/>
                </a:solidFill>
              </a:rPr>
              <a:t>.</a:t>
            </a:r>
            <a:r>
              <a:rPr lang="en-US" sz="1100" dirty="0" smtClean="0">
                <a:solidFill>
                  <a:schemeClr val="bg1"/>
                </a:solidFill>
              </a:rPr>
              <a:t>1%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8" name="Oval 69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3693543" y="4854575"/>
            <a:ext cx="540000" cy="360000"/>
          </a:xfrm>
          <a:prstGeom prst="ellipse">
            <a:avLst/>
          </a:prstGeom>
          <a:solidFill>
            <a:srgbClr val="C3CFE1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25</a:t>
            </a:r>
            <a:r>
              <a:rPr lang="el-GR" sz="1100" dirty="0" smtClean="0">
                <a:solidFill>
                  <a:schemeClr val="tx2"/>
                </a:solidFill>
              </a:rPr>
              <a:t>.</a:t>
            </a:r>
            <a:r>
              <a:rPr lang="en-US" sz="1100" dirty="0" smtClean="0">
                <a:solidFill>
                  <a:schemeClr val="tx2"/>
                </a:solidFill>
              </a:rPr>
              <a:t>0%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99" name="Oval 6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3693543" y="5232400"/>
            <a:ext cx="540000" cy="360000"/>
          </a:xfrm>
          <a:prstGeom prst="ellipse">
            <a:avLst/>
          </a:prstGeom>
          <a:solidFill>
            <a:srgbClr val="364D6E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29</a:t>
            </a:r>
            <a:r>
              <a:rPr lang="el-GR" sz="1100" dirty="0" smtClean="0">
                <a:solidFill>
                  <a:schemeClr val="bg1"/>
                </a:solidFill>
              </a:rPr>
              <a:t>.</a:t>
            </a:r>
            <a:r>
              <a:rPr lang="en-US" sz="1100" dirty="0" smtClean="0">
                <a:solidFill>
                  <a:schemeClr val="bg1"/>
                </a:solidFill>
              </a:rPr>
              <a:t>8%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4" name="Oval 69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5566751" y="4854575"/>
            <a:ext cx="540000" cy="360000"/>
          </a:xfrm>
          <a:prstGeom prst="ellipse">
            <a:avLst/>
          </a:prstGeom>
          <a:solidFill>
            <a:srgbClr val="C3CFE1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tx2"/>
                </a:solidFill>
              </a:rPr>
              <a:t>25</a:t>
            </a:r>
            <a:r>
              <a:rPr lang="el-GR" sz="1100" dirty="0" smtClean="0">
                <a:solidFill>
                  <a:schemeClr val="tx2"/>
                </a:solidFill>
              </a:rPr>
              <a:t>.</a:t>
            </a:r>
            <a:r>
              <a:rPr lang="en-US" sz="1100" dirty="0" smtClean="0">
                <a:solidFill>
                  <a:schemeClr val="tx2"/>
                </a:solidFill>
              </a:rPr>
              <a:t>1%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05" name="Oval 69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5566751" y="5232400"/>
            <a:ext cx="540000" cy="360000"/>
          </a:xfrm>
          <a:prstGeom prst="ellipse">
            <a:avLst/>
          </a:prstGeom>
          <a:solidFill>
            <a:srgbClr val="364D6E"/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29</a:t>
            </a:r>
            <a:r>
              <a:rPr lang="el-GR" sz="1100" dirty="0" smtClean="0">
                <a:solidFill>
                  <a:schemeClr val="bg1"/>
                </a:solidFill>
              </a:rPr>
              <a:t>.9</a:t>
            </a:r>
            <a:r>
              <a:rPr lang="en-US" sz="1100" dirty="0" smtClean="0">
                <a:solidFill>
                  <a:schemeClr val="bg1"/>
                </a:solidFill>
              </a:rPr>
              <a:t>%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>
            <p:custDataLst>
              <p:tags r:id="rId56"/>
            </p:custDataLst>
          </p:nvPr>
        </p:nvCxnSpPr>
        <p:spPr bwMode="auto">
          <a:xfrm>
            <a:off x="4870175" y="1466850"/>
            <a:ext cx="0" cy="421200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Rectangle 108"/>
          <p:cNvSpPr>
            <a:spLocks/>
          </p:cNvSpPr>
          <p:nvPr>
            <p:custDataLst>
              <p:tags r:id="rId57"/>
            </p:custDataLst>
          </p:nvPr>
        </p:nvSpPr>
        <p:spPr bwMode="auto">
          <a:xfrm>
            <a:off x="1390754" y="2617787"/>
            <a:ext cx="1372228" cy="3068648"/>
          </a:xfrm>
          <a:prstGeom prst="rect">
            <a:avLst/>
          </a:prstGeom>
          <a:noFill/>
          <a:ln w="4127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3" name="Rectangular Callout 122"/>
          <p:cNvSpPr>
            <a:spLocks/>
          </p:cNvSpPr>
          <p:nvPr>
            <p:custDataLst>
              <p:tags r:id="rId58"/>
            </p:custDataLst>
          </p:nvPr>
        </p:nvSpPr>
        <p:spPr bwMode="auto">
          <a:xfrm>
            <a:off x="100874" y="2699747"/>
            <a:ext cx="1351012" cy="505747"/>
          </a:xfrm>
          <a:prstGeom prst="wedgeRectCallout">
            <a:avLst>
              <a:gd name="adj1" fmla="val 71657"/>
              <a:gd name="adj2" fmla="val 71014"/>
            </a:avLst>
          </a:prstGeom>
          <a:solidFill>
            <a:schemeClr val="tx2">
              <a:lumMod val="25000"/>
              <a:lumOff val="75000"/>
            </a:schemeClr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Proposed</a:t>
            </a:r>
          </a:p>
          <a:p>
            <a:r>
              <a:rPr lang="en-US" sz="1200" b="1" i="1" dirty="0" smtClean="0">
                <a:solidFill>
                  <a:srgbClr val="C00000"/>
                </a:solidFill>
                <a:latin typeface="Verdana"/>
              </a:rPr>
              <a:t>scenario</a:t>
            </a:r>
            <a:endParaRPr lang="en-US" sz="1200" b="1" i="1" dirty="0">
              <a:solidFill>
                <a:srgbClr val="C00000"/>
              </a:solidFill>
              <a:latin typeface="Verdana"/>
            </a:endParaRPr>
          </a:p>
        </p:txBody>
      </p:sp>
      <p:cxnSp>
        <p:nvCxnSpPr>
          <p:cNvPr id="136" name="Straight Arrow Connector 135"/>
          <p:cNvCxnSpPr/>
          <p:nvPr>
            <p:custDataLst>
              <p:tags r:id="rId59"/>
            </p:custDataLst>
          </p:nvPr>
        </p:nvCxnSpPr>
        <p:spPr bwMode="auto">
          <a:xfrm flipH="1">
            <a:off x="1166945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/>
          <p:nvPr>
            <p:custDataLst>
              <p:tags r:id="rId60"/>
            </p:custDataLst>
          </p:nvPr>
        </p:nvCxnSpPr>
        <p:spPr bwMode="auto">
          <a:xfrm>
            <a:off x="4331578" y="1817225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/>
          <p:nvPr>
            <p:custDataLst>
              <p:tags r:id="rId61"/>
            </p:custDataLst>
          </p:nvPr>
        </p:nvCxnSpPr>
        <p:spPr bwMode="auto">
          <a:xfrm flipH="1">
            <a:off x="4886586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/>
          <p:nvPr>
            <p:custDataLst>
              <p:tags r:id="rId62"/>
            </p:custDataLst>
          </p:nvPr>
        </p:nvCxnSpPr>
        <p:spPr bwMode="auto">
          <a:xfrm>
            <a:off x="7977735" y="1817224"/>
            <a:ext cx="511986" cy="0"/>
          </a:xfrm>
          <a:prstGeom prst="straightConnector1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TextBox 139"/>
          <p:cNvSpPr txBox="1"/>
          <p:nvPr>
            <p:custDataLst>
              <p:tags r:id="rId63"/>
            </p:custDataLst>
          </p:nvPr>
        </p:nvSpPr>
        <p:spPr>
          <a:xfrm>
            <a:off x="74970" y="5077757"/>
            <a:ext cx="1270312" cy="3077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000" i="1" dirty="0" smtClean="0">
                <a:solidFill>
                  <a:schemeClr val="tx2"/>
                </a:solidFill>
                <a:latin typeface="Verdana"/>
              </a:rPr>
              <a:t>Patients’ average </a:t>
            </a:r>
            <a:r>
              <a:rPr lang="el-GR" sz="1000" i="1" dirty="0" smtClean="0">
                <a:solidFill>
                  <a:schemeClr val="tx2"/>
                </a:solidFill>
                <a:latin typeface="Verdana"/>
              </a:rPr>
              <a:t>% </a:t>
            </a:r>
            <a:r>
              <a:rPr lang="en-US" sz="1000" i="1" dirty="0" smtClean="0">
                <a:solidFill>
                  <a:schemeClr val="tx2"/>
                </a:solidFill>
                <a:latin typeface="Verdana"/>
              </a:rPr>
              <a:t>of co-payment</a:t>
            </a:r>
            <a:r>
              <a:rPr lang="el-GR" sz="1000" i="1" dirty="0" smtClean="0">
                <a:solidFill>
                  <a:schemeClr val="tx2"/>
                </a:solidFill>
                <a:latin typeface="Verdana"/>
              </a:rPr>
              <a:t>:</a:t>
            </a:r>
            <a:endParaRPr lang="en-US" sz="1000" i="1" dirty="0">
              <a:solidFill>
                <a:schemeClr val="tx2"/>
              </a:solidFill>
              <a:latin typeface="Verdana"/>
            </a:endParaRPr>
          </a:p>
        </p:txBody>
      </p:sp>
      <p:sp>
        <p:nvSpPr>
          <p:cNvPr id="141" name="TextBox 140"/>
          <p:cNvSpPr txBox="1"/>
          <p:nvPr>
            <p:custDataLst>
              <p:tags r:id="rId64"/>
            </p:custDataLst>
          </p:nvPr>
        </p:nvSpPr>
        <p:spPr>
          <a:xfrm>
            <a:off x="1192172" y="1552837"/>
            <a:ext cx="3584280" cy="10618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For SKUs with 0% of co-payment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                 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4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.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5€</a:t>
            </a:r>
          </a:p>
          <a:p>
            <a:pPr algn="l"/>
            <a:endParaRPr lang="el-GR" sz="1200" b="1" i="1" dirty="0" smtClean="0">
              <a:solidFill>
                <a:srgbClr val="006666"/>
              </a:solidFill>
              <a:latin typeface="Verdana"/>
            </a:endParaRPr>
          </a:p>
          <a:p>
            <a:pPr algn="l"/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    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     For all other SKUs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</p:txBody>
      </p:sp>
      <p:sp>
        <p:nvSpPr>
          <p:cNvPr id="142" name="TextBox 141"/>
          <p:cNvSpPr txBox="1"/>
          <p:nvPr>
            <p:custDataLst>
              <p:tags r:id="rId65"/>
            </p:custDataLst>
          </p:nvPr>
        </p:nvSpPr>
        <p:spPr>
          <a:xfrm>
            <a:off x="4872148" y="1552837"/>
            <a:ext cx="3423353" cy="118494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For all SKUs regardless their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%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of co-payment</a:t>
            </a:r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l-GR" sz="1100" b="1" i="1" dirty="0" smtClean="0">
              <a:solidFill>
                <a:srgbClr val="006666"/>
              </a:solidFill>
              <a:latin typeface="Verdana"/>
            </a:endParaRPr>
          </a:p>
          <a:p>
            <a:endParaRPr lang="en-US" sz="1000" b="1" i="1" dirty="0" smtClean="0">
              <a:solidFill>
                <a:srgbClr val="006666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9€    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or</a:t>
            </a:r>
            <a:r>
              <a:rPr lang="el-GR" sz="1100" b="1" i="1" dirty="0" smtClean="0">
                <a:solidFill>
                  <a:srgbClr val="006666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006666"/>
                </a:solidFill>
                <a:latin typeface="Verdana"/>
              </a:rPr>
              <a:t>   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threshold at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en-US" sz="1100" b="1" i="1" dirty="0" smtClean="0">
                <a:solidFill>
                  <a:srgbClr val="C00000"/>
                </a:solidFill>
                <a:latin typeface="Verdana"/>
              </a:rPr>
              <a:t>10</a:t>
            </a:r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€ </a:t>
            </a:r>
            <a:endParaRPr lang="en-US" sz="1100" b="1" i="1" dirty="0" smtClean="0">
              <a:solidFill>
                <a:srgbClr val="C00000"/>
              </a:solidFill>
              <a:latin typeface="Verdana"/>
            </a:endParaRPr>
          </a:p>
          <a:p>
            <a:r>
              <a:rPr lang="el-GR" sz="1100" b="1" i="1" dirty="0" smtClean="0">
                <a:solidFill>
                  <a:srgbClr val="C00000"/>
                </a:solidFill>
                <a:latin typeface="Verdana"/>
              </a:rPr>
              <a:t> </a:t>
            </a:r>
            <a:endParaRPr lang="en-US" sz="1100" b="1" i="1" dirty="0" smtClean="0">
              <a:solidFill>
                <a:srgbClr val="006666"/>
              </a:solidFill>
              <a:latin typeface="Verdana"/>
            </a:endParaRPr>
          </a:p>
        </p:txBody>
      </p:sp>
      <p:sp>
        <p:nvSpPr>
          <p:cNvPr id="143" name="Text Box 44"/>
          <p:cNvSpPr txBox="1"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498453" y="5996882"/>
            <a:ext cx="8631259" cy="2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Note: 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analysis; IMS Hellas data (MAT/10/2012); Positive List (14/11/2012); FEK</a:t>
            </a:r>
            <a:r>
              <a:rPr lang="el-GR" sz="800" i="1" dirty="0" smtClean="0">
                <a:solidFill>
                  <a:schemeClr val="tx2"/>
                </a:solidFill>
              </a:rPr>
              <a:t> 2883/26-Ο</a:t>
            </a:r>
            <a:r>
              <a:rPr lang="en-US" sz="800" i="1" dirty="0" smtClean="0">
                <a:solidFill>
                  <a:schemeClr val="tx2"/>
                </a:solidFill>
              </a:rPr>
              <a:t>ct</a:t>
            </a:r>
            <a:r>
              <a:rPr lang="el-GR" sz="800" i="1" dirty="0" smtClean="0">
                <a:solidFill>
                  <a:schemeClr val="tx2"/>
                </a:solidFill>
              </a:rPr>
              <a:t>-2012</a:t>
            </a:r>
            <a:endParaRPr lang="en-US" sz="800" i="1" dirty="0">
              <a:solidFill>
                <a:schemeClr val="tx2"/>
              </a:solidFill>
            </a:endParaRPr>
          </a:p>
        </p:txBody>
      </p:sp>
      <p:sp>
        <p:nvSpPr>
          <p:cNvPr id="144" name="TextBox 143"/>
          <p:cNvSpPr txBox="1"/>
          <p:nvPr>
            <p:custDataLst>
              <p:tags r:id="rId67"/>
            </p:custDataLst>
          </p:nvPr>
        </p:nvSpPr>
        <p:spPr>
          <a:xfrm>
            <a:off x="1852667" y="942975"/>
            <a:ext cx="5438667" cy="40011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300" b="1" i="1" dirty="0" smtClean="0">
                <a:solidFill>
                  <a:schemeClr val="tx2"/>
                </a:solidFill>
                <a:latin typeface="Verdana"/>
              </a:rPr>
              <a:t>Estimated savings from positive list implementation</a:t>
            </a:r>
          </a:p>
          <a:p>
            <a:r>
              <a:rPr lang="en-US" sz="1300" i="1" dirty="0" smtClean="0">
                <a:solidFill>
                  <a:schemeClr val="tx2"/>
                </a:solidFill>
                <a:latin typeface="Verdana"/>
              </a:rPr>
              <a:t>per scenario</a:t>
            </a:r>
            <a:r>
              <a:rPr lang="el-GR" sz="1200" i="1" dirty="0" smtClean="0">
                <a:solidFill>
                  <a:schemeClr val="tx2"/>
                </a:solidFill>
                <a:latin typeface="Verdana"/>
              </a:rPr>
              <a:t> </a:t>
            </a:r>
            <a:r>
              <a:rPr lang="el-GR" sz="1200" b="1" i="1" dirty="0" smtClean="0">
                <a:solidFill>
                  <a:schemeClr val="tx2"/>
                </a:solidFill>
                <a:latin typeface="Verdana"/>
              </a:rPr>
              <a:t>(</a:t>
            </a:r>
            <a:r>
              <a:rPr lang="en-US" sz="1200" b="1" i="1" dirty="0" smtClean="0">
                <a:solidFill>
                  <a:schemeClr val="tx2"/>
                </a:solidFill>
                <a:latin typeface="Verdana"/>
              </a:rPr>
              <a:t>before claw-back)</a:t>
            </a:r>
            <a:endParaRPr lang="en-US" sz="1200" b="1" i="1" dirty="0">
              <a:solidFill>
                <a:schemeClr val="tx2"/>
              </a:solidFill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Rectangle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59429" name="think-cell Slide" r:id="rId35" imgW="0" imgH="0" progId="">
              <p:embed/>
            </p:oleObj>
          </a:graphicData>
        </a:graphic>
      </p:graphicFrame>
      <p:sp>
        <p:nvSpPr>
          <p:cNvPr id="2053" name="Rectangle 6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horz" wrap="none" lIns="0" tIns="0" rIns="0" bIns="0" anchor="ctr" anchorCtr="0">
            <a:noAutofit/>
          </a:bodyPr>
          <a:lstStyle/>
          <a:p>
            <a:r>
              <a:rPr lang="en-GB" sz="1200" smtClean="0">
                <a:latin typeface="Verdana"/>
                <a:sym typeface="Verdana"/>
              </a:rPr>
              <a:t>m</a:t>
            </a:r>
            <a:endParaRPr lang="el-GR" sz="1200">
              <a:latin typeface="Verdana"/>
              <a:sym typeface="Verdana"/>
            </a:endParaRPr>
          </a:p>
        </p:txBody>
      </p:sp>
      <p:sp>
        <p:nvSpPr>
          <p:cNvPr id="70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60338" y="303213"/>
            <a:ext cx="8818396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1800" b="1" dirty="0" smtClean="0">
                <a:solidFill>
                  <a:srgbClr val="001E4F"/>
                </a:solidFill>
              </a:rPr>
              <a:t>More than half of total state savings from cardio and </a:t>
            </a:r>
            <a:r>
              <a:rPr lang="en-US" sz="1800" b="1" dirty="0" err="1" smtClean="0">
                <a:solidFill>
                  <a:srgbClr val="001E4F"/>
                </a:solidFill>
              </a:rPr>
              <a:t>neuro</a:t>
            </a:r>
            <a:r>
              <a:rPr lang="en-US" sz="1800" b="1" dirty="0" smtClean="0">
                <a:solidFill>
                  <a:srgbClr val="001E4F"/>
                </a:solidFill>
              </a:rPr>
              <a:t> products </a:t>
            </a:r>
            <a:r>
              <a:rPr lang="el-GR" sz="1600" dirty="0" smtClean="0">
                <a:solidFill>
                  <a:srgbClr val="001E4F"/>
                </a:solidFill>
              </a:rPr>
              <a:t>€</a:t>
            </a:r>
            <a:r>
              <a:rPr lang="en-US" sz="1600" dirty="0" smtClean="0">
                <a:solidFill>
                  <a:srgbClr val="001E4F"/>
                </a:solidFill>
              </a:rPr>
              <a:t>120M and </a:t>
            </a:r>
            <a:r>
              <a:rPr lang="el-GR" sz="1600" dirty="0" smtClean="0">
                <a:solidFill>
                  <a:srgbClr val="001E4F"/>
                </a:solidFill>
              </a:rPr>
              <a:t>€</a:t>
            </a:r>
            <a:r>
              <a:rPr lang="en-US" sz="1600" dirty="0" smtClean="0">
                <a:solidFill>
                  <a:srgbClr val="001E4F"/>
                </a:solidFill>
              </a:rPr>
              <a:t>51M the total savings from these categories respectively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 algn="l">
              <a:defRPr/>
            </a:pP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1E4F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00" name="Oval 6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03712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13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2%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02" name="Oval 6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0050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6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4%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03" name="Oval 6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654800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3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9%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04" name="Oval 6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829550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2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2%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28" name="Oval 6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128962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38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9%</a:t>
            </a:r>
            <a:endParaRPr lang="en-US" sz="900" dirty="0">
              <a:solidFill>
                <a:schemeClr val="tx2"/>
              </a:solidFill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-63500" y="1697037"/>
          <a:ext cx="2333792" cy="3343418"/>
        </p:xfrm>
        <a:graphic>
          <a:graphicData uri="http://schemas.openxmlformats.org/presentationml/2006/ole">
            <p:oleObj spid="_x0000_s359430" name="Chart" r:id="rId36" imgW="2333792" imgH="3343418" progId="MSGraph.Chart.8">
              <p:embed followColorScheme="full"/>
            </p:oleObj>
          </a:graphicData>
        </a:graphic>
      </p:graphicFrame>
      <p:sp>
        <p:nvSpPr>
          <p:cNvPr id="90" name="Rectangle 89"/>
          <p:cNvSpPr/>
          <p:nvPr>
            <p:custDataLst>
              <p:tags r:id="rId9"/>
            </p:custDataLst>
          </p:nvPr>
        </p:nvSpPr>
        <p:spPr bwMode="auto">
          <a:xfrm>
            <a:off x="385762" y="1593850"/>
            <a:ext cx="2254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M</a:t>
            </a:r>
            <a:r>
              <a:rPr kumimoji="0" lang="el-GR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€</a:t>
            </a:r>
          </a:p>
        </p:txBody>
      </p:sp>
      <p:sp>
        <p:nvSpPr>
          <p:cNvPr id="61" name="Rectangle 60"/>
          <p:cNvSpPr/>
          <p:nvPr>
            <p:custDataLst>
              <p:tags r:id="rId10"/>
            </p:custDataLst>
          </p:nvPr>
        </p:nvSpPr>
        <p:spPr bwMode="auto">
          <a:xfrm>
            <a:off x="825500" y="4875212"/>
            <a:ext cx="97313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69C87696-1C98-4BB1-B171-F1408888FF30}" type="datetime'''''T''''''''o''''''''t''a''l'' M''''ark''''''e''''''''''''t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Total Market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01" name="Rectangle 100"/>
          <p:cNvSpPr/>
          <p:nvPr>
            <p:custDataLst>
              <p:tags r:id="rId11"/>
            </p:custDataLst>
          </p:nvPr>
        </p:nvSpPr>
        <p:spPr bwMode="auto">
          <a:xfrm>
            <a:off x="514350" y="5548312"/>
            <a:ext cx="214312" cy="160337"/>
          </a:xfrm>
          <a:prstGeom prst="rect">
            <a:avLst/>
          </a:prstGeom>
          <a:solidFill>
            <a:srgbClr val="364D6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4" name="Rectangle 63"/>
          <p:cNvSpPr/>
          <p:nvPr>
            <p:custDataLst>
              <p:tags r:id="rId12"/>
            </p:custDataLst>
          </p:nvPr>
        </p:nvSpPr>
        <p:spPr bwMode="auto">
          <a:xfrm>
            <a:off x="779462" y="5543550"/>
            <a:ext cx="130810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fld id="{F49F67A9-BF2F-4AC5-980A-4A884A0773D1}" type="datetime'''Ef''''''''''fe''''c''t'''''' ''''''''''f''''''rom ''Κ''''ΗΘ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 algn="l"/>
              <a:t>Effect from ΚΗΘ</a:t>
            </a:fld>
            <a:r>
              <a:rPr kumimoji="0" lang="en-US" sz="1200" strike="noStrike" cap="none" normalizeH="0" baseline="30000" smtClean="0">
                <a:ln>
                  <a:noFill/>
                </a:ln>
                <a:effectLst/>
                <a:latin typeface="Verdana"/>
                <a:sym typeface="Verdana"/>
              </a:rPr>
              <a:t>1</a:t>
            </a:r>
            <a:endParaRPr kumimoji="0" lang="el-GR" sz="1200" strike="noStrike" cap="none" normalizeH="0" baseline="30000" dirty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11" name="AutoShape 4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 rot="5400000">
            <a:off x="1014412" y="3017837"/>
            <a:ext cx="3030925" cy="2667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endParaRPr lang="en-AU" b="1"/>
          </a:p>
        </p:txBody>
      </p:sp>
      <p:sp>
        <p:nvSpPr>
          <p:cNvPr id="112" name="Rectangle 2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61925" y="1108075"/>
            <a:ext cx="1934087" cy="38472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/>
            <a:r>
              <a:rPr lang="en-US" sz="1300" b="1" dirty="0" smtClean="0">
                <a:solidFill>
                  <a:schemeClr val="tx2"/>
                </a:solidFill>
              </a:rPr>
              <a:t>Total Market</a:t>
            </a:r>
            <a:endParaRPr lang="el-GR" sz="1300" b="1" dirty="0">
              <a:solidFill>
                <a:schemeClr val="tx2"/>
              </a:solidFill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/>
        </p:nvGraphicFramePr>
        <p:xfrm>
          <a:off x="2530475" y="1697038"/>
          <a:ext cx="6543675" cy="3343275"/>
        </p:xfrm>
        <a:graphic>
          <a:graphicData uri="http://schemas.openxmlformats.org/presentationml/2006/ole">
            <p:oleObj spid="_x0000_s359431" name="Chart" r:id="rId37" imgW="6543675" imgH="3343275" progId="MSGraph.Chart.8">
              <p:embed followColorScheme="full"/>
            </p:oleObj>
          </a:graphicData>
        </a:graphic>
      </p:graphicFrame>
      <p:sp>
        <p:nvSpPr>
          <p:cNvPr id="173" name="Rectangle 172"/>
          <p:cNvSpPr/>
          <p:nvPr>
            <p:custDataLst>
              <p:tags r:id="rId15"/>
            </p:custDataLst>
          </p:nvPr>
        </p:nvSpPr>
        <p:spPr bwMode="auto">
          <a:xfrm>
            <a:off x="8615362" y="4875212"/>
            <a:ext cx="12700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9945B244-C659-4827-BF41-A5E41BFB9E33}" type="datetime'''''''''''''''''''''''H''''''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H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91" name="Rectangle 90"/>
          <p:cNvSpPr/>
          <p:nvPr>
            <p:custDataLst>
              <p:tags r:id="rId16"/>
            </p:custDataLst>
          </p:nvPr>
        </p:nvSpPr>
        <p:spPr bwMode="auto">
          <a:xfrm>
            <a:off x="2979737" y="1593850"/>
            <a:ext cx="22542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l-GR" sz="1200" strike="noStrike" cap="none" normalizeH="0" dirty="0" smtClean="0">
                <a:ln>
                  <a:noFill/>
                </a:ln>
                <a:effectLst/>
                <a:latin typeface="Verdana"/>
                <a:sym typeface="Verdana"/>
              </a:rPr>
              <a:t>Μ€</a:t>
            </a:r>
          </a:p>
        </p:txBody>
      </p:sp>
      <p:sp>
        <p:nvSpPr>
          <p:cNvPr id="172" name="Rectangle 171"/>
          <p:cNvSpPr/>
          <p:nvPr>
            <p:custDataLst>
              <p:tags r:id="rId17"/>
            </p:custDataLst>
          </p:nvPr>
        </p:nvSpPr>
        <p:spPr bwMode="auto">
          <a:xfrm>
            <a:off x="8023225" y="4875212"/>
            <a:ext cx="1301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00B6053C-8B71-419D-BC1B-8335A019A2AF}" type="datetime'''''''''''G''''''''''''''''''''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G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57" name="Rectangle 156"/>
          <p:cNvSpPr/>
          <p:nvPr>
            <p:custDataLst>
              <p:tags r:id="rId18"/>
            </p:custDataLst>
          </p:nvPr>
        </p:nvSpPr>
        <p:spPr bwMode="auto">
          <a:xfrm>
            <a:off x="6284912" y="4875212"/>
            <a:ext cx="8255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B1CF48EC-555B-4B9F-A160-31F6B02FB3CA}" type="datetime'''''''''''''''''''''''''''''''''''''J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J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41" name="Rectangle 140"/>
          <p:cNvSpPr/>
          <p:nvPr>
            <p:custDataLst>
              <p:tags r:id="rId19"/>
            </p:custDataLst>
          </p:nvPr>
        </p:nvSpPr>
        <p:spPr bwMode="auto">
          <a:xfrm>
            <a:off x="5086350" y="4875212"/>
            <a:ext cx="1174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8743E014-6841-4586-B33B-F6C0974A5987}" type="datetime'''B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B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47" name="Rectangle 146"/>
          <p:cNvSpPr/>
          <p:nvPr>
            <p:custDataLst>
              <p:tags r:id="rId20"/>
            </p:custDataLst>
          </p:nvPr>
        </p:nvSpPr>
        <p:spPr bwMode="auto">
          <a:xfrm>
            <a:off x="5675312" y="4875212"/>
            <a:ext cx="11906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434E7A79-184D-4D9F-B33F-1F29A2BFA5D9}" type="datetime'''''''''''''''''R''''''''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R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68" name="Rectangle 167"/>
          <p:cNvSpPr/>
          <p:nvPr>
            <p:custDataLst>
              <p:tags r:id="rId21"/>
            </p:custDataLst>
          </p:nvPr>
        </p:nvSpPr>
        <p:spPr bwMode="auto">
          <a:xfrm>
            <a:off x="7443787" y="4875212"/>
            <a:ext cx="1174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C6633DCF-EDAD-4A9E-9D9F-0DA29ED2D09A}" type="datetime'S''''''''''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S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63" name="Rectangle 162"/>
          <p:cNvSpPr/>
          <p:nvPr>
            <p:custDataLst>
              <p:tags r:id="rId22"/>
            </p:custDataLst>
          </p:nvPr>
        </p:nvSpPr>
        <p:spPr bwMode="auto">
          <a:xfrm>
            <a:off x="6845300" y="4875212"/>
            <a:ext cx="141287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8748A466-4F21-4671-9CB6-C96A6E058BA3}" type="datetime'''M''''''''''''''''''''''''''''''''''''''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M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32" name="Rectangle 131"/>
          <p:cNvSpPr/>
          <p:nvPr>
            <p:custDataLst>
              <p:tags r:id="rId23"/>
            </p:custDataLst>
          </p:nvPr>
        </p:nvSpPr>
        <p:spPr bwMode="auto">
          <a:xfrm>
            <a:off x="4500562" y="4875212"/>
            <a:ext cx="117475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9CEA68D3-7D1D-43B6-8B18-C613B4BFBFC3}" type="datetime'''''''''''''''''''''''''''''''''''''''Α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Α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27" name="Rectangle 126"/>
          <p:cNvSpPr/>
          <p:nvPr>
            <p:custDataLst>
              <p:tags r:id="rId24"/>
            </p:custDataLst>
          </p:nvPr>
        </p:nvSpPr>
        <p:spPr bwMode="auto">
          <a:xfrm>
            <a:off x="3910012" y="4875212"/>
            <a:ext cx="127000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3C05549F-3F50-40C8-9E6E-F9B5C5494427}" type="datetime'''''''''''''''N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N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20" name="Rectangle 119"/>
          <p:cNvSpPr/>
          <p:nvPr>
            <p:custDataLst>
              <p:tags r:id="rId25"/>
            </p:custDataLst>
          </p:nvPr>
        </p:nvSpPr>
        <p:spPr bwMode="auto">
          <a:xfrm>
            <a:off x="3322637" y="4875212"/>
            <a:ext cx="119062" cy="182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fld id="{25064F9F-D656-42AC-8A21-49F0528ABCFD}" type="datetime'''''''''''''''''''''''C'''''''''''">
              <a:rPr kumimoji="0" lang="el-GR" sz="1200" strike="noStrike" cap="none" normalizeH="0" smtClean="0">
                <a:ln>
                  <a:noFill/>
                </a:ln>
                <a:effectLst/>
                <a:latin typeface="Verdana"/>
                <a:sym typeface="Verdana"/>
              </a:rPr>
              <a:pPr/>
              <a:t>C</a:t>
            </a:fld>
            <a:endParaRPr kumimoji="0" lang="el-GR" sz="1200" strike="noStrike" cap="none" normalizeH="0" smtClean="0">
              <a:ln>
                <a:noFill/>
              </a:ln>
              <a:effectLst/>
              <a:latin typeface="Verdana"/>
              <a:sym typeface="Verdana"/>
            </a:endParaRPr>
          </a:p>
        </p:txBody>
      </p:sp>
      <p:sp>
        <p:nvSpPr>
          <p:cNvPr id="126" name="Rectangle 2"/>
          <p:cNvSpPr>
            <a:spLocks noChangeArrowheads="1"/>
          </p:cNvSpPr>
          <p:nvPr>
            <p:custDataLst>
              <p:tags r:id="rId26"/>
            </p:custDataLst>
          </p:nvPr>
        </p:nvSpPr>
        <p:spPr bwMode="gray">
          <a:xfrm>
            <a:off x="2697162" y="1108075"/>
            <a:ext cx="6288680" cy="38472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/>
            <a:r>
              <a:rPr lang="en-US" sz="1300" b="1" dirty="0" smtClean="0">
                <a:solidFill>
                  <a:schemeClr val="tx2"/>
                </a:solidFill>
              </a:rPr>
              <a:t>Per Therapeutic Category (ATC-1)</a:t>
            </a:r>
            <a:endParaRPr lang="el-GR" sz="1300" b="1" dirty="0">
              <a:solidFill>
                <a:schemeClr val="tx2"/>
              </a:solidFill>
            </a:endParaRPr>
          </a:p>
        </p:txBody>
      </p:sp>
      <p:sp>
        <p:nvSpPr>
          <p:cNvPr id="180" name="Oval 66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892675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8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0%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82" name="Oval 68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067425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4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6%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83" name="Oval 69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242175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2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8%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84" name="Oval 69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416925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1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2%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85" name="Oval 65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716337" y="5203825"/>
            <a:ext cx="504000" cy="27146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algn="ctr">
            <a:solidFill>
              <a:srgbClr val="4D4D4D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16</a:t>
            </a:r>
            <a:r>
              <a:rPr lang="el-GR" sz="900" dirty="0" smtClean="0">
                <a:solidFill>
                  <a:schemeClr val="tx2"/>
                </a:solidFill>
              </a:rPr>
              <a:t>.</a:t>
            </a:r>
            <a:r>
              <a:rPr lang="en-US" sz="900" dirty="0" smtClean="0">
                <a:solidFill>
                  <a:schemeClr val="tx2"/>
                </a:solidFill>
              </a:rPr>
              <a:t>6%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86" name="Text Box 76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798636" y="5207000"/>
            <a:ext cx="12941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900" b="1" i="1" dirty="0" smtClean="0">
                <a:solidFill>
                  <a:schemeClr val="tx2"/>
                </a:solidFill>
                <a:cs typeface="Arial" charset="0"/>
              </a:rPr>
              <a:t>% of </a:t>
            </a:r>
            <a:r>
              <a:rPr lang="el-GR" sz="900" b="1" i="1" dirty="0" smtClean="0">
                <a:solidFill>
                  <a:schemeClr val="tx2"/>
                </a:solidFill>
                <a:cs typeface="Arial" charset="0"/>
              </a:rPr>
              <a:t>ΚΗΘ</a:t>
            </a:r>
            <a:r>
              <a:rPr lang="en-US" sz="900" b="1" i="1" dirty="0" smtClean="0">
                <a:solidFill>
                  <a:schemeClr val="tx2"/>
                </a:solidFill>
                <a:cs typeface="Arial" charset="0"/>
              </a:rPr>
              <a:t> effect </a:t>
            </a:r>
          </a:p>
          <a:p>
            <a:r>
              <a:rPr lang="en-US" sz="900" b="1" i="1" dirty="0" smtClean="0">
                <a:solidFill>
                  <a:schemeClr val="tx2"/>
                </a:solidFill>
                <a:cs typeface="Arial" charset="0"/>
              </a:rPr>
              <a:t>per </a:t>
            </a:r>
            <a:r>
              <a:rPr lang="el-GR" sz="900" b="1" i="1" dirty="0" smtClean="0">
                <a:solidFill>
                  <a:schemeClr val="tx2"/>
                </a:solidFill>
                <a:cs typeface="Arial" charset="0"/>
              </a:rPr>
              <a:t>ΑΤ</a:t>
            </a:r>
            <a:r>
              <a:rPr lang="en-US" sz="900" b="1" i="1" dirty="0" smtClean="0">
                <a:solidFill>
                  <a:schemeClr val="tx2"/>
                </a:solidFill>
                <a:cs typeface="Arial" charset="0"/>
              </a:rPr>
              <a:t>C-1</a:t>
            </a:r>
            <a:endParaRPr lang="en-US" sz="900" b="1" i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498453" y="5892238"/>
            <a:ext cx="8631259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1. </a:t>
            </a:r>
            <a:r>
              <a:rPr lang="el-GR" sz="800" i="1" dirty="0" smtClean="0">
                <a:solidFill>
                  <a:schemeClr val="tx2"/>
                </a:solidFill>
              </a:rPr>
              <a:t>ΚΗΘ = </a:t>
            </a:r>
            <a:r>
              <a:rPr lang="en-US" sz="800" i="1" dirty="0" smtClean="0">
                <a:solidFill>
                  <a:schemeClr val="tx2"/>
                </a:solidFill>
              </a:rPr>
              <a:t>Daily Treatment Cost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Note: All calculus does </a:t>
            </a:r>
            <a:r>
              <a:rPr lang="en-US" sz="800" b="1" i="1" u="sng" dirty="0" smtClean="0">
                <a:solidFill>
                  <a:schemeClr val="tx2"/>
                </a:solidFill>
              </a:rPr>
              <a:t>not </a:t>
            </a:r>
            <a:r>
              <a:rPr lang="en-US" sz="800" i="1" dirty="0" smtClean="0">
                <a:solidFill>
                  <a:schemeClr val="tx2"/>
                </a:solidFill>
              </a:rPr>
              <a:t>include </a:t>
            </a:r>
            <a:r>
              <a:rPr lang="en-US" sz="800" b="1" i="1" dirty="0" smtClean="0">
                <a:solidFill>
                  <a:schemeClr val="tx2"/>
                </a:solidFill>
              </a:rPr>
              <a:t>L.3816</a:t>
            </a:r>
            <a:r>
              <a:rPr lang="en-US" sz="800" i="1" dirty="0" smtClean="0">
                <a:solidFill>
                  <a:schemeClr val="tx2"/>
                </a:solidFill>
              </a:rPr>
              <a:t> products</a:t>
            </a:r>
          </a:p>
          <a:p>
            <a:pPr algn="l" eaLnBrk="0" hangingPunct="0">
              <a:lnSpc>
                <a:spcPct val="85000"/>
              </a:lnSpc>
            </a:pPr>
            <a:r>
              <a:rPr lang="en-US" sz="800" i="1" dirty="0" smtClean="0">
                <a:solidFill>
                  <a:schemeClr val="tx2"/>
                </a:solidFill>
              </a:rPr>
              <a:t>Source</a:t>
            </a:r>
            <a:r>
              <a:rPr lang="en-GB" sz="800" i="1" dirty="0" smtClean="0">
                <a:solidFill>
                  <a:schemeClr val="tx2"/>
                </a:solidFill>
              </a:rPr>
              <a:t>: I</a:t>
            </a:r>
            <a:r>
              <a:rPr lang="en-US" sz="800" i="1" dirty="0" smtClean="0">
                <a:solidFill>
                  <a:schemeClr val="tx2"/>
                </a:solidFill>
              </a:rPr>
              <a:t>MS Management Consulting analysis; IMS Hellas data (MAT/10/2012); Positive List (14/11/2012); FEK</a:t>
            </a:r>
            <a:r>
              <a:rPr lang="el-GR" sz="800" i="1" dirty="0" smtClean="0">
                <a:solidFill>
                  <a:schemeClr val="tx2"/>
                </a:solidFill>
              </a:rPr>
              <a:t> 2883/26-Ο</a:t>
            </a:r>
            <a:r>
              <a:rPr lang="en-US" sz="800" i="1" dirty="0" smtClean="0">
                <a:solidFill>
                  <a:schemeClr val="tx2"/>
                </a:solidFill>
              </a:rPr>
              <a:t>ct</a:t>
            </a:r>
            <a:r>
              <a:rPr lang="el-GR" sz="800" i="1" dirty="0" smtClean="0">
                <a:solidFill>
                  <a:schemeClr val="tx2"/>
                </a:solidFill>
              </a:rPr>
              <a:t>-2012</a:t>
            </a:r>
            <a:endParaRPr lang="en-US" sz="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11&quot;&gt;&lt;elem m_fUsage=&quot;4.05002067735259620000E+000&quot;&gt;&lt;m_ppcolschidx val=&quot;0&quot;/&gt;&lt;m_rgb r=&quot;ff&quot; g=&quot;cc&quot; b=&quot;99&quot;/&gt;&lt;/elem&gt;&lt;elem m_fUsage=&quot;2.75023840172516690000E+000&quot;&gt;&lt;m_ppcolschidx val=&quot;0&quot;/&gt;&lt;m_rgb r=&quot;b9&quot; g=&quot;ec&quot; b=&quot;c5&quot;/&gt;&lt;/elem&gt;&lt;elem m_fUsage=&quot;1.13339771889226700000E+000&quot;&gt;&lt;m_ppcolschidx val=&quot;0&quot;/&gt;&lt;m_rgb r=&quot;e2&quot; g=&quot;9a&quot; b=&quot;5&quot;/&gt;&lt;/elem&gt;&lt;elem m_fUsage=&quot;8.74610818892266770000E-001&quot;&gt;&lt;m_ppcolschidx val=&quot;0&quot;/&gt;&lt;m_rgb r=&quot;73&quot; g=&quot;ec&quot; b=&quot;c5&quot;/&gt;&lt;/elem&gt;&lt;elem m_fUsage=&quot;7.96888489907186300000E-001&quot;&gt;&lt;m_ppcolschidx val=&quot;0&quot;/&gt;&lt;m_rgb r=&quot;0&quot; g=&quot;99&quot; b=&quot;99&quot;/&gt;&lt;/elem&gt;&lt;elem m_fUsage=&quot;1.36400617661452030000E-001&quot;&gt;&lt;m_ppcolschidx val=&quot;0&quot;/&gt;&lt;m_rgb r=&quot;0&quot; g=&quot;bf&quot; b=&quot;e7&quot;/&gt;&lt;/elem&gt;&lt;elem m_fUsage=&quot;6.46108188922667890000E-002&quot;&gt;&lt;m_ppcolschidx val=&quot;0&quot;/&gt;&lt;m_rgb r=&quot;ff&quot; g=&quot;0&quot; b=&quot;0&quot;/&gt;&lt;/elem&gt;&lt;elem m_fUsage=&quot;6.46108188922667890000E-002&quot;&gt;&lt;m_ppcolschidx val=&quot;0&quot;/&gt;&lt;m_rgb r=&quot;f1&quot; g=&quot;d0&quot; b=&quot;14&quot;/&gt;&lt;/elem&gt;&lt;elem m_fUsage=&quot;6.46108188922667890000E-002&quot;&gt;&lt;m_ppcolschidx val=&quot;0&quot;/&gt;&lt;m_rgb r=&quot;db&quot; g=&quot;bc&quot; b=&quot;d&quot;/&gt;&lt;/elem&gt;&lt;elem m_fUsage=&quot;6.46108188922667890000E-002&quot;&gt;&lt;m_ppcolschidx val=&quot;0&quot;/&gt;&lt;m_rgb r=&quot;fb&quot; g=&quot;37&quot; b=&quot;0&quot;/&gt;&lt;/elem&gt;&lt;elem m_fUsage=&quot;6.46108188922667890000E-002&quot;&gt;&lt;m_ppcolschidx val=&quot;0&quot;/&gt;&lt;m_rgb r=&quot;23&quot; g=&quot;7c&quot; b=&quot;25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EXTBOX" val="Text"/>
  <p:tag name="THINKCELLUNDODONOTDELETE" val="159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Oiqt9aRUCf23jZgUMfD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.2gbZ_HA02IPUMvQk33G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IcVcWb1wUuenN4uV2D0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ea0IDRGEys7e8sPY2JW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_F5XxDXN06TI5oRrSrDH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7vRqqWK902A1qaBAxgK7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9CdHumKUe552wnB4cFu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fPaK0iJEOhUpMjUcygB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r8M.j2ik2GKLUrmE2JJ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ZsnHvujEqrI.p3.9i4W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DVhPMHEUaakJrB9L0A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EYW1NgFlUCulgQXeYwkf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kMN4eg0d0CJ6YaQlZPxR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9p_RLqlUmvf9a3Umsl1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NRcFAuW0aFkeWyUyfPm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E9xy_Ty2EuhnIrkb_D23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.FbVwGCFkm9CSFWgL8Uv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_sJs8d.y0q.AZE..splV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Lh8Q5VzEmDgJB9P2MSJ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tWI1jGUkCG_KvS1JOaq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KWGrzpG0WMcG2tQN.6i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9EhfX3MECOtxzeUhFs_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aJcJFdGykCPWZP8cbccF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j8nxIsrd0y8ELgh0Bag6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JyJqcPrEWK8wGosEtpj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VFNYTDwLUaX.0hs93U34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EnDFGW4AUadbrBUc7t1c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5J9cnfDHEi5p2T8RFpbL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26CLD3kaELZlTaX5zV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LOh8.EymEmwTz2CIJNDw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l_qTset02RT0CEI7vs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KS5JiG6r0.UyhQVjhqhA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.ukKv48Um2mG85m2tJ3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5Ib8DI4QUqwtYoXQDWB8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IKAI5miEy2EYz8Q59wl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wESadyQEKmyX2DRxXnJ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dD2s2jw0q2kwSrMPfgc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5fyViFS0W6b5mzQoiTr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rtWtXnpkCmd04BgrGFV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1WxWUbV0uLiEzW_HzjTg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Oiqt9aRUCf23jZgUMfD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v8nQV0cCUCsKFDfsGn4P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koJ6aJ1km0avRtffjXi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eQor16QxE227Dv3Is_lM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L.uy7i6rUKUCd2qzF0mVQ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JrNn0lu0q9Sgx7C8_FJ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cGbJxlsYkaITuuYvhFyL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Yf3urEuU6X6Q6IPmH5BA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B6bnnkXkykAoNBQQAOf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PsgTxbQEyaM8WaZgZp2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lOBeZKp0KvLTVNPi6o9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17HCLkwG0yzAEX35Qu8L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v3trd6WuEOk2G8w6FJ12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3Tsp8JbakunDuy4mQ7.B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vN7iHSk8k.aT5scVKJKo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l_qTset02RT0CEI7vsZ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y_qwxMrEkuAcNiENRq7d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WarPAcBkyUHunMTECA1Q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NB6s.mAEaT0JDWZeNnN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CRbed8okezN.L66.BwN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jFkr5P6hEWHDVBjsp0mc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Btrq8m2v0al25JGvLAZqg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QSJ7N9pUOlPFEjvA.Hg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LpIt82yVUyHobacbRots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jIxZzvyUynwCZiYLXTA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VsFbD6IIUe8c9eGZFbuW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KS5JiG6r0.UyhQVjhqhA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s6YC9hAgUarP6tGrmQEF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fGDyZCooEuL8Afz5nzsZ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sjIivQz0uawoKPrh7rA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78u4iYYku77SKJ3DBD3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jO4pDodUe7zmhsJBp.F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pQsdlIfaEm9.NgZKt46f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D05czrC3UWnhm0d._F8n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gC3on0V02JekVd7rhhq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26CLD3kaELZlTaX5zV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LOh8.EymEmwTz2CIJNDw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Yeyiuq1KUeMMj3i8MLhC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tDfLz6qEaSpzlxpnig.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dO3ephr0KZS_ZA2aRIV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YMoitAlb06SkJB3zRIfh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4y8Tp5gIUKT3CwCw5c0M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M6HviJVRUadG6w4OrRFS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5J9cnfDHEi5p2T8RFpbL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.ukKv48Um2mG85m2tJ3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IKAI5miEy2EYz8Q59wl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2jcCX3GREim2x3I9leuI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s0wOvxZEWPRrggTukrw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uEsDN0iEOs_Pwi3L_.S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2Q_Jj5K8UOTKaOFaRnEW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wH0XnTU0.l7VMrS8NnT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dn2Yxe6lkm0xBMGahBI7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yOhbtidEGaYOr3fSO3E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09QUzEY5U.4SWRJFWKq3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yxpn6G60eODaw_xyqxS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fssU72WUyCzwjLjpLjz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CMgSlqmUqP0K8T_Qqs_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E9.l.A1602StonZQE4Dx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_F5XxDXN06TI5oRrSrDH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ANpQYZo2kG_s_LQYe33z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TJb6DtpG06Gq_O4bt0d1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MQpRyL5LU6QJNUB5tdqg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fPaK0iJEOhUpMjUcygB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_aA0oC38EmyfJIFDWAXZ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09QUzEY5U.4SWRJFWKq3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NklZtdW0SqhJd6JcsP.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ZsnHvujEqrI.p3.9i4W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43V4mWAvUCQlITUiJmVn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AUylOn7T0S4IbJtSNftd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LdMFcZ_yUWdimoQBQx9j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4O_vEnNU.kQepE_T33q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HrIY_01N0KQcd6KJUDaG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WuSwczXsk2XOZp6PF2qd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GP_vJHVUGUxJGApCkIN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26CLD3kaELZlTaX5zV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4nqNVCXkmxeav72uH8e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LOh8.EymEmwTz2CIJND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l_qTset02RT0CEI7vsZ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KS5JiG6r0.UyhQVjhqhA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.ukKv48Um2mG85m2tJ3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IKAI5miEy2EYz8Q59wl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F2ZJm6EuQ4Jwx_7e7n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b1N3yJhAEuxEH795nOjy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nKr6aSlke0u8uOpQXU.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I1s8xzrkeaBDBAVHrAb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RjnKvQD8EyWCUc6bvdQB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M6HviJVRUadG6w4OrRFS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479KQGTk2N8C6sOr1h9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7I82I3Uqki4ehql6l1wY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q5ZKruLUGaM9XaTCEhr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VVYKQpEZ0GIxalOeES8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obhGsvwEKu9.yr_DE4a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jUU2hBzUicIl_uCDuG.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hBfMsK1XUmOaEA08zmdQ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VFPfQGJEa0ipYZUlJXn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Y1TvNfmEeQ3Ief7s9jl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Fg3z.B8HUyKZbj2Tbi8g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t.ukKv48Um2mG85m2tJ3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oeOS.JIPUy5W3uPD6Tlc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bLPUpTxU6ehEvnhWBBm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uZIUJ1Qk6d32SVxO05Q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sQ10yp1Ueyd2gBR3nV9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Ad0wpO3DkWhkh1KyJKvz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bx7198G0eNu2QzprEFQ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ziFbcmHR0yAqPh56Bvbt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JZkqJjdkGGQY40z_gs3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GRiShNKkGM8GrGvLJQ7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9Nh1yZS0KGMnO2Tx3Bt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IKAI5miEy2EYz8Q59wl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xYOU9o7zUOsJmte__sro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.427LQM0SgiOs0sQp0A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yxpn6G60eODaw_xyqxS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fssU72WUyCzwjLjpLjz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JfC1qFX0qb988TlqWIV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2jcCX3GREim2x3I9leuI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E9.l.A1602StonZQE4Dx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uWYeUzHkGwsGAtQZn_9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pJ_DgfWu0.9bRdHCbymW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4G8SaqI0CWp020U7oHsQ"/>
</p:tagLst>
</file>

<file path=ppt/theme/theme1.xml><?xml version="1.0" encoding="utf-8"?>
<a:theme xmlns:a="http://schemas.openxmlformats.org/drawingml/2006/main" name="IMS Management Consulting - Markos Katsoulakis">
  <a:themeElements>
    <a:clrScheme name="IMS Consultancy - Kürşad Birsen 13">
      <a:dk1>
        <a:srgbClr val="262626"/>
      </a:dk1>
      <a:lt1>
        <a:srgbClr val="FFFFFF"/>
      </a:lt1>
      <a:dk2>
        <a:srgbClr val="001E4F"/>
      </a:dk2>
      <a:lt2>
        <a:srgbClr val="3E9FAA"/>
      </a:lt2>
      <a:accent1>
        <a:srgbClr val="E78A00"/>
      </a:accent1>
      <a:accent2>
        <a:srgbClr val="158D00"/>
      </a:accent2>
      <a:accent3>
        <a:srgbClr val="FFFFFF"/>
      </a:accent3>
      <a:accent4>
        <a:srgbClr val="1F1F1F"/>
      </a:accent4>
      <a:accent5>
        <a:srgbClr val="F1C4AA"/>
      </a:accent5>
      <a:accent6>
        <a:srgbClr val="127F00"/>
      </a:accent6>
      <a:hlink>
        <a:srgbClr val="005187"/>
      </a:hlink>
      <a:folHlink>
        <a:srgbClr val="820D1A"/>
      </a:folHlink>
    </a:clrScheme>
    <a:fontScheme name="IMS Consultancy - Kürşad Birs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MS Consultancy - Kürşad Birsen 1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C07200"/>
        </a:accent1>
        <a:accent2>
          <a:srgbClr val="0F6800"/>
        </a:accent2>
        <a:accent3>
          <a:srgbClr val="FFFFFF"/>
        </a:accent3>
        <a:accent4>
          <a:srgbClr val="1F1F1F"/>
        </a:accent4>
        <a:accent5>
          <a:srgbClr val="DCBCAA"/>
        </a:accent5>
        <a:accent6>
          <a:srgbClr val="0C5E00"/>
        </a:accent6>
        <a:hlink>
          <a:srgbClr val="00528A"/>
        </a:hlink>
        <a:folHlink>
          <a:srgbClr val="860C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2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003366"/>
        </a:accent1>
        <a:accent2>
          <a:srgbClr val="006699"/>
        </a:accent2>
        <a:accent3>
          <a:srgbClr val="FFFFFF"/>
        </a:accent3>
        <a:accent4>
          <a:srgbClr val="1F1F1F"/>
        </a:accent4>
        <a:accent5>
          <a:srgbClr val="AAADB8"/>
        </a:accent5>
        <a:accent6>
          <a:srgbClr val="005C8A"/>
        </a:accent6>
        <a:hlink>
          <a:srgbClr val="0099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3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1F1F1F"/>
        </a:accent4>
        <a:accent5>
          <a:srgbClr val="ADE2E2"/>
        </a:accent5>
        <a:accent6>
          <a:srgbClr val="008AB9"/>
        </a:accent6>
        <a:hlink>
          <a:srgbClr val="00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4">
        <a:dk1>
          <a:srgbClr val="001E4F"/>
        </a:dk1>
        <a:lt1>
          <a:srgbClr val="FFFFFF"/>
        </a:lt1>
        <a:dk2>
          <a:srgbClr val="001E4F"/>
        </a:dk2>
        <a:lt2>
          <a:srgbClr val="3E9FAA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1842"/>
        </a:accent4>
        <a:accent5>
          <a:srgbClr val="ADE2E2"/>
        </a:accent5>
        <a:accent6>
          <a:srgbClr val="008AB9"/>
        </a:accent6>
        <a:hlink>
          <a:srgbClr val="00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5">
        <a:dk1>
          <a:srgbClr val="001E4F"/>
        </a:dk1>
        <a:lt1>
          <a:srgbClr val="FFFFFF"/>
        </a:lt1>
        <a:dk2>
          <a:srgbClr val="001E4F"/>
        </a:dk2>
        <a:lt2>
          <a:srgbClr val="3E9FAA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1842"/>
        </a:accent4>
        <a:accent5>
          <a:srgbClr val="ADE2E2"/>
        </a:accent5>
        <a:accent6>
          <a:srgbClr val="008AB9"/>
        </a:accent6>
        <a:hlink>
          <a:srgbClr val="0099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6">
        <a:dk1>
          <a:srgbClr val="001E4F"/>
        </a:dk1>
        <a:lt1>
          <a:srgbClr val="FFFFFF"/>
        </a:lt1>
        <a:dk2>
          <a:srgbClr val="001E4F"/>
        </a:dk2>
        <a:lt2>
          <a:srgbClr val="3E9FAA"/>
        </a:lt2>
        <a:accent1>
          <a:srgbClr val="3E9FAA"/>
        </a:accent1>
        <a:accent2>
          <a:srgbClr val="33CCCC"/>
        </a:accent2>
        <a:accent3>
          <a:srgbClr val="FFFFFF"/>
        </a:accent3>
        <a:accent4>
          <a:srgbClr val="001842"/>
        </a:accent4>
        <a:accent5>
          <a:srgbClr val="AFCDD2"/>
        </a:accent5>
        <a:accent6>
          <a:srgbClr val="2DB9B9"/>
        </a:accent6>
        <a:hlink>
          <a:srgbClr val="0099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7">
        <a:dk1>
          <a:srgbClr val="001E4F"/>
        </a:dk1>
        <a:lt1>
          <a:srgbClr val="FFFFFF"/>
        </a:lt1>
        <a:dk2>
          <a:srgbClr val="336699"/>
        </a:dk2>
        <a:lt2>
          <a:srgbClr val="808080"/>
        </a:lt2>
        <a:accent1>
          <a:srgbClr val="3E9FAA"/>
        </a:accent1>
        <a:accent2>
          <a:srgbClr val="33CCCC"/>
        </a:accent2>
        <a:accent3>
          <a:srgbClr val="FFFFFF"/>
        </a:accent3>
        <a:accent4>
          <a:srgbClr val="001842"/>
        </a:accent4>
        <a:accent5>
          <a:srgbClr val="AFCDD2"/>
        </a:accent5>
        <a:accent6>
          <a:srgbClr val="2DB9B9"/>
        </a:accent6>
        <a:hlink>
          <a:srgbClr val="0099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8">
        <a:dk1>
          <a:srgbClr val="003366"/>
        </a:dk1>
        <a:lt1>
          <a:srgbClr val="FFFFFF"/>
        </a:lt1>
        <a:dk2>
          <a:srgbClr val="336699"/>
        </a:dk2>
        <a:lt2>
          <a:srgbClr val="808080"/>
        </a:lt2>
        <a:accent1>
          <a:srgbClr val="3E9FAA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AFCDD2"/>
        </a:accent5>
        <a:accent6>
          <a:srgbClr val="2DB9B9"/>
        </a:accent6>
        <a:hlink>
          <a:srgbClr val="0099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9">
        <a:dk1>
          <a:srgbClr val="003366"/>
        </a:dk1>
        <a:lt1>
          <a:srgbClr val="FFFFFF"/>
        </a:lt1>
        <a:dk2>
          <a:srgbClr val="336699"/>
        </a:dk2>
        <a:lt2>
          <a:srgbClr val="808080"/>
        </a:lt2>
        <a:accent1>
          <a:srgbClr val="008AE7"/>
        </a:accent1>
        <a:accent2>
          <a:srgbClr val="008D15"/>
        </a:accent2>
        <a:accent3>
          <a:srgbClr val="FFFFFF"/>
        </a:accent3>
        <a:accent4>
          <a:srgbClr val="002A56"/>
        </a:accent4>
        <a:accent5>
          <a:srgbClr val="AAC4F1"/>
        </a:accent5>
        <a:accent6>
          <a:srgbClr val="007F12"/>
        </a:accent6>
        <a:hlink>
          <a:srgbClr val="005187"/>
        </a:hlink>
        <a:folHlink>
          <a:srgbClr val="820D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10">
        <a:dk1>
          <a:srgbClr val="003366"/>
        </a:dk1>
        <a:lt1>
          <a:srgbClr val="FFFFFF"/>
        </a:lt1>
        <a:dk2>
          <a:srgbClr val="001E4F"/>
        </a:dk2>
        <a:lt2>
          <a:srgbClr val="AA9F3E"/>
        </a:lt2>
        <a:accent1>
          <a:srgbClr val="008AE7"/>
        </a:accent1>
        <a:accent2>
          <a:srgbClr val="008D15"/>
        </a:accent2>
        <a:accent3>
          <a:srgbClr val="FFFFFF"/>
        </a:accent3>
        <a:accent4>
          <a:srgbClr val="002A56"/>
        </a:accent4>
        <a:accent5>
          <a:srgbClr val="AAC4F1"/>
        </a:accent5>
        <a:accent6>
          <a:srgbClr val="007F12"/>
        </a:accent6>
        <a:hlink>
          <a:srgbClr val="005187"/>
        </a:hlink>
        <a:folHlink>
          <a:srgbClr val="820D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11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008AE7"/>
        </a:accent1>
        <a:accent2>
          <a:srgbClr val="008D15"/>
        </a:accent2>
        <a:accent3>
          <a:srgbClr val="FFFFFF"/>
        </a:accent3>
        <a:accent4>
          <a:srgbClr val="1F1F1F"/>
        </a:accent4>
        <a:accent5>
          <a:srgbClr val="AAC4F1"/>
        </a:accent5>
        <a:accent6>
          <a:srgbClr val="007F12"/>
        </a:accent6>
        <a:hlink>
          <a:srgbClr val="005187"/>
        </a:hlink>
        <a:folHlink>
          <a:srgbClr val="820D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12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008AE7"/>
        </a:accent1>
        <a:accent2>
          <a:srgbClr val="158D00"/>
        </a:accent2>
        <a:accent3>
          <a:srgbClr val="FFFFFF"/>
        </a:accent3>
        <a:accent4>
          <a:srgbClr val="1F1F1F"/>
        </a:accent4>
        <a:accent5>
          <a:srgbClr val="AAC4F1"/>
        </a:accent5>
        <a:accent6>
          <a:srgbClr val="127F00"/>
        </a:accent6>
        <a:hlink>
          <a:srgbClr val="005187"/>
        </a:hlink>
        <a:folHlink>
          <a:srgbClr val="820D1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 Consultancy - Kürşad Birsen 13">
        <a:dk1>
          <a:srgbClr val="262626"/>
        </a:dk1>
        <a:lt1>
          <a:srgbClr val="FFFFFF"/>
        </a:lt1>
        <a:dk2>
          <a:srgbClr val="001E4F"/>
        </a:dk2>
        <a:lt2>
          <a:srgbClr val="3E9FAA"/>
        </a:lt2>
        <a:accent1>
          <a:srgbClr val="E78A00"/>
        </a:accent1>
        <a:accent2>
          <a:srgbClr val="158D00"/>
        </a:accent2>
        <a:accent3>
          <a:srgbClr val="FFFFFF"/>
        </a:accent3>
        <a:accent4>
          <a:srgbClr val="1F1F1F"/>
        </a:accent4>
        <a:accent5>
          <a:srgbClr val="F1C4AA"/>
        </a:accent5>
        <a:accent6>
          <a:srgbClr val="127F00"/>
        </a:accent6>
        <a:hlink>
          <a:srgbClr val="005187"/>
        </a:hlink>
        <a:folHlink>
          <a:srgbClr val="820D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44193</TotalTime>
  <Words>1276</Words>
  <Application>Microsoft Office PowerPoint</Application>
  <PresentationFormat>On-screen Show (4:3)</PresentationFormat>
  <Paragraphs>243</Paragraphs>
  <Slides>8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IMS Management Consulting - Markos Katsoulakis</vt:lpstr>
      <vt:lpstr>think-cell Slide</vt:lpstr>
      <vt:lpstr>Chart</vt:lpstr>
      <vt:lpstr>IMS Management Consulting</vt:lpstr>
      <vt:lpstr>Advantages of the proposed scenario</vt:lpstr>
      <vt:lpstr>Key points of the proposed scenario</vt:lpstr>
      <vt:lpstr>Proposed scenario’s calculations for state spend</vt:lpstr>
      <vt:lpstr>Slide 5</vt:lpstr>
      <vt:lpstr>Slide 6</vt:lpstr>
      <vt:lpstr>Slide 7</vt:lpstr>
      <vt:lpstr>Slide 8</vt:lpstr>
    </vt:vector>
  </TitlesOfParts>
  <Manager/>
  <Company>IMS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Feasibility Study</dc:title>
  <dc:creator>Markos Katsoulakis</dc:creator>
  <cp:lastModifiedBy>Stergios Kotsigiannis</cp:lastModifiedBy>
  <cp:revision>3160</cp:revision>
  <dcterms:created xsi:type="dcterms:W3CDTF">2008-08-21T09:44:51Z</dcterms:created>
  <dcterms:modified xsi:type="dcterms:W3CDTF">2012-12-11T11:23:19Z</dcterms:modified>
</cp:coreProperties>
</file>