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F534FD20"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18"/>
  </p:notesMasterIdLst>
  <p:sldIdLst>
    <p:sldId id="311" r:id="rId2"/>
    <p:sldId id="271" r:id="rId3"/>
    <p:sldId id="287" r:id="rId4"/>
    <p:sldId id="259" r:id="rId5"/>
    <p:sldId id="273" r:id="rId6"/>
    <p:sldId id="290" r:id="rId7"/>
    <p:sldId id="277" r:id="rId8"/>
    <p:sldId id="296" r:id="rId9"/>
    <p:sldId id="291" r:id="rId10"/>
    <p:sldId id="312" r:id="rId11"/>
    <p:sldId id="285" r:id="rId12"/>
    <p:sldId id="309" r:id="rId13"/>
    <p:sldId id="301" r:id="rId14"/>
    <p:sldId id="300" r:id="rId15"/>
    <p:sldId id="307" r:id="rId16"/>
    <p:sldId id="304" r:id="rId17"/>
  </p:sldIdLst>
  <p:sldSz cx="9144000" cy="6858000" type="screen4x3"/>
  <p:notesSz cx="6864350" cy="999648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ina Theodoratou" initials="D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1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E25E649-3F16-4E02-A733-19D2CDBF48F0}" styleName="Μεσαίο στυλ 3 - Έμφαση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2007" autoAdjust="0"/>
  </p:normalViewPr>
  <p:slideViewPr>
    <p:cSldViewPr>
      <p:cViewPr>
        <p:scale>
          <a:sx n="70" d="100"/>
          <a:sy n="70" d="100"/>
        </p:scale>
        <p:origin x="-1158" y="-7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F04441-6A8F-4465-A970-EB43D1508300}" type="doc">
      <dgm:prSet loTypeId="urn:microsoft.com/office/officeart/2005/8/layout/arrow5" loCatId="relationship" qsTypeId="urn:microsoft.com/office/officeart/2005/8/quickstyle/simple1" qsCatId="simple" csTypeId="urn:microsoft.com/office/officeart/2005/8/colors/accent2_2" csCatId="accent2" phldr="1"/>
      <dgm:spPr/>
      <dgm:t>
        <a:bodyPr/>
        <a:lstStyle/>
        <a:p>
          <a:endParaRPr lang="el-GR"/>
        </a:p>
      </dgm:t>
    </dgm:pt>
    <dgm:pt modelId="{E87B0ABC-759C-44A0-B9F6-AA1B1D7B1358}">
      <dgm:prSet custT="1"/>
      <dgm:spPr>
        <a:solidFill>
          <a:srgbClr val="C00000"/>
        </a:solidFill>
      </dgm:spPr>
      <dgm:t>
        <a:bodyPr/>
        <a:lstStyle/>
        <a:p>
          <a:pPr rtl="0"/>
          <a:r>
            <a:rPr lang="el-GR" sz="1600" b="1" dirty="0" smtClean="0">
              <a:latin typeface="Calibri" panose="020F0502020204030204" pitchFamily="34" charset="0"/>
            </a:rPr>
            <a:t>Μακροχρόνια άνεργοι</a:t>
          </a:r>
        </a:p>
        <a:p>
          <a:pPr rtl="0"/>
          <a:r>
            <a:rPr lang="el-GR" sz="1600" b="1" dirty="0" smtClean="0">
              <a:latin typeface="Calibri" panose="020F0502020204030204" pitchFamily="34" charset="0"/>
            </a:rPr>
            <a:t>~1.2εκατ</a:t>
          </a:r>
          <a:endParaRPr lang="el-GR" sz="1600" b="1" dirty="0">
            <a:latin typeface="Calibri" panose="020F0502020204030204" pitchFamily="34" charset="0"/>
          </a:endParaRPr>
        </a:p>
      </dgm:t>
    </dgm:pt>
    <dgm:pt modelId="{97ABDAFF-29C0-4664-86CD-FC86E7728090}" type="parTrans" cxnId="{38DDC21D-7A4B-440A-90E7-70D5AFFCB353}">
      <dgm:prSet/>
      <dgm:spPr/>
      <dgm:t>
        <a:bodyPr/>
        <a:lstStyle/>
        <a:p>
          <a:endParaRPr lang="el-GR"/>
        </a:p>
      </dgm:t>
    </dgm:pt>
    <dgm:pt modelId="{67C4AAF0-BDB4-4E30-A8E5-BAF9EDCCD8BA}" type="sibTrans" cxnId="{38DDC21D-7A4B-440A-90E7-70D5AFFCB353}">
      <dgm:prSet/>
      <dgm:spPr/>
      <dgm:t>
        <a:bodyPr/>
        <a:lstStyle/>
        <a:p>
          <a:endParaRPr lang="el-GR"/>
        </a:p>
      </dgm:t>
    </dgm:pt>
    <dgm:pt modelId="{97843D76-3475-461C-B0B1-B2F757BFDDD7}">
      <dgm:prSet custT="1"/>
      <dgm:spPr>
        <a:solidFill>
          <a:srgbClr val="C00000"/>
        </a:solidFill>
      </dgm:spPr>
      <dgm:t>
        <a:bodyPr/>
        <a:lstStyle/>
        <a:p>
          <a:pPr rtl="0"/>
          <a:r>
            <a:rPr lang="el-GR" sz="1600" b="1" dirty="0" smtClean="0">
              <a:latin typeface="Calibri" panose="020F0502020204030204" pitchFamily="34" charset="0"/>
            </a:rPr>
            <a:t>Ανασφάλιστοι</a:t>
          </a:r>
        </a:p>
        <a:p>
          <a:pPr rtl="0"/>
          <a:r>
            <a:rPr lang="el-GR" sz="1600" b="1" dirty="0" smtClean="0">
              <a:latin typeface="Calibri" panose="020F0502020204030204" pitchFamily="34" charset="0"/>
            </a:rPr>
            <a:t>~2.5εκατ</a:t>
          </a:r>
          <a:endParaRPr lang="el-GR" sz="1600" b="1" dirty="0">
            <a:latin typeface="Calibri" panose="020F0502020204030204" pitchFamily="34" charset="0"/>
          </a:endParaRPr>
        </a:p>
      </dgm:t>
    </dgm:pt>
    <dgm:pt modelId="{22348C85-18E7-4D8A-8332-C2087B661959}" type="parTrans" cxnId="{298D4F11-2953-4F28-9136-EBB7BA00A11B}">
      <dgm:prSet/>
      <dgm:spPr/>
      <dgm:t>
        <a:bodyPr/>
        <a:lstStyle/>
        <a:p>
          <a:endParaRPr lang="el-GR"/>
        </a:p>
      </dgm:t>
    </dgm:pt>
    <dgm:pt modelId="{7995FB3E-8FF4-4072-9733-86D516BDE2F1}" type="sibTrans" cxnId="{298D4F11-2953-4F28-9136-EBB7BA00A11B}">
      <dgm:prSet/>
      <dgm:spPr/>
      <dgm:t>
        <a:bodyPr/>
        <a:lstStyle/>
        <a:p>
          <a:endParaRPr lang="el-GR"/>
        </a:p>
      </dgm:t>
    </dgm:pt>
    <dgm:pt modelId="{F65C136B-DFB8-46A2-835C-D3A63F05AC2E}">
      <dgm:prSet custT="1"/>
      <dgm:spPr>
        <a:solidFill>
          <a:srgbClr val="C00000"/>
        </a:solidFill>
      </dgm:spPr>
      <dgm:t>
        <a:bodyPr/>
        <a:lstStyle/>
        <a:p>
          <a:pPr rtl="0"/>
          <a:r>
            <a:rPr lang="el-GR" sz="1600" b="1" dirty="0" smtClean="0">
              <a:latin typeface="Calibri" panose="020F0502020204030204" pitchFamily="34" charset="0"/>
            </a:rPr>
            <a:t>Προσφυγική Κρίση</a:t>
          </a:r>
        </a:p>
        <a:p>
          <a:pPr rtl="0"/>
          <a:r>
            <a:rPr lang="el-GR" sz="1600" b="1" dirty="0" smtClean="0">
              <a:latin typeface="Calibri" panose="020F0502020204030204" pitchFamily="34" charset="0"/>
            </a:rPr>
            <a:t>&gt;50,000 (2016)</a:t>
          </a:r>
        </a:p>
      </dgm:t>
    </dgm:pt>
    <dgm:pt modelId="{0E6854C3-4E9D-4744-BF93-9E743D79C90A}" type="parTrans" cxnId="{65758116-F3CE-4934-A5DF-9A47F5D4B094}">
      <dgm:prSet/>
      <dgm:spPr/>
      <dgm:t>
        <a:bodyPr/>
        <a:lstStyle/>
        <a:p>
          <a:endParaRPr lang="el-GR"/>
        </a:p>
      </dgm:t>
    </dgm:pt>
    <dgm:pt modelId="{919A301E-A55F-4D03-8697-A5A370CFD80F}" type="sibTrans" cxnId="{65758116-F3CE-4934-A5DF-9A47F5D4B094}">
      <dgm:prSet/>
      <dgm:spPr/>
      <dgm:t>
        <a:bodyPr/>
        <a:lstStyle/>
        <a:p>
          <a:endParaRPr lang="el-GR"/>
        </a:p>
      </dgm:t>
    </dgm:pt>
    <dgm:pt modelId="{7583DD72-7CF9-41E3-BAF3-D07A0D82C54D}" type="pres">
      <dgm:prSet presAssocID="{3DF04441-6A8F-4465-A970-EB43D1508300}" presName="diagram" presStyleCnt="0">
        <dgm:presLayoutVars>
          <dgm:dir/>
          <dgm:resizeHandles val="exact"/>
        </dgm:presLayoutVars>
      </dgm:prSet>
      <dgm:spPr/>
      <dgm:t>
        <a:bodyPr/>
        <a:lstStyle/>
        <a:p>
          <a:endParaRPr lang="el-GR"/>
        </a:p>
      </dgm:t>
    </dgm:pt>
    <dgm:pt modelId="{1ECEC7D6-59BF-46C0-B1AF-364DF50128FA}" type="pres">
      <dgm:prSet presAssocID="{E87B0ABC-759C-44A0-B9F6-AA1B1D7B1358}" presName="arrow" presStyleLbl="node1" presStyleIdx="0" presStyleCnt="3" custScaleX="114321">
        <dgm:presLayoutVars>
          <dgm:bulletEnabled val="1"/>
        </dgm:presLayoutVars>
      </dgm:prSet>
      <dgm:spPr/>
      <dgm:t>
        <a:bodyPr/>
        <a:lstStyle/>
        <a:p>
          <a:endParaRPr lang="el-GR"/>
        </a:p>
      </dgm:t>
    </dgm:pt>
    <dgm:pt modelId="{3C7DA912-4566-4699-8CD8-B20298929604}" type="pres">
      <dgm:prSet presAssocID="{97843D76-3475-461C-B0B1-B2F757BFDDD7}" presName="arrow" presStyleLbl="node1" presStyleIdx="1" presStyleCnt="3">
        <dgm:presLayoutVars>
          <dgm:bulletEnabled val="1"/>
        </dgm:presLayoutVars>
      </dgm:prSet>
      <dgm:spPr/>
      <dgm:t>
        <a:bodyPr/>
        <a:lstStyle/>
        <a:p>
          <a:endParaRPr lang="el-GR"/>
        </a:p>
      </dgm:t>
    </dgm:pt>
    <dgm:pt modelId="{6F2BD769-7E25-44A0-838D-277F948A021F}" type="pres">
      <dgm:prSet presAssocID="{F65C136B-DFB8-46A2-835C-D3A63F05AC2E}" presName="arrow" presStyleLbl="node1" presStyleIdx="2" presStyleCnt="3">
        <dgm:presLayoutVars>
          <dgm:bulletEnabled val="1"/>
        </dgm:presLayoutVars>
      </dgm:prSet>
      <dgm:spPr/>
      <dgm:t>
        <a:bodyPr/>
        <a:lstStyle/>
        <a:p>
          <a:endParaRPr lang="el-GR"/>
        </a:p>
      </dgm:t>
    </dgm:pt>
  </dgm:ptLst>
  <dgm:cxnLst>
    <dgm:cxn modelId="{38DDC21D-7A4B-440A-90E7-70D5AFFCB353}" srcId="{3DF04441-6A8F-4465-A970-EB43D1508300}" destId="{E87B0ABC-759C-44A0-B9F6-AA1B1D7B1358}" srcOrd="0" destOrd="0" parTransId="{97ABDAFF-29C0-4664-86CD-FC86E7728090}" sibTransId="{67C4AAF0-BDB4-4E30-A8E5-BAF9EDCCD8BA}"/>
    <dgm:cxn modelId="{AEAA6A82-4035-4CC7-A7FE-5C754F7DD16C}" type="presOf" srcId="{97843D76-3475-461C-B0B1-B2F757BFDDD7}" destId="{3C7DA912-4566-4699-8CD8-B20298929604}" srcOrd="0" destOrd="0" presId="urn:microsoft.com/office/officeart/2005/8/layout/arrow5"/>
    <dgm:cxn modelId="{5ABF572D-8BC3-44B3-A752-75A342D90C8B}" type="presOf" srcId="{E87B0ABC-759C-44A0-B9F6-AA1B1D7B1358}" destId="{1ECEC7D6-59BF-46C0-B1AF-364DF50128FA}" srcOrd="0" destOrd="0" presId="urn:microsoft.com/office/officeart/2005/8/layout/arrow5"/>
    <dgm:cxn modelId="{D045DBE0-D969-478A-B279-08CEBDB4FB37}" type="presOf" srcId="{F65C136B-DFB8-46A2-835C-D3A63F05AC2E}" destId="{6F2BD769-7E25-44A0-838D-277F948A021F}" srcOrd="0" destOrd="0" presId="urn:microsoft.com/office/officeart/2005/8/layout/arrow5"/>
    <dgm:cxn modelId="{16621C50-D66B-448C-99A0-C4BB741E6A0D}" type="presOf" srcId="{3DF04441-6A8F-4465-A970-EB43D1508300}" destId="{7583DD72-7CF9-41E3-BAF3-D07A0D82C54D}" srcOrd="0" destOrd="0" presId="urn:microsoft.com/office/officeart/2005/8/layout/arrow5"/>
    <dgm:cxn modelId="{298D4F11-2953-4F28-9136-EBB7BA00A11B}" srcId="{3DF04441-6A8F-4465-A970-EB43D1508300}" destId="{97843D76-3475-461C-B0B1-B2F757BFDDD7}" srcOrd="1" destOrd="0" parTransId="{22348C85-18E7-4D8A-8332-C2087B661959}" sibTransId="{7995FB3E-8FF4-4072-9733-86D516BDE2F1}"/>
    <dgm:cxn modelId="{65758116-F3CE-4934-A5DF-9A47F5D4B094}" srcId="{3DF04441-6A8F-4465-A970-EB43D1508300}" destId="{F65C136B-DFB8-46A2-835C-D3A63F05AC2E}" srcOrd="2" destOrd="0" parTransId="{0E6854C3-4E9D-4744-BF93-9E743D79C90A}" sibTransId="{919A301E-A55F-4D03-8697-A5A370CFD80F}"/>
    <dgm:cxn modelId="{4E636F66-0EA0-4FC8-AFE6-A9B36D70F6CD}" type="presParOf" srcId="{7583DD72-7CF9-41E3-BAF3-D07A0D82C54D}" destId="{1ECEC7D6-59BF-46C0-B1AF-364DF50128FA}" srcOrd="0" destOrd="0" presId="urn:microsoft.com/office/officeart/2005/8/layout/arrow5"/>
    <dgm:cxn modelId="{CCC02994-6CCD-4179-BE6B-5D7711002095}" type="presParOf" srcId="{7583DD72-7CF9-41E3-BAF3-D07A0D82C54D}" destId="{3C7DA912-4566-4699-8CD8-B20298929604}" srcOrd="1" destOrd="0" presId="urn:microsoft.com/office/officeart/2005/8/layout/arrow5"/>
    <dgm:cxn modelId="{40B3E78A-476D-4B4C-8436-DAD5865E00D3}" type="presParOf" srcId="{7583DD72-7CF9-41E3-BAF3-D07A0D82C54D}" destId="{6F2BD769-7E25-44A0-838D-277F948A021F}"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EC7D6-59BF-46C0-B1AF-364DF50128FA}">
      <dsp:nvSpPr>
        <dsp:cNvPr id="0" name=""/>
        <dsp:cNvSpPr/>
      </dsp:nvSpPr>
      <dsp:spPr>
        <a:xfrm>
          <a:off x="2674634" y="368"/>
          <a:ext cx="2880330" cy="2519511"/>
        </a:xfrm>
        <a:prstGeom prst="downArrow">
          <a:avLst>
            <a:gd name="adj1" fmla="val 50000"/>
            <a:gd name="adj2" fmla="val 35000"/>
          </a:avLst>
        </a:prstGeom>
        <a:solidFill>
          <a:srgbClr val="C0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l-GR" sz="1600" b="1" kern="1200" dirty="0" smtClean="0">
              <a:latin typeface="Calibri" panose="020F0502020204030204" pitchFamily="34" charset="0"/>
            </a:rPr>
            <a:t>Μακροχρόνια άνεργοι</a:t>
          </a:r>
        </a:p>
        <a:p>
          <a:pPr lvl="0" algn="ctr" defTabSz="711200" rtl="0">
            <a:lnSpc>
              <a:spcPct val="90000"/>
            </a:lnSpc>
            <a:spcBef>
              <a:spcPct val="0"/>
            </a:spcBef>
            <a:spcAft>
              <a:spcPct val="35000"/>
            </a:spcAft>
          </a:pPr>
          <a:r>
            <a:rPr lang="el-GR" sz="1600" b="1" kern="1200" dirty="0" smtClean="0">
              <a:latin typeface="Calibri" panose="020F0502020204030204" pitchFamily="34" charset="0"/>
            </a:rPr>
            <a:t>~1.2εκατ</a:t>
          </a:r>
          <a:endParaRPr lang="el-GR" sz="1600" b="1" kern="1200" dirty="0">
            <a:latin typeface="Calibri" panose="020F0502020204030204" pitchFamily="34" charset="0"/>
          </a:endParaRPr>
        </a:p>
      </dsp:txBody>
      <dsp:txXfrm>
        <a:off x="3394717" y="368"/>
        <a:ext cx="1440165" cy="2078597"/>
      </dsp:txXfrm>
    </dsp:sp>
    <dsp:sp modelId="{3C7DA912-4566-4699-8CD8-B20298929604}">
      <dsp:nvSpPr>
        <dsp:cNvPr id="0" name=""/>
        <dsp:cNvSpPr/>
      </dsp:nvSpPr>
      <dsp:spPr>
        <a:xfrm rot="7200000">
          <a:off x="4310147" y="2520680"/>
          <a:ext cx="2519511" cy="2519511"/>
        </a:xfrm>
        <a:prstGeom prst="downArrow">
          <a:avLst>
            <a:gd name="adj1" fmla="val 50000"/>
            <a:gd name="adj2" fmla="val 35000"/>
          </a:avLst>
        </a:prstGeom>
        <a:solidFill>
          <a:srgbClr val="C0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l-GR" sz="1600" b="1" kern="1200" dirty="0" smtClean="0">
              <a:latin typeface="Calibri" panose="020F0502020204030204" pitchFamily="34" charset="0"/>
            </a:rPr>
            <a:t>Ανασφάλιστοι</a:t>
          </a:r>
        </a:p>
        <a:p>
          <a:pPr lvl="0" algn="ctr" defTabSz="711200" rtl="0">
            <a:lnSpc>
              <a:spcPct val="90000"/>
            </a:lnSpc>
            <a:spcBef>
              <a:spcPct val="0"/>
            </a:spcBef>
            <a:spcAft>
              <a:spcPct val="35000"/>
            </a:spcAft>
          </a:pPr>
          <a:r>
            <a:rPr lang="el-GR" sz="1600" b="1" kern="1200" dirty="0" smtClean="0">
              <a:latin typeface="Calibri" panose="020F0502020204030204" pitchFamily="34" charset="0"/>
            </a:rPr>
            <a:t>~2.5εκατ</a:t>
          </a:r>
          <a:endParaRPr lang="el-GR" sz="1600" b="1" kern="1200" dirty="0">
            <a:latin typeface="Calibri" panose="020F0502020204030204" pitchFamily="34" charset="0"/>
          </a:endParaRPr>
        </a:p>
      </dsp:txBody>
      <dsp:txXfrm rot="-5400000">
        <a:off x="4721525" y="3260787"/>
        <a:ext cx="2078597" cy="1259755"/>
      </dsp:txXfrm>
    </dsp:sp>
    <dsp:sp modelId="{6F2BD769-7E25-44A0-838D-277F948A021F}">
      <dsp:nvSpPr>
        <dsp:cNvPr id="0" name=""/>
        <dsp:cNvSpPr/>
      </dsp:nvSpPr>
      <dsp:spPr>
        <a:xfrm rot="14400000">
          <a:off x="1399941" y="2520680"/>
          <a:ext cx="2519511" cy="2519511"/>
        </a:xfrm>
        <a:prstGeom prst="downArrow">
          <a:avLst>
            <a:gd name="adj1" fmla="val 50000"/>
            <a:gd name="adj2" fmla="val 35000"/>
          </a:avLst>
        </a:prstGeom>
        <a:solidFill>
          <a:srgbClr val="C000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l-GR" sz="1600" b="1" kern="1200" dirty="0" smtClean="0">
              <a:latin typeface="Calibri" panose="020F0502020204030204" pitchFamily="34" charset="0"/>
            </a:rPr>
            <a:t>Προσφυγική Κρίση</a:t>
          </a:r>
        </a:p>
        <a:p>
          <a:pPr lvl="0" algn="ctr" defTabSz="711200" rtl="0">
            <a:lnSpc>
              <a:spcPct val="90000"/>
            </a:lnSpc>
            <a:spcBef>
              <a:spcPct val="0"/>
            </a:spcBef>
            <a:spcAft>
              <a:spcPct val="35000"/>
            </a:spcAft>
          </a:pPr>
          <a:r>
            <a:rPr lang="el-GR" sz="1600" b="1" kern="1200" dirty="0" smtClean="0">
              <a:latin typeface="Calibri" panose="020F0502020204030204" pitchFamily="34" charset="0"/>
            </a:rPr>
            <a:t>&gt;50,000 (2016)</a:t>
          </a:r>
        </a:p>
      </dsp:txBody>
      <dsp:txXfrm rot="5400000">
        <a:off x="1429477" y="3260787"/>
        <a:ext cx="2078597" cy="1259755"/>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4975" cy="500063"/>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7788" y="0"/>
            <a:ext cx="2974975" cy="500063"/>
          </a:xfrm>
          <a:prstGeom prst="rect">
            <a:avLst/>
          </a:prstGeom>
        </p:spPr>
        <p:txBody>
          <a:bodyPr vert="horz" lIns="91440" tIns="45720" rIns="91440" bIns="45720" rtlCol="0"/>
          <a:lstStyle>
            <a:lvl1pPr algn="r">
              <a:defRPr sz="1200"/>
            </a:lvl1pPr>
          </a:lstStyle>
          <a:p>
            <a:fld id="{7EC6CD91-8DE0-43AB-9D27-128C69B5D82B}" type="datetimeFigureOut">
              <a:rPr lang="el-GR" smtClean="0"/>
              <a:t>17/3/2016</a:t>
            </a:fld>
            <a:endParaRPr lang="el-GR" dirty="0"/>
          </a:p>
        </p:txBody>
      </p:sp>
      <p:sp>
        <p:nvSpPr>
          <p:cNvPr id="4" name="Θέση εικόνας διαφάνειας 3"/>
          <p:cNvSpPr>
            <a:spLocks noGrp="1" noRot="1" noChangeAspect="1"/>
          </p:cNvSpPr>
          <p:nvPr>
            <p:ph type="sldImg" idx="2"/>
          </p:nvPr>
        </p:nvSpPr>
        <p:spPr>
          <a:xfrm>
            <a:off x="933450" y="749300"/>
            <a:ext cx="4997450" cy="3749675"/>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748213"/>
            <a:ext cx="5492750" cy="4498975"/>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94838"/>
            <a:ext cx="2974975" cy="500062"/>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7788" y="9494838"/>
            <a:ext cx="2974975" cy="500062"/>
          </a:xfrm>
          <a:prstGeom prst="rect">
            <a:avLst/>
          </a:prstGeom>
        </p:spPr>
        <p:txBody>
          <a:bodyPr vert="horz" lIns="91440" tIns="45720" rIns="91440" bIns="45720" rtlCol="0" anchor="b"/>
          <a:lstStyle>
            <a:lvl1pPr algn="r">
              <a:defRPr sz="1200"/>
            </a:lvl1pPr>
          </a:lstStyle>
          <a:p>
            <a:fld id="{ED7AF084-AE80-4A8F-BB86-EAEA14D65111}" type="slidenum">
              <a:rPr lang="el-GR" smtClean="0"/>
              <a:t>‹#›</a:t>
            </a:fld>
            <a:endParaRPr lang="el-GR" dirty="0"/>
          </a:p>
        </p:txBody>
      </p:sp>
    </p:spTree>
    <p:extLst>
      <p:ext uri="{BB962C8B-B14F-4D97-AF65-F5344CB8AC3E}">
        <p14:creationId xmlns:p14="http://schemas.microsoft.com/office/powerpoint/2010/main" val="787429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D7AF084-AE80-4A8F-BB86-EAEA14D65111}" type="slidenum">
              <a:rPr lang="el-GR" smtClean="0"/>
              <a:t>2</a:t>
            </a:fld>
            <a:endParaRPr lang="el-GR" dirty="0"/>
          </a:p>
        </p:txBody>
      </p:sp>
    </p:spTree>
    <p:extLst>
      <p:ext uri="{BB962C8B-B14F-4D97-AF65-F5344CB8AC3E}">
        <p14:creationId xmlns:p14="http://schemas.microsoft.com/office/powerpoint/2010/main" val="1673336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smtClean="0"/>
          </a:p>
        </p:txBody>
      </p:sp>
      <p:sp>
        <p:nvSpPr>
          <p:cNvPr id="4" name="Θέση αριθμού διαφάνειας 3"/>
          <p:cNvSpPr>
            <a:spLocks noGrp="1"/>
          </p:cNvSpPr>
          <p:nvPr>
            <p:ph type="sldNum" sz="quarter" idx="10"/>
          </p:nvPr>
        </p:nvSpPr>
        <p:spPr/>
        <p:txBody>
          <a:bodyPr/>
          <a:lstStyle/>
          <a:p>
            <a:fld id="{ED7AF084-AE80-4A8F-BB86-EAEA14D65111}" type="slidenum">
              <a:rPr lang="el-GR" smtClean="0"/>
              <a:t>4</a:t>
            </a:fld>
            <a:endParaRPr lang="el-GR" dirty="0"/>
          </a:p>
        </p:txBody>
      </p:sp>
    </p:spTree>
    <p:extLst>
      <p:ext uri="{BB962C8B-B14F-4D97-AF65-F5344CB8AC3E}">
        <p14:creationId xmlns:p14="http://schemas.microsoft.com/office/powerpoint/2010/main" val="341730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err="1" smtClean="0"/>
              <a:t>Checkkkkk</a:t>
            </a:r>
            <a:r>
              <a:rPr lang="en-US" baseline="0" dirty="0" smtClean="0"/>
              <a:t> </a:t>
            </a:r>
            <a:endParaRPr lang="el-GR" dirty="0"/>
          </a:p>
        </p:txBody>
      </p:sp>
      <p:sp>
        <p:nvSpPr>
          <p:cNvPr id="4" name="Θέση αριθμού διαφάνειας 3"/>
          <p:cNvSpPr>
            <a:spLocks noGrp="1"/>
          </p:cNvSpPr>
          <p:nvPr>
            <p:ph type="sldNum" sz="quarter" idx="10"/>
          </p:nvPr>
        </p:nvSpPr>
        <p:spPr/>
        <p:txBody>
          <a:bodyPr/>
          <a:lstStyle/>
          <a:p>
            <a:fld id="{ED7AF084-AE80-4A8F-BB86-EAEA14D65111}" type="slidenum">
              <a:rPr lang="el-GR" smtClean="0"/>
              <a:t>5</a:t>
            </a:fld>
            <a:endParaRPr lang="el-GR" dirty="0"/>
          </a:p>
        </p:txBody>
      </p:sp>
    </p:spTree>
    <p:extLst>
      <p:ext uri="{BB962C8B-B14F-4D97-AF65-F5344CB8AC3E}">
        <p14:creationId xmlns:p14="http://schemas.microsoft.com/office/powerpoint/2010/main" val="1163758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Λόγοι</a:t>
            </a:r>
            <a:r>
              <a:rPr lang="el-GR" baseline="0" dirty="0" smtClean="0"/>
              <a:t> αύξησης των δαπανών Υγείας (1990-2010)</a:t>
            </a:r>
          </a:p>
          <a:p>
            <a:r>
              <a:rPr lang="el-GR" baseline="0" dirty="0" smtClean="0"/>
              <a:t>-Δημογραφικοί (γήρανση πληθυσμού, αύξηση προσδόκιμου ζωής)</a:t>
            </a:r>
          </a:p>
          <a:p>
            <a:r>
              <a:rPr lang="el-GR" baseline="0" dirty="0" smtClean="0"/>
              <a:t>-Επιδημιολογικοί (χρόνιες παθήσεις, ανακάλυψη νέων ασθενειών, Ηπατίτιδα, ΗΙ</a:t>
            </a:r>
            <a:r>
              <a:rPr lang="en-US" baseline="0" dirty="0" smtClean="0"/>
              <a:t>V</a:t>
            </a:r>
            <a:r>
              <a:rPr lang="el-GR" baseline="0" dirty="0" smtClean="0"/>
              <a:t>)</a:t>
            </a:r>
          </a:p>
          <a:p>
            <a:r>
              <a:rPr lang="el-GR" baseline="0" dirty="0" smtClean="0"/>
              <a:t>-Κοινωνικοοικονομικοί (αύξηση διαθέσιμου εισοδήματος, αύξηση εργατικού δυναμικού, διεύρυνση ασφαλιστικής κάλυψης)</a:t>
            </a:r>
          </a:p>
          <a:p>
            <a:r>
              <a:rPr lang="el-GR" baseline="0" dirty="0" smtClean="0"/>
              <a:t>-Υγειονομικοί (νέες τεχνολογίες, κινητικότητα επαγγελματιών υγείας)</a:t>
            </a:r>
            <a:endParaRPr lang="el-GR" dirty="0" smtClean="0"/>
          </a:p>
          <a:p>
            <a:endParaRPr lang="el-GR" u="sng" dirty="0"/>
          </a:p>
        </p:txBody>
      </p:sp>
      <p:sp>
        <p:nvSpPr>
          <p:cNvPr id="4" name="Θέση αριθμού διαφάνειας 3"/>
          <p:cNvSpPr>
            <a:spLocks noGrp="1"/>
          </p:cNvSpPr>
          <p:nvPr>
            <p:ph type="sldNum" sz="quarter" idx="10"/>
          </p:nvPr>
        </p:nvSpPr>
        <p:spPr/>
        <p:txBody>
          <a:bodyPr/>
          <a:lstStyle/>
          <a:p>
            <a:fld id="{CC81BA24-8FD3-4D66-A17E-47A75D8EC784}" type="slidenum">
              <a:rPr lang="el-GR" smtClean="0"/>
              <a:t>7</a:t>
            </a:fld>
            <a:endParaRPr lang="el-GR" dirty="0"/>
          </a:p>
        </p:txBody>
      </p:sp>
    </p:spTree>
    <p:extLst>
      <p:ext uri="{BB962C8B-B14F-4D97-AF65-F5344CB8AC3E}">
        <p14:creationId xmlns:p14="http://schemas.microsoft.com/office/powerpoint/2010/main" val="2052572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D7AF084-AE80-4A8F-BB86-EAEA14D65111}" type="slidenum">
              <a:rPr lang="el-GR" smtClean="0"/>
              <a:t>9</a:t>
            </a:fld>
            <a:endParaRPr lang="el-GR"/>
          </a:p>
        </p:txBody>
      </p:sp>
    </p:spTree>
    <p:extLst>
      <p:ext uri="{BB962C8B-B14F-4D97-AF65-F5344CB8AC3E}">
        <p14:creationId xmlns:p14="http://schemas.microsoft.com/office/powerpoint/2010/main" val="4100887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Ορθογώνιο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Ορθογώνιο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Ορθογώνιο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Τίτλος 7"/>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8F269B1-987E-47E0-8C83-672F0ABF7612}" type="datetime1">
              <a:rPr lang="el-GR" smtClean="0"/>
              <a:t>17/3/2016</a:t>
            </a:fld>
            <a:endParaRPr lang="el-GR" dirty="0"/>
          </a:p>
        </p:txBody>
      </p:sp>
      <p:sp>
        <p:nvSpPr>
          <p:cNvPr id="17" name="Θέση υποσέλιδου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dirty="0"/>
          </a:p>
        </p:txBody>
      </p:sp>
      <p:sp>
        <p:nvSpPr>
          <p:cNvPr id="29" name="Θέση αριθμού διαφάνειας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F53439-851E-44AD-84B1-B6BFC3D0C743}"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1DF24AF9-BE44-44DA-92B9-CED58669009D}" type="datetime1">
              <a:rPr lang="el-GR" smtClean="0"/>
              <a:t>17/3/2016</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a:xfrm>
            <a:off x="6553200" y="6248402"/>
            <a:ext cx="2209800" cy="365125"/>
          </a:xfrm>
        </p:spPr>
        <p:txBody>
          <a:bodyPr/>
          <a:lstStyle/>
          <a:p>
            <a:fld id="{DFFB0A7D-8654-40B8-A583-9D305935C600}" type="datetime1">
              <a:rPr lang="el-GR" smtClean="0"/>
              <a:t>17/3/2016</a:t>
            </a:fld>
            <a:endParaRPr lang="el-GR" dirty="0"/>
          </a:p>
        </p:txBody>
      </p:sp>
      <p:sp>
        <p:nvSpPr>
          <p:cNvPr id="5" name="Θέση υποσέλιδου 4"/>
          <p:cNvSpPr>
            <a:spLocks noGrp="1"/>
          </p:cNvSpPr>
          <p:nvPr>
            <p:ph type="ftr" sz="quarter" idx="11"/>
          </p:nvPr>
        </p:nvSpPr>
        <p:spPr>
          <a:xfrm>
            <a:off x="457201" y="6248207"/>
            <a:ext cx="5573483" cy="365125"/>
          </a:xfrm>
        </p:spPr>
        <p:txBody>
          <a:bodyPr/>
          <a:lstStyle/>
          <a:p>
            <a:endParaRPr lang="el-GR" dirty="0"/>
          </a:p>
        </p:txBody>
      </p:sp>
      <p:sp>
        <p:nvSpPr>
          <p:cNvPr id="7" name="Ορθογώνιο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Ορθογώνιο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Ορθογώνιο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Θέση αριθμού διαφάνειας 5"/>
          <p:cNvSpPr>
            <a:spLocks noGrp="1"/>
          </p:cNvSpPr>
          <p:nvPr>
            <p:ph type="sldNum" sz="quarter" idx="12"/>
          </p:nvPr>
        </p:nvSpPr>
        <p:spPr>
          <a:xfrm rot="5400000">
            <a:off x="5989638" y="144462"/>
            <a:ext cx="533400" cy="244476"/>
          </a:xfrm>
        </p:spPr>
        <p:txBody>
          <a:bodyPr/>
          <a:lstStyle/>
          <a:p>
            <a:fld id="{3DF53439-851E-44AD-84B1-B6BFC3D0C743}" type="slidenum">
              <a:rPr lang="el-GR" smtClean="0"/>
              <a:t>‹#›</a:t>
            </a:fld>
            <a:endParaRPr lang="el-G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9F034B57-E0D9-4834-9624-B5A037CAABD8}" type="datetime1">
              <a:rPr lang="en-GB" smtClean="0">
                <a:solidFill>
                  <a:prstClr val="white"/>
                </a:solidFill>
              </a:rPr>
              <a:t>17/03/2016</a:t>
            </a:fld>
            <a:endParaRPr lang="en-GB">
              <a:solidFill>
                <a:prstClr val="white"/>
              </a:solidFill>
            </a:endParaRPr>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solidFill>
                <a:prstClr val="white"/>
              </a:solidFill>
            </a:endParaRPr>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CC21D3F-8F1A-49C5-AD48-E60BC70EEBCB}" type="slidenum">
              <a:rPr lang="en-GB" smtClean="0"/>
              <a:pPr/>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extLst>
      <p:ext uri="{BB962C8B-B14F-4D97-AF65-F5344CB8AC3E}">
        <p14:creationId xmlns:p14="http://schemas.microsoft.com/office/powerpoint/2010/main" val="288572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153400" cy="990600"/>
          </a:xfrm>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fld id="{4511BB59-F36F-4A29-BEAA-6D518B1A6B4B}" type="datetime1">
              <a:rPr lang="el-GR" smtClean="0"/>
              <a:t>17/3/2016</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lvl1pPr>
              <a:defRPr>
                <a:solidFill>
                  <a:srgbClr val="FFFFFF"/>
                </a:solidFill>
              </a:defRPr>
            </a:lvl1pPr>
          </a:lstStyle>
          <a:p>
            <a:fld id="{3DF53439-851E-44AD-84B1-B6BFC3D0C743}" type="slidenum">
              <a:rPr lang="el-GR" smtClean="0"/>
              <a:t>‹#›</a:t>
            </a:fld>
            <a:endParaRPr lang="el-GR" dirty="0"/>
          </a:p>
        </p:txBody>
      </p:sp>
      <p:sp>
        <p:nvSpPr>
          <p:cNvPr id="8" name="Θέση περιεχομένου 7"/>
          <p:cNvSpPr>
            <a:spLocks noGrp="1"/>
          </p:cNvSpPr>
          <p:nvPr>
            <p:ph sz="quarter" idx="1"/>
          </p:nvPr>
        </p:nvSpPr>
        <p:spPr>
          <a:xfrm>
            <a:off x="612648" y="1600200"/>
            <a:ext cx="8153400" cy="44958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Ορθογώνιο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Ορθογώνιο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Ορθογώνιο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03987790-9630-4D42-A35C-141DEB7A4A18}" type="datetime1">
              <a:rPr lang="el-GR" smtClean="0"/>
              <a:t>17/3/2016</a:t>
            </a:fld>
            <a:endParaRPr lang="el-GR" dirty="0"/>
          </a:p>
        </p:txBody>
      </p:sp>
      <p:sp>
        <p:nvSpPr>
          <p:cNvPr id="13" name="Θέση αριθμού διαφάνειας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F53439-851E-44AD-84B1-B6BFC3D0C743}" type="slidenum">
              <a:rPr lang="el-GR" smtClean="0"/>
              <a:t>‹#›</a:t>
            </a:fld>
            <a:endParaRPr lang="el-GR" dirty="0"/>
          </a:p>
        </p:txBody>
      </p:sp>
      <p:sp>
        <p:nvSpPr>
          <p:cNvPr id="14" name="Θέση υποσέλιδου 13"/>
          <p:cNvSpPr>
            <a:spLocks noGrp="1"/>
          </p:cNvSpPr>
          <p:nvPr>
            <p:ph type="ftr" sz="quarter" idx="12"/>
          </p:nvPr>
        </p:nvSpPr>
        <p:spPr/>
        <p:txBody>
          <a:bodyPr/>
          <a:lstStyle/>
          <a:p>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9" name="Θέση περιεχομένου 8"/>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Θέση ημερομηνίας 7"/>
          <p:cNvSpPr>
            <a:spLocks noGrp="1"/>
          </p:cNvSpPr>
          <p:nvPr>
            <p:ph type="dt" sz="half" idx="15"/>
          </p:nvPr>
        </p:nvSpPr>
        <p:spPr/>
        <p:txBody>
          <a:bodyPr rtlCol="0"/>
          <a:lstStyle/>
          <a:p>
            <a:fld id="{94ECB1CF-D939-4CA4-A6DB-388AFF5A382A}" type="datetime1">
              <a:rPr lang="el-GR" smtClean="0"/>
              <a:t>17/3/2016</a:t>
            </a:fld>
            <a:endParaRPr lang="el-GR" dirty="0"/>
          </a:p>
        </p:txBody>
      </p:sp>
      <p:sp>
        <p:nvSpPr>
          <p:cNvPr id="10" name="Θέση αριθμού διαφάνειας 9"/>
          <p:cNvSpPr>
            <a:spLocks noGrp="1"/>
          </p:cNvSpPr>
          <p:nvPr>
            <p:ph type="sldNum" sz="quarter" idx="16"/>
          </p:nvPr>
        </p:nvSpPr>
        <p:spPr/>
        <p:txBody>
          <a:bodyPr rtlCol="0"/>
          <a:lstStyle/>
          <a:p>
            <a:fld id="{3DF53439-851E-44AD-84B1-B6BFC3D0C743}" type="slidenum">
              <a:rPr lang="el-GR" smtClean="0"/>
              <a:t>‹#›</a:t>
            </a:fld>
            <a:endParaRPr lang="el-GR" dirty="0"/>
          </a:p>
        </p:txBody>
      </p:sp>
      <p:sp>
        <p:nvSpPr>
          <p:cNvPr id="12" name="Θέση υποσέλιδου 11"/>
          <p:cNvSpPr>
            <a:spLocks noGrp="1"/>
          </p:cNvSpPr>
          <p:nvPr>
            <p:ph type="ftr" sz="quarter" idx="17"/>
          </p:nvPr>
        </p:nvSpPr>
        <p:spPr/>
        <p:txBody>
          <a:bodyPr rtlCol="0"/>
          <a:lstStyle/>
          <a:p>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Θέση περιεχομένου 10"/>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5"/>
          </p:nvPr>
        </p:nvSpPr>
        <p:spPr/>
        <p:txBody>
          <a:bodyPr rtlCol="0"/>
          <a:lstStyle/>
          <a:p>
            <a:fld id="{E654B1C6-F825-435E-9927-78402A91DA0A}" type="datetime1">
              <a:rPr lang="el-GR" smtClean="0"/>
              <a:t>17/3/2016</a:t>
            </a:fld>
            <a:endParaRPr lang="el-GR" dirty="0"/>
          </a:p>
        </p:txBody>
      </p:sp>
      <p:sp>
        <p:nvSpPr>
          <p:cNvPr id="12" name="Θέση αριθμού διαφάνειας 11"/>
          <p:cNvSpPr>
            <a:spLocks noGrp="1"/>
          </p:cNvSpPr>
          <p:nvPr>
            <p:ph type="sldNum" sz="quarter" idx="16"/>
          </p:nvPr>
        </p:nvSpPr>
        <p:spPr/>
        <p:txBody>
          <a:bodyPr rtlCol="0"/>
          <a:lstStyle/>
          <a:p>
            <a:fld id="{3DF53439-851E-44AD-84B1-B6BFC3D0C743}" type="slidenum">
              <a:rPr lang="el-GR" smtClean="0"/>
              <a:t>‹#›</a:t>
            </a:fld>
            <a:endParaRPr lang="el-GR" dirty="0"/>
          </a:p>
        </p:txBody>
      </p:sp>
      <p:sp>
        <p:nvSpPr>
          <p:cNvPr id="14" name="Θέση υποσέλιδου 13"/>
          <p:cNvSpPr>
            <a:spLocks noGrp="1"/>
          </p:cNvSpPr>
          <p:nvPr>
            <p:ph type="ftr" sz="quarter" idx="17"/>
          </p:nvPr>
        </p:nvSpPr>
        <p:spPr/>
        <p:txBody>
          <a:bodyPr rtlCol="0"/>
          <a:lstStyle/>
          <a:p>
            <a:endParaRPr lang="el-GR" dirty="0"/>
          </a:p>
        </p:txBody>
      </p:sp>
      <p:sp>
        <p:nvSpPr>
          <p:cNvPr id="16" name="Θέση κειμένου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Θέση κειμένου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B8B29AE5-2245-4E25-8FD0-813DA634CD60}" type="datetime1">
              <a:rPr lang="el-GR" smtClean="0"/>
              <a:t>17/3/2016</a:t>
            </a:fld>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lstStyle>
            <a:lvl1pPr>
              <a:defRPr>
                <a:solidFill>
                  <a:srgbClr val="FFFFFF"/>
                </a:solidFill>
              </a:defRPr>
            </a:lvl1pPr>
          </a:lstStyle>
          <a:p>
            <a:fld id="{3DF53439-851E-44AD-84B1-B6BFC3D0C743}"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C6C567E-FD02-42B1-AB07-68F9DC06BDC1}" type="datetime1">
              <a:rPr lang="el-GR" smtClean="0"/>
              <a:t>17/3/2016</a:t>
            </a:fld>
            <a:endParaRPr lang="el-GR" dirty="0"/>
          </a:p>
        </p:txBody>
      </p:sp>
      <p:sp>
        <p:nvSpPr>
          <p:cNvPr id="3" name="Θέση υποσέλιδου 2"/>
          <p:cNvSpPr>
            <a:spLocks noGrp="1"/>
          </p:cNvSpPr>
          <p:nvPr>
            <p:ph type="ftr" sz="quarter" idx="11"/>
          </p:nvPr>
        </p:nvSpPr>
        <p:spPr/>
        <p:txBody>
          <a:bodyPr/>
          <a:lstStyle/>
          <a:p>
            <a:endParaRPr lang="el-GR" dirty="0"/>
          </a:p>
        </p:txBody>
      </p:sp>
      <p:sp>
        <p:nvSpPr>
          <p:cNvPr id="4" name="Θέση αριθμού διαφάνειας 3"/>
          <p:cNvSpPr>
            <a:spLocks noGrp="1"/>
          </p:cNvSpPr>
          <p:nvPr>
            <p:ph type="sldNum" sz="quarter" idx="12"/>
          </p:nvPr>
        </p:nvSpPr>
        <p:spPr>
          <a:xfrm>
            <a:off x="0" y="6248400"/>
            <a:ext cx="533400" cy="381000"/>
          </a:xfrm>
        </p:spPr>
        <p:txBody>
          <a:bodyPr/>
          <a:lstStyle>
            <a:lvl1pPr>
              <a:defRPr>
                <a:solidFill>
                  <a:schemeClr val="tx2"/>
                </a:solidFill>
              </a:defRPr>
            </a:lvl1pPr>
          </a:lstStyle>
          <a:p>
            <a:fld id="{3DF53439-851E-44AD-84B1-B6BFC3D0C743}"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76232751-A256-4DFF-B33B-B174A289B760}" type="datetime1">
              <a:rPr lang="el-GR" smtClean="0"/>
              <a:t>17/3/2016</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lvl1pPr>
              <a:defRPr>
                <a:solidFill>
                  <a:srgbClr val="FFFFFF"/>
                </a:solidFill>
              </a:defRPr>
            </a:lvl1pPr>
          </a:lstStyle>
          <a:p>
            <a:fld id="{3DF53439-851E-44AD-84B1-B6BFC3D0C743}" type="slidenum">
              <a:rPr lang="el-GR" smtClean="0"/>
              <a:t>‹#›</a:t>
            </a:fld>
            <a:endParaRPr lang="el-GR" dirty="0"/>
          </a:p>
        </p:txBody>
      </p:sp>
      <p:sp>
        <p:nvSpPr>
          <p:cNvPr id="3" name="Θέση κειμένου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Θέση περιεχομένου 8"/>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4" name="Θέση κειμένου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Ορθογώνιο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Ορθογώνιο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Ορθογώνιο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Ορθογώνιο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Θέση ημερομηνίας 11"/>
          <p:cNvSpPr>
            <a:spLocks noGrp="1"/>
          </p:cNvSpPr>
          <p:nvPr>
            <p:ph type="dt" sz="half" idx="10"/>
          </p:nvPr>
        </p:nvSpPr>
        <p:spPr>
          <a:xfrm>
            <a:off x="6248400" y="6248400"/>
            <a:ext cx="2667000" cy="365125"/>
          </a:xfrm>
        </p:spPr>
        <p:txBody>
          <a:bodyPr rtlCol="0"/>
          <a:lstStyle/>
          <a:p>
            <a:fld id="{8CBB452B-ED73-4ED8-950A-F3362709AF31}" type="datetime1">
              <a:rPr lang="el-GR" smtClean="0"/>
              <a:t>17/3/2016</a:t>
            </a:fld>
            <a:endParaRPr lang="el-GR" dirty="0"/>
          </a:p>
        </p:txBody>
      </p:sp>
      <p:sp>
        <p:nvSpPr>
          <p:cNvPr id="13" name="Θέση αριθμού διαφάνειας 12"/>
          <p:cNvSpPr>
            <a:spLocks noGrp="1"/>
          </p:cNvSpPr>
          <p:nvPr>
            <p:ph type="sldNum" sz="quarter" idx="11"/>
          </p:nvPr>
        </p:nvSpPr>
        <p:spPr>
          <a:xfrm>
            <a:off x="0" y="4667249"/>
            <a:ext cx="1447800" cy="663578"/>
          </a:xfrm>
        </p:spPr>
        <p:txBody>
          <a:bodyPr rtlCol="0"/>
          <a:lstStyle>
            <a:lvl1pPr>
              <a:defRPr sz="2800"/>
            </a:lvl1pPr>
          </a:lstStyle>
          <a:p>
            <a:fld id="{3DF53439-851E-44AD-84B1-B6BFC3D0C743}" type="slidenum">
              <a:rPr lang="el-GR" smtClean="0"/>
              <a:t>‹#›</a:t>
            </a:fld>
            <a:endParaRPr lang="el-GR" dirty="0"/>
          </a:p>
        </p:txBody>
      </p:sp>
      <p:sp>
        <p:nvSpPr>
          <p:cNvPr id="14" name="Θέση υποσέλιδου 13"/>
          <p:cNvSpPr>
            <a:spLocks noGrp="1"/>
          </p:cNvSpPr>
          <p:nvPr>
            <p:ph type="ftr" sz="quarter" idx="12"/>
          </p:nvPr>
        </p:nvSpPr>
        <p:spPr>
          <a:xfrm>
            <a:off x="1600200" y="6248206"/>
            <a:ext cx="4572000" cy="365125"/>
          </a:xfrm>
        </p:spPr>
        <p:txBody>
          <a:bodyPr rtlCol="0"/>
          <a:lstStyle/>
          <a:p>
            <a:endParaRPr lang="el-GR" dirty="0"/>
          </a:p>
        </p:txBody>
      </p:sp>
      <p:sp>
        <p:nvSpPr>
          <p:cNvPr id="3" name="Θέση εικόνας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3DD227D-9D17-42B6-83B8-FA4044015127}" type="datetime1">
              <a:rPr lang="el-GR" smtClean="0"/>
              <a:t>17/3/2016</a:t>
            </a:fld>
            <a:endParaRPr lang="el-GR" dirty="0"/>
          </a:p>
        </p:txBody>
      </p:sp>
      <p:sp>
        <p:nvSpPr>
          <p:cNvPr id="3" name="Θέση υποσέλιδου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dirty="0"/>
          </a:p>
        </p:txBody>
      </p:sp>
      <p:sp>
        <p:nvSpPr>
          <p:cNvPr id="7" name="Ορθογώνιο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Ορθογώνιο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Ορθογώνιο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Θέση αριθμού διαφάνειας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F53439-851E-44AD-84B1-B6BFC3D0C743}"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F534FD20"/><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336393"/>
            <a:ext cx="6516724" cy="2708434"/>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l-GR" sz="2800" b="1" dirty="0" smtClean="0">
                <a:solidFill>
                  <a:srgbClr val="000104"/>
                </a:solidFill>
                <a:latin typeface="Calibri" panose="020F0502020204030204" pitchFamily="34" charset="0"/>
              </a:rPr>
              <a:t>Η απάντηση του φαρμακευτικού κλάδου στην κρίση</a:t>
            </a:r>
          </a:p>
          <a:p>
            <a:pPr algn="ctr"/>
            <a:endParaRPr lang="en-US" b="1" dirty="0">
              <a:solidFill>
                <a:srgbClr val="000104"/>
              </a:solidFill>
              <a:latin typeface="Calibri" panose="020F0502020204030204" pitchFamily="34" charset="0"/>
            </a:endParaRPr>
          </a:p>
          <a:p>
            <a:pPr algn="ctr"/>
            <a:r>
              <a:rPr lang="el-GR" b="1" dirty="0" smtClean="0">
                <a:solidFill>
                  <a:srgbClr val="000104"/>
                </a:solidFill>
                <a:latin typeface="Calibri" panose="020F0502020204030204" pitchFamily="34" charset="0"/>
              </a:rPr>
              <a:t>Πασχάλης Αποστολίδης</a:t>
            </a:r>
            <a:endParaRPr lang="en-US" b="1" dirty="0" smtClean="0">
              <a:solidFill>
                <a:srgbClr val="000104"/>
              </a:solidFill>
              <a:latin typeface="Calibri" panose="020F0502020204030204" pitchFamily="34" charset="0"/>
            </a:endParaRPr>
          </a:p>
          <a:p>
            <a:pPr algn="ctr"/>
            <a:r>
              <a:rPr lang="el-GR" b="1" dirty="0" smtClean="0">
                <a:solidFill>
                  <a:srgbClr val="000104"/>
                </a:solidFill>
                <a:latin typeface="Calibri" panose="020F0502020204030204" pitchFamily="34" charset="0"/>
              </a:rPr>
              <a:t>Πρόεδρος ΣΦΕΕ</a:t>
            </a:r>
            <a:endParaRPr lang="en-US" b="1" dirty="0" smtClean="0">
              <a:solidFill>
                <a:srgbClr val="000104"/>
              </a:solidFill>
              <a:latin typeface="Calibri" panose="020F0502020204030204" pitchFamily="34" charset="0"/>
            </a:endParaRPr>
          </a:p>
          <a:p>
            <a:pPr algn="ctr"/>
            <a:r>
              <a:rPr lang="el-GR" b="1" dirty="0" smtClean="0">
                <a:solidFill>
                  <a:srgbClr val="000104"/>
                </a:solidFill>
                <a:latin typeface="Calibri" panose="020F0502020204030204" pitchFamily="34" charset="0"/>
              </a:rPr>
              <a:t>Ετήσια Γενική Συνέλευση ΣΦΕΕ</a:t>
            </a:r>
          </a:p>
          <a:p>
            <a:pPr algn="ctr"/>
            <a:r>
              <a:rPr lang="el-GR" b="1" dirty="0" smtClean="0">
                <a:solidFill>
                  <a:srgbClr val="000104"/>
                </a:solidFill>
                <a:latin typeface="Calibri" panose="020F0502020204030204" pitchFamily="34" charset="0"/>
              </a:rPr>
              <a:t>Αθήνα</a:t>
            </a:r>
            <a:endParaRPr lang="en-US" b="1" dirty="0" smtClean="0">
              <a:solidFill>
                <a:srgbClr val="000104"/>
              </a:solidFill>
              <a:latin typeface="Calibri" panose="020F0502020204030204" pitchFamily="34" charset="0"/>
            </a:endParaRPr>
          </a:p>
          <a:p>
            <a:pPr algn="ctr"/>
            <a:r>
              <a:rPr lang="el-GR" sz="1400" dirty="0" smtClean="0">
                <a:solidFill>
                  <a:srgbClr val="000104"/>
                </a:solidFill>
                <a:latin typeface="Calibri" panose="020F0502020204030204" pitchFamily="34" charset="0"/>
              </a:rPr>
              <a:t>17 -18 Μαρτίου</a:t>
            </a:r>
            <a:r>
              <a:rPr lang="en-US" sz="1400" dirty="0" smtClean="0">
                <a:solidFill>
                  <a:srgbClr val="000104"/>
                </a:solidFill>
                <a:latin typeface="Calibri" panose="020F0502020204030204" pitchFamily="34" charset="0"/>
              </a:rPr>
              <a:t> 2016</a:t>
            </a:r>
            <a:r>
              <a:rPr lang="en-US" sz="2400" dirty="0" smtClean="0">
                <a:solidFill>
                  <a:srgbClr val="000104"/>
                </a:solidFill>
                <a:latin typeface="Calibri" panose="020F0502020204030204" pitchFamily="34" charset="0"/>
              </a:rPr>
              <a:t> </a:t>
            </a:r>
            <a:endParaRPr lang="el-GR" sz="2400" dirty="0">
              <a:solidFill>
                <a:srgbClr val="000104"/>
              </a:solidFill>
              <a:latin typeface="Calibri" panose="020F0502020204030204" pitchFamily="34" charset="0"/>
            </a:endParaRPr>
          </a:p>
        </p:txBody>
      </p:sp>
    </p:spTree>
    <p:extLst>
      <p:ext uri="{BB962C8B-B14F-4D97-AF65-F5344CB8AC3E}">
        <p14:creationId xmlns:p14="http://schemas.microsoft.com/office/powerpoint/2010/main" val="11004744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6269"/>
          <a:stretch/>
        </p:blipFill>
        <p:spPr bwMode="auto">
          <a:xfrm>
            <a:off x="899592" y="1880371"/>
            <a:ext cx="7743698" cy="392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512" y="237600"/>
            <a:ext cx="8640960" cy="1022400"/>
          </a:xfrm>
        </p:spPr>
        <p:txBody>
          <a:bodyPr/>
          <a:lstStyle/>
          <a:p>
            <a:pPr algn="ctr"/>
            <a:r>
              <a:rPr lang="el-GR" sz="2800" b="1" dirty="0" smtClean="0">
                <a:solidFill>
                  <a:srgbClr val="000104"/>
                </a:solidFill>
              </a:rPr>
              <a:t>Η υλοποίηση των δομικών μεταρρυθμίσεων στην Ελλάδα υστερεί σε σχέση με άλλες χώρες</a:t>
            </a:r>
            <a:endParaRPr lang="en-GB" sz="2800" b="1" dirty="0">
              <a:solidFill>
                <a:srgbClr val="000104"/>
              </a:solidFill>
            </a:endParaRPr>
          </a:p>
        </p:txBody>
      </p:sp>
      <p:sp>
        <p:nvSpPr>
          <p:cNvPr id="4" name="TextBox 3"/>
          <p:cNvSpPr txBox="1"/>
          <p:nvPr/>
        </p:nvSpPr>
        <p:spPr>
          <a:xfrm>
            <a:off x="2987824" y="1465039"/>
            <a:ext cx="3168352" cy="307777"/>
          </a:xfrm>
          <a:prstGeom prst="rect">
            <a:avLst/>
          </a:prstGeom>
          <a:noFill/>
        </p:spPr>
        <p:txBody>
          <a:bodyPr wrap="square" rtlCol="0">
            <a:spAutoFit/>
          </a:bodyPr>
          <a:lstStyle>
            <a:defPPr>
              <a:defRPr lang="en-US"/>
            </a:defPPr>
            <a:lvl1pPr>
              <a:defRPr sz="1400" b="1">
                <a:latin typeface="+mj-lt"/>
              </a:defRPr>
            </a:lvl1pPr>
          </a:lstStyle>
          <a:p>
            <a:r>
              <a:rPr lang="en-GB" dirty="0"/>
              <a:t>Reform implementation since 2010</a:t>
            </a:r>
          </a:p>
        </p:txBody>
      </p:sp>
      <p:sp>
        <p:nvSpPr>
          <p:cNvPr id="5" name="TextBox 4"/>
          <p:cNvSpPr txBox="1"/>
          <p:nvPr/>
        </p:nvSpPr>
        <p:spPr>
          <a:xfrm>
            <a:off x="179512" y="5877272"/>
            <a:ext cx="7924328" cy="784830"/>
          </a:xfrm>
          <a:prstGeom prst="rect">
            <a:avLst/>
          </a:prstGeom>
          <a:noFill/>
        </p:spPr>
        <p:txBody>
          <a:bodyPr wrap="square" rtlCol="0">
            <a:spAutoFit/>
          </a:bodyPr>
          <a:lstStyle>
            <a:defPPr>
              <a:defRPr lang="en-US"/>
            </a:defPPr>
            <a:lvl1pPr>
              <a:defRPr sz="1200" i="1">
                <a:solidFill>
                  <a:schemeClr val="bg2">
                    <a:lumMod val="10000"/>
                  </a:schemeClr>
                </a:solidFill>
                <a:latin typeface="+mj-lt"/>
              </a:defRPr>
            </a:lvl1pPr>
          </a:lstStyle>
          <a:p>
            <a:r>
              <a:rPr lang="en-GB" sz="1100" i="0" dirty="0"/>
              <a:t>Note: The graph shows the fraction of prior actions and structural benchmarks for the IMF loans of the respective programs for all reviews corresponding to each category. Targets that were modified or waived are excluded from the analysis. For Greece, the data refer to the Stand-by Agreement of 2010 and the Extended Loan Facility of 2012.</a:t>
            </a:r>
          </a:p>
          <a:p>
            <a:r>
              <a:rPr lang="en-GB" dirty="0"/>
              <a:t>Source</a:t>
            </a:r>
            <a:r>
              <a:rPr lang="en-GB" i="0" dirty="0"/>
              <a:t>: OECD calculations based on IMF MONA database</a:t>
            </a:r>
          </a:p>
        </p:txBody>
      </p:sp>
      <p:sp>
        <p:nvSpPr>
          <p:cNvPr id="3" name="Slide Number Placeholder 2"/>
          <p:cNvSpPr>
            <a:spLocks noGrp="1"/>
          </p:cNvSpPr>
          <p:nvPr>
            <p:ph type="sldNum" sz="quarter" idx="4"/>
          </p:nvPr>
        </p:nvSpPr>
        <p:spPr/>
        <p:txBody>
          <a:bodyPr/>
          <a:lstStyle/>
          <a:p>
            <a:fld id="{ECC21D3F-8F1A-49C5-AD48-E60BC70EEBCB}" type="slidenum">
              <a:rPr lang="en-GB" smtClean="0"/>
              <a:pPr/>
              <a:t>10</a:t>
            </a:fld>
            <a:endParaRPr lang="en-GB"/>
          </a:p>
        </p:txBody>
      </p:sp>
      <p:sp>
        <p:nvSpPr>
          <p:cNvPr id="7" name="Θέση αριθμού διαφάνειας 9"/>
          <p:cNvSpPr txBox="1">
            <a:spLocks/>
          </p:cNvSpPr>
          <p:nvPr/>
        </p:nvSpPr>
        <p:spPr>
          <a:xfrm>
            <a:off x="0" y="1272222"/>
            <a:ext cx="533400" cy="244476"/>
          </a:xfrm>
          <a:prstGeom prst="rect">
            <a:avLst/>
          </a:prstGeom>
        </p:spPr>
        <p:txBody>
          <a:bodyPr>
            <a:no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F53439-851E-44AD-84B1-B6BFC3D0C743}" type="slidenum">
              <a:rPr lang="el-GR" sz="1400" b="1" smtClean="0">
                <a:solidFill>
                  <a:schemeClr val="bg1"/>
                </a:solidFill>
              </a:rPr>
              <a:pPr/>
              <a:t>10</a:t>
            </a:fld>
            <a:endParaRPr lang="el-GR" sz="1400" b="1" dirty="0">
              <a:solidFill>
                <a:schemeClr val="bg1"/>
              </a:solidFill>
            </a:endParaRPr>
          </a:p>
        </p:txBody>
      </p:sp>
    </p:spTree>
    <p:extLst>
      <p:ext uri="{BB962C8B-B14F-4D97-AF65-F5344CB8AC3E}">
        <p14:creationId xmlns:p14="http://schemas.microsoft.com/office/powerpoint/2010/main" val="4064227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346050"/>
          </a:xfrm>
        </p:spPr>
        <p:txBody>
          <a:bodyPr>
            <a:noAutofit/>
          </a:bodyPr>
          <a:lstStyle/>
          <a:p>
            <a:pPr algn="ctr"/>
            <a:r>
              <a:rPr lang="el-GR" sz="2800" b="1" dirty="0" smtClean="0">
                <a:solidFill>
                  <a:srgbClr val="000104"/>
                </a:solidFill>
              </a:rPr>
              <a:t>Προτάσεις για Στρατηγικές Μεταρρυθμίσεις</a:t>
            </a:r>
            <a:endParaRPr lang="el-GR" sz="2800" b="1" dirty="0">
              <a:solidFill>
                <a:srgbClr val="000104"/>
              </a:solidFill>
            </a:endParaRPr>
          </a:p>
        </p:txBody>
      </p:sp>
      <p:sp>
        <p:nvSpPr>
          <p:cNvPr id="5" name="Ελεύθερη σχεδίαση 4"/>
          <p:cNvSpPr/>
          <p:nvPr/>
        </p:nvSpPr>
        <p:spPr>
          <a:xfrm>
            <a:off x="6778746" y="1099926"/>
            <a:ext cx="2111718" cy="5550322"/>
          </a:xfrm>
          <a:custGeom>
            <a:avLst/>
            <a:gdLst>
              <a:gd name="connsiteX0" fmla="*/ 0 w 2111718"/>
              <a:gd name="connsiteY0" fmla="*/ 211172 h 5550322"/>
              <a:gd name="connsiteX1" fmla="*/ 211172 w 2111718"/>
              <a:gd name="connsiteY1" fmla="*/ 0 h 5550322"/>
              <a:gd name="connsiteX2" fmla="*/ 1900546 w 2111718"/>
              <a:gd name="connsiteY2" fmla="*/ 0 h 5550322"/>
              <a:gd name="connsiteX3" fmla="*/ 2111718 w 2111718"/>
              <a:gd name="connsiteY3" fmla="*/ 211172 h 5550322"/>
              <a:gd name="connsiteX4" fmla="*/ 2111718 w 2111718"/>
              <a:gd name="connsiteY4" fmla="*/ 5339150 h 5550322"/>
              <a:gd name="connsiteX5" fmla="*/ 1900546 w 2111718"/>
              <a:gd name="connsiteY5" fmla="*/ 5550322 h 5550322"/>
              <a:gd name="connsiteX6" fmla="*/ 211172 w 2111718"/>
              <a:gd name="connsiteY6" fmla="*/ 5550322 h 5550322"/>
              <a:gd name="connsiteX7" fmla="*/ 0 w 2111718"/>
              <a:gd name="connsiteY7" fmla="*/ 5339150 h 5550322"/>
              <a:gd name="connsiteX8" fmla="*/ 0 w 2111718"/>
              <a:gd name="connsiteY8" fmla="*/ 211172 h 5550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1718" h="5550322">
                <a:moveTo>
                  <a:pt x="0" y="211172"/>
                </a:moveTo>
                <a:cubicBezTo>
                  <a:pt x="0" y="94545"/>
                  <a:pt x="94545" y="0"/>
                  <a:pt x="211172" y="0"/>
                </a:cubicBezTo>
                <a:lnTo>
                  <a:pt x="1900546" y="0"/>
                </a:lnTo>
                <a:cubicBezTo>
                  <a:pt x="2017173" y="0"/>
                  <a:pt x="2111718" y="94545"/>
                  <a:pt x="2111718" y="211172"/>
                </a:cubicBezTo>
                <a:lnTo>
                  <a:pt x="2111718" y="5339150"/>
                </a:lnTo>
                <a:cubicBezTo>
                  <a:pt x="2111718" y="5455777"/>
                  <a:pt x="2017173" y="5550322"/>
                  <a:pt x="1900546" y="5550322"/>
                </a:cubicBezTo>
                <a:lnTo>
                  <a:pt x="211172" y="5550322"/>
                </a:lnTo>
                <a:cubicBezTo>
                  <a:pt x="94545" y="5550322"/>
                  <a:pt x="0" y="5455777"/>
                  <a:pt x="0" y="5339150"/>
                </a:cubicBezTo>
                <a:lnTo>
                  <a:pt x="0" y="2111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shade val="80000"/>
              <a:hueOff val="0"/>
              <a:satOff val="0"/>
              <a:lumOff val="0"/>
              <a:alphaOff val="0"/>
            </a:schemeClr>
          </a:fillRef>
          <a:effectRef idx="2">
            <a:schemeClr val="accent2">
              <a:shade val="80000"/>
              <a:hueOff val="0"/>
              <a:satOff val="0"/>
              <a:lumOff val="0"/>
              <a:alphaOff val="0"/>
            </a:schemeClr>
          </a:effectRef>
          <a:fontRef idx="minor">
            <a:schemeClr val="lt1"/>
          </a:fontRef>
        </p:style>
        <p:txBody>
          <a:bodyPr spcFirstLastPara="0" vert="horz" wrap="square" lIns="113792" tIns="2333921" rIns="113792" bIns="1223857" numCol="1" spcCol="1270" anchor="t" anchorCtr="1">
            <a:noAutofit/>
          </a:bodyPr>
          <a:lstStyle/>
          <a:p>
            <a:pPr lvl="0" algn="l" defTabSz="711200" rtl="0">
              <a:lnSpc>
                <a:spcPct val="90000"/>
              </a:lnSpc>
              <a:spcBef>
                <a:spcPct val="0"/>
              </a:spcBef>
              <a:spcAft>
                <a:spcPct val="35000"/>
              </a:spcAft>
            </a:pPr>
            <a:r>
              <a:rPr lang="el-GR" sz="1600" b="1" kern="1200" dirty="0" smtClean="0"/>
              <a:t>Νέος Αναπτυξιακός Νόμος</a:t>
            </a:r>
            <a:endParaRPr lang="el-GR" sz="1600" kern="1200" dirty="0"/>
          </a:p>
          <a:p>
            <a:pPr marL="57150" lvl="1" indent="-57150" algn="l" defTabSz="466725" rtl="0">
              <a:lnSpc>
                <a:spcPct val="90000"/>
              </a:lnSpc>
              <a:spcBef>
                <a:spcPct val="0"/>
              </a:spcBef>
              <a:spcAft>
                <a:spcPct val="15000"/>
              </a:spcAft>
              <a:buChar char="••"/>
            </a:pPr>
            <a:r>
              <a:rPr lang="el-GR" sz="1050" kern="1200" dirty="0" smtClean="0"/>
              <a:t>Ενίσχυση των πολιτικών πρωτοβουλιών που στοχεύουν στην ανάπτυξη της Έρευνας και της Καινοτομίας</a:t>
            </a:r>
            <a:endParaRPr lang="el-GR" sz="1050" kern="1200" dirty="0"/>
          </a:p>
          <a:p>
            <a:pPr marL="57150" lvl="1" indent="-57150" algn="l" defTabSz="466725" rtl="0">
              <a:lnSpc>
                <a:spcPct val="90000"/>
              </a:lnSpc>
              <a:spcBef>
                <a:spcPct val="0"/>
              </a:spcBef>
              <a:spcAft>
                <a:spcPct val="15000"/>
              </a:spcAft>
              <a:buChar char="••"/>
            </a:pPr>
            <a:r>
              <a:rPr lang="el-GR" sz="1050" kern="1200" dirty="0" smtClean="0"/>
              <a:t>Στόχος είναι η δημιουργία ενός σταθερού και προβλέψιμου επιχειρηματικού περιβάλλοντος που θα επιτρέπει στον κλάδο να προγραμματίσει επενδύσεις, να  αξιοποιήσει τις αναπτυξιακές δυνατότητες που έχει ώστε να υποστηρίξει ένα βιώσιμο σύστημα υγείας,</a:t>
            </a:r>
            <a:endParaRPr lang="el-GR" sz="1050" kern="1200" dirty="0"/>
          </a:p>
        </p:txBody>
      </p:sp>
      <p:sp>
        <p:nvSpPr>
          <p:cNvPr id="6" name="Έλλειψη 5"/>
          <p:cNvSpPr/>
          <p:nvPr/>
        </p:nvSpPr>
        <p:spPr>
          <a:xfrm>
            <a:off x="6842097" y="1284442"/>
            <a:ext cx="1985015" cy="1848257"/>
          </a:xfrm>
          <a:prstGeom prst="ellipse">
            <a:avLst/>
          </a:prstGeom>
          <a:blipFill>
            <a:blip r:embed="rId2">
              <a:extLst>
                <a:ext uri="{28A0092B-C50C-407E-A947-70E740481C1C}">
                  <a14:useLocalDpi xmlns:a14="http://schemas.microsoft.com/office/drawing/2010/main" val="0"/>
                </a:ext>
              </a:extLst>
            </a:blip>
            <a:srcRect/>
            <a:stretch>
              <a:fillRect l="-4000" r="-4000"/>
            </a:stretch>
          </a:blipFill>
          <a:scene3d>
            <a:camera prst="orthographicFront"/>
            <a:lightRig rig="flat" dir="t"/>
          </a:scene3d>
          <a:sp3d z="127000" prstMaterial="plastic">
            <a:bevelT w="88900" h="88900"/>
            <a:bevelB w="88900" h="31750" prst="angle"/>
          </a:sp3d>
        </p:spPr>
        <p:style>
          <a:lnRef idx="0">
            <a:schemeClr val="lt1">
              <a:hueOff val="0"/>
              <a:satOff val="0"/>
              <a:lumOff val="0"/>
              <a:alphaOff val="0"/>
            </a:schemeClr>
          </a:lnRef>
          <a:fillRef idx="3">
            <a:scrgbClr r="0" g="0" b="0"/>
          </a:fillRef>
          <a:effectRef idx="2">
            <a:schemeClr val="accent2">
              <a:tint val="50000"/>
              <a:hueOff val="0"/>
              <a:satOff val="0"/>
              <a:lumOff val="0"/>
              <a:alphaOff val="0"/>
            </a:schemeClr>
          </a:effectRef>
          <a:fontRef idx="minor">
            <a:schemeClr val="lt1">
              <a:hueOff val="0"/>
              <a:satOff val="0"/>
              <a:lumOff val="0"/>
              <a:alphaOff val="0"/>
            </a:schemeClr>
          </a:fontRef>
        </p:style>
      </p:sp>
      <p:sp>
        <p:nvSpPr>
          <p:cNvPr id="7" name="Ελεύθερη σχεδίαση 6"/>
          <p:cNvSpPr/>
          <p:nvPr/>
        </p:nvSpPr>
        <p:spPr>
          <a:xfrm>
            <a:off x="4603675" y="1099926"/>
            <a:ext cx="2111718" cy="5550322"/>
          </a:xfrm>
          <a:custGeom>
            <a:avLst/>
            <a:gdLst>
              <a:gd name="connsiteX0" fmla="*/ 0 w 2111718"/>
              <a:gd name="connsiteY0" fmla="*/ 211172 h 5550322"/>
              <a:gd name="connsiteX1" fmla="*/ 211172 w 2111718"/>
              <a:gd name="connsiteY1" fmla="*/ 0 h 5550322"/>
              <a:gd name="connsiteX2" fmla="*/ 1900546 w 2111718"/>
              <a:gd name="connsiteY2" fmla="*/ 0 h 5550322"/>
              <a:gd name="connsiteX3" fmla="*/ 2111718 w 2111718"/>
              <a:gd name="connsiteY3" fmla="*/ 211172 h 5550322"/>
              <a:gd name="connsiteX4" fmla="*/ 2111718 w 2111718"/>
              <a:gd name="connsiteY4" fmla="*/ 5339150 h 5550322"/>
              <a:gd name="connsiteX5" fmla="*/ 1900546 w 2111718"/>
              <a:gd name="connsiteY5" fmla="*/ 5550322 h 5550322"/>
              <a:gd name="connsiteX6" fmla="*/ 211172 w 2111718"/>
              <a:gd name="connsiteY6" fmla="*/ 5550322 h 5550322"/>
              <a:gd name="connsiteX7" fmla="*/ 0 w 2111718"/>
              <a:gd name="connsiteY7" fmla="*/ 5339150 h 5550322"/>
              <a:gd name="connsiteX8" fmla="*/ 0 w 2111718"/>
              <a:gd name="connsiteY8" fmla="*/ 211172 h 5550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1718" h="5550322">
                <a:moveTo>
                  <a:pt x="0" y="211172"/>
                </a:moveTo>
                <a:cubicBezTo>
                  <a:pt x="0" y="94545"/>
                  <a:pt x="94545" y="0"/>
                  <a:pt x="211172" y="0"/>
                </a:cubicBezTo>
                <a:lnTo>
                  <a:pt x="1900546" y="0"/>
                </a:lnTo>
                <a:cubicBezTo>
                  <a:pt x="2017173" y="0"/>
                  <a:pt x="2111718" y="94545"/>
                  <a:pt x="2111718" y="211172"/>
                </a:cubicBezTo>
                <a:lnTo>
                  <a:pt x="2111718" y="5339150"/>
                </a:lnTo>
                <a:cubicBezTo>
                  <a:pt x="2111718" y="5455777"/>
                  <a:pt x="2017173" y="5550322"/>
                  <a:pt x="1900546" y="5550322"/>
                </a:cubicBezTo>
                <a:lnTo>
                  <a:pt x="211172" y="5550322"/>
                </a:lnTo>
                <a:cubicBezTo>
                  <a:pt x="94545" y="5550322"/>
                  <a:pt x="0" y="5455777"/>
                  <a:pt x="0" y="5339150"/>
                </a:cubicBezTo>
                <a:lnTo>
                  <a:pt x="0" y="2111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shade val="80000"/>
              <a:hueOff val="225950"/>
              <a:satOff val="-19074"/>
              <a:lumOff val="12382"/>
              <a:alphaOff val="0"/>
            </a:schemeClr>
          </a:fillRef>
          <a:effectRef idx="2">
            <a:schemeClr val="accent2">
              <a:shade val="80000"/>
              <a:hueOff val="225950"/>
              <a:satOff val="-19074"/>
              <a:lumOff val="12382"/>
              <a:alphaOff val="0"/>
            </a:schemeClr>
          </a:effectRef>
          <a:fontRef idx="minor">
            <a:schemeClr val="lt1"/>
          </a:fontRef>
        </p:style>
        <p:txBody>
          <a:bodyPr spcFirstLastPara="0" vert="horz" wrap="square" lIns="113792" tIns="2333921" rIns="113792" bIns="1223857" numCol="1" spcCol="1270" anchor="t" anchorCtr="1">
            <a:noAutofit/>
          </a:bodyPr>
          <a:lstStyle/>
          <a:p>
            <a:pPr lvl="0" algn="l" defTabSz="711200" rtl="0">
              <a:lnSpc>
                <a:spcPct val="90000"/>
              </a:lnSpc>
              <a:spcBef>
                <a:spcPct val="0"/>
              </a:spcBef>
              <a:spcAft>
                <a:spcPct val="35000"/>
              </a:spcAft>
            </a:pPr>
            <a:r>
              <a:rPr lang="el-GR" sz="1600" b="1" kern="1200" dirty="0" smtClean="0"/>
              <a:t>Καινοτομία –Απασχόληση</a:t>
            </a:r>
            <a:r>
              <a:rPr lang="el-GR" sz="1600" kern="1200" dirty="0" smtClean="0"/>
              <a:t> </a:t>
            </a:r>
            <a:endParaRPr lang="el-GR" sz="1600" kern="1200" dirty="0"/>
          </a:p>
          <a:p>
            <a:pPr marL="114300" lvl="1" indent="-114300" algn="l" defTabSz="533400" rtl="0">
              <a:lnSpc>
                <a:spcPct val="90000"/>
              </a:lnSpc>
              <a:spcBef>
                <a:spcPct val="0"/>
              </a:spcBef>
              <a:spcAft>
                <a:spcPct val="15000"/>
              </a:spcAft>
              <a:buChar char="••"/>
            </a:pPr>
            <a:r>
              <a:rPr lang="el-GR" sz="1200" kern="1200" dirty="0" smtClean="0"/>
              <a:t>Θέσπιση κινήτρων για Έρευνα και Ανάπτυξη και </a:t>
            </a:r>
            <a:r>
              <a:rPr lang="el-GR" sz="1200" b="1" kern="1200" dirty="0" smtClean="0"/>
              <a:t>Κλινικές Μελέτες  </a:t>
            </a:r>
            <a:r>
              <a:rPr lang="el-GR" sz="1200" kern="1200" dirty="0" smtClean="0"/>
              <a:t>ώστε να τριπλασιαστούν οι εισροές κονδυλίων για Κλινικές Μελέτες από τα €80 εκ. στα €240εκ. </a:t>
            </a:r>
            <a:endParaRPr lang="el-GR" sz="1200" kern="1200" dirty="0"/>
          </a:p>
          <a:p>
            <a:pPr marL="114300" lvl="1" indent="-114300" algn="l" defTabSz="533400" rtl="0">
              <a:lnSpc>
                <a:spcPct val="90000"/>
              </a:lnSpc>
              <a:spcBef>
                <a:spcPct val="0"/>
              </a:spcBef>
              <a:spcAft>
                <a:spcPct val="15000"/>
              </a:spcAft>
              <a:buChar char="••"/>
            </a:pPr>
            <a:r>
              <a:rPr lang="el-GR" sz="1200" kern="1200" dirty="0" smtClean="0"/>
              <a:t>Θέσπιση κινήτρων για αύξηση παραγωγής και επενδύσεις που θα οδηγήσουν στην αύξηση της απασχόλησης</a:t>
            </a:r>
            <a:endParaRPr lang="el-GR" sz="1200" kern="1200" dirty="0"/>
          </a:p>
        </p:txBody>
      </p:sp>
      <p:sp>
        <p:nvSpPr>
          <p:cNvPr id="8" name="Έλλειψη 7"/>
          <p:cNvSpPr/>
          <p:nvPr/>
        </p:nvSpPr>
        <p:spPr>
          <a:xfrm>
            <a:off x="4667027" y="1284442"/>
            <a:ext cx="1985015" cy="1848257"/>
          </a:xfrm>
          <a:prstGeom prst="ellipse">
            <a:avLst/>
          </a:prstGeom>
          <a:blipFill>
            <a:blip r:embed="rId3">
              <a:extLst>
                <a:ext uri="{28A0092B-C50C-407E-A947-70E740481C1C}">
                  <a14:useLocalDpi xmlns:a14="http://schemas.microsoft.com/office/drawing/2010/main" val="0"/>
                </a:ext>
              </a:extLst>
            </a:blip>
            <a:srcRect/>
            <a:stretch>
              <a:fillRect l="-23000" r="-23000"/>
            </a:stretch>
          </a:blipFill>
          <a:scene3d>
            <a:camera prst="orthographicFront"/>
            <a:lightRig rig="flat" dir="t"/>
          </a:scene3d>
          <a:sp3d z="127000" prstMaterial="plastic">
            <a:bevelT w="88900" h="88900"/>
            <a:bevelB w="88900" h="31750" prst="angle"/>
          </a:sp3d>
        </p:spPr>
        <p:style>
          <a:lnRef idx="0">
            <a:schemeClr val="lt1">
              <a:hueOff val="0"/>
              <a:satOff val="0"/>
              <a:lumOff val="0"/>
              <a:alphaOff val="0"/>
            </a:schemeClr>
          </a:lnRef>
          <a:fillRef idx="3">
            <a:scrgbClr r="0" g="0" b="0"/>
          </a:fillRef>
          <a:effectRef idx="2">
            <a:schemeClr val="accent2">
              <a:tint val="50000"/>
              <a:hueOff val="10791"/>
              <a:satOff val="-745"/>
              <a:lumOff val="4617"/>
              <a:alphaOff val="0"/>
            </a:schemeClr>
          </a:effectRef>
          <a:fontRef idx="minor">
            <a:schemeClr val="lt1">
              <a:hueOff val="0"/>
              <a:satOff val="0"/>
              <a:lumOff val="0"/>
              <a:alphaOff val="0"/>
            </a:schemeClr>
          </a:fontRef>
        </p:style>
      </p:sp>
      <p:sp>
        <p:nvSpPr>
          <p:cNvPr id="9" name="Ελεύθερη σχεδίαση 8"/>
          <p:cNvSpPr/>
          <p:nvPr/>
        </p:nvSpPr>
        <p:spPr>
          <a:xfrm>
            <a:off x="2428605" y="1099926"/>
            <a:ext cx="2111718" cy="5550322"/>
          </a:xfrm>
          <a:custGeom>
            <a:avLst/>
            <a:gdLst>
              <a:gd name="connsiteX0" fmla="*/ 0 w 2111718"/>
              <a:gd name="connsiteY0" fmla="*/ 211172 h 5550322"/>
              <a:gd name="connsiteX1" fmla="*/ 211172 w 2111718"/>
              <a:gd name="connsiteY1" fmla="*/ 0 h 5550322"/>
              <a:gd name="connsiteX2" fmla="*/ 1900546 w 2111718"/>
              <a:gd name="connsiteY2" fmla="*/ 0 h 5550322"/>
              <a:gd name="connsiteX3" fmla="*/ 2111718 w 2111718"/>
              <a:gd name="connsiteY3" fmla="*/ 211172 h 5550322"/>
              <a:gd name="connsiteX4" fmla="*/ 2111718 w 2111718"/>
              <a:gd name="connsiteY4" fmla="*/ 5339150 h 5550322"/>
              <a:gd name="connsiteX5" fmla="*/ 1900546 w 2111718"/>
              <a:gd name="connsiteY5" fmla="*/ 5550322 h 5550322"/>
              <a:gd name="connsiteX6" fmla="*/ 211172 w 2111718"/>
              <a:gd name="connsiteY6" fmla="*/ 5550322 h 5550322"/>
              <a:gd name="connsiteX7" fmla="*/ 0 w 2111718"/>
              <a:gd name="connsiteY7" fmla="*/ 5339150 h 5550322"/>
              <a:gd name="connsiteX8" fmla="*/ 0 w 2111718"/>
              <a:gd name="connsiteY8" fmla="*/ 211172 h 5550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1718" h="5550322">
                <a:moveTo>
                  <a:pt x="0" y="211172"/>
                </a:moveTo>
                <a:cubicBezTo>
                  <a:pt x="0" y="94545"/>
                  <a:pt x="94545" y="0"/>
                  <a:pt x="211172" y="0"/>
                </a:cubicBezTo>
                <a:lnTo>
                  <a:pt x="1900546" y="0"/>
                </a:lnTo>
                <a:cubicBezTo>
                  <a:pt x="2017173" y="0"/>
                  <a:pt x="2111718" y="94545"/>
                  <a:pt x="2111718" y="211172"/>
                </a:cubicBezTo>
                <a:lnTo>
                  <a:pt x="2111718" y="5339150"/>
                </a:lnTo>
                <a:cubicBezTo>
                  <a:pt x="2111718" y="5455777"/>
                  <a:pt x="2017173" y="5550322"/>
                  <a:pt x="1900546" y="5550322"/>
                </a:cubicBezTo>
                <a:lnTo>
                  <a:pt x="211172" y="5550322"/>
                </a:lnTo>
                <a:cubicBezTo>
                  <a:pt x="94545" y="5550322"/>
                  <a:pt x="0" y="5455777"/>
                  <a:pt x="0" y="5339150"/>
                </a:cubicBezTo>
                <a:lnTo>
                  <a:pt x="0" y="2111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shade val="80000"/>
              <a:hueOff val="451900"/>
              <a:satOff val="-38148"/>
              <a:lumOff val="24763"/>
              <a:alphaOff val="0"/>
            </a:schemeClr>
          </a:fillRef>
          <a:effectRef idx="2">
            <a:schemeClr val="accent2">
              <a:shade val="80000"/>
              <a:hueOff val="451900"/>
              <a:satOff val="-38148"/>
              <a:lumOff val="24763"/>
              <a:alphaOff val="0"/>
            </a:schemeClr>
          </a:effectRef>
          <a:fontRef idx="minor">
            <a:schemeClr val="lt1"/>
          </a:fontRef>
        </p:style>
        <p:txBody>
          <a:bodyPr spcFirstLastPara="0" vert="horz" wrap="square" lIns="113792" tIns="2333921" rIns="113792" bIns="1223857" numCol="1" spcCol="1270" anchor="t" anchorCtr="1">
            <a:noAutofit/>
          </a:bodyPr>
          <a:lstStyle/>
          <a:p>
            <a:pPr lvl="0" algn="l" defTabSz="711200" rtl="0">
              <a:lnSpc>
                <a:spcPct val="90000"/>
              </a:lnSpc>
              <a:spcBef>
                <a:spcPct val="0"/>
              </a:spcBef>
              <a:spcAft>
                <a:spcPct val="35000"/>
              </a:spcAft>
            </a:pPr>
            <a:r>
              <a:rPr lang="el-GR" sz="1600" b="1" kern="1200" dirty="0" smtClean="0"/>
              <a:t>Διαρθρωτικές αλλαγές στο Σύστημα Υγείας</a:t>
            </a:r>
            <a:r>
              <a:rPr lang="el-GR" sz="1600" kern="1200" dirty="0" smtClean="0"/>
              <a:t> </a:t>
            </a:r>
            <a:endParaRPr lang="el-GR" sz="1600" kern="1200" dirty="0"/>
          </a:p>
          <a:p>
            <a:pPr marL="114300" lvl="1" indent="-114300" algn="l" defTabSz="533400" rtl="0">
              <a:lnSpc>
                <a:spcPct val="90000"/>
              </a:lnSpc>
              <a:spcBef>
                <a:spcPct val="0"/>
              </a:spcBef>
              <a:spcAft>
                <a:spcPct val="15000"/>
              </a:spcAft>
              <a:buChar char="••"/>
            </a:pPr>
            <a:r>
              <a:rPr lang="el-GR" sz="1200" kern="1200" dirty="0" smtClean="0"/>
              <a:t>Ενεργοποίηση της Επιτροπής Διαπραγμάτευσης</a:t>
            </a:r>
            <a:endParaRPr lang="el-GR" sz="1200" kern="1200" dirty="0"/>
          </a:p>
          <a:p>
            <a:pPr marL="114300" lvl="1" indent="-114300" algn="l" defTabSz="533400" rtl="0">
              <a:lnSpc>
                <a:spcPct val="90000"/>
              </a:lnSpc>
              <a:spcBef>
                <a:spcPct val="0"/>
              </a:spcBef>
              <a:spcAft>
                <a:spcPct val="15000"/>
              </a:spcAft>
              <a:buChar char="••"/>
            </a:pPr>
            <a:r>
              <a:rPr lang="el-GR" sz="1200" kern="1200" dirty="0" smtClean="0"/>
              <a:t>Εφαρμογή Θεραπευτικών πρωτοκόλλων και Μητρώων Ασθενών</a:t>
            </a:r>
            <a:endParaRPr lang="el-GR" sz="1200" kern="1200" dirty="0"/>
          </a:p>
          <a:p>
            <a:pPr marL="114300" lvl="1" indent="-114300" algn="l" defTabSz="533400" rtl="0">
              <a:lnSpc>
                <a:spcPct val="90000"/>
              </a:lnSpc>
              <a:spcBef>
                <a:spcPct val="0"/>
              </a:spcBef>
              <a:spcAft>
                <a:spcPct val="15000"/>
              </a:spcAft>
              <a:buChar char="••"/>
            </a:pPr>
            <a:r>
              <a:rPr lang="el-GR" sz="1200" kern="1200" dirty="0" smtClean="0"/>
              <a:t>Εξοικονόμηση πόρων για καινοτομία από αυξημένη διείσδυση γενοσήμων</a:t>
            </a:r>
            <a:endParaRPr lang="el-GR" sz="1200" kern="1200" dirty="0"/>
          </a:p>
          <a:p>
            <a:pPr marL="114300" lvl="1" indent="-114300" algn="l" defTabSz="533400" rtl="0">
              <a:lnSpc>
                <a:spcPct val="90000"/>
              </a:lnSpc>
              <a:spcBef>
                <a:spcPct val="0"/>
              </a:spcBef>
              <a:spcAft>
                <a:spcPct val="15000"/>
              </a:spcAft>
              <a:buChar char="••"/>
            </a:pPr>
            <a:r>
              <a:rPr lang="el-GR" sz="1200" kern="1200" dirty="0" smtClean="0"/>
              <a:t>Απλοποίηση συστήματος </a:t>
            </a:r>
            <a:r>
              <a:rPr lang="el-GR" sz="1200" dirty="0" smtClean="0"/>
              <a:t>τιμολόγησης &amp; αποζημίωσης</a:t>
            </a:r>
            <a:endParaRPr lang="el-GR" sz="1200" kern="1200" dirty="0"/>
          </a:p>
        </p:txBody>
      </p:sp>
      <p:sp>
        <p:nvSpPr>
          <p:cNvPr id="10" name="Έλλειψη 9"/>
          <p:cNvSpPr/>
          <p:nvPr/>
        </p:nvSpPr>
        <p:spPr>
          <a:xfrm>
            <a:off x="2491956" y="1284442"/>
            <a:ext cx="1985015" cy="1848257"/>
          </a:xfrm>
          <a:prstGeom prst="ellipse">
            <a:avLst/>
          </a:prstGeom>
          <a:blipFill>
            <a:blip r:embed="rId4" cstate="print">
              <a:extLst>
                <a:ext uri="{28A0092B-C50C-407E-A947-70E740481C1C}">
                  <a14:useLocalDpi xmlns:a14="http://schemas.microsoft.com/office/drawing/2010/main" val="0"/>
                </a:ext>
              </a:extLst>
            </a:blip>
            <a:srcRect/>
            <a:stretch>
              <a:fillRect l="-30000" r="-30000"/>
            </a:stretch>
          </a:blipFill>
          <a:scene3d>
            <a:camera prst="orthographicFront"/>
            <a:lightRig rig="flat" dir="t"/>
          </a:scene3d>
          <a:sp3d z="127000" prstMaterial="plastic">
            <a:bevelT w="88900" h="88900"/>
            <a:bevelB w="88900" h="31750" prst="angle"/>
          </a:sp3d>
        </p:spPr>
        <p:style>
          <a:lnRef idx="0">
            <a:schemeClr val="lt1">
              <a:hueOff val="0"/>
              <a:satOff val="0"/>
              <a:lumOff val="0"/>
              <a:alphaOff val="0"/>
            </a:schemeClr>
          </a:lnRef>
          <a:fillRef idx="3">
            <a:scrgbClr r="0" g="0" b="0"/>
          </a:fillRef>
          <a:effectRef idx="2">
            <a:schemeClr val="accent2">
              <a:tint val="50000"/>
              <a:hueOff val="21581"/>
              <a:satOff val="-1490"/>
              <a:lumOff val="9234"/>
              <a:alphaOff val="0"/>
            </a:schemeClr>
          </a:effectRef>
          <a:fontRef idx="minor">
            <a:schemeClr val="lt1">
              <a:hueOff val="0"/>
              <a:satOff val="0"/>
              <a:lumOff val="0"/>
              <a:alphaOff val="0"/>
            </a:schemeClr>
          </a:fontRef>
        </p:style>
      </p:sp>
      <p:sp>
        <p:nvSpPr>
          <p:cNvPr id="11" name="Ελεύθερη σχεδίαση 10"/>
          <p:cNvSpPr/>
          <p:nvPr/>
        </p:nvSpPr>
        <p:spPr>
          <a:xfrm>
            <a:off x="253534" y="1099926"/>
            <a:ext cx="2111718" cy="5550322"/>
          </a:xfrm>
          <a:custGeom>
            <a:avLst/>
            <a:gdLst>
              <a:gd name="connsiteX0" fmla="*/ 0 w 2111718"/>
              <a:gd name="connsiteY0" fmla="*/ 211172 h 5550322"/>
              <a:gd name="connsiteX1" fmla="*/ 211172 w 2111718"/>
              <a:gd name="connsiteY1" fmla="*/ 0 h 5550322"/>
              <a:gd name="connsiteX2" fmla="*/ 1900546 w 2111718"/>
              <a:gd name="connsiteY2" fmla="*/ 0 h 5550322"/>
              <a:gd name="connsiteX3" fmla="*/ 2111718 w 2111718"/>
              <a:gd name="connsiteY3" fmla="*/ 211172 h 5550322"/>
              <a:gd name="connsiteX4" fmla="*/ 2111718 w 2111718"/>
              <a:gd name="connsiteY4" fmla="*/ 5339150 h 5550322"/>
              <a:gd name="connsiteX5" fmla="*/ 1900546 w 2111718"/>
              <a:gd name="connsiteY5" fmla="*/ 5550322 h 5550322"/>
              <a:gd name="connsiteX6" fmla="*/ 211172 w 2111718"/>
              <a:gd name="connsiteY6" fmla="*/ 5550322 h 5550322"/>
              <a:gd name="connsiteX7" fmla="*/ 0 w 2111718"/>
              <a:gd name="connsiteY7" fmla="*/ 5339150 h 5550322"/>
              <a:gd name="connsiteX8" fmla="*/ 0 w 2111718"/>
              <a:gd name="connsiteY8" fmla="*/ 211172 h 5550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1718" h="5550322">
                <a:moveTo>
                  <a:pt x="0" y="211172"/>
                </a:moveTo>
                <a:cubicBezTo>
                  <a:pt x="0" y="94545"/>
                  <a:pt x="94545" y="0"/>
                  <a:pt x="211172" y="0"/>
                </a:cubicBezTo>
                <a:lnTo>
                  <a:pt x="1900546" y="0"/>
                </a:lnTo>
                <a:cubicBezTo>
                  <a:pt x="2017173" y="0"/>
                  <a:pt x="2111718" y="94545"/>
                  <a:pt x="2111718" y="211172"/>
                </a:cubicBezTo>
                <a:lnTo>
                  <a:pt x="2111718" y="5339150"/>
                </a:lnTo>
                <a:cubicBezTo>
                  <a:pt x="2111718" y="5455777"/>
                  <a:pt x="2017173" y="5550322"/>
                  <a:pt x="1900546" y="5550322"/>
                </a:cubicBezTo>
                <a:lnTo>
                  <a:pt x="211172" y="5550322"/>
                </a:lnTo>
                <a:cubicBezTo>
                  <a:pt x="94545" y="5550322"/>
                  <a:pt x="0" y="5455777"/>
                  <a:pt x="0" y="5339150"/>
                </a:cubicBezTo>
                <a:lnTo>
                  <a:pt x="0" y="2111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shade val="80000"/>
              <a:hueOff val="677850"/>
              <a:satOff val="-57222"/>
              <a:lumOff val="37145"/>
              <a:alphaOff val="0"/>
            </a:schemeClr>
          </a:fillRef>
          <a:effectRef idx="2">
            <a:schemeClr val="accent2">
              <a:shade val="80000"/>
              <a:hueOff val="677850"/>
              <a:satOff val="-57222"/>
              <a:lumOff val="37145"/>
              <a:alphaOff val="0"/>
            </a:schemeClr>
          </a:effectRef>
          <a:fontRef idx="minor">
            <a:schemeClr val="lt1"/>
          </a:fontRef>
        </p:style>
        <p:txBody>
          <a:bodyPr spcFirstLastPara="0" vert="horz" wrap="square" lIns="113792" tIns="2333921" rIns="113792" bIns="1223857" numCol="1" spcCol="1270" anchor="t" anchorCtr="1">
            <a:noAutofit/>
          </a:bodyPr>
          <a:lstStyle/>
          <a:p>
            <a:pPr lvl="0" algn="l" defTabSz="711200" rtl="0">
              <a:lnSpc>
                <a:spcPct val="90000"/>
              </a:lnSpc>
              <a:spcBef>
                <a:spcPct val="0"/>
              </a:spcBef>
              <a:spcAft>
                <a:spcPct val="35000"/>
              </a:spcAft>
            </a:pPr>
            <a:r>
              <a:rPr lang="el-GR" sz="1600" b="1" kern="1200" dirty="0" smtClean="0"/>
              <a:t>Καθολική και απρόσκοπτη πρόσβαση των ασθενών στα φάρμακα</a:t>
            </a:r>
            <a:r>
              <a:rPr lang="el-GR" sz="1600" kern="1200" dirty="0" smtClean="0"/>
              <a:t> </a:t>
            </a:r>
            <a:endParaRPr lang="el-GR" sz="1600" kern="1200" dirty="0"/>
          </a:p>
          <a:p>
            <a:pPr marL="114300" lvl="1" indent="-114300" algn="l" defTabSz="533400" rtl="0">
              <a:lnSpc>
                <a:spcPct val="90000"/>
              </a:lnSpc>
              <a:spcBef>
                <a:spcPct val="0"/>
              </a:spcBef>
              <a:spcAft>
                <a:spcPct val="15000"/>
              </a:spcAft>
              <a:buChar char="••"/>
            </a:pPr>
            <a:r>
              <a:rPr lang="el-GR" sz="1200" kern="1200" dirty="0" smtClean="0"/>
              <a:t>Θεσμοθέτηση ειδικού κονδυλίου που θα αφορά αποκλειστικά ανασφάλιστους και πρόσφυγες και εισαγωγή εισοδηματικών κριτηρίων για την συμμετοχή των ασθενών στα φάρμακα.</a:t>
            </a:r>
            <a:endParaRPr lang="el-GR" sz="1200" kern="1200" dirty="0"/>
          </a:p>
        </p:txBody>
      </p:sp>
      <p:sp>
        <p:nvSpPr>
          <p:cNvPr id="12" name="Έλλειψη 11"/>
          <p:cNvSpPr/>
          <p:nvPr/>
        </p:nvSpPr>
        <p:spPr>
          <a:xfrm>
            <a:off x="316886" y="1284442"/>
            <a:ext cx="1985015" cy="1848257"/>
          </a:xfrm>
          <a:prstGeom prst="ellipse">
            <a:avLst/>
          </a:prstGeom>
          <a:blipFill>
            <a:blip r:embed="rId5">
              <a:extLst>
                <a:ext uri="{28A0092B-C50C-407E-A947-70E740481C1C}">
                  <a14:useLocalDpi xmlns:a14="http://schemas.microsoft.com/office/drawing/2010/main" val="0"/>
                </a:ext>
              </a:extLst>
            </a:blip>
            <a:srcRect/>
            <a:stretch>
              <a:fillRect l="-48000" r="-48000"/>
            </a:stretch>
          </a:blipFill>
          <a:scene3d>
            <a:camera prst="orthographicFront"/>
            <a:lightRig rig="flat" dir="t"/>
          </a:scene3d>
          <a:sp3d z="127000" prstMaterial="plastic">
            <a:bevelT w="88900" h="88900"/>
            <a:bevelB w="88900" h="31750" prst="angle"/>
          </a:sp3d>
        </p:spPr>
        <p:style>
          <a:lnRef idx="0">
            <a:schemeClr val="lt1">
              <a:hueOff val="0"/>
              <a:satOff val="0"/>
              <a:lumOff val="0"/>
              <a:alphaOff val="0"/>
            </a:schemeClr>
          </a:lnRef>
          <a:fillRef idx="3">
            <a:scrgbClr r="0" g="0" b="0"/>
          </a:fillRef>
          <a:effectRef idx="2">
            <a:schemeClr val="accent2">
              <a:tint val="50000"/>
              <a:hueOff val="32372"/>
              <a:satOff val="-2235"/>
              <a:lumOff val="13851"/>
              <a:alphaOff val="0"/>
            </a:schemeClr>
          </a:effectRef>
          <a:fontRef idx="minor">
            <a:schemeClr val="lt1">
              <a:hueOff val="0"/>
              <a:satOff val="0"/>
              <a:lumOff val="0"/>
              <a:alphaOff val="0"/>
            </a:schemeClr>
          </a:fontRef>
        </p:style>
      </p:sp>
      <p:sp>
        <p:nvSpPr>
          <p:cNvPr id="13" name="Αριστερό-δεξιό βέλος 12"/>
          <p:cNvSpPr/>
          <p:nvPr/>
        </p:nvSpPr>
        <p:spPr>
          <a:xfrm>
            <a:off x="640404" y="3007563"/>
            <a:ext cx="7949683" cy="216909"/>
          </a:xfrm>
          <a:prstGeom prst="leftRightArrow">
            <a:avLst/>
          </a:prstGeom>
          <a:scene3d>
            <a:camera prst="orthographicFront"/>
            <a:lightRig rig="flat" dir="t"/>
          </a:scene3d>
          <a:sp3d z="190500" prstMaterial="plastic">
            <a:bevelT w="120900" h="88900"/>
            <a:bevelB w="88900" h="31750" prst="angle"/>
          </a:sp3d>
        </p:spPr>
        <p:style>
          <a:lnRef idx="0">
            <a:schemeClr val="lt1">
              <a:hueOff val="0"/>
              <a:satOff val="0"/>
              <a:lumOff val="0"/>
              <a:alphaOff val="0"/>
            </a:schemeClr>
          </a:lnRef>
          <a:fillRef idx="1">
            <a:schemeClr val="accent2">
              <a:tint val="40000"/>
              <a:hueOff val="0"/>
              <a:satOff val="0"/>
              <a:lumOff val="0"/>
              <a:alphaOff val="0"/>
            </a:schemeClr>
          </a:fillRef>
          <a:effectRef idx="3">
            <a:schemeClr val="accent2">
              <a:tint val="40000"/>
              <a:hueOff val="0"/>
              <a:satOff val="0"/>
              <a:lumOff val="0"/>
              <a:alphaOff val="0"/>
            </a:schemeClr>
          </a:effectRef>
          <a:fontRef idx="minor">
            <a:schemeClr val="dk1">
              <a:hueOff val="0"/>
              <a:satOff val="0"/>
              <a:lumOff val="0"/>
              <a:alphaOff val="0"/>
            </a:schemeClr>
          </a:fontRef>
        </p:style>
      </p:sp>
      <p:sp>
        <p:nvSpPr>
          <p:cNvPr id="14" name="Θέση υποσέλιδου 13"/>
          <p:cNvSpPr>
            <a:spLocks noGrp="1"/>
          </p:cNvSpPr>
          <p:nvPr>
            <p:ph type="ftr" sz="quarter" idx="11"/>
          </p:nvPr>
        </p:nvSpPr>
        <p:spPr/>
        <p:txBody>
          <a:bodyPr/>
          <a:lstStyle/>
          <a:p>
            <a:endParaRPr lang="el-GR" dirty="0"/>
          </a:p>
        </p:txBody>
      </p:sp>
      <p:sp>
        <p:nvSpPr>
          <p:cNvPr id="15" name="Θέση αριθμού διαφάνειας 14"/>
          <p:cNvSpPr>
            <a:spLocks noGrp="1"/>
          </p:cNvSpPr>
          <p:nvPr>
            <p:ph type="sldNum" sz="quarter" idx="12"/>
          </p:nvPr>
        </p:nvSpPr>
        <p:spPr/>
        <p:txBody>
          <a:bodyPr>
            <a:normAutofit fontScale="85000" lnSpcReduction="20000"/>
          </a:bodyPr>
          <a:lstStyle/>
          <a:p>
            <a:fld id="{3DF53439-851E-44AD-84B1-B6BFC3D0C743}" type="slidenum">
              <a:rPr lang="el-GR" smtClean="0"/>
              <a:t>11</a:t>
            </a:fld>
            <a:endParaRPr lang="el-GR" dirty="0"/>
          </a:p>
        </p:txBody>
      </p:sp>
    </p:spTree>
    <p:extLst>
      <p:ext uri="{BB962C8B-B14F-4D97-AF65-F5344CB8AC3E}">
        <p14:creationId xmlns:p14="http://schemas.microsoft.com/office/powerpoint/2010/main" val="229375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ιζόντιος πάπυρος 4"/>
          <p:cNvSpPr/>
          <p:nvPr/>
        </p:nvSpPr>
        <p:spPr>
          <a:xfrm>
            <a:off x="539552" y="1829812"/>
            <a:ext cx="8352928" cy="2592288"/>
          </a:xfrm>
          <a:prstGeom prst="horizontalScroll">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3" name="Θέση περιεχομένου 2"/>
          <p:cNvSpPr>
            <a:spLocks noGrp="1"/>
          </p:cNvSpPr>
          <p:nvPr>
            <p:ph sz="quarter" idx="1"/>
          </p:nvPr>
        </p:nvSpPr>
        <p:spPr>
          <a:xfrm>
            <a:off x="747221" y="2391576"/>
            <a:ext cx="8153400" cy="1468760"/>
          </a:xfrm>
        </p:spPr>
        <p:txBody>
          <a:bodyPr/>
          <a:lstStyle/>
          <a:p>
            <a:pPr marL="0" indent="0">
              <a:buNone/>
            </a:pPr>
            <a:r>
              <a:rPr lang="el-GR" b="1" dirty="0">
                <a:solidFill>
                  <a:srgbClr val="000104"/>
                </a:solidFill>
              </a:rPr>
              <a:t>Ανάγκη για νέο απλοποιημένο σύστημα τιμολόγησης που δεν θα </a:t>
            </a:r>
            <a:r>
              <a:rPr lang="el-GR" b="1" dirty="0" smtClean="0">
                <a:solidFill>
                  <a:srgbClr val="000104"/>
                </a:solidFill>
              </a:rPr>
              <a:t>επηρεάζει </a:t>
            </a:r>
            <a:r>
              <a:rPr lang="el-GR" b="1" dirty="0">
                <a:solidFill>
                  <a:srgbClr val="000104"/>
                </a:solidFill>
              </a:rPr>
              <a:t>τις άλλες χώρες της </a:t>
            </a:r>
            <a:r>
              <a:rPr lang="el-GR" b="1" dirty="0" smtClean="0">
                <a:solidFill>
                  <a:srgbClr val="000104"/>
                </a:solidFill>
              </a:rPr>
              <a:t>Ευρώπης</a:t>
            </a:r>
            <a:endParaRPr lang="el-GR" b="1" dirty="0">
              <a:solidFill>
                <a:srgbClr val="000104"/>
              </a:solidFill>
            </a:endParaRPr>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normAutofit fontScale="85000" lnSpcReduction="20000"/>
          </a:bodyPr>
          <a:lstStyle/>
          <a:p>
            <a:fld id="{3DF53439-851E-44AD-84B1-B6BFC3D0C743}" type="slidenum">
              <a:rPr lang="el-GR" smtClean="0"/>
              <a:t>12</a:t>
            </a:fld>
            <a:endParaRPr lang="el-GR" dirty="0"/>
          </a:p>
        </p:txBody>
      </p:sp>
    </p:spTree>
    <p:extLst>
      <p:ext uri="{BB962C8B-B14F-4D97-AF65-F5344CB8AC3E}">
        <p14:creationId xmlns:p14="http://schemas.microsoft.com/office/powerpoint/2010/main" val="1466646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196752"/>
            <a:ext cx="7488832" cy="517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539552" y="188640"/>
            <a:ext cx="7632848" cy="864096"/>
          </a:xfrm>
          <a:ln>
            <a:noFill/>
          </a:ln>
        </p:spPr>
        <p:style>
          <a:lnRef idx="2">
            <a:schemeClr val="dk1"/>
          </a:lnRef>
          <a:fillRef idx="1">
            <a:schemeClr val="lt1"/>
          </a:fillRef>
          <a:effectRef idx="0">
            <a:schemeClr val="dk1"/>
          </a:effectRef>
          <a:fontRef idx="minor">
            <a:schemeClr val="dk1"/>
          </a:fontRef>
        </p:style>
        <p:txBody>
          <a:bodyPr>
            <a:normAutofit/>
          </a:bodyPr>
          <a:lstStyle/>
          <a:p>
            <a:r>
              <a:rPr lang="el-GR" sz="2800" b="1" dirty="0" smtClean="0">
                <a:solidFill>
                  <a:srgbClr val="000104"/>
                </a:solidFill>
                <a:latin typeface="+mj-lt"/>
              </a:rPr>
              <a:t>… Αύξηση προσδόκιμου επιβίωσης…</a:t>
            </a:r>
            <a:endParaRPr lang="el-GR" sz="2800" b="1" dirty="0">
              <a:solidFill>
                <a:srgbClr val="000104"/>
              </a:solidFill>
              <a:latin typeface="+mj-lt"/>
            </a:endParaRPr>
          </a:p>
        </p:txBody>
      </p:sp>
      <p:sp>
        <p:nvSpPr>
          <p:cNvPr id="6" name="Text Placeholder 3"/>
          <p:cNvSpPr txBox="1">
            <a:spLocks/>
          </p:cNvSpPr>
          <p:nvPr/>
        </p:nvSpPr>
        <p:spPr>
          <a:xfrm>
            <a:off x="251520" y="6407750"/>
            <a:ext cx="8424936" cy="261610"/>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l-GR" sz="900" dirty="0" smtClean="0">
                <a:solidFill>
                  <a:schemeClr val="tx1"/>
                </a:solidFill>
              </a:rPr>
              <a:t>Πηγή</a:t>
            </a:r>
            <a:r>
              <a:rPr lang="en-US" sz="900" dirty="0" smtClean="0">
                <a:solidFill>
                  <a:schemeClr val="tx1"/>
                </a:solidFill>
              </a:rPr>
              <a:t>: HIV/AIDS surveillance in Europe 2013, WHO Regional Office for Europe &amp; ECDC, EfPIA</a:t>
            </a:r>
            <a:endParaRPr lang="el-GR" sz="900" dirty="0" smtClean="0">
              <a:solidFill>
                <a:schemeClr val="tx1"/>
              </a:solidFill>
            </a:endParaRPr>
          </a:p>
          <a:p>
            <a:pPr algn="l"/>
            <a:endParaRPr lang="en-US" sz="900" dirty="0">
              <a:solidFill>
                <a:schemeClr val="tx1"/>
              </a:solidFill>
            </a:endParaRPr>
          </a:p>
        </p:txBody>
      </p:sp>
      <p:sp>
        <p:nvSpPr>
          <p:cNvPr id="2" name="Θέση υποσέλιδου 1"/>
          <p:cNvSpPr>
            <a:spLocks noGrp="1"/>
          </p:cNvSpPr>
          <p:nvPr>
            <p:ph type="ftr" sz="quarter" idx="11"/>
          </p:nvPr>
        </p:nvSpPr>
        <p:spPr/>
        <p:txBody>
          <a:bodyPr/>
          <a:lstStyle/>
          <a:p>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13</a:t>
            </a:fld>
            <a:endParaRPr lang="el-GR" dirty="0"/>
          </a:p>
        </p:txBody>
      </p:sp>
    </p:spTree>
    <p:extLst>
      <p:ext uri="{BB962C8B-B14F-4D97-AF65-F5344CB8AC3E}">
        <p14:creationId xmlns:p14="http://schemas.microsoft.com/office/powerpoint/2010/main" val="1559715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013576" cy="864096"/>
          </a:xfrm>
          <a:ln>
            <a:noFill/>
          </a:ln>
        </p:spPr>
        <p:style>
          <a:lnRef idx="2">
            <a:schemeClr val="dk1"/>
          </a:lnRef>
          <a:fillRef idx="1">
            <a:schemeClr val="lt1"/>
          </a:fillRef>
          <a:effectRef idx="0">
            <a:schemeClr val="dk1"/>
          </a:effectRef>
          <a:fontRef idx="minor">
            <a:schemeClr val="dk1"/>
          </a:fontRef>
        </p:style>
        <p:txBody>
          <a:bodyPr>
            <a:normAutofit/>
          </a:bodyPr>
          <a:lstStyle/>
          <a:p>
            <a:r>
              <a:rPr lang="el-GR" sz="2800" b="1" dirty="0" smtClean="0">
                <a:solidFill>
                  <a:srgbClr val="000104"/>
                </a:solidFill>
                <a:latin typeface="+mj-lt"/>
              </a:rPr>
              <a:t>… Βελτίωση Υγείας…</a:t>
            </a:r>
            <a:endParaRPr lang="el-GR" sz="2800" b="1" dirty="0">
              <a:solidFill>
                <a:srgbClr val="000104"/>
              </a:solidFill>
              <a:latin typeface="+mj-lt"/>
            </a:endParaRPr>
          </a:p>
        </p:txBody>
      </p:sp>
      <p:pic>
        <p:nvPicPr>
          <p:cNvPr id="9219" name="Picture 3" descr="C:\Users\dorina.theodoratou\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891" y="1412776"/>
            <a:ext cx="7920880" cy="443252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31540" y="6210890"/>
            <a:ext cx="8280920" cy="261610"/>
          </a:xfrm>
          <a:prstGeom prst="rect">
            <a:avLst/>
          </a:prstGeom>
        </p:spPr>
        <p:txBody>
          <a:bodyPr wrap="square">
            <a:spAutoFit/>
          </a:bodyPr>
          <a:lstStyle/>
          <a:p>
            <a:pPr>
              <a:spcAft>
                <a:spcPct val="0"/>
              </a:spcAft>
            </a:pPr>
            <a:r>
              <a:rPr lang="el-GR" altLang="en-US" sz="1100" b="1" i="1" dirty="0" smtClean="0">
                <a:ea typeface="ＭＳ Ｐゴシック" charset="-128"/>
              </a:rPr>
              <a:t>Πηγή</a:t>
            </a:r>
            <a:r>
              <a:rPr lang="en-US" altLang="en-US" sz="1100" i="1" dirty="0" smtClean="0">
                <a:ea typeface="ＭＳ Ｐゴシック" charset="-128"/>
              </a:rPr>
              <a:t>: The </a:t>
            </a:r>
            <a:r>
              <a:rPr lang="en-US" altLang="en-US" sz="1100" i="1" dirty="0">
                <a:ea typeface="ＭＳ Ｐゴシック" charset="-128"/>
              </a:rPr>
              <a:t>Lancet</a:t>
            </a:r>
            <a:r>
              <a:rPr lang="en-US" altLang="en-US" sz="1100" dirty="0">
                <a:ea typeface="ＭＳ Ｐゴシック" charset="-128"/>
              </a:rPr>
              <a:t> 2015 385, 1124-1135DOI: (10.1016/S0140-6736(14)62401-6) </a:t>
            </a:r>
          </a:p>
        </p:txBody>
      </p:sp>
      <p:sp>
        <p:nvSpPr>
          <p:cNvPr id="5" name="Rectangle 4"/>
          <p:cNvSpPr/>
          <p:nvPr/>
        </p:nvSpPr>
        <p:spPr>
          <a:xfrm>
            <a:off x="1403648" y="1628800"/>
            <a:ext cx="6696744" cy="307777"/>
          </a:xfrm>
          <a:prstGeom prst="rect">
            <a:avLst/>
          </a:prstGeom>
        </p:spPr>
        <p:txBody>
          <a:bodyPr wrap="square">
            <a:spAutoFit/>
          </a:bodyPr>
          <a:lstStyle/>
          <a:p>
            <a:pPr algn="ctr"/>
            <a:r>
              <a:rPr lang="el-GR" altLang="en-US" sz="1400" b="1" dirty="0">
                <a:latin typeface="+mj-lt"/>
              </a:rPr>
              <a:t>Ποσοστά ίασης χρόνιων φορέων Ηπατίτιδας </a:t>
            </a:r>
            <a:r>
              <a:rPr lang="en-US" altLang="en-US" sz="1400" b="1" dirty="0">
                <a:latin typeface="+mj-lt"/>
              </a:rPr>
              <a:t>C</a:t>
            </a:r>
          </a:p>
        </p:txBody>
      </p:sp>
      <p:sp>
        <p:nvSpPr>
          <p:cNvPr id="3" name="Θέση υποσέλιδου 2"/>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normAutofit fontScale="85000" lnSpcReduction="20000"/>
          </a:bodyPr>
          <a:lstStyle/>
          <a:p>
            <a:fld id="{3DF53439-851E-44AD-84B1-B6BFC3D0C743}" type="slidenum">
              <a:rPr lang="el-GR" smtClean="0"/>
              <a:t>14</a:t>
            </a:fld>
            <a:endParaRPr lang="el-GR" dirty="0"/>
          </a:p>
        </p:txBody>
      </p:sp>
    </p:spTree>
    <p:extLst>
      <p:ext uri="{BB962C8B-B14F-4D97-AF65-F5344CB8AC3E}">
        <p14:creationId xmlns:p14="http://schemas.microsoft.com/office/powerpoint/2010/main" val="1040731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457200" y="274638"/>
            <a:ext cx="8229600" cy="994122"/>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l-GR" sz="2800" b="1" dirty="0" smtClean="0">
                <a:solidFill>
                  <a:srgbClr val="000104"/>
                </a:solidFill>
                <a:latin typeface="+mj-lt"/>
              </a:rPr>
              <a:t>… Αύξηση παραγωγικότητας</a:t>
            </a:r>
            <a:endParaRPr lang="el-GR" sz="2800" b="1" dirty="0">
              <a:solidFill>
                <a:srgbClr val="000104"/>
              </a:solidFill>
              <a:latin typeface="+mj-lt"/>
            </a:endParaRPr>
          </a:p>
        </p:txBody>
      </p:sp>
      <p:pic>
        <p:nvPicPr>
          <p:cNvPr id="4"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2633161" y="1600200"/>
            <a:ext cx="4112627"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70"/>
          <p:cNvSpPr txBox="1">
            <a:spLocks noChangeArrowheads="1"/>
          </p:cNvSpPr>
          <p:nvPr/>
        </p:nvSpPr>
        <p:spPr bwMode="auto">
          <a:xfrm>
            <a:off x="323528" y="6373068"/>
            <a:ext cx="763284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defTabSz="914400">
              <a:lnSpc>
                <a:spcPct val="90000"/>
              </a:lnSpc>
            </a:pPr>
            <a:r>
              <a:rPr lang="el-GR" sz="900" dirty="0" smtClean="0">
                <a:solidFill>
                  <a:srgbClr val="000000"/>
                </a:solidFill>
                <a:latin typeface="+mj-lt"/>
              </a:rPr>
              <a:t>Πηγή</a:t>
            </a:r>
            <a:r>
              <a:rPr lang="en-US" sz="900" dirty="0" smtClean="0">
                <a:solidFill>
                  <a:srgbClr val="000000"/>
                </a:solidFill>
                <a:latin typeface="+mj-lt"/>
              </a:rPr>
              <a:t>: </a:t>
            </a:r>
            <a:r>
              <a:rPr lang="en-US" sz="900" dirty="0">
                <a:solidFill>
                  <a:srgbClr val="000000"/>
                </a:solidFill>
                <a:latin typeface="+mj-lt"/>
              </a:rPr>
              <a:t>* Milken Institute: The Economic Burden of Chronic Disease (</a:t>
            </a:r>
            <a:r>
              <a:rPr lang="en-US" sz="900" dirty="0" smtClean="0">
                <a:solidFill>
                  <a:srgbClr val="000000"/>
                </a:solidFill>
                <a:latin typeface="+mj-lt"/>
              </a:rPr>
              <a:t>2007); </a:t>
            </a:r>
            <a:r>
              <a:rPr lang="en-US" sz="900" baseline="30000" dirty="0">
                <a:solidFill>
                  <a:srgbClr val="000000"/>
                </a:solidFill>
                <a:latin typeface="+mj-lt"/>
              </a:rPr>
              <a:t>† </a:t>
            </a:r>
            <a:r>
              <a:rPr lang="en-US" sz="900" dirty="0">
                <a:solidFill>
                  <a:srgbClr val="000000"/>
                </a:solidFill>
                <a:latin typeface="+mj-lt"/>
              </a:rPr>
              <a:t>Respiratory Medicines Journal (2003)</a:t>
            </a:r>
          </a:p>
        </p:txBody>
      </p:sp>
      <p:sp>
        <p:nvSpPr>
          <p:cNvPr id="2" name="Θέση υποσέλιδου 1"/>
          <p:cNvSpPr>
            <a:spLocks noGrp="1"/>
          </p:cNvSpPr>
          <p:nvPr>
            <p:ph type="ftr" sz="quarter" idx="11"/>
          </p:nvPr>
        </p:nvSpPr>
        <p:spPr/>
        <p:txBody>
          <a:bodyPr/>
          <a:lstStyle/>
          <a:p>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15</a:t>
            </a:fld>
            <a:endParaRPr lang="el-GR" dirty="0"/>
          </a:p>
        </p:txBody>
      </p:sp>
    </p:spTree>
    <p:extLst>
      <p:ext uri="{BB962C8B-B14F-4D97-AF65-F5344CB8AC3E}">
        <p14:creationId xmlns:p14="http://schemas.microsoft.com/office/powerpoint/2010/main" val="4171272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57201" y="1346135"/>
            <a:ext cx="8229599" cy="1720165"/>
            <a:chOff x="457201" y="1346135"/>
            <a:chExt cx="8229599" cy="1720165"/>
          </a:xfrm>
        </p:grpSpPr>
        <p:sp>
          <p:nvSpPr>
            <p:cNvPr id="8" name="Freeform 7"/>
            <p:cNvSpPr/>
            <p:nvPr/>
          </p:nvSpPr>
          <p:spPr>
            <a:xfrm>
              <a:off x="457201" y="1346135"/>
              <a:ext cx="1204115" cy="1720165"/>
            </a:xfrm>
            <a:custGeom>
              <a:avLst/>
              <a:gdLst>
                <a:gd name="connsiteX0" fmla="*/ 0 w 1720165"/>
                <a:gd name="connsiteY0" fmla="*/ 0 h 1204115"/>
                <a:gd name="connsiteX1" fmla="*/ 1118108 w 1720165"/>
                <a:gd name="connsiteY1" fmla="*/ 0 h 1204115"/>
                <a:gd name="connsiteX2" fmla="*/ 1720165 w 1720165"/>
                <a:gd name="connsiteY2" fmla="*/ 602058 h 1204115"/>
                <a:gd name="connsiteX3" fmla="*/ 1118108 w 1720165"/>
                <a:gd name="connsiteY3" fmla="*/ 1204115 h 1204115"/>
                <a:gd name="connsiteX4" fmla="*/ 0 w 1720165"/>
                <a:gd name="connsiteY4" fmla="*/ 1204115 h 1204115"/>
                <a:gd name="connsiteX5" fmla="*/ 602058 w 1720165"/>
                <a:gd name="connsiteY5" fmla="*/ 602058 h 1204115"/>
                <a:gd name="connsiteX6" fmla="*/ 0 w 1720165"/>
                <a:gd name="connsiteY6" fmla="*/ 0 h 1204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0165" h="1204115">
                  <a:moveTo>
                    <a:pt x="1720165" y="0"/>
                  </a:moveTo>
                  <a:lnTo>
                    <a:pt x="1720165" y="782675"/>
                  </a:lnTo>
                  <a:lnTo>
                    <a:pt x="860082" y="1204115"/>
                  </a:lnTo>
                  <a:lnTo>
                    <a:pt x="0" y="782675"/>
                  </a:lnTo>
                  <a:lnTo>
                    <a:pt x="0" y="0"/>
                  </a:lnTo>
                  <a:lnTo>
                    <a:pt x="860082" y="421440"/>
                  </a:lnTo>
                  <a:lnTo>
                    <a:pt x="1720165" y="0"/>
                  </a:lnTo>
                  <a:close/>
                </a:path>
              </a:pathLst>
            </a:custGeom>
            <a:ln>
              <a:noFill/>
            </a:ln>
            <a:scene3d>
              <a:camera prst="orthographicFront"/>
              <a:lightRig rig="flat" dir="t"/>
            </a:scene3d>
            <a:sp3d prstMaterial="plastic">
              <a:bevelT w="120900" h="88900"/>
              <a:bevelB w="88900" h="31750" prst="angle"/>
            </a:sp3d>
          </p:spPr>
          <p:style>
            <a:lnRef idx="1">
              <a:schemeClr val="accent4">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8891" tIns="610948" rIns="8889" bIns="610947" numCol="1" spcCol="1270" anchor="ctr" anchorCtr="0">
              <a:noAutofit/>
            </a:bodyPr>
            <a:lstStyle/>
            <a:p>
              <a:pPr lvl="0" algn="ctr" defTabSz="622300">
                <a:lnSpc>
                  <a:spcPct val="90000"/>
                </a:lnSpc>
                <a:spcBef>
                  <a:spcPct val="0"/>
                </a:spcBef>
                <a:spcAft>
                  <a:spcPct val="35000"/>
                </a:spcAft>
              </a:pPr>
              <a:r>
                <a:rPr lang="el-GR" sz="1400" b="1" kern="1200" dirty="0" smtClean="0">
                  <a:latin typeface="+mj-lt"/>
                </a:rPr>
                <a:t>ΚΑΙΝΟΤΟΜΙΑ</a:t>
              </a:r>
              <a:endParaRPr lang="el-GR" sz="1400" b="1" kern="1200" dirty="0">
                <a:latin typeface="+mj-lt"/>
              </a:endParaRPr>
            </a:p>
          </p:txBody>
        </p:sp>
        <p:sp>
          <p:nvSpPr>
            <p:cNvPr id="9" name="Freeform 8"/>
            <p:cNvSpPr/>
            <p:nvPr/>
          </p:nvSpPr>
          <p:spPr>
            <a:xfrm>
              <a:off x="1661315" y="1346136"/>
              <a:ext cx="7025485" cy="1118108"/>
            </a:xfrm>
            <a:custGeom>
              <a:avLst/>
              <a:gdLst>
                <a:gd name="connsiteX0" fmla="*/ 186355 w 1118107"/>
                <a:gd name="connsiteY0" fmla="*/ 0 h 7025484"/>
                <a:gd name="connsiteX1" fmla="*/ 931752 w 1118107"/>
                <a:gd name="connsiteY1" fmla="*/ 0 h 7025484"/>
                <a:gd name="connsiteX2" fmla="*/ 1118107 w 1118107"/>
                <a:gd name="connsiteY2" fmla="*/ 186355 h 7025484"/>
                <a:gd name="connsiteX3" fmla="*/ 1118107 w 1118107"/>
                <a:gd name="connsiteY3" fmla="*/ 7025484 h 7025484"/>
                <a:gd name="connsiteX4" fmla="*/ 1118107 w 1118107"/>
                <a:gd name="connsiteY4" fmla="*/ 7025484 h 7025484"/>
                <a:gd name="connsiteX5" fmla="*/ 0 w 1118107"/>
                <a:gd name="connsiteY5" fmla="*/ 7025484 h 7025484"/>
                <a:gd name="connsiteX6" fmla="*/ 0 w 1118107"/>
                <a:gd name="connsiteY6" fmla="*/ 7025484 h 7025484"/>
                <a:gd name="connsiteX7" fmla="*/ 0 w 1118107"/>
                <a:gd name="connsiteY7" fmla="*/ 186355 h 7025484"/>
                <a:gd name="connsiteX8" fmla="*/ 186355 w 1118107"/>
                <a:gd name="connsiteY8" fmla="*/ 0 h 7025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107" h="7025484">
                  <a:moveTo>
                    <a:pt x="1118107" y="1170940"/>
                  </a:moveTo>
                  <a:lnTo>
                    <a:pt x="1118107" y="5854544"/>
                  </a:lnTo>
                  <a:cubicBezTo>
                    <a:pt x="1118107" y="6501234"/>
                    <a:pt x="1104828" y="7025481"/>
                    <a:pt x="1088448" y="7025481"/>
                  </a:cubicBezTo>
                  <a:lnTo>
                    <a:pt x="0" y="7025481"/>
                  </a:lnTo>
                  <a:lnTo>
                    <a:pt x="0" y="7025481"/>
                  </a:lnTo>
                  <a:lnTo>
                    <a:pt x="0" y="3"/>
                  </a:lnTo>
                  <a:lnTo>
                    <a:pt x="0" y="3"/>
                  </a:lnTo>
                  <a:lnTo>
                    <a:pt x="1088448" y="3"/>
                  </a:lnTo>
                  <a:cubicBezTo>
                    <a:pt x="1104828" y="3"/>
                    <a:pt x="1118107" y="524250"/>
                    <a:pt x="1118107" y="1170940"/>
                  </a:cubicBezTo>
                  <a:close/>
                </a:path>
              </a:pathLst>
            </a:custGeom>
            <a:ln>
              <a:noFill/>
            </a:ln>
            <a:scene3d>
              <a:camera prst="orthographicFront"/>
              <a:lightRig rig="flat" dir="t"/>
            </a:scene3d>
            <a:sp3d extrusionH="12700" prstMaterial="plastic">
              <a:bevelT w="50800" h="50800"/>
            </a:sp3d>
          </p:spPr>
          <p:style>
            <a:lnRef idx="1">
              <a:schemeClr val="accent4">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67281" rIns="67281" bIns="67282"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latin typeface="+mj-lt"/>
                </a:rPr>
                <a:t>Βελτίωση υγείας</a:t>
              </a:r>
              <a:endParaRPr lang="el-GR" sz="2000" kern="1200" dirty="0">
                <a:latin typeface="+mj-lt"/>
              </a:endParaRPr>
            </a:p>
            <a:p>
              <a:pPr marL="228600" lvl="1" indent="-228600" algn="l" defTabSz="889000">
                <a:lnSpc>
                  <a:spcPct val="90000"/>
                </a:lnSpc>
                <a:spcBef>
                  <a:spcPct val="0"/>
                </a:spcBef>
                <a:spcAft>
                  <a:spcPct val="15000"/>
                </a:spcAft>
                <a:buChar char="••"/>
              </a:pPr>
              <a:r>
                <a:rPr lang="el-GR" sz="2000" kern="1200" dirty="0" smtClean="0">
                  <a:latin typeface="+mj-lt"/>
                </a:rPr>
                <a:t>Αύξηση προσδόκιμου επιβίωσης</a:t>
              </a:r>
              <a:endParaRPr lang="el-GR" sz="2000" kern="1200" dirty="0">
                <a:latin typeface="+mj-lt"/>
              </a:endParaRPr>
            </a:p>
            <a:p>
              <a:pPr marL="228600" lvl="1" indent="-228600" algn="l" defTabSz="889000">
                <a:lnSpc>
                  <a:spcPct val="90000"/>
                </a:lnSpc>
                <a:spcBef>
                  <a:spcPct val="0"/>
                </a:spcBef>
                <a:spcAft>
                  <a:spcPct val="15000"/>
                </a:spcAft>
                <a:buChar char="••"/>
              </a:pPr>
              <a:r>
                <a:rPr lang="el-GR" sz="2000" kern="1200" dirty="0" smtClean="0">
                  <a:latin typeface="+mj-lt"/>
                </a:rPr>
                <a:t>Αύξηση παραγωγικότητας</a:t>
              </a:r>
              <a:endParaRPr lang="el-GR" sz="2000" kern="1200" dirty="0">
                <a:latin typeface="+mj-lt"/>
              </a:endParaRPr>
            </a:p>
          </p:txBody>
        </p:sp>
      </p:grpSp>
      <p:grpSp>
        <p:nvGrpSpPr>
          <p:cNvPr id="15" name="Group 14"/>
          <p:cNvGrpSpPr/>
          <p:nvPr/>
        </p:nvGrpSpPr>
        <p:grpSpPr>
          <a:xfrm>
            <a:off x="457201" y="2873717"/>
            <a:ext cx="8229599" cy="1720165"/>
            <a:chOff x="457201" y="2873717"/>
            <a:chExt cx="8229599" cy="1720165"/>
          </a:xfrm>
        </p:grpSpPr>
        <p:sp>
          <p:nvSpPr>
            <p:cNvPr id="10" name="Freeform 9"/>
            <p:cNvSpPr/>
            <p:nvPr/>
          </p:nvSpPr>
          <p:spPr>
            <a:xfrm>
              <a:off x="457201" y="2873717"/>
              <a:ext cx="1204115" cy="1720165"/>
            </a:xfrm>
            <a:custGeom>
              <a:avLst/>
              <a:gdLst>
                <a:gd name="connsiteX0" fmla="*/ 0 w 1720165"/>
                <a:gd name="connsiteY0" fmla="*/ 0 h 1204115"/>
                <a:gd name="connsiteX1" fmla="*/ 1118108 w 1720165"/>
                <a:gd name="connsiteY1" fmla="*/ 0 h 1204115"/>
                <a:gd name="connsiteX2" fmla="*/ 1720165 w 1720165"/>
                <a:gd name="connsiteY2" fmla="*/ 602058 h 1204115"/>
                <a:gd name="connsiteX3" fmla="*/ 1118108 w 1720165"/>
                <a:gd name="connsiteY3" fmla="*/ 1204115 h 1204115"/>
                <a:gd name="connsiteX4" fmla="*/ 0 w 1720165"/>
                <a:gd name="connsiteY4" fmla="*/ 1204115 h 1204115"/>
                <a:gd name="connsiteX5" fmla="*/ 602058 w 1720165"/>
                <a:gd name="connsiteY5" fmla="*/ 602058 h 1204115"/>
                <a:gd name="connsiteX6" fmla="*/ 0 w 1720165"/>
                <a:gd name="connsiteY6" fmla="*/ 0 h 1204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0165" h="1204115">
                  <a:moveTo>
                    <a:pt x="1720165" y="0"/>
                  </a:moveTo>
                  <a:lnTo>
                    <a:pt x="1720165" y="782675"/>
                  </a:lnTo>
                  <a:lnTo>
                    <a:pt x="860082" y="1204115"/>
                  </a:lnTo>
                  <a:lnTo>
                    <a:pt x="0" y="782675"/>
                  </a:lnTo>
                  <a:lnTo>
                    <a:pt x="0" y="0"/>
                  </a:lnTo>
                  <a:lnTo>
                    <a:pt x="860082" y="421440"/>
                  </a:lnTo>
                  <a:lnTo>
                    <a:pt x="1720165" y="0"/>
                  </a:lnTo>
                  <a:close/>
                </a:path>
              </a:pathLst>
            </a:custGeom>
            <a:ln>
              <a:noFill/>
            </a:ln>
            <a:scene3d>
              <a:camera prst="orthographicFront"/>
              <a:lightRig rig="flat" dir="t"/>
            </a:scene3d>
            <a:sp3d prstMaterial="plastic">
              <a:bevelT w="120900" h="88900"/>
              <a:bevelB w="88900" h="31750" prst="angle"/>
            </a:sp3d>
          </p:spPr>
          <p:style>
            <a:lnRef idx="1">
              <a:schemeClr val="accent4">
                <a:hueOff val="-2232385"/>
                <a:satOff val="13449"/>
                <a:lumOff val="1078"/>
                <a:alphaOff val="0"/>
              </a:schemeClr>
            </a:lnRef>
            <a:fillRef idx="3">
              <a:schemeClr val="accent4">
                <a:hueOff val="-2232385"/>
                <a:satOff val="13449"/>
                <a:lumOff val="1078"/>
                <a:alphaOff val="0"/>
              </a:schemeClr>
            </a:fillRef>
            <a:effectRef idx="2">
              <a:schemeClr val="accent4">
                <a:hueOff val="-2232385"/>
                <a:satOff val="13449"/>
                <a:lumOff val="1078"/>
                <a:alphaOff val="0"/>
              </a:schemeClr>
            </a:effectRef>
            <a:fontRef idx="minor">
              <a:schemeClr val="lt1"/>
            </a:fontRef>
          </p:style>
          <p:txBody>
            <a:bodyPr spcFirstLastPara="0" vert="horz" wrap="square" lIns="7621" tIns="609678" rIns="7619" bIns="609677" numCol="1" spcCol="1270" anchor="ctr" anchorCtr="0">
              <a:noAutofit/>
            </a:bodyPr>
            <a:lstStyle/>
            <a:p>
              <a:pPr lvl="0" algn="ctr" defTabSz="533400">
                <a:lnSpc>
                  <a:spcPct val="90000"/>
                </a:lnSpc>
                <a:spcBef>
                  <a:spcPct val="0"/>
                </a:spcBef>
                <a:spcAft>
                  <a:spcPct val="35000"/>
                </a:spcAft>
              </a:pPr>
              <a:r>
                <a:rPr lang="el-GR" sz="1400" b="1" dirty="0" smtClean="0">
                  <a:latin typeface="+mj-lt"/>
                </a:rPr>
                <a:t>ΔΙΑΦΑΝΕΙΑ</a:t>
              </a:r>
              <a:endParaRPr lang="el-GR" sz="1400" b="1" kern="1200" dirty="0">
                <a:latin typeface="+mj-lt"/>
              </a:endParaRPr>
            </a:p>
          </p:txBody>
        </p:sp>
        <p:sp>
          <p:nvSpPr>
            <p:cNvPr id="11" name="Freeform 10"/>
            <p:cNvSpPr/>
            <p:nvPr/>
          </p:nvSpPr>
          <p:spPr>
            <a:xfrm>
              <a:off x="1661315" y="2873718"/>
              <a:ext cx="7025485" cy="1118108"/>
            </a:xfrm>
            <a:custGeom>
              <a:avLst/>
              <a:gdLst>
                <a:gd name="connsiteX0" fmla="*/ 186355 w 1118107"/>
                <a:gd name="connsiteY0" fmla="*/ 0 h 7025484"/>
                <a:gd name="connsiteX1" fmla="*/ 931752 w 1118107"/>
                <a:gd name="connsiteY1" fmla="*/ 0 h 7025484"/>
                <a:gd name="connsiteX2" fmla="*/ 1118107 w 1118107"/>
                <a:gd name="connsiteY2" fmla="*/ 186355 h 7025484"/>
                <a:gd name="connsiteX3" fmla="*/ 1118107 w 1118107"/>
                <a:gd name="connsiteY3" fmla="*/ 7025484 h 7025484"/>
                <a:gd name="connsiteX4" fmla="*/ 1118107 w 1118107"/>
                <a:gd name="connsiteY4" fmla="*/ 7025484 h 7025484"/>
                <a:gd name="connsiteX5" fmla="*/ 0 w 1118107"/>
                <a:gd name="connsiteY5" fmla="*/ 7025484 h 7025484"/>
                <a:gd name="connsiteX6" fmla="*/ 0 w 1118107"/>
                <a:gd name="connsiteY6" fmla="*/ 7025484 h 7025484"/>
                <a:gd name="connsiteX7" fmla="*/ 0 w 1118107"/>
                <a:gd name="connsiteY7" fmla="*/ 186355 h 7025484"/>
                <a:gd name="connsiteX8" fmla="*/ 186355 w 1118107"/>
                <a:gd name="connsiteY8" fmla="*/ 0 h 7025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107" h="7025484">
                  <a:moveTo>
                    <a:pt x="1118107" y="1170940"/>
                  </a:moveTo>
                  <a:lnTo>
                    <a:pt x="1118107" y="5854544"/>
                  </a:lnTo>
                  <a:cubicBezTo>
                    <a:pt x="1118107" y="6501234"/>
                    <a:pt x="1104828" y="7025481"/>
                    <a:pt x="1088448" y="7025481"/>
                  </a:cubicBezTo>
                  <a:lnTo>
                    <a:pt x="0" y="7025481"/>
                  </a:lnTo>
                  <a:lnTo>
                    <a:pt x="0" y="7025481"/>
                  </a:lnTo>
                  <a:lnTo>
                    <a:pt x="0" y="3"/>
                  </a:lnTo>
                  <a:lnTo>
                    <a:pt x="0" y="3"/>
                  </a:lnTo>
                  <a:lnTo>
                    <a:pt x="1088448" y="3"/>
                  </a:lnTo>
                  <a:cubicBezTo>
                    <a:pt x="1104828" y="3"/>
                    <a:pt x="1118107" y="524250"/>
                    <a:pt x="1118107" y="1170940"/>
                  </a:cubicBezTo>
                  <a:close/>
                </a:path>
              </a:pathLst>
            </a:custGeom>
            <a:ln>
              <a:noFill/>
            </a:ln>
            <a:scene3d>
              <a:camera prst="orthographicFront"/>
              <a:lightRig rig="flat" dir="t"/>
            </a:scene3d>
            <a:sp3d extrusionH="12700" prstMaterial="plastic">
              <a:bevelT w="50800" h="50800"/>
            </a:sp3d>
          </p:spPr>
          <p:style>
            <a:lnRef idx="1">
              <a:schemeClr val="accent4">
                <a:hueOff val="-2232385"/>
                <a:satOff val="13449"/>
                <a:lumOff val="1078"/>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67281" rIns="67281" bIns="67282"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latin typeface="+mj-lt"/>
                </a:rPr>
                <a:t>Κώδικας Δεοντολογίας</a:t>
              </a:r>
              <a:endParaRPr lang="el-GR" sz="2000" kern="1200" dirty="0">
                <a:latin typeface="+mj-lt"/>
              </a:endParaRPr>
            </a:p>
            <a:p>
              <a:pPr marL="228600" lvl="1" indent="-228600" algn="l" defTabSz="889000">
                <a:lnSpc>
                  <a:spcPct val="90000"/>
                </a:lnSpc>
                <a:spcBef>
                  <a:spcPct val="0"/>
                </a:spcBef>
                <a:spcAft>
                  <a:spcPct val="15000"/>
                </a:spcAft>
                <a:buChar char="••"/>
              </a:pPr>
              <a:r>
                <a:rPr lang="el-GR" sz="2000" kern="1200" dirty="0" smtClean="0">
                  <a:latin typeface="+mj-lt"/>
                </a:rPr>
                <a:t>Κώδικας Δημοσιοποίησης</a:t>
              </a:r>
              <a:endParaRPr lang="el-GR" sz="2000" dirty="0">
                <a:latin typeface="+mj-lt"/>
              </a:endParaRPr>
            </a:p>
            <a:p>
              <a:pPr marL="0" lvl="1" algn="l" defTabSz="889000">
                <a:lnSpc>
                  <a:spcPct val="90000"/>
                </a:lnSpc>
                <a:spcBef>
                  <a:spcPct val="0"/>
                </a:spcBef>
                <a:spcAft>
                  <a:spcPct val="15000"/>
                </a:spcAft>
              </a:pPr>
              <a:r>
                <a:rPr lang="el-GR" sz="1400" i="1" u="sng" dirty="0" smtClean="0">
                  <a:latin typeface="+mj-lt"/>
                </a:rPr>
                <a:t>Οι φαρμακευτικές εταιρείες διαχρονικά επενδύουν στην συνεχή εκπαίδευση των ΕΥ </a:t>
              </a:r>
              <a:endParaRPr lang="el-GR" sz="1400" i="1" u="sng" kern="1200" dirty="0">
                <a:latin typeface="+mj-lt"/>
              </a:endParaRPr>
            </a:p>
          </p:txBody>
        </p:sp>
      </p:grpSp>
      <p:grpSp>
        <p:nvGrpSpPr>
          <p:cNvPr id="16" name="Group 15"/>
          <p:cNvGrpSpPr/>
          <p:nvPr/>
        </p:nvGrpSpPr>
        <p:grpSpPr>
          <a:xfrm>
            <a:off x="457201" y="4401299"/>
            <a:ext cx="8229599" cy="1724863"/>
            <a:chOff x="457201" y="4401299"/>
            <a:chExt cx="8229599" cy="1724863"/>
          </a:xfrm>
        </p:grpSpPr>
        <p:sp>
          <p:nvSpPr>
            <p:cNvPr id="12" name="Freeform 11"/>
            <p:cNvSpPr/>
            <p:nvPr/>
          </p:nvSpPr>
          <p:spPr>
            <a:xfrm>
              <a:off x="457201" y="4405997"/>
              <a:ext cx="1204115" cy="1720165"/>
            </a:xfrm>
            <a:custGeom>
              <a:avLst/>
              <a:gdLst>
                <a:gd name="connsiteX0" fmla="*/ 0 w 1720165"/>
                <a:gd name="connsiteY0" fmla="*/ 0 h 1204115"/>
                <a:gd name="connsiteX1" fmla="*/ 1118108 w 1720165"/>
                <a:gd name="connsiteY1" fmla="*/ 0 h 1204115"/>
                <a:gd name="connsiteX2" fmla="*/ 1720165 w 1720165"/>
                <a:gd name="connsiteY2" fmla="*/ 602058 h 1204115"/>
                <a:gd name="connsiteX3" fmla="*/ 1118108 w 1720165"/>
                <a:gd name="connsiteY3" fmla="*/ 1204115 h 1204115"/>
                <a:gd name="connsiteX4" fmla="*/ 0 w 1720165"/>
                <a:gd name="connsiteY4" fmla="*/ 1204115 h 1204115"/>
                <a:gd name="connsiteX5" fmla="*/ 602058 w 1720165"/>
                <a:gd name="connsiteY5" fmla="*/ 602058 h 1204115"/>
                <a:gd name="connsiteX6" fmla="*/ 0 w 1720165"/>
                <a:gd name="connsiteY6" fmla="*/ 0 h 1204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20165" h="1204115">
                  <a:moveTo>
                    <a:pt x="1720165" y="0"/>
                  </a:moveTo>
                  <a:lnTo>
                    <a:pt x="1720165" y="782675"/>
                  </a:lnTo>
                  <a:lnTo>
                    <a:pt x="860082" y="1204115"/>
                  </a:lnTo>
                  <a:lnTo>
                    <a:pt x="0" y="782675"/>
                  </a:lnTo>
                  <a:lnTo>
                    <a:pt x="0" y="0"/>
                  </a:lnTo>
                  <a:lnTo>
                    <a:pt x="860082" y="421440"/>
                  </a:lnTo>
                  <a:lnTo>
                    <a:pt x="1720165" y="0"/>
                  </a:lnTo>
                  <a:close/>
                </a:path>
              </a:pathLst>
            </a:custGeom>
            <a:solidFill>
              <a:srgbClr val="00B050"/>
            </a:solidFill>
            <a:ln>
              <a:noFill/>
            </a:ln>
            <a:scene3d>
              <a:camera prst="orthographicFront"/>
              <a:lightRig rig="flat" dir="t"/>
            </a:scene3d>
            <a:sp3d prstMaterial="plastic">
              <a:bevelT w="120900" h="88900"/>
              <a:bevelB w="88900" h="31750" prst="angle"/>
            </a:sp3d>
          </p:spPr>
          <p:style>
            <a:lnRef idx="1">
              <a:schemeClr val="accent4">
                <a:hueOff val="-4464770"/>
                <a:satOff val="26899"/>
                <a:lumOff val="2156"/>
                <a:alphaOff val="0"/>
              </a:schemeClr>
            </a:lnRef>
            <a:fillRef idx="3">
              <a:schemeClr val="accent4">
                <a:hueOff val="-4464770"/>
                <a:satOff val="26899"/>
                <a:lumOff val="2156"/>
                <a:alphaOff val="0"/>
              </a:schemeClr>
            </a:fillRef>
            <a:effectRef idx="2">
              <a:schemeClr val="accent4">
                <a:hueOff val="-4464770"/>
                <a:satOff val="26899"/>
                <a:lumOff val="2156"/>
                <a:alphaOff val="0"/>
              </a:schemeClr>
            </a:effectRef>
            <a:fontRef idx="minor">
              <a:schemeClr val="lt1"/>
            </a:fontRef>
          </p:style>
          <p:txBody>
            <a:bodyPr spcFirstLastPara="0" vert="horz" wrap="square" lIns="6986" tIns="609043" rIns="6984" bIns="609042" numCol="1" spcCol="1270" anchor="ctr" anchorCtr="0">
              <a:noAutofit/>
            </a:bodyPr>
            <a:lstStyle/>
            <a:p>
              <a:pPr lvl="0" algn="ctr" defTabSz="488950">
                <a:lnSpc>
                  <a:spcPct val="90000"/>
                </a:lnSpc>
                <a:spcBef>
                  <a:spcPct val="0"/>
                </a:spcBef>
                <a:spcAft>
                  <a:spcPct val="35000"/>
                </a:spcAft>
              </a:pPr>
              <a:r>
                <a:rPr lang="el-GR" sz="1200" b="1" kern="1200" dirty="0" smtClean="0">
                  <a:latin typeface="+mj-lt"/>
                </a:rPr>
                <a:t>ΥΓΙΗ ΑΝΤΑΓΩΝΙΣΜΟ</a:t>
              </a:r>
              <a:endParaRPr lang="el-GR" sz="1200" b="1" kern="1200" dirty="0">
                <a:latin typeface="+mj-lt"/>
              </a:endParaRPr>
            </a:p>
          </p:txBody>
        </p:sp>
        <p:sp>
          <p:nvSpPr>
            <p:cNvPr id="13" name="Freeform 12"/>
            <p:cNvSpPr/>
            <p:nvPr/>
          </p:nvSpPr>
          <p:spPr>
            <a:xfrm>
              <a:off x="1661315" y="4401299"/>
              <a:ext cx="7025485" cy="1118108"/>
            </a:xfrm>
            <a:custGeom>
              <a:avLst/>
              <a:gdLst>
                <a:gd name="connsiteX0" fmla="*/ 186355 w 1118107"/>
                <a:gd name="connsiteY0" fmla="*/ 0 h 7025484"/>
                <a:gd name="connsiteX1" fmla="*/ 931752 w 1118107"/>
                <a:gd name="connsiteY1" fmla="*/ 0 h 7025484"/>
                <a:gd name="connsiteX2" fmla="*/ 1118107 w 1118107"/>
                <a:gd name="connsiteY2" fmla="*/ 186355 h 7025484"/>
                <a:gd name="connsiteX3" fmla="*/ 1118107 w 1118107"/>
                <a:gd name="connsiteY3" fmla="*/ 7025484 h 7025484"/>
                <a:gd name="connsiteX4" fmla="*/ 1118107 w 1118107"/>
                <a:gd name="connsiteY4" fmla="*/ 7025484 h 7025484"/>
                <a:gd name="connsiteX5" fmla="*/ 0 w 1118107"/>
                <a:gd name="connsiteY5" fmla="*/ 7025484 h 7025484"/>
                <a:gd name="connsiteX6" fmla="*/ 0 w 1118107"/>
                <a:gd name="connsiteY6" fmla="*/ 7025484 h 7025484"/>
                <a:gd name="connsiteX7" fmla="*/ 0 w 1118107"/>
                <a:gd name="connsiteY7" fmla="*/ 186355 h 7025484"/>
                <a:gd name="connsiteX8" fmla="*/ 186355 w 1118107"/>
                <a:gd name="connsiteY8" fmla="*/ 0 h 7025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107" h="7025484">
                  <a:moveTo>
                    <a:pt x="1118107" y="1170940"/>
                  </a:moveTo>
                  <a:lnTo>
                    <a:pt x="1118107" y="5854544"/>
                  </a:lnTo>
                  <a:cubicBezTo>
                    <a:pt x="1118107" y="6501234"/>
                    <a:pt x="1104828" y="7025481"/>
                    <a:pt x="1088448" y="7025481"/>
                  </a:cubicBezTo>
                  <a:lnTo>
                    <a:pt x="0" y="7025481"/>
                  </a:lnTo>
                  <a:lnTo>
                    <a:pt x="0" y="7025481"/>
                  </a:lnTo>
                  <a:lnTo>
                    <a:pt x="0" y="3"/>
                  </a:lnTo>
                  <a:lnTo>
                    <a:pt x="0" y="3"/>
                  </a:lnTo>
                  <a:lnTo>
                    <a:pt x="1088448" y="3"/>
                  </a:lnTo>
                  <a:cubicBezTo>
                    <a:pt x="1104828" y="3"/>
                    <a:pt x="1118107" y="524250"/>
                    <a:pt x="1118107" y="1170940"/>
                  </a:cubicBezTo>
                  <a:close/>
                </a:path>
              </a:pathLst>
            </a:custGeom>
            <a:ln>
              <a:noFill/>
            </a:ln>
            <a:scene3d>
              <a:camera prst="orthographicFront"/>
              <a:lightRig rig="flat" dir="t"/>
            </a:scene3d>
            <a:sp3d extrusionH="12700" prstMaterial="plastic">
              <a:bevelT w="50800" h="50800"/>
            </a:sp3d>
          </p:spPr>
          <p:style>
            <a:lnRef idx="1">
              <a:schemeClr val="accent4">
                <a:hueOff val="-4464770"/>
                <a:satOff val="26899"/>
                <a:lumOff val="2156"/>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99137" tIns="72362" rIns="72361" bIns="72361" numCol="1" spcCol="1270" anchor="ctr" anchorCtr="0">
              <a:noAutofit/>
            </a:bodyPr>
            <a:lstStyle/>
            <a:p>
              <a:pPr marL="342900" lvl="1" indent="-342900" algn="l" defTabSz="1244600">
                <a:lnSpc>
                  <a:spcPct val="90000"/>
                </a:lnSpc>
                <a:spcBef>
                  <a:spcPct val="0"/>
                </a:spcBef>
                <a:spcAft>
                  <a:spcPct val="15000"/>
                </a:spcAft>
                <a:buFont typeface="Arial" panose="020B0604020202020204" pitchFamily="34" charset="0"/>
                <a:buChar char="•"/>
              </a:pPr>
              <a:r>
                <a:rPr lang="el-GR" sz="2000" dirty="0" smtClean="0">
                  <a:latin typeface="+mj-lt"/>
                </a:rPr>
                <a:t>Συνεργασία ελληνικών με διεθνείς εταιρείες</a:t>
              </a:r>
            </a:p>
            <a:p>
              <a:pPr marL="342900" lvl="1" indent="-342900" algn="l" defTabSz="1244600">
                <a:lnSpc>
                  <a:spcPct val="90000"/>
                </a:lnSpc>
                <a:spcBef>
                  <a:spcPct val="0"/>
                </a:spcBef>
                <a:spcAft>
                  <a:spcPct val="15000"/>
                </a:spcAft>
                <a:buFont typeface="Arial" panose="020B0604020202020204" pitchFamily="34" charset="0"/>
                <a:buChar char="•"/>
              </a:pPr>
              <a:r>
                <a:rPr lang="el-GR" sz="2000" dirty="0" smtClean="0">
                  <a:latin typeface="+mj-lt"/>
                </a:rPr>
                <a:t>Διατήρηση θέσεων εργασίας &amp; Δημιουργία νέων υψηλού επιστημονικού επιπέδου</a:t>
              </a:r>
              <a:endParaRPr lang="el-GR" sz="2000" dirty="0">
                <a:latin typeface="+mj-lt"/>
              </a:endParaRPr>
            </a:p>
          </p:txBody>
        </p:sp>
      </p:grpSp>
      <p:sp>
        <p:nvSpPr>
          <p:cNvPr id="5" name="TextBox 4"/>
          <p:cNvSpPr txBox="1"/>
          <p:nvPr/>
        </p:nvSpPr>
        <p:spPr>
          <a:xfrm>
            <a:off x="395536" y="260648"/>
            <a:ext cx="8136904" cy="95410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l-GR" sz="2800" b="1" dirty="0" smtClean="0">
                <a:solidFill>
                  <a:srgbClr val="000104"/>
                </a:solidFill>
                <a:latin typeface="+mj-lt"/>
              </a:rPr>
              <a:t>Γιατί εμείς μπορούμε να συμβάλλουμε με ….</a:t>
            </a:r>
          </a:p>
          <a:p>
            <a:endParaRPr lang="el-GR" sz="2800" b="1" dirty="0">
              <a:solidFill>
                <a:srgbClr val="000104"/>
              </a:solidFill>
              <a:latin typeface="+mj-lt"/>
            </a:endParaRPr>
          </a:p>
        </p:txBody>
      </p:sp>
      <p:sp>
        <p:nvSpPr>
          <p:cNvPr id="2" name="Θέση υποσέλιδου 1"/>
          <p:cNvSpPr>
            <a:spLocks noGrp="1"/>
          </p:cNvSpPr>
          <p:nvPr>
            <p:ph type="ftr" sz="quarter" idx="11"/>
          </p:nvPr>
        </p:nvSpPr>
        <p:spPr/>
        <p:txBody>
          <a:bodyPr/>
          <a:lstStyle/>
          <a:p>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16</a:t>
            </a:fld>
            <a:endParaRPr lang="el-GR" dirty="0"/>
          </a:p>
        </p:txBody>
      </p:sp>
    </p:spTree>
    <p:extLst>
      <p:ext uri="{BB962C8B-B14F-4D97-AF65-F5344CB8AC3E}">
        <p14:creationId xmlns:p14="http://schemas.microsoft.com/office/powerpoint/2010/main" val="45228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18864" y="260648"/>
            <a:ext cx="8229600" cy="634082"/>
          </a:xfrm>
        </p:spPr>
        <p:txBody>
          <a:bodyPr>
            <a:normAutofit/>
          </a:bodyPr>
          <a:lstStyle/>
          <a:p>
            <a:r>
              <a:rPr lang="el-GR" sz="2800" b="1" dirty="0" smtClean="0">
                <a:solidFill>
                  <a:srgbClr val="000104"/>
                </a:solidFill>
              </a:rPr>
              <a:t>…Η οικονομική κρίση στην Ελλάδα συνεχίζεται…</a:t>
            </a:r>
            <a:endParaRPr lang="el-GR" sz="2800" b="1" dirty="0">
              <a:solidFill>
                <a:srgbClr val="000104"/>
              </a:solidFill>
            </a:endParaRPr>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113464440"/>
              </p:ext>
            </p:extLst>
          </p:nvPr>
        </p:nvGraphicFramePr>
        <p:xfrm>
          <a:off x="653551" y="1737340"/>
          <a:ext cx="7374833" cy="3131820"/>
        </p:xfrm>
        <a:graphic>
          <a:graphicData uri="http://schemas.openxmlformats.org/drawingml/2006/table">
            <a:tbl>
              <a:tblPr/>
              <a:tblGrid>
                <a:gridCol w="3896139"/>
                <a:gridCol w="854765"/>
                <a:gridCol w="874643"/>
                <a:gridCol w="874643"/>
                <a:gridCol w="874643"/>
              </a:tblGrid>
              <a:tr h="0">
                <a:tc gridSpan="5">
                  <a:txBody>
                    <a:bodyPr/>
                    <a:lstStyle/>
                    <a:p>
                      <a:pPr algn="ctr"/>
                      <a:r>
                        <a:rPr lang="el-GR" sz="1800" b="1" dirty="0" smtClean="0">
                          <a:solidFill>
                            <a:srgbClr val="FFFFFF"/>
                          </a:solidFill>
                          <a:effectLst/>
                          <a:latin typeface="Calibri" panose="020F0502020204030204" pitchFamily="34" charset="0"/>
                        </a:rPr>
                        <a:t>Οικονομική Πρόβλεψη</a:t>
                      </a:r>
                      <a:r>
                        <a:rPr lang="en-US" sz="1800" b="1" dirty="0" smtClean="0">
                          <a:solidFill>
                            <a:srgbClr val="FFFFFF"/>
                          </a:solidFill>
                          <a:effectLst/>
                          <a:latin typeface="Calibri" panose="020F0502020204030204" pitchFamily="34" charset="0"/>
                        </a:rPr>
                        <a:t> </a:t>
                      </a:r>
                      <a:r>
                        <a:rPr lang="el-GR" sz="1800" b="1" dirty="0" smtClean="0">
                          <a:solidFill>
                            <a:srgbClr val="FFFFFF"/>
                          </a:solidFill>
                          <a:effectLst/>
                          <a:latin typeface="Calibri" panose="020F0502020204030204" pitchFamily="34" charset="0"/>
                        </a:rPr>
                        <a:t>Φθινόπωρου </a:t>
                      </a:r>
                      <a:r>
                        <a:rPr lang="en-US" sz="1800" b="1" dirty="0" smtClean="0">
                          <a:solidFill>
                            <a:srgbClr val="FFFFFF"/>
                          </a:solidFill>
                          <a:effectLst/>
                          <a:latin typeface="Calibri" panose="020F0502020204030204" pitchFamily="34" charset="0"/>
                        </a:rPr>
                        <a:t>2016</a:t>
                      </a:r>
                      <a:r>
                        <a:rPr lang="el-GR" sz="1800" b="1" dirty="0" smtClean="0">
                          <a:solidFill>
                            <a:srgbClr val="FFFFFF"/>
                          </a:solidFill>
                          <a:effectLst/>
                          <a:latin typeface="Calibri" panose="020F0502020204030204" pitchFamily="34" charset="0"/>
                        </a:rPr>
                        <a:t> – Ευρωπαϊκή Επιτροπή</a:t>
                      </a:r>
                      <a:r>
                        <a:rPr lang="el-GR" sz="1800" b="1" baseline="0" dirty="0" smtClean="0">
                          <a:solidFill>
                            <a:srgbClr val="FFFFFF"/>
                          </a:solidFill>
                          <a:effectLst/>
                          <a:latin typeface="Calibri" panose="020F0502020204030204" pitchFamily="34" charset="0"/>
                        </a:rPr>
                        <a:t> </a:t>
                      </a:r>
                      <a:endParaRPr lang="en-US" sz="1800" b="1" dirty="0">
                        <a:solidFill>
                          <a:srgbClr val="FFFFFF"/>
                        </a:solidFill>
                        <a:effectLst/>
                        <a:latin typeface="Calibri" panose="020F0502020204030204" pitchFamily="34" charset="0"/>
                      </a:endParaRPr>
                    </a:p>
                  </a:txBody>
                  <a:tcPr marL="47625" marR="47625" marT="47625" marB="47625" anchor="ctr">
                    <a:lnL>
                      <a:noFill/>
                    </a:lnL>
                    <a:lnR>
                      <a:noFill/>
                    </a:lnR>
                    <a:lnT>
                      <a:noFill/>
                    </a:lnT>
                    <a:lnB>
                      <a:noFill/>
                    </a:lnB>
                    <a:solidFill>
                      <a:schemeClr val="accent4">
                        <a:lumMod val="60000"/>
                        <a:lumOff val="4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0">
                <a:tc>
                  <a:txBody>
                    <a:bodyPr/>
                    <a:lstStyle/>
                    <a:p>
                      <a:pPr algn="ctr"/>
                      <a:r>
                        <a:rPr lang="el-GR" sz="1600" b="1" dirty="0" smtClean="0">
                          <a:solidFill>
                            <a:srgbClr val="FFFFFF"/>
                          </a:solidFill>
                          <a:effectLst/>
                          <a:latin typeface="Calibri" panose="020F0502020204030204" pitchFamily="34" charset="0"/>
                        </a:rPr>
                        <a:t>Προβλέψεις για την Ελλάδα</a:t>
                      </a:r>
                      <a:endParaRPr lang="en-US" sz="1600" b="1" dirty="0">
                        <a:solidFill>
                          <a:srgbClr val="FFFFFF"/>
                        </a:solidFill>
                        <a:effectLst/>
                        <a:latin typeface="Calibri" panose="020F0502020204030204" pitchFamily="34" charset="0"/>
                      </a:endParaRPr>
                    </a:p>
                  </a:txBody>
                  <a:tcPr marL="47625" marR="47625" marT="47625" marB="47625" anchor="ctr">
                    <a:lnL>
                      <a:noFill/>
                    </a:lnL>
                    <a:lnR>
                      <a:noFill/>
                    </a:lnR>
                    <a:lnT>
                      <a:noFill/>
                    </a:lnT>
                    <a:lnB>
                      <a:noFill/>
                    </a:lnB>
                    <a:solidFill>
                      <a:schemeClr val="accent4">
                        <a:lumMod val="60000"/>
                        <a:lumOff val="40000"/>
                      </a:schemeClr>
                    </a:solidFill>
                  </a:tcPr>
                </a:tc>
                <a:tc>
                  <a:txBody>
                    <a:bodyPr/>
                    <a:lstStyle/>
                    <a:p>
                      <a:pPr algn="ctr"/>
                      <a:r>
                        <a:rPr lang="el-GR" sz="1600" b="1" dirty="0">
                          <a:solidFill>
                            <a:srgbClr val="FFFFFF"/>
                          </a:solidFill>
                          <a:effectLst/>
                          <a:latin typeface="Calibri" panose="020F0502020204030204" pitchFamily="34" charset="0"/>
                        </a:rPr>
                        <a:t>2014</a:t>
                      </a:r>
                    </a:p>
                  </a:txBody>
                  <a:tcPr marL="47625" marR="47625" marT="47625" marB="47625" anchor="ctr">
                    <a:lnL>
                      <a:noFill/>
                    </a:lnL>
                    <a:lnR>
                      <a:noFill/>
                    </a:lnR>
                    <a:lnT>
                      <a:noFill/>
                    </a:lnT>
                    <a:lnB>
                      <a:noFill/>
                    </a:lnB>
                    <a:solidFill>
                      <a:schemeClr val="accent4">
                        <a:lumMod val="60000"/>
                        <a:lumOff val="40000"/>
                      </a:schemeClr>
                    </a:solidFill>
                  </a:tcPr>
                </a:tc>
                <a:tc>
                  <a:txBody>
                    <a:bodyPr/>
                    <a:lstStyle/>
                    <a:p>
                      <a:pPr algn="ctr"/>
                      <a:r>
                        <a:rPr lang="el-GR" sz="1600" b="1" dirty="0">
                          <a:solidFill>
                            <a:srgbClr val="FFFFFF"/>
                          </a:solidFill>
                          <a:effectLst/>
                          <a:latin typeface="Calibri" panose="020F0502020204030204" pitchFamily="34" charset="0"/>
                        </a:rPr>
                        <a:t>2015</a:t>
                      </a:r>
                    </a:p>
                  </a:txBody>
                  <a:tcPr marL="47625" marR="47625" marT="47625" marB="47625" anchor="ctr">
                    <a:lnL>
                      <a:noFill/>
                    </a:lnL>
                    <a:lnR>
                      <a:noFill/>
                    </a:lnR>
                    <a:lnT>
                      <a:noFill/>
                    </a:lnT>
                    <a:lnB>
                      <a:noFill/>
                    </a:lnB>
                    <a:solidFill>
                      <a:schemeClr val="accent4">
                        <a:lumMod val="60000"/>
                        <a:lumOff val="40000"/>
                      </a:schemeClr>
                    </a:solidFill>
                  </a:tcPr>
                </a:tc>
                <a:tc>
                  <a:txBody>
                    <a:bodyPr/>
                    <a:lstStyle/>
                    <a:p>
                      <a:pPr algn="ctr"/>
                      <a:r>
                        <a:rPr lang="el-GR" sz="1600" b="1" dirty="0">
                          <a:solidFill>
                            <a:srgbClr val="FFFFFF"/>
                          </a:solidFill>
                          <a:effectLst/>
                          <a:latin typeface="Calibri" panose="020F0502020204030204" pitchFamily="34" charset="0"/>
                        </a:rPr>
                        <a:t>2016</a:t>
                      </a:r>
                    </a:p>
                  </a:txBody>
                  <a:tcPr marL="47625" marR="47625" marT="47625" marB="47625" anchor="ctr">
                    <a:lnL>
                      <a:noFill/>
                    </a:lnL>
                    <a:lnR>
                      <a:noFill/>
                    </a:lnR>
                    <a:lnT>
                      <a:noFill/>
                    </a:lnT>
                    <a:lnB>
                      <a:noFill/>
                    </a:lnB>
                    <a:solidFill>
                      <a:schemeClr val="accent4">
                        <a:lumMod val="60000"/>
                        <a:lumOff val="40000"/>
                      </a:schemeClr>
                    </a:solidFill>
                  </a:tcPr>
                </a:tc>
                <a:tc>
                  <a:txBody>
                    <a:bodyPr/>
                    <a:lstStyle/>
                    <a:p>
                      <a:pPr algn="ctr"/>
                      <a:r>
                        <a:rPr lang="el-GR" sz="1600" b="1" dirty="0">
                          <a:solidFill>
                            <a:srgbClr val="FFFFFF"/>
                          </a:solidFill>
                          <a:effectLst/>
                          <a:latin typeface="Calibri" panose="020F0502020204030204" pitchFamily="34" charset="0"/>
                        </a:rPr>
                        <a:t>2017</a:t>
                      </a:r>
                    </a:p>
                  </a:txBody>
                  <a:tcPr marL="47625" marR="47625" marT="47625" marB="47625" anchor="ctr">
                    <a:lnL>
                      <a:noFill/>
                    </a:lnL>
                    <a:lnR>
                      <a:noFill/>
                    </a:lnR>
                    <a:lnT>
                      <a:noFill/>
                    </a:lnT>
                    <a:lnB>
                      <a:noFill/>
                    </a:lnB>
                    <a:solidFill>
                      <a:schemeClr val="accent4">
                        <a:lumMod val="60000"/>
                        <a:lumOff val="40000"/>
                      </a:schemeClr>
                    </a:solidFill>
                  </a:tcPr>
                </a:tc>
              </a:tr>
              <a:tr h="0">
                <a:tc>
                  <a:txBody>
                    <a:bodyPr/>
                    <a:lstStyle/>
                    <a:p>
                      <a:pPr algn="l"/>
                      <a:r>
                        <a:rPr lang="el-GR" sz="1400" b="1" dirty="0" smtClean="0">
                          <a:effectLst/>
                          <a:latin typeface="Calibri" panose="020F0502020204030204" pitchFamily="34" charset="0"/>
                        </a:rPr>
                        <a:t>Ρυθμός Αύξησης ΑΕΠ </a:t>
                      </a:r>
                      <a:r>
                        <a:rPr lang="en-US" sz="1400" b="1" dirty="0" smtClean="0">
                          <a:effectLst/>
                          <a:latin typeface="Calibri" panose="020F0502020204030204" pitchFamily="34" charset="0"/>
                        </a:rPr>
                        <a:t>(%, </a:t>
                      </a:r>
                      <a:r>
                        <a:rPr lang="en-US" sz="1400" b="1" dirty="0">
                          <a:effectLst/>
                          <a:latin typeface="Calibri" panose="020F0502020204030204" pitchFamily="34" charset="0"/>
                        </a:rPr>
                        <a:t>yoy)</a:t>
                      </a:r>
                    </a:p>
                  </a:txBody>
                  <a:tcPr marL="95250" marR="190500" marT="95250" marB="95250" anchor="ctr">
                    <a:lnL>
                      <a:noFill/>
                    </a:lnL>
                    <a:lnR>
                      <a:noFill/>
                    </a:lnR>
                    <a:lnT>
                      <a:noFill/>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0,7</a:t>
                      </a:r>
                    </a:p>
                  </a:txBody>
                  <a:tcPr marL="95250" marR="190500" marT="95250" marB="95250" anchor="ctr">
                    <a:lnL>
                      <a:noFill/>
                    </a:lnL>
                    <a:lnR>
                      <a:noFill/>
                    </a:lnR>
                    <a:lnT>
                      <a:noFill/>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0,0</a:t>
                      </a:r>
                    </a:p>
                  </a:txBody>
                  <a:tcPr marL="95250" marR="190500" marT="95250" marB="95250" anchor="ctr">
                    <a:lnL>
                      <a:noFill/>
                    </a:lnL>
                    <a:lnR>
                      <a:noFill/>
                    </a:lnR>
                    <a:lnT>
                      <a:noFill/>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b="1" dirty="0">
                          <a:effectLst/>
                          <a:latin typeface="Calibri" panose="020F0502020204030204" pitchFamily="34" charset="0"/>
                        </a:rPr>
                        <a:t>-0,7</a:t>
                      </a:r>
                    </a:p>
                  </a:txBody>
                  <a:tcPr marL="95250" marR="190500" marT="95250" marB="95250" anchor="ctr">
                    <a:lnL>
                      <a:noFill/>
                    </a:lnL>
                    <a:lnR>
                      <a:noFill/>
                    </a:lnR>
                    <a:lnT>
                      <a:noFill/>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2,7</a:t>
                      </a:r>
                    </a:p>
                  </a:txBody>
                  <a:tcPr marL="95250" marR="190500" marT="95250" marB="95250" anchor="ctr">
                    <a:lnL>
                      <a:noFill/>
                    </a:lnL>
                    <a:lnR>
                      <a:noFill/>
                    </a:lnR>
                    <a:lnT>
                      <a:noFill/>
                    </a:lnT>
                    <a:lnB w="9525" cap="flat" cmpd="sng" algn="ctr">
                      <a:solidFill>
                        <a:srgbClr val="C8E4F1"/>
                      </a:solidFill>
                      <a:prstDash val="solid"/>
                      <a:round/>
                      <a:headEnd type="none" w="med" len="med"/>
                      <a:tailEnd type="none" w="med" len="med"/>
                    </a:lnB>
                    <a:solidFill>
                      <a:srgbClr val="F5FAFC"/>
                    </a:solidFill>
                  </a:tcPr>
                </a:tc>
              </a:tr>
              <a:tr h="0">
                <a:tc>
                  <a:txBody>
                    <a:bodyPr/>
                    <a:lstStyle/>
                    <a:p>
                      <a:pPr algn="l"/>
                      <a:r>
                        <a:rPr lang="el-GR" sz="1400" b="1" dirty="0" smtClean="0">
                          <a:effectLst/>
                          <a:latin typeface="Calibri" panose="020F0502020204030204" pitchFamily="34" charset="0"/>
                        </a:rPr>
                        <a:t>Πληθωρισμός</a:t>
                      </a:r>
                      <a:r>
                        <a:rPr lang="el-GR" sz="1400" b="1" baseline="0" dirty="0" smtClean="0">
                          <a:effectLst/>
                          <a:latin typeface="Calibri" panose="020F0502020204030204" pitchFamily="34" charset="0"/>
                        </a:rPr>
                        <a:t> </a:t>
                      </a:r>
                      <a:r>
                        <a:rPr lang="en-US" sz="1400" b="1" dirty="0" smtClean="0">
                          <a:effectLst/>
                          <a:latin typeface="Calibri" panose="020F0502020204030204" pitchFamily="34" charset="0"/>
                        </a:rPr>
                        <a:t>(%, </a:t>
                      </a:r>
                      <a:r>
                        <a:rPr lang="en-US" sz="1400" b="1" dirty="0">
                          <a:effectLst/>
                          <a:latin typeface="Calibri" panose="020F0502020204030204" pitchFamily="34" charset="0"/>
                        </a:rPr>
                        <a:t>yoy)</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-1,4</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-1,1</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b="1" dirty="0">
                          <a:effectLst/>
                          <a:latin typeface="Calibri" panose="020F0502020204030204" pitchFamily="34" charset="0"/>
                        </a:rPr>
                        <a:t>0,5</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0,8</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r>
              <a:tr h="0">
                <a:tc>
                  <a:txBody>
                    <a:bodyPr/>
                    <a:lstStyle/>
                    <a:p>
                      <a:pPr algn="l"/>
                      <a:r>
                        <a:rPr lang="el-GR" sz="1400" b="1" dirty="0" smtClean="0">
                          <a:effectLst/>
                          <a:latin typeface="Calibri" panose="020F0502020204030204" pitchFamily="34" charset="0"/>
                        </a:rPr>
                        <a:t>Ανεργία</a:t>
                      </a:r>
                      <a:r>
                        <a:rPr lang="el-GR" sz="1400" b="1" baseline="0" dirty="0" smtClean="0">
                          <a:effectLst/>
                          <a:latin typeface="Calibri" panose="020F0502020204030204" pitchFamily="34" charset="0"/>
                        </a:rPr>
                        <a:t> </a:t>
                      </a:r>
                      <a:r>
                        <a:rPr lang="en-US" sz="1400" b="1" dirty="0" smtClean="0">
                          <a:effectLst/>
                          <a:latin typeface="Calibri" panose="020F0502020204030204" pitchFamily="34" charset="0"/>
                        </a:rPr>
                        <a:t>(%)</a:t>
                      </a:r>
                      <a:endParaRPr lang="en-US" sz="1400" b="1" dirty="0">
                        <a:effectLst/>
                        <a:latin typeface="Calibri" panose="020F0502020204030204" pitchFamily="34" charset="0"/>
                      </a:endParaRP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26,5</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25,1</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b="1" dirty="0">
                          <a:effectLst/>
                          <a:latin typeface="Calibri" panose="020F0502020204030204" pitchFamily="34" charset="0"/>
                        </a:rPr>
                        <a:t>24,0</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22,8</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r>
              <a:tr h="0">
                <a:tc>
                  <a:txBody>
                    <a:bodyPr/>
                    <a:lstStyle/>
                    <a:p>
                      <a:pPr algn="l"/>
                      <a:r>
                        <a:rPr lang="el-GR" sz="1400" b="1" dirty="0" smtClean="0">
                          <a:effectLst/>
                          <a:latin typeface="Calibri" panose="020F0502020204030204" pitchFamily="34" charset="0"/>
                        </a:rPr>
                        <a:t>Ισοζύγιο</a:t>
                      </a:r>
                      <a:r>
                        <a:rPr lang="el-GR" sz="1400" b="1" baseline="0" dirty="0" smtClean="0">
                          <a:effectLst/>
                          <a:latin typeface="Calibri" panose="020F0502020204030204" pitchFamily="34" charset="0"/>
                        </a:rPr>
                        <a:t> Δημόσιου Προϋπολογισμού </a:t>
                      </a:r>
                      <a:r>
                        <a:rPr lang="en-US" sz="1400" b="1" dirty="0" smtClean="0">
                          <a:effectLst/>
                          <a:latin typeface="Calibri" panose="020F0502020204030204" pitchFamily="34" charset="0"/>
                        </a:rPr>
                        <a:t>(% </a:t>
                      </a:r>
                      <a:r>
                        <a:rPr lang="el-GR" sz="1400" b="1" dirty="0" smtClean="0">
                          <a:effectLst/>
                          <a:latin typeface="Calibri" panose="020F0502020204030204" pitchFamily="34" charset="0"/>
                        </a:rPr>
                        <a:t>ΑΕΠ</a:t>
                      </a:r>
                      <a:r>
                        <a:rPr lang="en-US" sz="1400" b="1" dirty="0" smtClean="0">
                          <a:effectLst/>
                          <a:latin typeface="Calibri" panose="020F0502020204030204" pitchFamily="34" charset="0"/>
                        </a:rPr>
                        <a:t>)</a:t>
                      </a:r>
                      <a:endParaRPr lang="en-US" sz="1400" b="1" dirty="0">
                        <a:effectLst/>
                        <a:latin typeface="Calibri" panose="020F0502020204030204" pitchFamily="34" charset="0"/>
                      </a:endParaRP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-3,6</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-7,6</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b="1" dirty="0">
                          <a:effectLst/>
                          <a:latin typeface="Calibri" panose="020F0502020204030204" pitchFamily="34" charset="0"/>
                        </a:rPr>
                        <a:t>-3,4</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-2,1</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r>
              <a:tr h="0">
                <a:tc>
                  <a:txBody>
                    <a:bodyPr/>
                    <a:lstStyle/>
                    <a:p>
                      <a:pPr algn="l"/>
                      <a:r>
                        <a:rPr lang="el-GR" sz="1400" b="1" dirty="0" smtClean="0">
                          <a:effectLst/>
                          <a:latin typeface="Calibri" panose="020F0502020204030204" pitchFamily="34" charset="0"/>
                        </a:rPr>
                        <a:t>Ακαθάριστο</a:t>
                      </a:r>
                      <a:r>
                        <a:rPr lang="el-GR" sz="1400" b="1" baseline="0" dirty="0" smtClean="0">
                          <a:effectLst/>
                          <a:latin typeface="Calibri" panose="020F0502020204030204" pitchFamily="34" charset="0"/>
                        </a:rPr>
                        <a:t> δημόσιο χρέος </a:t>
                      </a:r>
                      <a:r>
                        <a:rPr lang="en-US" sz="1400" b="1" dirty="0" smtClean="0">
                          <a:effectLst/>
                          <a:latin typeface="Calibri" panose="020F0502020204030204" pitchFamily="34" charset="0"/>
                        </a:rPr>
                        <a:t>(% </a:t>
                      </a:r>
                      <a:r>
                        <a:rPr lang="el-GR" sz="1400" b="1" dirty="0" smtClean="0">
                          <a:effectLst/>
                          <a:latin typeface="Calibri" panose="020F0502020204030204" pitchFamily="34" charset="0"/>
                        </a:rPr>
                        <a:t>ΑΕΠ</a:t>
                      </a:r>
                      <a:r>
                        <a:rPr lang="en-US" sz="1400" b="1" dirty="0" smtClean="0">
                          <a:effectLst/>
                          <a:latin typeface="Calibri" panose="020F0502020204030204" pitchFamily="34" charset="0"/>
                        </a:rPr>
                        <a:t>)</a:t>
                      </a:r>
                      <a:endParaRPr lang="en-US" sz="1400" b="1" dirty="0">
                        <a:effectLst/>
                        <a:latin typeface="Calibri" panose="020F0502020204030204" pitchFamily="34" charset="0"/>
                      </a:endParaRP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178,6</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179,0</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b="1" dirty="0">
                          <a:effectLst/>
                          <a:latin typeface="Calibri" panose="020F0502020204030204" pitchFamily="34" charset="0"/>
                        </a:rPr>
                        <a:t>185,0</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181,8</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r>
              <a:tr h="0">
                <a:tc>
                  <a:txBody>
                    <a:bodyPr/>
                    <a:lstStyle/>
                    <a:p>
                      <a:pPr algn="l"/>
                      <a:r>
                        <a:rPr lang="el-GR" sz="1400" b="1" dirty="0" smtClean="0">
                          <a:effectLst/>
                          <a:latin typeface="Calibri" panose="020F0502020204030204" pitchFamily="34" charset="0"/>
                        </a:rPr>
                        <a:t>Ισοζύγιο Τρεχουσών Συναλλαγών </a:t>
                      </a:r>
                      <a:r>
                        <a:rPr lang="en-US" sz="1400" b="1" dirty="0" smtClean="0">
                          <a:effectLst/>
                          <a:latin typeface="Calibri" panose="020F0502020204030204" pitchFamily="34" charset="0"/>
                        </a:rPr>
                        <a:t>(% </a:t>
                      </a:r>
                      <a:r>
                        <a:rPr lang="el-GR" sz="1400" b="1" dirty="0" smtClean="0">
                          <a:effectLst/>
                          <a:latin typeface="Calibri" panose="020F0502020204030204" pitchFamily="34" charset="0"/>
                        </a:rPr>
                        <a:t>ΑΕΠ</a:t>
                      </a:r>
                      <a:r>
                        <a:rPr lang="en-US" sz="1400" b="1" dirty="0" smtClean="0">
                          <a:effectLst/>
                          <a:latin typeface="Calibri" panose="020F0502020204030204" pitchFamily="34" charset="0"/>
                        </a:rPr>
                        <a:t>)</a:t>
                      </a:r>
                      <a:endParaRPr lang="en-US" sz="1400" b="1" dirty="0">
                        <a:effectLst/>
                        <a:latin typeface="Calibri" panose="020F0502020204030204" pitchFamily="34" charset="0"/>
                      </a:endParaRP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-3,0</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-1,8</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b="1" dirty="0">
                          <a:effectLst/>
                          <a:latin typeface="Calibri" panose="020F0502020204030204" pitchFamily="34" charset="0"/>
                        </a:rPr>
                        <a:t>-1,4</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c>
                  <a:txBody>
                    <a:bodyPr/>
                    <a:lstStyle/>
                    <a:p>
                      <a:pPr algn="ctr"/>
                      <a:r>
                        <a:rPr lang="el-GR" sz="1400" dirty="0">
                          <a:effectLst/>
                          <a:latin typeface="Calibri" panose="020F0502020204030204" pitchFamily="34" charset="0"/>
                        </a:rPr>
                        <a:t>-0,9</a:t>
                      </a:r>
                    </a:p>
                  </a:txBody>
                  <a:tcPr marL="95250" marR="190500" marT="95250" marB="95250" anchor="ctr">
                    <a:lnL>
                      <a:noFill/>
                    </a:lnL>
                    <a:lnR>
                      <a:noFill/>
                    </a:lnR>
                    <a:lnT w="9525" cap="flat" cmpd="sng" algn="ctr">
                      <a:solidFill>
                        <a:srgbClr val="C8E4F1"/>
                      </a:solidFill>
                      <a:prstDash val="solid"/>
                      <a:round/>
                      <a:headEnd type="none" w="med" len="med"/>
                      <a:tailEnd type="none" w="med" len="med"/>
                    </a:lnT>
                    <a:lnB w="9525" cap="flat" cmpd="sng" algn="ctr">
                      <a:solidFill>
                        <a:srgbClr val="C8E4F1"/>
                      </a:solidFill>
                      <a:prstDash val="solid"/>
                      <a:round/>
                      <a:headEnd type="none" w="med" len="med"/>
                      <a:tailEnd type="none" w="med" len="med"/>
                    </a:lnB>
                    <a:solidFill>
                      <a:srgbClr val="F5FAFC"/>
                    </a:solidFill>
                  </a:tcPr>
                </a:tc>
              </a:tr>
            </a:tbl>
          </a:graphicData>
        </a:graphic>
      </p:graphicFrame>
      <p:sp>
        <p:nvSpPr>
          <p:cNvPr id="3" name="TextBox 2"/>
          <p:cNvSpPr txBox="1"/>
          <p:nvPr/>
        </p:nvSpPr>
        <p:spPr>
          <a:xfrm>
            <a:off x="400451" y="5517232"/>
            <a:ext cx="6912768" cy="261610"/>
          </a:xfrm>
          <a:prstGeom prst="rect">
            <a:avLst/>
          </a:prstGeom>
          <a:noFill/>
        </p:spPr>
        <p:txBody>
          <a:bodyPr wrap="square" rtlCol="0">
            <a:spAutoFit/>
          </a:bodyPr>
          <a:lstStyle/>
          <a:p>
            <a:r>
              <a:rPr lang="el-GR" sz="1100" i="1" dirty="0" smtClean="0">
                <a:latin typeface="Calibri" panose="020F0502020204030204" pitchFamily="34" charset="0"/>
              </a:rPr>
              <a:t>Πηγή</a:t>
            </a:r>
            <a:r>
              <a:rPr lang="en-US" sz="1100" i="1" dirty="0" smtClean="0">
                <a:latin typeface="Calibri" panose="020F0502020204030204" pitchFamily="34" charset="0"/>
              </a:rPr>
              <a:t>:</a:t>
            </a:r>
            <a:r>
              <a:rPr lang="el-GR" sz="1100" i="1" dirty="0" smtClean="0">
                <a:latin typeface="Calibri" panose="020F0502020204030204" pitchFamily="34" charset="0"/>
              </a:rPr>
              <a:t> </a:t>
            </a:r>
            <a:r>
              <a:rPr lang="en-US" sz="1100" i="1" dirty="0" smtClean="0">
                <a:latin typeface="Calibri" panose="020F0502020204030204" pitchFamily="34" charset="0"/>
              </a:rPr>
              <a:t>European Economic Forecast, European Commission, Winter 2016</a:t>
            </a:r>
            <a:endParaRPr lang="el-GR" sz="1100" i="1" dirty="0">
              <a:latin typeface="Calibri" panose="020F0502020204030204" pitchFamily="34" charset="0"/>
            </a:endParaRPr>
          </a:p>
        </p:txBody>
      </p:sp>
      <p:sp>
        <p:nvSpPr>
          <p:cNvPr id="5" name="Έλλειψη 4"/>
          <p:cNvSpPr/>
          <p:nvPr/>
        </p:nvSpPr>
        <p:spPr>
          <a:xfrm>
            <a:off x="6258272" y="2492896"/>
            <a:ext cx="834008"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Έλλειψη 5"/>
          <p:cNvSpPr/>
          <p:nvPr/>
        </p:nvSpPr>
        <p:spPr>
          <a:xfrm>
            <a:off x="6228184" y="4005064"/>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Θέση υποσέλιδου 6"/>
          <p:cNvSpPr>
            <a:spLocks noGrp="1"/>
          </p:cNvSpPr>
          <p:nvPr>
            <p:ph type="ftr" sz="quarter" idx="11"/>
          </p:nvPr>
        </p:nvSpPr>
        <p:spPr/>
        <p:txBody>
          <a:bodyPr/>
          <a:lstStyle/>
          <a:p>
            <a:endParaRPr lang="el-GR" dirty="0"/>
          </a:p>
        </p:txBody>
      </p:sp>
      <p:sp>
        <p:nvSpPr>
          <p:cNvPr id="8" name="Θέση αριθμού διαφάνειας 7"/>
          <p:cNvSpPr>
            <a:spLocks noGrp="1"/>
          </p:cNvSpPr>
          <p:nvPr>
            <p:ph type="sldNum" sz="quarter" idx="12"/>
          </p:nvPr>
        </p:nvSpPr>
        <p:spPr/>
        <p:txBody>
          <a:bodyPr>
            <a:normAutofit fontScale="85000" lnSpcReduction="20000"/>
          </a:bodyPr>
          <a:lstStyle/>
          <a:p>
            <a:fld id="{3DF53439-851E-44AD-84B1-B6BFC3D0C743}" type="slidenum">
              <a:rPr lang="el-GR" smtClean="0"/>
              <a:t>2</a:t>
            </a:fld>
            <a:endParaRPr lang="el-GR" dirty="0"/>
          </a:p>
        </p:txBody>
      </p:sp>
    </p:spTree>
    <p:extLst>
      <p:ext uri="{BB962C8B-B14F-4D97-AF65-F5344CB8AC3E}">
        <p14:creationId xmlns:p14="http://schemas.microsoft.com/office/powerpoint/2010/main" val="3688835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4"/>
          <p:cNvSpPr>
            <a:spLocks noGrp="1"/>
          </p:cNvSpPr>
          <p:nvPr>
            <p:ph type="title"/>
          </p:nvPr>
        </p:nvSpPr>
        <p:spPr>
          <a:xfrm>
            <a:off x="179512" y="274638"/>
            <a:ext cx="8784976" cy="778098"/>
          </a:xfrm>
          <a:noFill/>
          <a:ln>
            <a:noFill/>
          </a:ln>
          <a:effectLst/>
          <a:scene3d>
            <a:camera prst="orthographicFront"/>
            <a:lightRig rig="balanced" dir="t">
              <a:rot lat="0" lon="0" rev="13800000"/>
            </a:lightRig>
          </a:scene3d>
          <a:sp3d extrusionH="12700" prstMaterial="plastic">
            <a:contourClr>
              <a:schemeClr val="accent4"/>
            </a:contourClr>
          </a:sp3d>
        </p:spPr>
        <p:style>
          <a:lnRef idx="0">
            <a:schemeClr val="accent4"/>
          </a:lnRef>
          <a:fillRef idx="3">
            <a:schemeClr val="accent4"/>
          </a:fillRef>
          <a:effectRef idx="3">
            <a:schemeClr val="accent4"/>
          </a:effectRef>
          <a:fontRef idx="minor">
            <a:schemeClr val="lt1"/>
          </a:fontRef>
        </p:style>
        <p:txBody>
          <a:bodyPr>
            <a:noAutofit/>
          </a:bodyPr>
          <a:lstStyle/>
          <a:p>
            <a:pPr algn="ctr"/>
            <a:r>
              <a:rPr lang="el-GR" sz="2500" b="1" dirty="0">
                <a:solidFill>
                  <a:srgbClr val="000104"/>
                </a:solidFill>
                <a:latin typeface="+mj-lt"/>
                <a:ea typeface="+mj-ea"/>
                <a:cs typeface="+mj-cs"/>
              </a:rPr>
              <a:t>Το ΑΕΠ σημείωσε πολύ μεγαλύτερη πτώση απ’ ότι είχε προβλεφθεί στα Προγράμματα Δημοσιονομικής Προσαρμογής</a:t>
            </a:r>
            <a:endParaRPr lang="en-US" sz="2500" b="1" dirty="0">
              <a:solidFill>
                <a:srgbClr val="000104"/>
              </a:solidFill>
              <a:latin typeface="+mj-lt"/>
              <a:ea typeface="+mj-ea"/>
              <a:cs typeface="+mj-cs"/>
            </a:endParaRPr>
          </a:p>
        </p:txBody>
      </p:sp>
      <p:pic>
        <p:nvPicPr>
          <p:cNvPr id="9" name="Εικόνα 1" descr="Embedded image permalink"/>
          <p:cNvPicPr/>
          <p:nvPr/>
        </p:nvPicPr>
        <p:blipFill>
          <a:blip r:embed="rId2">
            <a:extLst>
              <a:ext uri="{28A0092B-C50C-407E-A947-70E740481C1C}">
                <a14:useLocalDpi xmlns:a14="http://schemas.microsoft.com/office/drawing/2010/main" val="0"/>
              </a:ext>
            </a:extLst>
          </a:blip>
          <a:srcRect/>
          <a:stretch>
            <a:fillRect/>
          </a:stretch>
        </p:blipFill>
        <p:spPr bwMode="auto">
          <a:xfrm>
            <a:off x="978342" y="1772816"/>
            <a:ext cx="6257954" cy="4104456"/>
          </a:xfrm>
          <a:prstGeom prst="rect">
            <a:avLst/>
          </a:prstGeom>
          <a:noFill/>
          <a:ln>
            <a:noFill/>
          </a:ln>
        </p:spPr>
      </p:pic>
      <p:sp>
        <p:nvSpPr>
          <p:cNvPr id="10" name="Ορθογώνιο 3"/>
          <p:cNvSpPr/>
          <p:nvPr/>
        </p:nvSpPr>
        <p:spPr>
          <a:xfrm>
            <a:off x="690310" y="6407750"/>
            <a:ext cx="7986145" cy="261610"/>
          </a:xfrm>
          <a:prstGeom prst="rect">
            <a:avLst/>
          </a:prstGeom>
        </p:spPr>
        <p:txBody>
          <a:bodyPr wrap="square">
            <a:spAutoFit/>
          </a:bodyPr>
          <a:lstStyle/>
          <a:p>
            <a:r>
              <a:rPr lang="el-GR" sz="1100" b="1" i="1" dirty="0" smtClean="0"/>
              <a:t>Πηγή</a:t>
            </a:r>
            <a:r>
              <a:rPr lang="en-US" sz="1100" b="1" i="1" dirty="0" smtClean="0"/>
              <a:t>: </a:t>
            </a:r>
            <a:r>
              <a:rPr lang="en-US" sz="1100" i="1" dirty="0" smtClean="0"/>
              <a:t>Programme </a:t>
            </a:r>
            <a:r>
              <a:rPr lang="en-US" sz="1100" i="1" dirty="0"/>
              <a:t>documents, AMECO database May </a:t>
            </a:r>
            <a:r>
              <a:rPr lang="en-US" sz="1100" i="1" dirty="0" smtClean="0"/>
              <a:t>2015, Bruegel, 2009 GR GDP at 239.2bil, 2014 GR GDP 186.5bil</a:t>
            </a:r>
            <a:endParaRPr lang="el-GR" sz="1100" dirty="0"/>
          </a:p>
        </p:txBody>
      </p:sp>
      <p:sp>
        <p:nvSpPr>
          <p:cNvPr id="2" name="Θέση υποσέλιδου 1"/>
          <p:cNvSpPr>
            <a:spLocks noGrp="1"/>
          </p:cNvSpPr>
          <p:nvPr>
            <p:ph type="ftr" sz="quarter" idx="11"/>
          </p:nvPr>
        </p:nvSpPr>
        <p:spPr/>
        <p:txBody>
          <a:bodyPr/>
          <a:lstStyle/>
          <a:p>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3</a:t>
            </a:fld>
            <a:endParaRPr lang="el-GR" dirty="0"/>
          </a:p>
        </p:txBody>
      </p:sp>
    </p:spTree>
    <p:extLst>
      <p:ext uri="{BB962C8B-B14F-4D97-AF65-F5344CB8AC3E}">
        <p14:creationId xmlns:p14="http://schemas.microsoft.com/office/powerpoint/2010/main" val="1347793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778098"/>
          </a:xfrm>
        </p:spPr>
        <p:txBody>
          <a:bodyPr>
            <a:noAutofit/>
          </a:bodyPr>
          <a:lstStyle/>
          <a:p>
            <a:pPr algn="ctr"/>
            <a:r>
              <a:rPr lang="el-GR" sz="2800" b="1" dirty="0">
                <a:solidFill>
                  <a:srgbClr val="000104"/>
                </a:solidFill>
              </a:rPr>
              <a:t>…Οι κοινωνικές επιπτώσεις της οικονομικής κρίσης στην Ελλάδα γιγαντώνονται…</a:t>
            </a:r>
          </a:p>
        </p:txBody>
      </p:sp>
      <p:sp>
        <p:nvSpPr>
          <p:cNvPr id="6" name="Ελεύθερη σχεδίαση 5"/>
          <p:cNvSpPr/>
          <p:nvPr/>
        </p:nvSpPr>
        <p:spPr>
          <a:xfrm>
            <a:off x="454817" y="1258792"/>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0"/>
              <a:satOff val="0"/>
              <a:lumOff val="0"/>
              <a:alphaOff val="0"/>
            </a:schemeClr>
          </a:fillRef>
          <a:effectRef idx="2">
            <a:schemeClr val="accent2">
              <a:shade val="80000"/>
              <a:hueOff val="0"/>
              <a:satOff val="0"/>
              <a:lumOff val="0"/>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Η δημόσια χρηματοδότηση για προγράμματα ψυχικής υγείας έχει μειωθεί κατά </a:t>
            </a:r>
            <a:r>
              <a:rPr lang="en-US" sz="1500" b="1" kern="1200" dirty="0" smtClean="0">
                <a:latin typeface="Calibri" panose="020F0502020204030204" pitchFamily="34" charset="0"/>
              </a:rPr>
              <a:t>55%</a:t>
            </a:r>
            <a:endParaRPr lang="el-GR" sz="1500" b="1" kern="1200" dirty="0">
              <a:latin typeface="Calibri" panose="020F0502020204030204" pitchFamily="34" charset="0"/>
            </a:endParaRPr>
          </a:p>
        </p:txBody>
      </p:sp>
      <p:sp>
        <p:nvSpPr>
          <p:cNvPr id="7" name="Ελεύθερη σχεδίαση 6"/>
          <p:cNvSpPr/>
          <p:nvPr/>
        </p:nvSpPr>
        <p:spPr>
          <a:xfrm>
            <a:off x="454817" y="1759879"/>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75317"/>
              <a:satOff val="-6358"/>
              <a:lumOff val="4127"/>
              <a:alphaOff val="0"/>
            </a:schemeClr>
          </a:fillRef>
          <a:effectRef idx="2">
            <a:schemeClr val="accent2">
              <a:shade val="80000"/>
              <a:hueOff val="75317"/>
              <a:satOff val="-6358"/>
              <a:lumOff val="4127"/>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Ο επιπολασμός της κατάθλιψης είναι πλέον </a:t>
            </a:r>
            <a:r>
              <a:rPr lang="en-US" sz="1500" b="1" kern="1200" dirty="0" smtClean="0">
                <a:latin typeface="Calibri" panose="020F0502020204030204" pitchFamily="34" charset="0"/>
              </a:rPr>
              <a:t>2.5 </a:t>
            </a:r>
            <a:r>
              <a:rPr lang="el-GR" sz="1500" b="1" kern="1200" dirty="0" smtClean="0">
                <a:latin typeface="Calibri" panose="020F0502020204030204" pitchFamily="34" charset="0"/>
              </a:rPr>
              <a:t>φορές μεγαλύτερος</a:t>
            </a:r>
            <a:endParaRPr lang="el-GR" sz="1500" b="1" kern="1200" dirty="0">
              <a:latin typeface="Calibri" panose="020F0502020204030204" pitchFamily="34" charset="0"/>
            </a:endParaRPr>
          </a:p>
        </p:txBody>
      </p:sp>
      <p:sp>
        <p:nvSpPr>
          <p:cNvPr id="8" name="Ελεύθερη σχεδίαση 7"/>
          <p:cNvSpPr/>
          <p:nvPr/>
        </p:nvSpPr>
        <p:spPr>
          <a:xfrm>
            <a:off x="454817" y="2260965"/>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150633"/>
              <a:satOff val="-12716"/>
              <a:lumOff val="8254"/>
              <a:alphaOff val="0"/>
            </a:schemeClr>
          </a:fillRef>
          <a:effectRef idx="2">
            <a:schemeClr val="accent2">
              <a:shade val="80000"/>
              <a:hueOff val="150633"/>
              <a:satOff val="-12716"/>
              <a:lumOff val="8254"/>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Ο μέσος ρυθμός αυτοκτονιών αυξήθηκε κατά</a:t>
            </a:r>
            <a:r>
              <a:rPr lang="en-US" sz="1500" b="1" kern="1200" dirty="0" smtClean="0">
                <a:latin typeface="Calibri" panose="020F0502020204030204" pitchFamily="34" charset="0"/>
              </a:rPr>
              <a:t> 35% </a:t>
            </a:r>
            <a:r>
              <a:rPr lang="el-GR" sz="1500" b="1" kern="1200" dirty="0" smtClean="0">
                <a:latin typeface="Calibri" panose="020F0502020204030204" pitchFamily="34" charset="0"/>
              </a:rPr>
              <a:t>τη περίοδο </a:t>
            </a:r>
            <a:r>
              <a:rPr lang="en-US" sz="1500" b="1" kern="1200" dirty="0" smtClean="0">
                <a:latin typeface="Calibri" panose="020F0502020204030204" pitchFamily="34" charset="0"/>
              </a:rPr>
              <a:t>2010</a:t>
            </a:r>
            <a:r>
              <a:rPr lang="el-GR" sz="1500" b="1" kern="1200" dirty="0" smtClean="0">
                <a:latin typeface="Calibri" panose="020F0502020204030204" pitchFamily="34" charset="0"/>
              </a:rPr>
              <a:t> -</a:t>
            </a:r>
            <a:r>
              <a:rPr lang="en-US" sz="1500" b="1" kern="1200" dirty="0" smtClean="0">
                <a:latin typeface="Calibri" panose="020F0502020204030204" pitchFamily="34" charset="0"/>
              </a:rPr>
              <a:t> 2012, </a:t>
            </a:r>
            <a:r>
              <a:rPr lang="el-GR" sz="1500" b="1" kern="1200" dirty="0" smtClean="0">
                <a:latin typeface="Calibri" panose="020F0502020204030204" pitchFamily="34" charset="0"/>
              </a:rPr>
              <a:t>από </a:t>
            </a:r>
            <a:r>
              <a:rPr lang="en-US" sz="1500" b="1" kern="1200" dirty="0" smtClean="0">
                <a:latin typeface="Calibri" panose="020F0502020204030204" pitchFamily="34" charset="0"/>
              </a:rPr>
              <a:t>3.37 </a:t>
            </a:r>
            <a:r>
              <a:rPr lang="el-GR" sz="1500" b="1" kern="1200" dirty="0" smtClean="0">
                <a:latin typeface="Calibri" panose="020F0502020204030204" pitchFamily="34" charset="0"/>
              </a:rPr>
              <a:t>σε</a:t>
            </a:r>
            <a:r>
              <a:rPr lang="en-US" sz="1500" b="1" kern="1200" dirty="0" smtClean="0">
                <a:latin typeface="Calibri" panose="020F0502020204030204" pitchFamily="34" charset="0"/>
              </a:rPr>
              <a:t> 4.56/100</a:t>
            </a:r>
            <a:r>
              <a:rPr lang="el-GR" sz="1500" b="1" kern="1200" dirty="0" smtClean="0">
                <a:latin typeface="Calibri" panose="020F0502020204030204" pitchFamily="34" charset="0"/>
              </a:rPr>
              <a:t>.</a:t>
            </a:r>
            <a:r>
              <a:rPr lang="en-US" sz="1500" b="1" kern="1200" dirty="0" smtClean="0">
                <a:latin typeface="Calibri" panose="020F0502020204030204" pitchFamily="34" charset="0"/>
              </a:rPr>
              <a:t>000 </a:t>
            </a:r>
            <a:r>
              <a:rPr lang="el-GR" sz="1500" b="1" kern="1200" dirty="0" smtClean="0">
                <a:latin typeface="Calibri" panose="020F0502020204030204" pitchFamily="34" charset="0"/>
              </a:rPr>
              <a:t>του πληθυσμού</a:t>
            </a:r>
            <a:endParaRPr lang="el-GR" sz="1500" b="1" kern="1200" dirty="0">
              <a:latin typeface="Calibri" panose="020F0502020204030204" pitchFamily="34" charset="0"/>
            </a:endParaRPr>
          </a:p>
        </p:txBody>
      </p:sp>
      <p:sp>
        <p:nvSpPr>
          <p:cNvPr id="9" name="Ελεύθερη σχεδίαση 8"/>
          <p:cNvSpPr/>
          <p:nvPr/>
        </p:nvSpPr>
        <p:spPr>
          <a:xfrm>
            <a:off x="454817" y="2762051"/>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225950"/>
              <a:satOff val="-19074"/>
              <a:lumOff val="12382"/>
              <a:alphaOff val="0"/>
            </a:schemeClr>
          </a:fillRef>
          <a:effectRef idx="2">
            <a:schemeClr val="accent2">
              <a:shade val="80000"/>
              <a:hueOff val="225950"/>
              <a:satOff val="-19074"/>
              <a:lumOff val="12382"/>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Αύξηση χρόνιων νοσημάτων όπως καρδιακή ανεπάρκεια ή αναπνευστικά προβλήματα εξαιτίας του χρόνιου άγχους</a:t>
            </a:r>
            <a:endParaRPr lang="el-GR" sz="1500" b="1" kern="1200" dirty="0">
              <a:latin typeface="Calibri" panose="020F0502020204030204" pitchFamily="34" charset="0"/>
            </a:endParaRPr>
          </a:p>
        </p:txBody>
      </p:sp>
      <p:sp>
        <p:nvSpPr>
          <p:cNvPr id="10" name="Ελεύθερη σχεδίαση 9"/>
          <p:cNvSpPr/>
          <p:nvPr/>
        </p:nvSpPr>
        <p:spPr>
          <a:xfrm>
            <a:off x="454817" y="3263138"/>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301267"/>
              <a:satOff val="-25432"/>
              <a:lumOff val="16509"/>
              <a:alphaOff val="0"/>
            </a:schemeClr>
          </a:fillRef>
          <a:effectRef idx="2">
            <a:schemeClr val="accent2">
              <a:shade val="80000"/>
              <a:hueOff val="301267"/>
              <a:satOff val="-25432"/>
              <a:lumOff val="16509"/>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Αύξηση επιδημιών όπως Ηπατίτιδα </a:t>
            </a:r>
            <a:r>
              <a:rPr lang="en-US" sz="1500" b="1" kern="1200" dirty="0" smtClean="0">
                <a:latin typeface="Calibri" panose="020F0502020204030204" pitchFamily="34" charset="0"/>
              </a:rPr>
              <a:t>C, </a:t>
            </a:r>
            <a:r>
              <a:rPr lang="el-GR" sz="1500" b="1" kern="1200" dirty="0" smtClean="0">
                <a:latin typeface="Calibri" panose="020F0502020204030204" pitchFamily="34" charset="0"/>
              </a:rPr>
              <a:t>ελονοσία, </a:t>
            </a:r>
            <a:r>
              <a:rPr lang="en-US" sz="1500" b="1" kern="1200" dirty="0" smtClean="0">
                <a:latin typeface="Calibri" panose="020F0502020204030204" pitchFamily="34" charset="0"/>
              </a:rPr>
              <a:t>H1N1</a:t>
            </a:r>
            <a:r>
              <a:rPr lang="el-GR" sz="1500" b="1" kern="1200" dirty="0" smtClean="0">
                <a:latin typeface="Calibri" panose="020F0502020204030204" pitchFamily="34" charset="0"/>
              </a:rPr>
              <a:t> κ.α.</a:t>
            </a:r>
            <a:endParaRPr lang="el-GR" sz="1500" b="1" kern="1200" dirty="0">
              <a:latin typeface="Calibri" panose="020F0502020204030204" pitchFamily="34" charset="0"/>
            </a:endParaRPr>
          </a:p>
        </p:txBody>
      </p:sp>
      <p:sp>
        <p:nvSpPr>
          <p:cNvPr id="11" name="Ελεύθερη σχεδίαση 10"/>
          <p:cNvSpPr/>
          <p:nvPr/>
        </p:nvSpPr>
        <p:spPr>
          <a:xfrm>
            <a:off x="454817" y="3764224"/>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376583"/>
              <a:satOff val="-31790"/>
              <a:lumOff val="20636"/>
              <a:alphaOff val="0"/>
            </a:schemeClr>
          </a:fillRef>
          <a:effectRef idx="2">
            <a:schemeClr val="accent2">
              <a:shade val="80000"/>
              <a:hueOff val="376583"/>
              <a:satOff val="-31790"/>
              <a:lumOff val="20636"/>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Τα κρούσματα του </a:t>
            </a:r>
            <a:r>
              <a:rPr lang="en-US" sz="1500" b="1" kern="1200" dirty="0" smtClean="0">
                <a:latin typeface="Calibri" panose="020F0502020204030204" pitchFamily="34" charset="0"/>
              </a:rPr>
              <a:t>HIV </a:t>
            </a:r>
            <a:r>
              <a:rPr lang="el-GR" sz="1500" b="1" kern="1200" dirty="0" smtClean="0">
                <a:latin typeface="Calibri" panose="020F0502020204030204" pitchFamily="34" charset="0"/>
              </a:rPr>
              <a:t>αυξάνονται διαρκώς από </a:t>
            </a:r>
            <a:r>
              <a:rPr lang="en-US" sz="1500" b="1" kern="1200" dirty="0" smtClean="0">
                <a:latin typeface="Calibri" panose="020F0502020204030204" pitchFamily="34" charset="0"/>
              </a:rPr>
              <a:t>10-15 </a:t>
            </a:r>
            <a:r>
              <a:rPr lang="el-GR" sz="1500" b="1" kern="1200" dirty="0" smtClean="0">
                <a:latin typeface="Calibri" panose="020F0502020204030204" pitchFamily="34" charset="0"/>
              </a:rPr>
              <a:t>χρήστες</a:t>
            </a:r>
            <a:r>
              <a:rPr lang="en-US" sz="1500" b="1" kern="1200" dirty="0" smtClean="0">
                <a:latin typeface="Calibri" panose="020F0502020204030204" pitchFamily="34" charset="0"/>
              </a:rPr>
              <a:t> </a:t>
            </a:r>
            <a:r>
              <a:rPr lang="el-GR" sz="1500" b="1" kern="1200" dirty="0" smtClean="0">
                <a:latin typeface="Calibri" panose="020F0502020204030204" pitchFamily="34" charset="0"/>
              </a:rPr>
              <a:t>το 2010</a:t>
            </a:r>
            <a:r>
              <a:rPr lang="en-US" sz="1500" b="1" kern="1200" dirty="0" smtClean="0">
                <a:latin typeface="Calibri" panose="020F0502020204030204" pitchFamily="34" charset="0"/>
              </a:rPr>
              <a:t> </a:t>
            </a:r>
            <a:r>
              <a:rPr lang="el-GR" sz="1500" b="1" kern="1200" dirty="0" smtClean="0">
                <a:latin typeface="Calibri" panose="020F0502020204030204" pitchFamily="34" charset="0"/>
              </a:rPr>
              <a:t>σε</a:t>
            </a:r>
            <a:r>
              <a:rPr lang="en-US" sz="1500" b="1" kern="1200" dirty="0" smtClean="0">
                <a:latin typeface="Calibri" panose="020F0502020204030204" pitchFamily="34" charset="0"/>
              </a:rPr>
              <a:t> &gt;314 </a:t>
            </a:r>
            <a:r>
              <a:rPr lang="el-GR" sz="1500" b="1" kern="1200" dirty="0" smtClean="0">
                <a:latin typeface="Calibri" panose="020F0502020204030204" pitchFamily="34" charset="0"/>
              </a:rPr>
              <a:t>το </a:t>
            </a:r>
            <a:r>
              <a:rPr lang="en-US" sz="1500" b="1" kern="1200" dirty="0" smtClean="0">
                <a:latin typeface="Calibri" panose="020F0502020204030204" pitchFamily="34" charset="0"/>
              </a:rPr>
              <a:t>2014</a:t>
            </a:r>
            <a:endParaRPr lang="el-GR" sz="1500" b="1" kern="1200" dirty="0">
              <a:latin typeface="Calibri" panose="020F0502020204030204" pitchFamily="34" charset="0"/>
            </a:endParaRPr>
          </a:p>
        </p:txBody>
      </p:sp>
      <p:sp>
        <p:nvSpPr>
          <p:cNvPr id="12" name="Ελεύθερη σχεδίαση 11"/>
          <p:cNvSpPr/>
          <p:nvPr/>
        </p:nvSpPr>
        <p:spPr>
          <a:xfrm>
            <a:off x="454817" y="4265311"/>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451900"/>
              <a:satOff val="-38148"/>
              <a:lumOff val="24763"/>
              <a:alphaOff val="0"/>
            </a:schemeClr>
          </a:fillRef>
          <a:effectRef idx="2">
            <a:schemeClr val="accent2">
              <a:shade val="80000"/>
              <a:hueOff val="451900"/>
              <a:satOff val="-38148"/>
              <a:lumOff val="24763"/>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Σημαντική αύξηση ιδίας συμμετοχής </a:t>
            </a:r>
            <a:endParaRPr lang="el-GR" sz="1500" b="1" kern="1200" dirty="0">
              <a:latin typeface="Calibri" panose="020F0502020204030204" pitchFamily="34" charset="0"/>
            </a:endParaRPr>
          </a:p>
        </p:txBody>
      </p:sp>
      <p:sp>
        <p:nvSpPr>
          <p:cNvPr id="13" name="Ελεύθερη σχεδίαση 12"/>
          <p:cNvSpPr/>
          <p:nvPr/>
        </p:nvSpPr>
        <p:spPr>
          <a:xfrm>
            <a:off x="454817" y="4766397"/>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527217"/>
              <a:satOff val="-44506"/>
              <a:lumOff val="28891"/>
              <a:alphaOff val="0"/>
            </a:schemeClr>
          </a:fillRef>
          <a:effectRef idx="2">
            <a:schemeClr val="accent2">
              <a:shade val="80000"/>
              <a:hueOff val="527217"/>
              <a:satOff val="-44506"/>
              <a:lumOff val="28891"/>
              <a:alphaOff val="0"/>
            </a:schemeClr>
          </a:effectRef>
          <a:fontRef idx="minor">
            <a:schemeClr val="lt1"/>
          </a:fontRef>
        </p:style>
        <p:txBody>
          <a:bodyPr spcFirstLastPara="0" vert="horz" wrap="square" lIns="80925" tIns="80925" rIns="80925" bIns="80925" numCol="1" spcCol="1270" anchor="ctr" anchorCtr="0">
            <a:noAutofit/>
          </a:bodyPr>
          <a:lstStyle/>
          <a:p>
            <a:pPr lvl="0" algn="l" defTabSz="666750" rtl="0">
              <a:lnSpc>
                <a:spcPct val="90000"/>
              </a:lnSpc>
              <a:spcBef>
                <a:spcPct val="0"/>
              </a:spcBef>
              <a:spcAft>
                <a:spcPct val="35000"/>
              </a:spcAft>
            </a:pPr>
            <a:r>
              <a:rPr lang="el-GR" sz="1500" b="1" kern="1200" dirty="0" smtClean="0">
                <a:latin typeface="Calibri" panose="020F0502020204030204" pitchFamily="34" charset="0"/>
              </a:rPr>
              <a:t>Αύξηση θεσμοθετημένης συμμετοχής  από </a:t>
            </a:r>
            <a:r>
              <a:rPr lang="en-US" sz="1500" b="1" kern="1200" dirty="0" smtClean="0">
                <a:latin typeface="Calibri" panose="020F0502020204030204" pitchFamily="34" charset="0"/>
              </a:rPr>
              <a:t>15.7% </a:t>
            </a:r>
            <a:r>
              <a:rPr lang="el-GR" sz="1500" b="1" kern="1200" dirty="0" smtClean="0">
                <a:latin typeface="Calibri" panose="020F0502020204030204" pitchFamily="34" charset="0"/>
              </a:rPr>
              <a:t>κατά μέσο όρο το </a:t>
            </a:r>
            <a:r>
              <a:rPr lang="en-US" sz="1500" b="1" kern="1200" dirty="0" smtClean="0">
                <a:latin typeface="Calibri" panose="020F0502020204030204" pitchFamily="34" charset="0"/>
              </a:rPr>
              <a:t>2012 </a:t>
            </a:r>
            <a:r>
              <a:rPr lang="el-GR" sz="1500" b="1" kern="1200" dirty="0" smtClean="0">
                <a:latin typeface="Calibri" panose="020F0502020204030204" pitchFamily="34" charset="0"/>
              </a:rPr>
              <a:t>σε </a:t>
            </a:r>
            <a:r>
              <a:rPr lang="en-US" sz="1500" b="1" kern="1200" dirty="0" smtClean="0">
                <a:latin typeface="Calibri" panose="020F0502020204030204" pitchFamily="34" charset="0"/>
              </a:rPr>
              <a:t>26.</a:t>
            </a:r>
            <a:r>
              <a:rPr lang="el-GR" sz="1500" b="1" kern="1200" dirty="0" smtClean="0">
                <a:latin typeface="Calibri" panose="020F0502020204030204" pitchFamily="34" charset="0"/>
              </a:rPr>
              <a:t>5% το</a:t>
            </a:r>
            <a:r>
              <a:rPr lang="en-US" sz="1500" b="1" kern="1200" dirty="0" smtClean="0">
                <a:latin typeface="Calibri" panose="020F0502020204030204" pitchFamily="34" charset="0"/>
              </a:rPr>
              <a:t> 2014</a:t>
            </a:r>
            <a:endParaRPr lang="el-GR" sz="1500" b="1" kern="1200" dirty="0">
              <a:latin typeface="Calibri" panose="020F0502020204030204" pitchFamily="34" charset="0"/>
            </a:endParaRPr>
          </a:p>
        </p:txBody>
      </p:sp>
      <p:sp>
        <p:nvSpPr>
          <p:cNvPr id="14" name="Ελεύθερη σχεδίαση 13"/>
          <p:cNvSpPr/>
          <p:nvPr/>
        </p:nvSpPr>
        <p:spPr>
          <a:xfrm>
            <a:off x="454817" y="5267484"/>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602533"/>
              <a:satOff val="-50864"/>
              <a:lumOff val="33018"/>
              <a:alphaOff val="0"/>
            </a:schemeClr>
          </a:fillRef>
          <a:effectRef idx="2">
            <a:schemeClr val="accent2">
              <a:shade val="80000"/>
              <a:hueOff val="602533"/>
              <a:satOff val="-50864"/>
              <a:lumOff val="33018"/>
              <a:alphaOff val="0"/>
            </a:schemeClr>
          </a:effectRef>
          <a:fontRef idx="minor">
            <a:schemeClr val="lt1"/>
          </a:fontRef>
        </p:style>
        <p:txBody>
          <a:bodyPr spcFirstLastPara="0" vert="horz" wrap="square" lIns="80925" tIns="80925" rIns="80925" bIns="80925" numCol="1" spcCol="1270" anchor="ctr" anchorCtr="0">
            <a:noAutofit/>
          </a:bodyPr>
          <a:lstStyle/>
          <a:p>
            <a:pPr marR="0" lvl="0" algn="l" defTabSz="666750" rtl="0" eaLnBrk="1" fontAlgn="auto" latinLnBrk="0" hangingPunct="1">
              <a:lnSpc>
                <a:spcPct val="90000"/>
              </a:lnSpc>
              <a:spcBef>
                <a:spcPct val="0"/>
              </a:spcBef>
              <a:spcAft>
                <a:spcPct val="35000"/>
              </a:spcAft>
              <a:buClrTx/>
              <a:buSzTx/>
              <a:buFontTx/>
              <a:tabLst/>
              <a:defRPr/>
            </a:pPr>
            <a:r>
              <a:rPr lang="el-GR" sz="1500" b="1" kern="1200" dirty="0" smtClean="0">
                <a:latin typeface="Calibri" panose="020F0502020204030204" pitchFamily="34" charset="0"/>
              </a:rPr>
              <a:t>~</a:t>
            </a:r>
            <a:r>
              <a:rPr lang="en-US" sz="1500" b="1" kern="1200" dirty="0" smtClean="0">
                <a:latin typeface="Calibri" panose="020F0502020204030204" pitchFamily="34" charset="0"/>
              </a:rPr>
              <a:t>60% </a:t>
            </a:r>
            <a:r>
              <a:rPr lang="el-GR" sz="1500" b="1" kern="1200" dirty="0" smtClean="0">
                <a:latin typeface="Calibri" panose="020F0502020204030204" pitchFamily="34" charset="0"/>
              </a:rPr>
              <a:t>των χρόνιων πασχόντων αντιμετωπίζουν προβλήματα στη θεραπεία λόγω μειωμένης αγοραστικής δύναμης με αποτέλεσμα </a:t>
            </a:r>
            <a:r>
              <a:rPr lang="en-US" sz="1500" b="1" kern="1200" dirty="0" smtClean="0">
                <a:latin typeface="Calibri" panose="020F0502020204030204" pitchFamily="34" charset="0"/>
              </a:rPr>
              <a:t>~30 % </a:t>
            </a:r>
            <a:r>
              <a:rPr lang="el-GR" sz="1500" b="1" kern="1200" dirty="0" smtClean="0">
                <a:latin typeface="Calibri" panose="020F0502020204030204" pitchFamily="34" charset="0"/>
              </a:rPr>
              <a:t> έχει μειώσει τις επισκέψεις στη ΠΦΥ &amp; </a:t>
            </a:r>
            <a:r>
              <a:rPr lang="en-US" sz="1500" b="1" kern="1200" dirty="0" smtClean="0">
                <a:latin typeface="Calibri" panose="020F0502020204030204" pitchFamily="34" charset="0"/>
              </a:rPr>
              <a:t>20% </a:t>
            </a:r>
            <a:r>
              <a:rPr lang="el-GR" sz="1500" b="1" kern="1200" dirty="0" smtClean="0">
                <a:latin typeface="Calibri" panose="020F0502020204030204" pitchFamily="34" charset="0"/>
              </a:rPr>
              <a:t>έχει μειώσει τις συνολικές δαπάνες υγείας.</a:t>
            </a:r>
            <a:endParaRPr lang="el-GR" sz="1500" b="1" kern="1200" dirty="0">
              <a:latin typeface="Calibri" panose="020F0502020204030204" pitchFamily="34" charset="0"/>
            </a:endParaRPr>
          </a:p>
        </p:txBody>
      </p:sp>
      <p:sp>
        <p:nvSpPr>
          <p:cNvPr id="15" name="Ελεύθερη σχεδίαση 14"/>
          <p:cNvSpPr/>
          <p:nvPr/>
        </p:nvSpPr>
        <p:spPr>
          <a:xfrm>
            <a:off x="454817" y="5768570"/>
            <a:ext cx="8640960" cy="487023"/>
          </a:xfrm>
          <a:custGeom>
            <a:avLst/>
            <a:gdLst>
              <a:gd name="connsiteX0" fmla="*/ 0 w 8640960"/>
              <a:gd name="connsiteY0" fmla="*/ 81172 h 487023"/>
              <a:gd name="connsiteX1" fmla="*/ 81172 w 8640960"/>
              <a:gd name="connsiteY1" fmla="*/ 0 h 487023"/>
              <a:gd name="connsiteX2" fmla="*/ 8559788 w 8640960"/>
              <a:gd name="connsiteY2" fmla="*/ 0 h 487023"/>
              <a:gd name="connsiteX3" fmla="*/ 8640960 w 8640960"/>
              <a:gd name="connsiteY3" fmla="*/ 81172 h 487023"/>
              <a:gd name="connsiteX4" fmla="*/ 8640960 w 8640960"/>
              <a:gd name="connsiteY4" fmla="*/ 405851 h 487023"/>
              <a:gd name="connsiteX5" fmla="*/ 8559788 w 8640960"/>
              <a:gd name="connsiteY5" fmla="*/ 487023 h 487023"/>
              <a:gd name="connsiteX6" fmla="*/ 81172 w 8640960"/>
              <a:gd name="connsiteY6" fmla="*/ 487023 h 487023"/>
              <a:gd name="connsiteX7" fmla="*/ 0 w 8640960"/>
              <a:gd name="connsiteY7" fmla="*/ 405851 h 487023"/>
              <a:gd name="connsiteX8" fmla="*/ 0 w 8640960"/>
              <a:gd name="connsiteY8" fmla="*/ 81172 h 48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40960" h="487023">
                <a:moveTo>
                  <a:pt x="0" y="81172"/>
                </a:moveTo>
                <a:cubicBezTo>
                  <a:pt x="0" y="36342"/>
                  <a:pt x="36342" y="0"/>
                  <a:pt x="81172" y="0"/>
                </a:cubicBezTo>
                <a:lnTo>
                  <a:pt x="8559788" y="0"/>
                </a:lnTo>
                <a:cubicBezTo>
                  <a:pt x="8604618" y="0"/>
                  <a:pt x="8640960" y="36342"/>
                  <a:pt x="8640960" y="81172"/>
                </a:cubicBezTo>
                <a:lnTo>
                  <a:pt x="8640960" y="405851"/>
                </a:lnTo>
                <a:cubicBezTo>
                  <a:pt x="8640960" y="450681"/>
                  <a:pt x="8604618" y="487023"/>
                  <a:pt x="8559788" y="487023"/>
                </a:cubicBezTo>
                <a:lnTo>
                  <a:pt x="81172" y="487023"/>
                </a:lnTo>
                <a:cubicBezTo>
                  <a:pt x="36342" y="487023"/>
                  <a:pt x="0" y="450681"/>
                  <a:pt x="0" y="405851"/>
                </a:cubicBezTo>
                <a:lnTo>
                  <a:pt x="0" y="81172"/>
                </a:lnTo>
                <a:close/>
              </a:path>
            </a:pathLst>
          </a:custGeom>
        </p:spPr>
        <p:style>
          <a:lnRef idx="0">
            <a:schemeClr val="lt1">
              <a:hueOff val="0"/>
              <a:satOff val="0"/>
              <a:lumOff val="0"/>
              <a:alphaOff val="0"/>
            </a:schemeClr>
          </a:lnRef>
          <a:fillRef idx="3">
            <a:schemeClr val="accent2">
              <a:shade val="80000"/>
              <a:hueOff val="677850"/>
              <a:satOff val="-57222"/>
              <a:lumOff val="37145"/>
              <a:alphaOff val="0"/>
            </a:schemeClr>
          </a:fillRef>
          <a:effectRef idx="2">
            <a:schemeClr val="accent2">
              <a:shade val="80000"/>
              <a:hueOff val="677850"/>
              <a:satOff val="-57222"/>
              <a:lumOff val="37145"/>
              <a:alphaOff val="0"/>
            </a:schemeClr>
          </a:effectRef>
          <a:fontRef idx="minor">
            <a:schemeClr val="lt1"/>
          </a:fontRef>
        </p:style>
        <p:txBody>
          <a:bodyPr spcFirstLastPara="0" vert="horz" wrap="square" lIns="80925" tIns="80925" rIns="80925" bIns="80925" numCol="1" spcCol="1270" anchor="ctr" anchorCtr="0">
            <a:noAutofit/>
          </a:bodyPr>
          <a:lstStyle/>
          <a:p>
            <a:pPr marR="0" lvl="0" algn="l" defTabSz="666750" rtl="0" eaLnBrk="1" fontAlgn="auto" latinLnBrk="0" hangingPunct="1">
              <a:lnSpc>
                <a:spcPct val="90000"/>
              </a:lnSpc>
              <a:spcBef>
                <a:spcPct val="0"/>
              </a:spcBef>
              <a:spcAft>
                <a:spcPct val="35000"/>
              </a:spcAft>
              <a:buClrTx/>
              <a:buSzTx/>
              <a:buFontTx/>
              <a:tabLst/>
              <a:defRPr/>
            </a:pPr>
            <a:r>
              <a:rPr lang="el-GR" sz="1500" b="1" kern="1200" dirty="0" smtClean="0">
                <a:latin typeface="Calibri" panose="020F0502020204030204" pitchFamily="34" charset="0"/>
              </a:rPr>
              <a:t>Μείωση στη φαρμακευτική δαπάνη των νοικοκυριών </a:t>
            </a:r>
            <a:r>
              <a:rPr lang="el-GR" sz="1500" b="1" kern="1200" dirty="0" smtClean="0">
                <a:latin typeface="Calibri" panose="020F0502020204030204" pitchFamily="34" charset="0"/>
                <a:sym typeface="Wingdings" panose="05000000000000000000" pitchFamily="2" charset="2"/>
              </a:rPr>
              <a:t></a:t>
            </a:r>
            <a:r>
              <a:rPr lang="en-US" sz="1500" b="1" kern="1200" dirty="0" smtClean="0">
                <a:latin typeface="Calibri" panose="020F0502020204030204" pitchFamily="34" charset="0"/>
                <a:sym typeface="Wingdings" panose="05000000000000000000" pitchFamily="2" charset="2"/>
              </a:rPr>
              <a:t> </a:t>
            </a:r>
            <a:r>
              <a:rPr lang="el-GR" sz="1500" b="1" kern="1200" dirty="0" smtClean="0">
                <a:latin typeface="Calibri" panose="020F0502020204030204" pitchFamily="34" charset="0"/>
                <a:sym typeface="Wingdings" panose="05000000000000000000" pitchFamily="2" charset="2"/>
              </a:rPr>
              <a:t>Αύ</a:t>
            </a:r>
            <a:r>
              <a:rPr lang="el-GR" sz="1500" b="1" kern="1200" dirty="0" smtClean="0">
                <a:latin typeface="Calibri" panose="020F0502020204030204" pitchFamily="34" charset="0"/>
              </a:rPr>
              <a:t>ξηση των νοσοκομειακών εισαγωγών (από ~1.6 εκατ. το 2009 σε ~2.5 εκατ. το 201</a:t>
            </a:r>
            <a:r>
              <a:rPr lang="en-US" sz="1500" b="1" kern="1200" dirty="0" smtClean="0">
                <a:latin typeface="Calibri" panose="020F0502020204030204" pitchFamily="34" charset="0"/>
              </a:rPr>
              <a:t>4</a:t>
            </a:r>
            <a:r>
              <a:rPr lang="el-GR" sz="1500" b="1" kern="1200" dirty="0" smtClean="0">
                <a:latin typeface="Calibri" panose="020F0502020204030204" pitchFamily="34" charset="0"/>
              </a:rPr>
              <a:t>)</a:t>
            </a:r>
            <a:endParaRPr lang="el-GR" sz="1500" b="1" kern="1200" dirty="0">
              <a:latin typeface="Calibri" panose="020F0502020204030204" pitchFamily="34" charset="0"/>
            </a:endParaRPr>
          </a:p>
        </p:txBody>
      </p:sp>
      <p:sp>
        <p:nvSpPr>
          <p:cNvPr id="16" name="Θέση υποσέλιδου 15"/>
          <p:cNvSpPr>
            <a:spLocks noGrp="1"/>
          </p:cNvSpPr>
          <p:nvPr>
            <p:ph type="ftr" sz="quarter" idx="11"/>
          </p:nvPr>
        </p:nvSpPr>
        <p:spPr/>
        <p:txBody>
          <a:bodyPr/>
          <a:lstStyle/>
          <a:p>
            <a:endParaRPr lang="el-GR" dirty="0"/>
          </a:p>
        </p:txBody>
      </p:sp>
      <p:sp>
        <p:nvSpPr>
          <p:cNvPr id="17" name="Θέση αριθμού διαφάνειας 16"/>
          <p:cNvSpPr>
            <a:spLocks noGrp="1"/>
          </p:cNvSpPr>
          <p:nvPr>
            <p:ph type="sldNum" sz="quarter" idx="12"/>
          </p:nvPr>
        </p:nvSpPr>
        <p:spPr/>
        <p:txBody>
          <a:bodyPr>
            <a:normAutofit fontScale="85000" lnSpcReduction="20000"/>
          </a:bodyPr>
          <a:lstStyle/>
          <a:p>
            <a:fld id="{3DF53439-851E-44AD-84B1-B6BFC3D0C743}" type="slidenum">
              <a:rPr lang="el-GR" smtClean="0"/>
              <a:t>4</a:t>
            </a:fld>
            <a:endParaRPr lang="el-GR" dirty="0"/>
          </a:p>
        </p:txBody>
      </p:sp>
    </p:spTree>
    <p:extLst>
      <p:ext uri="{BB962C8B-B14F-4D97-AF65-F5344CB8AC3E}">
        <p14:creationId xmlns:p14="http://schemas.microsoft.com/office/powerpoint/2010/main" val="125274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6398" t="26306" r="7170" b="31716"/>
          <a:stretch/>
        </p:blipFill>
        <p:spPr bwMode="auto">
          <a:xfrm>
            <a:off x="539552" y="1522656"/>
            <a:ext cx="8136904" cy="255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51520" y="6464369"/>
            <a:ext cx="4176464" cy="276999"/>
          </a:xfrm>
          <a:prstGeom prst="rect">
            <a:avLst/>
          </a:prstGeom>
          <a:noFill/>
        </p:spPr>
        <p:txBody>
          <a:bodyPr wrap="square" rtlCol="0">
            <a:spAutoFit/>
          </a:bodyPr>
          <a:lstStyle/>
          <a:p>
            <a:r>
              <a:rPr lang="el-GR" sz="1200" i="1" dirty="0" smtClean="0"/>
              <a:t>Πηγή</a:t>
            </a:r>
            <a:r>
              <a:rPr lang="en-US" sz="1200" i="1" dirty="0" smtClean="0"/>
              <a:t>:The UN Refugee Agency, Greece data, March 7</a:t>
            </a:r>
            <a:r>
              <a:rPr lang="en-US" sz="1200" i="1" baseline="30000" dirty="0" smtClean="0"/>
              <a:t>th</a:t>
            </a:r>
            <a:r>
              <a:rPr lang="en-US" sz="1200" i="1" dirty="0" smtClean="0"/>
              <a:t> 2016</a:t>
            </a:r>
            <a:endParaRPr lang="el-GR" sz="1200" i="1" dirty="0"/>
          </a:p>
        </p:txBody>
      </p:sp>
      <p:pic>
        <p:nvPicPr>
          <p:cNvPr id="11" name="Εικόνα 10" descr="refugee"/>
          <p:cNvPicPr>
            <a:picLocks noGrp="1" noChangeAspect="1"/>
          </p:cNvPicPr>
          <p:nvPr isPhoto="1"/>
        </p:nvPicPr>
        <p:blipFill>
          <a:blip r:embed="rId4">
            <a:lum/>
            <a:extLst>
              <a:ext uri="{28A0092B-C50C-407E-A947-70E740481C1C}">
                <a14:useLocalDpi xmlns:a14="http://schemas.microsoft.com/office/drawing/2010/main" val="0"/>
              </a:ext>
            </a:extLst>
          </a:blip>
          <a:stretch>
            <a:fillRect/>
          </a:stretch>
        </p:blipFill>
        <p:spPr>
          <a:xfrm>
            <a:off x="2917283" y="4325318"/>
            <a:ext cx="2376264" cy="17099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2" name="TextBox 17"/>
          <p:cNvSpPr txBox="1">
            <a:spLocks noChangeArrowheads="1"/>
          </p:cNvSpPr>
          <p:nvPr/>
        </p:nvSpPr>
        <p:spPr bwMode="auto">
          <a:xfrm>
            <a:off x="5292080" y="4257216"/>
            <a:ext cx="1332000" cy="1116000"/>
          </a:xfrm>
          <a:prstGeom prst="octagon">
            <a:avLst/>
          </a:prstGeom>
          <a:ln/>
          <a:extLst/>
        </p:spPr>
        <p:style>
          <a:lnRef idx="1">
            <a:schemeClr val="accent6"/>
          </a:lnRef>
          <a:fillRef idx="3">
            <a:schemeClr val="accent6"/>
          </a:fillRef>
          <a:effectRef idx="2">
            <a:schemeClr val="accent6"/>
          </a:effectRef>
          <a:fontRef idx="minor">
            <a:schemeClr val="lt1"/>
          </a:fontRef>
        </p:style>
        <p:txBody>
          <a:bodyPr wrap="squar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r>
              <a:rPr lang="el-GR" altLang="el-GR" sz="1400" b="1" dirty="0" smtClean="0">
                <a:solidFill>
                  <a:srgbClr val="000066"/>
                </a:solidFill>
                <a:latin typeface="+mj-lt"/>
              </a:rPr>
              <a:t>132,905 </a:t>
            </a:r>
            <a:r>
              <a:rPr lang="el-GR" altLang="el-GR" sz="1200" b="1" dirty="0" smtClean="0">
                <a:solidFill>
                  <a:srgbClr val="000066"/>
                </a:solidFill>
                <a:latin typeface="+mn-lt"/>
              </a:rPr>
              <a:t>αφίξεις Γεν-Μαρ΄16</a:t>
            </a:r>
            <a:endParaRPr lang="el-GR" altLang="el-GR" sz="1000" b="1" dirty="0">
              <a:solidFill>
                <a:srgbClr val="C00000"/>
              </a:solidFill>
              <a:latin typeface="+mn-lt"/>
            </a:endParaRPr>
          </a:p>
        </p:txBody>
      </p:sp>
      <p:sp>
        <p:nvSpPr>
          <p:cNvPr id="13" name="Text Placeholder 4"/>
          <p:cNvSpPr>
            <a:spLocks noGrp="1"/>
          </p:cNvSpPr>
          <p:nvPr>
            <p:ph type="title"/>
          </p:nvPr>
        </p:nvSpPr>
        <p:spPr>
          <a:xfrm>
            <a:off x="251520" y="260648"/>
            <a:ext cx="8363272" cy="778098"/>
          </a:xfrm>
          <a:ln>
            <a:noFill/>
          </a:ln>
        </p:spPr>
        <p:style>
          <a:lnRef idx="2">
            <a:schemeClr val="dk1"/>
          </a:lnRef>
          <a:fillRef idx="1">
            <a:schemeClr val="lt1"/>
          </a:fillRef>
          <a:effectRef idx="0">
            <a:schemeClr val="dk1"/>
          </a:effectRef>
          <a:fontRef idx="minor">
            <a:schemeClr val="dk1"/>
          </a:fontRef>
        </p:style>
        <p:txBody>
          <a:bodyPr>
            <a:noAutofit/>
          </a:bodyPr>
          <a:lstStyle/>
          <a:p>
            <a:pPr algn="ctr"/>
            <a:r>
              <a:rPr lang="el-GR" sz="2800" b="1" dirty="0">
                <a:solidFill>
                  <a:srgbClr val="000104"/>
                </a:solidFill>
                <a:latin typeface="+mj-lt"/>
                <a:ea typeface="+mj-ea"/>
                <a:cs typeface="+mj-cs"/>
              </a:rPr>
              <a:t>Οι προσφυγικές ροές στην Ελλάδα</a:t>
            </a:r>
            <a:endParaRPr lang="en-US" sz="2800" b="1" dirty="0">
              <a:solidFill>
                <a:srgbClr val="000104"/>
              </a:solidFill>
              <a:latin typeface="+mj-lt"/>
              <a:ea typeface="+mj-ea"/>
              <a:cs typeface="+mj-cs"/>
            </a:endParaRPr>
          </a:p>
        </p:txBody>
      </p:sp>
      <p:sp>
        <p:nvSpPr>
          <p:cNvPr id="15" name="TextBox 17"/>
          <p:cNvSpPr txBox="1">
            <a:spLocks noChangeArrowheads="1"/>
          </p:cNvSpPr>
          <p:nvPr/>
        </p:nvSpPr>
        <p:spPr bwMode="auto">
          <a:xfrm>
            <a:off x="6948416" y="4519032"/>
            <a:ext cx="1368000" cy="1428214"/>
          </a:xfrm>
          <a:prstGeom prst="octagon">
            <a:avLst/>
          </a:prstGeom>
          <a:ln/>
          <a:extLst/>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r>
              <a:rPr lang="el-GR" altLang="el-GR" sz="1200" b="1" dirty="0" smtClean="0">
                <a:solidFill>
                  <a:srgbClr val="000066"/>
                </a:solidFill>
                <a:latin typeface="+mn-lt"/>
              </a:rPr>
              <a:t>1,930 πρόσφυγες ημερησίως </a:t>
            </a:r>
          </a:p>
          <a:p>
            <a:r>
              <a:rPr lang="el-GR" altLang="el-GR" sz="1200" b="1" dirty="0" smtClean="0">
                <a:solidFill>
                  <a:srgbClr val="000066"/>
                </a:solidFill>
                <a:latin typeface="+mn-lt"/>
              </a:rPr>
              <a:t>(βάση Φεβ. 2016)</a:t>
            </a:r>
          </a:p>
        </p:txBody>
      </p:sp>
      <p:sp>
        <p:nvSpPr>
          <p:cNvPr id="2" name="Θέση υποσέλιδου 1"/>
          <p:cNvSpPr>
            <a:spLocks noGrp="1"/>
          </p:cNvSpPr>
          <p:nvPr>
            <p:ph type="ftr" sz="quarter" idx="11"/>
          </p:nvPr>
        </p:nvSpPr>
        <p:spPr/>
        <p:txBody>
          <a:bodyPr/>
          <a:lstStyle/>
          <a:p>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5</a:t>
            </a:fld>
            <a:endParaRPr lang="el-GR" dirty="0"/>
          </a:p>
        </p:txBody>
      </p:sp>
      <p:sp>
        <p:nvSpPr>
          <p:cNvPr id="6" name="TextBox 5"/>
          <p:cNvSpPr txBox="1"/>
          <p:nvPr/>
        </p:nvSpPr>
        <p:spPr>
          <a:xfrm>
            <a:off x="1547664" y="2572473"/>
            <a:ext cx="2664296" cy="1200329"/>
          </a:xfrm>
          <a:prstGeom prst="rect">
            <a:avLst/>
          </a:prstGeom>
          <a:noFill/>
        </p:spPr>
        <p:txBody>
          <a:bodyPr wrap="square" rtlCol="0">
            <a:spAutoFit/>
          </a:bodyPr>
          <a:lstStyle/>
          <a:p>
            <a:r>
              <a:rPr lang="el-GR" sz="2400" dirty="0" smtClean="0">
                <a:solidFill>
                  <a:srgbClr val="000104"/>
                </a:solidFill>
              </a:rPr>
              <a:t>Μέλη του ΣΦΕΕ:</a:t>
            </a:r>
            <a:r>
              <a:rPr lang="el-GR" sz="2400" b="1" dirty="0" smtClean="0">
                <a:solidFill>
                  <a:srgbClr val="000104"/>
                </a:solidFill>
              </a:rPr>
              <a:t> &gt;40,000 φάρμακα </a:t>
            </a:r>
            <a:r>
              <a:rPr lang="el-GR" sz="2400" dirty="0" smtClean="0">
                <a:solidFill>
                  <a:srgbClr val="000104"/>
                </a:solidFill>
              </a:rPr>
              <a:t>μέσω ΚΕΕΛΠΝΟ</a:t>
            </a:r>
            <a:endParaRPr lang="el-GR" sz="2400" dirty="0">
              <a:solidFill>
                <a:srgbClr val="000104"/>
              </a:solidFill>
            </a:endParaRPr>
          </a:p>
        </p:txBody>
      </p:sp>
      <p:pic>
        <p:nvPicPr>
          <p:cNvPr id="1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6398" t="26306" r="7170" b="31716"/>
          <a:stretch/>
        </p:blipFill>
        <p:spPr bwMode="auto">
          <a:xfrm>
            <a:off x="251520" y="1522654"/>
            <a:ext cx="8927677" cy="2802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251520" y="6464368"/>
            <a:ext cx="4176464" cy="276999"/>
          </a:xfrm>
          <a:prstGeom prst="rect">
            <a:avLst/>
          </a:prstGeom>
          <a:noFill/>
        </p:spPr>
        <p:txBody>
          <a:bodyPr wrap="square" rtlCol="0">
            <a:spAutoFit/>
          </a:bodyPr>
          <a:lstStyle/>
          <a:p>
            <a:r>
              <a:rPr lang="el-GR" sz="1200" i="1" dirty="0" smtClean="0"/>
              <a:t>Πηγή</a:t>
            </a:r>
            <a:r>
              <a:rPr lang="en-US" sz="1200" i="1" dirty="0" smtClean="0"/>
              <a:t>:The UN Refugee Agency, Greece data, March 7</a:t>
            </a:r>
            <a:r>
              <a:rPr lang="en-US" sz="1200" i="1" baseline="30000" dirty="0" smtClean="0"/>
              <a:t>th</a:t>
            </a:r>
            <a:r>
              <a:rPr lang="en-US" sz="1200" i="1" dirty="0" smtClean="0"/>
              <a:t> 2016</a:t>
            </a:r>
            <a:endParaRPr lang="el-GR" sz="1200" i="1" dirty="0"/>
          </a:p>
        </p:txBody>
      </p:sp>
      <p:pic>
        <p:nvPicPr>
          <p:cNvPr id="18" name="Εικόνα 17" descr="refugee"/>
          <p:cNvPicPr>
            <a:picLocks noGrp="1" noChangeAspect="1"/>
          </p:cNvPicPr>
          <p:nvPr isPhoto="1"/>
        </p:nvPicPr>
        <p:blipFill>
          <a:blip r:embed="rId4">
            <a:lum/>
            <a:extLst>
              <a:ext uri="{28A0092B-C50C-407E-A947-70E740481C1C}">
                <a14:useLocalDpi xmlns:a14="http://schemas.microsoft.com/office/drawing/2010/main" val="0"/>
              </a:ext>
            </a:extLst>
          </a:blip>
          <a:stretch>
            <a:fillRect/>
          </a:stretch>
        </p:blipFill>
        <p:spPr>
          <a:xfrm>
            <a:off x="2917283" y="4325317"/>
            <a:ext cx="2376264" cy="17099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9" name="TextBox 17"/>
          <p:cNvSpPr txBox="1">
            <a:spLocks noChangeArrowheads="1"/>
          </p:cNvSpPr>
          <p:nvPr/>
        </p:nvSpPr>
        <p:spPr bwMode="auto">
          <a:xfrm>
            <a:off x="5292080" y="4257215"/>
            <a:ext cx="1332000" cy="1116000"/>
          </a:xfrm>
          <a:prstGeom prst="octagon">
            <a:avLst/>
          </a:prstGeom>
          <a:ln/>
          <a:extLst/>
        </p:spPr>
        <p:style>
          <a:lnRef idx="1">
            <a:schemeClr val="accent6"/>
          </a:lnRef>
          <a:fillRef idx="3">
            <a:schemeClr val="accent6"/>
          </a:fillRef>
          <a:effectRef idx="2">
            <a:schemeClr val="accent6"/>
          </a:effectRef>
          <a:fontRef idx="minor">
            <a:schemeClr val="lt1"/>
          </a:fontRef>
        </p:style>
        <p:txBody>
          <a:bodyPr wrap="squar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r>
              <a:rPr lang="el-GR" altLang="el-GR" sz="1400" b="1" dirty="0" smtClean="0">
                <a:solidFill>
                  <a:srgbClr val="000066"/>
                </a:solidFill>
                <a:latin typeface="+mj-lt"/>
              </a:rPr>
              <a:t>132,905 </a:t>
            </a:r>
            <a:r>
              <a:rPr lang="el-GR" altLang="el-GR" sz="1200" b="1" dirty="0" smtClean="0">
                <a:solidFill>
                  <a:srgbClr val="000066"/>
                </a:solidFill>
                <a:latin typeface="+mn-lt"/>
              </a:rPr>
              <a:t>αφίξεις Γεν-Μαρ΄16</a:t>
            </a:r>
            <a:endParaRPr lang="el-GR" altLang="el-GR" sz="1000" b="1" dirty="0">
              <a:solidFill>
                <a:srgbClr val="C00000"/>
              </a:solidFill>
              <a:latin typeface="+mn-lt"/>
            </a:endParaRPr>
          </a:p>
        </p:txBody>
      </p:sp>
      <p:sp>
        <p:nvSpPr>
          <p:cNvPr id="20" name="Text Placeholder 4"/>
          <p:cNvSpPr txBox="1">
            <a:spLocks/>
          </p:cNvSpPr>
          <p:nvPr/>
        </p:nvSpPr>
        <p:spPr>
          <a:xfrm>
            <a:off x="251520" y="260647"/>
            <a:ext cx="8363272" cy="778098"/>
          </a:xfrm>
          <a:prstGeom prst="rect">
            <a:avLst/>
          </a:prstGeom>
          <a:ln w="19050" cap="flat" cmpd="sng" algn="ctr">
            <a:noFill/>
            <a:prstDash val="solid"/>
          </a:ln>
        </p:spPr>
        <p:style>
          <a:lnRef idx="2">
            <a:schemeClr val="dk1"/>
          </a:lnRef>
          <a:fillRef idx="1">
            <a:schemeClr val="lt1"/>
          </a:fillRef>
          <a:effectRef idx="0">
            <a:schemeClr val="dk1"/>
          </a:effectRef>
          <a:fontRef idx="minor">
            <a:schemeClr val="dk1"/>
          </a:fontRef>
        </p:style>
        <p:txBody>
          <a:bodyPr vert="horz" anchor="ctr">
            <a:noAutofit/>
          </a:bodyPr>
          <a:lstStyle>
            <a:lvl1pPr algn="l" rtl="0" eaLnBrk="1" latinLnBrk="0" hangingPunct="1">
              <a:spcBef>
                <a:spcPct val="0"/>
              </a:spcBef>
              <a:buNone/>
              <a:defRPr kumimoji="0"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l-GR" sz="2800" b="1" smtClean="0">
                <a:solidFill>
                  <a:srgbClr val="000104"/>
                </a:solidFill>
                <a:latin typeface="+mj-lt"/>
                <a:ea typeface="+mj-ea"/>
                <a:cs typeface="+mj-cs"/>
              </a:rPr>
              <a:t>Οι προσφυγικές ροές στην Ελλάδα</a:t>
            </a:r>
            <a:endParaRPr lang="en-US" sz="2800" b="1" dirty="0">
              <a:solidFill>
                <a:srgbClr val="000104"/>
              </a:solidFill>
              <a:latin typeface="+mj-lt"/>
              <a:ea typeface="+mj-ea"/>
              <a:cs typeface="+mj-cs"/>
            </a:endParaRPr>
          </a:p>
        </p:txBody>
      </p:sp>
      <p:sp>
        <p:nvSpPr>
          <p:cNvPr id="22" name="TextBox 17"/>
          <p:cNvSpPr txBox="1">
            <a:spLocks noChangeArrowheads="1"/>
          </p:cNvSpPr>
          <p:nvPr/>
        </p:nvSpPr>
        <p:spPr bwMode="auto">
          <a:xfrm>
            <a:off x="6948416" y="4519031"/>
            <a:ext cx="1368000" cy="1428214"/>
          </a:xfrm>
          <a:prstGeom prst="octagon">
            <a:avLst/>
          </a:prstGeom>
          <a:ln/>
          <a:extLst/>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r>
              <a:rPr lang="el-GR" altLang="el-GR" sz="1200" b="1" dirty="0" smtClean="0">
                <a:solidFill>
                  <a:srgbClr val="000066"/>
                </a:solidFill>
                <a:latin typeface="+mn-lt"/>
              </a:rPr>
              <a:t>1,930 πρόσφυγες ημερησίως </a:t>
            </a:r>
          </a:p>
          <a:p>
            <a:r>
              <a:rPr lang="el-GR" altLang="el-GR" sz="1200" b="1" dirty="0" smtClean="0">
                <a:solidFill>
                  <a:srgbClr val="000066"/>
                </a:solidFill>
                <a:latin typeface="+mn-lt"/>
              </a:rPr>
              <a:t>(βάση Φεβ. 2016)</a:t>
            </a:r>
          </a:p>
        </p:txBody>
      </p:sp>
      <p:sp>
        <p:nvSpPr>
          <p:cNvPr id="23" name="Θέση υποσέλιδου 1"/>
          <p:cNvSpPr txBox="1">
            <a:spLocks/>
          </p:cNvSpPr>
          <p:nvPr/>
        </p:nvSpPr>
        <p:spPr>
          <a:xfrm>
            <a:off x="609600" y="6248205"/>
            <a:ext cx="5421083" cy="365125"/>
          </a:xfrm>
          <a:prstGeom prst="rect">
            <a:avLst/>
          </a:prstGeom>
        </p:spPr>
        <p:txBody>
          <a:bodyPr vert="horz" anchor="ctr"/>
          <a:lstStyle>
            <a:defPPr>
              <a:defRPr lang="el-GR"/>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l-GR" dirty="0"/>
          </a:p>
        </p:txBody>
      </p:sp>
      <p:sp>
        <p:nvSpPr>
          <p:cNvPr id="24" name="Θέση αριθμού διαφάνειας 2"/>
          <p:cNvSpPr txBox="1">
            <a:spLocks/>
          </p:cNvSpPr>
          <p:nvPr/>
        </p:nvSpPr>
        <p:spPr>
          <a:xfrm>
            <a:off x="0" y="1272221"/>
            <a:ext cx="533400" cy="244476"/>
          </a:xfrm>
          <a:prstGeom prst="rect">
            <a:avLst/>
          </a:prstGeom>
        </p:spPr>
        <p:txBody>
          <a:bodyPr vert="horz" anchor="ctr" anchorCtr="0">
            <a:normAutofit fontScale="85000" lnSpcReduction="20000"/>
          </a:bodyPr>
          <a:lstStyle>
            <a:defPPr>
              <a:defRPr lang="el-G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DF53439-851E-44AD-84B1-B6BFC3D0C743}" type="slidenum">
              <a:rPr lang="el-GR" smtClean="0"/>
              <a:pPr/>
              <a:t>5</a:t>
            </a:fld>
            <a:endParaRPr lang="el-GR" dirty="0"/>
          </a:p>
        </p:txBody>
      </p:sp>
      <p:grpSp>
        <p:nvGrpSpPr>
          <p:cNvPr id="8" name="Ομάδα 7"/>
          <p:cNvGrpSpPr/>
          <p:nvPr/>
        </p:nvGrpSpPr>
        <p:grpSpPr>
          <a:xfrm>
            <a:off x="827584" y="1484785"/>
            <a:ext cx="4137088" cy="2840534"/>
            <a:chOff x="827584" y="1484785"/>
            <a:chExt cx="4137088" cy="2840534"/>
          </a:xfrm>
        </p:grpSpPr>
        <p:sp>
          <p:nvSpPr>
            <p:cNvPr id="25" name="Έκρηξη 1 24"/>
            <p:cNvSpPr/>
            <p:nvPr/>
          </p:nvSpPr>
          <p:spPr>
            <a:xfrm>
              <a:off x="827584" y="1484785"/>
              <a:ext cx="4137088" cy="2840534"/>
            </a:xfrm>
            <a:prstGeom prst="irregularSeal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TextBox 25"/>
            <p:cNvSpPr txBox="1"/>
            <p:nvPr/>
          </p:nvSpPr>
          <p:spPr>
            <a:xfrm>
              <a:off x="1547664" y="2572472"/>
              <a:ext cx="2664296" cy="646331"/>
            </a:xfrm>
            <a:prstGeom prst="rect">
              <a:avLst/>
            </a:prstGeom>
            <a:noFill/>
          </p:spPr>
          <p:txBody>
            <a:bodyPr wrap="square" rtlCol="0">
              <a:spAutoFit/>
            </a:bodyPr>
            <a:lstStyle/>
            <a:p>
              <a:r>
                <a:rPr lang="el-GR" dirty="0" smtClean="0">
                  <a:solidFill>
                    <a:srgbClr val="000104"/>
                  </a:solidFill>
                </a:rPr>
                <a:t>Μέλη του ΣΦΕΕ:</a:t>
              </a:r>
              <a:r>
                <a:rPr lang="el-GR" b="1" dirty="0" smtClean="0">
                  <a:solidFill>
                    <a:srgbClr val="000104"/>
                  </a:solidFill>
                </a:rPr>
                <a:t> &gt;40,000 φάρμακα </a:t>
              </a:r>
              <a:r>
                <a:rPr lang="el-GR" dirty="0" smtClean="0">
                  <a:solidFill>
                    <a:srgbClr val="000104"/>
                  </a:solidFill>
                </a:rPr>
                <a:t>μέσω ΚΕΕΛΠΝΟ</a:t>
              </a:r>
              <a:endParaRPr lang="el-GR" dirty="0">
                <a:solidFill>
                  <a:srgbClr val="000104"/>
                </a:solidFill>
              </a:endParaRPr>
            </a:p>
          </p:txBody>
        </p:sp>
      </p:grpSp>
      <p:sp>
        <p:nvSpPr>
          <p:cNvPr id="31" name="TextBox 17"/>
          <p:cNvSpPr txBox="1">
            <a:spLocks noChangeArrowheads="1"/>
          </p:cNvSpPr>
          <p:nvPr/>
        </p:nvSpPr>
        <p:spPr bwMode="auto">
          <a:xfrm>
            <a:off x="1093987" y="4429170"/>
            <a:ext cx="1584176" cy="1535430"/>
          </a:xfrm>
          <a:prstGeom prst="decagon">
            <a:avLst/>
          </a:prstGeom>
          <a:ln/>
          <a:extLst/>
        </p:spPr>
        <p:style>
          <a:lnRef idx="1">
            <a:schemeClr val="accent1"/>
          </a:lnRef>
          <a:fillRef idx="3">
            <a:schemeClr val="accent1"/>
          </a:fillRef>
          <a:effectRef idx="2">
            <a:schemeClr val="accent1"/>
          </a:effectRef>
          <a:fontRef idx="minor">
            <a:schemeClr val="lt1"/>
          </a:fontRef>
        </p:style>
        <p:txBody>
          <a:bodyPr wrap="square">
            <a:spAutoFit/>
          </a:bodyPr>
          <a:lstStyle>
            <a:lvl1pPr>
              <a:defRPr>
                <a:solidFill>
                  <a:schemeClr val="tx1"/>
                </a:solidFill>
                <a:latin typeface="Calibri" pitchFamily="34" charset="0"/>
                <a:cs typeface="Arial" pitchFamily="34" charset="0"/>
              </a:defRPr>
            </a:lvl1pPr>
            <a:lvl2pPr marL="742950" indent="-285750">
              <a:defRPr>
                <a:solidFill>
                  <a:schemeClr val="tx1"/>
                </a:solidFill>
                <a:latin typeface="Calibri" pitchFamily="34" charset="0"/>
                <a:cs typeface="Arial" pitchFamily="34" charset="0"/>
              </a:defRPr>
            </a:lvl2pPr>
            <a:lvl3pPr marL="1143000" indent="-228600">
              <a:defRPr>
                <a:solidFill>
                  <a:schemeClr val="tx1"/>
                </a:solidFill>
                <a:latin typeface="Calibri" pitchFamily="34" charset="0"/>
                <a:cs typeface="Arial" pitchFamily="34" charset="0"/>
              </a:defRPr>
            </a:lvl3pPr>
            <a:lvl4pPr marL="1600200" indent="-228600">
              <a:defRPr>
                <a:solidFill>
                  <a:schemeClr val="tx1"/>
                </a:solidFill>
                <a:latin typeface="Calibri" pitchFamily="34" charset="0"/>
                <a:cs typeface="Arial" pitchFamily="34" charset="0"/>
              </a:defRPr>
            </a:lvl4pPr>
            <a:lvl5pPr marL="2057400" indent="-228600">
              <a:defRPr>
                <a:solidFill>
                  <a:schemeClr val="tx1"/>
                </a:solidFill>
                <a:latin typeface="Calibri" pitchFamily="34" charset="0"/>
                <a:cs typeface="Arial" pitchFamily="34" charset="0"/>
              </a:defRPr>
            </a:lvl5pPr>
            <a:lvl6pPr marL="2514600" indent="-228600" fontAlgn="base">
              <a:spcBef>
                <a:spcPct val="0"/>
              </a:spcBef>
              <a:spcAft>
                <a:spcPct val="0"/>
              </a:spcAft>
              <a:defRPr>
                <a:solidFill>
                  <a:schemeClr val="tx1"/>
                </a:solidFill>
                <a:latin typeface="Calibri" pitchFamily="34" charset="0"/>
                <a:cs typeface="Arial" pitchFamily="34" charset="0"/>
              </a:defRPr>
            </a:lvl6pPr>
            <a:lvl7pPr marL="2971800" indent="-228600" fontAlgn="base">
              <a:spcBef>
                <a:spcPct val="0"/>
              </a:spcBef>
              <a:spcAft>
                <a:spcPct val="0"/>
              </a:spcAft>
              <a:defRPr>
                <a:solidFill>
                  <a:schemeClr val="tx1"/>
                </a:solidFill>
                <a:latin typeface="Calibri" pitchFamily="34" charset="0"/>
                <a:cs typeface="Arial" pitchFamily="34" charset="0"/>
              </a:defRPr>
            </a:lvl7pPr>
            <a:lvl8pPr marL="3429000" indent="-228600" fontAlgn="base">
              <a:spcBef>
                <a:spcPct val="0"/>
              </a:spcBef>
              <a:spcAft>
                <a:spcPct val="0"/>
              </a:spcAft>
              <a:defRPr>
                <a:solidFill>
                  <a:schemeClr val="tx1"/>
                </a:solidFill>
                <a:latin typeface="Calibri" pitchFamily="34" charset="0"/>
                <a:cs typeface="Arial" pitchFamily="34" charset="0"/>
              </a:defRPr>
            </a:lvl8pPr>
            <a:lvl9pPr marL="3886200" indent="-228600" fontAlgn="base">
              <a:spcBef>
                <a:spcPct val="0"/>
              </a:spcBef>
              <a:spcAft>
                <a:spcPct val="0"/>
              </a:spcAft>
              <a:defRPr>
                <a:solidFill>
                  <a:schemeClr val="tx1"/>
                </a:solidFill>
                <a:latin typeface="Calibri" pitchFamily="34" charset="0"/>
                <a:cs typeface="Arial" pitchFamily="34" charset="0"/>
              </a:defRPr>
            </a:lvl9pPr>
          </a:lstStyle>
          <a:p>
            <a:r>
              <a:rPr lang="en-US" altLang="el-GR" sz="1400" b="1" dirty="0" smtClean="0">
                <a:solidFill>
                  <a:srgbClr val="000066"/>
                </a:solidFill>
                <a:latin typeface="+mn-lt"/>
              </a:rPr>
              <a:t>856,723</a:t>
            </a:r>
            <a:endParaRPr lang="el-GR" altLang="el-GR" sz="1400" b="1" dirty="0" smtClean="0">
              <a:solidFill>
                <a:srgbClr val="000066"/>
              </a:solidFill>
              <a:latin typeface="+mn-lt"/>
            </a:endParaRPr>
          </a:p>
          <a:p>
            <a:r>
              <a:rPr lang="el-GR" altLang="el-GR" sz="1050" b="1" dirty="0" smtClean="0">
                <a:solidFill>
                  <a:schemeClr val="bg1"/>
                </a:solidFill>
                <a:latin typeface="+mn-lt"/>
              </a:rPr>
              <a:t>Καταγεγραμμένες αφίξεις προσφύγων το 2015</a:t>
            </a:r>
            <a:endParaRPr lang="el-GR" altLang="el-GR" sz="1050" b="1" dirty="0">
              <a:solidFill>
                <a:schemeClr val="bg1"/>
              </a:solidFill>
              <a:latin typeface="+mn-lt"/>
            </a:endParaRPr>
          </a:p>
        </p:txBody>
      </p:sp>
    </p:spTree>
    <p:extLst>
      <p:ext uri="{BB962C8B-B14F-4D97-AF65-F5344CB8AC3E}">
        <p14:creationId xmlns:p14="http://schemas.microsoft.com/office/powerpoint/2010/main" val="112632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sz="quarter" idx="1"/>
            <p:extLst>
              <p:ext uri="{D42A27DB-BD31-4B8C-83A1-F6EECF244321}">
                <p14:modId xmlns:p14="http://schemas.microsoft.com/office/powerpoint/2010/main" val="1803854921"/>
              </p:ext>
            </p:extLst>
          </p:nvPr>
        </p:nvGraphicFramePr>
        <p:xfrm>
          <a:off x="457200" y="1281534"/>
          <a:ext cx="82296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Έλλειψη 1"/>
          <p:cNvSpPr/>
          <p:nvPr/>
        </p:nvSpPr>
        <p:spPr>
          <a:xfrm>
            <a:off x="3851920" y="3429000"/>
            <a:ext cx="1584176" cy="1296144"/>
          </a:xfrm>
          <a:prstGeom prst="ellipse">
            <a:avLst/>
          </a:prstGeom>
          <a:solidFill>
            <a:schemeClr val="bg1"/>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l-GR" dirty="0"/>
          </a:p>
        </p:txBody>
      </p:sp>
      <p:sp>
        <p:nvSpPr>
          <p:cNvPr id="4" name="Τίτλος 1"/>
          <p:cNvSpPr txBox="1">
            <a:spLocks/>
          </p:cNvSpPr>
          <p:nvPr/>
        </p:nvSpPr>
        <p:spPr>
          <a:xfrm>
            <a:off x="395536" y="188640"/>
            <a:ext cx="8229600"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solidFill>
                  <a:srgbClr val="000104"/>
                </a:solidFill>
              </a:rPr>
              <a:t>… Οι επιπτώσεις από τη συνεχή μείωση στις δαπάνες υγείας συνεχίζονται….</a:t>
            </a:r>
            <a:endParaRPr lang="el-GR" sz="2800" dirty="0">
              <a:solidFill>
                <a:srgbClr val="000104"/>
              </a:solidFill>
            </a:endParaRPr>
          </a:p>
        </p:txBody>
      </p:sp>
      <p:sp>
        <p:nvSpPr>
          <p:cNvPr id="3" name="TextBox 2"/>
          <p:cNvSpPr txBox="1"/>
          <p:nvPr/>
        </p:nvSpPr>
        <p:spPr>
          <a:xfrm>
            <a:off x="3923928" y="3615407"/>
            <a:ext cx="1440160" cy="923330"/>
          </a:xfrm>
          <a:prstGeom prst="rect">
            <a:avLst/>
          </a:prstGeom>
          <a:noFill/>
        </p:spPr>
        <p:txBody>
          <a:bodyPr wrap="square" rtlCol="0">
            <a:spAutoFit/>
          </a:bodyPr>
          <a:lstStyle/>
          <a:p>
            <a:pPr algn="ctr"/>
            <a:r>
              <a:rPr lang="el-GR" b="1" dirty="0" smtClean="0">
                <a:latin typeface="Calibri" panose="020F0502020204030204" pitchFamily="34" charset="0"/>
              </a:rPr>
              <a:t>Δημόσια Δαπάνη Υγείας</a:t>
            </a:r>
            <a:endParaRPr lang="el-GR" b="1" dirty="0">
              <a:latin typeface="Calibri" panose="020F0502020204030204" pitchFamily="34" charset="0"/>
            </a:endParaRPr>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normAutofit fontScale="85000" lnSpcReduction="20000"/>
          </a:bodyPr>
          <a:lstStyle/>
          <a:p>
            <a:fld id="{3DF53439-851E-44AD-84B1-B6BFC3D0C743}" type="slidenum">
              <a:rPr lang="el-GR" smtClean="0"/>
              <a:t>6</a:t>
            </a:fld>
            <a:endParaRPr lang="el-GR" dirty="0"/>
          </a:p>
        </p:txBody>
      </p:sp>
    </p:spTree>
    <p:extLst>
      <p:ext uri="{BB962C8B-B14F-4D97-AF65-F5344CB8AC3E}">
        <p14:creationId xmlns:p14="http://schemas.microsoft.com/office/powerpoint/2010/main" val="417115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323528" y="190381"/>
            <a:ext cx="8280920"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el-GR" sz="2800" b="1" dirty="0">
                <a:solidFill>
                  <a:srgbClr val="000104"/>
                </a:solidFill>
                <a:latin typeface="+mj-lt"/>
              </a:rPr>
              <a:t>Μείωση των δαπανών υγείας σε επίπεδα 2003</a:t>
            </a:r>
            <a:r>
              <a:rPr lang="el-GR" sz="2800" b="1" dirty="0" smtClean="0">
                <a:solidFill>
                  <a:srgbClr val="000104"/>
                </a:solidFill>
                <a:latin typeface="+mj-lt"/>
              </a:rPr>
              <a:t>…</a:t>
            </a:r>
            <a:r>
              <a:rPr lang="el-GR" sz="2800" dirty="0" smtClean="0">
                <a:solidFill>
                  <a:srgbClr val="000104"/>
                </a:solidFill>
                <a:latin typeface="+mj-lt"/>
              </a:rPr>
              <a:t> </a:t>
            </a:r>
            <a:endParaRPr lang="el-GR" sz="2800" dirty="0">
              <a:solidFill>
                <a:srgbClr val="000104"/>
              </a:solidFill>
              <a:latin typeface="+mj-lt"/>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481" y="980728"/>
            <a:ext cx="7194376" cy="4610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51520" y="5790455"/>
            <a:ext cx="7056784" cy="461665"/>
          </a:xfrm>
          <a:prstGeom prst="rect">
            <a:avLst/>
          </a:prstGeom>
        </p:spPr>
        <p:txBody>
          <a:bodyPr wrap="square">
            <a:spAutoFit/>
          </a:bodyPr>
          <a:lstStyle/>
          <a:p>
            <a:r>
              <a:rPr lang="el-GR" sz="1200" i="1" dirty="0"/>
              <a:t>Πηγή: OECD (2015), Τομέας Οικονομικών της Υγείας, Εθνική Σχολή Δημόσιας Υγείας</a:t>
            </a:r>
            <a:r>
              <a:rPr lang="el-GR" sz="1200" i="1" dirty="0" smtClean="0"/>
              <a:t>, 2013</a:t>
            </a:r>
            <a:r>
              <a:rPr lang="el-GR" sz="1200" i="1" dirty="0"/>
              <a:t>, 2014 : εκτιμήσεις, </a:t>
            </a:r>
            <a:r>
              <a:rPr lang="el-GR" sz="1200" i="1" dirty="0" smtClean="0"/>
              <a:t> 2015 </a:t>
            </a:r>
            <a:r>
              <a:rPr lang="el-GR" sz="1200" i="1" dirty="0"/>
              <a:t>: προβλέψεις</a:t>
            </a:r>
          </a:p>
        </p:txBody>
      </p:sp>
      <p:sp>
        <p:nvSpPr>
          <p:cNvPr id="2" name="Ορθογώνιο 1"/>
          <p:cNvSpPr/>
          <p:nvPr/>
        </p:nvSpPr>
        <p:spPr>
          <a:xfrm>
            <a:off x="7452320" y="2348880"/>
            <a:ext cx="360040" cy="2232248"/>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6" name="Ορθογώνιο 5"/>
          <p:cNvSpPr/>
          <p:nvPr/>
        </p:nvSpPr>
        <p:spPr>
          <a:xfrm>
            <a:off x="1447067" y="2339008"/>
            <a:ext cx="432048" cy="2232248"/>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3DF53439-851E-44AD-84B1-B6BFC3D0C743}" type="slidenum">
              <a:rPr lang="el-GR" smtClean="0"/>
              <a:t>7</a:t>
            </a:fld>
            <a:endParaRPr lang="el-GR" dirty="0"/>
          </a:p>
        </p:txBody>
      </p:sp>
    </p:spTree>
    <p:extLst>
      <p:ext uri="{BB962C8B-B14F-4D97-AF65-F5344CB8AC3E}">
        <p14:creationId xmlns:p14="http://schemas.microsoft.com/office/powerpoint/2010/main" val="2396665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2"/>
          <p:cNvSpPr/>
          <p:nvPr/>
        </p:nvSpPr>
        <p:spPr>
          <a:xfrm>
            <a:off x="395536" y="260648"/>
            <a:ext cx="8424936" cy="83099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US" sz="2400" b="1" dirty="0" smtClean="0">
                <a:solidFill>
                  <a:srgbClr val="000104"/>
                </a:solidFill>
                <a:latin typeface="Calibri" panose="020F0502020204030204" pitchFamily="34" charset="0"/>
              </a:rPr>
              <a:t>… </a:t>
            </a:r>
            <a:r>
              <a:rPr lang="el-GR" sz="2400" b="1" dirty="0" smtClean="0">
                <a:solidFill>
                  <a:srgbClr val="000104"/>
                </a:solidFill>
                <a:latin typeface="Calibri" panose="020F0502020204030204" pitchFamily="34" charset="0"/>
              </a:rPr>
              <a:t>μείωση της κατά κεφαλήν δαπάνης σε επίπεδα σημαντικά χαμηλότερα του Ευρωπαϊκού μέσου όρου…</a:t>
            </a:r>
            <a:endParaRPr lang="el-GR" sz="2400" b="1" dirty="0">
              <a:solidFill>
                <a:srgbClr val="000104"/>
              </a:solidFill>
              <a:latin typeface="Calibri" panose="020F0502020204030204"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463" y="1556792"/>
            <a:ext cx="7842969"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95536" y="6000703"/>
            <a:ext cx="8136904" cy="461665"/>
          </a:xfrm>
          <a:prstGeom prst="rect">
            <a:avLst/>
          </a:prstGeom>
        </p:spPr>
        <p:txBody>
          <a:bodyPr wrap="square">
            <a:spAutoFit/>
          </a:bodyPr>
          <a:lstStyle/>
          <a:p>
            <a:r>
              <a:rPr lang="el-GR" sz="1200" b="1" i="1" dirty="0">
                <a:solidFill>
                  <a:srgbClr val="000104"/>
                </a:solidFill>
              </a:rPr>
              <a:t>Πηγή</a:t>
            </a:r>
            <a:r>
              <a:rPr lang="el-GR" sz="1200" i="1" dirty="0">
                <a:solidFill>
                  <a:srgbClr val="000104"/>
                </a:solidFill>
              </a:rPr>
              <a:t>: </a:t>
            </a:r>
            <a:r>
              <a:rPr lang="el-GR" sz="1200" dirty="0">
                <a:solidFill>
                  <a:srgbClr val="000104"/>
                </a:solidFill>
              </a:rPr>
              <a:t>Σύστημα Λογαριασμών Υγείας (ΣΛΥ) 2013, ΕΟΠΥΥ 2012-2014, Εισηγητική Έκθεση Προϋπολογισμού 2014, OECD Health </a:t>
            </a:r>
            <a:r>
              <a:rPr lang="el-GR" sz="1200" dirty="0" err="1">
                <a:solidFill>
                  <a:srgbClr val="000104"/>
                </a:solidFill>
              </a:rPr>
              <a:t>Data</a:t>
            </a:r>
            <a:r>
              <a:rPr lang="el-GR" sz="1200" dirty="0">
                <a:solidFill>
                  <a:srgbClr val="000104"/>
                </a:solidFill>
              </a:rPr>
              <a:t> 2015, </a:t>
            </a:r>
            <a:r>
              <a:rPr lang="el-GR" sz="1200" dirty="0" err="1">
                <a:solidFill>
                  <a:srgbClr val="000104"/>
                </a:solidFill>
              </a:rPr>
              <a:t>Eurostat</a:t>
            </a:r>
            <a:r>
              <a:rPr lang="el-GR" sz="1200" dirty="0">
                <a:solidFill>
                  <a:srgbClr val="000104"/>
                </a:solidFill>
              </a:rPr>
              <a:t> 2015, επεξεργασία στοιχείων ΙΟΒΕ.</a:t>
            </a:r>
          </a:p>
        </p:txBody>
      </p:sp>
      <p:sp>
        <p:nvSpPr>
          <p:cNvPr id="2" name="Θέση υποσέλιδου 1"/>
          <p:cNvSpPr>
            <a:spLocks noGrp="1"/>
          </p:cNvSpPr>
          <p:nvPr>
            <p:ph type="ftr" sz="quarter" idx="11"/>
          </p:nvPr>
        </p:nvSpPr>
        <p:spPr/>
        <p:txBody>
          <a:bodyPr/>
          <a:lstStyle/>
          <a:p>
            <a:endParaRPr lang="el-GR"/>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8</a:t>
            </a:fld>
            <a:endParaRPr lang="el-GR"/>
          </a:p>
        </p:txBody>
      </p:sp>
    </p:spTree>
    <p:extLst>
      <p:ext uri="{BB962C8B-B14F-4D97-AF65-F5344CB8AC3E}">
        <p14:creationId xmlns:p14="http://schemas.microsoft.com/office/powerpoint/2010/main" val="9601556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033" y="1301280"/>
            <a:ext cx="7790383" cy="411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Ορθογώνιο 2"/>
          <p:cNvSpPr/>
          <p:nvPr/>
        </p:nvSpPr>
        <p:spPr>
          <a:xfrm>
            <a:off x="251520" y="190381"/>
            <a:ext cx="8784976" cy="95410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l-GR" sz="2800" b="1" dirty="0" smtClean="0">
                <a:solidFill>
                  <a:srgbClr val="000104"/>
                </a:solidFill>
                <a:latin typeface="+mj-lt"/>
              </a:rPr>
              <a:t>Υποβάθμιση ΠΦΥ* οδήγησε σε αύξηση νοσηλειών &amp; αύξηση ιδιωτικής φαρμακευτικής περίθαλψης …</a:t>
            </a:r>
          </a:p>
        </p:txBody>
      </p:sp>
      <p:sp>
        <p:nvSpPr>
          <p:cNvPr id="6" name="Rectangle 5"/>
          <p:cNvSpPr/>
          <p:nvPr/>
        </p:nvSpPr>
        <p:spPr>
          <a:xfrm>
            <a:off x="534760" y="5627929"/>
            <a:ext cx="7781656" cy="830997"/>
          </a:xfrm>
          <a:prstGeom prst="rect">
            <a:avLst/>
          </a:prstGeom>
        </p:spPr>
        <p:txBody>
          <a:bodyPr wrap="square">
            <a:spAutoFit/>
          </a:bodyPr>
          <a:lstStyle/>
          <a:p>
            <a:pPr lvl="0" fontAlgn="base">
              <a:spcBef>
                <a:spcPct val="0"/>
              </a:spcBef>
              <a:spcAft>
                <a:spcPct val="0"/>
              </a:spcAft>
            </a:pPr>
            <a:r>
              <a:rPr lang="el-GR" sz="1200" i="1" dirty="0" smtClean="0">
                <a:solidFill>
                  <a:srgbClr val="000104"/>
                </a:solidFill>
                <a:ea typeface="Times New Roman" pitchFamily="18" charset="0"/>
                <a:cs typeface="Times New Roman" pitchFamily="18" charset="0"/>
              </a:rPr>
              <a:t> </a:t>
            </a:r>
            <a:r>
              <a:rPr lang="el-GR" sz="1200" i="1" dirty="0">
                <a:solidFill>
                  <a:srgbClr val="000104"/>
                </a:solidFill>
                <a:ea typeface="Times New Roman" pitchFamily="18" charset="0"/>
                <a:cs typeface="Times New Roman" pitchFamily="18" charset="0"/>
              </a:rPr>
              <a:t>Προϋπολογιστικές προβλέψεις</a:t>
            </a:r>
            <a:endParaRPr lang="el-GR" sz="1050" dirty="0">
              <a:solidFill>
                <a:srgbClr val="000104"/>
              </a:solidFill>
              <a:cs typeface="Arial" pitchFamily="34" charset="0"/>
            </a:endParaRPr>
          </a:p>
          <a:p>
            <a:pPr lvl="0" eaLnBrk="0" fontAlgn="base" hangingPunct="0">
              <a:spcBef>
                <a:spcPct val="0"/>
              </a:spcBef>
              <a:spcAft>
                <a:spcPct val="0"/>
              </a:spcAft>
            </a:pPr>
            <a:r>
              <a:rPr lang="el-GR" sz="1200" dirty="0">
                <a:solidFill>
                  <a:srgbClr val="000104"/>
                </a:solidFill>
                <a:ea typeface="Times New Roman" pitchFamily="18" charset="0"/>
                <a:cs typeface="Times New Roman" pitchFamily="18" charset="0"/>
              </a:rPr>
              <a:t>Πηγή: Τομέας Οικονομικών της Υγείας, Εθνική Σχολή Δημόσιας </a:t>
            </a:r>
            <a:r>
              <a:rPr lang="el-GR" sz="1200" dirty="0" smtClean="0">
                <a:solidFill>
                  <a:srgbClr val="000104"/>
                </a:solidFill>
                <a:ea typeface="Times New Roman" pitchFamily="18" charset="0"/>
                <a:cs typeface="Times New Roman" pitchFamily="18" charset="0"/>
              </a:rPr>
              <a:t>Υγείας</a:t>
            </a:r>
          </a:p>
          <a:p>
            <a:pPr lvl="0" eaLnBrk="0" fontAlgn="base" hangingPunct="0">
              <a:spcBef>
                <a:spcPct val="0"/>
              </a:spcBef>
              <a:spcAft>
                <a:spcPct val="0"/>
              </a:spcAft>
            </a:pPr>
            <a:endParaRPr lang="el-GR" sz="1200" dirty="0" smtClean="0">
              <a:solidFill>
                <a:srgbClr val="000104"/>
              </a:solidFill>
              <a:ea typeface="Times New Roman" pitchFamily="18" charset="0"/>
              <a:cs typeface="Times New Roman" pitchFamily="18" charset="0"/>
            </a:endParaRPr>
          </a:p>
          <a:p>
            <a:pPr lvl="0" eaLnBrk="0" fontAlgn="base" hangingPunct="0">
              <a:spcBef>
                <a:spcPct val="0"/>
              </a:spcBef>
              <a:spcAft>
                <a:spcPct val="0"/>
              </a:spcAft>
            </a:pPr>
            <a:r>
              <a:rPr lang="el-GR" sz="1200" i="1" dirty="0" smtClean="0">
                <a:solidFill>
                  <a:srgbClr val="000104"/>
                </a:solidFill>
                <a:cs typeface="Times New Roman" pitchFamily="18" charset="0"/>
              </a:rPr>
              <a:t>*Πρωτοβάθμια φροντίδα Υγείας</a:t>
            </a:r>
            <a:endParaRPr lang="el-GR" sz="2800" i="1" dirty="0">
              <a:solidFill>
                <a:srgbClr val="000104"/>
              </a:solidFill>
              <a:cs typeface="Arial" pitchFamily="34" charset="0"/>
            </a:endParaRPr>
          </a:p>
        </p:txBody>
      </p:sp>
      <p:sp>
        <p:nvSpPr>
          <p:cNvPr id="5" name="Ορθογώνιο 4"/>
          <p:cNvSpPr/>
          <p:nvPr/>
        </p:nvSpPr>
        <p:spPr>
          <a:xfrm rot="16200000">
            <a:off x="7228003" y="1592796"/>
            <a:ext cx="360040" cy="172819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Ορθογώνιο 7"/>
          <p:cNvSpPr/>
          <p:nvPr/>
        </p:nvSpPr>
        <p:spPr>
          <a:xfrm rot="16200000">
            <a:off x="5488150" y="2312876"/>
            <a:ext cx="360040" cy="172819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Ορθογώνιο 8"/>
          <p:cNvSpPr/>
          <p:nvPr/>
        </p:nvSpPr>
        <p:spPr>
          <a:xfrm rot="16200000">
            <a:off x="7272300" y="2960947"/>
            <a:ext cx="360040" cy="172819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Θέση υποσέλιδου 1"/>
          <p:cNvSpPr>
            <a:spLocks noGrp="1"/>
          </p:cNvSpPr>
          <p:nvPr>
            <p:ph type="ftr" sz="quarter" idx="11"/>
          </p:nvPr>
        </p:nvSpPr>
        <p:spPr/>
        <p:txBody>
          <a:bodyPr/>
          <a:lstStyle/>
          <a:p>
            <a:endParaRPr lang="el-GR"/>
          </a:p>
        </p:txBody>
      </p:sp>
      <p:sp>
        <p:nvSpPr>
          <p:cNvPr id="3" name="Θέση αριθμού διαφάνειας 2"/>
          <p:cNvSpPr>
            <a:spLocks noGrp="1"/>
          </p:cNvSpPr>
          <p:nvPr>
            <p:ph type="sldNum" sz="quarter" idx="12"/>
          </p:nvPr>
        </p:nvSpPr>
        <p:spPr/>
        <p:txBody>
          <a:bodyPr>
            <a:normAutofit fontScale="85000" lnSpcReduction="20000"/>
          </a:bodyPr>
          <a:lstStyle/>
          <a:p>
            <a:fld id="{3DF53439-851E-44AD-84B1-B6BFC3D0C743}" type="slidenum">
              <a:rPr lang="el-GR" smtClean="0"/>
              <a:t>9</a:t>
            </a:fld>
            <a:endParaRPr lang="el-GR"/>
          </a:p>
        </p:txBody>
      </p:sp>
    </p:spTree>
    <p:extLst>
      <p:ext uri="{BB962C8B-B14F-4D97-AF65-F5344CB8AC3E}">
        <p14:creationId xmlns:p14="http://schemas.microsoft.com/office/powerpoint/2010/main" val="30043101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sfee">
      <a:dk1>
        <a:srgbClr val="002060"/>
      </a:dk1>
      <a:lt1>
        <a:srgbClr val="FFFFFF"/>
      </a:lt1>
      <a:dk2>
        <a:srgbClr val="345D7E"/>
      </a:dk2>
      <a:lt2>
        <a:srgbClr val="548BB7"/>
      </a:lt2>
      <a:accent1>
        <a:srgbClr val="94B6D2"/>
      </a:accent1>
      <a:accent2>
        <a:srgbClr val="114797"/>
      </a:accent2>
      <a:accent3>
        <a:srgbClr val="E9F0F6"/>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1288</TotalTime>
  <Words>1006</Words>
  <Application>Microsoft Office PowerPoint</Application>
  <PresentationFormat>On-screen Show (4:3)</PresentationFormat>
  <Paragraphs>155</Paragraphs>
  <Slides>16</Slides>
  <Notes>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Διάμεσος</vt:lpstr>
      <vt:lpstr>PowerPoint Presentation</vt:lpstr>
      <vt:lpstr>…Η οικονομική κρίση στην Ελλάδα συνεχίζεται…</vt:lpstr>
      <vt:lpstr>Το ΑΕΠ σημείωσε πολύ μεγαλύτερη πτώση απ’ ότι είχε προβλεφθεί στα Προγράμματα Δημοσιονομικής Προσαρμογής</vt:lpstr>
      <vt:lpstr>…Οι κοινωνικές επιπτώσεις της οικονομικής κρίσης στην Ελλάδα γιγαντώνονται…</vt:lpstr>
      <vt:lpstr>Οι προσφυγικές ροές στην Ελλάδα</vt:lpstr>
      <vt:lpstr>PowerPoint Presentation</vt:lpstr>
      <vt:lpstr>PowerPoint Presentation</vt:lpstr>
      <vt:lpstr>PowerPoint Presentation</vt:lpstr>
      <vt:lpstr>PowerPoint Presentation</vt:lpstr>
      <vt:lpstr>Η υλοποίηση των δομικών μεταρρυθμίσεων στην Ελλάδα υστερεί σε σχέση με άλλες χώρες</vt:lpstr>
      <vt:lpstr>Προτάσεις για Στρατηγικές Μεταρρυθμίσεις</vt:lpstr>
      <vt:lpstr>PowerPoint Presentation</vt:lpstr>
      <vt:lpstr>… Αύξηση προσδόκιμου επιβίωσης…</vt:lpstr>
      <vt:lpstr>… Βελτίωση Υγείας…</vt:lpstr>
      <vt:lpstr>… Αύξηση παραγωγικότητας</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17/3/2016</dc:title>
  <dc:creator>jenny.papadonikolaki</dc:creator>
  <cp:lastModifiedBy>Zoi Magklara</cp:lastModifiedBy>
  <cp:revision>209</cp:revision>
  <cp:lastPrinted>2016-03-11T12:47:57Z</cp:lastPrinted>
  <dcterms:created xsi:type="dcterms:W3CDTF">2016-03-08T10:50:12Z</dcterms:created>
  <dcterms:modified xsi:type="dcterms:W3CDTF">2016-03-17T14:12:22Z</dcterms:modified>
</cp:coreProperties>
</file>