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306" r:id="rId2"/>
    <p:sldId id="285" r:id="rId3"/>
    <p:sldId id="301" r:id="rId4"/>
    <p:sldId id="279" r:id="rId5"/>
    <p:sldId id="283" r:id="rId6"/>
    <p:sldId id="284" r:id="rId7"/>
    <p:sldId id="288" r:id="rId8"/>
    <p:sldId id="307" r:id="rId9"/>
    <p:sldId id="298" r:id="rId10"/>
    <p:sldId id="289" r:id="rId11"/>
    <p:sldId id="304" r:id="rId12"/>
    <p:sldId id="305" r:id="rId13"/>
    <p:sldId id="290" r:id="rId14"/>
    <p:sldId id="310" r:id="rId15"/>
    <p:sldId id="311" r:id="rId16"/>
  </p:sldIdLst>
  <p:sldSz cx="9144000" cy="6858000" type="screen4x3"/>
  <p:notesSz cx="6864350" cy="999648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fi.vostitsanou" initials="z" lastIdx="6" clrIdx="0"/>
  <p:cmAuthor id="1" name="Jenny Papadonikolaki" initials="JennyPa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91" autoAdjust="0"/>
  </p:normalViewPr>
  <p:slideViewPr>
    <p:cSldViewPr>
      <p:cViewPr>
        <p:scale>
          <a:sx n="70" d="100"/>
          <a:sy n="70" d="100"/>
        </p:scale>
        <p:origin x="-116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atsiokas\Dropbox\2015_I-O%20PHARMA\IO_SFEE_2015\Approach3\Results_Total_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atsiokas\Dropbox\2015_I-O%20PHARMA\IO_SFEE_2015\Approach3\Results_Total_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atsiokas\Dropbox\2015_I-O%20PHARMA\IO_SFEE_2015\Approach3\Results_Total_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atsiokas\Dropbox\2015_I-O%20PHARMA\IO_SFEE_2015\Approach3\Results_Total_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enny.papadonikolaki\Desktop\data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Διαγράμματα!$B$136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+mn-lt"/>
                      </a:rPr>
                      <a:t>1</a:t>
                    </a:r>
                    <a:r>
                      <a:rPr lang="el-GR" sz="1600" b="1" dirty="0" smtClean="0">
                        <a:latin typeface="+mn-lt"/>
                      </a:rPr>
                      <a:t>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l-GR" sz="1600" b="1" dirty="0" smtClean="0">
                        <a:latin typeface="+mn-lt"/>
                      </a:rPr>
                      <a:t>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+mn-lt"/>
                      </a:rPr>
                      <a:t>4</a:t>
                    </a:r>
                    <a:r>
                      <a:rPr lang="el-GR" sz="1600" b="1" dirty="0" smtClean="0">
                        <a:latin typeface="+mn-lt"/>
                      </a:rPr>
                      <a:t>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l-GR" sz="1600" b="1" dirty="0" smtClean="0">
                        <a:latin typeface="+mn-lt"/>
                      </a:rPr>
                      <a:t>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1600"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Διαγράμματα!$C$135:$F$135</c:f>
              <c:strCache>
                <c:ptCount val="4"/>
                <c:pt idx="0">
                  <c:v>Άμεση</c:v>
                </c:pt>
                <c:pt idx="1">
                  <c:v>Έμμεση</c:v>
                </c:pt>
                <c:pt idx="2">
                  <c:v>Προκαλούμενη</c:v>
                </c:pt>
                <c:pt idx="3">
                  <c:v>Συνολική</c:v>
                </c:pt>
              </c:strCache>
            </c:strRef>
          </c:cat>
          <c:val>
            <c:numRef>
              <c:f>Διαγράμματα!$C$136:$F$136</c:f>
              <c:numCache>
                <c:formatCode>0.0</c:formatCode>
                <c:ptCount val="4"/>
                <c:pt idx="0">
                  <c:v>1236.6678991813631</c:v>
                </c:pt>
                <c:pt idx="1">
                  <c:v>2646.6912185211272</c:v>
                </c:pt>
                <c:pt idx="2">
                  <c:v>4318.9904778732225</c:v>
                </c:pt>
                <c:pt idx="3">
                  <c:v>8202.3495955757116</c:v>
                </c:pt>
              </c:numCache>
            </c:numRef>
          </c:val>
        </c:ser>
        <c:ser>
          <c:idx val="1"/>
          <c:order val="1"/>
          <c:tx>
            <c:strRef>
              <c:f>Διαγράμματα!$B$137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l-GR" sz="1600" b="1" dirty="0" smtClean="0">
                        <a:latin typeface="+mn-lt"/>
                      </a:rPr>
                      <a:t>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+mn-lt"/>
                      </a:rPr>
                      <a:t>2</a:t>
                    </a:r>
                    <a:r>
                      <a:rPr lang="el-GR" sz="1600" b="1" dirty="0" smtClean="0">
                        <a:latin typeface="+mn-lt"/>
                      </a:rPr>
                      <a:t>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+mn-lt"/>
                      </a:rPr>
                      <a:t>3</a:t>
                    </a:r>
                    <a:r>
                      <a:rPr lang="el-GR" sz="1600" b="1" dirty="0" smtClean="0">
                        <a:latin typeface="+mn-lt"/>
                      </a:rPr>
                      <a:t>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l-GR" sz="1600" b="1" dirty="0" smtClean="0">
                        <a:latin typeface="+mn-lt"/>
                      </a:rPr>
                      <a:t>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1600"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Διαγράμματα!$C$135:$F$135</c:f>
              <c:strCache>
                <c:ptCount val="4"/>
                <c:pt idx="0">
                  <c:v>Άμεση</c:v>
                </c:pt>
                <c:pt idx="1">
                  <c:v>Έμμεση</c:v>
                </c:pt>
                <c:pt idx="2">
                  <c:v>Προκαλούμενη</c:v>
                </c:pt>
                <c:pt idx="3">
                  <c:v>Συνολική</c:v>
                </c:pt>
              </c:strCache>
            </c:strRef>
          </c:cat>
          <c:val>
            <c:numRef>
              <c:f>Διαγράμματα!$C$137:$F$137</c:f>
              <c:numCache>
                <c:formatCode>0.0</c:formatCode>
                <c:ptCount val="4"/>
                <c:pt idx="0">
                  <c:v>1059.2955732004816</c:v>
                </c:pt>
                <c:pt idx="1">
                  <c:v>2204.6603800219596</c:v>
                </c:pt>
                <c:pt idx="2">
                  <c:v>3624.6834539722922</c:v>
                </c:pt>
                <c:pt idx="3">
                  <c:v>6888.6394071947325</c:v>
                </c:pt>
              </c:numCache>
            </c:numRef>
          </c:val>
        </c:ser>
        <c:ser>
          <c:idx val="2"/>
          <c:order val="2"/>
          <c:tx>
            <c:strRef>
              <c:f>Διαγράμματα!$B$138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l-GR" sz="1600" b="1" dirty="0" smtClean="0">
                        <a:latin typeface="+mn-lt"/>
                      </a:rPr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+mn-lt"/>
                      </a:rPr>
                      <a:t>2</a:t>
                    </a:r>
                    <a:r>
                      <a:rPr lang="el-GR" sz="1600" b="1" dirty="0" smtClean="0">
                        <a:latin typeface="+mn-lt"/>
                      </a:rPr>
                      <a:t>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+mn-lt"/>
                      </a:rPr>
                      <a:t>3</a:t>
                    </a:r>
                    <a:r>
                      <a:rPr lang="el-GR" sz="1600" b="1" dirty="0" smtClean="0">
                        <a:latin typeface="+mn-lt"/>
                      </a:rPr>
                      <a:t>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l-GR" sz="1600" b="1" dirty="0" smtClean="0">
                        <a:latin typeface="+mn-lt"/>
                      </a:rPr>
                      <a:t>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1600"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Διαγράμματα!$C$135:$F$135</c:f>
              <c:strCache>
                <c:ptCount val="4"/>
                <c:pt idx="0">
                  <c:v>Άμεση</c:v>
                </c:pt>
                <c:pt idx="1">
                  <c:v>Έμμεση</c:v>
                </c:pt>
                <c:pt idx="2">
                  <c:v>Προκαλούμενη</c:v>
                </c:pt>
                <c:pt idx="3">
                  <c:v>Συνολική</c:v>
                </c:pt>
              </c:strCache>
            </c:strRef>
          </c:cat>
          <c:val>
            <c:numRef>
              <c:f>Διαγράμματα!$C$138:$F$138</c:f>
              <c:numCache>
                <c:formatCode>0.0</c:formatCode>
                <c:ptCount val="4"/>
                <c:pt idx="0">
                  <c:v>996.56793879068744</c:v>
                </c:pt>
                <c:pt idx="1">
                  <c:v>2109.7066319989867</c:v>
                </c:pt>
                <c:pt idx="2">
                  <c:v>3471.431817162329</c:v>
                </c:pt>
                <c:pt idx="3">
                  <c:v>6577.706387952001</c:v>
                </c:pt>
              </c:numCache>
            </c:numRef>
          </c:val>
        </c:ser>
        <c:ser>
          <c:idx val="3"/>
          <c:order val="3"/>
          <c:tx>
            <c:strRef>
              <c:f>Διαγράμματα!$B$139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l-GR" sz="1600" b="1" dirty="0" smtClean="0"/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l-GR" sz="1600" b="1" dirty="0" smtClean="0"/>
                      <a:t>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3</a:t>
                    </a:r>
                    <a:r>
                      <a:rPr lang="el-GR" sz="1600" b="1" dirty="0" smtClean="0"/>
                      <a:t>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6</a:t>
                    </a:r>
                    <a:r>
                      <a:rPr lang="el-GR" sz="1600" b="1" dirty="0" smtClean="0"/>
                      <a:t>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Διαγράμματα!$C$135:$F$135</c:f>
              <c:strCache>
                <c:ptCount val="4"/>
                <c:pt idx="0">
                  <c:v>Άμεση</c:v>
                </c:pt>
                <c:pt idx="1">
                  <c:v>Έμμεση</c:v>
                </c:pt>
                <c:pt idx="2">
                  <c:v>Προκαλούμενη</c:v>
                </c:pt>
                <c:pt idx="3">
                  <c:v>Συνολική</c:v>
                </c:pt>
              </c:strCache>
            </c:strRef>
          </c:cat>
          <c:val>
            <c:numRef>
              <c:f>Διαγράμματα!$C$139:$F$139</c:f>
              <c:numCache>
                <c:formatCode>0.0</c:formatCode>
                <c:ptCount val="4"/>
                <c:pt idx="0">
                  <c:v>971.33791263598528</c:v>
                </c:pt>
                <c:pt idx="1">
                  <c:v>1898.6086057661475</c:v>
                </c:pt>
                <c:pt idx="2">
                  <c:v>3226.1726500485056</c:v>
                </c:pt>
                <c:pt idx="3">
                  <c:v>6096.1191684506439</c:v>
                </c:pt>
              </c:numCache>
            </c:numRef>
          </c:val>
        </c:ser>
        <c:ser>
          <c:idx val="4"/>
          <c:order val="4"/>
          <c:tx>
            <c:strRef>
              <c:f>Διαγράμματα!$B$140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l-GR" sz="1600" b="1" dirty="0" smtClean="0"/>
                      <a:t>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l-GR" sz="1600" b="1" dirty="0" smtClean="0"/>
                      <a:t>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l-GR" sz="1600" b="1" dirty="0" smtClean="0"/>
                      <a:t>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5</a:t>
                    </a:r>
                    <a:r>
                      <a:rPr lang="el-GR" sz="1600" b="1" dirty="0" smtClean="0"/>
                      <a:t>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Διαγράμματα!$C$135:$F$135</c:f>
              <c:strCache>
                <c:ptCount val="4"/>
                <c:pt idx="0">
                  <c:v>Άμεση</c:v>
                </c:pt>
                <c:pt idx="1">
                  <c:v>Έμμεση</c:v>
                </c:pt>
                <c:pt idx="2">
                  <c:v>Προκαλούμενη</c:v>
                </c:pt>
                <c:pt idx="3">
                  <c:v>Συνολική</c:v>
                </c:pt>
              </c:strCache>
            </c:strRef>
          </c:cat>
          <c:val>
            <c:numRef>
              <c:f>Διαγράμματα!$C$140:$F$140</c:f>
              <c:numCache>
                <c:formatCode>0.0</c:formatCode>
                <c:ptCount val="4"/>
                <c:pt idx="0">
                  <c:v>927.74157974578441</c:v>
                </c:pt>
                <c:pt idx="1">
                  <c:v>1797.586210040768</c:v>
                </c:pt>
                <c:pt idx="2">
                  <c:v>3068.5633491741346</c:v>
                </c:pt>
                <c:pt idx="3">
                  <c:v>5793.8911389606901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7242752"/>
        <c:axId val="37244288"/>
      </c:barChart>
      <c:catAx>
        <c:axId val="372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7244288"/>
        <c:crosses val="autoZero"/>
        <c:auto val="1"/>
        <c:lblAlgn val="ctr"/>
        <c:lblOffset val="100"/>
        <c:noMultiLvlLbl val="0"/>
      </c:catAx>
      <c:valAx>
        <c:axId val="3724428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crossAx val="37242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</a:rPr>
              <a:t>Συνολική</a:t>
            </a:r>
            <a:r>
              <a:rPr lang="el-GR" sz="1200" baseline="0" dirty="0">
                <a:solidFill>
                  <a:schemeClr val="accent1">
                    <a:lumMod val="50000"/>
                  </a:schemeClr>
                </a:solidFill>
              </a:rPr>
              <a:t> επίδραση στην απασχόληση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1845220433174131"/>
          <c:y val="1.49711729490157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82595088342908"/>
          <c:y val="0.12375714659788356"/>
          <c:w val="0.85189336227788792"/>
          <c:h val="0.77776033695196545"/>
        </c:manualLayout>
      </c:layout>
      <c:lineChart>
        <c:grouping val="standard"/>
        <c:varyColors val="0"/>
        <c:ser>
          <c:idx val="0"/>
          <c:order val="0"/>
          <c:dLbls>
            <c:dLbl>
              <c:idx val="0"/>
              <c:layout>
                <c:manualLayout>
                  <c:x val="-5.2165024954940804E-2"/>
                  <c:y val="-3.3563013444242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148175309291114E-2"/>
                  <c:y val="-4.2686520951560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402387720703524E-2"/>
                  <c:y val="-4.2686520951560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003682641006124E-2"/>
                  <c:y val="-4.2686520951560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512107463830723E-2"/>
                  <c:y val="-3.8124767197901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Διαγράμματα!$B$112:$B$116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Διαγράμματα!$C$112:$C$116</c:f>
              <c:numCache>
                <c:formatCode>0.0</c:formatCode>
                <c:ptCount val="5"/>
                <c:pt idx="0">
                  <c:v>148.28622049355758</c:v>
                </c:pt>
                <c:pt idx="1">
                  <c:v>115.79216948175146</c:v>
                </c:pt>
                <c:pt idx="2">
                  <c:v>101.76825802104517</c:v>
                </c:pt>
                <c:pt idx="3">
                  <c:v>90.026574572847409</c:v>
                </c:pt>
                <c:pt idx="4">
                  <c:v>87.41678226555895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58368"/>
        <c:axId val="37259904"/>
      </c:lineChart>
      <c:catAx>
        <c:axId val="3725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37259904"/>
        <c:crosses val="autoZero"/>
        <c:auto val="1"/>
        <c:lblAlgn val="ctr"/>
        <c:lblOffset val="100"/>
        <c:noMultiLvlLbl val="0"/>
      </c:catAx>
      <c:valAx>
        <c:axId val="37259904"/>
        <c:scaling>
          <c:orientation val="minMax"/>
          <c:min val="2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χιλ.</a:t>
                </a:r>
                <a:r>
                  <a:rPr lang="el-GR" baseline="0"/>
                  <a:t> απασχολούμενοι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3129594012659153E-3"/>
              <c:y val="0.2613989066877108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72583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el-GR" sz="1200" dirty="0">
                <a:solidFill>
                  <a:schemeClr val="accent1">
                    <a:lumMod val="50000"/>
                  </a:schemeClr>
                </a:solidFill>
              </a:rPr>
              <a:t>Επίδραση</a:t>
            </a:r>
            <a:r>
              <a:rPr lang="el-GR" sz="1200" baseline="0" dirty="0">
                <a:solidFill>
                  <a:schemeClr val="accent1">
                    <a:lumMod val="50000"/>
                  </a:schemeClr>
                </a:solidFill>
              </a:rPr>
              <a:t> στην απασχόληση ως </a:t>
            </a:r>
            <a:r>
              <a:rPr lang="el-GR" sz="1200" baseline="0" dirty="0" smtClean="0">
                <a:solidFill>
                  <a:schemeClr val="accent1">
                    <a:lumMod val="50000"/>
                  </a:schemeClr>
                </a:solidFill>
              </a:rPr>
              <a:t>ποσοστό </a:t>
            </a:r>
            <a:r>
              <a:rPr lang="el-GR" sz="1200" baseline="0" dirty="0">
                <a:solidFill>
                  <a:schemeClr val="accent1">
                    <a:lumMod val="50000"/>
                  </a:schemeClr>
                </a:solidFill>
              </a:rPr>
              <a:t>στο σύνολο των απασχολούμενων της χώρας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433214409868438"/>
          <c:y val="4.552971907147635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451639781959716E-2"/>
          <c:y val="0.15616872000874737"/>
          <c:w val="0.8822570341646625"/>
          <c:h val="0.724511580634232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Διαγράμματα!$B$23:$B$27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Διαγράμματα!$F$23:$F$27</c:f>
              <c:numCache>
                <c:formatCode>0.0%</c:formatCode>
                <c:ptCount val="5"/>
                <c:pt idx="0">
                  <c:v>3.3779721284240213E-2</c:v>
                </c:pt>
                <c:pt idx="1">
                  <c:v>2.8560335811792754E-2</c:v>
                </c:pt>
                <c:pt idx="2">
                  <c:v>2.754215372694049E-2</c:v>
                </c:pt>
                <c:pt idx="3">
                  <c:v>2.5625234707061201E-2</c:v>
                </c:pt>
                <c:pt idx="4">
                  <c:v>2.4720542465233593E-2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268480"/>
        <c:axId val="37274368"/>
      </c:barChart>
      <c:catAx>
        <c:axId val="3726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37274368"/>
        <c:crosses val="autoZero"/>
        <c:auto val="1"/>
        <c:lblAlgn val="ctr"/>
        <c:lblOffset val="100"/>
        <c:noMultiLvlLbl val="0"/>
      </c:catAx>
      <c:valAx>
        <c:axId val="37274368"/>
        <c:scaling>
          <c:orientation val="minMax"/>
          <c:min val="2.0000000000000011E-2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7268480"/>
        <c:crosses val="autoZero"/>
        <c:crossBetween val="between"/>
        <c:majorUnit val="2.0000000000000052E-3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el-GR" sz="1400">
                <a:solidFill>
                  <a:schemeClr val="bg1"/>
                </a:solidFill>
              </a:rPr>
              <a:t>Επίδραση</a:t>
            </a:r>
            <a:r>
              <a:rPr lang="el-GR" sz="1400" baseline="0">
                <a:solidFill>
                  <a:schemeClr val="bg1"/>
                </a:solidFill>
              </a:rPr>
              <a:t> στα φορολογικά έσοδα </a:t>
            </a:r>
            <a:endParaRPr lang="en-US" sz="140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055982760725982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184417611361039E-2"/>
          <c:y val="8.7597057117110466E-2"/>
          <c:w val="0.89776942433015261"/>
          <c:h val="0.81312539347479995"/>
        </c:manualLayout>
      </c:layout>
      <c:lineChart>
        <c:grouping val="standard"/>
        <c:varyColors val="0"/>
        <c:ser>
          <c:idx val="0"/>
          <c:order val="0"/>
          <c:dLbls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Διαγράμματα!$B$32:$B$36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Διαγράμματα!$C$32:$C$36</c:f>
              <c:numCache>
                <c:formatCode>0.0</c:formatCode>
                <c:ptCount val="5"/>
                <c:pt idx="0">
                  <c:v>480.28581085517038</c:v>
                </c:pt>
                <c:pt idx="1">
                  <c:v>402.32047287853283</c:v>
                </c:pt>
                <c:pt idx="2">
                  <c:v>385.53894881176035</c:v>
                </c:pt>
                <c:pt idx="3">
                  <c:v>356.00278705627193</c:v>
                </c:pt>
                <c:pt idx="4">
                  <c:v>338.33767927429903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86656"/>
        <c:axId val="37288192"/>
      </c:lineChart>
      <c:catAx>
        <c:axId val="3728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7288192"/>
        <c:crosses val="autoZero"/>
        <c:auto val="1"/>
        <c:lblAlgn val="ctr"/>
        <c:lblOffset val="100"/>
        <c:noMultiLvlLbl val="0"/>
      </c:catAx>
      <c:valAx>
        <c:axId val="37288192"/>
        <c:scaling>
          <c:orientation val="minMax"/>
          <c:max val="600"/>
          <c:min val="2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l-GR" sz="1000"/>
                  <a:t>εκατ.</a:t>
                </a:r>
                <a:r>
                  <a:rPr lang="el-GR" sz="1000" baseline="0"/>
                  <a:t> €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"/>
              <c:y val="9.716198112380432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72866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l-GR" dirty="0" smtClean="0"/>
              <a:t>Κίνητρα</a:t>
            </a:r>
            <a:r>
              <a:rPr lang="el-GR" baseline="0" dirty="0" smtClean="0"/>
              <a:t> </a:t>
            </a:r>
            <a:r>
              <a:rPr lang="el-GR" baseline="0" dirty="0" err="1" smtClean="0"/>
              <a:t>Υπερ</a:t>
            </a:r>
            <a:r>
              <a:rPr lang="el-GR" baseline="0" dirty="0" smtClean="0"/>
              <a:t>-έκπτωσης δαπανών</a:t>
            </a:r>
            <a:r>
              <a:rPr lang="en-US" baseline="0" dirty="0" smtClean="0"/>
              <a:t> </a:t>
            </a:r>
            <a:r>
              <a:rPr lang="el-GR" baseline="0" dirty="0" smtClean="0"/>
              <a:t>έρευνας</a:t>
            </a:r>
            <a:endParaRPr lang="el-GR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'tax-R&amp;D deduction rates'!$C$3:$Q$3</c:f>
              <c:strCache>
                <c:ptCount val="15"/>
                <c:pt idx="0">
                  <c:v>Σιγκαπούρη</c:v>
                </c:pt>
                <c:pt idx="1">
                  <c:v>Λιθουανία</c:v>
                </c:pt>
                <c:pt idx="2">
                  <c:v>Τουρκία</c:v>
                </c:pt>
                <c:pt idx="3">
                  <c:v>Κροατία</c:v>
                </c:pt>
                <c:pt idx="4">
                  <c:v>Ηνωμένο Βασίλειο</c:v>
                </c:pt>
                <c:pt idx="5">
                  <c:v>Τσεχία</c:v>
                </c:pt>
                <c:pt idx="6">
                  <c:v>Ινδία</c:v>
                </c:pt>
                <c:pt idx="7">
                  <c:v>Ουγγαρία</c:v>
                </c:pt>
                <c:pt idx="8">
                  <c:v>Μαλαισία</c:v>
                </c:pt>
                <c:pt idx="9">
                  <c:v>Βραζιλία</c:v>
                </c:pt>
                <c:pt idx="10">
                  <c:v>Ολλανδία</c:v>
                </c:pt>
                <c:pt idx="11">
                  <c:v>Νότια Αφρική</c:v>
                </c:pt>
                <c:pt idx="12">
                  <c:v>Ρωσία</c:v>
                </c:pt>
                <c:pt idx="13">
                  <c:v>Κίνα</c:v>
                </c:pt>
                <c:pt idx="14">
                  <c:v>Ελλάδα</c:v>
                </c:pt>
              </c:strCache>
            </c:strRef>
          </c:cat>
          <c:val>
            <c:numRef>
              <c:f>'tax-R&amp;D deduction rates'!$C$4:$Q$4</c:f>
              <c:numCache>
                <c:formatCode>General</c:formatCode>
                <c:ptCount val="15"/>
                <c:pt idx="0">
                  <c:v>400</c:v>
                </c:pt>
                <c:pt idx="1">
                  <c:v>300</c:v>
                </c:pt>
                <c:pt idx="2">
                  <c:v>250</c:v>
                </c:pt>
                <c:pt idx="3">
                  <c:v>250</c:v>
                </c:pt>
                <c:pt idx="4">
                  <c:v>230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160</c:v>
                </c:pt>
                <c:pt idx="10">
                  <c:v>155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153088"/>
        <c:axId val="40154624"/>
      </c:barChart>
      <c:catAx>
        <c:axId val="40153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40154624"/>
        <c:crosses val="autoZero"/>
        <c:auto val="1"/>
        <c:lblAlgn val="ctr"/>
        <c:lblOffset val="100"/>
        <c:noMultiLvlLbl val="0"/>
      </c:catAx>
      <c:valAx>
        <c:axId val="40154624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401530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362981577946746E-3"/>
                  <c:y val="3.6311324885470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</c:f>
              <c:strCache>
                <c:ptCount val="1"/>
                <c:pt idx="0">
                  <c:v> Διεθνείς επιστημονικές συνδημοσιεύσεις 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544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EU27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 Διεθνείς επιστημονικές συνδημοσιεύσεις 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6"/>
        <c:axId val="41496576"/>
        <c:axId val="41499264"/>
      </c:barChart>
      <c:catAx>
        <c:axId val="4149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41499264"/>
        <c:crosses val="autoZero"/>
        <c:auto val="1"/>
        <c:lblAlgn val="ctr"/>
        <c:lblOffset val="100"/>
        <c:noMultiLvlLbl val="0"/>
      </c:catAx>
      <c:valAx>
        <c:axId val="41499264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crossAx val="41496576"/>
        <c:crosses val="autoZero"/>
        <c:crossBetween val="between"/>
      </c:valAx>
      <c:spPr>
        <a:noFill/>
        <a:ln w="25347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48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7498162304645"/>
          <c:y val="5.7731657892090053E-2"/>
          <c:w val="0.75333705023656961"/>
          <c:h val="0.61398603280191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7300033820514595E-2"/>
                  <c:y val="-1.12241306435780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Νέοι κάτοχοι διδακτορικού</c:v>
                </c:pt>
                <c:pt idx="1">
                  <c:v>% πληθυσμού απόφοιτοι τριτοβάθμιας εκπαίδευσης </c:v>
                </c:pt>
                <c:pt idx="2">
                  <c:v>Νέοι με μεταδευτεροβάθμια εκπαίδευση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1.2E-2</c:v>
                </c:pt>
                <c:pt idx="1">
                  <c:v>0.2890000000000002</c:v>
                </c:pt>
                <c:pt idx="2">
                  <c:v>0.83600000000000041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EU27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08884408524506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892028353389815E-2"/>
                  <c:y val="5.14800514800514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297855550099274E-2"/>
                  <c:y val="-1.5444227007600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Νέοι κάτοχοι διδακτορικού</c:v>
                </c:pt>
                <c:pt idx="1">
                  <c:v>% πληθυσμού απόφοιτοι τριτοβάθμιας εκπαίδευσης </c:v>
                </c:pt>
                <c:pt idx="2">
                  <c:v>Νέοι με μεταδευτεροβάθμια εκπαίδευση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1.4999999999999998E-2</c:v>
                </c:pt>
                <c:pt idx="1">
                  <c:v>0.3460000000000002</c:v>
                </c:pt>
                <c:pt idx="2">
                  <c:v>0.79500000000000004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390912"/>
        <c:axId val="68392448"/>
      </c:barChart>
      <c:catAx>
        <c:axId val="6839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/>
            </a:pPr>
            <a:endParaRPr lang="en-US"/>
          </a:p>
        </c:txPr>
        <c:crossAx val="68392448"/>
        <c:crosses val="autoZero"/>
        <c:auto val="1"/>
        <c:lblAlgn val="ctr"/>
        <c:lblOffset val="100"/>
        <c:noMultiLvlLbl val="0"/>
      </c:catAx>
      <c:valAx>
        <c:axId val="68392448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sz="1199"/>
            </a:pPr>
            <a:endParaRPr lang="en-US"/>
          </a:p>
        </c:txPr>
        <c:crossAx val="68390912"/>
        <c:crosses val="autoZero"/>
        <c:crossBetween val="between"/>
        <c:majorUnit val="0.2"/>
      </c:valAx>
      <c:spPr>
        <a:noFill/>
        <a:ln w="25379">
          <a:noFill/>
        </a:ln>
      </c:spPr>
    </c:plotArea>
    <c:legend>
      <c:legendPos val="b"/>
      <c:layout>
        <c:manualLayout>
          <c:xMode val="edge"/>
          <c:yMode val="edge"/>
          <c:x val="6.8738176732265663E-2"/>
          <c:y val="0.89279696019865229"/>
          <c:w val="0.24692653418322727"/>
          <c:h val="8.102787151606077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1671621398652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381235508494447E-2"/>
                  <c:y val="9.79829401671419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Δαπάνες E&amp;Α επιχειρήσεων</c:v>
                </c:pt>
                <c:pt idx="1">
                  <c:v>Δαπανες καινοτομίας </c:v>
                </c:pt>
                <c:pt idx="2">
                  <c:v>Δημόσιες δαπάνες Ε &amp;Α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1.700000000000001E-3</c:v>
                </c:pt>
                <c:pt idx="1">
                  <c:v>7.4000000000000055E-3</c:v>
                </c:pt>
                <c:pt idx="2">
                  <c:v>4.3000000000000035E-3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EU27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7571853262741676E-2"/>
                  <c:y val="6.53219601114283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Δαπάνες E&amp;Α επιχειρήσεων</c:v>
                </c:pt>
                <c:pt idx="1">
                  <c:v>Δαπανες καινοτομίας </c:v>
                </c:pt>
                <c:pt idx="2">
                  <c:v>Δημόσιες δαπάνες Ε &amp;Α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1.2699999999999998E-2</c:v>
                </c:pt>
                <c:pt idx="1">
                  <c:v>5.6000000000000034E-3</c:v>
                </c:pt>
                <c:pt idx="2">
                  <c:v>7.5000000000000058E-3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491136"/>
        <c:axId val="68492672"/>
      </c:barChart>
      <c:catAx>
        <c:axId val="6849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68492672"/>
        <c:crosses val="autoZero"/>
        <c:auto val="1"/>
        <c:lblAlgn val="ctr"/>
        <c:lblOffset val="100"/>
        <c:noMultiLvlLbl val="0"/>
      </c:catAx>
      <c:valAx>
        <c:axId val="68492672"/>
        <c:scaling>
          <c:orientation val="minMax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.0%" sourceLinked="1"/>
        <c:majorTickMark val="out"/>
        <c:minorTickMark val="none"/>
        <c:tickLblPos val="nextTo"/>
        <c:crossAx val="68491136"/>
        <c:crosses val="autoZero"/>
        <c:crossBetween val="between"/>
      </c:valAx>
      <c:spPr>
        <a:noFill/>
        <a:ln w="25412">
          <a:noFill/>
        </a:ln>
      </c:spPr>
    </c:plotArea>
    <c:legend>
      <c:legendPos val="b"/>
      <c:layout>
        <c:manualLayout>
          <c:xMode val="edge"/>
          <c:yMode val="edge"/>
          <c:x val="0.35846957274670582"/>
          <c:y val="0.92654888103651367"/>
          <c:w val="0.31123332521579139"/>
          <c:h val="7.018502545839001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1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Αιτήσεις για πατέντες  ανά δισ. ΑΕΠ</c:v>
                </c:pt>
                <c:pt idx="1">
                  <c:v>Κατοχύρωση trademarks  ανά δισ. ΑΕΠ</c:v>
                </c:pt>
                <c:pt idx="2">
                  <c:v>Community designs  ανά δισ. ΑΕΠ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0.42000000000000021</c:v>
                </c:pt>
                <c:pt idx="1">
                  <c:v>1.7000000000000002</c:v>
                </c:pt>
                <c:pt idx="2">
                  <c:v>0.4800000000000002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EU27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Αιτήσεις για πατέντες  ανά δισ. ΑΕΠ</c:v>
                </c:pt>
                <c:pt idx="1">
                  <c:v>Κατοχύρωση trademarks  ανά δισ. ΑΕΠ</c:v>
                </c:pt>
                <c:pt idx="2">
                  <c:v>Community designs  ανά δισ. ΑΕΠ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3.9</c:v>
                </c:pt>
                <c:pt idx="1">
                  <c:v>5.8599999999999985</c:v>
                </c:pt>
                <c:pt idx="2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322112"/>
        <c:axId val="75323648"/>
      </c:barChart>
      <c:catAx>
        <c:axId val="7532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5323648"/>
        <c:crosses val="autoZero"/>
        <c:auto val="1"/>
        <c:lblAlgn val="ctr"/>
        <c:lblOffset val="100"/>
        <c:noMultiLvlLbl val="0"/>
      </c:catAx>
      <c:valAx>
        <c:axId val="75323648"/>
        <c:scaling>
          <c:orientation val="minMax"/>
        </c:scaling>
        <c:delete val="0"/>
        <c:axPos val="l"/>
        <c:majorGridlines>
          <c:spPr>
            <a:ln>
              <a:solidFill>
                <a:prstClr val="black">
                  <a:tint val="75000"/>
                  <a:shade val="95000"/>
                  <a:satMod val="105000"/>
                </a:prst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75322112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layout>
        <c:manualLayout>
          <c:xMode val="edge"/>
          <c:yMode val="edge"/>
          <c:x val="0.36501227669122027"/>
          <c:y val="0.90420275590551158"/>
          <c:w val="0.2764494115654898"/>
          <c:h val="6.851624015748052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99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8E93D-E3C8-45A2-AB9A-C2149E00EC4F}" type="doc">
      <dgm:prSet loTypeId="urn:microsoft.com/office/officeart/2008/layout/PictureStrips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l-GR"/>
        </a:p>
      </dgm:t>
    </dgm:pt>
    <dgm:pt modelId="{B9F273F2-2361-4237-953E-975C49A0FEC9}">
      <dgm:prSet custT="1"/>
      <dgm:spPr/>
      <dgm:t>
        <a:bodyPr/>
        <a:lstStyle/>
        <a:p>
          <a:pPr rtl="0"/>
          <a:r>
            <a:rPr lang="el-GR" sz="1400" dirty="0" smtClean="0"/>
            <a:t>Οι εξαγωγές φαρμακευτικών προϊόντων κατέχουν τη </a:t>
          </a:r>
          <a:r>
            <a:rPr lang="el-GR" sz="1400" b="1" dirty="0" smtClean="0"/>
            <a:t>2</a:t>
          </a:r>
          <a:r>
            <a:rPr lang="el-GR" sz="1400" b="1" baseline="30000" dirty="0" smtClean="0"/>
            <a:t>η</a:t>
          </a:r>
          <a:r>
            <a:rPr lang="el-GR" sz="1400" b="1" dirty="0" smtClean="0"/>
            <a:t> θέση</a:t>
          </a:r>
          <a:r>
            <a:rPr lang="el-GR" sz="1400" dirty="0" smtClean="0"/>
            <a:t> στο σύνολο των 100 σημαντικότερων προϊόντων εξαγωγής στον κόσμο.</a:t>
          </a:r>
          <a:endParaRPr lang="el-GR" sz="1400" dirty="0"/>
        </a:p>
      </dgm:t>
    </dgm:pt>
    <dgm:pt modelId="{4C0D3069-78B2-4A8B-BD86-863E0EFDA45A}" type="parTrans" cxnId="{D6448F08-3133-4893-A1EF-7867DC625764}">
      <dgm:prSet/>
      <dgm:spPr/>
      <dgm:t>
        <a:bodyPr/>
        <a:lstStyle/>
        <a:p>
          <a:endParaRPr lang="el-GR"/>
        </a:p>
      </dgm:t>
    </dgm:pt>
    <dgm:pt modelId="{39B498E7-ECDD-4C31-A051-38134FC63AF6}" type="sibTrans" cxnId="{D6448F08-3133-4893-A1EF-7867DC625764}">
      <dgm:prSet/>
      <dgm:spPr/>
      <dgm:t>
        <a:bodyPr/>
        <a:lstStyle/>
        <a:p>
          <a:endParaRPr lang="el-GR"/>
        </a:p>
      </dgm:t>
    </dgm:pt>
    <dgm:pt modelId="{11F46F48-DE61-49C7-BDAF-A4C479FEBCB5}">
      <dgm:prSet custT="1"/>
      <dgm:spPr/>
      <dgm:t>
        <a:bodyPr/>
        <a:lstStyle/>
        <a:p>
          <a:pPr rtl="0"/>
          <a:r>
            <a:rPr lang="el-GR" sz="1200" dirty="0" smtClean="0"/>
            <a:t>Η άμεση επίδραση του κλάδου στο ΑΕΠ υπολογίζεται στα €</a:t>
          </a:r>
          <a:r>
            <a:rPr lang="el-GR" sz="1200" b="1" dirty="0" smtClean="0"/>
            <a:t>1,52 δις</a:t>
          </a:r>
          <a:r>
            <a:rPr lang="el-GR" sz="1200" dirty="0" smtClean="0"/>
            <a:t>, ενώ, αν συνυπολογιστούν και οι έμμεσες επιδράσεις καθώς και η συμβολή της αύξησης στην κατανάλωση, το συνολικό ποσό ανέρχεται στα €7,55 δις (~4% του Ελληνικού ΑΕΠ).</a:t>
          </a:r>
          <a:endParaRPr lang="el-GR" sz="1200" dirty="0"/>
        </a:p>
      </dgm:t>
    </dgm:pt>
    <dgm:pt modelId="{A5D28915-2383-4B9F-A94F-6C285275E2F3}" type="parTrans" cxnId="{4F791817-685B-4E47-80C2-5D80F3E68FA3}">
      <dgm:prSet/>
      <dgm:spPr/>
      <dgm:t>
        <a:bodyPr/>
        <a:lstStyle/>
        <a:p>
          <a:endParaRPr lang="el-GR"/>
        </a:p>
      </dgm:t>
    </dgm:pt>
    <dgm:pt modelId="{5DB34B60-B42F-43F0-9E29-B2DC5DF16A61}" type="sibTrans" cxnId="{4F791817-685B-4E47-80C2-5D80F3E68FA3}">
      <dgm:prSet/>
      <dgm:spPr/>
      <dgm:t>
        <a:bodyPr/>
        <a:lstStyle/>
        <a:p>
          <a:endParaRPr lang="el-GR"/>
        </a:p>
      </dgm:t>
    </dgm:pt>
    <dgm:pt modelId="{5F862D4A-0817-4660-A8A9-9B0F38C7239C}">
      <dgm:prSet/>
      <dgm:spPr/>
      <dgm:t>
        <a:bodyPr/>
        <a:lstStyle/>
        <a:p>
          <a:pPr rtl="0"/>
          <a:r>
            <a:rPr lang="el-GR" dirty="0" smtClean="0"/>
            <a:t>Η συνολική επίδραση του φαρμακευτικού κλάδου στην απασχόληση υπερβαίνει τις </a:t>
          </a:r>
          <a:r>
            <a:rPr lang="el-GR" b="1" dirty="0" smtClean="0"/>
            <a:t>87.000 θέσεις εργασίας</a:t>
          </a:r>
          <a:r>
            <a:rPr lang="el-GR" dirty="0" smtClean="0"/>
            <a:t>.</a:t>
          </a:r>
          <a:endParaRPr lang="el-GR" dirty="0"/>
        </a:p>
      </dgm:t>
    </dgm:pt>
    <dgm:pt modelId="{773EAF83-094A-43C5-993B-8B42F9B4AF28}" type="parTrans" cxnId="{61FCB640-C75B-49A6-B393-D64F9F207A03}">
      <dgm:prSet/>
      <dgm:spPr/>
      <dgm:t>
        <a:bodyPr/>
        <a:lstStyle/>
        <a:p>
          <a:endParaRPr lang="el-GR"/>
        </a:p>
      </dgm:t>
    </dgm:pt>
    <dgm:pt modelId="{9F70AD67-D061-42D0-B387-2663E933D480}" type="sibTrans" cxnId="{61FCB640-C75B-49A6-B393-D64F9F207A03}">
      <dgm:prSet/>
      <dgm:spPr/>
      <dgm:t>
        <a:bodyPr/>
        <a:lstStyle/>
        <a:p>
          <a:endParaRPr lang="el-GR"/>
        </a:p>
      </dgm:t>
    </dgm:pt>
    <dgm:pt modelId="{3CF4534E-B8C0-4A60-AC55-F625F2C7AA2A}">
      <dgm:prSet/>
      <dgm:spPr/>
      <dgm:t>
        <a:bodyPr/>
        <a:lstStyle/>
        <a:p>
          <a:pPr rtl="0"/>
          <a:r>
            <a:rPr lang="el-GR" dirty="0" smtClean="0"/>
            <a:t> Απασχολεί εξειδικευμένο προσωπικό </a:t>
          </a:r>
          <a:r>
            <a:rPr lang="el-GR" b="1" dirty="0" smtClean="0"/>
            <a:t>υψηλής ειδίκευσης</a:t>
          </a:r>
          <a:r>
            <a:rPr lang="el-GR" dirty="0" smtClean="0"/>
            <a:t>.</a:t>
          </a:r>
          <a:endParaRPr lang="el-GR" dirty="0"/>
        </a:p>
      </dgm:t>
    </dgm:pt>
    <dgm:pt modelId="{A1C7FB23-115E-4397-959F-47508907873A}" type="parTrans" cxnId="{B31D630D-91CF-4922-A838-F711F880600C}">
      <dgm:prSet/>
      <dgm:spPr/>
      <dgm:t>
        <a:bodyPr/>
        <a:lstStyle/>
        <a:p>
          <a:endParaRPr lang="el-GR"/>
        </a:p>
      </dgm:t>
    </dgm:pt>
    <dgm:pt modelId="{E48C9CE7-9DC4-4A87-9F13-2C503C992BA1}" type="sibTrans" cxnId="{B31D630D-91CF-4922-A838-F711F880600C}">
      <dgm:prSet/>
      <dgm:spPr/>
      <dgm:t>
        <a:bodyPr/>
        <a:lstStyle/>
        <a:p>
          <a:endParaRPr lang="el-GR"/>
        </a:p>
      </dgm:t>
    </dgm:pt>
    <dgm:pt modelId="{1B435D7D-BE6F-498E-8C99-3B74A7741AEC}">
      <dgm:prSet/>
      <dgm:spPr/>
      <dgm:t>
        <a:bodyPr/>
        <a:lstStyle/>
        <a:p>
          <a:pPr rtl="0"/>
          <a:r>
            <a:rPr lang="el-GR" dirty="0" smtClean="0"/>
            <a:t>ο κλάδος αποτελεί έναν από τους </a:t>
          </a:r>
          <a:r>
            <a:rPr lang="el-GR" b="1" dirty="0" smtClean="0"/>
            <a:t>σημαντικότερους</a:t>
          </a:r>
          <a:r>
            <a:rPr lang="el-GR" dirty="0" smtClean="0"/>
            <a:t> </a:t>
          </a:r>
          <a:r>
            <a:rPr lang="el-GR" b="1" dirty="0" smtClean="0"/>
            <a:t>αναπτυξιακούς πυλώνες </a:t>
          </a:r>
          <a:r>
            <a:rPr lang="el-GR" dirty="0" smtClean="0"/>
            <a:t>της Ελληνικής Οικονομίας, και έχει δυνατότητα να καταγράψει </a:t>
          </a:r>
          <a:r>
            <a:rPr lang="el-GR" b="1" dirty="0" smtClean="0"/>
            <a:t>υψηλούς ρυθμούς ανάπτυξης </a:t>
          </a:r>
          <a:r>
            <a:rPr lang="el-GR" dirty="0" smtClean="0"/>
            <a:t>στο άμεσο μέλλον</a:t>
          </a:r>
          <a:endParaRPr lang="el-GR" dirty="0"/>
        </a:p>
      </dgm:t>
    </dgm:pt>
    <dgm:pt modelId="{0318D8FB-EB23-4498-87D6-8B62E121D7F1}" type="parTrans" cxnId="{CEAE7BB0-7A2F-4160-A28B-4AE88DD56262}">
      <dgm:prSet/>
      <dgm:spPr/>
      <dgm:t>
        <a:bodyPr/>
        <a:lstStyle/>
        <a:p>
          <a:endParaRPr lang="el-GR"/>
        </a:p>
      </dgm:t>
    </dgm:pt>
    <dgm:pt modelId="{81678F41-38E4-4CD0-AE13-39E1281D452D}" type="sibTrans" cxnId="{CEAE7BB0-7A2F-4160-A28B-4AE88DD56262}">
      <dgm:prSet/>
      <dgm:spPr/>
      <dgm:t>
        <a:bodyPr/>
        <a:lstStyle/>
        <a:p>
          <a:endParaRPr lang="el-GR"/>
        </a:p>
      </dgm:t>
    </dgm:pt>
    <dgm:pt modelId="{74C7FB0E-6178-4F79-99C0-87A95E254516}">
      <dgm:prSet/>
      <dgm:spPr/>
      <dgm:t>
        <a:bodyPr/>
        <a:lstStyle/>
        <a:p>
          <a:pPr rtl="0"/>
          <a:r>
            <a:rPr lang="en-US" dirty="0" smtClean="0"/>
            <a:t>H </a:t>
          </a:r>
          <a:r>
            <a:rPr lang="el-GR" dirty="0" smtClean="0"/>
            <a:t>υιοθέτηση του μοντέλου της </a:t>
          </a:r>
          <a:r>
            <a:rPr lang="el-GR" b="1" dirty="0" smtClean="0"/>
            <a:t>ανοιχτής καινοτομίας, </a:t>
          </a:r>
          <a:r>
            <a:rPr lang="el-GR" dirty="0" smtClean="0"/>
            <a:t>δημιουργεί τις προϋποθέσεις για τη </a:t>
          </a:r>
          <a:r>
            <a:rPr lang="el-GR" b="1" dirty="0" smtClean="0"/>
            <a:t>διείσδυση ελληνικών επιχειρήσεων </a:t>
          </a:r>
          <a:r>
            <a:rPr lang="el-GR" dirty="0" smtClean="0"/>
            <a:t>στον αναπτυσσόμενο χώρο των φαρμακευτικών βιομηχανιών</a:t>
          </a:r>
          <a:endParaRPr lang="el-GR" dirty="0"/>
        </a:p>
      </dgm:t>
    </dgm:pt>
    <dgm:pt modelId="{3310C50E-8E1E-466B-B38B-C968FEE37F97}" type="parTrans" cxnId="{4076D477-BEFA-4159-A14E-DEE9356251B2}">
      <dgm:prSet/>
      <dgm:spPr/>
      <dgm:t>
        <a:bodyPr/>
        <a:lstStyle/>
        <a:p>
          <a:endParaRPr lang="el-GR"/>
        </a:p>
      </dgm:t>
    </dgm:pt>
    <dgm:pt modelId="{2BE4F703-6E37-44C9-AD98-0526A704BF00}" type="sibTrans" cxnId="{4076D477-BEFA-4159-A14E-DEE9356251B2}">
      <dgm:prSet/>
      <dgm:spPr/>
      <dgm:t>
        <a:bodyPr/>
        <a:lstStyle/>
        <a:p>
          <a:endParaRPr lang="el-GR"/>
        </a:p>
      </dgm:t>
    </dgm:pt>
    <dgm:pt modelId="{B1DC8401-A2B2-4A90-9986-A4E38786ADBB}" type="pres">
      <dgm:prSet presAssocID="{5D38E93D-E3C8-45A2-AB9A-C2149E00EC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45B732A-46CA-4322-950E-63A27C2F5ED1}" type="pres">
      <dgm:prSet presAssocID="{B9F273F2-2361-4237-953E-975C49A0FEC9}" presName="composite" presStyleCnt="0"/>
      <dgm:spPr/>
      <dgm:t>
        <a:bodyPr/>
        <a:lstStyle/>
        <a:p>
          <a:endParaRPr lang="el-GR"/>
        </a:p>
      </dgm:t>
    </dgm:pt>
    <dgm:pt modelId="{55162278-44E6-4E2D-92E5-34F186C0F659}" type="pres">
      <dgm:prSet presAssocID="{B9F273F2-2361-4237-953E-975C49A0FEC9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54F538-87E5-486E-90EB-F648C08EF54C}" type="pres">
      <dgm:prSet presAssocID="{B9F273F2-2361-4237-953E-975C49A0FEC9}" presName="rect2" presStyleLbl="fgImgPlace1" presStyleIdx="0" presStyleCnt="6" custScaleX="82627" custScaleY="721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000" r="-93000"/>
          </a:stretch>
        </a:blipFill>
      </dgm:spPr>
      <dgm:t>
        <a:bodyPr/>
        <a:lstStyle/>
        <a:p>
          <a:endParaRPr lang="el-GR"/>
        </a:p>
      </dgm:t>
    </dgm:pt>
    <dgm:pt modelId="{8D64DBB9-BA08-422E-84A7-B392E42D1B29}" type="pres">
      <dgm:prSet presAssocID="{39B498E7-ECDD-4C31-A051-38134FC63AF6}" presName="sibTrans" presStyleCnt="0"/>
      <dgm:spPr/>
      <dgm:t>
        <a:bodyPr/>
        <a:lstStyle/>
        <a:p>
          <a:endParaRPr lang="el-GR"/>
        </a:p>
      </dgm:t>
    </dgm:pt>
    <dgm:pt modelId="{F8C87AEE-AA49-4B77-A5B1-8EFE8CF5DF85}" type="pres">
      <dgm:prSet presAssocID="{11F46F48-DE61-49C7-BDAF-A4C479FEBCB5}" presName="composite" presStyleCnt="0"/>
      <dgm:spPr/>
      <dgm:t>
        <a:bodyPr/>
        <a:lstStyle/>
        <a:p>
          <a:endParaRPr lang="el-GR"/>
        </a:p>
      </dgm:t>
    </dgm:pt>
    <dgm:pt modelId="{82EF6755-9A6D-4367-80B6-FE0A63382182}" type="pres">
      <dgm:prSet presAssocID="{11F46F48-DE61-49C7-BDAF-A4C479FEBCB5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BCB7DD-4872-4D43-BE10-EA638F33B1D5}" type="pres">
      <dgm:prSet presAssocID="{11F46F48-DE61-49C7-BDAF-A4C479FEBCB5}" presName="rect2" presStyleLbl="fgImgPlace1" presStyleIdx="1" presStyleCnt="6" custScaleX="95151" custScaleY="8618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l-GR"/>
        </a:p>
      </dgm:t>
    </dgm:pt>
    <dgm:pt modelId="{4AC91B82-A40C-4819-B4BB-6A4724F48B2E}" type="pres">
      <dgm:prSet presAssocID="{5DB34B60-B42F-43F0-9E29-B2DC5DF16A61}" presName="sibTrans" presStyleCnt="0"/>
      <dgm:spPr/>
      <dgm:t>
        <a:bodyPr/>
        <a:lstStyle/>
        <a:p>
          <a:endParaRPr lang="el-GR"/>
        </a:p>
      </dgm:t>
    </dgm:pt>
    <dgm:pt modelId="{BAE8B8CD-4ABF-4F15-96DC-52B6C141377D}" type="pres">
      <dgm:prSet presAssocID="{5F862D4A-0817-4660-A8A9-9B0F38C7239C}" presName="composite" presStyleCnt="0"/>
      <dgm:spPr/>
      <dgm:t>
        <a:bodyPr/>
        <a:lstStyle/>
        <a:p>
          <a:endParaRPr lang="el-GR"/>
        </a:p>
      </dgm:t>
    </dgm:pt>
    <dgm:pt modelId="{72681F69-3E51-4CD0-B7A6-95B437838D2B}" type="pres">
      <dgm:prSet presAssocID="{5F862D4A-0817-4660-A8A9-9B0F38C7239C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2EB575-60E2-400C-A610-E205CBC6B06E}" type="pres">
      <dgm:prSet presAssocID="{5F862D4A-0817-4660-A8A9-9B0F38C7239C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l-GR"/>
        </a:p>
      </dgm:t>
    </dgm:pt>
    <dgm:pt modelId="{7CA10C3D-ED87-4317-8C47-9D21C6E707E2}" type="pres">
      <dgm:prSet presAssocID="{9F70AD67-D061-42D0-B387-2663E933D480}" presName="sibTrans" presStyleCnt="0"/>
      <dgm:spPr/>
      <dgm:t>
        <a:bodyPr/>
        <a:lstStyle/>
        <a:p>
          <a:endParaRPr lang="el-GR"/>
        </a:p>
      </dgm:t>
    </dgm:pt>
    <dgm:pt modelId="{300668F9-9CDA-4C60-A9A0-F6C9F6B216AD}" type="pres">
      <dgm:prSet presAssocID="{3CF4534E-B8C0-4A60-AC55-F625F2C7AA2A}" presName="composite" presStyleCnt="0"/>
      <dgm:spPr/>
      <dgm:t>
        <a:bodyPr/>
        <a:lstStyle/>
        <a:p>
          <a:endParaRPr lang="el-GR"/>
        </a:p>
      </dgm:t>
    </dgm:pt>
    <dgm:pt modelId="{05381D8A-4E6A-4592-A295-45F10A0477D3}" type="pres">
      <dgm:prSet presAssocID="{3CF4534E-B8C0-4A60-AC55-F625F2C7AA2A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29C5C87-7102-4E28-A9D9-8395D220E62B}" type="pres">
      <dgm:prSet presAssocID="{3CF4534E-B8C0-4A60-AC55-F625F2C7AA2A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el-GR"/>
        </a:p>
      </dgm:t>
    </dgm:pt>
    <dgm:pt modelId="{61287001-E17D-420B-A65C-AFB0B6F6303E}" type="pres">
      <dgm:prSet presAssocID="{E48C9CE7-9DC4-4A87-9F13-2C503C992BA1}" presName="sibTrans" presStyleCnt="0"/>
      <dgm:spPr/>
      <dgm:t>
        <a:bodyPr/>
        <a:lstStyle/>
        <a:p>
          <a:endParaRPr lang="el-GR"/>
        </a:p>
      </dgm:t>
    </dgm:pt>
    <dgm:pt modelId="{7A12C358-4DAA-479E-B130-0A7626491EF2}" type="pres">
      <dgm:prSet presAssocID="{1B435D7D-BE6F-498E-8C99-3B74A7741AEC}" presName="composite" presStyleCnt="0"/>
      <dgm:spPr/>
      <dgm:t>
        <a:bodyPr/>
        <a:lstStyle/>
        <a:p>
          <a:endParaRPr lang="el-GR"/>
        </a:p>
      </dgm:t>
    </dgm:pt>
    <dgm:pt modelId="{016D5EAF-6ADF-4294-A8F7-81079E40E402}" type="pres">
      <dgm:prSet presAssocID="{1B435D7D-BE6F-498E-8C99-3B74A7741AEC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26D33E-8B70-4992-A627-F2CFD4FC028D}" type="pres">
      <dgm:prSet presAssocID="{1B435D7D-BE6F-498E-8C99-3B74A7741AEC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  <dgm:t>
        <a:bodyPr/>
        <a:lstStyle/>
        <a:p>
          <a:endParaRPr lang="el-GR"/>
        </a:p>
      </dgm:t>
    </dgm:pt>
    <dgm:pt modelId="{A8543031-7042-4A66-99F0-E90BF390EE59}" type="pres">
      <dgm:prSet presAssocID="{81678F41-38E4-4CD0-AE13-39E1281D452D}" presName="sibTrans" presStyleCnt="0"/>
      <dgm:spPr/>
      <dgm:t>
        <a:bodyPr/>
        <a:lstStyle/>
        <a:p>
          <a:endParaRPr lang="el-GR"/>
        </a:p>
      </dgm:t>
    </dgm:pt>
    <dgm:pt modelId="{EA924765-A0BF-4F5B-AA4C-D91BE3965A8D}" type="pres">
      <dgm:prSet presAssocID="{74C7FB0E-6178-4F79-99C0-87A95E254516}" presName="composite" presStyleCnt="0"/>
      <dgm:spPr/>
      <dgm:t>
        <a:bodyPr/>
        <a:lstStyle/>
        <a:p>
          <a:endParaRPr lang="el-GR"/>
        </a:p>
      </dgm:t>
    </dgm:pt>
    <dgm:pt modelId="{3FDA62B1-4613-4A23-97B3-D8686F221BF1}" type="pres">
      <dgm:prSet presAssocID="{74C7FB0E-6178-4F79-99C0-87A95E254516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3399DF-B8B0-4D51-88F5-FC0EE7ED5DD9}" type="pres">
      <dgm:prSet presAssocID="{74C7FB0E-6178-4F79-99C0-87A95E254516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00" r="-95000"/>
          </a:stretch>
        </a:blipFill>
      </dgm:spPr>
      <dgm:t>
        <a:bodyPr/>
        <a:lstStyle/>
        <a:p>
          <a:endParaRPr lang="el-GR"/>
        </a:p>
      </dgm:t>
    </dgm:pt>
  </dgm:ptLst>
  <dgm:cxnLst>
    <dgm:cxn modelId="{7CAF0F97-EFFF-4FF2-A445-A091CC5B1AA0}" type="presOf" srcId="{11F46F48-DE61-49C7-BDAF-A4C479FEBCB5}" destId="{82EF6755-9A6D-4367-80B6-FE0A63382182}" srcOrd="0" destOrd="0" presId="urn:microsoft.com/office/officeart/2008/layout/PictureStrips"/>
    <dgm:cxn modelId="{CD2F827A-39D8-4D44-B618-E8DE5FFC396D}" type="presOf" srcId="{3CF4534E-B8C0-4A60-AC55-F625F2C7AA2A}" destId="{05381D8A-4E6A-4592-A295-45F10A0477D3}" srcOrd="0" destOrd="0" presId="urn:microsoft.com/office/officeart/2008/layout/PictureStrips"/>
    <dgm:cxn modelId="{D6448F08-3133-4893-A1EF-7867DC625764}" srcId="{5D38E93D-E3C8-45A2-AB9A-C2149E00EC4F}" destId="{B9F273F2-2361-4237-953E-975C49A0FEC9}" srcOrd="0" destOrd="0" parTransId="{4C0D3069-78B2-4A8B-BD86-863E0EFDA45A}" sibTransId="{39B498E7-ECDD-4C31-A051-38134FC63AF6}"/>
    <dgm:cxn modelId="{34A4ED97-1A89-4329-935E-DF2F66460B0E}" type="presOf" srcId="{B9F273F2-2361-4237-953E-975C49A0FEC9}" destId="{55162278-44E6-4E2D-92E5-34F186C0F659}" srcOrd="0" destOrd="0" presId="urn:microsoft.com/office/officeart/2008/layout/PictureStrips"/>
    <dgm:cxn modelId="{B31D630D-91CF-4922-A838-F711F880600C}" srcId="{5D38E93D-E3C8-45A2-AB9A-C2149E00EC4F}" destId="{3CF4534E-B8C0-4A60-AC55-F625F2C7AA2A}" srcOrd="3" destOrd="0" parTransId="{A1C7FB23-115E-4397-959F-47508907873A}" sibTransId="{E48C9CE7-9DC4-4A87-9F13-2C503C992BA1}"/>
    <dgm:cxn modelId="{CEAE7BB0-7A2F-4160-A28B-4AE88DD56262}" srcId="{5D38E93D-E3C8-45A2-AB9A-C2149E00EC4F}" destId="{1B435D7D-BE6F-498E-8C99-3B74A7741AEC}" srcOrd="4" destOrd="0" parTransId="{0318D8FB-EB23-4498-87D6-8B62E121D7F1}" sibTransId="{81678F41-38E4-4CD0-AE13-39E1281D452D}"/>
    <dgm:cxn modelId="{5732531E-483E-47E8-8E93-84BA75296F25}" type="presOf" srcId="{5D38E93D-E3C8-45A2-AB9A-C2149E00EC4F}" destId="{B1DC8401-A2B2-4A90-9986-A4E38786ADBB}" srcOrd="0" destOrd="0" presId="urn:microsoft.com/office/officeart/2008/layout/PictureStrips"/>
    <dgm:cxn modelId="{61FCB640-C75B-49A6-B393-D64F9F207A03}" srcId="{5D38E93D-E3C8-45A2-AB9A-C2149E00EC4F}" destId="{5F862D4A-0817-4660-A8A9-9B0F38C7239C}" srcOrd="2" destOrd="0" parTransId="{773EAF83-094A-43C5-993B-8B42F9B4AF28}" sibTransId="{9F70AD67-D061-42D0-B387-2663E933D480}"/>
    <dgm:cxn modelId="{5BE3DE7E-A077-412D-B178-BE9BB79435DF}" type="presOf" srcId="{74C7FB0E-6178-4F79-99C0-87A95E254516}" destId="{3FDA62B1-4613-4A23-97B3-D8686F221BF1}" srcOrd="0" destOrd="0" presId="urn:microsoft.com/office/officeart/2008/layout/PictureStrips"/>
    <dgm:cxn modelId="{F73488E7-C882-4BDE-821F-1AF7A77278CF}" type="presOf" srcId="{1B435D7D-BE6F-498E-8C99-3B74A7741AEC}" destId="{016D5EAF-6ADF-4294-A8F7-81079E40E402}" srcOrd="0" destOrd="0" presId="urn:microsoft.com/office/officeart/2008/layout/PictureStrips"/>
    <dgm:cxn modelId="{4076D477-BEFA-4159-A14E-DEE9356251B2}" srcId="{5D38E93D-E3C8-45A2-AB9A-C2149E00EC4F}" destId="{74C7FB0E-6178-4F79-99C0-87A95E254516}" srcOrd="5" destOrd="0" parTransId="{3310C50E-8E1E-466B-B38B-C968FEE37F97}" sibTransId="{2BE4F703-6E37-44C9-AD98-0526A704BF00}"/>
    <dgm:cxn modelId="{E9EC7F0C-3453-4E6C-B256-398E24A176DE}" type="presOf" srcId="{5F862D4A-0817-4660-A8A9-9B0F38C7239C}" destId="{72681F69-3E51-4CD0-B7A6-95B437838D2B}" srcOrd="0" destOrd="0" presId="urn:microsoft.com/office/officeart/2008/layout/PictureStrips"/>
    <dgm:cxn modelId="{4F791817-685B-4E47-80C2-5D80F3E68FA3}" srcId="{5D38E93D-E3C8-45A2-AB9A-C2149E00EC4F}" destId="{11F46F48-DE61-49C7-BDAF-A4C479FEBCB5}" srcOrd="1" destOrd="0" parTransId="{A5D28915-2383-4B9F-A94F-6C285275E2F3}" sibTransId="{5DB34B60-B42F-43F0-9E29-B2DC5DF16A61}"/>
    <dgm:cxn modelId="{0BE02EA5-3690-4561-9FB7-DA3082A1E67D}" type="presParOf" srcId="{B1DC8401-A2B2-4A90-9986-A4E38786ADBB}" destId="{945B732A-46CA-4322-950E-63A27C2F5ED1}" srcOrd="0" destOrd="0" presId="urn:microsoft.com/office/officeart/2008/layout/PictureStrips"/>
    <dgm:cxn modelId="{88AAEA26-5D2D-4F60-AC11-D35B325421BF}" type="presParOf" srcId="{945B732A-46CA-4322-950E-63A27C2F5ED1}" destId="{55162278-44E6-4E2D-92E5-34F186C0F659}" srcOrd="0" destOrd="0" presId="urn:microsoft.com/office/officeart/2008/layout/PictureStrips"/>
    <dgm:cxn modelId="{B13FC45C-6F59-45B4-A47F-FBD4B29E11EA}" type="presParOf" srcId="{945B732A-46CA-4322-950E-63A27C2F5ED1}" destId="{3A54F538-87E5-486E-90EB-F648C08EF54C}" srcOrd="1" destOrd="0" presId="urn:microsoft.com/office/officeart/2008/layout/PictureStrips"/>
    <dgm:cxn modelId="{83F25ED5-CC27-4FE5-9A9F-CB43DC4F4123}" type="presParOf" srcId="{B1DC8401-A2B2-4A90-9986-A4E38786ADBB}" destId="{8D64DBB9-BA08-422E-84A7-B392E42D1B29}" srcOrd="1" destOrd="0" presId="urn:microsoft.com/office/officeart/2008/layout/PictureStrips"/>
    <dgm:cxn modelId="{56D19B1E-8D28-492F-A792-DA07F33A9F0B}" type="presParOf" srcId="{B1DC8401-A2B2-4A90-9986-A4E38786ADBB}" destId="{F8C87AEE-AA49-4B77-A5B1-8EFE8CF5DF85}" srcOrd="2" destOrd="0" presId="urn:microsoft.com/office/officeart/2008/layout/PictureStrips"/>
    <dgm:cxn modelId="{7422B2BC-5D73-45EA-96A4-0494A23AFAC2}" type="presParOf" srcId="{F8C87AEE-AA49-4B77-A5B1-8EFE8CF5DF85}" destId="{82EF6755-9A6D-4367-80B6-FE0A63382182}" srcOrd="0" destOrd="0" presId="urn:microsoft.com/office/officeart/2008/layout/PictureStrips"/>
    <dgm:cxn modelId="{4FBED07F-51A2-4F74-8D7C-54BE2BA13078}" type="presParOf" srcId="{F8C87AEE-AA49-4B77-A5B1-8EFE8CF5DF85}" destId="{8DBCB7DD-4872-4D43-BE10-EA638F33B1D5}" srcOrd="1" destOrd="0" presId="urn:microsoft.com/office/officeart/2008/layout/PictureStrips"/>
    <dgm:cxn modelId="{DC57A865-60C6-4F88-B8C7-1BF74EE1FB66}" type="presParOf" srcId="{B1DC8401-A2B2-4A90-9986-A4E38786ADBB}" destId="{4AC91B82-A40C-4819-B4BB-6A4724F48B2E}" srcOrd="3" destOrd="0" presId="urn:microsoft.com/office/officeart/2008/layout/PictureStrips"/>
    <dgm:cxn modelId="{03B25080-61FB-4F96-A615-476282811D67}" type="presParOf" srcId="{B1DC8401-A2B2-4A90-9986-A4E38786ADBB}" destId="{BAE8B8CD-4ABF-4F15-96DC-52B6C141377D}" srcOrd="4" destOrd="0" presId="urn:microsoft.com/office/officeart/2008/layout/PictureStrips"/>
    <dgm:cxn modelId="{35D26029-E4F4-49D3-918F-3E96A7A44A07}" type="presParOf" srcId="{BAE8B8CD-4ABF-4F15-96DC-52B6C141377D}" destId="{72681F69-3E51-4CD0-B7A6-95B437838D2B}" srcOrd="0" destOrd="0" presId="urn:microsoft.com/office/officeart/2008/layout/PictureStrips"/>
    <dgm:cxn modelId="{5D3375BB-31CA-48E2-BC7D-E3A5C96D4486}" type="presParOf" srcId="{BAE8B8CD-4ABF-4F15-96DC-52B6C141377D}" destId="{692EB575-60E2-400C-A610-E205CBC6B06E}" srcOrd="1" destOrd="0" presId="urn:microsoft.com/office/officeart/2008/layout/PictureStrips"/>
    <dgm:cxn modelId="{E8E72081-1818-49AD-8968-A7330CE3107D}" type="presParOf" srcId="{B1DC8401-A2B2-4A90-9986-A4E38786ADBB}" destId="{7CA10C3D-ED87-4317-8C47-9D21C6E707E2}" srcOrd="5" destOrd="0" presId="urn:microsoft.com/office/officeart/2008/layout/PictureStrips"/>
    <dgm:cxn modelId="{0799457A-D996-47B2-BA59-FE47BCCB03BC}" type="presParOf" srcId="{B1DC8401-A2B2-4A90-9986-A4E38786ADBB}" destId="{300668F9-9CDA-4C60-A9A0-F6C9F6B216AD}" srcOrd="6" destOrd="0" presId="urn:microsoft.com/office/officeart/2008/layout/PictureStrips"/>
    <dgm:cxn modelId="{5FB7D25C-C939-413F-B58F-C322975AE49D}" type="presParOf" srcId="{300668F9-9CDA-4C60-A9A0-F6C9F6B216AD}" destId="{05381D8A-4E6A-4592-A295-45F10A0477D3}" srcOrd="0" destOrd="0" presId="urn:microsoft.com/office/officeart/2008/layout/PictureStrips"/>
    <dgm:cxn modelId="{C18B06A4-20AE-4DDF-AFD7-CF78E5A8D5CD}" type="presParOf" srcId="{300668F9-9CDA-4C60-A9A0-F6C9F6B216AD}" destId="{D29C5C87-7102-4E28-A9D9-8395D220E62B}" srcOrd="1" destOrd="0" presId="urn:microsoft.com/office/officeart/2008/layout/PictureStrips"/>
    <dgm:cxn modelId="{24AC8AEB-960E-497F-AF49-B717908B1CE7}" type="presParOf" srcId="{B1DC8401-A2B2-4A90-9986-A4E38786ADBB}" destId="{61287001-E17D-420B-A65C-AFB0B6F6303E}" srcOrd="7" destOrd="0" presId="urn:microsoft.com/office/officeart/2008/layout/PictureStrips"/>
    <dgm:cxn modelId="{FE6042C6-820F-48CA-B075-0B972F14441F}" type="presParOf" srcId="{B1DC8401-A2B2-4A90-9986-A4E38786ADBB}" destId="{7A12C358-4DAA-479E-B130-0A7626491EF2}" srcOrd="8" destOrd="0" presId="urn:microsoft.com/office/officeart/2008/layout/PictureStrips"/>
    <dgm:cxn modelId="{A964E9B4-2244-4EDC-BCC1-4DE8A0B84D03}" type="presParOf" srcId="{7A12C358-4DAA-479E-B130-0A7626491EF2}" destId="{016D5EAF-6ADF-4294-A8F7-81079E40E402}" srcOrd="0" destOrd="0" presId="urn:microsoft.com/office/officeart/2008/layout/PictureStrips"/>
    <dgm:cxn modelId="{D1A3F901-4FA6-4074-9D12-2680137D20D2}" type="presParOf" srcId="{7A12C358-4DAA-479E-B130-0A7626491EF2}" destId="{D926D33E-8B70-4992-A627-F2CFD4FC028D}" srcOrd="1" destOrd="0" presId="urn:microsoft.com/office/officeart/2008/layout/PictureStrips"/>
    <dgm:cxn modelId="{1EE2DEDA-2352-483D-AD86-5F871FBF5DB9}" type="presParOf" srcId="{B1DC8401-A2B2-4A90-9986-A4E38786ADBB}" destId="{A8543031-7042-4A66-99F0-E90BF390EE59}" srcOrd="9" destOrd="0" presId="urn:microsoft.com/office/officeart/2008/layout/PictureStrips"/>
    <dgm:cxn modelId="{6BD1E74E-E2B7-4130-9A17-B2F3E4CC7926}" type="presParOf" srcId="{B1DC8401-A2B2-4A90-9986-A4E38786ADBB}" destId="{EA924765-A0BF-4F5B-AA4C-D91BE3965A8D}" srcOrd="10" destOrd="0" presId="urn:microsoft.com/office/officeart/2008/layout/PictureStrips"/>
    <dgm:cxn modelId="{C627B9D8-05D1-47AB-85F2-EE5F4BB0F798}" type="presParOf" srcId="{EA924765-A0BF-4F5B-AA4C-D91BE3965A8D}" destId="{3FDA62B1-4613-4A23-97B3-D8686F221BF1}" srcOrd="0" destOrd="0" presId="urn:microsoft.com/office/officeart/2008/layout/PictureStrips"/>
    <dgm:cxn modelId="{42C2CB83-1437-40C0-B14C-6C37EB20A5AC}" type="presParOf" srcId="{EA924765-A0BF-4F5B-AA4C-D91BE3965A8D}" destId="{E03399DF-B8B0-4D51-88F5-FC0EE7ED5DD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EB1E7-042D-4371-9A31-B59FF6FCE60F}" type="doc">
      <dgm:prSet loTypeId="urn:microsoft.com/office/officeart/2009/layout/ReverseList" loCatId="relationship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EBF163FD-4AF1-4FC6-8F60-ED045AA20680}">
      <dgm:prSet phldrT="[Κείμενο]"/>
      <dgm:spPr/>
      <dgm:t>
        <a:bodyPr anchor="ctr"/>
        <a:lstStyle/>
        <a:p>
          <a:endParaRPr lang="el-GR" b="1" dirty="0" smtClean="0">
            <a:latin typeface="+mn-lt"/>
          </a:endParaRPr>
        </a:p>
        <a:p>
          <a:r>
            <a:rPr lang="el-GR" b="1" dirty="0" smtClean="0">
              <a:latin typeface="+mn-lt"/>
            </a:rPr>
            <a:t>Σταθερό και προβλέψιμο περιβάλλον</a:t>
          </a:r>
        </a:p>
        <a:p>
          <a:endParaRPr lang="el-GR" b="1" dirty="0" smtClean="0">
            <a:latin typeface="+mn-lt"/>
          </a:endParaRPr>
        </a:p>
      </dgm:t>
    </dgm:pt>
    <dgm:pt modelId="{1AE5A58C-5EFA-40FB-BED0-0F9B9960AD7C}" type="parTrans" cxnId="{F23C81D0-C0E7-4FB4-A1D5-7C9BFB2976FD}">
      <dgm:prSet/>
      <dgm:spPr/>
      <dgm:t>
        <a:bodyPr/>
        <a:lstStyle/>
        <a:p>
          <a:endParaRPr lang="el-GR" b="1">
            <a:latin typeface="+mn-lt"/>
          </a:endParaRPr>
        </a:p>
      </dgm:t>
    </dgm:pt>
    <dgm:pt modelId="{B01F7686-324A-4F57-B8E5-96C4E9E41B05}" type="sibTrans" cxnId="{F23C81D0-C0E7-4FB4-A1D5-7C9BFB2976FD}">
      <dgm:prSet/>
      <dgm:spPr/>
      <dgm:t>
        <a:bodyPr/>
        <a:lstStyle/>
        <a:p>
          <a:endParaRPr lang="el-GR" b="1">
            <a:latin typeface="+mn-lt"/>
          </a:endParaRPr>
        </a:p>
      </dgm:t>
    </dgm:pt>
    <dgm:pt modelId="{4617213D-BB83-4AF4-9069-6BE0CBE93A38}">
      <dgm:prSet phldrT="[Κείμενο]"/>
      <dgm:spPr/>
      <dgm:t>
        <a:bodyPr anchor="ctr"/>
        <a:lstStyle/>
        <a:p>
          <a:r>
            <a:rPr lang="el-GR" b="1" dirty="0" smtClean="0">
              <a:latin typeface="+mn-lt"/>
            </a:rPr>
            <a:t>Θεσμική συνεργασία μεταξύ βιομηχανίας </a:t>
          </a:r>
          <a:r>
            <a:rPr lang="en-US" b="1" dirty="0" smtClean="0">
              <a:latin typeface="+mn-lt"/>
            </a:rPr>
            <a:t>&amp; </a:t>
          </a:r>
          <a:r>
            <a:rPr lang="el-GR" b="1" dirty="0" smtClean="0">
              <a:latin typeface="+mn-lt"/>
            </a:rPr>
            <a:t>κυβέρνησης  </a:t>
          </a:r>
          <a:endParaRPr lang="el-GR" b="1" dirty="0">
            <a:latin typeface="+mn-lt"/>
          </a:endParaRPr>
        </a:p>
      </dgm:t>
    </dgm:pt>
    <dgm:pt modelId="{59609FC9-EAB0-46DE-A5D9-99CCF78DAA04}" type="sibTrans" cxnId="{CE2E5C77-3B70-4E41-9C7C-2C6516D38C78}">
      <dgm:prSet/>
      <dgm:spPr/>
      <dgm:t>
        <a:bodyPr/>
        <a:lstStyle/>
        <a:p>
          <a:endParaRPr lang="el-GR" b="1">
            <a:latin typeface="+mn-lt"/>
          </a:endParaRPr>
        </a:p>
      </dgm:t>
    </dgm:pt>
    <dgm:pt modelId="{E6B75EAA-2785-46AF-9FCD-5C412349FD28}" type="parTrans" cxnId="{CE2E5C77-3B70-4E41-9C7C-2C6516D38C78}">
      <dgm:prSet/>
      <dgm:spPr/>
      <dgm:t>
        <a:bodyPr/>
        <a:lstStyle/>
        <a:p>
          <a:endParaRPr lang="el-GR" b="1">
            <a:latin typeface="+mn-lt"/>
          </a:endParaRPr>
        </a:p>
      </dgm:t>
    </dgm:pt>
    <dgm:pt modelId="{0B0E0873-3CF8-4EB2-9D89-9539E984F075}" type="pres">
      <dgm:prSet presAssocID="{580EB1E7-042D-4371-9A31-B59FF6FCE60F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FDDAAB73-5A57-442C-9032-70695D32A587}" type="pres">
      <dgm:prSet presAssocID="{580EB1E7-042D-4371-9A31-B59FF6FCE60F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040779-F51C-463D-AC3C-FA8DF6099EEC}" type="pres">
      <dgm:prSet presAssocID="{580EB1E7-042D-4371-9A31-B59FF6FCE60F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l-GR"/>
        </a:p>
      </dgm:t>
    </dgm:pt>
    <dgm:pt modelId="{49B04456-CA59-479A-B47B-5C0C2AB71725}" type="pres">
      <dgm:prSet presAssocID="{580EB1E7-042D-4371-9A31-B59FF6FCE60F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48D758-F5AE-4753-AFBF-6111C0F81E39}" type="pres">
      <dgm:prSet presAssocID="{580EB1E7-042D-4371-9A31-B59FF6FCE60F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  <dgm:pt modelId="{BF476301-AFD5-4729-AEBD-2914BC2B7967}" type="pres">
      <dgm:prSet presAssocID="{580EB1E7-042D-4371-9A31-B59FF6FCE60F}" presName="TopArrow" presStyleLbl="node1" presStyleIdx="0" presStyleCnt="2"/>
      <dgm:spPr/>
    </dgm:pt>
    <dgm:pt modelId="{AE7C6757-794B-422F-921F-6C4BBD6B7C36}" type="pres">
      <dgm:prSet presAssocID="{580EB1E7-042D-4371-9A31-B59FF6FCE60F}" presName="BottomArrow" presStyleLbl="node1" presStyleIdx="1" presStyleCnt="2"/>
      <dgm:spPr/>
    </dgm:pt>
  </dgm:ptLst>
  <dgm:cxnLst>
    <dgm:cxn modelId="{2D20F343-49DB-4C4E-96DC-F08C4ACB5980}" type="presOf" srcId="{580EB1E7-042D-4371-9A31-B59FF6FCE60F}" destId="{0B0E0873-3CF8-4EB2-9D89-9539E984F075}" srcOrd="0" destOrd="0" presId="urn:microsoft.com/office/officeart/2009/layout/ReverseList"/>
    <dgm:cxn modelId="{BC6295FE-635B-4444-997E-5A7A6761F508}" type="presOf" srcId="{4617213D-BB83-4AF4-9069-6BE0CBE93A38}" destId="{4648D758-F5AE-4753-AFBF-6111C0F81E39}" srcOrd="1" destOrd="0" presId="urn:microsoft.com/office/officeart/2009/layout/ReverseList"/>
    <dgm:cxn modelId="{D0613B9D-5463-4458-AACD-C0E5C7686C74}" type="presOf" srcId="{4617213D-BB83-4AF4-9069-6BE0CBE93A38}" destId="{49B04456-CA59-479A-B47B-5C0C2AB71725}" srcOrd="0" destOrd="0" presId="urn:microsoft.com/office/officeart/2009/layout/ReverseList"/>
    <dgm:cxn modelId="{C236DC3A-BDF4-40EE-90C3-7CA848AD3D03}" type="presOf" srcId="{EBF163FD-4AF1-4FC6-8F60-ED045AA20680}" destId="{FDDAAB73-5A57-442C-9032-70695D32A587}" srcOrd="0" destOrd="0" presId="urn:microsoft.com/office/officeart/2009/layout/ReverseList"/>
    <dgm:cxn modelId="{90F1EC58-090B-49E5-A42A-2FA1B827E6B4}" type="presOf" srcId="{EBF163FD-4AF1-4FC6-8F60-ED045AA20680}" destId="{76040779-F51C-463D-AC3C-FA8DF6099EEC}" srcOrd="1" destOrd="0" presId="urn:microsoft.com/office/officeart/2009/layout/ReverseList"/>
    <dgm:cxn modelId="{F23C81D0-C0E7-4FB4-A1D5-7C9BFB2976FD}" srcId="{580EB1E7-042D-4371-9A31-B59FF6FCE60F}" destId="{EBF163FD-4AF1-4FC6-8F60-ED045AA20680}" srcOrd="0" destOrd="0" parTransId="{1AE5A58C-5EFA-40FB-BED0-0F9B9960AD7C}" sibTransId="{B01F7686-324A-4F57-B8E5-96C4E9E41B05}"/>
    <dgm:cxn modelId="{CE2E5C77-3B70-4E41-9C7C-2C6516D38C78}" srcId="{580EB1E7-042D-4371-9A31-B59FF6FCE60F}" destId="{4617213D-BB83-4AF4-9069-6BE0CBE93A38}" srcOrd="1" destOrd="0" parTransId="{E6B75EAA-2785-46AF-9FCD-5C412349FD28}" sibTransId="{59609FC9-EAB0-46DE-A5D9-99CCF78DAA04}"/>
    <dgm:cxn modelId="{6B234479-766B-4C01-82A1-6D058FC398AA}" type="presParOf" srcId="{0B0E0873-3CF8-4EB2-9D89-9539E984F075}" destId="{FDDAAB73-5A57-442C-9032-70695D32A587}" srcOrd="0" destOrd="0" presId="urn:microsoft.com/office/officeart/2009/layout/ReverseList"/>
    <dgm:cxn modelId="{CC25ABB9-3F77-4B5E-AE82-8B8184DDEBA2}" type="presParOf" srcId="{0B0E0873-3CF8-4EB2-9D89-9539E984F075}" destId="{76040779-F51C-463D-AC3C-FA8DF6099EEC}" srcOrd="1" destOrd="0" presId="urn:microsoft.com/office/officeart/2009/layout/ReverseList"/>
    <dgm:cxn modelId="{0BB6B1D5-EDB0-43E8-A0EC-39F0E167B11F}" type="presParOf" srcId="{0B0E0873-3CF8-4EB2-9D89-9539E984F075}" destId="{49B04456-CA59-479A-B47B-5C0C2AB71725}" srcOrd="2" destOrd="0" presId="urn:microsoft.com/office/officeart/2009/layout/ReverseList"/>
    <dgm:cxn modelId="{FF7F39B4-6ADA-434C-9A22-9300192BEECF}" type="presParOf" srcId="{0B0E0873-3CF8-4EB2-9D89-9539E984F075}" destId="{4648D758-F5AE-4753-AFBF-6111C0F81E39}" srcOrd="3" destOrd="0" presId="urn:microsoft.com/office/officeart/2009/layout/ReverseList"/>
    <dgm:cxn modelId="{8412DCFA-3739-4F1D-A2FF-B9B124A39B6D}" type="presParOf" srcId="{0B0E0873-3CF8-4EB2-9D89-9539E984F075}" destId="{BF476301-AFD5-4729-AEBD-2914BC2B7967}" srcOrd="4" destOrd="0" presId="urn:microsoft.com/office/officeart/2009/layout/ReverseList"/>
    <dgm:cxn modelId="{80481A81-598D-41DA-9926-4082476CF25E}" type="presParOf" srcId="{0B0E0873-3CF8-4EB2-9D89-9539E984F075}" destId="{AE7C6757-794B-422F-921F-6C4BBD6B7C3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FCA6D1-0E14-4AFD-B9F0-9E411D552458}" type="doc">
      <dgm:prSet loTypeId="urn:microsoft.com/office/officeart/2005/8/layout/vList5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F22A324D-A6F9-41F8-8055-4C6888B6EDA4}">
      <dgm:prSet phldrT="[Text]" custT="1"/>
      <dgm:spPr/>
      <dgm:t>
        <a:bodyPr/>
        <a:lstStyle/>
        <a:p>
          <a:r>
            <a:rPr lang="el-GR" sz="2000" b="1" dirty="0" smtClean="0"/>
            <a:t>Παραγωγή </a:t>
          </a:r>
          <a:r>
            <a:rPr lang="el-GR" sz="2000" b="1" dirty="0" err="1" smtClean="0"/>
            <a:t>γενόσημου</a:t>
          </a:r>
          <a:r>
            <a:rPr lang="el-GR" sz="2000" b="1" dirty="0" smtClean="0"/>
            <a:t> φαρμάκου</a:t>
          </a:r>
          <a:endParaRPr lang="el-GR" sz="2000" b="1" dirty="0"/>
        </a:p>
      </dgm:t>
    </dgm:pt>
    <dgm:pt modelId="{F203D28B-166F-4D07-BEB1-5D44E26FAD2A}" type="parTrans" cxnId="{C84A5828-2DD6-4D05-B641-1EE0E760FD17}">
      <dgm:prSet/>
      <dgm:spPr/>
      <dgm:t>
        <a:bodyPr/>
        <a:lstStyle/>
        <a:p>
          <a:endParaRPr lang="el-GR"/>
        </a:p>
      </dgm:t>
    </dgm:pt>
    <dgm:pt modelId="{9644A114-DFDF-484F-BA78-DD8E672C3E35}" type="sibTrans" cxnId="{C84A5828-2DD6-4D05-B641-1EE0E760FD17}">
      <dgm:prSet/>
      <dgm:spPr/>
      <dgm:t>
        <a:bodyPr/>
        <a:lstStyle/>
        <a:p>
          <a:endParaRPr lang="el-GR"/>
        </a:p>
      </dgm:t>
    </dgm:pt>
    <dgm:pt modelId="{ECDE1353-E75A-4A28-B027-6FA88DD8221B}">
      <dgm:prSet phldrT="[Text]"/>
      <dgm:spPr/>
      <dgm:t>
        <a:bodyPr/>
        <a:lstStyle/>
        <a:p>
          <a:r>
            <a:rPr lang="el-GR" dirty="0" smtClean="0"/>
            <a:t>Η λήξη μεγάλου αριθμού πατεντών τα επόμενα χρόνια, αλλά και η αναμενόμενη αύξηση της χρήσης φθηνότερων φαρμάκων, δημιουργεί προοπτικές ανάπτυξης στην παραγωγή </a:t>
          </a:r>
          <a:r>
            <a:rPr lang="el-GR" dirty="0" err="1" smtClean="0"/>
            <a:t>γενοσήμων</a:t>
          </a:r>
          <a:r>
            <a:rPr lang="el-GR" dirty="0" smtClean="0"/>
            <a:t> φαρμάκων στην Ελλάδα</a:t>
          </a:r>
          <a:endParaRPr lang="el-GR" dirty="0"/>
        </a:p>
      </dgm:t>
    </dgm:pt>
    <dgm:pt modelId="{19B05E23-2F18-4B18-AAE6-D51D6E8BA148}" type="parTrans" cxnId="{623442DB-2A7A-4766-9882-6D7B14334683}">
      <dgm:prSet/>
      <dgm:spPr/>
      <dgm:t>
        <a:bodyPr/>
        <a:lstStyle/>
        <a:p>
          <a:endParaRPr lang="el-GR"/>
        </a:p>
      </dgm:t>
    </dgm:pt>
    <dgm:pt modelId="{DB9A2248-7858-4250-8BE2-A68A035AA28B}" type="sibTrans" cxnId="{623442DB-2A7A-4766-9882-6D7B14334683}">
      <dgm:prSet/>
      <dgm:spPr/>
      <dgm:t>
        <a:bodyPr/>
        <a:lstStyle/>
        <a:p>
          <a:endParaRPr lang="el-GR"/>
        </a:p>
      </dgm:t>
    </dgm:pt>
    <dgm:pt modelId="{5E3B4DFD-F70B-44DF-8260-FBA74101CD8D}">
      <dgm:prSet phldrT="[Text]" custT="1"/>
      <dgm:spPr/>
      <dgm:t>
        <a:bodyPr/>
        <a:lstStyle/>
        <a:p>
          <a:r>
            <a:rPr lang="el-GR" sz="2000" b="1" dirty="0" smtClean="0"/>
            <a:t>Παραγωγή νέου ελληνικού φαρμάκου</a:t>
          </a:r>
          <a:endParaRPr lang="el-GR" sz="2000" b="1" dirty="0"/>
        </a:p>
      </dgm:t>
    </dgm:pt>
    <dgm:pt modelId="{0789ACA8-5B29-45E5-BB8A-B7D93B9A78CF}" type="parTrans" cxnId="{36FB8811-A3F1-4AB1-9933-6CCBDED908FC}">
      <dgm:prSet/>
      <dgm:spPr/>
      <dgm:t>
        <a:bodyPr/>
        <a:lstStyle/>
        <a:p>
          <a:endParaRPr lang="el-GR"/>
        </a:p>
      </dgm:t>
    </dgm:pt>
    <dgm:pt modelId="{5E341835-3272-42A7-B3FC-FEE1E65756AD}" type="sibTrans" cxnId="{36FB8811-A3F1-4AB1-9933-6CCBDED908FC}">
      <dgm:prSet/>
      <dgm:spPr/>
      <dgm:t>
        <a:bodyPr/>
        <a:lstStyle/>
        <a:p>
          <a:endParaRPr lang="el-GR"/>
        </a:p>
      </dgm:t>
    </dgm:pt>
    <dgm:pt modelId="{9940AEA5-DD36-41F5-9C19-157250B3D2DE}">
      <dgm:prSet phldrT="[Text]"/>
      <dgm:spPr/>
      <dgm:t>
        <a:bodyPr/>
        <a:lstStyle/>
        <a:p>
          <a:r>
            <a:rPr lang="el-GR" b="0" u="none" dirty="0" smtClean="0"/>
            <a:t>Συμμετοχή της χώρας στη διαδικασία παραγωγής πρωτότυπων φαρμάκων με την υποστήριξη ερευνητικών εργαστηρίων και Πανεπιστημιακών Ιδρυμάτων για την ανάπτυξη νέων μορίων</a:t>
          </a:r>
          <a:endParaRPr lang="el-GR" dirty="0"/>
        </a:p>
      </dgm:t>
    </dgm:pt>
    <dgm:pt modelId="{C4ED9610-694B-4142-BE52-38797E78D40E}" type="parTrans" cxnId="{177E236E-BC4C-43AC-B4B2-6E73C6CEDEB1}">
      <dgm:prSet/>
      <dgm:spPr/>
      <dgm:t>
        <a:bodyPr/>
        <a:lstStyle/>
        <a:p>
          <a:endParaRPr lang="el-GR"/>
        </a:p>
      </dgm:t>
    </dgm:pt>
    <dgm:pt modelId="{055E57D3-B2E3-40B4-BB97-E8A7170C7F0F}" type="sibTrans" cxnId="{177E236E-BC4C-43AC-B4B2-6E73C6CEDEB1}">
      <dgm:prSet/>
      <dgm:spPr/>
      <dgm:t>
        <a:bodyPr/>
        <a:lstStyle/>
        <a:p>
          <a:endParaRPr lang="el-GR"/>
        </a:p>
      </dgm:t>
    </dgm:pt>
    <dgm:pt modelId="{9F1F6CD6-685A-4EBB-A2D6-5D62A7A612A2}">
      <dgm:prSet phldrT="[Text]" custT="1"/>
      <dgm:spPr/>
      <dgm:t>
        <a:bodyPr/>
        <a:lstStyle/>
        <a:p>
          <a:r>
            <a:rPr lang="el-GR" sz="2000" b="1" dirty="0" smtClean="0"/>
            <a:t>Συνεργασία ελληνικών &amp; διεθνών εταιρειών</a:t>
          </a:r>
          <a:endParaRPr lang="el-GR" sz="2000" b="1" dirty="0"/>
        </a:p>
      </dgm:t>
    </dgm:pt>
    <dgm:pt modelId="{1126A21C-67D0-4FBD-B04D-52E7900ADFFE}" type="parTrans" cxnId="{6253AC54-AFF9-4C23-AB88-8669A709159F}">
      <dgm:prSet/>
      <dgm:spPr/>
      <dgm:t>
        <a:bodyPr/>
        <a:lstStyle/>
        <a:p>
          <a:endParaRPr lang="el-GR"/>
        </a:p>
      </dgm:t>
    </dgm:pt>
    <dgm:pt modelId="{CD4EF741-7DA2-48F5-BC77-86514E34BFA4}" type="sibTrans" cxnId="{6253AC54-AFF9-4C23-AB88-8669A709159F}">
      <dgm:prSet/>
      <dgm:spPr/>
      <dgm:t>
        <a:bodyPr/>
        <a:lstStyle/>
        <a:p>
          <a:endParaRPr lang="el-GR"/>
        </a:p>
      </dgm:t>
    </dgm:pt>
    <dgm:pt modelId="{68A4E88C-1478-42FF-BC14-FD730FDDAAFC}">
      <dgm:prSet phldrT="[Text]"/>
      <dgm:spPr/>
      <dgm:t>
        <a:bodyPr/>
        <a:lstStyle/>
        <a:p>
          <a:r>
            <a:rPr lang="el-GR" dirty="0" smtClean="0"/>
            <a:t>Μεταφορά τεχνογνωσίας από τις διεθνείς στις ελληνικές επιχειρήσεις καθώς και ένα πλέγμα συνεργασιών που περιλαμβάνει </a:t>
          </a:r>
          <a:r>
            <a:rPr lang="el-GR" dirty="0" err="1" smtClean="0"/>
            <a:t>ανπτυξη</a:t>
          </a:r>
          <a:r>
            <a:rPr lang="el-GR" dirty="0" smtClean="0"/>
            <a:t>-παραγωγή και διάθεση</a:t>
          </a:r>
          <a:endParaRPr lang="el-GR" dirty="0"/>
        </a:p>
      </dgm:t>
    </dgm:pt>
    <dgm:pt modelId="{F09D1500-814D-4A30-B815-BF374FBA7796}" type="parTrans" cxnId="{FA4BF1E4-FA23-4B27-BAE9-0386C6505988}">
      <dgm:prSet/>
      <dgm:spPr/>
      <dgm:t>
        <a:bodyPr/>
        <a:lstStyle/>
        <a:p>
          <a:endParaRPr lang="el-GR"/>
        </a:p>
      </dgm:t>
    </dgm:pt>
    <dgm:pt modelId="{ACD76089-0B0C-4414-B677-F3D5F1A7B24C}" type="sibTrans" cxnId="{FA4BF1E4-FA23-4B27-BAE9-0386C6505988}">
      <dgm:prSet/>
      <dgm:spPr/>
      <dgm:t>
        <a:bodyPr/>
        <a:lstStyle/>
        <a:p>
          <a:endParaRPr lang="el-GR"/>
        </a:p>
      </dgm:t>
    </dgm:pt>
    <dgm:pt modelId="{EEB34A74-F9BE-473A-9434-C39CCE1CCCB2}" type="pres">
      <dgm:prSet presAssocID="{CAFCA6D1-0E14-4AFD-B9F0-9E411D5524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7C4A47A-1F2B-459A-BDC0-D7063BFDF037}" type="pres">
      <dgm:prSet presAssocID="{F22A324D-A6F9-41F8-8055-4C6888B6EDA4}" presName="linNode" presStyleCnt="0"/>
      <dgm:spPr/>
      <dgm:t>
        <a:bodyPr/>
        <a:lstStyle/>
        <a:p>
          <a:endParaRPr lang="el-GR"/>
        </a:p>
      </dgm:t>
    </dgm:pt>
    <dgm:pt modelId="{1E546DD2-0976-4BBD-B6FC-277663D7440D}" type="pres">
      <dgm:prSet presAssocID="{F22A324D-A6F9-41F8-8055-4C6888B6EDA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8A19E5-5D20-4C48-A3EA-BFD22E8DC9DD}" type="pres">
      <dgm:prSet presAssocID="{F22A324D-A6F9-41F8-8055-4C6888B6EDA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628732-13FC-4C2F-8E62-F19062445431}" type="pres">
      <dgm:prSet presAssocID="{9644A114-DFDF-484F-BA78-DD8E672C3E35}" presName="sp" presStyleCnt="0"/>
      <dgm:spPr/>
      <dgm:t>
        <a:bodyPr/>
        <a:lstStyle/>
        <a:p>
          <a:endParaRPr lang="el-GR"/>
        </a:p>
      </dgm:t>
    </dgm:pt>
    <dgm:pt modelId="{877DFFAD-B7EA-40C7-8698-35D270CC9563}" type="pres">
      <dgm:prSet presAssocID="{5E3B4DFD-F70B-44DF-8260-FBA74101CD8D}" presName="linNode" presStyleCnt="0"/>
      <dgm:spPr/>
      <dgm:t>
        <a:bodyPr/>
        <a:lstStyle/>
        <a:p>
          <a:endParaRPr lang="el-GR"/>
        </a:p>
      </dgm:t>
    </dgm:pt>
    <dgm:pt modelId="{1662845D-030D-4F1E-9014-5A78E9A3261C}" type="pres">
      <dgm:prSet presAssocID="{5E3B4DFD-F70B-44DF-8260-FBA74101CD8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724ACE-0E0D-4A4D-982C-91B51BF21424}" type="pres">
      <dgm:prSet presAssocID="{5E3B4DFD-F70B-44DF-8260-FBA74101CD8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F8533C-323A-4479-885B-6C25CAF826B6}" type="pres">
      <dgm:prSet presAssocID="{5E341835-3272-42A7-B3FC-FEE1E65756AD}" presName="sp" presStyleCnt="0"/>
      <dgm:spPr/>
      <dgm:t>
        <a:bodyPr/>
        <a:lstStyle/>
        <a:p>
          <a:endParaRPr lang="el-GR"/>
        </a:p>
      </dgm:t>
    </dgm:pt>
    <dgm:pt modelId="{7B8C9C21-07FC-4D83-8BBE-40860F707D49}" type="pres">
      <dgm:prSet presAssocID="{9F1F6CD6-685A-4EBB-A2D6-5D62A7A612A2}" presName="linNode" presStyleCnt="0"/>
      <dgm:spPr/>
      <dgm:t>
        <a:bodyPr/>
        <a:lstStyle/>
        <a:p>
          <a:endParaRPr lang="el-GR"/>
        </a:p>
      </dgm:t>
    </dgm:pt>
    <dgm:pt modelId="{7C7A7912-4764-4FCE-BE52-95E13D6316BB}" type="pres">
      <dgm:prSet presAssocID="{9F1F6CD6-685A-4EBB-A2D6-5D62A7A612A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33A28E-F912-4BED-ABE3-7680481D71FF}" type="pres">
      <dgm:prSet presAssocID="{9F1F6CD6-685A-4EBB-A2D6-5D62A7A612A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D87E8F8-B15D-461B-9158-4B16D0868B1A}" type="presOf" srcId="{F22A324D-A6F9-41F8-8055-4C6888B6EDA4}" destId="{1E546DD2-0976-4BBD-B6FC-277663D7440D}" srcOrd="0" destOrd="0" presId="urn:microsoft.com/office/officeart/2005/8/layout/vList5"/>
    <dgm:cxn modelId="{EFA78525-7941-4615-912D-E1AC823EBB00}" type="presOf" srcId="{CAFCA6D1-0E14-4AFD-B9F0-9E411D552458}" destId="{EEB34A74-F9BE-473A-9434-C39CCE1CCCB2}" srcOrd="0" destOrd="0" presId="urn:microsoft.com/office/officeart/2005/8/layout/vList5"/>
    <dgm:cxn modelId="{177E236E-BC4C-43AC-B4B2-6E73C6CEDEB1}" srcId="{5E3B4DFD-F70B-44DF-8260-FBA74101CD8D}" destId="{9940AEA5-DD36-41F5-9C19-157250B3D2DE}" srcOrd="0" destOrd="0" parTransId="{C4ED9610-694B-4142-BE52-38797E78D40E}" sibTransId="{055E57D3-B2E3-40B4-BB97-E8A7170C7F0F}"/>
    <dgm:cxn modelId="{3B905DF5-A399-41D8-B11E-70A0BECB7F8B}" type="presOf" srcId="{ECDE1353-E75A-4A28-B027-6FA88DD8221B}" destId="{B38A19E5-5D20-4C48-A3EA-BFD22E8DC9DD}" srcOrd="0" destOrd="0" presId="urn:microsoft.com/office/officeart/2005/8/layout/vList5"/>
    <dgm:cxn modelId="{B66F6011-B4B3-49ED-BAA8-7F6EED6FE11C}" type="presOf" srcId="{9940AEA5-DD36-41F5-9C19-157250B3D2DE}" destId="{05724ACE-0E0D-4A4D-982C-91B51BF21424}" srcOrd="0" destOrd="0" presId="urn:microsoft.com/office/officeart/2005/8/layout/vList5"/>
    <dgm:cxn modelId="{6253AC54-AFF9-4C23-AB88-8669A709159F}" srcId="{CAFCA6D1-0E14-4AFD-B9F0-9E411D552458}" destId="{9F1F6CD6-685A-4EBB-A2D6-5D62A7A612A2}" srcOrd="2" destOrd="0" parTransId="{1126A21C-67D0-4FBD-B04D-52E7900ADFFE}" sibTransId="{CD4EF741-7DA2-48F5-BC77-86514E34BFA4}"/>
    <dgm:cxn modelId="{FA4BF1E4-FA23-4B27-BAE9-0386C6505988}" srcId="{9F1F6CD6-685A-4EBB-A2D6-5D62A7A612A2}" destId="{68A4E88C-1478-42FF-BC14-FD730FDDAAFC}" srcOrd="0" destOrd="0" parTransId="{F09D1500-814D-4A30-B815-BF374FBA7796}" sibTransId="{ACD76089-0B0C-4414-B677-F3D5F1A7B24C}"/>
    <dgm:cxn modelId="{95873CA5-D914-448A-B5BF-1EFFF4329A1A}" type="presOf" srcId="{9F1F6CD6-685A-4EBB-A2D6-5D62A7A612A2}" destId="{7C7A7912-4764-4FCE-BE52-95E13D6316BB}" srcOrd="0" destOrd="0" presId="urn:microsoft.com/office/officeart/2005/8/layout/vList5"/>
    <dgm:cxn modelId="{623442DB-2A7A-4766-9882-6D7B14334683}" srcId="{F22A324D-A6F9-41F8-8055-4C6888B6EDA4}" destId="{ECDE1353-E75A-4A28-B027-6FA88DD8221B}" srcOrd="0" destOrd="0" parTransId="{19B05E23-2F18-4B18-AAE6-D51D6E8BA148}" sibTransId="{DB9A2248-7858-4250-8BE2-A68A035AA28B}"/>
    <dgm:cxn modelId="{4B947ECD-DBA3-4A45-A4BD-B6307B9AF0B7}" type="presOf" srcId="{68A4E88C-1478-42FF-BC14-FD730FDDAAFC}" destId="{5133A28E-F912-4BED-ABE3-7680481D71FF}" srcOrd="0" destOrd="0" presId="urn:microsoft.com/office/officeart/2005/8/layout/vList5"/>
    <dgm:cxn modelId="{36FB8811-A3F1-4AB1-9933-6CCBDED908FC}" srcId="{CAFCA6D1-0E14-4AFD-B9F0-9E411D552458}" destId="{5E3B4DFD-F70B-44DF-8260-FBA74101CD8D}" srcOrd="1" destOrd="0" parTransId="{0789ACA8-5B29-45E5-BB8A-B7D93B9A78CF}" sibTransId="{5E341835-3272-42A7-B3FC-FEE1E65756AD}"/>
    <dgm:cxn modelId="{2B06A940-71F6-418C-99EC-0B90EDC73D3A}" type="presOf" srcId="{5E3B4DFD-F70B-44DF-8260-FBA74101CD8D}" destId="{1662845D-030D-4F1E-9014-5A78E9A3261C}" srcOrd="0" destOrd="0" presId="urn:microsoft.com/office/officeart/2005/8/layout/vList5"/>
    <dgm:cxn modelId="{C84A5828-2DD6-4D05-B641-1EE0E760FD17}" srcId="{CAFCA6D1-0E14-4AFD-B9F0-9E411D552458}" destId="{F22A324D-A6F9-41F8-8055-4C6888B6EDA4}" srcOrd="0" destOrd="0" parTransId="{F203D28B-166F-4D07-BEB1-5D44E26FAD2A}" sibTransId="{9644A114-DFDF-484F-BA78-DD8E672C3E35}"/>
    <dgm:cxn modelId="{1546A5BA-9525-41EC-9D85-937A752E898D}" type="presParOf" srcId="{EEB34A74-F9BE-473A-9434-C39CCE1CCCB2}" destId="{77C4A47A-1F2B-459A-BDC0-D7063BFDF037}" srcOrd="0" destOrd="0" presId="urn:microsoft.com/office/officeart/2005/8/layout/vList5"/>
    <dgm:cxn modelId="{DCDB2B35-8DB1-4A9D-AC0A-AC819121300D}" type="presParOf" srcId="{77C4A47A-1F2B-459A-BDC0-D7063BFDF037}" destId="{1E546DD2-0976-4BBD-B6FC-277663D7440D}" srcOrd="0" destOrd="0" presId="urn:microsoft.com/office/officeart/2005/8/layout/vList5"/>
    <dgm:cxn modelId="{388B1870-87A0-476E-8F84-EFE7848E6AC0}" type="presParOf" srcId="{77C4A47A-1F2B-459A-BDC0-D7063BFDF037}" destId="{B38A19E5-5D20-4C48-A3EA-BFD22E8DC9DD}" srcOrd="1" destOrd="0" presId="urn:microsoft.com/office/officeart/2005/8/layout/vList5"/>
    <dgm:cxn modelId="{77FFDFA9-8135-4330-B1C8-BB73D965B778}" type="presParOf" srcId="{EEB34A74-F9BE-473A-9434-C39CCE1CCCB2}" destId="{A5628732-13FC-4C2F-8E62-F19062445431}" srcOrd="1" destOrd="0" presId="urn:microsoft.com/office/officeart/2005/8/layout/vList5"/>
    <dgm:cxn modelId="{ACFEBB0B-4C1E-4A96-B1BE-BE54C8C6F750}" type="presParOf" srcId="{EEB34A74-F9BE-473A-9434-C39CCE1CCCB2}" destId="{877DFFAD-B7EA-40C7-8698-35D270CC9563}" srcOrd="2" destOrd="0" presId="urn:microsoft.com/office/officeart/2005/8/layout/vList5"/>
    <dgm:cxn modelId="{6607F5BA-2397-458D-96A3-7F47AADAB19F}" type="presParOf" srcId="{877DFFAD-B7EA-40C7-8698-35D270CC9563}" destId="{1662845D-030D-4F1E-9014-5A78E9A3261C}" srcOrd="0" destOrd="0" presId="urn:microsoft.com/office/officeart/2005/8/layout/vList5"/>
    <dgm:cxn modelId="{3575491B-701A-4776-A799-A22FB577416D}" type="presParOf" srcId="{877DFFAD-B7EA-40C7-8698-35D270CC9563}" destId="{05724ACE-0E0D-4A4D-982C-91B51BF21424}" srcOrd="1" destOrd="0" presId="urn:microsoft.com/office/officeart/2005/8/layout/vList5"/>
    <dgm:cxn modelId="{C21853AE-6156-47FB-A281-0100D11096BB}" type="presParOf" srcId="{EEB34A74-F9BE-473A-9434-C39CCE1CCCB2}" destId="{2DF8533C-323A-4479-885B-6C25CAF826B6}" srcOrd="3" destOrd="0" presId="urn:microsoft.com/office/officeart/2005/8/layout/vList5"/>
    <dgm:cxn modelId="{D8853638-BC11-4B5D-A9BC-9078997CEE13}" type="presParOf" srcId="{EEB34A74-F9BE-473A-9434-C39CCE1CCCB2}" destId="{7B8C9C21-07FC-4D83-8BBE-40860F707D49}" srcOrd="4" destOrd="0" presId="urn:microsoft.com/office/officeart/2005/8/layout/vList5"/>
    <dgm:cxn modelId="{1F08EA14-C723-4172-9F3C-C71C6F5BDF38}" type="presParOf" srcId="{7B8C9C21-07FC-4D83-8BBE-40860F707D49}" destId="{7C7A7912-4764-4FCE-BE52-95E13D6316BB}" srcOrd="0" destOrd="0" presId="urn:microsoft.com/office/officeart/2005/8/layout/vList5"/>
    <dgm:cxn modelId="{8ECBE01D-A178-44DD-9E03-84DE3D224573}" type="presParOf" srcId="{7B8C9C21-07FC-4D83-8BBE-40860F707D49}" destId="{5133A28E-F912-4BED-ABE3-7680481D71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9D0DB3-7F46-4951-8286-A63AAB73A7DB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l-GR"/>
        </a:p>
      </dgm:t>
    </dgm:pt>
    <dgm:pt modelId="{F7AF783A-E8D2-491D-8D50-3BB810995AD6}">
      <dgm:prSet custT="1"/>
      <dgm:spPr/>
      <dgm:t>
        <a:bodyPr/>
        <a:lstStyle/>
        <a:p>
          <a:pPr algn="l" rtl="0"/>
          <a:r>
            <a:rPr lang="el-GR" sz="1400" b="1" dirty="0" smtClean="0"/>
            <a:t>Δράσεις συνεργατικών προγραμμάτων και ενίσχυση της επιστημονικής γνώσης στα Πανεπιστημιακά Ιδρύματα για τη διασύνδεση της Έρευνας με την Παραγωγή.  </a:t>
          </a:r>
          <a:endParaRPr lang="el-GR" sz="1400" b="1" dirty="0"/>
        </a:p>
      </dgm:t>
    </dgm:pt>
    <dgm:pt modelId="{EDB51485-A096-4085-A7DA-31ADAC47F9D6}" type="parTrans" cxnId="{E901C2E7-6DBA-4BDD-9F94-13A05C00C6AF}">
      <dgm:prSet/>
      <dgm:spPr/>
      <dgm:t>
        <a:bodyPr/>
        <a:lstStyle/>
        <a:p>
          <a:pPr algn="l"/>
          <a:endParaRPr lang="el-GR" sz="1400" b="1"/>
        </a:p>
      </dgm:t>
    </dgm:pt>
    <dgm:pt modelId="{1C9C47C5-D530-4145-A795-45559A57AD0B}" type="sibTrans" cxnId="{E901C2E7-6DBA-4BDD-9F94-13A05C00C6AF}">
      <dgm:prSet custT="1"/>
      <dgm:spPr/>
      <dgm:t>
        <a:bodyPr/>
        <a:lstStyle/>
        <a:p>
          <a:pPr algn="l"/>
          <a:endParaRPr lang="el-GR" sz="1400" b="1"/>
        </a:p>
      </dgm:t>
    </dgm:pt>
    <dgm:pt modelId="{B3F898B0-A7DF-42FF-ACBA-0F49C713C5DF}">
      <dgm:prSet custT="1"/>
      <dgm:spPr/>
      <dgm:t>
        <a:bodyPr/>
        <a:lstStyle/>
        <a:p>
          <a:pPr algn="l" rtl="0"/>
          <a:r>
            <a:rPr lang="el-GR" sz="1400" b="1" dirty="0" smtClean="0"/>
            <a:t>Ενίσχυση της Έρευνας και της Καινοτομίας, ώστε ο τομέας να αποκτήσει την κλίμακα και την αποδοτικότητα που απαιτείται σε ένα παγκόσμιο περιβάλλον και να μπορέσει να ανταπεξέλθει αποτελεσματικά στο διεθνή ανταγωνισμό.</a:t>
          </a:r>
          <a:endParaRPr lang="el-GR" sz="1400" b="1" dirty="0"/>
        </a:p>
      </dgm:t>
    </dgm:pt>
    <dgm:pt modelId="{9FE09392-9BED-4F80-95B5-1D61C32E3A3A}" type="parTrans" cxnId="{EABF7075-9FEB-40DE-937B-2D3B5035E7CE}">
      <dgm:prSet/>
      <dgm:spPr/>
      <dgm:t>
        <a:bodyPr/>
        <a:lstStyle/>
        <a:p>
          <a:pPr algn="l"/>
          <a:endParaRPr lang="el-GR" sz="1400" b="1"/>
        </a:p>
      </dgm:t>
    </dgm:pt>
    <dgm:pt modelId="{CC2B39B4-4358-4339-8EE8-999B5679EBD3}" type="sibTrans" cxnId="{EABF7075-9FEB-40DE-937B-2D3B5035E7CE}">
      <dgm:prSet custT="1"/>
      <dgm:spPr/>
      <dgm:t>
        <a:bodyPr/>
        <a:lstStyle/>
        <a:p>
          <a:pPr algn="l"/>
          <a:endParaRPr lang="el-GR" sz="1400" b="1"/>
        </a:p>
      </dgm:t>
    </dgm:pt>
    <dgm:pt modelId="{A9E38422-5B6E-499B-9244-DABFF1CFE4B6}">
      <dgm:prSet custT="1"/>
      <dgm:spPr/>
      <dgm:t>
        <a:bodyPr/>
        <a:lstStyle/>
        <a:p>
          <a:pPr algn="l" rtl="0"/>
          <a:r>
            <a:rPr lang="el-GR" sz="1400" b="1" dirty="0" smtClean="0"/>
            <a:t>Συνεχείς προκηρύξεις για την ενίσχυση διαδικασιών δημιουργίας καινοτομιών και όχι περιορισμένες σε συγκεκριμένο χρονικό διάστημα. </a:t>
          </a:r>
          <a:endParaRPr lang="el-GR" sz="1400" b="1" dirty="0"/>
        </a:p>
      </dgm:t>
    </dgm:pt>
    <dgm:pt modelId="{BD03A2B0-6A20-4B5F-8F39-05D3F89E4A7A}" type="parTrans" cxnId="{5BCABB9C-076E-4550-834F-A2868AF2A734}">
      <dgm:prSet/>
      <dgm:spPr/>
      <dgm:t>
        <a:bodyPr/>
        <a:lstStyle/>
        <a:p>
          <a:pPr algn="l"/>
          <a:endParaRPr lang="el-GR" sz="1400" b="1"/>
        </a:p>
      </dgm:t>
    </dgm:pt>
    <dgm:pt modelId="{0D4DCD23-63CC-4361-9224-0C44A514E381}" type="sibTrans" cxnId="{5BCABB9C-076E-4550-834F-A2868AF2A734}">
      <dgm:prSet custT="1"/>
      <dgm:spPr/>
      <dgm:t>
        <a:bodyPr/>
        <a:lstStyle/>
        <a:p>
          <a:pPr algn="l"/>
          <a:endParaRPr lang="el-GR" sz="1400" b="1"/>
        </a:p>
      </dgm:t>
    </dgm:pt>
    <dgm:pt modelId="{A477559D-0D77-42BA-8A64-238736F3BE48}">
      <dgm:prSet custT="1"/>
      <dgm:spPr/>
      <dgm:t>
        <a:bodyPr/>
        <a:lstStyle/>
        <a:p>
          <a:pPr algn="l" rtl="0"/>
          <a:r>
            <a:rPr lang="el-GR" sz="1400" b="1" dirty="0" smtClean="0"/>
            <a:t>Παροχή εναλλακτικών επιλογών ενίσχυσης, πέραν της επιχορήγησης όπως: χορήγηση φοροαπαλλαγών, απαλλαγή από τμήμα των εργοδοτικών εισφορών ή επιδότηση αυτών.</a:t>
          </a:r>
          <a:endParaRPr lang="el-GR" sz="1400" b="1" dirty="0"/>
        </a:p>
      </dgm:t>
    </dgm:pt>
    <dgm:pt modelId="{2A6BE943-A220-4DED-9B70-FF28736C04DC}" type="parTrans" cxnId="{A6F3A244-5DDD-4BAE-8928-5DCE189D37C5}">
      <dgm:prSet/>
      <dgm:spPr/>
      <dgm:t>
        <a:bodyPr/>
        <a:lstStyle/>
        <a:p>
          <a:pPr algn="l"/>
          <a:endParaRPr lang="el-GR" sz="1400" b="1"/>
        </a:p>
      </dgm:t>
    </dgm:pt>
    <dgm:pt modelId="{24453F68-3367-443C-87B2-F10E47F10433}" type="sibTrans" cxnId="{A6F3A244-5DDD-4BAE-8928-5DCE189D37C5}">
      <dgm:prSet custT="1"/>
      <dgm:spPr/>
      <dgm:t>
        <a:bodyPr/>
        <a:lstStyle/>
        <a:p>
          <a:pPr algn="l"/>
          <a:endParaRPr lang="el-GR" sz="1400" b="1"/>
        </a:p>
      </dgm:t>
    </dgm:pt>
    <dgm:pt modelId="{644A8CCA-0DD0-482F-84CF-E312798D9035}">
      <dgm:prSet custT="1"/>
      <dgm:spPr/>
      <dgm:t>
        <a:bodyPr/>
        <a:lstStyle/>
        <a:p>
          <a:pPr algn="l" rtl="0"/>
          <a:r>
            <a:rPr lang="el-GR" sz="1400" b="1" smtClean="0"/>
            <a:t>Ενίσχυση λειτουργίας των γραφείων μεταφοράς τεχνολογίας των πανεπιστημίων (</a:t>
          </a:r>
          <a:r>
            <a:rPr lang="en-US" sz="1400" b="1" smtClean="0"/>
            <a:t>technology transfer offices</a:t>
          </a:r>
          <a:r>
            <a:rPr lang="el-GR" sz="1400" b="1" smtClean="0"/>
            <a:t>) και θέσπιση καταλληλων </a:t>
          </a:r>
          <a:r>
            <a:rPr lang="en-US" sz="1400" b="1" smtClean="0"/>
            <a:t>key performance indicators</a:t>
          </a:r>
          <a:r>
            <a:rPr lang="el-GR" sz="1400" b="1" smtClean="0"/>
            <a:t>. </a:t>
          </a:r>
          <a:r>
            <a:rPr lang="en-US" sz="1400" b="1" smtClean="0"/>
            <a:t>(KPIs)</a:t>
          </a:r>
          <a:endParaRPr lang="el-GR" sz="1400" b="1"/>
        </a:p>
      </dgm:t>
    </dgm:pt>
    <dgm:pt modelId="{7DE9A108-8BB5-46D8-92C4-B2D45826E531}" type="parTrans" cxnId="{C2785EF2-8E7A-495C-BFE3-72F3EC4BC105}">
      <dgm:prSet/>
      <dgm:spPr/>
      <dgm:t>
        <a:bodyPr/>
        <a:lstStyle/>
        <a:p>
          <a:pPr algn="l"/>
          <a:endParaRPr lang="el-GR" sz="1400" b="1"/>
        </a:p>
      </dgm:t>
    </dgm:pt>
    <dgm:pt modelId="{BF0A6139-3DD8-443A-AC63-FF7E14EF15CC}" type="sibTrans" cxnId="{C2785EF2-8E7A-495C-BFE3-72F3EC4BC105}">
      <dgm:prSet/>
      <dgm:spPr/>
      <dgm:t>
        <a:bodyPr/>
        <a:lstStyle/>
        <a:p>
          <a:pPr algn="l"/>
          <a:endParaRPr lang="el-GR" sz="1400" b="1"/>
        </a:p>
      </dgm:t>
    </dgm:pt>
    <dgm:pt modelId="{86AE82AE-B697-4B30-A4FC-D40BC74C3877}" type="pres">
      <dgm:prSet presAssocID="{3B9D0DB3-7F46-4951-8286-A63AAB73A7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FD41B9C-A554-4965-A551-28F77E7720EC}" type="pres">
      <dgm:prSet presAssocID="{F7AF783A-E8D2-491D-8D50-3BB810995A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6F2D3C-A5CD-4142-A4FC-709EAE704379}" type="pres">
      <dgm:prSet presAssocID="{1C9C47C5-D530-4145-A795-45559A57AD0B}" presName="sibTrans" presStyleLbl="sibTrans2D1" presStyleIdx="0" presStyleCnt="4"/>
      <dgm:spPr/>
      <dgm:t>
        <a:bodyPr/>
        <a:lstStyle/>
        <a:p>
          <a:endParaRPr lang="el-GR"/>
        </a:p>
      </dgm:t>
    </dgm:pt>
    <dgm:pt modelId="{B6EFF958-ED7D-4CD2-AADF-A5B8040EE031}" type="pres">
      <dgm:prSet presAssocID="{1C9C47C5-D530-4145-A795-45559A57AD0B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876C01CF-4156-4A5B-8C12-C4869A282906}" type="pres">
      <dgm:prSet presAssocID="{B3F898B0-A7DF-42FF-ACBA-0F49C713C5D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EFD297E-6378-4EB0-90F1-AC7FE5E8FACA}" type="pres">
      <dgm:prSet presAssocID="{CC2B39B4-4358-4339-8EE8-999B5679EBD3}" presName="sibTrans" presStyleLbl="sibTrans2D1" presStyleIdx="1" presStyleCnt="4"/>
      <dgm:spPr/>
      <dgm:t>
        <a:bodyPr/>
        <a:lstStyle/>
        <a:p>
          <a:endParaRPr lang="el-GR"/>
        </a:p>
      </dgm:t>
    </dgm:pt>
    <dgm:pt modelId="{84DB756C-F23C-440B-8AC2-C08DACB89F38}" type="pres">
      <dgm:prSet presAssocID="{CC2B39B4-4358-4339-8EE8-999B5679EBD3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9204C81B-6C5C-4328-9569-E87EB5EF6461}" type="pres">
      <dgm:prSet presAssocID="{A9E38422-5B6E-499B-9244-DABFF1CFE4B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A8261F-3AC1-4EB8-A3A0-809C3707FFDA}" type="pres">
      <dgm:prSet presAssocID="{0D4DCD23-63CC-4361-9224-0C44A514E381}" presName="sibTrans" presStyleLbl="sibTrans2D1" presStyleIdx="2" presStyleCnt="4"/>
      <dgm:spPr/>
      <dgm:t>
        <a:bodyPr/>
        <a:lstStyle/>
        <a:p>
          <a:endParaRPr lang="el-GR"/>
        </a:p>
      </dgm:t>
    </dgm:pt>
    <dgm:pt modelId="{B954CB6A-45A8-4EAF-BD95-672A5283829E}" type="pres">
      <dgm:prSet presAssocID="{0D4DCD23-63CC-4361-9224-0C44A514E381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4187145F-E052-4A89-8D1A-58E89E08F8C3}" type="pres">
      <dgm:prSet presAssocID="{A477559D-0D77-42BA-8A64-238736F3BE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C96436-881A-42BD-B646-965CE0F44A2A}" type="pres">
      <dgm:prSet presAssocID="{24453F68-3367-443C-87B2-F10E47F10433}" presName="sibTrans" presStyleLbl="sibTrans2D1" presStyleIdx="3" presStyleCnt="4"/>
      <dgm:spPr/>
      <dgm:t>
        <a:bodyPr/>
        <a:lstStyle/>
        <a:p>
          <a:endParaRPr lang="el-GR"/>
        </a:p>
      </dgm:t>
    </dgm:pt>
    <dgm:pt modelId="{F5996E2E-9890-48CB-B7EA-70736D53569C}" type="pres">
      <dgm:prSet presAssocID="{24453F68-3367-443C-87B2-F10E47F10433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C3A2C20F-ADCB-492F-9C55-6BD0F70741BD}" type="pres">
      <dgm:prSet presAssocID="{644A8CCA-0DD0-482F-84CF-E312798D90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EAF4B9B-ECEB-4AF4-9895-7CF4A19435E8}" type="presOf" srcId="{3B9D0DB3-7F46-4951-8286-A63AAB73A7DB}" destId="{86AE82AE-B697-4B30-A4FC-D40BC74C3877}" srcOrd="0" destOrd="0" presId="urn:microsoft.com/office/officeart/2005/8/layout/process1"/>
    <dgm:cxn modelId="{E901C2E7-6DBA-4BDD-9F94-13A05C00C6AF}" srcId="{3B9D0DB3-7F46-4951-8286-A63AAB73A7DB}" destId="{F7AF783A-E8D2-491D-8D50-3BB810995AD6}" srcOrd="0" destOrd="0" parTransId="{EDB51485-A096-4085-A7DA-31ADAC47F9D6}" sibTransId="{1C9C47C5-D530-4145-A795-45559A57AD0B}"/>
    <dgm:cxn modelId="{4E993277-14C8-4DE3-BF50-26D0333F9393}" type="presOf" srcId="{CC2B39B4-4358-4339-8EE8-999B5679EBD3}" destId="{7EFD297E-6378-4EB0-90F1-AC7FE5E8FACA}" srcOrd="0" destOrd="0" presId="urn:microsoft.com/office/officeart/2005/8/layout/process1"/>
    <dgm:cxn modelId="{8267D31A-2663-40C0-8CF3-91CC572A8B21}" type="presOf" srcId="{1C9C47C5-D530-4145-A795-45559A57AD0B}" destId="{DC6F2D3C-A5CD-4142-A4FC-709EAE704379}" srcOrd="0" destOrd="0" presId="urn:microsoft.com/office/officeart/2005/8/layout/process1"/>
    <dgm:cxn modelId="{1694816F-C63E-4AC1-B6E0-55110B695CE5}" type="presOf" srcId="{644A8CCA-0DD0-482F-84CF-E312798D9035}" destId="{C3A2C20F-ADCB-492F-9C55-6BD0F70741BD}" srcOrd="0" destOrd="0" presId="urn:microsoft.com/office/officeart/2005/8/layout/process1"/>
    <dgm:cxn modelId="{C2785EF2-8E7A-495C-BFE3-72F3EC4BC105}" srcId="{3B9D0DB3-7F46-4951-8286-A63AAB73A7DB}" destId="{644A8CCA-0DD0-482F-84CF-E312798D9035}" srcOrd="4" destOrd="0" parTransId="{7DE9A108-8BB5-46D8-92C4-B2D45826E531}" sibTransId="{BF0A6139-3DD8-443A-AC63-FF7E14EF15CC}"/>
    <dgm:cxn modelId="{1F977D09-233B-408C-8082-7C9AD749AD7F}" type="presOf" srcId="{1C9C47C5-D530-4145-A795-45559A57AD0B}" destId="{B6EFF958-ED7D-4CD2-AADF-A5B8040EE031}" srcOrd="1" destOrd="0" presId="urn:microsoft.com/office/officeart/2005/8/layout/process1"/>
    <dgm:cxn modelId="{9B097154-2B88-4DC6-A552-3D1CEA8F39CF}" type="presOf" srcId="{24453F68-3367-443C-87B2-F10E47F10433}" destId="{F5996E2E-9890-48CB-B7EA-70736D53569C}" srcOrd="1" destOrd="0" presId="urn:microsoft.com/office/officeart/2005/8/layout/process1"/>
    <dgm:cxn modelId="{27E5194F-C371-4C6C-9D19-A7C0EE6B5345}" type="presOf" srcId="{B3F898B0-A7DF-42FF-ACBA-0F49C713C5DF}" destId="{876C01CF-4156-4A5B-8C12-C4869A282906}" srcOrd="0" destOrd="0" presId="urn:microsoft.com/office/officeart/2005/8/layout/process1"/>
    <dgm:cxn modelId="{B5DBBE26-D29B-453E-91D6-784CE1BDEDDD}" type="presOf" srcId="{A9E38422-5B6E-499B-9244-DABFF1CFE4B6}" destId="{9204C81B-6C5C-4328-9569-E87EB5EF6461}" srcOrd="0" destOrd="0" presId="urn:microsoft.com/office/officeart/2005/8/layout/process1"/>
    <dgm:cxn modelId="{EABF7075-9FEB-40DE-937B-2D3B5035E7CE}" srcId="{3B9D0DB3-7F46-4951-8286-A63AAB73A7DB}" destId="{B3F898B0-A7DF-42FF-ACBA-0F49C713C5DF}" srcOrd="1" destOrd="0" parTransId="{9FE09392-9BED-4F80-95B5-1D61C32E3A3A}" sibTransId="{CC2B39B4-4358-4339-8EE8-999B5679EBD3}"/>
    <dgm:cxn modelId="{A6F3A244-5DDD-4BAE-8928-5DCE189D37C5}" srcId="{3B9D0DB3-7F46-4951-8286-A63AAB73A7DB}" destId="{A477559D-0D77-42BA-8A64-238736F3BE48}" srcOrd="3" destOrd="0" parTransId="{2A6BE943-A220-4DED-9B70-FF28736C04DC}" sibTransId="{24453F68-3367-443C-87B2-F10E47F10433}"/>
    <dgm:cxn modelId="{C27BF92B-A24D-404D-97C1-0ED03AC60D49}" type="presOf" srcId="{24453F68-3367-443C-87B2-F10E47F10433}" destId="{70C96436-881A-42BD-B646-965CE0F44A2A}" srcOrd="0" destOrd="0" presId="urn:microsoft.com/office/officeart/2005/8/layout/process1"/>
    <dgm:cxn modelId="{5BCABB9C-076E-4550-834F-A2868AF2A734}" srcId="{3B9D0DB3-7F46-4951-8286-A63AAB73A7DB}" destId="{A9E38422-5B6E-499B-9244-DABFF1CFE4B6}" srcOrd="2" destOrd="0" parTransId="{BD03A2B0-6A20-4B5F-8F39-05D3F89E4A7A}" sibTransId="{0D4DCD23-63CC-4361-9224-0C44A514E381}"/>
    <dgm:cxn modelId="{C3FCCEB5-0405-4030-BAE8-7EC3B174CD16}" type="presOf" srcId="{0D4DCD23-63CC-4361-9224-0C44A514E381}" destId="{B954CB6A-45A8-4EAF-BD95-672A5283829E}" srcOrd="1" destOrd="0" presId="urn:microsoft.com/office/officeart/2005/8/layout/process1"/>
    <dgm:cxn modelId="{0E77DC19-D48C-468E-836C-9199FD4AB2C1}" type="presOf" srcId="{0D4DCD23-63CC-4361-9224-0C44A514E381}" destId="{37A8261F-3AC1-4EB8-A3A0-809C3707FFDA}" srcOrd="0" destOrd="0" presId="urn:microsoft.com/office/officeart/2005/8/layout/process1"/>
    <dgm:cxn modelId="{517FD786-7692-4B80-BB7C-C85D6BB350B9}" type="presOf" srcId="{F7AF783A-E8D2-491D-8D50-3BB810995AD6}" destId="{4FD41B9C-A554-4965-A551-28F77E7720EC}" srcOrd="0" destOrd="0" presId="urn:microsoft.com/office/officeart/2005/8/layout/process1"/>
    <dgm:cxn modelId="{E04B3D3E-0640-44A4-BEED-99437FCA469A}" type="presOf" srcId="{CC2B39B4-4358-4339-8EE8-999B5679EBD3}" destId="{84DB756C-F23C-440B-8AC2-C08DACB89F38}" srcOrd="1" destOrd="0" presId="urn:microsoft.com/office/officeart/2005/8/layout/process1"/>
    <dgm:cxn modelId="{A8ACF71D-2AB2-458B-8941-C6319B288F3B}" type="presOf" srcId="{A477559D-0D77-42BA-8A64-238736F3BE48}" destId="{4187145F-E052-4A89-8D1A-58E89E08F8C3}" srcOrd="0" destOrd="0" presId="urn:microsoft.com/office/officeart/2005/8/layout/process1"/>
    <dgm:cxn modelId="{0E1A230F-0AAB-49DB-8DD8-6AA7D496A3C3}" type="presParOf" srcId="{86AE82AE-B697-4B30-A4FC-D40BC74C3877}" destId="{4FD41B9C-A554-4965-A551-28F77E7720EC}" srcOrd="0" destOrd="0" presId="urn:microsoft.com/office/officeart/2005/8/layout/process1"/>
    <dgm:cxn modelId="{2B607DA2-5E24-447C-83A9-82305B5CBDD2}" type="presParOf" srcId="{86AE82AE-B697-4B30-A4FC-D40BC74C3877}" destId="{DC6F2D3C-A5CD-4142-A4FC-709EAE704379}" srcOrd="1" destOrd="0" presId="urn:microsoft.com/office/officeart/2005/8/layout/process1"/>
    <dgm:cxn modelId="{24798501-6A1E-4445-962D-B75B83E7854A}" type="presParOf" srcId="{DC6F2D3C-A5CD-4142-A4FC-709EAE704379}" destId="{B6EFF958-ED7D-4CD2-AADF-A5B8040EE031}" srcOrd="0" destOrd="0" presId="urn:microsoft.com/office/officeart/2005/8/layout/process1"/>
    <dgm:cxn modelId="{CBD736D9-7E85-4215-81A2-4D897992A4A7}" type="presParOf" srcId="{86AE82AE-B697-4B30-A4FC-D40BC74C3877}" destId="{876C01CF-4156-4A5B-8C12-C4869A282906}" srcOrd="2" destOrd="0" presId="urn:microsoft.com/office/officeart/2005/8/layout/process1"/>
    <dgm:cxn modelId="{C30B5F67-31A3-4CF8-960F-5B3F34ECDDAB}" type="presParOf" srcId="{86AE82AE-B697-4B30-A4FC-D40BC74C3877}" destId="{7EFD297E-6378-4EB0-90F1-AC7FE5E8FACA}" srcOrd="3" destOrd="0" presId="urn:microsoft.com/office/officeart/2005/8/layout/process1"/>
    <dgm:cxn modelId="{BFC489C5-7946-4BE4-9D09-04FF9BC8A2C6}" type="presParOf" srcId="{7EFD297E-6378-4EB0-90F1-AC7FE5E8FACA}" destId="{84DB756C-F23C-440B-8AC2-C08DACB89F38}" srcOrd="0" destOrd="0" presId="urn:microsoft.com/office/officeart/2005/8/layout/process1"/>
    <dgm:cxn modelId="{FEF621D5-7650-4011-A354-01AA7B9F8B9A}" type="presParOf" srcId="{86AE82AE-B697-4B30-A4FC-D40BC74C3877}" destId="{9204C81B-6C5C-4328-9569-E87EB5EF6461}" srcOrd="4" destOrd="0" presId="urn:microsoft.com/office/officeart/2005/8/layout/process1"/>
    <dgm:cxn modelId="{84AD67D7-5B8C-4164-BD4C-04A2B70E0B6B}" type="presParOf" srcId="{86AE82AE-B697-4B30-A4FC-D40BC74C3877}" destId="{37A8261F-3AC1-4EB8-A3A0-809C3707FFDA}" srcOrd="5" destOrd="0" presId="urn:microsoft.com/office/officeart/2005/8/layout/process1"/>
    <dgm:cxn modelId="{B7A3955A-0B9D-49B0-B9EE-9BA3B081161B}" type="presParOf" srcId="{37A8261F-3AC1-4EB8-A3A0-809C3707FFDA}" destId="{B954CB6A-45A8-4EAF-BD95-672A5283829E}" srcOrd="0" destOrd="0" presId="urn:microsoft.com/office/officeart/2005/8/layout/process1"/>
    <dgm:cxn modelId="{78CAB7DF-93C9-4260-9E9B-538078CAE018}" type="presParOf" srcId="{86AE82AE-B697-4B30-A4FC-D40BC74C3877}" destId="{4187145F-E052-4A89-8D1A-58E89E08F8C3}" srcOrd="6" destOrd="0" presId="urn:microsoft.com/office/officeart/2005/8/layout/process1"/>
    <dgm:cxn modelId="{A0FB2DDB-532F-4471-A6E8-68BE9A238EB3}" type="presParOf" srcId="{86AE82AE-B697-4B30-A4FC-D40BC74C3877}" destId="{70C96436-881A-42BD-B646-965CE0F44A2A}" srcOrd="7" destOrd="0" presId="urn:microsoft.com/office/officeart/2005/8/layout/process1"/>
    <dgm:cxn modelId="{62C6AA1E-59E2-4061-B79D-6533E134F6FE}" type="presParOf" srcId="{70C96436-881A-42BD-B646-965CE0F44A2A}" destId="{F5996E2E-9890-48CB-B7EA-70736D53569C}" srcOrd="0" destOrd="0" presId="urn:microsoft.com/office/officeart/2005/8/layout/process1"/>
    <dgm:cxn modelId="{00FB9122-2F46-40AE-9BE8-680348900F56}" type="presParOf" srcId="{86AE82AE-B697-4B30-A4FC-D40BC74C3877}" destId="{C3A2C20F-ADCB-492F-9C55-6BD0F70741B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62278-44E6-4E2D-92E5-34F186C0F659}">
      <dsp:nvSpPr>
        <dsp:cNvPr id="0" name=""/>
        <dsp:cNvSpPr/>
      </dsp:nvSpPr>
      <dsp:spPr>
        <a:xfrm>
          <a:off x="158434" y="168185"/>
          <a:ext cx="3783687" cy="1182402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88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Οι εξαγωγές φαρμακευτικών προϊόντων κατέχουν τη </a:t>
          </a:r>
          <a:r>
            <a:rPr lang="el-GR" sz="1400" b="1" kern="1200" dirty="0" smtClean="0"/>
            <a:t>2</a:t>
          </a:r>
          <a:r>
            <a:rPr lang="el-GR" sz="1400" b="1" kern="1200" baseline="30000" dirty="0" smtClean="0"/>
            <a:t>η</a:t>
          </a:r>
          <a:r>
            <a:rPr lang="el-GR" sz="1400" b="1" kern="1200" dirty="0" smtClean="0"/>
            <a:t> θέση</a:t>
          </a:r>
          <a:r>
            <a:rPr lang="el-GR" sz="1400" kern="1200" dirty="0" smtClean="0"/>
            <a:t> στο σύνολο των 100 σημαντικότερων προϊόντων εξαγωγής στον κόσμο.</a:t>
          </a:r>
          <a:endParaRPr lang="el-GR" sz="1400" kern="1200" dirty="0"/>
        </a:p>
      </dsp:txBody>
      <dsp:txXfrm>
        <a:off x="158434" y="168185"/>
        <a:ext cx="3783687" cy="1182402"/>
      </dsp:txXfrm>
    </dsp:sp>
    <dsp:sp modelId="{3A54F538-87E5-486E-90EB-F648C08EF54C}">
      <dsp:nvSpPr>
        <dsp:cNvPr id="0" name=""/>
        <dsp:cNvSpPr/>
      </dsp:nvSpPr>
      <dsp:spPr>
        <a:xfrm>
          <a:off x="72677" y="170388"/>
          <a:ext cx="683888" cy="8955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000" r="-93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2EF6755-9A6D-4367-80B6-FE0A63382182}">
      <dsp:nvSpPr>
        <dsp:cNvPr id="0" name=""/>
        <dsp:cNvSpPr/>
      </dsp:nvSpPr>
      <dsp:spPr>
        <a:xfrm>
          <a:off x="4297034" y="210705"/>
          <a:ext cx="3783687" cy="1182402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88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Η άμεση επίδραση του κλάδου στο ΑΕΠ υπολογίζεται στα €</a:t>
          </a:r>
          <a:r>
            <a:rPr lang="el-GR" sz="1200" b="1" kern="1200" dirty="0" smtClean="0"/>
            <a:t>1,52 δις</a:t>
          </a:r>
          <a:r>
            <a:rPr lang="el-GR" sz="1200" kern="1200" dirty="0" smtClean="0"/>
            <a:t>, ενώ, αν συνυπολογιστούν και οι έμμεσες επιδράσεις καθώς και η συμβολή της αύξησης στην κατανάλωση, το συνολικό ποσό ανέρχεται στα €7,55 δις (~4% του Ελληνικού ΑΕΠ).</a:t>
          </a:r>
          <a:endParaRPr lang="el-GR" sz="1200" kern="1200" dirty="0"/>
        </a:p>
      </dsp:txBody>
      <dsp:txXfrm>
        <a:off x="4297034" y="210705"/>
        <a:ext cx="3783687" cy="1182402"/>
      </dsp:txXfrm>
    </dsp:sp>
    <dsp:sp modelId="{8DBCB7DD-4872-4D43-BE10-EA638F33B1D5}">
      <dsp:nvSpPr>
        <dsp:cNvPr id="0" name=""/>
        <dsp:cNvSpPr/>
      </dsp:nvSpPr>
      <dsp:spPr>
        <a:xfrm>
          <a:off x="4159448" y="125666"/>
          <a:ext cx="787547" cy="10700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tint val="50000"/>
              <a:hueOff val="-1759"/>
              <a:satOff val="105"/>
              <a:lumOff val="-534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681F69-3E51-4CD0-B7A6-95B437838D2B}">
      <dsp:nvSpPr>
        <dsp:cNvPr id="0" name=""/>
        <dsp:cNvSpPr/>
      </dsp:nvSpPr>
      <dsp:spPr>
        <a:xfrm>
          <a:off x="184349" y="1699218"/>
          <a:ext cx="3783687" cy="1182402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88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Η συνολική επίδραση του φαρμακευτικού κλάδου στην απασχόληση υπερβαίνει τις </a:t>
          </a:r>
          <a:r>
            <a:rPr lang="el-GR" sz="1300" b="1" kern="1200" dirty="0" smtClean="0"/>
            <a:t>87.000 θέσεις εργασίας</a:t>
          </a:r>
          <a:r>
            <a:rPr lang="el-GR" sz="1300" kern="1200" dirty="0" smtClean="0"/>
            <a:t>.</a:t>
          </a:r>
          <a:endParaRPr lang="el-GR" sz="1300" kern="1200" dirty="0"/>
        </a:p>
      </dsp:txBody>
      <dsp:txXfrm>
        <a:off x="184349" y="1699218"/>
        <a:ext cx="3783687" cy="1182402"/>
      </dsp:txXfrm>
    </dsp:sp>
    <dsp:sp modelId="{692EB575-60E2-400C-A610-E205CBC6B06E}">
      <dsp:nvSpPr>
        <dsp:cNvPr id="0" name=""/>
        <dsp:cNvSpPr/>
      </dsp:nvSpPr>
      <dsp:spPr>
        <a:xfrm>
          <a:off x="26696" y="1528427"/>
          <a:ext cx="827681" cy="12415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tint val="50000"/>
              <a:hueOff val="-3517"/>
              <a:satOff val="210"/>
              <a:lumOff val="-1067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381D8A-4E6A-4592-A295-45F10A0477D3}">
      <dsp:nvSpPr>
        <dsp:cNvPr id="0" name=""/>
        <dsp:cNvSpPr/>
      </dsp:nvSpPr>
      <dsp:spPr>
        <a:xfrm>
          <a:off x="4343016" y="1699218"/>
          <a:ext cx="3783687" cy="1182402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88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 Απασχολεί εξειδικευμένο προσωπικό </a:t>
          </a:r>
          <a:r>
            <a:rPr lang="el-GR" sz="1300" b="1" kern="1200" dirty="0" smtClean="0"/>
            <a:t>υψηλής ειδίκευσης</a:t>
          </a:r>
          <a:r>
            <a:rPr lang="el-GR" sz="1300" kern="1200" dirty="0" smtClean="0"/>
            <a:t>.</a:t>
          </a:r>
          <a:endParaRPr lang="el-GR" sz="1300" kern="1200" dirty="0"/>
        </a:p>
      </dsp:txBody>
      <dsp:txXfrm>
        <a:off x="4343016" y="1699218"/>
        <a:ext cx="3783687" cy="1182402"/>
      </dsp:txXfrm>
    </dsp:sp>
    <dsp:sp modelId="{D29C5C87-7102-4E28-A9D9-8395D220E62B}">
      <dsp:nvSpPr>
        <dsp:cNvPr id="0" name=""/>
        <dsp:cNvSpPr/>
      </dsp:nvSpPr>
      <dsp:spPr>
        <a:xfrm>
          <a:off x="4185363" y="1528427"/>
          <a:ext cx="827681" cy="124152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tint val="50000"/>
              <a:hueOff val="-5276"/>
              <a:satOff val="314"/>
              <a:lumOff val="-1601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16D5EAF-6ADF-4294-A8F7-81079E40E402}">
      <dsp:nvSpPr>
        <dsp:cNvPr id="0" name=""/>
        <dsp:cNvSpPr/>
      </dsp:nvSpPr>
      <dsp:spPr>
        <a:xfrm>
          <a:off x="184349" y="3187731"/>
          <a:ext cx="3783687" cy="1182402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88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ο κλάδος αποτελεί έναν από τους </a:t>
          </a:r>
          <a:r>
            <a:rPr lang="el-GR" sz="1300" b="1" kern="1200" dirty="0" smtClean="0"/>
            <a:t>σημαντικότερους</a:t>
          </a:r>
          <a:r>
            <a:rPr lang="el-GR" sz="1300" kern="1200" dirty="0" smtClean="0"/>
            <a:t> </a:t>
          </a:r>
          <a:r>
            <a:rPr lang="el-GR" sz="1300" b="1" kern="1200" dirty="0" smtClean="0"/>
            <a:t>αναπτυξιακούς πυλώνες </a:t>
          </a:r>
          <a:r>
            <a:rPr lang="el-GR" sz="1300" kern="1200" dirty="0" smtClean="0"/>
            <a:t>της Ελληνικής Οικονομίας, και έχει δυνατότητα να καταγράψει </a:t>
          </a:r>
          <a:r>
            <a:rPr lang="el-GR" sz="1300" b="1" kern="1200" dirty="0" smtClean="0"/>
            <a:t>υψηλούς ρυθμούς ανάπτυξης </a:t>
          </a:r>
          <a:r>
            <a:rPr lang="el-GR" sz="1300" kern="1200" dirty="0" smtClean="0"/>
            <a:t>στο άμεσο μέλλον</a:t>
          </a:r>
          <a:endParaRPr lang="el-GR" sz="1300" kern="1200" dirty="0"/>
        </a:p>
      </dsp:txBody>
      <dsp:txXfrm>
        <a:off x="184349" y="3187731"/>
        <a:ext cx="3783687" cy="1182402"/>
      </dsp:txXfrm>
    </dsp:sp>
    <dsp:sp modelId="{D926D33E-8B70-4992-A627-F2CFD4FC028D}">
      <dsp:nvSpPr>
        <dsp:cNvPr id="0" name=""/>
        <dsp:cNvSpPr/>
      </dsp:nvSpPr>
      <dsp:spPr>
        <a:xfrm>
          <a:off x="26696" y="3016940"/>
          <a:ext cx="827681" cy="124152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tint val="50000"/>
              <a:hueOff val="-7034"/>
              <a:satOff val="419"/>
              <a:lumOff val="-2134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DA62B1-4613-4A23-97B3-D8686F221BF1}">
      <dsp:nvSpPr>
        <dsp:cNvPr id="0" name=""/>
        <dsp:cNvSpPr/>
      </dsp:nvSpPr>
      <dsp:spPr>
        <a:xfrm>
          <a:off x="4343016" y="3187731"/>
          <a:ext cx="3783687" cy="1182402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88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 </a:t>
          </a:r>
          <a:r>
            <a:rPr lang="el-GR" sz="1300" kern="1200" dirty="0" smtClean="0"/>
            <a:t>υιοθέτηση του μοντέλου της </a:t>
          </a:r>
          <a:r>
            <a:rPr lang="el-GR" sz="1300" b="1" kern="1200" dirty="0" smtClean="0"/>
            <a:t>ανοιχτής καινοτομίας, </a:t>
          </a:r>
          <a:r>
            <a:rPr lang="el-GR" sz="1300" kern="1200" dirty="0" smtClean="0"/>
            <a:t>δημιουργεί τις προϋποθέσεις για τη </a:t>
          </a:r>
          <a:r>
            <a:rPr lang="el-GR" sz="1300" b="1" kern="1200" dirty="0" smtClean="0"/>
            <a:t>διείσδυση ελληνικών επιχειρήσεων </a:t>
          </a:r>
          <a:r>
            <a:rPr lang="el-GR" sz="1300" kern="1200" dirty="0" smtClean="0"/>
            <a:t>στον αναπτυσσόμενο χώρο των φαρμακευτικών βιομηχανιών</a:t>
          </a:r>
          <a:endParaRPr lang="el-GR" sz="1300" kern="1200" dirty="0"/>
        </a:p>
      </dsp:txBody>
      <dsp:txXfrm>
        <a:off x="4343016" y="3187731"/>
        <a:ext cx="3783687" cy="1182402"/>
      </dsp:txXfrm>
    </dsp:sp>
    <dsp:sp modelId="{E03399DF-B8B0-4D51-88F5-FC0EE7ED5DD9}">
      <dsp:nvSpPr>
        <dsp:cNvPr id="0" name=""/>
        <dsp:cNvSpPr/>
      </dsp:nvSpPr>
      <dsp:spPr>
        <a:xfrm>
          <a:off x="4185363" y="3016940"/>
          <a:ext cx="827681" cy="124152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00" r="-9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tint val="50000"/>
              <a:hueOff val="-8793"/>
              <a:satOff val="524"/>
              <a:lumOff val="-2668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40779-F51C-463D-AC3C-FA8DF6099EEC}">
      <dsp:nvSpPr>
        <dsp:cNvPr id="0" name=""/>
        <dsp:cNvSpPr/>
      </dsp:nvSpPr>
      <dsp:spPr>
        <a:xfrm rot="16200000">
          <a:off x="1394405" y="1333603"/>
          <a:ext cx="2823930" cy="17257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133350" rIns="120015" bIns="13335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100" b="1" kern="1200" dirty="0" smtClean="0">
            <a:latin typeface="+mn-lt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>
              <a:latin typeface="+mn-lt"/>
            </a:rPr>
            <a:t>Σταθερό και προβλέψιμο περιβάλλον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100" b="1" kern="1200" dirty="0" smtClean="0">
            <a:latin typeface="+mn-lt"/>
          </a:endParaRPr>
        </a:p>
      </dsp:txBody>
      <dsp:txXfrm rot="5400000">
        <a:off x="2027768" y="868756"/>
        <a:ext cx="1641462" cy="2655414"/>
      </dsp:txXfrm>
    </dsp:sp>
    <dsp:sp modelId="{4648D758-F5AE-4753-AFBF-6111C0F81E39}">
      <dsp:nvSpPr>
        <dsp:cNvPr id="0" name=""/>
        <dsp:cNvSpPr/>
      </dsp:nvSpPr>
      <dsp:spPr>
        <a:xfrm rot="5400000">
          <a:off x="3198487" y="1333603"/>
          <a:ext cx="2823930" cy="17257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32372"/>
            <a:satOff val="-2235"/>
            <a:lumOff val="1385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015" tIns="133350" rIns="80010" bIns="13335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>
              <a:latin typeface="+mn-lt"/>
            </a:rPr>
            <a:t>Θεσμική συνεργασία μεταξύ βιομηχανίας </a:t>
          </a:r>
          <a:r>
            <a:rPr lang="en-US" sz="2100" b="1" kern="1200" dirty="0" smtClean="0">
              <a:latin typeface="+mn-lt"/>
            </a:rPr>
            <a:t>&amp; </a:t>
          </a:r>
          <a:r>
            <a:rPr lang="el-GR" sz="2100" b="1" kern="1200" dirty="0" smtClean="0">
              <a:latin typeface="+mn-lt"/>
            </a:rPr>
            <a:t>κυβέρνησης  </a:t>
          </a:r>
          <a:endParaRPr lang="el-GR" sz="2100" b="1" kern="1200" dirty="0">
            <a:latin typeface="+mn-lt"/>
          </a:endParaRPr>
        </a:p>
      </dsp:txBody>
      <dsp:txXfrm rot="-5400000">
        <a:off x="3747592" y="868756"/>
        <a:ext cx="1641462" cy="2655414"/>
      </dsp:txXfrm>
    </dsp:sp>
    <dsp:sp modelId="{BF476301-AFD5-4729-AEBD-2914BC2B7967}">
      <dsp:nvSpPr>
        <dsp:cNvPr id="0" name=""/>
        <dsp:cNvSpPr/>
      </dsp:nvSpPr>
      <dsp:spPr>
        <a:xfrm>
          <a:off x="2806194" y="0"/>
          <a:ext cx="1804082" cy="18039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C6757-794B-422F-921F-6C4BBD6B7C36}">
      <dsp:nvSpPr>
        <dsp:cNvPr id="0" name=""/>
        <dsp:cNvSpPr/>
      </dsp:nvSpPr>
      <dsp:spPr>
        <a:xfrm rot="10800000">
          <a:off x="2806194" y="2588493"/>
          <a:ext cx="1804082" cy="18039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shade val="80000"/>
            <a:hueOff val="677850"/>
            <a:satOff val="-57222"/>
            <a:lumOff val="3714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A19E5-5D20-4C48-A3EA-BFD22E8DC9DD}">
      <dsp:nvSpPr>
        <dsp:cNvPr id="0" name=""/>
        <dsp:cNvSpPr/>
      </dsp:nvSpPr>
      <dsp:spPr>
        <a:xfrm rot="5400000">
          <a:off x="4950971" y="-1912300"/>
          <a:ext cx="1066314" cy="516153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Η λήξη μεγάλου αριθμού πατεντών τα επόμενα χρόνια, αλλά και η αναμενόμενη αύξηση της χρήσης φθηνότερων φαρμάκων, δημιουργεί προοπτικές ανάπτυξης στην παραγωγή </a:t>
          </a:r>
          <a:r>
            <a:rPr lang="el-GR" sz="1600" kern="1200" dirty="0" err="1" smtClean="0"/>
            <a:t>γενοσήμων</a:t>
          </a:r>
          <a:r>
            <a:rPr lang="el-GR" sz="1600" kern="1200" dirty="0" smtClean="0"/>
            <a:t> φαρμάκων στην Ελλάδα</a:t>
          </a:r>
          <a:endParaRPr lang="el-GR" sz="1600" kern="1200" dirty="0"/>
        </a:p>
      </dsp:txBody>
      <dsp:txXfrm rot="-5400000">
        <a:off x="2903362" y="187362"/>
        <a:ext cx="5109480" cy="962208"/>
      </dsp:txXfrm>
    </dsp:sp>
    <dsp:sp modelId="{1E546DD2-0976-4BBD-B6FC-277663D7440D}">
      <dsp:nvSpPr>
        <dsp:cNvPr id="0" name=""/>
        <dsp:cNvSpPr/>
      </dsp:nvSpPr>
      <dsp:spPr>
        <a:xfrm>
          <a:off x="0" y="2019"/>
          <a:ext cx="2903362" cy="133289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Παραγωγή </a:t>
          </a:r>
          <a:r>
            <a:rPr lang="el-GR" sz="2000" b="1" kern="1200" dirty="0" err="1" smtClean="0"/>
            <a:t>γενόσημου</a:t>
          </a:r>
          <a:r>
            <a:rPr lang="el-GR" sz="2000" b="1" kern="1200" dirty="0" smtClean="0"/>
            <a:t> φαρμάκου</a:t>
          </a:r>
          <a:endParaRPr lang="el-GR" sz="2000" b="1" kern="1200" dirty="0"/>
        </a:p>
      </dsp:txBody>
      <dsp:txXfrm>
        <a:off x="65066" y="67085"/>
        <a:ext cx="2773230" cy="1202761"/>
      </dsp:txXfrm>
    </dsp:sp>
    <dsp:sp modelId="{05724ACE-0E0D-4A4D-982C-91B51BF21424}">
      <dsp:nvSpPr>
        <dsp:cNvPr id="0" name=""/>
        <dsp:cNvSpPr/>
      </dsp:nvSpPr>
      <dsp:spPr>
        <a:xfrm rot="5400000">
          <a:off x="4950971" y="-512762"/>
          <a:ext cx="1066314" cy="516153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u="none" kern="1200" dirty="0" smtClean="0"/>
            <a:t>Συμμετοχή της χώρας στη διαδικασία παραγωγής πρωτότυπων φαρμάκων με την υποστήριξη ερευνητικών εργαστηρίων και Πανεπιστημιακών Ιδρυμάτων για την ανάπτυξη νέων μορίων</a:t>
          </a:r>
          <a:endParaRPr lang="el-GR" sz="1600" kern="1200" dirty="0"/>
        </a:p>
      </dsp:txBody>
      <dsp:txXfrm rot="-5400000">
        <a:off x="2903362" y="1586900"/>
        <a:ext cx="5109480" cy="962208"/>
      </dsp:txXfrm>
    </dsp:sp>
    <dsp:sp modelId="{1662845D-030D-4F1E-9014-5A78E9A3261C}">
      <dsp:nvSpPr>
        <dsp:cNvPr id="0" name=""/>
        <dsp:cNvSpPr/>
      </dsp:nvSpPr>
      <dsp:spPr>
        <a:xfrm>
          <a:off x="0" y="1401557"/>
          <a:ext cx="2903362" cy="1332893"/>
        </a:xfrm>
        <a:prstGeom prst="roundRect">
          <a:avLst/>
        </a:prstGeom>
        <a:solidFill>
          <a:schemeClr val="accent2">
            <a:shade val="80000"/>
            <a:hueOff val="338925"/>
            <a:satOff val="-28611"/>
            <a:lumOff val="1857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Παραγωγή νέου ελληνικού φαρμάκου</a:t>
          </a:r>
          <a:endParaRPr lang="el-GR" sz="2000" b="1" kern="1200" dirty="0"/>
        </a:p>
      </dsp:txBody>
      <dsp:txXfrm>
        <a:off x="65066" y="1466623"/>
        <a:ext cx="2773230" cy="1202761"/>
      </dsp:txXfrm>
    </dsp:sp>
    <dsp:sp modelId="{5133A28E-F912-4BED-ABE3-7680481D71FF}">
      <dsp:nvSpPr>
        <dsp:cNvPr id="0" name=""/>
        <dsp:cNvSpPr/>
      </dsp:nvSpPr>
      <dsp:spPr>
        <a:xfrm rot="5400000">
          <a:off x="4950971" y="886775"/>
          <a:ext cx="1066314" cy="516153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Μεταφορά τεχνογνωσίας από τις διεθνείς στις ελληνικές επιχειρήσεις καθώς και ένα πλέγμα συνεργασιών που περιλαμβάνει </a:t>
          </a:r>
          <a:r>
            <a:rPr lang="el-GR" sz="1600" kern="1200" dirty="0" err="1" smtClean="0"/>
            <a:t>ανπτυξη</a:t>
          </a:r>
          <a:r>
            <a:rPr lang="el-GR" sz="1600" kern="1200" dirty="0" smtClean="0"/>
            <a:t>-παραγωγή και διάθεση</a:t>
          </a:r>
          <a:endParaRPr lang="el-GR" sz="1600" kern="1200" dirty="0"/>
        </a:p>
      </dsp:txBody>
      <dsp:txXfrm rot="-5400000">
        <a:off x="2903362" y="2986438"/>
        <a:ext cx="5109480" cy="962208"/>
      </dsp:txXfrm>
    </dsp:sp>
    <dsp:sp modelId="{7C7A7912-4764-4FCE-BE52-95E13D6316BB}">
      <dsp:nvSpPr>
        <dsp:cNvPr id="0" name=""/>
        <dsp:cNvSpPr/>
      </dsp:nvSpPr>
      <dsp:spPr>
        <a:xfrm>
          <a:off x="0" y="2801095"/>
          <a:ext cx="2903362" cy="1332893"/>
        </a:xfrm>
        <a:prstGeom prst="roundRect">
          <a:avLst/>
        </a:prstGeom>
        <a:solidFill>
          <a:schemeClr val="accent2">
            <a:shade val="80000"/>
            <a:hueOff val="677850"/>
            <a:satOff val="-57222"/>
            <a:lumOff val="3714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Συνεργασία ελληνικών &amp; διεθνών εταιρειών</a:t>
          </a:r>
          <a:endParaRPr lang="el-GR" sz="2000" b="1" kern="1200" dirty="0"/>
        </a:p>
      </dsp:txBody>
      <dsp:txXfrm>
        <a:off x="65066" y="2866161"/>
        <a:ext cx="2773230" cy="1202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41B9C-A554-4965-A551-28F77E7720EC}">
      <dsp:nvSpPr>
        <dsp:cNvPr id="0" name=""/>
        <dsp:cNvSpPr/>
      </dsp:nvSpPr>
      <dsp:spPr>
        <a:xfrm>
          <a:off x="8395" y="566356"/>
          <a:ext cx="1300645" cy="3921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Δράσεις συνεργατικών προγραμμάτων και ενίσχυση της επιστημονικής γνώσης στα Πανεπιστημιακά Ιδρύματα για τη διασύνδεση της Έρευνας με την Παραγωγή.  </a:t>
          </a:r>
          <a:endParaRPr lang="el-GR" sz="1400" b="1" kern="1200" dirty="0"/>
        </a:p>
      </dsp:txBody>
      <dsp:txXfrm>
        <a:off x="46490" y="604451"/>
        <a:ext cx="1224455" cy="3845304"/>
      </dsp:txXfrm>
    </dsp:sp>
    <dsp:sp modelId="{DC6F2D3C-A5CD-4142-A4FC-709EAE704379}">
      <dsp:nvSpPr>
        <dsp:cNvPr id="0" name=""/>
        <dsp:cNvSpPr/>
      </dsp:nvSpPr>
      <dsp:spPr>
        <a:xfrm>
          <a:off x="1439105" y="2365823"/>
          <a:ext cx="275736" cy="322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/>
        </a:p>
      </dsp:txBody>
      <dsp:txXfrm>
        <a:off x="1439105" y="2430335"/>
        <a:ext cx="193015" cy="193536"/>
      </dsp:txXfrm>
    </dsp:sp>
    <dsp:sp modelId="{876C01CF-4156-4A5B-8C12-C4869A282906}">
      <dsp:nvSpPr>
        <dsp:cNvPr id="0" name=""/>
        <dsp:cNvSpPr/>
      </dsp:nvSpPr>
      <dsp:spPr>
        <a:xfrm>
          <a:off x="1829299" y="566356"/>
          <a:ext cx="1300645" cy="3921494"/>
        </a:xfrm>
        <a:prstGeom prst="roundRect">
          <a:avLst>
            <a:gd name="adj" fmla="val 10000"/>
          </a:avLst>
        </a:prstGeom>
        <a:solidFill>
          <a:schemeClr val="accent4">
            <a:hueOff val="1871245"/>
            <a:satOff val="-10347"/>
            <a:lumOff val="-88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Ενίσχυση της Έρευνας και της Καινοτομίας, ώστε ο τομέας να αποκτήσει την κλίμακα και την αποδοτικότητα που απαιτείται σε ένα παγκόσμιο περιβάλλον και να μπορέσει να ανταπεξέλθει αποτελεσματικά στο διεθνή ανταγωνισμό.</a:t>
          </a:r>
          <a:endParaRPr lang="el-GR" sz="1400" b="1" kern="1200" dirty="0"/>
        </a:p>
      </dsp:txBody>
      <dsp:txXfrm>
        <a:off x="1867394" y="604451"/>
        <a:ext cx="1224455" cy="3845304"/>
      </dsp:txXfrm>
    </dsp:sp>
    <dsp:sp modelId="{7EFD297E-6378-4EB0-90F1-AC7FE5E8FACA}">
      <dsp:nvSpPr>
        <dsp:cNvPr id="0" name=""/>
        <dsp:cNvSpPr/>
      </dsp:nvSpPr>
      <dsp:spPr>
        <a:xfrm>
          <a:off x="3260009" y="2365823"/>
          <a:ext cx="275736" cy="322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/>
        </a:p>
      </dsp:txBody>
      <dsp:txXfrm>
        <a:off x="3260009" y="2430335"/>
        <a:ext cx="193015" cy="193536"/>
      </dsp:txXfrm>
    </dsp:sp>
    <dsp:sp modelId="{9204C81B-6C5C-4328-9569-E87EB5EF6461}">
      <dsp:nvSpPr>
        <dsp:cNvPr id="0" name=""/>
        <dsp:cNvSpPr/>
      </dsp:nvSpPr>
      <dsp:spPr>
        <a:xfrm>
          <a:off x="3650203" y="566356"/>
          <a:ext cx="1300645" cy="3921494"/>
        </a:xfrm>
        <a:prstGeom prst="roundRect">
          <a:avLst>
            <a:gd name="adj" fmla="val 10000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Συνεχείς προκηρύξεις για την ενίσχυση διαδικασιών δημιουργίας καινοτομιών και όχι περιορισμένες σε συγκεκριμένο χρονικό διάστημα. </a:t>
          </a:r>
          <a:endParaRPr lang="el-GR" sz="1400" b="1" kern="1200" dirty="0"/>
        </a:p>
      </dsp:txBody>
      <dsp:txXfrm>
        <a:off x="3688298" y="604451"/>
        <a:ext cx="1224455" cy="3845304"/>
      </dsp:txXfrm>
    </dsp:sp>
    <dsp:sp modelId="{37A8261F-3AC1-4EB8-A3A0-809C3707FFDA}">
      <dsp:nvSpPr>
        <dsp:cNvPr id="0" name=""/>
        <dsp:cNvSpPr/>
      </dsp:nvSpPr>
      <dsp:spPr>
        <a:xfrm>
          <a:off x="5080913" y="2365823"/>
          <a:ext cx="275736" cy="322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89986"/>
            <a:satOff val="-27591"/>
            <a:lumOff val="-235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/>
        </a:p>
      </dsp:txBody>
      <dsp:txXfrm>
        <a:off x="5080913" y="2430335"/>
        <a:ext cx="193015" cy="193536"/>
      </dsp:txXfrm>
    </dsp:sp>
    <dsp:sp modelId="{4187145F-E052-4A89-8D1A-58E89E08F8C3}">
      <dsp:nvSpPr>
        <dsp:cNvPr id="0" name=""/>
        <dsp:cNvSpPr/>
      </dsp:nvSpPr>
      <dsp:spPr>
        <a:xfrm>
          <a:off x="5471107" y="566356"/>
          <a:ext cx="1300645" cy="3921494"/>
        </a:xfrm>
        <a:prstGeom prst="roundRect">
          <a:avLst>
            <a:gd name="adj" fmla="val 10000"/>
          </a:avLst>
        </a:prstGeom>
        <a:solidFill>
          <a:schemeClr val="accent4">
            <a:hueOff val="5613734"/>
            <a:satOff val="-31040"/>
            <a:lumOff val="-264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Παροχή εναλλακτικών επιλογών ενίσχυσης, πέραν της επιχορήγησης όπως: χορήγηση φοροαπαλλαγών, απαλλαγή από τμήμα των εργοδοτικών εισφορών ή επιδότηση αυτών.</a:t>
          </a:r>
          <a:endParaRPr lang="el-GR" sz="1400" b="1" kern="1200" dirty="0"/>
        </a:p>
      </dsp:txBody>
      <dsp:txXfrm>
        <a:off x="5509202" y="604451"/>
        <a:ext cx="1224455" cy="3845304"/>
      </dsp:txXfrm>
    </dsp:sp>
    <dsp:sp modelId="{70C96436-881A-42BD-B646-965CE0F44A2A}">
      <dsp:nvSpPr>
        <dsp:cNvPr id="0" name=""/>
        <dsp:cNvSpPr/>
      </dsp:nvSpPr>
      <dsp:spPr>
        <a:xfrm>
          <a:off x="6901817" y="2365823"/>
          <a:ext cx="275736" cy="322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b="1" kern="1200"/>
        </a:p>
      </dsp:txBody>
      <dsp:txXfrm>
        <a:off x="6901817" y="2430335"/>
        <a:ext cx="193015" cy="193536"/>
      </dsp:txXfrm>
    </dsp:sp>
    <dsp:sp modelId="{C3A2C20F-ADCB-492F-9C55-6BD0F70741BD}">
      <dsp:nvSpPr>
        <dsp:cNvPr id="0" name=""/>
        <dsp:cNvSpPr/>
      </dsp:nvSpPr>
      <dsp:spPr>
        <a:xfrm>
          <a:off x="7292010" y="566356"/>
          <a:ext cx="1300645" cy="3921494"/>
        </a:xfrm>
        <a:prstGeom prst="roundRect">
          <a:avLst>
            <a:gd name="adj" fmla="val 10000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smtClean="0"/>
            <a:t>Ενίσχυση λειτουργίας των γραφείων μεταφοράς τεχνολογίας των πανεπιστημίων (</a:t>
          </a:r>
          <a:r>
            <a:rPr lang="en-US" sz="1400" b="1" kern="1200" smtClean="0"/>
            <a:t>technology transfer offices</a:t>
          </a:r>
          <a:r>
            <a:rPr lang="el-GR" sz="1400" b="1" kern="1200" smtClean="0"/>
            <a:t>) και θέσπιση καταλληλων </a:t>
          </a:r>
          <a:r>
            <a:rPr lang="en-US" sz="1400" b="1" kern="1200" smtClean="0"/>
            <a:t>key performance indicators</a:t>
          </a:r>
          <a:r>
            <a:rPr lang="el-GR" sz="1400" b="1" kern="1200" smtClean="0"/>
            <a:t>. </a:t>
          </a:r>
          <a:r>
            <a:rPr lang="en-US" sz="1400" b="1" kern="1200" smtClean="0"/>
            <a:t>(KPIs)</a:t>
          </a:r>
          <a:endParaRPr lang="el-GR" sz="1400" b="1" kern="1200"/>
        </a:p>
      </dsp:txBody>
      <dsp:txXfrm>
        <a:off x="7330105" y="604451"/>
        <a:ext cx="1224455" cy="3845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818F3-8E55-462B-93D0-EA1F9219CBC1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A071C-56A9-441C-9159-636B5DC236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92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2011-2015</a:t>
            </a:r>
            <a:r>
              <a:rPr lang="el-GR" dirty="0" smtClean="0">
                <a:sym typeface="Wingdings" panose="05000000000000000000" pitchFamily="2" charset="2"/>
              </a:rPr>
              <a:t> 166 νομοθετικές</a:t>
            </a:r>
            <a:r>
              <a:rPr lang="el-GR" baseline="0" dirty="0" smtClean="0">
                <a:sym typeface="Wingdings" panose="05000000000000000000" pitchFamily="2" charset="2"/>
              </a:rPr>
              <a:t> παρεμβάσεις 5 χρόνια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A071C-56A9-441C-9159-636B5DC236E8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296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Πολλαπλασιαστικό </a:t>
            </a:r>
            <a:r>
              <a:rPr lang="en-US" dirty="0" smtClean="0"/>
              <a:t>effect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A071C-56A9-441C-9159-636B5DC236E8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9720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Πηγή: 2014</a:t>
            </a:r>
            <a:r>
              <a:rPr lang="en-US" dirty="0" smtClean="0"/>
              <a:t> Global Survey of R&amp;D tax incentives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A071C-56A9-441C-9159-636B5DC236E8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27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A071C-56A9-441C-9159-636B5DC236E8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2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Πήγη</a:t>
            </a:r>
            <a:r>
              <a:rPr lang="el-GR" dirty="0" smtClean="0"/>
              <a:t>:</a:t>
            </a:r>
            <a:r>
              <a:rPr lang="el-GR" baseline="0" dirty="0" smtClean="0"/>
              <a:t> Ηλεκτρονικός τύπος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A071C-56A9-441C-9159-636B5DC236E8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24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2853615-BFDE-46DE-814C-47EC6EF6D371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853615-BFDE-46DE-814C-47EC6EF6D371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853615-BFDE-46DE-814C-47EC6EF6D371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2853615-BFDE-46DE-814C-47EC6EF6D371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17/3/2016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9652" y="2336393"/>
            <a:ext cx="626469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800" b="1" dirty="0" smtClean="0">
                <a:solidFill>
                  <a:srgbClr val="000104"/>
                </a:solidFill>
                <a:latin typeface="Calibri" panose="020F0502020204030204" pitchFamily="34" charset="0"/>
              </a:rPr>
              <a:t>Φαρμακοβιομηχανία και Οικονομική </a:t>
            </a:r>
            <a:r>
              <a:rPr lang="el-GR" sz="2800" b="1" dirty="0">
                <a:solidFill>
                  <a:srgbClr val="000104"/>
                </a:solidFill>
                <a:latin typeface="Calibri" panose="020F0502020204030204" pitchFamily="34" charset="0"/>
              </a:rPr>
              <a:t>Α</a:t>
            </a:r>
            <a:r>
              <a:rPr lang="el-GR" sz="2800" b="1" dirty="0" smtClean="0">
                <a:solidFill>
                  <a:srgbClr val="000104"/>
                </a:solidFill>
                <a:latin typeface="Calibri" panose="020F0502020204030204" pitchFamily="34" charset="0"/>
              </a:rPr>
              <a:t>νάπτυξη</a:t>
            </a:r>
          </a:p>
          <a:p>
            <a:pPr algn="ctr"/>
            <a:endParaRPr lang="en-US" b="1" dirty="0">
              <a:solidFill>
                <a:srgbClr val="000104"/>
              </a:solidFill>
              <a:latin typeface="Calibri" panose="020F0502020204030204" pitchFamily="34" charset="0"/>
            </a:endParaRPr>
          </a:p>
          <a:p>
            <a:pPr algn="ctr"/>
            <a:r>
              <a:rPr lang="el-GR" b="1" dirty="0" smtClean="0">
                <a:solidFill>
                  <a:srgbClr val="000104"/>
                </a:solidFill>
                <a:latin typeface="Calibri" panose="020F0502020204030204" pitchFamily="34" charset="0"/>
              </a:rPr>
              <a:t>Κωνσταντίνος </a:t>
            </a:r>
            <a:r>
              <a:rPr lang="el-GR" b="1" dirty="0" err="1" smtClean="0">
                <a:solidFill>
                  <a:srgbClr val="000104"/>
                </a:solidFill>
                <a:latin typeface="Calibri" panose="020F0502020204030204" pitchFamily="34" charset="0"/>
              </a:rPr>
              <a:t>Παναγούλιας</a:t>
            </a:r>
            <a:endParaRPr lang="en-US" b="1" dirty="0" smtClean="0">
              <a:solidFill>
                <a:srgbClr val="000104"/>
              </a:solidFill>
              <a:latin typeface="Calibri" panose="020F0502020204030204" pitchFamily="34" charset="0"/>
            </a:endParaRPr>
          </a:p>
          <a:p>
            <a:pPr algn="ctr"/>
            <a:r>
              <a:rPr lang="el-GR" b="1" dirty="0" smtClean="0">
                <a:solidFill>
                  <a:srgbClr val="000104"/>
                </a:solidFill>
                <a:latin typeface="Calibri" panose="020F0502020204030204" pitchFamily="34" charset="0"/>
              </a:rPr>
              <a:t>Αναπληρωτής Πρόεδρος ΣΦΕΕ</a:t>
            </a:r>
            <a:endParaRPr lang="en-US" b="1" dirty="0" smtClean="0">
              <a:solidFill>
                <a:srgbClr val="000104"/>
              </a:solidFill>
              <a:latin typeface="Calibri" panose="020F0502020204030204" pitchFamily="34" charset="0"/>
            </a:endParaRPr>
          </a:p>
          <a:p>
            <a:pPr algn="ctr"/>
            <a:endParaRPr lang="el-GR" b="1" dirty="0" smtClean="0">
              <a:solidFill>
                <a:srgbClr val="000104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b="1" dirty="0" smtClean="0">
                <a:solidFill>
                  <a:srgbClr val="000104"/>
                </a:solidFill>
                <a:latin typeface="Calibri" panose="020F0502020204030204" pitchFamily="34" charset="0"/>
              </a:rPr>
              <a:t>Athens Intercontinental</a:t>
            </a:r>
          </a:p>
          <a:p>
            <a:pPr algn="ctr"/>
            <a:r>
              <a:rPr lang="el-GR" sz="1400" dirty="0" smtClean="0">
                <a:solidFill>
                  <a:srgbClr val="000104"/>
                </a:solidFill>
                <a:latin typeface="Calibri" panose="020F0502020204030204" pitchFamily="34" charset="0"/>
              </a:rPr>
              <a:t>17 Μαρτίου</a:t>
            </a:r>
            <a:r>
              <a:rPr lang="en-US" sz="1400" dirty="0" smtClean="0">
                <a:solidFill>
                  <a:srgbClr val="000104"/>
                </a:solidFill>
                <a:latin typeface="Calibri" panose="020F0502020204030204" pitchFamily="34" charset="0"/>
              </a:rPr>
              <a:t> 2016</a:t>
            </a:r>
            <a:r>
              <a:rPr lang="en-US" sz="2400" dirty="0" smtClean="0">
                <a:solidFill>
                  <a:srgbClr val="000104"/>
                </a:solidFill>
                <a:latin typeface="Calibri" panose="020F0502020204030204" pitchFamily="34" charset="0"/>
              </a:rPr>
              <a:t> </a:t>
            </a:r>
            <a:endParaRPr lang="el-GR" sz="2400" dirty="0">
              <a:solidFill>
                <a:srgbClr val="00010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864096"/>
          </a:xfrm>
        </p:spPr>
        <p:txBody>
          <a:bodyPr>
            <a:noAutofit/>
          </a:bodyPr>
          <a:lstStyle/>
          <a:p>
            <a:pPr lvl="0" algn="ctr"/>
            <a:r>
              <a:rPr lang="el-GR" sz="3200" b="1" dirty="0" smtClean="0">
                <a:solidFill>
                  <a:srgbClr val="000104"/>
                </a:solidFill>
              </a:rPr>
              <a:t>Προτάσεις Ανάπτυξης</a:t>
            </a:r>
            <a:br>
              <a:rPr lang="el-GR" sz="3200" b="1" dirty="0" smtClean="0">
                <a:solidFill>
                  <a:srgbClr val="000104"/>
                </a:solidFill>
              </a:rPr>
            </a:br>
            <a:r>
              <a:rPr lang="el-GR" sz="2800" b="1" dirty="0" smtClean="0">
                <a:solidFill>
                  <a:srgbClr val="000104"/>
                </a:solidFill>
              </a:rPr>
              <a:t>ΙΙΙ. Ενίσχυση </a:t>
            </a:r>
            <a:r>
              <a:rPr lang="el-GR" sz="2800" b="1" dirty="0">
                <a:solidFill>
                  <a:srgbClr val="000104"/>
                </a:solidFill>
              </a:rPr>
              <a:t>εξωστρέφειας - </a:t>
            </a:r>
            <a:r>
              <a:rPr lang="el-GR" sz="2800" b="1" dirty="0" smtClean="0">
                <a:solidFill>
                  <a:srgbClr val="000104"/>
                </a:solidFill>
              </a:rPr>
              <a:t>επιχειρηματικότητας</a:t>
            </a:r>
            <a:endParaRPr lang="el-GR" sz="3200" dirty="0">
              <a:solidFill>
                <a:srgbClr val="00010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95325"/>
            <a:ext cx="8229600" cy="9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Η υποστήριξη δράσεων για την ενίσχυση της εξωστρέφειας των επιχειρήσεων πρέπει να αποτελέσει βασική στρατηγική στόχευση της Ελληνικής πολιτείας, καθώς τα αποτελέσματα θα είναι </a:t>
            </a:r>
            <a:r>
              <a:rPr lang="el-G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άκρως </a:t>
            </a:r>
            <a:r>
              <a:rPr lang="el-GR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ενισχυτικά για την </a:t>
            </a:r>
            <a:r>
              <a:rPr lang="el-G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Εθνική Οικονομία.</a:t>
            </a:r>
          </a:p>
          <a:p>
            <a:pPr marL="0" indent="0" algn="ctr">
              <a:buNone/>
            </a:pPr>
            <a:endParaRPr lang="el-GR" sz="1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el-GR" sz="1800" b="1" dirty="0"/>
          </a:p>
          <a:p>
            <a:pPr marL="0" indent="0" algn="ctr">
              <a:buNone/>
            </a:pPr>
            <a:endParaRPr lang="el-GR" sz="18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2110090"/>
              </p:ext>
            </p:extLst>
          </p:nvPr>
        </p:nvGraphicFramePr>
        <p:xfrm>
          <a:off x="539552" y="2420888"/>
          <a:ext cx="8064896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3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Ομάδα 5"/>
          <p:cNvGrpSpPr/>
          <p:nvPr/>
        </p:nvGrpSpPr>
        <p:grpSpPr>
          <a:xfrm>
            <a:off x="323528" y="2276872"/>
            <a:ext cx="5184576" cy="3672408"/>
            <a:chOff x="323528" y="2276872"/>
            <a:chExt cx="5184576" cy="3672408"/>
          </a:xfrm>
        </p:grpSpPr>
        <p:sp>
          <p:nvSpPr>
            <p:cNvPr id="7" name="Έκρηξη 2 6"/>
            <p:cNvSpPr/>
            <p:nvPr/>
          </p:nvSpPr>
          <p:spPr>
            <a:xfrm>
              <a:off x="323528" y="2276872"/>
              <a:ext cx="5184576" cy="3672408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3588" y="3645024"/>
              <a:ext cx="360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000104"/>
                  </a:solidFill>
                </a:rPr>
                <a:t>25% </a:t>
              </a:r>
              <a:r>
                <a:rPr lang="el-GR" b="1" dirty="0" err="1" smtClean="0">
                  <a:solidFill>
                    <a:srgbClr val="000104"/>
                  </a:solidFill>
                </a:rPr>
                <a:t>κατ΄</a:t>
              </a:r>
              <a:r>
                <a:rPr lang="el-GR" b="1" dirty="0" smtClean="0">
                  <a:solidFill>
                    <a:srgbClr val="000104"/>
                  </a:solidFill>
                </a:rPr>
                <a:t> όγκο των φαρμάκων των διεθνών εταιρειών παρασκευάζεται στην Ελλάδα</a:t>
              </a:r>
              <a:endParaRPr lang="el-GR" b="1" dirty="0">
                <a:solidFill>
                  <a:srgbClr val="00010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5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195">
            <a:off x="4574778" y="2716205"/>
            <a:ext cx="4370832" cy="411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4" y="1772816"/>
            <a:ext cx="4475988" cy="644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053">
            <a:off x="203196" y="5694411"/>
            <a:ext cx="4265676" cy="598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64" y="4941168"/>
            <a:ext cx="3552444" cy="530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8" y="4494835"/>
            <a:ext cx="3593592" cy="519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367">
            <a:off x="5310524" y="3842369"/>
            <a:ext cx="3342132" cy="598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120">
            <a:off x="123927" y="3336717"/>
            <a:ext cx="4960620" cy="586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92">
            <a:off x="4546019" y="6031907"/>
            <a:ext cx="4219956" cy="4617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9668" y="404664"/>
            <a:ext cx="76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0104"/>
                </a:solidFill>
              </a:rPr>
              <a:t>Συνεργασίες και Υγιής ανταγωνισμός</a:t>
            </a:r>
            <a:endParaRPr lang="el-GR" sz="2800" b="1" dirty="0">
              <a:solidFill>
                <a:srgbClr val="0001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rgbClr val="000104"/>
                </a:solidFill>
              </a:rPr>
              <a:t>Προτάσεις Ανάπτυξης</a:t>
            </a:r>
            <a:r>
              <a:rPr lang="en-US" sz="2800" b="1" dirty="0" smtClean="0">
                <a:solidFill>
                  <a:srgbClr val="000104"/>
                </a:solidFill>
              </a:rPr>
              <a:t/>
            </a:r>
            <a:br>
              <a:rPr lang="en-US" sz="2800" b="1" dirty="0" smtClean="0">
                <a:solidFill>
                  <a:srgbClr val="000104"/>
                </a:solidFill>
              </a:rPr>
            </a:br>
            <a:r>
              <a:rPr lang="en-US" sz="2800" b="1" dirty="0" smtClean="0">
                <a:solidFill>
                  <a:srgbClr val="000104"/>
                </a:solidFill>
              </a:rPr>
              <a:t>IV</a:t>
            </a:r>
            <a:r>
              <a:rPr lang="el-GR" sz="2800" b="1" dirty="0" smtClean="0">
                <a:solidFill>
                  <a:srgbClr val="000104"/>
                </a:solidFill>
              </a:rPr>
              <a:t>. Διασύνδεση </a:t>
            </a:r>
            <a:r>
              <a:rPr lang="el-GR" sz="2800" b="1" dirty="0">
                <a:solidFill>
                  <a:srgbClr val="000104"/>
                </a:solidFill>
              </a:rPr>
              <a:t>έρευνας με την παραγωγή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19228673"/>
              </p:ext>
            </p:extLst>
          </p:nvPr>
        </p:nvGraphicFramePr>
        <p:xfrm>
          <a:off x="179512" y="620688"/>
          <a:ext cx="8601052" cy="505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571652" y="5229200"/>
            <a:ext cx="8208912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l-GR" sz="1600" b="1" u="sng" dirty="0" smtClean="0"/>
              <a:t>Εκτιμώμενα οφέλη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sz="1600" dirty="0" smtClean="0"/>
              <a:t>Βελτίωση </a:t>
            </a:r>
            <a:r>
              <a:rPr lang="el-GR" sz="1600" b="1" dirty="0"/>
              <a:t>ανταγωνιστικότητας </a:t>
            </a:r>
            <a:r>
              <a:rPr lang="el-GR" sz="1600" dirty="0"/>
              <a:t>των επιχειρήσεων που δραστηριοποιούνται στη </a:t>
            </a:r>
            <a:r>
              <a:rPr lang="el-GR" sz="1600" dirty="0" smtClean="0"/>
              <a:t>χώρα.</a:t>
            </a:r>
            <a:endParaRPr lang="el-GR" sz="1600" b="1" u="sng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sz="1600" dirty="0" smtClean="0"/>
              <a:t>Ανάπτυξη </a:t>
            </a:r>
            <a:r>
              <a:rPr lang="el-GR" sz="1600" b="1" dirty="0"/>
              <a:t>νέων προϊόντων </a:t>
            </a:r>
            <a:r>
              <a:rPr lang="el-GR" sz="1600" dirty="0"/>
              <a:t>υψηλής προστιθέμενης </a:t>
            </a:r>
            <a:r>
              <a:rPr lang="el-GR" sz="1600" dirty="0" smtClean="0"/>
              <a:t>αξίας.</a:t>
            </a:r>
            <a:endParaRPr lang="el-GR" sz="1600" b="1" u="sng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sz="1600" dirty="0" smtClean="0"/>
              <a:t>Απορρόφηση </a:t>
            </a:r>
            <a:r>
              <a:rPr lang="el-GR" sz="1600" dirty="0"/>
              <a:t>μεγάλου ποσοστού προσωπικού υψηλού επιστημονικού επιπέδου και μείωση του φαινομένου </a:t>
            </a:r>
            <a:r>
              <a:rPr lang="en-US" sz="1600" b="1" dirty="0"/>
              <a:t>brain </a:t>
            </a:r>
            <a:r>
              <a:rPr lang="en-US" sz="1600" b="1" dirty="0" smtClean="0"/>
              <a:t>drain</a:t>
            </a:r>
            <a:r>
              <a:rPr lang="el-GR" sz="1600" b="1" dirty="0" smtClean="0"/>
              <a:t>/</a:t>
            </a:r>
            <a:r>
              <a:rPr lang="en-US" sz="1600" b="1" dirty="0" smtClean="0"/>
              <a:t>personal </a:t>
            </a:r>
            <a:r>
              <a:rPr lang="en-US" sz="1600" b="1" dirty="0" err="1" smtClean="0"/>
              <a:t>Grexits</a:t>
            </a:r>
            <a:r>
              <a:rPr lang="el-GR" sz="1600" b="1" dirty="0" smtClean="0"/>
              <a:t>  </a:t>
            </a:r>
            <a:r>
              <a:rPr lang="en-US" sz="1600" b="1" dirty="0" smtClean="0"/>
              <a:t>(</a:t>
            </a:r>
            <a:r>
              <a:rPr lang="el-GR" sz="1600" b="1" dirty="0" smtClean="0"/>
              <a:t>πάνω από 130,000 απόφοιτοι έχουν εγκαταλείψει την χώρα)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357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4"/>
          <p:cNvGraphicFramePr>
            <a:graphicFrameLocks/>
          </p:cNvGraphicFramePr>
          <p:nvPr/>
        </p:nvGraphicFramePr>
        <p:xfrm>
          <a:off x="611560" y="3717032"/>
          <a:ext cx="51125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35000" y="188913"/>
            <a:ext cx="7777163" cy="7921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000104"/>
                </a:solidFill>
              </a:rPr>
              <a:t>Καλές επιδόσεις σε δείκτες εισροών (απόφοιτοι τριτοβάθμιας εκπαίδευσης, δημόσια χρηματοδότηση επιχειρήσεων για καινοτομία</a:t>
            </a:r>
            <a:r>
              <a:rPr lang="el-GR" sz="2000" b="1" dirty="0" smtClean="0">
                <a:solidFill>
                  <a:srgbClr val="000104"/>
                </a:solidFill>
              </a:rPr>
              <a:t>)</a:t>
            </a:r>
            <a:endParaRPr lang="el-GR" sz="2000" b="1" dirty="0">
              <a:solidFill>
                <a:srgbClr val="000104"/>
              </a:solidFill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539750" y="1335088"/>
            <a:ext cx="766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1484784"/>
            <a:ext cx="2016224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>
                <a:solidFill>
                  <a:schemeClr val="tx1"/>
                </a:solidFill>
              </a:rPr>
              <a:t>Ικανοποιητικό επίπεδο εκπαίδευσης του ανθρώπινου δυναμικού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683568" y="1124744"/>
          <a:ext cx="5256584" cy="242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56176" y="4293096"/>
            <a:ext cx="211197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/>
              <a:t>Μεγάλο πλήθος και ποιότητα ερευνητικών δημοσιεύσεων</a:t>
            </a:r>
          </a:p>
        </p:txBody>
      </p:sp>
      <p:sp>
        <p:nvSpPr>
          <p:cNvPr id="34823" name="TextBox 19"/>
          <p:cNvSpPr txBox="1">
            <a:spLocks noChangeArrowheads="1"/>
          </p:cNvSpPr>
          <p:nvPr/>
        </p:nvSpPr>
        <p:spPr bwMode="auto">
          <a:xfrm>
            <a:off x="4716016" y="6093296"/>
            <a:ext cx="37449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100" b="1" dirty="0">
                <a:latin typeface="Calibri" pitchFamily="34" charset="0"/>
              </a:rPr>
              <a:t>Πηγή</a:t>
            </a:r>
            <a:r>
              <a:rPr lang="el-GR" sz="1100" dirty="0">
                <a:latin typeface="Calibri" pitchFamily="34" charset="0"/>
              </a:rPr>
              <a:t>: </a:t>
            </a:r>
            <a:r>
              <a:rPr lang="en-US" sz="1100" dirty="0">
                <a:latin typeface="Calibri" pitchFamily="34" charset="0"/>
              </a:rPr>
              <a:t>Innovation Union Scoreboard, 2013</a:t>
            </a:r>
            <a:endParaRPr lang="el-GR" sz="1100" dirty="0">
              <a:latin typeface="Calibri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79FF1-A649-4120-9E1B-C2FB60F103F6}" type="slidenum">
              <a:rPr lang="el-GR"/>
              <a:pPr>
                <a:defRPr/>
              </a:pPr>
              <a:t>14</a:t>
            </a:fld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635000" y="1085850"/>
            <a:ext cx="7777163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5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88224" y="1268760"/>
            <a:ext cx="1583085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 smtClean="0"/>
              <a:t>Χαμηλές </a:t>
            </a:r>
            <a:r>
              <a:rPr lang="el-GR" sz="1600" dirty="0"/>
              <a:t>δαπάνες </a:t>
            </a:r>
            <a:r>
              <a:rPr lang="en-US" sz="1600" dirty="0"/>
              <a:t>R&amp;D </a:t>
            </a:r>
            <a:r>
              <a:rPr lang="el-GR" sz="1600" dirty="0"/>
              <a:t>όλων των φορέων έρευνας (επιχειρήσεων, πανεπιστημίων, δημοσίου κλπ)</a:t>
            </a:r>
          </a:p>
        </p:txBody>
      </p:sp>
      <p:sp>
        <p:nvSpPr>
          <p:cNvPr id="35843" name="TextBox 10"/>
          <p:cNvSpPr txBox="1">
            <a:spLocks noChangeArrowheads="1"/>
          </p:cNvSpPr>
          <p:nvPr/>
        </p:nvSpPr>
        <p:spPr bwMode="auto">
          <a:xfrm>
            <a:off x="611188" y="6165850"/>
            <a:ext cx="38401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100" b="1">
                <a:latin typeface="Calibri" pitchFamily="34" charset="0"/>
              </a:rPr>
              <a:t>Πηγή</a:t>
            </a:r>
            <a:r>
              <a:rPr lang="el-GR" sz="1100">
                <a:latin typeface="Calibri" pitchFamily="34" charset="0"/>
              </a:rPr>
              <a:t>: </a:t>
            </a:r>
            <a:r>
              <a:rPr lang="en-US" sz="1100">
                <a:latin typeface="Calibri" pitchFamily="34" charset="0"/>
              </a:rPr>
              <a:t>Innovation Union Scoreboard, 2013</a:t>
            </a:r>
            <a:endParaRPr lang="el-GR" sz="1100">
              <a:latin typeface="Calibri" pitchFamily="34" charset="0"/>
            </a:endParaRPr>
          </a:p>
        </p:txBody>
      </p:sp>
      <p:graphicFrame>
        <p:nvGraphicFramePr>
          <p:cNvPr id="13" name="Content Placeholder 8"/>
          <p:cNvGraphicFramePr>
            <a:graphicFrameLocks noGrp="1"/>
          </p:cNvGraphicFramePr>
          <p:nvPr/>
        </p:nvGraphicFramePr>
        <p:xfrm>
          <a:off x="683568" y="1196752"/>
          <a:ext cx="54006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6" name="Rectangle 15"/>
          <p:cNvSpPr>
            <a:spLocks noChangeArrowheads="1"/>
          </p:cNvSpPr>
          <p:nvPr/>
        </p:nvSpPr>
        <p:spPr bwMode="auto">
          <a:xfrm>
            <a:off x="755576" y="4221088"/>
            <a:ext cx="2376264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600" dirty="0" smtClean="0">
                <a:solidFill>
                  <a:srgbClr val="000000"/>
                </a:solidFill>
                <a:latin typeface="Calibri" pitchFamily="34" charset="0"/>
              </a:rPr>
              <a:t>Ισχνές </a:t>
            </a:r>
            <a:r>
              <a:rPr lang="el-GR" sz="1600" dirty="0">
                <a:solidFill>
                  <a:srgbClr val="000000"/>
                </a:solidFill>
                <a:latin typeface="Calibri" pitchFamily="34" charset="0"/>
              </a:rPr>
              <a:t>επιδόσεις στην κατοχύρωση δικαιωμάτων πνευματικής ιδιοκτησίας </a:t>
            </a:r>
          </a:p>
          <a:p>
            <a:r>
              <a:rPr lang="el-GR" sz="1600" dirty="0" smtClean="0">
                <a:solidFill>
                  <a:srgbClr val="000000"/>
                </a:solidFill>
                <a:latin typeface="Calibri" pitchFamily="34" charset="0"/>
              </a:rPr>
              <a:t>Μικρή </a:t>
            </a:r>
            <a:r>
              <a:rPr lang="el-GR" sz="1600" dirty="0">
                <a:solidFill>
                  <a:srgbClr val="000000"/>
                </a:solidFill>
                <a:latin typeface="Calibri" pitchFamily="34" charset="0"/>
              </a:rPr>
              <a:t>εμπορική αξιοποίηση αποτελεσμάτων έρευνας</a:t>
            </a:r>
          </a:p>
          <a:p>
            <a:endParaRPr lang="el-GR" sz="1600" dirty="0">
              <a:latin typeface="Calibri" pitchFamily="34" charset="0"/>
            </a:endParaRPr>
          </a:p>
        </p:txBody>
      </p:sp>
      <p:graphicFrame>
        <p:nvGraphicFramePr>
          <p:cNvPr id="15" name="Object 7"/>
          <p:cNvGraphicFramePr>
            <a:graphicFrameLocks/>
          </p:cNvGraphicFramePr>
          <p:nvPr/>
        </p:nvGraphicFramePr>
        <p:xfrm>
          <a:off x="3779912" y="3573016"/>
          <a:ext cx="4757093" cy="288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17"/>
          <p:cNvSpPr/>
          <p:nvPr/>
        </p:nvSpPr>
        <p:spPr>
          <a:xfrm>
            <a:off x="635000" y="288925"/>
            <a:ext cx="7777163" cy="6921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000104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rgbClr val="000104"/>
                </a:solidFill>
              </a:rPr>
              <a:t>Αλλά</a:t>
            </a:r>
            <a:r>
              <a:rPr lang="el-GR" sz="2000" b="1" dirty="0">
                <a:solidFill>
                  <a:srgbClr val="000104"/>
                </a:solidFill>
              </a:rPr>
              <a:t>… χαμηλές θέσεις στους περισσότερους δείκτες (πνευματική ιδιοκτησία, δια βίου μάθηση, ιδιωτικές δαπάνες για </a:t>
            </a:r>
            <a:r>
              <a:rPr lang="el-GR" sz="2000" b="1" dirty="0" err="1">
                <a:solidFill>
                  <a:srgbClr val="000104"/>
                </a:solidFill>
              </a:rPr>
              <a:t>Ε&amp;Α</a:t>
            </a:r>
            <a:r>
              <a:rPr lang="en-US" sz="2000" b="1" dirty="0" smtClean="0">
                <a:solidFill>
                  <a:srgbClr val="000104"/>
                </a:solidFill>
                <a:latin typeface="Cambria" pitchFamily="18" charset="0"/>
              </a:rPr>
              <a:t>)</a:t>
            </a:r>
            <a:endParaRPr lang="el-GR" sz="2000" b="1" dirty="0">
              <a:solidFill>
                <a:srgbClr val="000104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rgbClr val="000104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3BF86-A513-44A5-BC33-95F17624129C}" type="slidenum">
              <a:rPr lang="el-GR"/>
              <a:pPr>
                <a:defRPr/>
              </a:pPr>
              <a:t>15</a:t>
            </a:fld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635000" y="1085850"/>
            <a:ext cx="7777163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>
            <a:noAutofit/>
          </a:bodyPr>
          <a:lstStyle/>
          <a:p>
            <a:pPr algn="ctr"/>
            <a:r>
              <a:rPr lang="el-GR" sz="2700" b="1" dirty="0" smtClean="0">
                <a:solidFill>
                  <a:srgbClr val="000104"/>
                </a:solidFill>
              </a:rPr>
              <a:t>Η σημασία του κλάδου φαρμάκων στην Εθνική Οικονομία</a:t>
            </a:r>
            <a:endParaRPr lang="el-GR" sz="2700" b="1" dirty="0">
              <a:solidFill>
                <a:srgbClr val="00010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49800938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8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000104"/>
                </a:solidFill>
              </a:rPr>
              <a:t>Προϋποθέσεις Ανάπτυξης</a:t>
            </a:r>
            <a:endParaRPr lang="el-GR" sz="2800" b="1" dirty="0">
              <a:solidFill>
                <a:srgbClr val="000104"/>
              </a:solidFill>
            </a:endParaRPr>
          </a:p>
        </p:txBody>
      </p:sp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3955254449"/>
              </p:ext>
            </p:extLst>
          </p:nvPr>
        </p:nvGraphicFramePr>
        <p:xfrm>
          <a:off x="971600" y="2060848"/>
          <a:ext cx="74168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www.clipartbest.com/cliparts/dcr/aez/dcraezgc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Έκρηξη 1 3"/>
          <p:cNvSpPr/>
          <p:nvPr/>
        </p:nvSpPr>
        <p:spPr>
          <a:xfrm>
            <a:off x="-612576" y="692696"/>
            <a:ext cx="5904656" cy="2772308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0104"/>
                </a:solidFill>
                <a:sym typeface="Wingdings" panose="05000000000000000000" pitchFamily="2" charset="2"/>
              </a:rPr>
              <a:t>166 </a:t>
            </a:r>
            <a:r>
              <a:rPr lang="el-GR" dirty="0">
                <a:solidFill>
                  <a:srgbClr val="000104"/>
                </a:solidFill>
                <a:sym typeface="Wingdings" panose="05000000000000000000" pitchFamily="2" charset="2"/>
              </a:rPr>
              <a:t>νομοθετικές παρεμβάσεις </a:t>
            </a:r>
            <a:r>
              <a:rPr lang="el-GR" dirty="0" smtClean="0">
                <a:solidFill>
                  <a:srgbClr val="000104"/>
                </a:solidFill>
                <a:sym typeface="Wingdings" panose="05000000000000000000" pitchFamily="2" charset="2"/>
              </a:rPr>
              <a:t>σε </a:t>
            </a:r>
            <a:r>
              <a:rPr lang="el-GR" b="1" dirty="0" smtClean="0">
                <a:solidFill>
                  <a:srgbClr val="000104"/>
                </a:solidFill>
                <a:sym typeface="Wingdings" panose="05000000000000000000" pitchFamily="2" charset="2"/>
              </a:rPr>
              <a:t>5</a:t>
            </a:r>
            <a:r>
              <a:rPr lang="el-GR" dirty="0" smtClean="0">
                <a:solidFill>
                  <a:srgbClr val="000104"/>
                </a:solidFill>
                <a:sym typeface="Wingdings" panose="05000000000000000000" pitchFamily="2" charset="2"/>
              </a:rPr>
              <a:t> χρόνια!!</a:t>
            </a:r>
            <a:endParaRPr lang="el-GR" dirty="0">
              <a:solidFill>
                <a:srgbClr val="0001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7609" cy="1080120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>
                <a:solidFill>
                  <a:srgbClr val="000104"/>
                </a:solidFill>
                <a:latin typeface="+mn-lt"/>
              </a:rPr>
              <a:t>Η επίδραση της παραγωγής και διάθεσης φαρμακευτικών προϊόντων στην εγχώρια οικονομία υποχώρησε την περίοδο 2010-201</a:t>
            </a:r>
            <a:r>
              <a:rPr lang="en-US" sz="2800" b="1" dirty="0" smtClean="0">
                <a:solidFill>
                  <a:srgbClr val="000104"/>
                </a:solidFill>
                <a:latin typeface="+mn-lt"/>
              </a:rPr>
              <a:t>4</a:t>
            </a:r>
            <a:r>
              <a:rPr lang="el-GR" sz="2800" b="1" dirty="0" smtClean="0">
                <a:solidFill>
                  <a:srgbClr val="000104"/>
                </a:solidFill>
                <a:latin typeface="+mn-lt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613525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DC463EF8-2AD9-4E44-9108-C86E7C43D5A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18774187"/>
              </p:ext>
            </p:extLst>
          </p:nvPr>
        </p:nvGraphicFramePr>
        <p:xfrm>
          <a:off x="112145" y="1266997"/>
          <a:ext cx="8856984" cy="489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145" y="6165304"/>
            <a:ext cx="88569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1500" dirty="0" smtClean="0">
                <a:latin typeface="+mj-lt"/>
              </a:rPr>
              <a:t> Η κάμψη της δραστηριότητας στον κλάδο παραγωγής φαρμάκου και η μείωση των πωλήσεων από φαρμακαποθήκες και φαρμακεία είχε ως συνέπεια τη μείωση της συνεισφοράς του κλάδου (σε απόλυτους όρους) στην εγχώρια οικονομία  για την χρονική περίοδο 2010-2014.</a:t>
            </a:r>
            <a:endParaRPr lang="el-GR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74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73490" cy="1008112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>
                <a:solidFill>
                  <a:srgbClr val="000104"/>
                </a:solidFill>
                <a:latin typeface="+mn-lt"/>
              </a:rPr>
              <a:t>Έντονη μείωση στην απασχόληση του κλάδου εάν συμπεριληφθούν όλες οι επιδράσεις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613525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DC463EF8-2AD9-4E44-9108-C86E7C43D5A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372482" y="1556792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+mj-lt"/>
              </a:rPr>
              <a:t> Η συνολική επίδραση του κλάδου στην απασχόληση υποχώρησε το 2014 στις 87 περίπου χιλ. θέσεις εργασίας από 148 χιλ. το 2010 </a:t>
            </a:r>
            <a:r>
              <a:rPr lang="el-GR" sz="1600" b="1" dirty="0" smtClean="0">
                <a:solidFill>
                  <a:srgbClr val="FF0000"/>
                </a:solidFill>
                <a:latin typeface="+mj-lt"/>
              </a:rPr>
              <a:t>(μείωση κατά 60,9 χιλ. απασχολούμενους ή -41%).</a:t>
            </a:r>
          </a:p>
          <a:p>
            <a:pPr>
              <a:buFont typeface="Wingdings" pitchFamily="2" charset="2"/>
              <a:buChar char="Ø"/>
            </a:pPr>
            <a:endParaRPr lang="el-GR" sz="16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+mj-lt"/>
              </a:rPr>
              <a:t> Έτσι, αν και ο κλάδος του φαρμάκου καταφέρνει να διατηρήσει τις θέσεις εργασίας που προσφέρει, η μειωμένη δραστηριότητα επηρεάζει την εργασία στους κλάδους-προμηθευτές και σε εκείνους που επηρεάζονται ευρύτερα από την κατανάλωση.</a:t>
            </a:r>
            <a:endParaRPr lang="el-GR" sz="1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985881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+mj-lt"/>
              </a:rPr>
              <a:t> Στο σύνολο των απασχολούμενων της χώρας η συνολική επίδραση από την παραγωγή και την εμπορία φαρμακευτικών προϊόντων υποχώρησε στο 2,5%</a:t>
            </a:r>
            <a:r>
              <a:rPr lang="en-US" sz="1600" dirty="0" smtClean="0">
                <a:latin typeface="+mj-lt"/>
              </a:rPr>
              <a:t> </a:t>
            </a:r>
            <a:r>
              <a:rPr lang="el-GR" sz="1600" dirty="0" smtClean="0">
                <a:latin typeface="+mj-lt"/>
              </a:rPr>
              <a:t>το 2014 από 3,4% το 2010.</a:t>
            </a:r>
            <a:endParaRPr lang="el-GR" sz="1600" dirty="0">
              <a:latin typeface="+mj-lt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17059"/>
              </p:ext>
            </p:extLst>
          </p:nvPr>
        </p:nvGraphicFramePr>
        <p:xfrm>
          <a:off x="179512" y="1988840"/>
          <a:ext cx="3902634" cy="278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01572"/>
              </p:ext>
            </p:extLst>
          </p:nvPr>
        </p:nvGraphicFramePr>
        <p:xfrm>
          <a:off x="4499992" y="4113001"/>
          <a:ext cx="4464496" cy="271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349937" y="635514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b="1" i="1" dirty="0" smtClean="0"/>
              <a:t>Πηγή: ΙΟΒΕ/ΣΦΕΕ «Οικονομικό </a:t>
            </a:r>
            <a:r>
              <a:rPr lang="el-GR" sz="1000" b="1" i="1" dirty="0"/>
              <a:t>αποτύπωμα της παραγωγής και διάθεσης φαρμακευτικών προϊόντων στην ελληνική </a:t>
            </a:r>
            <a:r>
              <a:rPr lang="el-GR" sz="1000" b="1" i="1" dirty="0" smtClean="0"/>
              <a:t>οικονομία»</a:t>
            </a:r>
            <a:endParaRPr lang="el-GR" sz="1000" i="1" dirty="0"/>
          </a:p>
        </p:txBody>
      </p:sp>
    </p:spTree>
    <p:extLst>
      <p:ext uri="{BB962C8B-B14F-4D97-AF65-F5344CB8AC3E}">
        <p14:creationId xmlns:p14="http://schemas.microsoft.com/office/powerpoint/2010/main" val="19051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>
                <a:solidFill>
                  <a:srgbClr val="000104"/>
                </a:solidFill>
                <a:latin typeface="+mn-lt"/>
              </a:rPr>
              <a:t>Αρνητικά επηρεάστηκαν και τα φορολογικά έσοδα από τις φαρμακευτικές για το Δημόσιο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54870"/>
            <a:ext cx="533400" cy="24447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DC463EF8-2AD9-4E44-9108-C86E7C43D5A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94116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600" dirty="0" smtClean="0">
                <a:latin typeface="+mj-lt"/>
              </a:rPr>
              <a:t> Τα συνολικά φορολογικά έσοδα, λαμβάνοντας υπόψη τη διάχυση της ζήτησης για τα προϊόντα του κλάδου στο σύνολο της εγχώριας οικονομίας, ήταν το 2014 χαμηλότερα κατά €142 εκατ. σε σχέση με το αντίστοιχο επίπεδο του 2010. </a:t>
            </a:r>
            <a:endParaRPr lang="el-GR" sz="1600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10493"/>
              </p:ext>
            </p:extLst>
          </p:nvPr>
        </p:nvGraphicFramePr>
        <p:xfrm>
          <a:off x="1475656" y="1268760"/>
          <a:ext cx="590465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6191458"/>
            <a:ext cx="74168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b="1" dirty="0" smtClean="0"/>
              <a:t>Πηγή: ΙΟΒΕ/ΣΦΕΕ «Οικονομικό </a:t>
            </a:r>
            <a:r>
              <a:rPr lang="el-GR" sz="1000" b="1" dirty="0"/>
              <a:t>αποτύπωμα της παραγωγής και διάθεσης φαρμακευτικών προϊόντων στην ελληνική </a:t>
            </a:r>
            <a:r>
              <a:rPr lang="el-GR" sz="1000" b="1" dirty="0" smtClean="0"/>
              <a:t>οικονομία»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9226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>
                <a:solidFill>
                  <a:srgbClr val="000104"/>
                </a:solidFill>
              </a:rPr>
              <a:t>Προτάσεις Ανάπτυξης</a:t>
            </a:r>
            <a:br>
              <a:rPr lang="el-GR" sz="2800" b="1" dirty="0" smtClean="0">
                <a:solidFill>
                  <a:srgbClr val="000104"/>
                </a:solidFill>
              </a:rPr>
            </a:br>
            <a:r>
              <a:rPr lang="el-GR" sz="2400" b="1" dirty="0" smtClean="0">
                <a:solidFill>
                  <a:srgbClr val="000104"/>
                </a:solidFill>
              </a:rPr>
              <a:t>Ι. Ανάπτυξη Κλινικής Έρευνας</a:t>
            </a:r>
            <a:endParaRPr lang="el-GR" sz="2800" b="1" dirty="0">
              <a:solidFill>
                <a:srgbClr val="000104"/>
              </a:solidFill>
            </a:endParaRPr>
          </a:p>
        </p:txBody>
      </p:sp>
      <p:sp>
        <p:nvSpPr>
          <p:cNvPr id="6" name="Ελεύθερη σχεδίαση 5"/>
          <p:cNvSpPr/>
          <p:nvPr/>
        </p:nvSpPr>
        <p:spPr>
          <a:xfrm>
            <a:off x="829313" y="1124744"/>
            <a:ext cx="1812558" cy="3384376"/>
          </a:xfrm>
          <a:custGeom>
            <a:avLst/>
            <a:gdLst>
              <a:gd name="connsiteX0" fmla="*/ 0 w 1812558"/>
              <a:gd name="connsiteY0" fmla="*/ 181256 h 3384376"/>
              <a:gd name="connsiteX1" fmla="*/ 181256 w 1812558"/>
              <a:gd name="connsiteY1" fmla="*/ 0 h 3384376"/>
              <a:gd name="connsiteX2" fmla="*/ 1631302 w 1812558"/>
              <a:gd name="connsiteY2" fmla="*/ 0 h 3384376"/>
              <a:gd name="connsiteX3" fmla="*/ 1812558 w 1812558"/>
              <a:gd name="connsiteY3" fmla="*/ 181256 h 3384376"/>
              <a:gd name="connsiteX4" fmla="*/ 1812558 w 1812558"/>
              <a:gd name="connsiteY4" fmla="*/ 3203120 h 3384376"/>
              <a:gd name="connsiteX5" fmla="*/ 1631302 w 1812558"/>
              <a:gd name="connsiteY5" fmla="*/ 3384376 h 3384376"/>
              <a:gd name="connsiteX6" fmla="*/ 181256 w 1812558"/>
              <a:gd name="connsiteY6" fmla="*/ 3384376 h 3384376"/>
              <a:gd name="connsiteX7" fmla="*/ 0 w 1812558"/>
              <a:gd name="connsiteY7" fmla="*/ 3203120 h 3384376"/>
              <a:gd name="connsiteX8" fmla="*/ 0 w 1812558"/>
              <a:gd name="connsiteY8" fmla="*/ 181256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2558" h="3384376">
                <a:moveTo>
                  <a:pt x="0" y="181256"/>
                </a:moveTo>
                <a:cubicBezTo>
                  <a:pt x="0" y="81151"/>
                  <a:pt x="81151" y="0"/>
                  <a:pt x="181256" y="0"/>
                </a:cubicBezTo>
                <a:lnTo>
                  <a:pt x="1631302" y="0"/>
                </a:lnTo>
                <a:cubicBezTo>
                  <a:pt x="1731407" y="0"/>
                  <a:pt x="1812558" y="81151"/>
                  <a:pt x="1812558" y="181256"/>
                </a:cubicBezTo>
                <a:lnTo>
                  <a:pt x="1812558" y="3203120"/>
                </a:lnTo>
                <a:cubicBezTo>
                  <a:pt x="1812558" y="3303225"/>
                  <a:pt x="1731407" y="3384376"/>
                  <a:pt x="1631302" y="3384376"/>
                </a:cubicBezTo>
                <a:lnTo>
                  <a:pt x="181256" y="3384376"/>
                </a:lnTo>
                <a:cubicBezTo>
                  <a:pt x="81151" y="3384376"/>
                  <a:pt x="0" y="3303225"/>
                  <a:pt x="0" y="3203120"/>
                </a:cubicBezTo>
                <a:lnTo>
                  <a:pt x="0" y="18125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1431982" rIns="78232" bIns="75510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kern="1200" dirty="0" smtClean="0"/>
              <a:t>Διαθέτει την τεχνογνωσία και το ανθρώπινο κεφάλαιο για τη δημιουργία υψηλής προστιθέμενης αξίας στη βιοτεχνολογία και τη </a:t>
            </a:r>
            <a:r>
              <a:rPr lang="el-GR" sz="1100" kern="1200" dirty="0" err="1" smtClean="0"/>
              <a:t>βιοϊατρική</a:t>
            </a:r>
            <a:r>
              <a:rPr lang="el-GR" sz="1100" kern="1200" dirty="0" smtClean="0"/>
              <a:t> επιστήμη</a:t>
            </a:r>
            <a:endParaRPr lang="el-GR" sz="1100" kern="1200" dirty="0"/>
          </a:p>
        </p:txBody>
      </p:sp>
      <p:sp>
        <p:nvSpPr>
          <p:cNvPr id="8" name="Έλλειψη 7"/>
          <p:cNvSpPr/>
          <p:nvPr/>
        </p:nvSpPr>
        <p:spPr>
          <a:xfrm>
            <a:off x="1172094" y="1327806"/>
            <a:ext cx="1126997" cy="1126997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Ελεύθερη σχεδίαση 8"/>
          <p:cNvSpPr/>
          <p:nvPr/>
        </p:nvSpPr>
        <p:spPr>
          <a:xfrm>
            <a:off x="2696248" y="1124744"/>
            <a:ext cx="1812558" cy="3384376"/>
          </a:xfrm>
          <a:custGeom>
            <a:avLst/>
            <a:gdLst>
              <a:gd name="connsiteX0" fmla="*/ 0 w 1812558"/>
              <a:gd name="connsiteY0" fmla="*/ 181256 h 3384376"/>
              <a:gd name="connsiteX1" fmla="*/ 181256 w 1812558"/>
              <a:gd name="connsiteY1" fmla="*/ 0 h 3384376"/>
              <a:gd name="connsiteX2" fmla="*/ 1631302 w 1812558"/>
              <a:gd name="connsiteY2" fmla="*/ 0 h 3384376"/>
              <a:gd name="connsiteX3" fmla="*/ 1812558 w 1812558"/>
              <a:gd name="connsiteY3" fmla="*/ 181256 h 3384376"/>
              <a:gd name="connsiteX4" fmla="*/ 1812558 w 1812558"/>
              <a:gd name="connsiteY4" fmla="*/ 3203120 h 3384376"/>
              <a:gd name="connsiteX5" fmla="*/ 1631302 w 1812558"/>
              <a:gd name="connsiteY5" fmla="*/ 3384376 h 3384376"/>
              <a:gd name="connsiteX6" fmla="*/ 181256 w 1812558"/>
              <a:gd name="connsiteY6" fmla="*/ 3384376 h 3384376"/>
              <a:gd name="connsiteX7" fmla="*/ 0 w 1812558"/>
              <a:gd name="connsiteY7" fmla="*/ 3203120 h 3384376"/>
              <a:gd name="connsiteX8" fmla="*/ 0 w 1812558"/>
              <a:gd name="connsiteY8" fmla="*/ 181256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2558" h="3384376">
                <a:moveTo>
                  <a:pt x="0" y="181256"/>
                </a:moveTo>
                <a:cubicBezTo>
                  <a:pt x="0" y="81151"/>
                  <a:pt x="81151" y="0"/>
                  <a:pt x="181256" y="0"/>
                </a:cubicBezTo>
                <a:lnTo>
                  <a:pt x="1631302" y="0"/>
                </a:lnTo>
                <a:cubicBezTo>
                  <a:pt x="1731407" y="0"/>
                  <a:pt x="1812558" y="81151"/>
                  <a:pt x="1812558" y="181256"/>
                </a:cubicBezTo>
                <a:lnTo>
                  <a:pt x="1812558" y="3203120"/>
                </a:lnTo>
                <a:cubicBezTo>
                  <a:pt x="1812558" y="3303225"/>
                  <a:pt x="1731407" y="3384376"/>
                  <a:pt x="1631302" y="3384376"/>
                </a:cubicBezTo>
                <a:lnTo>
                  <a:pt x="181256" y="3384376"/>
                </a:lnTo>
                <a:cubicBezTo>
                  <a:pt x="81151" y="3384376"/>
                  <a:pt x="0" y="3303225"/>
                  <a:pt x="0" y="3203120"/>
                </a:cubicBezTo>
                <a:lnTo>
                  <a:pt x="0" y="18125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1431982" rIns="78232" bIns="75510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kern="1200" dirty="0" smtClean="0"/>
              <a:t>Μπορεί να συμμετέχει στα διακρατικά δίκτυα ερευνητικών κέντρων από όλο τον κόσμο που χρησιμοποιούν οι διεθνείς φαρμακευτικές επιχειρήσεις για να αναπτύξουν και να δοκιμάσουν τα προϊόντα τους</a:t>
            </a:r>
            <a:endParaRPr lang="el-GR" sz="1100" kern="1200" dirty="0"/>
          </a:p>
        </p:txBody>
      </p:sp>
      <p:sp>
        <p:nvSpPr>
          <p:cNvPr id="10" name="Έλλειψη 9"/>
          <p:cNvSpPr/>
          <p:nvPr/>
        </p:nvSpPr>
        <p:spPr>
          <a:xfrm>
            <a:off x="3039029" y="1327806"/>
            <a:ext cx="1126997" cy="1126997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Ελεύθερη σχεδίαση 10"/>
          <p:cNvSpPr/>
          <p:nvPr/>
        </p:nvSpPr>
        <p:spPr>
          <a:xfrm>
            <a:off x="4563184" y="1124744"/>
            <a:ext cx="1812558" cy="3384376"/>
          </a:xfrm>
          <a:custGeom>
            <a:avLst/>
            <a:gdLst>
              <a:gd name="connsiteX0" fmla="*/ 0 w 1812558"/>
              <a:gd name="connsiteY0" fmla="*/ 181256 h 3384376"/>
              <a:gd name="connsiteX1" fmla="*/ 181256 w 1812558"/>
              <a:gd name="connsiteY1" fmla="*/ 0 h 3384376"/>
              <a:gd name="connsiteX2" fmla="*/ 1631302 w 1812558"/>
              <a:gd name="connsiteY2" fmla="*/ 0 h 3384376"/>
              <a:gd name="connsiteX3" fmla="*/ 1812558 w 1812558"/>
              <a:gd name="connsiteY3" fmla="*/ 181256 h 3384376"/>
              <a:gd name="connsiteX4" fmla="*/ 1812558 w 1812558"/>
              <a:gd name="connsiteY4" fmla="*/ 3203120 h 3384376"/>
              <a:gd name="connsiteX5" fmla="*/ 1631302 w 1812558"/>
              <a:gd name="connsiteY5" fmla="*/ 3384376 h 3384376"/>
              <a:gd name="connsiteX6" fmla="*/ 181256 w 1812558"/>
              <a:gd name="connsiteY6" fmla="*/ 3384376 h 3384376"/>
              <a:gd name="connsiteX7" fmla="*/ 0 w 1812558"/>
              <a:gd name="connsiteY7" fmla="*/ 3203120 h 3384376"/>
              <a:gd name="connsiteX8" fmla="*/ 0 w 1812558"/>
              <a:gd name="connsiteY8" fmla="*/ 181256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2558" h="3384376">
                <a:moveTo>
                  <a:pt x="0" y="181256"/>
                </a:moveTo>
                <a:cubicBezTo>
                  <a:pt x="0" y="81151"/>
                  <a:pt x="81151" y="0"/>
                  <a:pt x="181256" y="0"/>
                </a:cubicBezTo>
                <a:lnTo>
                  <a:pt x="1631302" y="0"/>
                </a:lnTo>
                <a:cubicBezTo>
                  <a:pt x="1731407" y="0"/>
                  <a:pt x="1812558" y="81151"/>
                  <a:pt x="1812558" y="181256"/>
                </a:cubicBezTo>
                <a:lnTo>
                  <a:pt x="1812558" y="3203120"/>
                </a:lnTo>
                <a:cubicBezTo>
                  <a:pt x="1812558" y="3303225"/>
                  <a:pt x="1731407" y="3384376"/>
                  <a:pt x="1631302" y="3384376"/>
                </a:cubicBezTo>
                <a:lnTo>
                  <a:pt x="181256" y="3384376"/>
                </a:lnTo>
                <a:cubicBezTo>
                  <a:pt x="81151" y="3384376"/>
                  <a:pt x="0" y="3303225"/>
                  <a:pt x="0" y="3203120"/>
                </a:cubicBezTo>
                <a:lnTo>
                  <a:pt x="0" y="18125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1431982" rIns="78232" bIns="75510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kern="1200" dirty="0" smtClean="0"/>
              <a:t>Μπορεί να αποτελέσει κέντρο έρευνας και ανάπτυξης της διαγνωστικής τεχνολογίας, δεδομένου του μεγάλου αριθμού διαγνωστικών κέντρων με εγκαταστάσεις υψηλού επιπέδου και του μεγάλου αριθμού επαγγελματιών υγείας υψηλού επιπέδου</a:t>
            </a:r>
            <a:endParaRPr lang="el-GR" sz="1100" kern="1200" dirty="0"/>
          </a:p>
        </p:txBody>
      </p:sp>
      <p:sp>
        <p:nvSpPr>
          <p:cNvPr id="12" name="Έλλειψη 11"/>
          <p:cNvSpPr/>
          <p:nvPr/>
        </p:nvSpPr>
        <p:spPr>
          <a:xfrm>
            <a:off x="4905965" y="1327806"/>
            <a:ext cx="1126997" cy="1126997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9000" r="-11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Ελεύθερη σχεδίαση 12"/>
          <p:cNvSpPr/>
          <p:nvPr/>
        </p:nvSpPr>
        <p:spPr>
          <a:xfrm>
            <a:off x="6430119" y="1124744"/>
            <a:ext cx="1812558" cy="3384376"/>
          </a:xfrm>
          <a:custGeom>
            <a:avLst/>
            <a:gdLst>
              <a:gd name="connsiteX0" fmla="*/ 0 w 1812558"/>
              <a:gd name="connsiteY0" fmla="*/ 181256 h 3384376"/>
              <a:gd name="connsiteX1" fmla="*/ 181256 w 1812558"/>
              <a:gd name="connsiteY1" fmla="*/ 0 h 3384376"/>
              <a:gd name="connsiteX2" fmla="*/ 1631302 w 1812558"/>
              <a:gd name="connsiteY2" fmla="*/ 0 h 3384376"/>
              <a:gd name="connsiteX3" fmla="*/ 1812558 w 1812558"/>
              <a:gd name="connsiteY3" fmla="*/ 181256 h 3384376"/>
              <a:gd name="connsiteX4" fmla="*/ 1812558 w 1812558"/>
              <a:gd name="connsiteY4" fmla="*/ 3203120 h 3384376"/>
              <a:gd name="connsiteX5" fmla="*/ 1631302 w 1812558"/>
              <a:gd name="connsiteY5" fmla="*/ 3384376 h 3384376"/>
              <a:gd name="connsiteX6" fmla="*/ 181256 w 1812558"/>
              <a:gd name="connsiteY6" fmla="*/ 3384376 h 3384376"/>
              <a:gd name="connsiteX7" fmla="*/ 0 w 1812558"/>
              <a:gd name="connsiteY7" fmla="*/ 3203120 h 3384376"/>
              <a:gd name="connsiteX8" fmla="*/ 0 w 1812558"/>
              <a:gd name="connsiteY8" fmla="*/ 181256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2558" h="3384376">
                <a:moveTo>
                  <a:pt x="0" y="181256"/>
                </a:moveTo>
                <a:cubicBezTo>
                  <a:pt x="0" y="81151"/>
                  <a:pt x="81151" y="0"/>
                  <a:pt x="181256" y="0"/>
                </a:cubicBezTo>
                <a:lnTo>
                  <a:pt x="1631302" y="0"/>
                </a:lnTo>
                <a:cubicBezTo>
                  <a:pt x="1731407" y="0"/>
                  <a:pt x="1812558" y="81151"/>
                  <a:pt x="1812558" y="181256"/>
                </a:cubicBezTo>
                <a:lnTo>
                  <a:pt x="1812558" y="3203120"/>
                </a:lnTo>
                <a:cubicBezTo>
                  <a:pt x="1812558" y="3303225"/>
                  <a:pt x="1731407" y="3384376"/>
                  <a:pt x="1631302" y="3384376"/>
                </a:cubicBezTo>
                <a:lnTo>
                  <a:pt x="181256" y="3384376"/>
                </a:lnTo>
                <a:cubicBezTo>
                  <a:pt x="81151" y="3384376"/>
                  <a:pt x="0" y="3303225"/>
                  <a:pt x="0" y="3203120"/>
                </a:cubicBezTo>
                <a:lnTo>
                  <a:pt x="0" y="181256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1431982" rIns="78232" bIns="755108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kern="1200" dirty="0" smtClean="0"/>
              <a:t>Μπορεί να αναπτύξει επιχειρηματικότητα και να συμμετάσχει αποτελεσματικά στη διαδικασία έρευνας και ανάπτυξης νέων μορίων στοχεύοντας στην παραγωγή πρωτότυπων φαρμάκων</a:t>
            </a:r>
            <a:endParaRPr lang="el-GR" sz="1100" kern="1200" dirty="0"/>
          </a:p>
        </p:txBody>
      </p:sp>
      <p:sp>
        <p:nvSpPr>
          <p:cNvPr id="14" name="Έλλειψη 13"/>
          <p:cNvSpPr/>
          <p:nvPr/>
        </p:nvSpPr>
        <p:spPr>
          <a:xfrm>
            <a:off x="6772900" y="1327806"/>
            <a:ext cx="1126997" cy="1126997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Αριστερό-δεξιό βέλος 14"/>
          <p:cNvSpPr/>
          <p:nvPr/>
        </p:nvSpPr>
        <p:spPr>
          <a:xfrm>
            <a:off x="1124256" y="3832244"/>
            <a:ext cx="6823478" cy="507656"/>
          </a:xfrm>
          <a:prstGeom prst="left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395536" y="4797152"/>
            <a:ext cx="849694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l-GR" dirty="0"/>
              <a:t>Τα οφέλη της </a:t>
            </a:r>
            <a:r>
              <a:rPr lang="el-GR" b="1" dirty="0" smtClean="0"/>
              <a:t>Κλινικής Έρευνας </a:t>
            </a:r>
            <a:r>
              <a:rPr lang="el-GR" dirty="0"/>
              <a:t>είναι πολυσήμαντα, καθώς εξασφαλίζει </a:t>
            </a:r>
            <a:r>
              <a:rPr lang="el-GR" b="1" dirty="0"/>
              <a:t>ταχεία πρόσβαση των ασθενών σε νέες θεραπείες</a:t>
            </a:r>
            <a:r>
              <a:rPr lang="el-GR" dirty="0"/>
              <a:t>, άρα σε </a:t>
            </a:r>
            <a:r>
              <a:rPr lang="el-GR" b="1" dirty="0"/>
              <a:t>καλύτερη υγειονομική περίθαλψη</a:t>
            </a:r>
            <a:r>
              <a:rPr lang="el-GR" dirty="0"/>
              <a:t>, ενώ παράλληλα </a:t>
            </a:r>
            <a:r>
              <a:rPr lang="el-GR" b="1" dirty="0"/>
              <a:t>ενισχύει την </a:t>
            </a:r>
            <a:r>
              <a:rPr lang="el-GR" b="1" dirty="0" smtClean="0"/>
              <a:t>Εθνική Οικονομία </a:t>
            </a:r>
            <a:r>
              <a:rPr lang="el-GR" dirty="0"/>
              <a:t>με την εισροή σημαντικών κεφαλαίων από το εξωτερικό, εισάγει ερευνητική τεχνογνωσία, προσφέρει νέες θέσεις εργασίας, διαρκή εκπαίδευση &amp; αξιοποίηση του ανθρώπινου δυναμικού σε εξειδικευμένους τομείς.</a:t>
            </a:r>
            <a:endParaRPr lang="el-GR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39330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</a:t>
            </a:r>
            <a:r>
              <a:rPr lang="el-GR" dirty="0"/>
              <a:t>Ε</a:t>
            </a:r>
            <a:r>
              <a:rPr lang="el-GR" dirty="0" smtClean="0"/>
              <a:t>λλάδα</a:t>
            </a:r>
            <a:endParaRPr lang="el-GR" dirty="0"/>
          </a:p>
        </p:txBody>
      </p:sp>
      <p:sp>
        <p:nvSpPr>
          <p:cNvPr id="3" name="Έκρηξη 2 2"/>
          <p:cNvSpPr/>
          <p:nvPr/>
        </p:nvSpPr>
        <p:spPr>
          <a:xfrm>
            <a:off x="2323932" y="4086072"/>
            <a:ext cx="6640555" cy="246540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904070" y="4718609"/>
            <a:ext cx="3116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κάθε ΚΜ κατά </a:t>
            </a:r>
            <a:r>
              <a:rPr lang="el-GR" dirty="0" err="1" smtClean="0"/>
              <a:t>μ.ό</a:t>
            </a:r>
            <a:r>
              <a:rPr lang="el-GR" dirty="0" smtClean="0"/>
              <a:t> αποδίδει €250,000, και επιδρά πολλαπλασιαστικά στο ΑΕΠ της χώρας με όφελος €500,000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39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5" grpId="0" animBg="1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2800" b="1" dirty="0">
                <a:solidFill>
                  <a:srgbClr val="000104"/>
                </a:solidFill>
              </a:rPr>
              <a:t>Προτάσεις Ανάπτυξης</a:t>
            </a:r>
            <a:r>
              <a:rPr lang="el-GR" sz="3200" b="1" dirty="0">
                <a:solidFill>
                  <a:srgbClr val="000104"/>
                </a:solidFill>
              </a:rPr>
              <a:t/>
            </a:r>
            <a:br>
              <a:rPr lang="el-GR" sz="3200" b="1" dirty="0">
                <a:solidFill>
                  <a:srgbClr val="000104"/>
                </a:solidFill>
              </a:rPr>
            </a:br>
            <a:r>
              <a:rPr lang="el-GR" sz="2400" b="1" dirty="0">
                <a:solidFill>
                  <a:srgbClr val="000104"/>
                </a:solidFill>
              </a:rPr>
              <a:t>ΙΙ. Σχεδιασμός μηχανισμού φορολογικών αναπτυξιακών κινήτρων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4955676"/>
              </p:ext>
            </p:extLst>
          </p:nvPr>
        </p:nvGraphicFramePr>
        <p:xfrm>
          <a:off x="251520" y="1556792"/>
          <a:ext cx="84969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4"/>
          <p:cNvSpPr/>
          <p:nvPr/>
        </p:nvSpPr>
        <p:spPr>
          <a:xfrm>
            <a:off x="149666" y="5013176"/>
            <a:ext cx="88868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400" b="1" u="sng" dirty="0" smtClean="0"/>
              <a:t>Εκτιμώμενα οφέλη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sz="1400" dirty="0" smtClean="0"/>
              <a:t>Ενδυνάμωση </a:t>
            </a:r>
            <a:r>
              <a:rPr lang="el-GR" sz="1400" dirty="0"/>
              <a:t>της εξωστρέφειας και της ανταγωνιστικότητας των επιχειρήσεων του κλάδου. </a:t>
            </a:r>
            <a:endParaRPr lang="el-GR" sz="1400" b="1" u="sng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sz="1400" dirty="0" smtClean="0"/>
              <a:t>Αύξηση </a:t>
            </a:r>
            <a:r>
              <a:rPr lang="el-GR" sz="1400" dirty="0"/>
              <a:t>των δαπανών έρευνας στις επιχειρήσεις, με αποτέλεσμα την τεράστια συμβολή των δαπανών Έρευνας και Τεχνολογικής Ανάπτυξης (ΕΤΑ) στο ρυθμό οικονομικής μεγέθυνσης. Υπολογίζεται ότι για κάθε αύξηση κατά 1% των δαπανών ΕΤΑ των επιχειρήσεων (περίπου €4 εκ., τα δύο προηγούμενα έτη), το ΑΕΠ αυξάνεται κατά 0,07% (ήτοι, περίπου €140 εκατ.). </a:t>
            </a:r>
            <a:endParaRPr lang="el-GR" sz="14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sz="1400" dirty="0" smtClean="0"/>
              <a:t>Ενίσχυση </a:t>
            </a:r>
            <a:r>
              <a:rPr lang="el-GR" sz="1400" dirty="0"/>
              <a:t>εγχώριας απασχόλησης και δημιουργία νέων θέσεων εργασίας. </a:t>
            </a:r>
            <a:endParaRPr lang="el-GR" sz="1400" b="1" u="sng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sz="1400" dirty="0" smtClean="0"/>
              <a:t>Καινοτομία </a:t>
            </a:r>
            <a:r>
              <a:rPr lang="el-GR" sz="1400" dirty="0"/>
              <a:t>και τεχνολογική ανάπτυξη ΙΟΒΕ 2012, Φορολογική μεταχείριση δαπανών επιστημονικής και τεχνολογικής έρευνας των επιχειρήσεων.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04864"/>
            <a:ext cx="14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30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rgbClr val="000104"/>
                </a:solidFill>
                <a:latin typeface="Calibri" panose="020F0502020204030204" pitchFamily="34" charset="0"/>
              </a:rPr>
              <a:t>Έρευνα &amp; Ανάπτυξη</a:t>
            </a:r>
            <a:r>
              <a:rPr lang="en-US" sz="3200" b="1" dirty="0" smtClean="0">
                <a:solidFill>
                  <a:srgbClr val="000104"/>
                </a:solidFill>
                <a:latin typeface="Calibri" panose="020F0502020204030204" pitchFamily="34" charset="0"/>
              </a:rPr>
              <a:t> </a:t>
            </a:r>
            <a:r>
              <a:rPr lang="el-GR" sz="3200" b="1" dirty="0" smtClean="0">
                <a:solidFill>
                  <a:srgbClr val="000104"/>
                </a:solidFill>
                <a:latin typeface="Calibri" panose="020F0502020204030204" pitchFamily="34" charset="0"/>
              </a:rPr>
              <a:t>του φαρμακευτικού κλάδου στην Ευρώπη</a:t>
            </a:r>
            <a:endParaRPr lang="el-GR" sz="3200" b="1" dirty="0">
              <a:solidFill>
                <a:srgbClr val="000104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90346116"/>
              </p:ext>
            </p:extLst>
          </p:nvPr>
        </p:nvGraphicFramePr>
        <p:xfrm>
          <a:off x="1043608" y="2060848"/>
          <a:ext cx="692311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556"/>
                <a:gridCol w="3461556"/>
              </a:tblGrid>
              <a:tr h="3083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EFPIA 2013</a:t>
                      </a:r>
                      <a:endParaRPr lang="el-GR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€</a:t>
                      </a:r>
                      <a:r>
                        <a:rPr kumimoji="0"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million</a:t>
                      </a:r>
                      <a:endParaRPr lang="el-GR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2993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Germany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6.063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993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Belgium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2.493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993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Spain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950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993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Austria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453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993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Poland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203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993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Cyprus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85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993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Greece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80</a:t>
                      </a:r>
                      <a:endParaRPr lang="el-G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5877272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EFPIA Facts &amp; Figures 2014, </a:t>
            </a:r>
            <a:r>
              <a:rPr lang="en-US" sz="1400" dirty="0" err="1" smtClean="0"/>
              <a:t>Farmaindustria</a:t>
            </a:r>
            <a:endParaRPr lang="el-GR" sz="1400" dirty="0"/>
          </a:p>
        </p:txBody>
      </p:sp>
      <p:sp>
        <p:nvSpPr>
          <p:cNvPr id="5" name="Ορθογώνιο 4"/>
          <p:cNvSpPr/>
          <p:nvPr/>
        </p:nvSpPr>
        <p:spPr>
          <a:xfrm>
            <a:off x="1907704" y="4221088"/>
            <a:ext cx="5256584" cy="28803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24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sfee">
      <a:dk1>
        <a:srgbClr val="002060"/>
      </a:dk1>
      <a:lt1>
        <a:srgbClr val="FFFFFF"/>
      </a:lt1>
      <a:dk2>
        <a:srgbClr val="345D7E"/>
      </a:dk2>
      <a:lt2>
        <a:srgbClr val="548BB7"/>
      </a:lt2>
      <a:accent1>
        <a:srgbClr val="94B6D2"/>
      </a:accent1>
      <a:accent2>
        <a:srgbClr val="114797"/>
      </a:accent2>
      <a:accent3>
        <a:srgbClr val="E9F0F6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2813</TotalTime>
  <Words>1228</Words>
  <Application>Microsoft Office PowerPoint</Application>
  <PresentationFormat>On-screen Show (4:3)</PresentationFormat>
  <Paragraphs>147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PowerPoint Presentation</vt:lpstr>
      <vt:lpstr>Η σημασία του κλάδου φαρμάκων στην Εθνική Οικονομία</vt:lpstr>
      <vt:lpstr>Προϋποθέσεις Ανάπτυξης</vt:lpstr>
      <vt:lpstr>Η επίδραση της παραγωγής και διάθεσης φαρμακευτικών προϊόντων στην εγχώρια οικονομία υποχώρησε την περίοδο 2010-2014 </vt:lpstr>
      <vt:lpstr>Έντονη μείωση στην απασχόληση του κλάδου εάν συμπεριληφθούν όλες οι επιδράσεις</vt:lpstr>
      <vt:lpstr>Αρνητικά επηρεάστηκαν και τα φορολογικά έσοδα από τις φαρμακευτικές για το Δημόσιο</vt:lpstr>
      <vt:lpstr>Προτάσεις Ανάπτυξης Ι. Ανάπτυξη Κλινικής Έρευνας</vt:lpstr>
      <vt:lpstr>Προτάσεις Ανάπτυξης ΙΙ. Σχεδιασμός μηχανισμού φορολογικών αναπτυξιακών κινήτρων</vt:lpstr>
      <vt:lpstr>Έρευνα &amp; Ανάπτυξη του φαρμακευτικού κλάδου στην Ευρώπη</vt:lpstr>
      <vt:lpstr>Προτάσεις Ανάπτυξης ΙΙΙ. Ενίσχυση εξωστρέφειας - επιχειρηματικότητας</vt:lpstr>
      <vt:lpstr>PowerPoint Presentation</vt:lpstr>
      <vt:lpstr>PowerPoint Presentation</vt:lpstr>
      <vt:lpstr>Προτάσεις Ανάπτυξης IV. Διασύνδεση έρευνας με την παραγωγή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Επίκαιρα και κρίσιμα θέματα ΣΦΕΕ</dc:title>
  <dc:creator>jenny.papadonikolaki</dc:creator>
  <cp:lastModifiedBy>Zoi Magklara</cp:lastModifiedBy>
  <cp:revision>116</cp:revision>
  <cp:lastPrinted>2016-03-17T13:54:30Z</cp:lastPrinted>
  <dcterms:created xsi:type="dcterms:W3CDTF">2015-09-01T09:47:10Z</dcterms:created>
  <dcterms:modified xsi:type="dcterms:W3CDTF">2016-03-17T14:11:54Z</dcterms:modified>
</cp:coreProperties>
</file>