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charts/chart12.xml" ContentType="application/vnd.openxmlformats-officedocument.drawingml.chart+xml"/>
  <Override PartName="/ppt/notesSlides/notesSlide10.xml" ContentType="application/vnd.openxmlformats-officedocument.presentationml.notesSlide+xml"/>
  <Override PartName="/ppt/charts/chart13.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5.xml" ContentType="application/vnd.openxmlformats-officedocument.drawingml.chart+xml"/>
  <Override PartName="/ppt/notesSlides/notesSlide13.xml" ContentType="application/vnd.openxmlformats-officedocument.presentationml.notesSlid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8.xml" ContentType="application/vnd.openxmlformats-officedocument.drawingml.chart+xml"/>
  <Override PartName="/ppt/drawings/drawing3.xml" ContentType="application/vnd.openxmlformats-officedocument.drawingml.chartshapes+xml"/>
  <Override PartName="/ppt/notesSlides/notesSlide15.xml" ContentType="application/vnd.openxmlformats-officedocument.presentationml.notesSlide+xml"/>
  <Override PartName="/ppt/charts/chart19.xml" ContentType="application/vnd.openxmlformats-officedocument.drawingml.chart+xml"/>
  <Override PartName="/ppt/notesSlides/notesSlide16.xml" ContentType="application/vnd.openxmlformats-officedocument.presentationml.notesSlide+xml"/>
  <Override PartName="/ppt/charts/chart20.xml" ContentType="application/vnd.openxmlformats-officedocument.drawingml.chart+xml"/>
  <Override PartName="/ppt/drawings/drawing4.xml" ContentType="application/vnd.openxmlformats-officedocument.drawingml.chartshapes+xml"/>
  <Override PartName="/ppt/notesSlides/notesSlide17.xml" ContentType="application/vnd.openxmlformats-officedocument.presentationml.notesSlide+xml"/>
  <Override PartName="/ppt/charts/chart21.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2.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3.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8.xml" ContentType="application/vnd.openxmlformats-officedocument.presentationml.notesSlide+xml"/>
  <Override PartName="/ppt/charts/chart24.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5.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6.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9.xml" ContentType="application/vnd.openxmlformats-officedocument.presentationml.notesSlide+xml"/>
  <Override PartName="/ppt/charts/chart27.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28.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2.xml" ContentType="application/vnd.openxmlformats-officedocument.presentationml.notesSlide+xml"/>
  <Override PartName="/ppt/charts/chart29.xml" ContentType="application/vnd.openxmlformats-officedocument.drawingml.chart+xml"/>
  <Override PartName="/ppt/notesSlides/notesSlide23.xml" ContentType="application/vnd.openxmlformats-officedocument.presentationml.notesSlide+xml"/>
  <Override PartName="/ppt/charts/chart30.xml" ContentType="application/vnd.openxmlformats-officedocument.drawingml.chart+xml"/>
  <Override PartName="/ppt/notesSlides/notesSlide24.xml" ContentType="application/vnd.openxmlformats-officedocument.presentationml.notesSlide+xml"/>
  <Override PartName="/ppt/charts/chart3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5.xml" ContentType="application/vnd.openxmlformats-officedocument.presentationml.notesSlide+xml"/>
  <Override PartName="/ppt/charts/chart32.xml" ContentType="application/vnd.openxmlformats-officedocument.drawingml.chart+xml"/>
  <Override PartName="/ppt/notesSlides/notesSlide26.xml" ContentType="application/vnd.openxmlformats-officedocument.presentationml.notesSlide+xml"/>
  <Override PartName="/ppt/charts/chart33.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7.xml" ContentType="application/vnd.openxmlformats-officedocument.presentationml.notesSlide+xml"/>
  <Override PartName="/ppt/charts/chart34.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35.xml" ContentType="application/vnd.openxmlformats-officedocument.drawingml.chart+xml"/>
  <Override PartName="/ppt/charts/style24.xml" ContentType="application/vnd.ms-office.chartstyle+xml"/>
  <Override PartName="/ppt/charts/colors24.xml" ContentType="application/vnd.ms-office.chartcolorstyle+xml"/>
  <Override PartName="/ppt/drawings/drawing5.xml" ContentType="application/vnd.openxmlformats-officedocument.drawingml.chartshapes+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Ex1.xml" ContentType="application/vnd.ms-office.chartex+xml"/>
  <Override PartName="/ppt/charts/style25.xml" ContentType="application/vnd.ms-office.chartstyle+xml"/>
  <Override PartName="/ppt/charts/colors25.xml" ContentType="application/vnd.ms-office.chartcolorstyle+xml"/>
  <Override PartName="/ppt/theme/themeOverride3.xml" ContentType="application/vnd.openxmlformats-officedocument.themeOverride+xml"/>
  <Override PartName="/ppt/charts/chartEx2.xml" ContentType="application/vnd.ms-office.chartex+xml"/>
  <Override PartName="/ppt/charts/style26.xml" ContentType="application/vnd.ms-office.chartstyle+xml"/>
  <Override PartName="/ppt/charts/colors26.xml" ContentType="application/vnd.ms-office.chartcolorstyle+xml"/>
  <Override PartName="/ppt/theme/themeOverride4.xml" ContentType="application/vnd.openxmlformats-officedocument.themeOverride+xml"/>
  <Override PartName="/ppt/charts/chartEx3.xml" ContentType="application/vnd.ms-office.chartex+xml"/>
  <Override PartName="/ppt/charts/style27.xml" ContentType="application/vnd.ms-office.chartstyle+xml"/>
  <Override PartName="/ppt/charts/colors27.xml" ContentType="application/vnd.ms-office.chartcolorstyle+xml"/>
  <Override PartName="/ppt/theme/themeOverride5.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36.xml" ContentType="application/vnd.openxmlformats-officedocument.drawingml.chart+xml"/>
  <Override PartName="/ppt/charts/style28.xml" ContentType="application/vnd.ms-office.chartstyle+xml"/>
  <Override PartName="/ppt/charts/colors28.xml" ContentType="application/vnd.ms-office.chartcolorstyle+xml"/>
  <Override PartName="/ppt/theme/themeOverride6.xml" ContentType="application/vnd.openxmlformats-officedocument.themeOverride+xml"/>
  <Override PartName="/ppt/charts/chart37.xml" ContentType="application/vnd.openxmlformats-officedocument.drawingml.chart+xml"/>
  <Override PartName="/ppt/charts/style29.xml" ContentType="application/vnd.ms-office.chartstyle+xml"/>
  <Override PartName="/ppt/charts/colors29.xml" ContentType="application/vnd.ms-office.chartcolorstyle+xml"/>
  <Override PartName="/ppt/theme/themeOverride7.xml" ContentType="application/vnd.openxmlformats-officedocument.themeOverride+xml"/>
  <Override PartName="/ppt/charts/chart38.xml" ContentType="application/vnd.openxmlformats-officedocument.drawingml.chart+xml"/>
  <Override PartName="/ppt/charts/style30.xml" ContentType="application/vnd.ms-office.chartstyle+xml"/>
  <Override PartName="/ppt/charts/colors30.xml" ContentType="application/vnd.ms-office.chartcolorstyle+xml"/>
  <Override PartName="/ppt/theme/themeOverride8.xml" ContentType="application/vnd.openxmlformats-officedocument.themeOverride+xml"/>
  <Override PartName="/ppt/charts/chart39.xml" ContentType="application/vnd.openxmlformats-officedocument.drawingml.chart+xml"/>
  <Override PartName="/ppt/charts/style31.xml" ContentType="application/vnd.ms-office.chartstyle+xml"/>
  <Override PartName="/ppt/charts/colors31.xml" ContentType="application/vnd.ms-office.chartcolorstyl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4" r:id="rId1"/>
  </p:sldMasterIdLst>
  <p:notesMasterIdLst>
    <p:notesMasterId r:id="rId49"/>
  </p:notesMasterIdLst>
  <p:handoutMasterIdLst>
    <p:handoutMasterId r:id="rId50"/>
  </p:handoutMasterIdLst>
  <p:sldIdLst>
    <p:sldId id="330" r:id="rId2"/>
    <p:sldId id="475" r:id="rId3"/>
    <p:sldId id="476" r:id="rId4"/>
    <p:sldId id="477" r:id="rId5"/>
    <p:sldId id="479" r:id="rId6"/>
    <p:sldId id="480" r:id="rId7"/>
    <p:sldId id="415" r:id="rId8"/>
    <p:sldId id="414" r:id="rId9"/>
    <p:sldId id="470" r:id="rId10"/>
    <p:sldId id="472" r:id="rId11"/>
    <p:sldId id="473" r:id="rId12"/>
    <p:sldId id="522" r:id="rId13"/>
    <p:sldId id="485" r:id="rId14"/>
    <p:sldId id="458" r:id="rId15"/>
    <p:sldId id="444" r:id="rId16"/>
    <p:sldId id="486" r:id="rId17"/>
    <p:sldId id="487" r:id="rId18"/>
    <p:sldId id="489" r:id="rId19"/>
    <p:sldId id="490" r:id="rId20"/>
    <p:sldId id="469" r:id="rId21"/>
    <p:sldId id="532" r:id="rId22"/>
    <p:sldId id="461" r:id="rId23"/>
    <p:sldId id="526" r:id="rId24"/>
    <p:sldId id="524" r:id="rId25"/>
    <p:sldId id="527" r:id="rId26"/>
    <p:sldId id="493" r:id="rId27"/>
    <p:sldId id="494" r:id="rId28"/>
    <p:sldId id="496" r:id="rId29"/>
    <p:sldId id="464" r:id="rId30"/>
    <p:sldId id="498" r:id="rId31"/>
    <p:sldId id="505" r:id="rId32"/>
    <p:sldId id="506" r:id="rId33"/>
    <p:sldId id="500" r:id="rId34"/>
    <p:sldId id="507" r:id="rId35"/>
    <p:sldId id="510" r:id="rId36"/>
    <p:sldId id="511" r:id="rId37"/>
    <p:sldId id="512" r:id="rId38"/>
    <p:sldId id="513" r:id="rId39"/>
    <p:sldId id="514" r:id="rId40"/>
    <p:sldId id="515" r:id="rId41"/>
    <p:sldId id="516" r:id="rId42"/>
    <p:sldId id="517" r:id="rId43"/>
    <p:sldId id="534" r:id="rId44"/>
    <p:sldId id="528" r:id="rId45"/>
    <p:sldId id="529" r:id="rId46"/>
    <p:sldId id="530" r:id="rId47"/>
    <p:sldId id="531" r:id="rId48"/>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5F55"/>
    <a:srgbClr val="0099FF"/>
    <a:srgbClr val="00CC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AEF2A5-2838-4E34-B953-C198D38CFBA3}" v="399" dt="2019-04-17T08:50:05.482"/>
  </p1510:revLst>
</p1510:revInfo>
</file>

<file path=ppt/tableStyles.xml><?xml version="1.0" encoding="utf-8"?>
<a:tblStyleLst xmlns:a="http://schemas.openxmlformats.org/drawingml/2006/main" def="{B301B821-A1FF-4177-AEE7-76D212191A09}">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08" autoAdjust="0"/>
    <p:restoredTop sz="84070" autoAdjust="0"/>
  </p:normalViewPr>
  <p:slideViewPr>
    <p:cSldViewPr>
      <p:cViewPr varScale="1">
        <p:scale>
          <a:sx n="70" d="100"/>
          <a:sy n="70" d="100"/>
        </p:scale>
        <p:origin x="1666" y="62"/>
      </p:cViewPr>
      <p:guideLst>
        <p:guide orient="horz" pos="2160"/>
        <p:guide pos="2880"/>
      </p:guideLst>
    </p:cSldViewPr>
  </p:slideViewPr>
  <p:outlineViewPr>
    <p:cViewPr>
      <p:scale>
        <a:sx n="1" d="1"/>
        <a:sy n="1" d="1"/>
      </p:scale>
      <p:origin x="0" y="-217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3858"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new%2013-0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1" Type="http://schemas.openxmlformats.org/officeDocument/2006/relationships/oleObject" Target="file:///C:\Users\athanasiadis\Desktop\F&amp;F_2018\&#917;&#955;&#955;&#951;&#957;&#953;&#954;&#940;%20&#916;&#953;&#940;&#947;&#961;&#945;&#956;&#956;&#945;&#964;&#945;%202018%20(&#934;&#940;&#961;&#956;&#945;&#954;&#959;)_new%20DEC.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DEC.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2.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960;&#945;&#961;&#959;&#965;&#963;&#943;&#945;&#963;&#951;&#962;.xlsx" TargetMode="External"/><Relationship Id="rId2" Type="http://schemas.microsoft.com/office/2011/relationships/chartColorStyle" Target="colors10.xml"/><Relationship Id="rId1" Type="http://schemas.microsoft.com/office/2011/relationships/chartStyle" Target="style10.xml"/></Relationships>
</file>

<file path=ppt/charts/_rels/chart15.xml.rels><?xml version="1.0" encoding="UTF-8" standalone="yes"?>
<Relationships xmlns="http://schemas.openxmlformats.org/package/2006/relationships"><Relationship Id="rId1" Type="http://schemas.openxmlformats.org/officeDocument/2006/relationships/oleObject" Target="file:///C:\Users\athanasiadis\Desktop\F&amp;F_2018\&#917;&#955;&#955;&#951;&#957;&#953;&#954;&#940;%20&#916;&#953;&#940;&#947;&#961;&#945;&#956;&#956;&#945;&#964;&#945;%202018%20(&#934;&#940;&#961;&#956;&#945;&#954;&#959;)_new%20Nov.xlsx" TargetMode="External"/></Relationships>
</file>

<file path=ppt/charts/_rels/chart16.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pavlou\Dropbox\F&amp;F_2018\&#932;&#917;&#923;&#921;&#922;&#913;%20&#928;&#913;&#929;&#913;&#916;&#927;&#932;&#917;&#913;\&#917;&#955;&#955;&#951;&#957;&#953;&#954;&#940;%20&#916;&#953;&#940;&#947;&#961;&#945;&#956;&#956;&#945;&#964;&#945;%202018%20(&#934;&#940;&#961;&#956;&#945;&#954;&#959;)_new%20FEB.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athanasiadis\Dropbox\F&amp;F_2018\&#932;&#917;&#923;&#921;&#922;&#913;%20&#928;&#913;&#929;&#913;&#916;&#927;&#932;&#917;&#913;\&#917;&#955;&#955;&#951;&#957;&#953;&#954;&#940;%20&#916;&#953;&#940;&#947;&#961;&#945;&#956;&#956;&#945;&#964;&#945;%202018%20(&#934;&#940;&#961;&#956;&#945;&#954;&#959;)_new%20FEB.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avlou\Dropbox\F&amp;F_2018\&#932;&#917;&#923;&#921;&#922;&#913;%20&#928;&#913;&#929;&#913;&#916;&#927;&#932;&#917;&#913;\&#917;&#955;&#955;&#951;&#957;&#953;&#954;&#940;%20&#916;&#953;&#940;&#947;&#961;&#945;&#956;&#956;&#945;&#964;&#945;%202018%20(&#934;&#940;&#961;&#956;&#945;&#954;&#959;)_new%2013-03.xlsx" TargetMode="Externa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athanasiadis\Dropbox\F&amp;F_2018\&#932;&#917;&#923;&#921;&#922;&#913;%20&#928;&#913;&#929;&#913;&#916;&#927;&#932;&#917;&#913;\&#917;&#955;&#955;&#951;&#957;&#953;&#954;&#940;%20&#916;&#953;&#940;&#947;&#961;&#945;&#956;&#956;&#945;&#964;&#945;%202018%20(&#934;&#940;&#961;&#956;&#945;&#954;&#959;)_new%2013-03.xlsx" TargetMode="External"/></Relationships>
</file>

<file path=ppt/charts/_rels/chart21.xml.rels><?xml version="1.0" encoding="UTF-8" standalone="yes"?>
<Relationships xmlns="http://schemas.openxmlformats.org/package/2006/relationships"><Relationship Id="rId3" Type="http://schemas.openxmlformats.org/officeDocument/2006/relationships/oleObject" Target="file:///C:\Users\jenny.papadonikolaki.SFEEGR\Desktop\My%20documents\Library\Public%20Affairs\F&amp;F%202018\PHARMA%20SPENT%20EVOLUTION_12Feb2019.xlsx" TargetMode="External"/><Relationship Id="rId2" Type="http://schemas.microsoft.com/office/2011/relationships/chartColorStyle" Target="colors13.xml"/><Relationship Id="rId1" Type="http://schemas.microsoft.com/office/2011/relationships/chartStyle" Target="style13.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jenny.papadonikolaki.SFEEGR\Desktop\My%20documents\Library\Public%20Affairs\F&amp;F%202018\PHARMA%20SPENT%20EVOLUTION_12Feb2019.xlsx" TargetMode="External"/><Relationship Id="rId2" Type="http://schemas.microsoft.com/office/2011/relationships/chartColorStyle" Target="colors14.xml"/><Relationship Id="rId1" Type="http://schemas.microsoft.com/office/2011/relationships/chartStyle" Target="style14.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jenny.papadonikolaki.SFEEGR\Desktop\My%20documents\Library\Public%20Affairs\F&amp;F%202018\PHARMA%20SPENT%20EVOLUTION_12Feb2019.xlsx" TargetMode="External"/><Relationship Id="rId2" Type="http://schemas.microsoft.com/office/2011/relationships/chartColorStyle" Target="colors15.xml"/><Relationship Id="rId1" Type="http://schemas.microsoft.com/office/2011/relationships/chartStyle" Target="style15.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16.xml"/><Relationship Id="rId1" Type="http://schemas.microsoft.com/office/2011/relationships/chartStyle" Target="style16.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17.xml"/><Relationship Id="rId1" Type="http://schemas.microsoft.com/office/2011/relationships/chartStyle" Target="style17.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athanasiadis\Desktop\Thanos_Gr-Figures_2017.xlsx" TargetMode="External"/><Relationship Id="rId2" Type="http://schemas.microsoft.com/office/2011/relationships/chartColorStyle" Target="colors18.xml"/><Relationship Id="rId1" Type="http://schemas.microsoft.com/office/2011/relationships/chartStyle" Target="style18.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19.xml"/><Relationship Id="rId1" Type="http://schemas.microsoft.com/office/2011/relationships/chartStyle" Target="style19.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new%20FEB.xlsx" TargetMode="External"/><Relationship Id="rId2" Type="http://schemas.microsoft.com/office/2011/relationships/chartColorStyle" Target="colors20.xml"/><Relationship Id="rId1" Type="http://schemas.microsoft.com/office/2011/relationships/chartStyle" Target="style20.xml"/></Relationships>
</file>

<file path=ppt/charts/_rels/chart29.xml.rels><?xml version="1.0" encoding="UTF-8" standalone="yes"?>
<Relationships xmlns="http://schemas.openxmlformats.org/package/2006/relationships"><Relationship Id="rId1" Type="http://schemas.openxmlformats.org/officeDocument/2006/relationships/oleObject" Target="file:///C:\Users\athanasiadis\Desktop\&#960;&#945;&#957;&#959;&#961;&#945;&#956;&#94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0.xml.rels><?xml version="1.0" encoding="UTF-8" standalone="yes"?>
<Relationships xmlns="http://schemas.openxmlformats.org/package/2006/relationships"><Relationship Id="rId1" Type="http://schemas.openxmlformats.org/officeDocument/2006/relationships/oleObject" Target="file:///C:\Users\athanasiadis\Desktop\F&amp;F_2018\&#917;&#955;&#955;&#951;&#957;&#953;&#954;&#940;%20&#916;&#953;&#940;&#947;&#961;&#945;&#956;&#956;&#945;&#964;&#945;%202018%20(&#934;&#940;&#961;&#956;&#945;&#954;&#959;)_new%20Nov.xlsx" TargetMode="External"/></Relationships>
</file>

<file path=ppt/charts/_rels/chart31.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21.xml"/><Relationship Id="rId1" Type="http://schemas.microsoft.com/office/2011/relationships/chartStyle" Target="style21.xml"/></Relationships>
</file>

<file path=ppt/charts/_rels/chart32.xml.rels><?xml version="1.0" encoding="UTF-8" standalone="yes"?>
<Relationships xmlns="http://schemas.openxmlformats.org/package/2006/relationships"><Relationship Id="rId1" Type="http://schemas.openxmlformats.org/officeDocument/2006/relationships/oleObject" Target="file:///C:\Users\athanasiadis\Desktop\F&amp;F_2018\&#917;&#955;&#955;&#951;&#957;&#953;&#954;&#940;%20&#916;&#953;&#940;&#947;&#961;&#945;&#956;&#956;&#945;&#964;&#945;%202018%20(&#934;&#940;&#961;&#956;&#945;&#954;&#959;)_new%20Nov.xlsx" TargetMode="External"/></Relationships>
</file>

<file path=ppt/charts/_rels/chart33.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new%20FEB.xlsx" TargetMode="External"/><Relationship Id="rId2" Type="http://schemas.microsoft.com/office/2011/relationships/chartColorStyle" Target="colors22.xml"/><Relationship Id="rId1" Type="http://schemas.microsoft.com/office/2011/relationships/chartStyle" Target="style22.xml"/></Relationships>
</file>

<file path=ppt/charts/_rels/chart34.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new%20FEB.xlsx" TargetMode="External"/><Relationship Id="rId2" Type="http://schemas.microsoft.com/office/2011/relationships/chartColorStyle" Target="colors23.xml"/><Relationship Id="rId1" Type="http://schemas.microsoft.com/office/2011/relationships/chartStyle" Target="style23.xml"/></Relationships>
</file>

<file path=ppt/charts/_rels/chart35.xml.rels><?xml version="1.0" encoding="UTF-8" standalone="yes"?>
<Relationships xmlns="http://schemas.openxmlformats.org/package/2006/relationships"><Relationship Id="rId3" Type="http://schemas.openxmlformats.org/officeDocument/2006/relationships/oleObject" Target="file:///E:\New%20Documents\&#917;&#955;&#955;&#951;&#957;&#953;&#954;&#942;%20&#904;&#957;&#969;&#963;&#951;%20&#913;&#955;&#959;&#965;&#956;&#953;&#957;&#943;&#959;&#965;\Data\&#917;&#958;&#969;&#964;&#949;&#961;&#953;&#954;&#972;%20&#917;&#956;&#960;&#972;&#961;&#953;&#959;\&#931;&#964;&#959;&#953;&#967;&#949;&#943;&#945;%20&#917;&#958;&#969;&#964;&#949;&#961;&#953;&#954;&#959;&#973;%20&#917;&#956;&#960;&#959;&#961;&#943;&#959;&#965;_22012019.xlsx" TargetMode="Externa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chartUserShapes" Target="../drawings/drawing5.xml"/></Relationships>
</file>

<file path=ppt/charts/_rels/chart3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28.xml"/><Relationship Id="rId1" Type="http://schemas.microsoft.com/office/2011/relationships/chartStyle" Target="style28.xml"/><Relationship Id="rId4" Type="http://schemas.openxmlformats.org/officeDocument/2006/relationships/oleObject" Target="file:///C:\Users\paratsiokas\Desktop\SFEE_2017\Indirect%20&amp;%20induced%20effects%20by%20nace2%20sector.xlsx" TargetMode="External"/></Relationships>
</file>

<file path=ppt/charts/_rels/chart3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oleObject" Target="file:///C:\Users\paratsiokas\Desktop\SFEE_2017\Indirect%20&amp;%20induced%20effects%20by%20nace2%20sector.xlsx" TargetMode="External"/></Relationships>
</file>

<file path=ppt/charts/_rels/chart3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oleObject" Target="file:///C:\Users\paratsiokas\Desktop\SFEE_2017\Indirect%20&amp;%20induced%20effects%20by%20nace2%20sector.xlsx" TargetMode="External"/></Relationships>
</file>

<file path=ppt/charts/_rels/chart3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oleObject" Target="file:///C:\Users\paratsiokas\Desktop\SFEE_2017\Indirect%20&amp;%20induced%20effects%20by%20nace2%20sector.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new%2013-03.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1" Type="http://schemas.openxmlformats.org/officeDocument/2006/relationships/oleObject" Target="file:///C:\Users\athanasiadis\Desktop\F&amp;F_2018\&#917;&#955;&#955;&#951;&#957;&#953;&#954;&#940;%20&#916;&#953;&#940;&#947;&#961;&#945;&#956;&#956;&#945;&#964;&#945;%202018%20(&#934;&#940;&#961;&#956;&#945;&#954;&#959;)_new%20Nov.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file:///C:\Users\pavlou\Dropbox\F&amp;F_2018\&#932;&#917;&#923;&#921;&#922;&#913;%20&#928;&#913;&#929;&#913;&#916;&#927;&#932;&#917;&#913;\&#917;&#955;&#955;&#951;&#957;&#953;&#954;&#940;%20&#916;&#953;&#940;&#947;&#961;&#945;&#956;&#956;&#945;&#964;&#945;%202018%20(&#934;&#940;&#961;&#956;&#945;&#954;&#959;)_&#960;&#945;&#961;&#959;&#965;&#963;&#943;&#945;&#963;&#951;&#962;.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thanasiadis\Desktop\F&amp;F_2018\&#917;&#955;&#955;&#951;&#957;&#953;&#954;&#940;%20&#916;&#953;&#940;&#947;&#961;&#945;&#956;&#956;&#945;&#964;&#945;%202018%20(&#934;&#940;&#961;&#956;&#945;&#954;&#959;)_new%20Nov.xlsx" TargetMode="External"/><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25.xml"/><Relationship Id="rId2" Type="http://schemas.microsoft.com/office/2011/relationships/chartStyle" Target="style25.xml"/><Relationship Id="rId1" Type="http://schemas.openxmlformats.org/officeDocument/2006/relationships/oleObject" Target="file:///C:\Users\paratsiokas\Desktop\SFEE_2017\data&amp;diagrammata_sfee.xlsx" TargetMode="External"/><Relationship Id="rId4" Type="http://schemas.openxmlformats.org/officeDocument/2006/relationships/themeOverride" Target="../theme/themeOverride3.xml"/></Relationships>
</file>

<file path=ppt/charts/_rels/chartEx2.xml.rels><?xml version="1.0" encoding="UTF-8" standalone="yes"?>
<Relationships xmlns="http://schemas.openxmlformats.org/package/2006/relationships"><Relationship Id="rId3" Type="http://schemas.microsoft.com/office/2011/relationships/chartColorStyle" Target="colors26.xml"/><Relationship Id="rId2" Type="http://schemas.microsoft.com/office/2011/relationships/chartStyle" Target="style26.xml"/><Relationship Id="rId1" Type="http://schemas.openxmlformats.org/officeDocument/2006/relationships/oleObject" Target="file:///C:\Users\paratsiokas\Desktop\SFEE_2017\data&amp;diagrammata_sfee.xlsx" TargetMode="External"/><Relationship Id="rId4" Type="http://schemas.openxmlformats.org/officeDocument/2006/relationships/themeOverride" Target="../theme/themeOverride4.xml"/></Relationships>
</file>

<file path=ppt/charts/_rels/chartEx3.xml.rels><?xml version="1.0" encoding="UTF-8" standalone="yes"?>
<Relationships xmlns="http://schemas.openxmlformats.org/package/2006/relationships"><Relationship Id="rId3" Type="http://schemas.microsoft.com/office/2011/relationships/chartColorStyle" Target="colors27.xml"/><Relationship Id="rId2" Type="http://schemas.microsoft.com/office/2011/relationships/chartStyle" Target="style27.xml"/><Relationship Id="rId1" Type="http://schemas.openxmlformats.org/officeDocument/2006/relationships/oleObject" Target="file:///C:\Users\paratsiokas\Desktop\SFEE_2017\data&amp;diagrammata_sfee.xlsx" TargetMode="External"/><Relationship Id="rId4"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dirty="0"/>
              <a:t>Δείκτης ΑΕΠ (</a:t>
            </a:r>
            <a:r>
              <a:rPr lang="en-US" sz="1440" b="1" dirty="0"/>
              <a:t>2007=100</a:t>
            </a:r>
            <a:r>
              <a:rPr lang="el-GR" sz="1440" b="1" dirty="0"/>
              <a:t>) Ελλάδα-ΕΕ28-Νότιες Χώρες</a:t>
            </a:r>
            <a:endParaRPr lang="en-US" sz="1440" b="1" dirty="0"/>
          </a:p>
        </c:rich>
      </c:tx>
      <c:layout>
        <c:manualLayout>
          <c:xMode val="edge"/>
          <c:yMode val="edge"/>
          <c:x val="0.26821771384028692"/>
          <c:y val="0"/>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tx>
            <c:strRef>
              <c:f>'1new-2new'!$B$69</c:f>
              <c:strCache>
                <c:ptCount val="1"/>
                <c:pt idx="0">
                  <c:v>Ελλάδα</c:v>
                </c:pt>
              </c:strCache>
            </c:strRef>
          </c:tx>
          <c:spPr>
            <a:ln w="28575" cap="rnd">
              <a:solidFill>
                <a:schemeClr val="accent1"/>
              </a:solidFill>
              <a:prstDash val="dash"/>
              <a:round/>
            </a:ln>
            <a:effectLst/>
          </c:spPr>
          <c:marker>
            <c:symbol val="none"/>
          </c:marker>
          <c:dLbls>
            <c:dLbl>
              <c:idx val="9"/>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FA4-41C2-8902-D84B73B6C4EE}"/>
                </c:ext>
              </c:extLst>
            </c:dLbl>
            <c:dLbl>
              <c:idx val="10"/>
              <c:layout>
                <c:manualLayout>
                  <c:x val="-1.4575974570318633E-2"/>
                  <c:y val="-4.28325509134999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0B-43D9-9494-8980719A1E35}"/>
                </c:ext>
              </c:extLst>
            </c:dLbl>
            <c:dLbl>
              <c:idx val="11"/>
              <c:layout>
                <c:manualLayout>
                  <c:x val="-2.186396185547795E-2"/>
                  <c:y val="-5.29107981872646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20B-43D9-9494-8980719A1E35}"/>
                </c:ext>
              </c:extLst>
            </c:dLbl>
            <c:dLbl>
              <c:idx val="1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FA4-41C2-8902-D84B73B6C4EE}"/>
                </c:ext>
              </c:extLst>
            </c:dLbl>
            <c:dLbl>
              <c:idx val="13"/>
              <c:layout>
                <c:manualLayout>
                  <c:x val="-2.1863961855478058E-2"/>
                  <c:y val="-5.03912363688233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20B-43D9-9494-8980719A1E35}"/>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'1new-2new'!$C$68:$P$68</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2018e</c:v>
                </c:pt>
                <c:pt idx="12">
                  <c:v>2019f</c:v>
                </c:pt>
                <c:pt idx="13">
                  <c:v>2020f</c:v>
                </c:pt>
              </c:strCache>
            </c:strRef>
          </c:cat>
          <c:val>
            <c:numRef>
              <c:f>'1new-2new'!$C$69:$P$69</c:f>
              <c:numCache>
                <c:formatCode>#,##0.0</c:formatCode>
                <c:ptCount val="14"/>
                <c:pt idx="0">
                  <c:v>100</c:v>
                </c:pt>
                <c:pt idx="1">
                  <c:v>99.664846181428175</c:v>
                </c:pt>
                <c:pt idx="2">
                  <c:v>95.378522794488049</c:v>
                </c:pt>
                <c:pt idx="3">
                  <c:v>90.152707774029025</c:v>
                </c:pt>
                <c:pt idx="4">
                  <c:v>81.919482515803452</c:v>
                </c:pt>
                <c:pt idx="5">
                  <c:v>75.938963157010974</c:v>
                </c:pt>
                <c:pt idx="6">
                  <c:v>73.477459180673961</c:v>
                </c:pt>
                <c:pt idx="7">
                  <c:v>74.021052110974495</c:v>
                </c:pt>
                <c:pt idx="8">
                  <c:v>73.69694644279474</c:v>
                </c:pt>
                <c:pt idx="9">
                  <c:v>73.55623209411911</c:v>
                </c:pt>
                <c:pt idx="10">
                  <c:v>74.663320579433645</c:v>
                </c:pt>
                <c:pt idx="11">
                  <c:v>76.156586991022323</c:v>
                </c:pt>
                <c:pt idx="12">
                  <c:v>77.832031904824817</c:v>
                </c:pt>
                <c:pt idx="13">
                  <c:v>79.622168638635785</c:v>
                </c:pt>
              </c:numCache>
            </c:numRef>
          </c:val>
          <c:smooth val="0"/>
          <c:extLst>
            <c:ext xmlns:c16="http://schemas.microsoft.com/office/drawing/2014/chart" uri="{C3380CC4-5D6E-409C-BE32-E72D297353CC}">
              <c16:uniqueId val="{00000002-8FA4-41C2-8902-D84B73B6C4EE}"/>
            </c:ext>
          </c:extLst>
        </c:ser>
        <c:ser>
          <c:idx val="1"/>
          <c:order val="1"/>
          <c:tx>
            <c:strRef>
              <c:f>'1new-2new'!$B$70</c:f>
              <c:strCache>
                <c:ptCount val="1"/>
                <c:pt idx="0">
                  <c:v>ΕΕ28</c:v>
                </c:pt>
              </c:strCache>
            </c:strRef>
          </c:tx>
          <c:spPr>
            <a:ln w="28575" cap="rnd">
              <a:solidFill>
                <a:schemeClr val="accent2"/>
              </a:solidFill>
              <a:prstDash val="sysDot"/>
              <a:round/>
            </a:ln>
            <a:effectLst/>
          </c:spPr>
          <c:marker>
            <c:symbol val="none"/>
          </c:marker>
          <c:dLbls>
            <c:dLbl>
              <c:idx val="9"/>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FA4-41C2-8902-D84B73B6C4EE}"/>
                </c:ext>
              </c:extLst>
            </c:dLbl>
            <c:dLbl>
              <c:idx val="10"/>
              <c:layout>
                <c:manualLayout>
                  <c:x val="-1.4575974570318633E-2"/>
                  <c:y val="-5.03912363688234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20B-43D9-9494-8980719A1E35}"/>
                </c:ext>
              </c:extLst>
            </c:dLbl>
            <c:dLbl>
              <c:idx val="11"/>
              <c:layout>
                <c:manualLayout>
                  <c:x val="-2.186396185547795E-2"/>
                  <c:y val="-3.7793427276617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20B-43D9-9494-8980719A1E35}"/>
                </c:ext>
              </c:extLst>
            </c:dLbl>
            <c:dLbl>
              <c:idx val="1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FA4-41C2-8902-D84B73B6C4EE}"/>
                </c:ext>
              </c:extLst>
            </c:dLbl>
            <c:dLbl>
              <c:idx val="13"/>
              <c:layout>
                <c:manualLayout>
                  <c:x val="-5.8303898281275605E-3"/>
                  <c:y val="-3.52738654581763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20B-43D9-9494-8980719A1E35}"/>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'1new-2new'!$C$68:$P$68</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2018e</c:v>
                </c:pt>
                <c:pt idx="12">
                  <c:v>2019f</c:v>
                </c:pt>
                <c:pt idx="13">
                  <c:v>2020f</c:v>
                </c:pt>
              </c:strCache>
            </c:strRef>
          </c:cat>
          <c:val>
            <c:numRef>
              <c:f>'1new-2new'!$C$70:$P$70</c:f>
              <c:numCache>
                <c:formatCode>#,##0.0</c:formatCode>
                <c:ptCount val="14"/>
                <c:pt idx="0">
                  <c:v>100</c:v>
                </c:pt>
                <c:pt idx="1">
                  <c:v>100.49220873318924</c:v>
                </c:pt>
                <c:pt idx="2">
                  <c:v>96.141893689028024</c:v>
                </c:pt>
                <c:pt idx="3">
                  <c:v>98.147720706701691</c:v>
                </c:pt>
                <c:pt idx="4">
                  <c:v>99.870604132719052</c:v>
                </c:pt>
                <c:pt idx="5">
                  <c:v>99.476607856385115</c:v>
                </c:pt>
                <c:pt idx="6">
                  <c:v>99.756799970650903</c:v>
                </c:pt>
                <c:pt idx="7">
                  <c:v>101.54220307737461</c:v>
                </c:pt>
                <c:pt idx="8">
                  <c:v>103.89341693748339</c:v>
                </c:pt>
                <c:pt idx="9">
                  <c:v>105.99829714121502</c:v>
                </c:pt>
                <c:pt idx="10">
                  <c:v>108.57436784806956</c:v>
                </c:pt>
                <c:pt idx="11">
                  <c:v>110.63728083718287</c:v>
                </c:pt>
                <c:pt idx="12">
                  <c:v>112.29684004974061</c:v>
                </c:pt>
                <c:pt idx="13">
                  <c:v>114.20588633058618</c:v>
                </c:pt>
              </c:numCache>
            </c:numRef>
          </c:val>
          <c:smooth val="0"/>
          <c:extLst>
            <c:ext xmlns:c16="http://schemas.microsoft.com/office/drawing/2014/chart" uri="{C3380CC4-5D6E-409C-BE32-E72D297353CC}">
              <c16:uniqueId val="{00000005-8FA4-41C2-8902-D84B73B6C4EE}"/>
            </c:ext>
          </c:extLst>
        </c:ser>
        <c:ser>
          <c:idx val="2"/>
          <c:order val="2"/>
          <c:tx>
            <c:strRef>
              <c:f>'1new-2new'!$B$71</c:f>
              <c:strCache>
                <c:ptCount val="1"/>
                <c:pt idx="0">
                  <c:v>Νότιες Χώρες</c:v>
                </c:pt>
              </c:strCache>
            </c:strRef>
          </c:tx>
          <c:spPr>
            <a:ln w="28575" cap="rnd">
              <a:solidFill>
                <a:schemeClr val="accent3"/>
              </a:solidFill>
              <a:round/>
            </a:ln>
            <a:effectLst/>
          </c:spPr>
          <c:marker>
            <c:symbol val="none"/>
          </c:marker>
          <c:dLbls>
            <c:dLbl>
              <c:idx val="9"/>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FA4-41C2-8902-D84B73B6C4EE}"/>
                </c:ext>
              </c:extLst>
            </c:dLbl>
            <c:dLbl>
              <c:idx val="10"/>
              <c:layout>
                <c:manualLayout>
                  <c:x val="-1.4575974570318633E-2"/>
                  <c:y val="-2.77151800028529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20B-43D9-9494-8980719A1E35}"/>
                </c:ext>
              </c:extLst>
            </c:dLbl>
            <c:dLbl>
              <c:idx val="11"/>
              <c:layout>
                <c:manualLayout>
                  <c:x val="-2.186396185547795E-2"/>
                  <c:y val="-3.527386545817636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20B-43D9-9494-8980719A1E35}"/>
                </c:ext>
              </c:extLst>
            </c:dLbl>
            <c:dLbl>
              <c:idx val="1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FA4-41C2-8902-D84B73B6C4EE}"/>
                </c:ext>
              </c:extLst>
            </c:dLbl>
            <c:dLbl>
              <c:idx val="13"/>
              <c:layout>
                <c:manualLayout>
                  <c:x val="-5.8303898281275605E-3"/>
                  <c:y val="-4.78716745503822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20B-43D9-9494-8980719A1E35}"/>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'1new-2new'!$C$68:$P$68</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2018e</c:v>
                </c:pt>
                <c:pt idx="12">
                  <c:v>2019f</c:v>
                </c:pt>
                <c:pt idx="13">
                  <c:v>2020f</c:v>
                </c:pt>
              </c:strCache>
            </c:strRef>
          </c:cat>
          <c:val>
            <c:numRef>
              <c:f>'1new-2new'!$C$71:$P$71</c:f>
              <c:numCache>
                <c:formatCode>#,##0.0</c:formatCode>
                <c:ptCount val="14"/>
                <c:pt idx="0">
                  <c:v>100</c:v>
                </c:pt>
                <c:pt idx="1">
                  <c:v>99.833029264164935</c:v>
                </c:pt>
                <c:pt idx="2">
                  <c:v>95.231635410693897</c:v>
                </c:pt>
                <c:pt idx="3">
                  <c:v>96.2432004290702</c:v>
                </c:pt>
                <c:pt idx="4">
                  <c:v>96.080935412309486</c:v>
                </c:pt>
                <c:pt idx="5">
                  <c:v>93.261544638682878</c:v>
                </c:pt>
                <c:pt idx="6">
                  <c:v>91.691732206092482</c:v>
                </c:pt>
                <c:pt idx="7">
                  <c:v>92.274156469626476</c:v>
                </c:pt>
                <c:pt idx="8">
                  <c:v>94.123739183857694</c:v>
                </c:pt>
                <c:pt idx="9">
                  <c:v>95.977574175282456</c:v>
                </c:pt>
                <c:pt idx="10">
                  <c:v>98.081524349341962</c:v>
                </c:pt>
                <c:pt idx="11">
                  <c:v>99.703318650437396</c:v>
                </c:pt>
                <c:pt idx="12">
                  <c:v>100.74119144713558</c:v>
                </c:pt>
                <c:pt idx="13">
                  <c:v>102.04451481030669</c:v>
                </c:pt>
              </c:numCache>
            </c:numRef>
          </c:val>
          <c:smooth val="0"/>
          <c:extLst>
            <c:ext xmlns:c16="http://schemas.microsoft.com/office/drawing/2014/chart" uri="{C3380CC4-5D6E-409C-BE32-E72D297353CC}">
              <c16:uniqueId val="{00000008-8FA4-41C2-8902-D84B73B6C4EE}"/>
            </c:ext>
          </c:extLst>
        </c:ser>
        <c:dLbls>
          <c:showLegendKey val="0"/>
          <c:showVal val="0"/>
          <c:showCatName val="0"/>
          <c:showSerName val="0"/>
          <c:showPercent val="0"/>
          <c:showBubbleSize val="0"/>
        </c:dLbls>
        <c:smooth val="0"/>
        <c:axId val="1358579040"/>
        <c:axId val="1358574464"/>
      </c:lineChart>
      <c:catAx>
        <c:axId val="1358579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358574464"/>
        <c:crosses val="autoZero"/>
        <c:auto val="1"/>
        <c:lblAlgn val="ctr"/>
        <c:lblOffset val="100"/>
        <c:noMultiLvlLbl val="0"/>
      </c:catAx>
      <c:valAx>
        <c:axId val="1358574464"/>
        <c:scaling>
          <c:orientation val="minMax"/>
          <c:min val="60"/>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l-GR" b="1"/>
                  <a:t>Δείκτης</a:t>
                </a:r>
                <a:r>
                  <a:rPr lang="en-GB" b="1"/>
                  <a:t> (2007=100)</a:t>
                </a:r>
              </a:p>
            </c:rich>
          </c:tx>
          <c:layout>
            <c:manualLayout>
              <c:xMode val="edge"/>
              <c:yMode val="edge"/>
              <c:x val="1.4338966853728087E-3"/>
              <c:y val="0.3273351043516549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358579040"/>
        <c:crosses val="autoZero"/>
        <c:crossBetween val="between"/>
      </c:valAx>
      <c:spPr>
        <a:noFill/>
        <a:ln>
          <a:noFill/>
        </a:ln>
        <a:effectLst/>
      </c:spPr>
    </c:plotArea>
    <c:legend>
      <c:legendPos val="b"/>
      <c:layout>
        <c:manualLayout>
          <c:xMode val="edge"/>
          <c:yMode val="edge"/>
          <c:x val="0.29153151908143898"/>
          <c:y val="0.94918108267106693"/>
          <c:w val="0.41693696183712198"/>
          <c:h val="5.081891732893304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sz="1400"/>
      </a:pPr>
      <a:endParaRPr lang="el-G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l-GR" b="1"/>
              <a:t>Δημόσια Δαπάνη Υγείας</a:t>
            </a:r>
            <a:endParaRPr lang="en-GB" b="1"/>
          </a:p>
        </c:rich>
      </c:tx>
      <c:layout>
        <c:manualLayout>
          <c:xMode val="edge"/>
          <c:yMode val="edge"/>
          <c:x val="0.31631361947437941"/>
          <c:y val="1.467567061359561E-3"/>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l-GR"/>
        </a:p>
      </c:txPr>
    </c:title>
    <c:autoTitleDeleted val="0"/>
    <c:plotArea>
      <c:layout>
        <c:manualLayout>
          <c:layoutTarget val="inner"/>
          <c:xMode val="edge"/>
          <c:yMode val="edge"/>
          <c:x val="0.19313013698630138"/>
          <c:y val="0.15363444152814232"/>
          <c:w val="0.75371156773211567"/>
          <c:h val="0.62380358705161854"/>
        </c:manualLayout>
      </c:layout>
      <c:lineChart>
        <c:grouping val="standard"/>
        <c:varyColors val="0"/>
        <c:ser>
          <c:idx val="0"/>
          <c:order val="0"/>
          <c:tx>
            <c:strRef>
              <c:f>'15-new'!$L$37</c:f>
              <c:strCache>
                <c:ptCount val="1"/>
                <c:pt idx="0">
                  <c:v>Eλλάδα</c:v>
                </c:pt>
              </c:strCache>
            </c:strRef>
          </c:tx>
          <c:spPr>
            <a:ln w="28575" cap="rnd">
              <a:solidFill>
                <a:srgbClr val="00B0F0"/>
              </a:solidFill>
              <a:round/>
            </a:ln>
            <a:effectLst/>
          </c:spPr>
          <c:marker>
            <c:symbol val="none"/>
          </c:marker>
          <c:dLbls>
            <c:dLbl>
              <c:idx val="7"/>
              <c:layout>
                <c:manualLayout>
                  <c:x val="0"/>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83A-4253-85B8-F4D03D77C9F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'15-new'!$AJ$36:$AQ$36</c:f>
              <c:strCache>
                <c:ptCount val="8"/>
                <c:pt idx="0">
                  <c:v>2010</c:v>
                </c:pt>
                <c:pt idx="1">
                  <c:v>2011</c:v>
                </c:pt>
                <c:pt idx="2">
                  <c:v>2012</c:v>
                </c:pt>
                <c:pt idx="3">
                  <c:v>2013</c:v>
                </c:pt>
                <c:pt idx="4">
                  <c:v>2014</c:v>
                </c:pt>
                <c:pt idx="5">
                  <c:v>2015</c:v>
                </c:pt>
                <c:pt idx="6">
                  <c:v>2016</c:v>
                </c:pt>
                <c:pt idx="7">
                  <c:v>2017</c:v>
                </c:pt>
              </c:strCache>
            </c:strRef>
          </c:cat>
          <c:val>
            <c:numRef>
              <c:f>'15-new'!$AJ$37:$AQ$37</c:f>
              <c:numCache>
                <c:formatCode>0.0%</c:formatCode>
                <c:ptCount val="8"/>
                <c:pt idx="0">
                  <c:v>-3.8349995123219793E-2</c:v>
                </c:pt>
                <c:pt idx="1">
                  <c:v>-0.2055299711846913</c:v>
                </c:pt>
                <c:pt idx="2">
                  <c:v>-0.27568717272923127</c:v>
                </c:pt>
                <c:pt idx="3">
                  <c:v>-0.37921238280037273</c:v>
                </c:pt>
                <c:pt idx="4">
                  <c:v>-0.4465248733919992</c:v>
                </c:pt>
                <c:pt idx="5">
                  <c:v>-0.43043968101673569</c:v>
                </c:pt>
                <c:pt idx="6">
                  <c:v>-0.38296685267856101</c:v>
                </c:pt>
                <c:pt idx="7">
                  <c:v>-0.38239112297696143</c:v>
                </c:pt>
              </c:numCache>
            </c:numRef>
          </c:val>
          <c:smooth val="0"/>
          <c:extLst>
            <c:ext xmlns:c16="http://schemas.microsoft.com/office/drawing/2014/chart" uri="{C3380CC4-5D6E-409C-BE32-E72D297353CC}">
              <c16:uniqueId val="{00000001-983A-4253-85B8-F4D03D77C9F4}"/>
            </c:ext>
          </c:extLst>
        </c:ser>
        <c:ser>
          <c:idx val="1"/>
          <c:order val="1"/>
          <c:tx>
            <c:strRef>
              <c:f>'15-new'!$L$38</c:f>
              <c:strCache>
                <c:ptCount val="1"/>
                <c:pt idx="0">
                  <c:v>Νότιες Χώρες</c:v>
                </c:pt>
              </c:strCache>
            </c:strRef>
          </c:tx>
          <c:spPr>
            <a:ln w="28575" cap="rnd">
              <a:solidFill>
                <a:schemeClr val="accent6">
                  <a:lumMod val="50000"/>
                </a:schemeClr>
              </a:solidFill>
              <a:round/>
            </a:ln>
            <a:effectLst/>
          </c:spPr>
          <c:marker>
            <c:symbol val="none"/>
          </c:marker>
          <c:dLbls>
            <c:dLbl>
              <c:idx val="7"/>
              <c:layout>
                <c:manualLayout>
                  <c:x val="0"/>
                  <c:y val="-3.240740740740740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83A-4253-85B8-F4D03D77C9F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'15-new'!$AJ$36:$AQ$36</c:f>
              <c:strCache>
                <c:ptCount val="8"/>
                <c:pt idx="0">
                  <c:v>2010</c:v>
                </c:pt>
                <c:pt idx="1">
                  <c:v>2011</c:v>
                </c:pt>
                <c:pt idx="2">
                  <c:v>2012</c:v>
                </c:pt>
                <c:pt idx="3">
                  <c:v>2013</c:v>
                </c:pt>
                <c:pt idx="4">
                  <c:v>2014</c:v>
                </c:pt>
                <c:pt idx="5">
                  <c:v>2015</c:v>
                </c:pt>
                <c:pt idx="6">
                  <c:v>2016</c:v>
                </c:pt>
                <c:pt idx="7">
                  <c:v>2017</c:v>
                </c:pt>
              </c:strCache>
            </c:strRef>
          </c:cat>
          <c:val>
            <c:numRef>
              <c:f>'15-new'!$AJ$38:$AQ$38</c:f>
              <c:numCache>
                <c:formatCode>0.0%</c:formatCode>
                <c:ptCount val="8"/>
                <c:pt idx="0">
                  <c:v>7.9285007047675826E-3</c:v>
                </c:pt>
                <c:pt idx="1">
                  <c:v>-1.7959975995135213E-2</c:v>
                </c:pt>
                <c:pt idx="2">
                  <c:v>-5.7600400234594673E-2</c:v>
                </c:pt>
                <c:pt idx="3">
                  <c:v>-8.212289693262298E-2</c:v>
                </c:pt>
                <c:pt idx="4">
                  <c:v>-8.0006386167845833E-2</c:v>
                </c:pt>
                <c:pt idx="5">
                  <c:v>-6.2933548783048909E-2</c:v>
                </c:pt>
                <c:pt idx="6">
                  <c:v>-5.4873011626555335E-2</c:v>
                </c:pt>
                <c:pt idx="7">
                  <c:v>-4.7555725843938412E-2</c:v>
                </c:pt>
              </c:numCache>
            </c:numRef>
          </c:val>
          <c:smooth val="0"/>
          <c:extLst>
            <c:ext xmlns:c16="http://schemas.microsoft.com/office/drawing/2014/chart" uri="{C3380CC4-5D6E-409C-BE32-E72D297353CC}">
              <c16:uniqueId val="{00000003-983A-4253-85B8-F4D03D77C9F4}"/>
            </c:ext>
          </c:extLst>
        </c:ser>
        <c:ser>
          <c:idx val="2"/>
          <c:order val="2"/>
          <c:tx>
            <c:strRef>
              <c:f>'15-new'!$L$39</c:f>
              <c:strCache>
                <c:ptCount val="1"/>
                <c:pt idx="0">
                  <c:v>EΕ23</c:v>
                </c:pt>
              </c:strCache>
            </c:strRef>
          </c:tx>
          <c:spPr>
            <a:ln w="28575" cap="rnd">
              <a:solidFill>
                <a:srgbClr val="002060"/>
              </a:solidFill>
              <a:round/>
            </a:ln>
            <a:effectLst/>
          </c:spPr>
          <c:marker>
            <c:symbol val="none"/>
          </c:marker>
          <c:dLbls>
            <c:dLbl>
              <c:idx val="7"/>
              <c:layout>
                <c:manualLayout>
                  <c:x val="0"/>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83A-4253-85B8-F4D03D77C9F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'15-new'!$AJ$36:$AQ$36</c:f>
              <c:strCache>
                <c:ptCount val="8"/>
                <c:pt idx="0">
                  <c:v>2010</c:v>
                </c:pt>
                <c:pt idx="1">
                  <c:v>2011</c:v>
                </c:pt>
                <c:pt idx="2">
                  <c:v>2012</c:v>
                </c:pt>
                <c:pt idx="3">
                  <c:v>2013</c:v>
                </c:pt>
                <c:pt idx="4">
                  <c:v>2014</c:v>
                </c:pt>
                <c:pt idx="5">
                  <c:v>2015</c:v>
                </c:pt>
                <c:pt idx="6">
                  <c:v>2016</c:v>
                </c:pt>
                <c:pt idx="7">
                  <c:v>2017</c:v>
                </c:pt>
              </c:strCache>
            </c:strRef>
          </c:cat>
          <c:val>
            <c:numRef>
              <c:f>'15-new'!$AJ$39:$AQ$39</c:f>
              <c:numCache>
                <c:formatCode>0.0%</c:formatCode>
                <c:ptCount val="8"/>
                <c:pt idx="0">
                  <c:v>1.2000539286171952E-2</c:v>
                </c:pt>
                <c:pt idx="1">
                  <c:v>1.8842423987400325E-2</c:v>
                </c:pt>
                <c:pt idx="2">
                  <c:v>1.7259608960250583E-2</c:v>
                </c:pt>
                <c:pt idx="3">
                  <c:v>4.3548791071467141E-2</c:v>
                </c:pt>
                <c:pt idx="4">
                  <c:v>6.2442432273636772E-2</c:v>
                </c:pt>
                <c:pt idx="5">
                  <c:v>8.1847929998279501E-2</c:v>
                </c:pt>
                <c:pt idx="6">
                  <c:v>0.11950593247838626</c:v>
                </c:pt>
                <c:pt idx="7">
                  <c:v>0.14011941219096213</c:v>
                </c:pt>
              </c:numCache>
            </c:numRef>
          </c:val>
          <c:smooth val="0"/>
          <c:extLst>
            <c:ext xmlns:c16="http://schemas.microsoft.com/office/drawing/2014/chart" uri="{C3380CC4-5D6E-409C-BE32-E72D297353CC}">
              <c16:uniqueId val="{00000005-983A-4253-85B8-F4D03D77C9F4}"/>
            </c:ext>
          </c:extLst>
        </c:ser>
        <c:dLbls>
          <c:showLegendKey val="0"/>
          <c:showVal val="0"/>
          <c:showCatName val="0"/>
          <c:showSerName val="0"/>
          <c:showPercent val="0"/>
          <c:showBubbleSize val="0"/>
        </c:dLbls>
        <c:smooth val="0"/>
        <c:axId val="59512959"/>
        <c:axId val="59522943"/>
      </c:lineChart>
      <c:catAx>
        <c:axId val="59512959"/>
        <c:scaling>
          <c:orientation val="minMax"/>
        </c:scaling>
        <c:delete val="0"/>
        <c:axPos val="b"/>
        <c:numFmt formatCode="General" sourceLinked="1"/>
        <c:majorTickMark val="none"/>
        <c:minorTickMark val="none"/>
        <c:tickLblPos val="low"/>
        <c:spPr>
          <a:noFill/>
          <a:ln w="19050" cap="flat" cmpd="sng" algn="ctr">
            <a:solidFill>
              <a:schemeClr val="bg1">
                <a:lumMod val="5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59522943"/>
        <c:crosses val="autoZero"/>
        <c:auto val="1"/>
        <c:lblAlgn val="ctr"/>
        <c:lblOffset val="100"/>
        <c:noMultiLvlLbl val="0"/>
      </c:catAx>
      <c:valAx>
        <c:axId val="59522943"/>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59512959"/>
        <c:crosses val="autoZero"/>
        <c:crossBetween val="between"/>
      </c:valAx>
      <c:spPr>
        <a:noFill/>
        <a:ln>
          <a:noFill/>
        </a:ln>
        <a:effectLst/>
      </c:spPr>
    </c:plotArea>
    <c:legend>
      <c:legendPos val="b"/>
      <c:layout>
        <c:manualLayout>
          <c:xMode val="edge"/>
          <c:yMode val="edge"/>
          <c:x val="7.3433198780382429E-3"/>
          <c:y val="0.90922947861760217"/>
          <c:w val="0.99265677321156776"/>
          <c:h val="8.9121463983668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mn-lt"/>
        </a:defRPr>
      </a:pPr>
      <a:endParaRPr lang="el-G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'18-new'!$O$164</c:f>
              <c:strCache>
                <c:ptCount val="1"/>
                <c:pt idx="0">
                  <c:v>Δημόσια</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'18-new'!$P$161:$U$162</c:f>
              <c:multiLvlStrCache>
                <c:ptCount val="6"/>
                <c:lvl>
                  <c:pt idx="0">
                    <c:v>2009</c:v>
                  </c:pt>
                  <c:pt idx="1">
                    <c:v>2017</c:v>
                  </c:pt>
                  <c:pt idx="2">
                    <c:v>2009</c:v>
                  </c:pt>
                  <c:pt idx="3">
                    <c:v>2017</c:v>
                  </c:pt>
                  <c:pt idx="4">
                    <c:v>2009</c:v>
                  </c:pt>
                  <c:pt idx="5">
                    <c:v>2017</c:v>
                  </c:pt>
                </c:lvl>
                <c:lvl>
                  <c:pt idx="0">
                    <c:v>Ελλάδα</c:v>
                  </c:pt>
                  <c:pt idx="2">
                    <c:v>ΕΕ(23)</c:v>
                  </c:pt>
                  <c:pt idx="4">
                    <c:v>Νότιες Χώρες</c:v>
                  </c:pt>
                </c:lvl>
              </c:multiLvlStrCache>
            </c:multiLvlStrRef>
          </c:cat>
          <c:val>
            <c:numRef>
              <c:f>'18-new'!$P$164:$U$164</c:f>
              <c:numCache>
                <c:formatCode>_-* #,##0\ _€_-;\-* #,##0\ _€_-;_-* "-"??\ _€_-;_-@_-</c:formatCode>
                <c:ptCount val="6"/>
                <c:pt idx="0">
                  <c:v>1389.1426076038701</c:v>
                </c:pt>
                <c:pt idx="1">
                  <c:v>845.42299715467584</c:v>
                </c:pt>
                <c:pt idx="2">
                  <c:v>2311.8183622391871</c:v>
                </c:pt>
                <c:pt idx="3">
                  <c:v>2821.5581734018365</c:v>
                </c:pt>
                <c:pt idx="4">
                  <c:v>1690.8781701814949</c:v>
                </c:pt>
                <c:pt idx="5">
                  <c:v>1681.9250969465791</c:v>
                </c:pt>
              </c:numCache>
            </c:numRef>
          </c:val>
          <c:extLst>
            <c:ext xmlns:c16="http://schemas.microsoft.com/office/drawing/2014/chart" uri="{C3380CC4-5D6E-409C-BE32-E72D297353CC}">
              <c16:uniqueId val="{00000000-4FBE-4C9D-9A04-39F6B6455C0B}"/>
            </c:ext>
          </c:extLst>
        </c:ser>
        <c:ser>
          <c:idx val="2"/>
          <c:order val="2"/>
          <c:tx>
            <c:strRef>
              <c:f>'18-new'!$O$165</c:f>
              <c:strCache>
                <c:ptCount val="1"/>
                <c:pt idx="0">
                  <c:v>Ιδιωτική</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'18-new'!$P$161:$U$162</c:f>
              <c:multiLvlStrCache>
                <c:ptCount val="6"/>
                <c:lvl>
                  <c:pt idx="0">
                    <c:v>2009</c:v>
                  </c:pt>
                  <c:pt idx="1">
                    <c:v>2017</c:v>
                  </c:pt>
                  <c:pt idx="2">
                    <c:v>2009</c:v>
                  </c:pt>
                  <c:pt idx="3">
                    <c:v>2017</c:v>
                  </c:pt>
                  <c:pt idx="4">
                    <c:v>2009</c:v>
                  </c:pt>
                  <c:pt idx="5">
                    <c:v>2017</c:v>
                  </c:pt>
                </c:lvl>
                <c:lvl>
                  <c:pt idx="0">
                    <c:v>Ελλάδα</c:v>
                  </c:pt>
                  <c:pt idx="2">
                    <c:v>ΕΕ(23)</c:v>
                  </c:pt>
                  <c:pt idx="4">
                    <c:v>Νότιες Χώρες</c:v>
                  </c:pt>
                </c:lvl>
              </c:multiLvlStrCache>
            </c:multiLvlStrRef>
          </c:cat>
          <c:val>
            <c:numRef>
              <c:f>'18-new'!$P$165:$U$165</c:f>
              <c:numCache>
                <c:formatCode>_-* #,##0\ _€_-;\-* #,##0\ _€_-;_-* "-"??\ _€_-;_-@_-</c:formatCode>
                <c:ptCount val="6"/>
                <c:pt idx="0">
                  <c:v>638.02620069230943</c:v>
                </c:pt>
                <c:pt idx="1">
                  <c:v>535.42437435881766</c:v>
                </c:pt>
                <c:pt idx="2">
                  <c:v>599.41095274928307</c:v>
                </c:pt>
                <c:pt idx="3">
                  <c:v>742.71990133096756</c:v>
                </c:pt>
                <c:pt idx="4">
                  <c:v>515.59599043799199</c:v>
                </c:pt>
                <c:pt idx="5">
                  <c:v>643.2859051324823</c:v>
                </c:pt>
              </c:numCache>
            </c:numRef>
          </c:val>
          <c:extLst>
            <c:ext xmlns:c16="http://schemas.microsoft.com/office/drawing/2014/chart" uri="{C3380CC4-5D6E-409C-BE32-E72D297353CC}">
              <c16:uniqueId val="{00000001-4FBE-4C9D-9A04-39F6B6455C0B}"/>
            </c:ext>
          </c:extLst>
        </c:ser>
        <c:dLbls>
          <c:showLegendKey val="0"/>
          <c:showVal val="0"/>
          <c:showCatName val="0"/>
          <c:showSerName val="0"/>
          <c:showPercent val="0"/>
          <c:showBubbleSize val="0"/>
        </c:dLbls>
        <c:gapWidth val="150"/>
        <c:overlap val="100"/>
        <c:axId val="195301391"/>
        <c:axId val="195303887"/>
      </c:barChart>
      <c:lineChart>
        <c:grouping val="standard"/>
        <c:varyColors val="0"/>
        <c:ser>
          <c:idx val="0"/>
          <c:order val="0"/>
          <c:tx>
            <c:strRef>
              <c:f>'18-new'!$O$163</c:f>
              <c:strCache>
                <c:ptCount val="1"/>
                <c:pt idx="0">
                  <c:v>Συνολική</c:v>
                </c:pt>
              </c:strCache>
            </c:strRef>
          </c:tx>
          <c:spPr>
            <a:ln w="28575" cap="rnd">
              <a:no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'18-new'!$P$161:$U$162</c:f>
              <c:multiLvlStrCache>
                <c:ptCount val="6"/>
                <c:lvl>
                  <c:pt idx="0">
                    <c:v>2009</c:v>
                  </c:pt>
                  <c:pt idx="1">
                    <c:v>2017</c:v>
                  </c:pt>
                  <c:pt idx="2">
                    <c:v>2009</c:v>
                  </c:pt>
                  <c:pt idx="3">
                    <c:v>2017</c:v>
                  </c:pt>
                  <c:pt idx="4">
                    <c:v>2009</c:v>
                  </c:pt>
                  <c:pt idx="5">
                    <c:v>2017</c:v>
                  </c:pt>
                </c:lvl>
                <c:lvl>
                  <c:pt idx="0">
                    <c:v>Ελλάδα</c:v>
                  </c:pt>
                  <c:pt idx="2">
                    <c:v>ΕΕ(23)</c:v>
                  </c:pt>
                  <c:pt idx="4">
                    <c:v>Νότιες Χώρες</c:v>
                  </c:pt>
                </c:lvl>
              </c:multiLvlStrCache>
            </c:multiLvlStrRef>
          </c:cat>
          <c:val>
            <c:numRef>
              <c:f>'18-new'!$P$163:$U$163</c:f>
              <c:numCache>
                <c:formatCode>_-* #,##0\ _€_-;\-* #,##0\ _€_-;_-* "-"??\ _€_-;_-@_-</c:formatCode>
                <c:ptCount val="6"/>
                <c:pt idx="0">
                  <c:v>2027.1688082961798</c:v>
                </c:pt>
                <c:pt idx="1">
                  <c:v>1380.8473715134935</c:v>
                </c:pt>
                <c:pt idx="2">
                  <c:v>2911.2293149884704</c:v>
                </c:pt>
                <c:pt idx="3">
                  <c:v>3615.4809493301832</c:v>
                </c:pt>
                <c:pt idx="4">
                  <c:v>2206.4741606194866</c:v>
                </c:pt>
                <c:pt idx="5">
                  <c:v>2325.2110020790615</c:v>
                </c:pt>
              </c:numCache>
            </c:numRef>
          </c:val>
          <c:smooth val="0"/>
          <c:extLst>
            <c:ext xmlns:c16="http://schemas.microsoft.com/office/drawing/2014/chart" uri="{C3380CC4-5D6E-409C-BE32-E72D297353CC}">
              <c16:uniqueId val="{00000002-4FBE-4C9D-9A04-39F6B6455C0B}"/>
            </c:ext>
          </c:extLst>
        </c:ser>
        <c:dLbls>
          <c:showLegendKey val="0"/>
          <c:showVal val="0"/>
          <c:showCatName val="0"/>
          <c:showSerName val="0"/>
          <c:showPercent val="0"/>
          <c:showBubbleSize val="0"/>
        </c:dLbls>
        <c:marker val="1"/>
        <c:smooth val="0"/>
        <c:axId val="195301391"/>
        <c:axId val="195303887"/>
      </c:lineChart>
      <c:catAx>
        <c:axId val="195301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95303887"/>
        <c:crosses val="autoZero"/>
        <c:auto val="1"/>
        <c:lblAlgn val="ctr"/>
        <c:lblOffset val="100"/>
        <c:noMultiLvlLbl val="0"/>
      </c:catAx>
      <c:valAx>
        <c:axId val="195303887"/>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ευρώ</a:t>
                </a:r>
                <a:endParaRPr lang="en-GB"/>
              </a:p>
            </c:rich>
          </c:tx>
          <c:layout>
            <c:manualLayout>
              <c:xMode val="edge"/>
              <c:yMode val="edge"/>
              <c:x val="0"/>
              <c:y val="0.36398792991254947"/>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title>
        <c:numFmt formatCode="_-* #,##0\ _€_-;\-*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95301391"/>
        <c:crosses val="autoZero"/>
        <c:crossBetween val="between"/>
      </c:valAx>
      <c:spPr>
        <a:noFill/>
        <a:ln>
          <a:noFill/>
        </a:ln>
        <a:effectLst/>
      </c:spPr>
    </c:plotArea>
    <c:legend>
      <c:legendPos val="b"/>
      <c:layout>
        <c:manualLayout>
          <c:xMode val="edge"/>
          <c:yMode val="edge"/>
          <c:x val="0.31981851553531088"/>
          <c:y val="0.938754490241825"/>
          <c:w val="0.36036285320149614"/>
          <c:h val="6.124550975817501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0"/>
            </a:pPr>
            <a:r>
              <a:rPr lang="el-GR" sz="1440" dirty="0"/>
              <a:t>Εξέλιξη - Σύνθεση μηνιαίων δαπανών υγείας νοικοκυριών</a:t>
            </a:r>
            <a:endParaRPr lang="en-US" sz="1440" dirty="0"/>
          </a:p>
        </c:rich>
      </c:tx>
      <c:layout>
        <c:manualLayout>
          <c:xMode val="edge"/>
          <c:yMode val="edge"/>
          <c:x val="0.19485594644858795"/>
          <c:y val="0"/>
        </c:manualLayout>
      </c:layout>
      <c:overlay val="0"/>
    </c:title>
    <c:autoTitleDeleted val="0"/>
    <c:plotArea>
      <c:layout>
        <c:manualLayout>
          <c:layoutTarget val="inner"/>
          <c:xMode val="edge"/>
          <c:yMode val="edge"/>
          <c:x val="6.9767767447700024E-2"/>
          <c:y val="5.4224267874140107E-2"/>
          <c:w val="0.87003933218646856"/>
          <c:h val="0.77656367081508215"/>
        </c:manualLayout>
      </c:layout>
      <c:barChart>
        <c:barDir val="col"/>
        <c:grouping val="clustered"/>
        <c:varyColors val="0"/>
        <c:ser>
          <c:idx val="1"/>
          <c:order val="1"/>
          <c:tx>
            <c:strRef>
              <c:f>'19-new-20 new'!$D$4</c:f>
              <c:strCache>
                <c:ptCount val="1"/>
                <c:pt idx="0">
                  <c:v>Μέση μηνιαία δαπάνη Υγείας (€)</c:v>
                </c:pt>
              </c:strCache>
            </c:strRef>
          </c:tx>
          <c:invertIfNegative val="0"/>
          <c:dLbls>
            <c:numFmt formatCode="#,##0.0" sourceLinked="0"/>
            <c:spPr>
              <a:noFill/>
              <a:ln w="25400" cap="flat" cmpd="sng" algn="ctr">
                <a:noFill/>
                <a:prstDash val="solid"/>
              </a:ln>
              <a:effectLst/>
            </c:spPr>
            <c:txPr>
              <a:bodyPr/>
              <a:lstStyle/>
              <a:p>
                <a:pPr>
                  <a:defRPr>
                    <a:solidFill>
                      <a:schemeClr val="bg1"/>
                    </a:solidFill>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'19-new-20 new'!$F$2:$N$2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new'!$F$4:$N$4</c:f>
              <c:numCache>
                <c:formatCode>General</c:formatCode>
                <c:ptCount val="9"/>
                <c:pt idx="0">
                  <c:v>134.27000000000001</c:v>
                </c:pt>
                <c:pt idx="1">
                  <c:v>124.43</c:v>
                </c:pt>
                <c:pt idx="2">
                  <c:v>114.58</c:v>
                </c:pt>
                <c:pt idx="3">
                  <c:v>104.71</c:v>
                </c:pt>
                <c:pt idx="4">
                  <c:v>104.44</c:v>
                </c:pt>
                <c:pt idx="5">
                  <c:v>105.76</c:v>
                </c:pt>
                <c:pt idx="6">
                  <c:v>107.06</c:v>
                </c:pt>
                <c:pt idx="7">
                  <c:v>103.68</c:v>
                </c:pt>
                <c:pt idx="8">
                  <c:v>103.33</c:v>
                </c:pt>
              </c:numCache>
            </c:numRef>
          </c:val>
          <c:extLst>
            <c:ext xmlns:c16="http://schemas.microsoft.com/office/drawing/2014/chart" uri="{C3380CC4-5D6E-409C-BE32-E72D297353CC}">
              <c16:uniqueId val="{00000000-04F4-4A73-9B8F-6CB58F8A6585}"/>
            </c:ext>
          </c:extLst>
        </c:ser>
        <c:dLbls>
          <c:showLegendKey val="0"/>
          <c:showVal val="0"/>
          <c:showCatName val="0"/>
          <c:showSerName val="0"/>
          <c:showPercent val="0"/>
          <c:showBubbleSize val="0"/>
        </c:dLbls>
        <c:gapWidth val="75"/>
        <c:axId val="133838720"/>
        <c:axId val="133840256"/>
      </c:barChart>
      <c:lineChart>
        <c:grouping val="standard"/>
        <c:varyColors val="0"/>
        <c:ser>
          <c:idx val="0"/>
          <c:order val="0"/>
          <c:tx>
            <c:strRef>
              <c:f>'19-new-20 new'!$D$3</c:f>
              <c:strCache>
                <c:ptCount val="1"/>
                <c:pt idx="0">
                  <c:v>Δαπάνες Υγείας ως % στις συνολικές δαπάνες</c:v>
                </c:pt>
              </c:strCache>
            </c:strRef>
          </c:tx>
          <c:dLbls>
            <c:dLbl>
              <c:idx val="3"/>
              <c:layout>
                <c:manualLayout>
                  <c:x val="-3.6582430806257518E-2"/>
                  <c:y val="-6.7540537024709133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4F4-4A73-9B8F-6CB58F8A6585}"/>
                </c:ext>
              </c:extLst>
            </c:dLbl>
            <c:dLbl>
              <c:idx val="4"/>
              <c:layout>
                <c:manualLayout>
                  <c:x val="-3.6604455147501505E-2"/>
                  <c:y val="6.455290647669691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4F4-4A73-9B8F-6CB58F8A6585}"/>
                </c:ext>
              </c:extLst>
            </c:dLbl>
            <c:spPr>
              <a:solidFill>
                <a:schemeClr val="lt1"/>
              </a:solidFill>
              <a:ln w="25400" cap="flat" cmpd="sng" algn="ctr">
                <a:solidFill>
                  <a:schemeClr val="accent1"/>
                </a:solidFill>
                <a:prstDash val="solid"/>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'19-new-20 new'!$F$2:$N$2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new'!$F$3:$N$3</c:f>
              <c:numCache>
                <c:formatCode>General</c:formatCode>
                <c:ptCount val="9"/>
                <c:pt idx="0">
                  <c:v>6.5</c:v>
                </c:pt>
                <c:pt idx="1">
                  <c:v>6.4</c:v>
                </c:pt>
                <c:pt idx="2">
                  <c:v>6.3</c:v>
                </c:pt>
                <c:pt idx="3">
                  <c:v>6.4</c:v>
                </c:pt>
                <c:pt idx="4">
                  <c:v>6.9</c:v>
                </c:pt>
                <c:pt idx="5">
                  <c:v>7.2</c:v>
                </c:pt>
                <c:pt idx="6">
                  <c:v>7.5</c:v>
                </c:pt>
                <c:pt idx="7">
                  <c:v>7.4</c:v>
                </c:pt>
                <c:pt idx="8">
                  <c:v>7.3</c:v>
                </c:pt>
              </c:numCache>
            </c:numRef>
          </c:val>
          <c:smooth val="1"/>
          <c:extLst>
            <c:ext xmlns:c16="http://schemas.microsoft.com/office/drawing/2014/chart" uri="{C3380CC4-5D6E-409C-BE32-E72D297353CC}">
              <c16:uniqueId val="{00000003-04F4-4A73-9B8F-6CB58F8A6585}"/>
            </c:ext>
          </c:extLst>
        </c:ser>
        <c:dLbls>
          <c:showLegendKey val="0"/>
          <c:showVal val="0"/>
          <c:showCatName val="0"/>
          <c:showSerName val="0"/>
          <c:showPercent val="0"/>
          <c:showBubbleSize val="0"/>
        </c:dLbls>
        <c:marker val="1"/>
        <c:smooth val="0"/>
        <c:axId val="133860736"/>
        <c:axId val="133858816"/>
      </c:lineChart>
      <c:catAx>
        <c:axId val="133838720"/>
        <c:scaling>
          <c:orientation val="minMax"/>
        </c:scaling>
        <c:delete val="0"/>
        <c:axPos val="b"/>
        <c:numFmt formatCode="@" sourceLinked="0"/>
        <c:majorTickMark val="out"/>
        <c:minorTickMark val="none"/>
        <c:tickLblPos val="nextTo"/>
        <c:crossAx val="133840256"/>
        <c:crosses val="autoZero"/>
        <c:auto val="1"/>
        <c:lblAlgn val="ctr"/>
        <c:lblOffset val="100"/>
        <c:noMultiLvlLbl val="0"/>
      </c:catAx>
      <c:valAx>
        <c:axId val="133840256"/>
        <c:scaling>
          <c:orientation val="minMax"/>
        </c:scaling>
        <c:delete val="0"/>
        <c:axPos val="l"/>
        <c:title>
          <c:tx>
            <c:rich>
              <a:bodyPr rot="0" vert="horz"/>
              <a:lstStyle/>
              <a:p>
                <a:pPr>
                  <a:defRPr/>
                </a:pPr>
                <a:r>
                  <a:rPr lang="el-GR" dirty="0"/>
                  <a:t>ευρώ</a:t>
                </a:r>
                <a:endParaRPr lang="en-US" dirty="0"/>
              </a:p>
            </c:rich>
          </c:tx>
          <c:layout>
            <c:manualLayout>
              <c:xMode val="edge"/>
              <c:yMode val="edge"/>
              <c:x val="2.4038962638695612E-3"/>
              <c:y val="2.2598195633709052E-3"/>
            </c:manualLayout>
          </c:layout>
          <c:overlay val="0"/>
        </c:title>
        <c:numFmt formatCode="General" sourceLinked="1"/>
        <c:majorTickMark val="out"/>
        <c:minorTickMark val="none"/>
        <c:tickLblPos val="nextTo"/>
        <c:crossAx val="133838720"/>
        <c:crosses val="autoZero"/>
        <c:crossBetween val="between"/>
      </c:valAx>
      <c:valAx>
        <c:axId val="133858816"/>
        <c:scaling>
          <c:orientation val="minMax"/>
          <c:max val="8"/>
          <c:min val="5.5"/>
        </c:scaling>
        <c:delete val="0"/>
        <c:axPos val="r"/>
        <c:title>
          <c:tx>
            <c:rich>
              <a:bodyPr rot="0" vert="horz"/>
              <a:lstStyle/>
              <a:p>
                <a:pPr>
                  <a:defRPr>
                    <a:latin typeface="Calibri" panose="020F0502020204030204" pitchFamily="34" charset="0"/>
                    <a:cs typeface="Calibri" panose="020F0502020204030204" pitchFamily="34" charset="0"/>
                  </a:defRPr>
                </a:pPr>
                <a:r>
                  <a:rPr lang="en-GB">
                    <a:latin typeface="Calibri" panose="020F0502020204030204" pitchFamily="34" charset="0"/>
                    <a:cs typeface="Calibri" panose="020F0502020204030204" pitchFamily="34" charset="0"/>
                  </a:rPr>
                  <a:t>% </a:t>
                </a:r>
                <a:r>
                  <a:rPr lang="el-GR">
                    <a:latin typeface="Calibri" panose="020F0502020204030204" pitchFamily="34" charset="0"/>
                    <a:cs typeface="Calibri" panose="020F0502020204030204" pitchFamily="34" charset="0"/>
                  </a:rPr>
                  <a:t>συνολικής δαπάνης</a:t>
                </a:r>
                <a:endParaRPr lang="en-GB">
                  <a:latin typeface="Calibri" panose="020F0502020204030204" pitchFamily="34" charset="0"/>
                  <a:cs typeface="Calibri" panose="020F0502020204030204" pitchFamily="34" charset="0"/>
                </a:endParaRPr>
              </a:p>
            </c:rich>
          </c:tx>
          <c:layout>
            <c:manualLayout>
              <c:xMode val="edge"/>
              <c:yMode val="edge"/>
              <c:x val="0.89783445620790003"/>
              <c:y val="2.2596754420233082E-3"/>
            </c:manualLayout>
          </c:layout>
          <c:overlay val="0"/>
        </c:title>
        <c:numFmt formatCode="General" sourceLinked="1"/>
        <c:majorTickMark val="out"/>
        <c:minorTickMark val="none"/>
        <c:tickLblPos val="nextTo"/>
        <c:crossAx val="133860736"/>
        <c:crosses val="max"/>
        <c:crossBetween val="between"/>
        <c:majorUnit val="0.5"/>
        <c:minorUnit val="0.5"/>
      </c:valAx>
      <c:catAx>
        <c:axId val="133860736"/>
        <c:scaling>
          <c:orientation val="minMax"/>
        </c:scaling>
        <c:delete val="1"/>
        <c:axPos val="b"/>
        <c:numFmt formatCode="General" sourceLinked="1"/>
        <c:majorTickMark val="out"/>
        <c:minorTickMark val="none"/>
        <c:tickLblPos val="none"/>
        <c:crossAx val="133858816"/>
        <c:crosses val="autoZero"/>
        <c:auto val="1"/>
        <c:lblAlgn val="ctr"/>
        <c:lblOffset val="100"/>
        <c:noMultiLvlLbl val="0"/>
      </c:catAx>
    </c:plotArea>
    <c:legend>
      <c:legendPos val="b"/>
      <c:layout>
        <c:manualLayout>
          <c:xMode val="edge"/>
          <c:yMode val="edge"/>
          <c:x val="4.9999951123428012E-2"/>
          <c:y val="0.93589671402806496"/>
          <c:w val="0.899999902246856"/>
          <c:h val="6.4103237778384989E-2"/>
        </c:manualLayout>
      </c:layout>
      <c:overlay val="0"/>
    </c:legend>
    <c:plotVisOnly val="1"/>
    <c:dispBlanksAs val="gap"/>
    <c:showDLblsOverMax val="0"/>
  </c:chart>
  <c:spPr>
    <a:ln>
      <a:noFill/>
    </a:ln>
  </c:spPr>
  <c:txPr>
    <a:bodyPr/>
    <a:lstStyle/>
    <a:p>
      <a:pPr>
        <a:defRPr sz="1400">
          <a:latin typeface="+mn-lt"/>
        </a:defRPr>
      </a:pPr>
      <a:endParaRPr lang="el-G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697607691511677E-2"/>
          <c:y val="0.15668883961566887"/>
          <c:w val="0.92677949306515894"/>
          <c:h val="0.6117557367413331"/>
        </c:manualLayout>
      </c:layout>
      <c:barChart>
        <c:barDir val="col"/>
        <c:grouping val="percentStacked"/>
        <c:varyColors val="0"/>
        <c:ser>
          <c:idx val="0"/>
          <c:order val="0"/>
          <c:tx>
            <c:strRef>
              <c:f>'19-new-20 new'!$F$42</c:f>
              <c:strCache>
                <c:ptCount val="1"/>
                <c:pt idx="0">
                  <c:v>Φαρμακευτικά προϊόντα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new'!$G$42:$P$42</c:f>
              <c:numCache>
                <c:formatCode>0.0%</c:formatCode>
                <c:ptCount val="9"/>
                <c:pt idx="0">
                  <c:v>0.19237357563119087</c:v>
                </c:pt>
                <c:pt idx="1">
                  <c:v>0.22052559672104799</c:v>
                </c:pt>
                <c:pt idx="2">
                  <c:v>0.22106824925816024</c:v>
                </c:pt>
                <c:pt idx="3">
                  <c:v>0.27399484289943654</c:v>
                </c:pt>
                <c:pt idx="4">
                  <c:v>0.32363079279969359</c:v>
                </c:pt>
                <c:pt idx="5">
                  <c:v>0.33263993948562781</c:v>
                </c:pt>
                <c:pt idx="6">
                  <c:v>0.33682047450028024</c:v>
                </c:pt>
                <c:pt idx="7">
                  <c:v>0.34403935185185186</c:v>
                </c:pt>
                <c:pt idx="8">
                  <c:v>0.34230136456014709</c:v>
                </c:pt>
              </c:numCache>
            </c:numRef>
          </c:val>
          <c:extLst>
            <c:ext xmlns:c16="http://schemas.microsoft.com/office/drawing/2014/chart" uri="{C3380CC4-5D6E-409C-BE32-E72D297353CC}">
              <c16:uniqueId val="{00000000-8472-40E1-812F-F805ACC64AD4}"/>
            </c:ext>
          </c:extLst>
        </c:ser>
        <c:ser>
          <c:idx val="1"/>
          <c:order val="1"/>
          <c:tx>
            <c:strRef>
              <c:f>'19-new-20 new'!$F$43</c:f>
              <c:strCache>
                <c:ptCount val="1"/>
                <c:pt idx="0">
                  <c:v>Νοσοκομειακή περίθαλψη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new'!$G$43:$P$43</c:f>
              <c:numCache>
                <c:formatCode>0.0%</c:formatCode>
                <c:ptCount val="9"/>
                <c:pt idx="0">
                  <c:v>0.17539286512251434</c:v>
                </c:pt>
                <c:pt idx="1">
                  <c:v>0.20011251305955152</c:v>
                </c:pt>
                <c:pt idx="2">
                  <c:v>0.23267585966137197</c:v>
                </c:pt>
                <c:pt idx="3">
                  <c:v>0.2737083373125776</c:v>
                </c:pt>
                <c:pt idx="4">
                  <c:v>0.27920337035618537</c:v>
                </c:pt>
                <c:pt idx="5">
                  <c:v>0.29340015128593039</c:v>
                </c:pt>
                <c:pt idx="6">
                  <c:v>0.31785914440500657</c:v>
                </c:pt>
                <c:pt idx="7">
                  <c:v>0.31587577160493824</c:v>
                </c:pt>
                <c:pt idx="8">
                  <c:v>0.3146230523565276</c:v>
                </c:pt>
              </c:numCache>
            </c:numRef>
          </c:val>
          <c:extLst>
            <c:ext xmlns:c16="http://schemas.microsoft.com/office/drawing/2014/chart" uri="{C3380CC4-5D6E-409C-BE32-E72D297353CC}">
              <c16:uniqueId val="{00000001-8472-40E1-812F-F805ACC64AD4}"/>
            </c:ext>
          </c:extLst>
        </c:ser>
        <c:ser>
          <c:idx val="2"/>
          <c:order val="2"/>
          <c:tx>
            <c:strRef>
              <c:f>'19-new-20 new'!$F$44</c:f>
              <c:strCache>
                <c:ptCount val="1"/>
                <c:pt idx="0">
                  <c:v>Οδοντιατρικές υπηρεσίες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new'!$G$44:$P$44</c:f>
              <c:numCache>
                <c:formatCode>0.0%</c:formatCode>
                <c:ptCount val="9"/>
                <c:pt idx="0">
                  <c:v>0.29381097788039023</c:v>
                </c:pt>
                <c:pt idx="1">
                  <c:v>0.26721851643494332</c:v>
                </c:pt>
                <c:pt idx="2">
                  <c:v>0.2325885843951824</c:v>
                </c:pt>
                <c:pt idx="3">
                  <c:v>0.18842517429089869</c:v>
                </c:pt>
                <c:pt idx="4">
                  <c:v>0.16095365760245117</c:v>
                </c:pt>
                <c:pt idx="5">
                  <c:v>0.15015128593040847</c:v>
                </c:pt>
                <c:pt idx="6">
                  <c:v>0.13198206613114141</c:v>
                </c:pt>
                <c:pt idx="7">
                  <c:v>0.12721836419753085</c:v>
                </c:pt>
                <c:pt idx="8">
                  <c:v>0.13568179618697376</c:v>
                </c:pt>
              </c:numCache>
            </c:numRef>
          </c:val>
          <c:extLst>
            <c:ext xmlns:c16="http://schemas.microsoft.com/office/drawing/2014/chart" uri="{C3380CC4-5D6E-409C-BE32-E72D297353CC}">
              <c16:uniqueId val="{00000002-8472-40E1-812F-F805ACC64AD4}"/>
            </c:ext>
          </c:extLst>
        </c:ser>
        <c:ser>
          <c:idx val="3"/>
          <c:order val="3"/>
          <c:tx>
            <c:strRef>
              <c:f>'19-new-20 new'!$F$45</c:f>
              <c:strCache>
                <c:ptCount val="1"/>
                <c:pt idx="0">
                  <c:v>Ιατρικές υπηρεσίες </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new'!$G$45:$P$45</c:f>
              <c:numCache>
                <c:formatCode>0.0%</c:formatCode>
                <c:ptCount val="9"/>
                <c:pt idx="0">
                  <c:v>0.2007894540850525</c:v>
                </c:pt>
                <c:pt idx="1">
                  <c:v>0.18042272763802941</c:v>
                </c:pt>
                <c:pt idx="2">
                  <c:v>0.17315412812009076</c:v>
                </c:pt>
                <c:pt idx="3">
                  <c:v>0.14267978225575398</c:v>
                </c:pt>
                <c:pt idx="4">
                  <c:v>0.11748372271160475</c:v>
                </c:pt>
                <c:pt idx="5">
                  <c:v>0.10816944024205748</c:v>
                </c:pt>
                <c:pt idx="6">
                  <c:v>0.1090042966560807</c:v>
                </c:pt>
                <c:pt idx="7">
                  <c:v>0.11255787037037036</c:v>
                </c:pt>
                <c:pt idx="8">
                  <c:v>0.11448756411497145</c:v>
                </c:pt>
              </c:numCache>
            </c:numRef>
          </c:val>
          <c:extLst>
            <c:ext xmlns:c16="http://schemas.microsoft.com/office/drawing/2014/chart" uri="{C3380CC4-5D6E-409C-BE32-E72D297353CC}">
              <c16:uniqueId val="{00000003-8472-40E1-812F-F805ACC64AD4}"/>
            </c:ext>
          </c:extLst>
        </c:ser>
        <c:ser>
          <c:idx val="4"/>
          <c:order val="4"/>
          <c:tx>
            <c:strRef>
              <c:f>'19-new-20 new'!$F$46</c:f>
              <c:strCache>
                <c:ptCount val="1"/>
                <c:pt idx="0">
                  <c:v>Παραϊατρικές υπηρεσίες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new'!$G$46:$P$46</c:f>
              <c:numCache>
                <c:formatCode>0.0%</c:formatCode>
                <c:ptCount val="9"/>
                <c:pt idx="0">
                  <c:v>9.7341178222983535E-2</c:v>
                </c:pt>
                <c:pt idx="1">
                  <c:v>9.314474001446596E-2</c:v>
                </c:pt>
                <c:pt idx="2">
                  <c:v>9.2424506894746031E-2</c:v>
                </c:pt>
                <c:pt idx="3">
                  <c:v>8.4710151847961032E-2</c:v>
                </c:pt>
                <c:pt idx="4">
                  <c:v>8.6939869781692838E-2</c:v>
                </c:pt>
                <c:pt idx="5">
                  <c:v>7.75340393343419E-2</c:v>
                </c:pt>
                <c:pt idx="6">
                  <c:v>7.0988230898561544E-2</c:v>
                </c:pt>
                <c:pt idx="7">
                  <c:v>6.7226080246913567E-2</c:v>
                </c:pt>
                <c:pt idx="8">
                  <c:v>5.9905158230910679E-2</c:v>
                </c:pt>
              </c:numCache>
            </c:numRef>
          </c:val>
          <c:extLst>
            <c:ext xmlns:c16="http://schemas.microsoft.com/office/drawing/2014/chart" uri="{C3380CC4-5D6E-409C-BE32-E72D297353CC}">
              <c16:uniqueId val="{00000004-8472-40E1-812F-F805ACC64AD4}"/>
            </c:ext>
          </c:extLst>
        </c:ser>
        <c:ser>
          <c:idx val="7"/>
          <c:order val="7"/>
          <c:tx>
            <c:strRef>
              <c:f>'19-new-20 new'!$F$49</c:f>
              <c:strCache>
                <c:ptCount val="1"/>
                <c:pt idx="0">
                  <c:v>Θεραπευτικές συσκευές και εξοπλισμός &amp; Λοιπά ιατρικά προϊόντα </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'19-new-20 new'!$G$41:$P$41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'19-new-20 new'!$G$49:$P$49</c:f>
              <c:numCache>
                <c:formatCode>0.0%</c:formatCode>
                <c:ptCount val="9"/>
                <c:pt idx="0">
                  <c:v>4.0291949057868474E-2</c:v>
                </c:pt>
                <c:pt idx="1">
                  <c:v>3.8415173189745237E-2</c:v>
                </c:pt>
                <c:pt idx="2">
                  <c:v>4.8001396404259031E-2</c:v>
                </c:pt>
                <c:pt idx="3">
                  <c:v>3.6481711393372168E-2</c:v>
                </c:pt>
                <c:pt idx="4">
                  <c:v>3.1884335503638457E-2</c:v>
                </c:pt>
                <c:pt idx="5">
                  <c:v>3.8105143721633886E-2</c:v>
                </c:pt>
                <c:pt idx="6">
                  <c:v>3.3345787408929572E-2</c:v>
                </c:pt>
                <c:pt idx="7">
                  <c:v>3.3082561728395056E-2</c:v>
                </c:pt>
                <c:pt idx="8">
                  <c:v>3.3097841865866638E-2</c:v>
                </c:pt>
              </c:numCache>
            </c:numRef>
          </c:val>
          <c:extLst>
            <c:ext xmlns:c16="http://schemas.microsoft.com/office/drawing/2014/chart" uri="{C3380CC4-5D6E-409C-BE32-E72D297353CC}">
              <c16:uniqueId val="{00000005-8472-40E1-812F-F805ACC64AD4}"/>
            </c:ext>
          </c:extLst>
        </c:ser>
        <c:dLbls>
          <c:showLegendKey val="0"/>
          <c:showVal val="0"/>
          <c:showCatName val="0"/>
          <c:showSerName val="0"/>
          <c:showPercent val="0"/>
          <c:showBubbleSize val="0"/>
        </c:dLbls>
        <c:gapWidth val="50"/>
        <c:overlap val="100"/>
        <c:axId val="897202287"/>
        <c:axId val="897201039"/>
        <c:extLst>
          <c:ext xmlns:c15="http://schemas.microsoft.com/office/drawing/2012/chart" uri="{02D57815-91ED-43cb-92C2-25804820EDAC}">
            <c15:filteredBarSeries>
              <c15:ser>
                <c:idx val="5"/>
                <c:order val="5"/>
                <c:tx>
                  <c:strRef>
                    <c:extLst>
                      <c:ext uri="{02D57815-91ED-43cb-92C2-25804820EDAC}">
                        <c15:formulaRef>
                          <c15:sqref>'19-new-20 new'!$F$47</c15:sqref>
                        </c15:formulaRef>
                      </c:ext>
                    </c:extLst>
                    <c:strCache>
                      <c:ptCount val="1"/>
                      <c:pt idx="0">
                        <c:v>Θεραπευτικές συσκευές και εξοπλισμός </c:v>
                      </c:pt>
                    </c:strCache>
                  </c:strRef>
                </c:tx>
                <c:spPr>
                  <a:solidFill>
                    <a:schemeClr val="accent6"/>
                  </a:solidFill>
                  <a:ln>
                    <a:noFill/>
                  </a:ln>
                  <a:effectLst/>
                </c:spPr>
                <c:invertIfNegative val="0"/>
                <c:cat>
                  <c:numRef>
                    <c:extLst>
                      <c:ext uri="{02D57815-91ED-43cb-92C2-25804820EDAC}">
                        <c15:formulaRef>
                          <c15:sqref>'19-new-20 new'!$G$41:$P$41</c15:sqref>
                        </c15:formulaRef>
                      </c:ext>
                    </c:extLst>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extLst>
                      <c:ext uri="{02D57815-91ED-43cb-92C2-25804820EDAC}">
                        <c15:formulaRef>
                          <c15:sqref>'19-new-20 new'!$G$47:$P$47</c15:sqref>
                        </c15:formulaRef>
                      </c:ext>
                    </c:extLst>
                    <c:numCache>
                      <c:formatCode>0.0%</c:formatCode>
                      <c:ptCount val="9"/>
                      <c:pt idx="0">
                        <c:v>2.562001936396812E-2</c:v>
                      </c:pt>
                      <c:pt idx="1">
                        <c:v>2.3386643092501807E-2</c:v>
                      </c:pt>
                      <c:pt idx="2">
                        <c:v>3.2902775353464829E-2</c:v>
                      </c:pt>
                      <c:pt idx="3">
                        <c:v>2.2920446948715499E-2</c:v>
                      </c:pt>
                      <c:pt idx="4">
                        <c:v>1.6851780926847953E-2</c:v>
                      </c:pt>
                      <c:pt idx="5">
                        <c:v>1.5317700453857792E-2</c:v>
                      </c:pt>
                      <c:pt idx="6">
                        <c:v>1.4291051746684102E-2</c:v>
                      </c:pt>
                      <c:pt idx="7">
                        <c:v>1.1381172839506171E-2</c:v>
                      </c:pt>
                      <c:pt idx="8">
                        <c:v>1.0935836639891609E-2</c:v>
                      </c:pt>
                    </c:numCache>
                  </c:numRef>
                </c:val>
                <c:extLst>
                  <c:ext xmlns:c16="http://schemas.microsoft.com/office/drawing/2014/chart" uri="{C3380CC4-5D6E-409C-BE32-E72D297353CC}">
                    <c16:uniqueId val="{00000006-8472-40E1-812F-F805ACC64AD4}"/>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'19-new-20 new'!$F$48</c15:sqref>
                        </c15:formulaRef>
                      </c:ext>
                    </c:extLst>
                    <c:strCache>
                      <c:ptCount val="1"/>
                      <c:pt idx="0">
                        <c:v>Λοιπά ιατρικά προϊόντα </c:v>
                      </c:pt>
                    </c:strCache>
                  </c:strRef>
                </c:tx>
                <c:spPr>
                  <a:solidFill>
                    <a:schemeClr val="accent1">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'19-new-20 new'!$G$41:$P$41</c15:sqref>
                        </c15:formulaRef>
                      </c:ext>
                    </c:extLst>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extLst xmlns:c15="http://schemas.microsoft.com/office/drawing/2012/chart">
                      <c:ext xmlns:c15="http://schemas.microsoft.com/office/drawing/2012/chart" uri="{02D57815-91ED-43cb-92C2-25804820EDAC}">
                        <c15:formulaRef>
                          <c15:sqref>'19-new-20 new'!$G$48:$P$48</c15:sqref>
                        </c15:formulaRef>
                      </c:ext>
                    </c:extLst>
                    <c:numCache>
                      <c:formatCode>0.0%</c:formatCode>
                      <c:ptCount val="9"/>
                      <c:pt idx="0">
                        <c:v>1.4671929693900349E-2</c:v>
                      </c:pt>
                      <c:pt idx="1">
                        <c:v>1.502853009724343E-2</c:v>
                      </c:pt>
                      <c:pt idx="2">
                        <c:v>1.5098621050794205E-2</c:v>
                      </c:pt>
                      <c:pt idx="3">
                        <c:v>1.3561264444656671E-2</c:v>
                      </c:pt>
                      <c:pt idx="4">
                        <c:v>1.5032554576790503E-2</c:v>
                      </c:pt>
                      <c:pt idx="5">
                        <c:v>2.2787443267776097E-2</c:v>
                      </c:pt>
                      <c:pt idx="6">
                        <c:v>1.905473566224547E-2</c:v>
                      </c:pt>
                      <c:pt idx="7">
                        <c:v>2.1701388888888888E-2</c:v>
                      </c:pt>
                      <c:pt idx="8">
                        <c:v>2.2162005225975032E-2</c:v>
                      </c:pt>
                    </c:numCache>
                  </c:numRef>
                </c:val>
                <c:extLst xmlns:c15="http://schemas.microsoft.com/office/drawing/2012/chart">
                  <c:ext xmlns:c16="http://schemas.microsoft.com/office/drawing/2014/chart" uri="{C3380CC4-5D6E-409C-BE32-E72D297353CC}">
                    <c16:uniqueId val="{00000007-8472-40E1-812F-F805ACC64AD4}"/>
                  </c:ext>
                </c:extLst>
              </c15:ser>
            </c15:filteredBarSeries>
          </c:ext>
        </c:extLst>
      </c:barChart>
      <c:catAx>
        <c:axId val="897202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897201039"/>
        <c:crosses val="autoZero"/>
        <c:auto val="1"/>
        <c:lblAlgn val="ctr"/>
        <c:lblOffset val="100"/>
        <c:noMultiLvlLbl val="0"/>
      </c:catAx>
      <c:valAx>
        <c:axId val="89720103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897202287"/>
        <c:crosses val="autoZero"/>
        <c:crossBetween val="between"/>
      </c:valAx>
      <c:spPr>
        <a:noFill/>
        <a:ln>
          <a:noFill/>
        </a:ln>
        <a:effectLst/>
      </c:spPr>
    </c:plotArea>
    <c:legend>
      <c:legendPos val="b"/>
      <c:layout>
        <c:manualLayout>
          <c:xMode val="edge"/>
          <c:yMode val="edge"/>
          <c:x val="1.4565329871400485E-2"/>
          <c:y val="0.8521789432640211"/>
          <c:w val="0.98543467012859953"/>
          <c:h val="0.1300826975342050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200">
          <a:latin typeface="+mn-lt"/>
        </a:defRPr>
      </a:pPr>
      <a:endParaRPr lang="el-GR"/>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baseline="0">
                <a:solidFill>
                  <a:schemeClr val="tx1">
                    <a:lumMod val="65000"/>
                    <a:lumOff val="35000"/>
                  </a:schemeClr>
                </a:solidFill>
                <a:latin typeface="+mn-lt"/>
                <a:ea typeface="+mn-ea"/>
                <a:cs typeface="+mn-cs"/>
              </a:defRPr>
            </a:pPr>
            <a:r>
              <a:rPr lang="el-GR" sz="1440"/>
              <a:t>Συνολική δαπάνη για φαρμακευτικά και άλλα υγειονομικά αναλώσιμα (δισεκ. €) - Ελλάδα</a:t>
            </a:r>
            <a:endParaRPr lang="en-US" sz="1440"/>
          </a:p>
        </c:rich>
      </c:tx>
      <c:layout>
        <c:manualLayout>
          <c:xMode val="edge"/>
          <c:yMode val="edge"/>
          <c:x val="0.10168171721343497"/>
          <c:y val="0"/>
        </c:manualLayout>
      </c:layout>
      <c:overlay val="0"/>
      <c:spPr>
        <a:noFill/>
        <a:ln>
          <a:noFill/>
        </a:ln>
        <a:effectLst/>
      </c:spPr>
      <c:txPr>
        <a:bodyPr rot="0" spcFirstLastPara="1" vertOverflow="ellipsis" vert="horz" wrap="square" anchor="ctr" anchorCtr="1"/>
        <a:lstStyle/>
        <a:p>
          <a:pPr>
            <a:defRPr sz="1440" b="1" i="0" u="none" strike="noStrike" kern="120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4.3320397694111383E-2"/>
          <c:y val="5.4523552615557566E-2"/>
          <c:w val="0.83703545512384159"/>
          <c:h val="0.78744674806118142"/>
        </c:manualLayout>
      </c:layout>
      <c:lineChart>
        <c:grouping val="standard"/>
        <c:varyColors val="0"/>
        <c:ser>
          <c:idx val="1"/>
          <c:order val="0"/>
          <c:tx>
            <c:strRef>
              <c:f>'21-new'!$C$4</c:f>
              <c:strCache>
                <c:ptCount val="1"/>
                <c:pt idx="0">
                  <c:v> Iδιωτική</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'21-new'!$D$3:$L$3</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'21-new'!$D$4:$L$4</c:f>
              <c:numCache>
                <c:formatCode>#,##0.0</c:formatCode>
                <c:ptCount val="9"/>
                <c:pt idx="0">
                  <c:v>1.3362700000000001</c:v>
                </c:pt>
                <c:pt idx="1">
                  <c:v>1.403413</c:v>
                </c:pt>
                <c:pt idx="2">
                  <c:v>1.4263520000000001</c:v>
                </c:pt>
                <c:pt idx="3">
                  <c:v>1.4383280000000001</c:v>
                </c:pt>
                <c:pt idx="4">
                  <c:v>1.7004900000000001</c:v>
                </c:pt>
                <c:pt idx="5">
                  <c:v>1.8185560000000001</c:v>
                </c:pt>
                <c:pt idx="6">
                  <c:v>1.84198</c:v>
                </c:pt>
                <c:pt idx="7">
                  <c:v>1.8380000000000001</c:v>
                </c:pt>
                <c:pt idx="8" formatCode="0.0">
                  <c:v>1.8262591328200002</c:v>
                </c:pt>
              </c:numCache>
            </c:numRef>
          </c:val>
          <c:smooth val="0"/>
          <c:extLst>
            <c:ext xmlns:c16="http://schemas.microsoft.com/office/drawing/2014/chart" uri="{C3380CC4-5D6E-409C-BE32-E72D297353CC}">
              <c16:uniqueId val="{00000000-E34C-4E0A-940E-39D8A77D7AB8}"/>
            </c:ext>
          </c:extLst>
        </c:ser>
        <c:ser>
          <c:idx val="0"/>
          <c:order val="1"/>
          <c:tx>
            <c:strRef>
              <c:f>'21-new'!$C$5</c:f>
              <c:strCache>
                <c:ptCount val="1"/>
                <c:pt idx="0">
                  <c:v>Συνολική</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'21-new'!$D$3:$L$3</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'21-new'!$D$5:$L$5</c:f>
              <c:numCache>
                <c:formatCode>#,##0.0</c:formatCode>
                <c:ptCount val="9"/>
                <c:pt idx="0">
                  <c:v>6.1110610000000003</c:v>
                </c:pt>
                <c:pt idx="1">
                  <c:v>6.1871670000000005</c:v>
                </c:pt>
                <c:pt idx="2">
                  <c:v>5.7904929999999997</c:v>
                </c:pt>
                <c:pt idx="3">
                  <c:v>4.8756509999999995</c:v>
                </c:pt>
                <c:pt idx="4">
                  <c:v>4.1776</c:v>
                </c:pt>
                <c:pt idx="5">
                  <c:v>3.7730630000000001</c:v>
                </c:pt>
                <c:pt idx="6">
                  <c:v>3.8122729999999998</c:v>
                </c:pt>
                <c:pt idx="7">
                  <c:v>3.871</c:v>
                </c:pt>
                <c:pt idx="8" formatCode="0.0">
                  <c:v>3.9614909628100001</c:v>
                </c:pt>
              </c:numCache>
            </c:numRef>
          </c:val>
          <c:smooth val="0"/>
          <c:extLst>
            <c:ext xmlns:c16="http://schemas.microsoft.com/office/drawing/2014/chart" uri="{C3380CC4-5D6E-409C-BE32-E72D297353CC}">
              <c16:uniqueId val="{00000001-E34C-4E0A-940E-39D8A77D7AB8}"/>
            </c:ext>
          </c:extLst>
        </c:ser>
        <c:ser>
          <c:idx val="2"/>
          <c:order val="2"/>
          <c:tx>
            <c:strRef>
              <c:f>'21-new'!$C$6</c:f>
              <c:strCache>
                <c:ptCount val="1"/>
                <c:pt idx="0">
                  <c:v>Δημόσια</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'21-new'!$D$3:$L$3</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'21-new'!$D$6:$L$6</c:f>
              <c:numCache>
                <c:formatCode>#,##0.0</c:formatCode>
                <c:ptCount val="9"/>
                <c:pt idx="0">
                  <c:v>4.7747910000000005</c:v>
                </c:pt>
                <c:pt idx="1">
                  <c:v>4.7837540000000001</c:v>
                </c:pt>
                <c:pt idx="2">
                  <c:v>4.364141</c:v>
                </c:pt>
                <c:pt idx="3">
                  <c:v>3.4373229999999997</c:v>
                </c:pt>
                <c:pt idx="4">
                  <c:v>2.4771100000000001</c:v>
                </c:pt>
                <c:pt idx="5">
                  <c:v>1.954507</c:v>
                </c:pt>
                <c:pt idx="6">
                  <c:v>1.9702929999999999</c:v>
                </c:pt>
                <c:pt idx="7">
                  <c:v>2.032</c:v>
                </c:pt>
                <c:pt idx="8" formatCode="0.0">
                  <c:v>2.1352318299899999</c:v>
                </c:pt>
              </c:numCache>
            </c:numRef>
          </c:val>
          <c:smooth val="0"/>
          <c:extLst>
            <c:ext xmlns:c16="http://schemas.microsoft.com/office/drawing/2014/chart" uri="{C3380CC4-5D6E-409C-BE32-E72D297353CC}">
              <c16:uniqueId val="{00000002-E34C-4E0A-940E-39D8A77D7AB8}"/>
            </c:ext>
          </c:extLst>
        </c:ser>
        <c:dLbls>
          <c:dLblPos val="t"/>
          <c:showLegendKey val="0"/>
          <c:showVal val="1"/>
          <c:showCatName val="0"/>
          <c:showSerName val="0"/>
          <c:showPercent val="0"/>
          <c:showBubbleSize val="0"/>
        </c:dLbls>
        <c:smooth val="0"/>
        <c:axId val="2071709888"/>
        <c:axId val="2071695744"/>
      </c:lineChart>
      <c:catAx>
        <c:axId val="20717098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2071695744"/>
        <c:crosses val="autoZero"/>
        <c:auto val="1"/>
        <c:lblAlgn val="ctr"/>
        <c:lblOffset val="100"/>
        <c:noMultiLvlLbl val="0"/>
      </c:catAx>
      <c:valAx>
        <c:axId val="2071695744"/>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δισεκ.ευρώ</a:t>
                </a:r>
                <a:endParaRPr lang="en-GB"/>
              </a:p>
            </c:rich>
          </c:tx>
          <c:layout>
            <c:manualLayout>
              <c:xMode val="edge"/>
              <c:yMode val="edge"/>
              <c:x val="0.93953221838113921"/>
              <c:y val="0.3456624999999999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2071709888"/>
        <c:crosses val="autoZero"/>
        <c:crossBetween val="between"/>
      </c:valAx>
      <c:spPr>
        <a:noFill/>
        <a:ln w="9525">
          <a:solidFill>
            <a:schemeClr val="bg1">
              <a:lumMod val="85000"/>
            </a:schemeClr>
          </a:solid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sz="1400">
          <a:latin typeface="+mn-lt"/>
        </a:defRPr>
      </a:pPr>
      <a:endParaRPr lang="el-G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0"/>
            </a:pPr>
            <a:r>
              <a:rPr lang="el-GR" sz="1440"/>
              <a:t>Δημόσια κατά κεφαλήν δαπάνη για φαρμακευτικά και άλλα υγειονομικά αναλώσιμα (Ελλάδα-ΕΕ22-Νότιες Χώρες)</a:t>
            </a:r>
            <a:endParaRPr lang="en-US" sz="1440"/>
          </a:p>
        </c:rich>
      </c:tx>
      <c:layout>
        <c:manualLayout>
          <c:xMode val="edge"/>
          <c:yMode val="edge"/>
          <c:x val="0.11784813261489464"/>
          <c:y val="0"/>
        </c:manualLayout>
      </c:layout>
      <c:overlay val="0"/>
    </c:title>
    <c:autoTitleDeleted val="0"/>
    <c:plotArea>
      <c:layout>
        <c:manualLayout>
          <c:layoutTarget val="inner"/>
          <c:xMode val="edge"/>
          <c:yMode val="edge"/>
          <c:x val="8.6495573790715388E-2"/>
          <c:y val="0.10617572407431514"/>
          <c:w val="0.88599497186028409"/>
          <c:h val="0.73351191308314345"/>
        </c:manualLayout>
      </c:layout>
      <c:lineChart>
        <c:grouping val="standard"/>
        <c:varyColors val="0"/>
        <c:ser>
          <c:idx val="0"/>
          <c:order val="0"/>
          <c:tx>
            <c:strRef>
              <c:f>'22-new'!$A$3</c:f>
              <c:strCache>
                <c:ptCount val="1"/>
                <c:pt idx="0">
                  <c:v>Ελλάδα</c:v>
                </c:pt>
              </c:strCache>
            </c:strRef>
          </c:tx>
          <c:spPr>
            <a:ln w="34925" cap="rnd">
              <a:solidFill>
                <a:srgbClr val="00B0F0"/>
              </a:solidFill>
              <a:round/>
            </a:ln>
            <a:effectLst/>
          </c:spPr>
          <c:marker>
            <c:symbol val="none"/>
          </c:marker>
          <c:dLbls>
            <c:dLbl>
              <c:idx val="2"/>
              <c:layout>
                <c:manualLayout>
                  <c:x val="-3.0675068570015247E-2"/>
                  <c:y val="-7.273480731403374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833-494B-A574-FF45B2CB8DCF}"/>
                </c:ext>
              </c:extLst>
            </c:dLbl>
            <c:dLbl>
              <c:idx val="3"/>
              <c:layout>
                <c:manualLayout>
                  <c:x val="-5.3971995358253401E-2"/>
                  <c:y val="1.24048782960160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833-494B-A574-FF45B2CB8DCF}"/>
                </c:ext>
              </c:extLst>
            </c:dLbl>
            <c:dLbl>
              <c:idx val="4"/>
              <c:layout>
                <c:manualLayout>
                  <c:x val="-3.7083440871958112E-2"/>
                  <c:y val="3.00883393308578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833-494B-A574-FF45B2CB8DCF}"/>
                </c:ext>
              </c:extLst>
            </c:dLbl>
            <c:dLbl>
              <c:idx val="5"/>
              <c:layout>
                <c:manualLayout>
                  <c:x val="-3.8999149395247019E-2"/>
                  <c:y val="3.008833933085789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833-494B-A574-FF45B2CB8DCF}"/>
                </c:ext>
              </c:extLst>
            </c:dLbl>
            <c:dLbl>
              <c:idx val="6"/>
              <c:layout>
                <c:manualLayout>
                  <c:x val="-3.1336315302091397E-2"/>
                  <c:y val="3.0088339330857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833-494B-A574-FF45B2CB8DCF}"/>
                </c:ext>
              </c:extLst>
            </c:dLbl>
            <c:dLbl>
              <c:idx val="7"/>
              <c:layout>
                <c:manualLayout>
                  <c:x val="-1.7716251035680496E-2"/>
                  <c:y val="2.696507231366285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833-494B-A574-FF45B2CB8DCF}"/>
                </c:ext>
              </c:extLst>
            </c:dLbl>
            <c:spPr>
              <a:noFill/>
              <a:ln>
                <a:noFill/>
              </a:ln>
              <a:effectLst/>
            </c:spPr>
            <c:txPr>
              <a:bodyPr rot="0" vert="horz"/>
              <a:lstStyle/>
              <a:p>
                <a:pPr>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'22-new'!$B$2:$I$2</c:f>
              <c:strCache>
                <c:ptCount val="8"/>
                <c:pt idx="0">
                  <c:v>2009</c:v>
                </c:pt>
                <c:pt idx="1">
                  <c:v>2010</c:v>
                </c:pt>
                <c:pt idx="2">
                  <c:v>2011</c:v>
                </c:pt>
                <c:pt idx="3">
                  <c:v>2012</c:v>
                </c:pt>
                <c:pt idx="4">
                  <c:v>2013</c:v>
                </c:pt>
                <c:pt idx="5">
                  <c:v>2014</c:v>
                </c:pt>
                <c:pt idx="6">
                  <c:v>2015</c:v>
                </c:pt>
                <c:pt idx="7">
                  <c:v>2016</c:v>
                </c:pt>
              </c:strCache>
            </c:strRef>
          </c:cat>
          <c:val>
            <c:numRef>
              <c:f>'22-new'!$B$3:$I$3</c:f>
              <c:numCache>
                <c:formatCode>_-* #,##0\ _€_-;\-* #,##0\ _€_-;_-* "-"??\ _€_-;_-@_-</c:formatCode>
                <c:ptCount val="8"/>
                <c:pt idx="0">
                  <c:v>430.36509626854877</c:v>
                </c:pt>
                <c:pt idx="1">
                  <c:v>430.22121288510442</c:v>
                </c:pt>
                <c:pt idx="2">
                  <c:v>392.33904549979002</c:v>
                </c:pt>
                <c:pt idx="3">
                  <c:v>310.04845032736489</c:v>
                </c:pt>
                <c:pt idx="4">
                  <c:v>225.11783627471516</c:v>
                </c:pt>
                <c:pt idx="5">
                  <c:v>178.87265694360667</c:v>
                </c:pt>
                <c:pt idx="6">
                  <c:v>182.01231569150096</c:v>
                </c:pt>
                <c:pt idx="7">
                  <c:v>188.45942987540138</c:v>
                </c:pt>
              </c:numCache>
            </c:numRef>
          </c:val>
          <c:smooth val="0"/>
          <c:extLst>
            <c:ext xmlns:c16="http://schemas.microsoft.com/office/drawing/2014/chart" uri="{C3380CC4-5D6E-409C-BE32-E72D297353CC}">
              <c16:uniqueId val="{00000006-6833-494B-A574-FF45B2CB8DCF}"/>
            </c:ext>
          </c:extLst>
        </c:ser>
        <c:ser>
          <c:idx val="1"/>
          <c:order val="1"/>
          <c:tx>
            <c:strRef>
              <c:f>'22-new'!$A$4</c:f>
              <c:strCache>
                <c:ptCount val="1"/>
                <c:pt idx="0">
                  <c:v>ΕΕ22</c:v>
                </c:pt>
              </c:strCache>
            </c:strRef>
          </c:tx>
          <c:spPr>
            <a:ln w="19050" cap="rnd">
              <a:solidFill>
                <a:srgbClr val="002060"/>
              </a:solidFill>
              <a:prstDash val="sysDot"/>
              <a:round/>
            </a:ln>
            <a:effectLst/>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833-494B-A574-FF45B2CB8DCF}"/>
                </c:ext>
              </c:extLst>
            </c:dLbl>
            <c:dLbl>
              <c:idx val="6"/>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833-494B-A574-FF45B2CB8DCF}"/>
                </c:ext>
              </c:extLst>
            </c:dLbl>
            <c:dLbl>
              <c:idx val="7"/>
              <c:layout>
                <c:manualLayout>
                  <c:x val="-2.165543792107796E-2"/>
                  <c:y val="-2.85035629453682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833-494B-A574-FF45B2CB8DCF}"/>
                </c:ext>
              </c:extLst>
            </c:dLbl>
            <c:spPr>
              <a:noFill/>
              <a:ln>
                <a:noFill/>
              </a:ln>
              <a:effectLst/>
            </c:spPr>
            <c:txPr>
              <a:bodyPr rot="0" vert="horz"/>
              <a:lstStyle/>
              <a:p>
                <a:pPr>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'22-new'!$B$2:$I$2</c:f>
              <c:strCache>
                <c:ptCount val="8"/>
                <c:pt idx="0">
                  <c:v>2009</c:v>
                </c:pt>
                <c:pt idx="1">
                  <c:v>2010</c:v>
                </c:pt>
                <c:pt idx="2">
                  <c:v>2011</c:v>
                </c:pt>
                <c:pt idx="3">
                  <c:v>2012</c:v>
                </c:pt>
                <c:pt idx="4">
                  <c:v>2013</c:v>
                </c:pt>
                <c:pt idx="5">
                  <c:v>2014</c:v>
                </c:pt>
                <c:pt idx="6">
                  <c:v>2015</c:v>
                </c:pt>
                <c:pt idx="7">
                  <c:v>2016</c:v>
                </c:pt>
              </c:strCache>
            </c:strRef>
          </c:cat>
          <c:val>
            <c:numRef>
              <c:f>'22-new'!$B$4:$I$4</c:f>
              <c:numCache>
                <c:formatCode>_-* #,##0\ _€_-;\-* #,##0\ _€_-;_-* "-"??\ _€_-;_-@_-</c:formatCode>
                <c:ptCount val="8"/>
                <c:pt idx="0">
                  <c:v>288.44084124260223</c:v>
                </c:pt>
                <c:pt idx="1">
                  <c:v>291.38988016126717</c:v>
                </c:pt>
                <c:pt idx="2">
                  <c:v>284.41851904562412</c:v>
                </c:pt>
                <c:pt idx="3">
                  <c:v>276.07235641239532</c:v>
                </c:pt>
                <c:pt idx="4">
                  <c:v>272.84355396962474</c:v>
                </c:pt>
                <c:pt idx="5">
                  <c:v>282.34898039190716</c:v>
                </c:pt>
                <c:pt idx="6">
                  <c:v>291.70859422726494</c:v>
                </c:pt>
                <c:pt idx="7">
                  <c:v>302.65725823630032</c:v>
                </c:pt>
              </c:numCache>
            </c:numRef>
          </c:val>
          <c:smooth val="0"/>
          <c:extLst>
            <c:ext xmlns:c16="http://schemas.microsoft.com/office/drawing/2014/chart" uri="{C3380CC4-5D6E-409C-BE32-E72D297353CC}">
              <c16:uniqueId val="{0000000A-6833-494B-A574-FF45B2CB8DCF}"/>
            </c:ext>
          </c:extLst>
        </c:ser>
        <c:ser>
          <c:idx val="2"/>
          <c:order val="2"/>
          <c:tx>
            <c:strRef>
              <c:f>'22-new'!$A$5</c:f>
              <c:strCache>
                <c:ptCount val="1"/>
                <c:pt idx="0">
                  <c:v>Νότιες Χώρες</c:v>
                </c:pt>
              </c:strCache>
            </c:strRef>
          </c:tx>
          <c:spPr>
            <a:ln w="19050" cap="rnd">
              <a:solidFill>
                <a:schemeClr val="accent6">
                  <a:lumMod val="50000"/>
                </a:schemeClr>
              </a:solidFill>
              <a:prstDash val="dash"/>
              <a:round/>
            </a:ln>
            <a:effectLst/>
          </c:spPr>
          <c:marker>
            <c:symbol val="none"/>
          </c:marker>
          <c:dLbls>
            <c:dLbl>
              <c:idx val="0"/>
              <c:layout>
                <c:manualLayout>
                  <c:x val="-5.3795859131660517E-2"/>
                  <c:y val="2.69437222959956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833-494B-A574-FF45B2CB8DCF}"/>
                </c:ext>
              </c:extLst>
            </c:dLbl>
            <c:dLbl>
              <c:idx val="6"/>
              <c:layout>
                <c:manualLayout>
                  <c:x val="-1.530076920014182E-2"/>
                  <c:y val="-2.05672785355079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6833-494B-A574-FF45B2CB8DCF}"/>
                </c:ext>
              </c:extLst>
            </c:dLbl>
            <c:dLbl>
              <c:idx val="7"/>
              <c:layout>
                <c:manualLayout>
                  <c:x val="-1.6843118383060636E-2"/>
                  <c:y val="-1.583531274742681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833-494B-A574-FF45B2CB8DCF}"/>
                </c:ext>
              </c:extLst>
            </c:dLbl>
            <c:spPr>
              <a:noFill/>
              <a:ln>
                <a:noFill/>
              </a:ln>
              <a:effectLst/>
            </c:spPr>
            <c:txPr>
              <a:bodyPr rot="0" vert="horz"/>
              <a:lstStyle/>
              <a:p>
                <a:pPr>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'22-new'!$B$2:$I$2</c:f>
              <c:strCache>
                <c:ptCount val="8"/>
                <c:pt idx="0">
                  <c:v>2009</c:v>
                </c:pt>
                <c:pt idx="1">
                  <c:v>2010</c:v>
                </c:pt>
                <c:pt idx="2">
                  <c:v>2011</c:v>
                </c:pt>
                <c:pt idx="3">
                  <c:v>2012</c:v>
                </c:pt>
                <c:pt idx="4">
                  <c:v>2013</c:v>
                </c:pt>
                <c:pt idx="5">
                  <c:v>2014</c:v>
                </c:pt>
                <c:pt idx="6">
                  <c:v>2015</c:v>
                </c:pt>
                <c:pt idx="7">
                  <c:v>2016</c:v>
                </c:pt>
              </c:strCache>
            </c:strRef>
          </c:cat>
          <c:val>
            <c:numRef>
              <c:f>'22-new'!$B$5:$I$5</c:f>
              <c:numCache>
                <c:formatCode>_-* #,##0\ _€_-;\-* #,##0\ _€_-;_-* "-"??\ _€_-;_-@_-</c:formatCode>
                <c:ptCount val="8"/>
                <c:pt idx="0">
                  <c:v>256.91649290946344</c:v>
                </c:pt>
                <c:pt idx="1">
                  <c:v>257.75115597394762</c:v>
                </c:pt>
                <c:pt idx="2">
                  <c:v>237.57536635459056</c:v>
                </c:pt>
                <c:pt idx="3">
                  <c:v>227.85301787616078</c:v>
                </c:pt>
                <c:pt idx="4">
                  <c:v>227.01030653392252</c:v>
                </c:pt>
                <c:pt idx="5">
                  <c:v>228.35857049455629</c:v>
                </c:pt>
                <c:pt idx="6">
                  <c:v>241.25770482279972</c:v>
                </c:pt>
                <c:pt idx="7">
                  <c:v>246.28934690359856</c:v>
                </c:pt>
              </c:numCache>
            </c:numRef>
          </c:val>
          <c:smooth val="0"/>
          <c:extLst>
            <c:ext xmlns:c16="http://schemas.microsoft.com/office/drawing/2014/chart" uri="{C3380CC4-5D6E-409C-BE32-E72D297353CC}">
              <c16:uniqueId val="{0000000E-6833-494B-A574-FF45B2CB8DCF}"/>
            </c:ext>
          </c:extLst>
        </c:ser>
        <c:dLbls>
          <c:showLegendKey val="0"/>
          <c:showVal val="1"/>
          <c:showCatName val="0"/>
          <c:showSerName val="0"/>
          <c:showPercent val="0"/>
          <c:showBubbleSize val="0"/>
        </c:dLbls>
        <c:smooth val="0"/>
        <c:axId val="414305664"/>
        <c:axId val="414323840"/>
      </c:lineChart>
      <c:catAx>
        <c:axId val="41430566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vert="horz"/>
          <a:lstStyle/>
          <a:p>
            <a:pPr>
              <a:defRPr/>
            </a:pPr>
            <a:endParaRPr lang="el-GR"/>
          </a:p>
        </c:txPr>
        <c:crossAx val="414323840"/>
        <c:crosses val="autoZero"/>
        <c:auto val="1"/>
        <c:lblAlgn val="ctr"/>
        <c:lblOffset val="100"/>
        <c:noMultiLvlLbl val="0"/>
      </c:catAx>
      <c:valAx>
        <c:axId val="414323840"/>
        <c:scaling>
          <c:orientation val="minMax"/>
          <c:min val="0"/>
        </c:scaling>
        <c:delete val="0"/>
        <c:axPos val="l"/>
        <c:numFmt formatCode="_-* #,##0\ _€_-;\-* #,##0\ _€_-;_-* &quot;-&quot;??\ _€_-;_-@_-" sourceLinked="1"/>
        <c:majorTickMark val="none"/>
        <c:minorTickMark val="none"/>
        <c:tickLblPos val="nextTo"/>
        <c:spPr>
          <a:noFill/>
          <a:ln>
            <a:noFill/>
          </a:ln>
          <a:effectLst/>
        </c:spPr>
        <c:txPr>
          <a:bodyPr rot="-60000000" vert="horz"/>
          <a:lstStyle/>
          <a:p>
            <a:pPr>
              <a:defRPr/>
            </a:pPr>
            <a:endParaRPr lang="el-GR"/>
          </a:p>
        </c:txPr>
        <c:crossAx val="414305664"/>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l-GR"/>
        </a:p>
      </c:txPr>
    </c:legend>
    <c:plotVisOnly val="1"/>
    <c:dispBlanksAs val="gap"/>
    <c:showDLblsOverMax val="0"/>
  </c:chart>
  <c:spPr>
    <a:ln w="9525" cap="flat" cmpd="sng" algn="ctr">
      <a:noFill/>
      <a:round/>
    </a:ln>
    <a:effectLst/>
  </c:spPr>
  <c:txPr>
    <a:bodyPr/>
    <a:lstStyle/>
    <a:p>
      <a:pPr>
        <a:defRPr sz="1400">
          <a:latin typeface="+mn-lt"/>
        </a:defRPr>
      </a:pPr>
      <a:endParaRPr lang="el-G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dirty="0"/>
              <a:t>Δημόσια κατά</a:t>
            </a:r>
            <a:r>
              <a:rPr lang="el-GR" b="1" baseline="0" dirty="0"/>
              <a:t> κεφαλή φαρμακευτική δαπάνη (2016)</a:t>
            </a:r>
            <a:endParaRPr lang="en-GB" b="1" dirty="0"/>
          </a:p>
        </c:rich>
      </c:tx>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spPr>
            <a:solidFill>
              <a:srgbClr val="00B050"/>
            </a:solidFill>
            <a:ln>
              <a:noFill/>
            </a:ln>
            <a:effectLst/>
          </c:spPr>
          <c:invertIfNegative val="0"/>
          <c:dPt>
            <c:idx val="4"/>
            <c:invertIfNegative val="0"/>
            <c:bubble3D val="0"/>
            <c:spPr>
              <a:solidFill>
                <a:srgbClr val="00B050"/>
              </a:solidFill>
              <a:ln>
                <a:noFill/>
              </a:ln>
              <a:effectLst/>
            </c:spPr>
            <c:extLst>
              <c:ext xmlns:c16="http://schemas.microsoft.com/office/drawing/2014/chart" uri="{C3380CC4-5D6E-409C-BE32-E72D297353CC}">
                <c16:uniqueId val="{00000001-CC35-4850-9C66-B71F64041584}"/>
              </c:ext>
            </c:extLst>
          </c:dPt>
          <c:dPt>
            <c:idx val="6"/>
            <c:invertIfNegative val="0"/>
            <c:bubble3D val="0"/>
            <c:spPr>
              <a:solidFill>
                <a:srgbClr val="00B050"/>
              </a:solidFill>
              <a:ln>
                <a:noFill/>
              </a:ln>
              <a:effectLst/>
            </c:spPr>
            <c:extLst>
              <c:ext xmlns:c16="http://schemas.microsoft.com/office/drawing/2014/chart" uri="{C3380CC4-5D6E-409C-BE32-E72D297353CC}">
                <c16:uniqueId val="{00000003-CC35-4850-9C66-B71F64041584}"/>
              </c:ext>
            </c:extLst>
          </c:dPt>
          <c:dPt>
            <c:idx val="9"/>
            <c:invertIfNegative val="0"/>
            <c:bubble3D val="0"/>
            <c:spPr>
              <a:solidFill>
                <a:srgbClr val="00B0F0"/>
              </a:solidFill>
              <a:ln>
                <a:solidFill>
                  <a:srgbClr val="00B0F0"/>
                </a:solidFill>
              </a:ln>
              <a:effectLst/>
            </c:spPr>
            <c:extLst>
              <c:ext xmlns:c16="http://schemas.microsoft.com/office/drawing/2014/chart" uri="{C3380CC4-5D6E-409C-BE32-E72D297353CC}">
                <c16:uniqueId val="{00000005-CC35-4850-9C66-B71F64041584}"/>
              </c:ext>
            </c:extLst>
          </c:dPt>
          <c:dPt>
            <c:idx val="10"/>
            <c:invertIfNegative val="0"/>
            <c:bubble3D val="0"/>
            <c:spPr>
              <a:solidFill>
                <a:srgbClr val="00B050"/>
              </a:solidFill>
              <a:ln>
                <a:noFill/>
              </a:ln>
              <a:effectLst/>
            </c:spPr>
            <c:extLst>
              <c:ext xmlns:c16="http://schemas.microsoft.com/office/drawing/2014/chart" uri="{C3380CC4-5D6E-409C-BE32-E72D297353CC}">
                <c16:uniqueId val="{00000007-CC35-4850-9C66-B71F64041584}"/>
              </c:ext>
            </c:extLst>
          </c:dPt>
          <c:dPt>
            <c:idx val="13"/>
            <c:invertIfNegative val="0"/>
            <c:bubble3D val="0"/>
            <c:spPr>
              <a:solidFill>
                <a:srgbClr val="002060"/>
              </a:solidFill>
              <a:ln>
                <a:solidFill>
                  <a:srgbClr val="002060"/>
                </a:solidFill>
              </a:ln>
              <a:effectLst/>
            </c:spPr>
            <c:extLst>
              <c:ext xmlns:c16="http://schemas.microsoft.com/office/drawing/2014/chart" uri="{C3380CC4-5D6E-409C-BE32-E72D297353CC}">
                <c16:uniqueId val="{00000009-CC35-4850-9C66-B71F64041584}"/>
              </c:ext>
            </c:extLst>
          </c:dPt>
          <c:dPt>
            <c:idx val="17"/>
            <c:invertIfNegative val="0"/>
            <c:bubble3D val="0"/>
            <c:spPr>
              <a:solidFill>
                <a:srgbClr val="C00000"/>
              </a:solidFill>
              <a:ln>
                <a:solidFill>
                  <a:srgbClr val="C00000"/>
                </a:solidFill>
              </a:ln>
              <a:effectLst/>
            </c:spPr>
            <c:extLst>
              <c:ext xmlns:c16="http://schemas.microsoft.com/office/drawing/2014/chart" uri="{C3380CC4-5D6E-409C-BE32-E72D297353CC}">
                <c16:uniqueId val="{0000000B-CC35-4850-9C66-B71F64041584}"/>
              </c:ext>
            </c:extLst>
          </c:dPt>
          <c:dPt>
            <c:idx val="20"/>
            <c:invertIfNegative val="0"/>
            <c:bubble3D val="0"/>
            <c:spPr>
              <a:solidFill>
                <a:srgbClr val="00B050"/>
              </a:solidFill>
              <a:ln>
                <a:noFill/>
              </a:ln>
              <a:effectLst/>
            </c:spPr>
            <c:extLst>
              <c:ext xmlns:c16="http://schemas.microsoft.com/office/drawing/2014/chart" uri="{C3380CC4-5D6E-409C-BE32-E72D297353CC}">
                <c16:uniqueId val="{0000000D-CC35-4850-9C66-B71F64041584}"/>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'23-1-new'!$AE$43:$AE$66</c:f>
              <c:strCache>
                <c:ptCount val="24"/>
                <c:pt idx="0">
                  <c:v>Πολωνία</c:v>
                </c:pt>
                <c:pt idx="1">
                  <c:v>Λετονία</c:v>
                </c:pt>
                <c:pt idx="2">
                  <c:v>Λιθουανία</c:v>
                </c:pt>
                <c:pt idx="3">
                  <c:v>Εσθονία</c:v>
                </c:pt>
                <c:pt idx="4">
                  <c:v>Ουγγαρία</c:v>
                </c:pt>
                <c:pt idx="5">
                  <c:v>Τσεχία</c:v>
                </c:pt>
                <c:pt idx="6">
                  <c:v>Πορτογαλία</c:v>
                </c:pt>
                <c:pt idx="7">
                  <c:v>Δανία</c:v>
                </c:pt>
                <c:pt idx="8">
                  <c:v>Σλοβενία</c:v>
                </c:pt>
                <c:pt idx="9">
                  <c:v>Ελλάδα</c:v>
                </c:pt>
                <c:pt idx="10">
                  <c:v>Σλοβακία</c:v>
                </c:pt>
                <c:pt idx="11">
                  <c:v>Ολλανδία</c:v>
                </c:pt>
                <c:pt idx="12">
                  <c:v>Ισπανία</c:v>
                </c:pt>
                <c:pt idx="13">
                  <c:v>Νότιες Χώρες</c:v>
                </c:pt>
                <c:pt idx="14">
                  <c:v>Φινλανδία</c:v>
                </c:pt>
                <c:pt idx="15">
                  <c:v>Σουηδία</c:v>
                </c:pt>
                <c:pt idx="16">
                  <c:v>Ιταλία</c:v>
                </c:pt>
                <c:pt idx="17">
                  <c:v>Μ.Ο. ΕΕ(22)</c:v>
                </c:pt>
                <c:pt idx="18">
                  <c:v>Αυστρία</c:v>
                </c:pt>
                <c:pt idx="19">
                  <c:v>Βέλγιο</c:v>
                </c:pt>
                <c:pt idx="20">
                  <c:v>Λουξεμβούργο</c:v>
                </c:pt>
                <c:pt idx="21">
                  <c:v>Γαλλία</c:v>
                </c:pt>
                <c:pt idx="22">
                  <c:v>Ιρλανδία</c:v>
                </c:pt>
                <c:pt idx="23">
                  <c:v>Γερμανία</c:v>
                </c:pt>
              </c:strCache>
            </c:strRef>
          </c:cat>
          <c:val>
            <c:numRef>
              <c:f>'23-1-new'!$AF$43:$AF$66</c:f>
              <c:numCache>
                <c:formatCode>0</c:formatCode>
                <c:ptCount val="24"/>
                <c:pt idx="0">
                  <c:v>52.296911546238796</c:v>
                </c:pt>
                <c:pt idx="1">
                  <c:v>78.658904181249255</c:v>
                </c:pt>
                <c:pt idx="2">
                  <c:v>80.59453886679789</c:v>
                </c:pt>
                <c:pt idx="3">
                  <c:v>110.0981500732554</c:v>
                </c:pt>
                <c:pt idx="4">
                  <c:v>125.1501315049517</c:v>
                </c:pt>
                <c:pt idx="5">
                  <c:v>125.94979016906021</c:v>
                </c:pt>
                <c:pt idx="6">
                  <c:v>132.77798890471536</c:v>
                </c:pt>
                <c:pt idx="7">
                  <c:v>145.35747417018942</c:v>
                </c:pt>
                <c:pt idx="8">
                  <c:v>151.87812350425446</c:v>
                </c:pt>
                <c:pt idx="9">
                  <c:v>188.45942987540138</c:v>
                </c:pt>
                <c:pt idx="10">
                  <c:v>197.98619747110897</c:v>
                </c:pt>
                <c:pt idx="11">
                  <c:v>224.58519640593858</c:v>
                </c:pt>
                <c:pt idx="12">
                  <c:v>234.12609434790394</c:v>
                </c:pt>
                <c:pt idx="13">
                  <c:v>246.28934690359856</c:v>
                </c:pt>
                <c:pt idx="14">
                  <c:v>257.32107619984151</c:v>
                </c:pt>
                <c:pt idx="15">
                  <c:v>260.10494790946274</c:v>
                </c:pt>
                <c:pt idx="16">
                  <c:v>274.9501113078162</c:v>
                </c:pt>
                <c:pt idx="17">
                  <c:v>302.65725823630032</c:v>
                </c:pt>
                <c:pt idx="18">
                  <c:v>344.03011055378494</c:v>
                </c:pt>
                <c:pt idx="19">
                  <c:v>385.22897429139846</c:v>
                </c:pt>
                <c:pt idx="20">
                  <c:v>388.67399336050909</c:v>
                </c:pt>
                <c:pt idx="21">
                  <c:v>406.29809601322501</c:v>
                </c:pt>
                <c:pt idx="22">
                  <c:v>426.44964777840357</c:v>
                </c:pt>
                <c:pt idx="23">
                  <c:v>512.31700121899803</c:v>
                </c:pt>
              </c:numCache>
            </c:numRef>
          </c:val>
          <c:extLst>
            <c:ext xmlns:c16="http://schemas.microsoft.com/office/drawing/2014/chart" uri="{C3380CC4-5D6E-409C-BE32-E72D297353CC}">
              <c16:uniqueId val="{0000000E-CC35-4850-9C66-B71F64041584}"/>
            </c:ext>
          </c:extLst>
        </c:ser>
        <c:dLbls>
          <c:showLegendKey val="0"/>
          <c:showVal val="0"/>
          <c:showCatName val="0"/>
          <c:showSerName val="0"/>
          <c:showPercent val="0"/>
          <c:showBubbleSize val="0"/>
        </c:dLbls>
        <c:gapWidth val="55"/>
        <c:overlap val="100"/>
        <c:axId val="1094609856"/>
        <c:axId val="1094611520"/>
      </c:barChart>
      <c:catAx>
        <c:axId val="109460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094611520"/>
        <c:crosses val="autoZero"/>
        <c:auto val="1"/>
        <c:lblAlgn val="ctr"/>
        <c:lblOffset val="100"/>
        <c:noMultiLvlLbl val="0"/>
      </c:catAx>
      <c:valAx>
        <c:axId val="109461152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a:t>
                </a:r>
                <a:endParaRPr lang="en-GB"/>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09460985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100">
          <a:latin typeface="+mn-lt"/>
        </a:defRPr>
      </a:pPr>
      <a:endParaRPr lang="el-G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dirty="0"/>
              <a:t>Ιδιωτική κατά κεφαλή </a:t>
            </a:r>
            <a:r>
              <a:rPr lang="el-GR" b="1" dirty="0" err="1"/>
              <a:t>φαρμακετυτική</a:t>
            </a:r>
            <a:r>
              <a:rPr lang="el-GR" b="1" dirty="0"/>
              <a:t> δαπάνη (2016)</a:t>
            </a:r>
            <a:endParaRPr lang="en-US" b="1" dirty="0"/>
          </a:p>
        </c:rich>
      </c:tx>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spPr>
            <a:solidFill>
              <a:srgbClr val="00B050"/>
            </a:solidFill>
            <a:ln>
              <a:solidFill>
                <a:srgbClr val="00B050"/>
              </a:solidFill>
            </a:ln>
            <a:effectLst/>
          </c:spPr>
          <c:invertIfNegative val="0"/>
          <c:dPt>
            <c:idx val="5"/>
            <c:invertIfNegative val="0"/>
            <c:bubble3D val="0"/>
            <c:spPr>
              <a:solidFill>
                <a:srgbClr val="00B050"/>
              </a:solidFill>
              <a:ln>
                <a:solidFill>
                  <a:srgbClr val="00B050"/>
                </a:solidFill>
              </a:ln>
              <a:effectLst/>
            </c:spPr>
            <c:extLst>
              <c:ext xmlns:c16="http://schemas.microsoft.com/office/drawing/2014/chart" uri="{C3380CC4-5D6E-409C-BE32-E72D297353CC}">
                <c16:uniqueId val="{00000001-027A-4B34-9B04-444705BD6FBC}"/>
              </c:ext>
            </c:extLst>
          </c:dPt>
          <c:dPt>
            <c:idx val="9"/>
            <c:invertIfNegative val="0"/>
            <c:bubble3D val="0"/>
            <c:spPr>
              <a:solidFill>
                <a:srgbClr val="00B050"/>
              </a:solidFill>
              <a:ln>
                <a:solidFill>
                  <a:srgbClr val="00B050"/>
                </a:solidFill>
              </a:ln>
              <a:effectLst/>
            </c:spPr>
            <c:extLst>
              <c:ext xmlns:c16="http://schemas.microsoft.com/office/drawing/2014/chart" uri="{C3380CC4-5D6E-409C-BE32-E72D297353CC}">
                <c16:uniqueId val="{00000003-027A-4B34-9B04-444705BD6FBC}"/>
              </c:ext>
            </c:extLst>
          </c:dPt>
          <c:dPt>
            <c:idx val="11"/>
            <c:invertIfNegative val="0"/>
            <c:bubble3D val="0"/>
            <c:spPr>
              <a:solidFill>
                <a:srgbClr val="C00000"/>
              </a:solidFill>
              <a:ln>
                <a:solidFill>
                  <a:srgbClr val="C00000"/>
                </a:solidFill>
              </a:ln>
              <a:effectLst/>
            </c:spPr>
            <c:extLst>
              <c:ext xmlns:c16="http://schemas.microsoft.com/office/drawing/2014/chart" uri="{C3380CC4-5D6E-409C-BE32-E72D297353CC}">
                <c16:uniqueId val="{00000005-027A-4B34-9B04-444705BD6FBC}"/>
              </c:ext>
            </c:extLst>
          </c:dPt>
          <c:dPt>
            <c:idx val="17"/>
            <c:invertIfNegative val="0"/>
            <c:bubble3D val="0"/>
            <c:spPr>
              <a:solidFill>
                <a:srgbClr val="002060"/>
              </a:solidFill>
              <a:ln>
                <a:solidFill>
                  <a:srgbClr val="002060"/>
                </a:solidFill>
              </a:ln>
              <a:effectLst/>
            </c:spPr>
            <c:extLst>
              <c:ext xmlns:c16="http://schemas.microsoft.com/office/drawing/2014/chart" uri="{C3380CC4-5D6E-409C-BE32-E72D297353CC}">
                <c16:uniqueId val="{00000007-027A-4B34-9B04-444705BD6FBC}"/>
              </c:ext>
            </c:extLst>
          </c:dPt>
          <c:dPt>
            <c:idx val="19"/>
            <c:invertIfNegative val="0"/>
            <c:bubble3D val="0"/>
            <c:spPr>
              <a:solidFill>
                <a:srgbClr val="00B0F0"/>
              </a:solidFill>
              <a:ln>
                <a:solidFill>
                  <a:srgbClr val="00B0F0"/>
                </a:solidFill>
              </a:ln>
              <a:effectLst/>
            </c:spPr>
            <c:extLst>
              <c:ext xmlns:c16="http://schemas.microsoft.com/office/drawing/2014/chart" uri="{C3380CC4-5D6E-409C-BE32-E72D297353CC}">
                <c16:uniqueId val="{00000009-027A-4B34-9B04-444705BD6FBC}"/>
              </c:ext>
            </c:extLst>
          </c:dPt>
          <c:dPt>
            <c:idx val="23"/>
            <c:invertIfNegative val="0"/>
            <c:bubble3D val="0"/>
            <c:spPr>
              <a:solidFill>
                <a:srgbClr val="00B050"/>
              </a:solidFill>
              <a:ln>
                <a:solidFill>
                  <a:srgbClr val="00B050"/>
                </a:solidFill>
              </a:ln>
              <a:effectLst/>
            </c:spPr>
            <c:extLst>
              <c:ext xmlns:c16="http://schemas.microsoft.com/office/drawing/2014/chart" uri="{C3380CC4-5D6E-409C-BE32-E72D297353CC}">
                <c16:uniqueId val="{0000000B-027A-4B34-9B04-444705BD6FBC}"/>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'23-2-new'!$A$4:$A$27</c:f>
              <c:strCache>
                <c:ptCount val="24"/>
                <c:pt idx="0">
                  <c:v>Σλοβακία</c:v>
                </c:pt>
                <c:pt idx="1">
                  <c:v>Τσεχία</c:v>
                </c:pt>
                <c:pt idx="2">
                  <c:v>Εσθονία</c:v>
                </c:pt>
                <c:pt idx="3">
                  <c:v>Γερμανία</c:v>
                </c:pt>
                <c:pt idx="4">
                  <c:v>Λουξεμβούργο</c:v>
                </c:pt>
                <c:pt idx="5">
                  <c:v>Πολωνία</c:v>
                </c:pt>
                <c:pt idx="6">
                  <c:v>Ολλανδία</c:v>
                </c:pt>
                <c:pt idx="7">
                  <c:v>Πορτογαλία</c:v>
                </c:pt>
                <c:pt idx="8">
                  <c:v>Ουγγαρία</c:v>
                </c:pt>
                <c:pt idx="9">
                  <c:v>Ιρλανδία</c:v>
                </c:pt>
                <c:pt idx="10">
                  <c:v>Γαλλία</c:v>
                </c:pt>
                <c:pt idx="11">
                  <c:v>Μ.Ο. ΕΕ(22)</c:v>
                </c:pt>
                <c:pt idx="12">
                  <c:v>Λετονία</c:v>
                </c:pt>
                <c:pt idx="13">
                  <c:v>Σλοβενία</c:v>
                </c:pt>
                <c:pt idx="14">
                  <c:v>Λιθουανία</c:v>
                </c:pt>
                <c:pt idx="15">
                  <c:v>Αυστρία</c:v>
                </c:pt>
                <c:pt idx="16">
                  <c:v>Ιταλία</c:v>
                </c:pt>
                <c:pt idx="17">
                  <c:v>Νότιες Χώρες</c:v>
                </c:pt>
                <c:pt idx="18">
                  <c:v>Βέλγιο</c:v>
                </c:pt>
                <c:pt idx="19">
                  <c:v>Ελλάδα</c:v>
                </c:pt>
                <c:pt idx="20">
                  <c:v>Ισπανία</c:v>
                </c:pt>
                <c:pt idx="21">
                  <c:v>Δανία</c:v>
                </c:pt>
                <c:pt idx="22">
                  <c:v>Φινλανδία</c:v>
                </c:pt>
                <c:pt idx="23">
                  <c:v>Σουηδία</c:v>
                </c:pt>
              </c:strCache>
            </c:strRef>
          </c:cat>
          <c:val>
            <c:numRef>
              <c:f>'23-2-new'!$B$4:$B$27</c:f>
              <c:numCache>
                <c:formatCode>_(* #,##0_);_(* \(#,##0\);_(* "-"??_);_(@_)</c:formatCode>
                <c:ptCount val="24"/>
                <c:pt idx="0">
                  <c:v>79.727406688815776</c:v>
                </c:pt>
                <c:pt idx="1">
                  <c:v>85.618373369721482</c:v>
                </c:pt>
                <c:pt idx="2">
                  <c:v>93.777546764907925</c:v>
                </c:pt>
                <c:pt idx="3">
                  <c:v>95.454027495530184</c:v>
                </c:pt>
                <c:pt idx="4">
                  <c:v>98.79756841226623</c:v>
                </c:pt>
                <c:pt idx="5">
                  <c:v>100.23619290833882</c:v>
                </c:pt>
                <c:pt idx="6">
                  <c:v>107.82531721314179</c:v>
                </c:pt>
                <c:pt idx="7">
                  <c:v>112.34241630428581</c:v>
                </c:pt>
                <c:pt idx="8">
                  <c:v>120.86531381799489</c:v>
                </c:pt>
                <c:pt idx="9">
                  <c:v>125.82734096074593</c:v>
                </c:pt>
                <c:pt idx="10">
                  <c:v>128.80742769721644</c:v>
                </c:pt>
                <c:pt idx="11">
                  <c:v>134.53880310147142</c:v>
                </c:pt>
                <c:pt idx="12">
                  <c:v>144.88635353641547</c:v>
                </c:pt>
                <c:pt idx="13">
                  <c:v>151.60101696163335</c:v>
                </c:pt>
                <c:pt idx="14">
                  <c:v>161.91954601569364</c:v>
                </c:pt>
                <c:pt idx="15">
                  <c:v>163.23357666498745</c:v>
                </c:pt>
                <c:pt idx="16">
                  <c:v>163.23926572429878</c:v>
                </c:pt>
                <c:pt idx="17">
                  <c:v>164.53185939732126</c:v>
                </c:pt>
                <c:pt idx="18">
                  <c:v>165.10456040725245</c:v>
                </c:pt>
                <c:pt idx="19">
                  <c:v>170.50741541809026</c:v>
                </c:pt>
                <c:pt idx="20">
                  <c:v>177.84199814044325</c:v>
                </c:pt>
                <c:pt idx="21">
                  <c:v>187.19999465350082</c:v>
                </c:pt>
                <c:pt idx="22">
                  <c:v>210.48572451191004</c:v>
                </c:pt>
                <c:pt idx="23">
                  <c:v>241.72826091118444</c:v>
                </c:pt>
              </c:numCache>
            </c:numRef>
          </c:val>
          <c:extLst>
            <c:ext xmlns:c16="http://schemas.microsoft.com/office/drawing/2014/chart" uri="{C3380CC4-5D6E-409C-BE32-E72D297353CC}">
              <c16:uniqueId val="{0000000C-027A-4B34-9B04-444705BD6FBC}"/>
            </c:ext>
          </c:extLst>
        </c:ser>
        <c:dLbls>
          <c:showLegendKey val="0"/>
          <c:showVal val="0"/>
          <c:showCatName val="0"/>
          <c:showSerName val="0"/>
          <c:showPercent val="0"/>
          <c:showBubbleSize val="0"/>
        </c:dLbls>
        <c:gapWidth val="55"/>
        <c:overlap val="100"/>
        <c:axId val="1350166432"/>
        <c:axId val="1350144800"/>
      </c:barChart>
      <c:catAx>
        <c:axId val="1350166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50144800"/>
        <c:crosses val="autoZero"/>
        <c:auto val="1"/>
        <c:lblAlgn val="ctr"/>
        <c:lblOffset val="100"/>
        <c:noMultiLvlLbl val="0"/>
      </c:catAx>
      <c:valAx>
        <c:axId val="135014480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a:t>
                </a:r>
                <a:endParaRPr lang="en-GB"/>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5016643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100">
          <a:latin typeface="+mn-lt"/>
        </a:defRPr>
      </a:pPr>
      <a:endParaRPr lang="el-G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l-GR"/>
              <a:t>Εξωνοσοκομειακή φαρμακευτική δαπάνη (εξαιρ. συμμετοχής ασθενών)</a:t>
            </a:r>
            <a:endParaRPr lang="en-US"/>
          </a:p>
        </c:rich>
      </c:tx>
      <c:layout/>
      <c:overlay val="0"/>
    </c:title>
    <c:autoTitleDeleted val="0"/>
    <c:plotArea>
      <c:layout>
        <c:manualLayout>
          <c:layoutTarget val="inner"/>
          <c:xMode val="edge"/>
          <c:yMode val="edge"/>
          <c:x val="5.9005853965679839E-2"/>
          <c:y val="7.4046604787837908E-2"/>
          <c:w val="0.89399152616842303"/>
          <c:h val="0.79082923767113877"/>
        </c:manualLayout>
      </c:layout>
      <c:barChart>
        <c:barDir val="col"/>
        <c:grouping val="stacked"/>
        <c:varyColors val="0"/>
        <c:ser>
          <c:idx val="0"/>
          <c:order val="0"/>
          <c:tx>
            <c:strRef>
              <c:f>'25-new'!$B$2</c:f>
              <c:strCache>
                <c:ptCount val="1"/>
                <c:pt idx="0">
                  <c:v>Δημόσια εξωνοσοκομειακή φαρμακευτική δαπάνη</c:v>
                </c:pt>
              </c:strCache>
            </c:strRef>
          </c:tx>
          <c:spPr>
            <a:solidFill>
              <a:srgbClr val="0070C0"/>
            </a:solidFill>
          </c:spPr>
          <c:invertIfNegative val="0"/>
          <c:dLbls>
            <c:spPr>
              <a:noFill/>
              <a:ln w="25400" cap="flat" cmpd="sng" algn="ctr">
                <a:noFill/>
                <a:prstDash val="solid"/>
              </a:ln>
              <a:effectLst/>
            </c:spPr>
            <c:txPr>
              <a:bodyPr/>
              <a:lstStyle/>
              <a:p>
                <a:pPr>
                  <a:defRPr>
                    <a:solidFill>
                      <a:schemeClr val="bg1"/>
                    </a:solidFill>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'25-new'!$A$3:$A$13</c:f>
              <c:strCache>
                <c:ptCount val="11"/>
                <c:pt idx="0">
                  <c:v>2009</c:v>
                </c:pt>
                <c:pt idx="1">
                  <c:v>2010</c:v>
                </c:pt>
                <c:pt idx="2">
                  <c:v>2011</c:v>
                </c:pt>
                <c:pt idx="3">
                  <c:v>2012</c:v>
                </c:pt>
                <c:pt idx="4">
                  <c:v>2013</c:v>
                </c:pt>
                <c:pt idx="5">
                  <c:v>2014</c:v>
                </c:pt>
                <c:pt idx="6">
                  <c:v>2015</c:v>
                </c:pt>
                <c:pt idx="7">
                  <c:v>2016</c:v>
                </c:pt>
                <c:pt idx="8">
                  <c:v>2017</c:v>
                </c:pt>
                <c:pt idx="9">
                  <c:v>2018*</c:v>
                </c:pt>
                <c:pt idx="10">
                  <c:v>2019*</c:v>
                </c:pt>
              </c:strCache>
            </c:strRef>
          </c:cat>
          <c:val>
            <c:numRef>
              <c:f>'25-new'!$B$3:$B$13</c:f>
              <c:numCache>
                <c:formatCode>_(* #,##0_);_(* \(#,##0\);_(* "-"??_);_(@_)</c:formatCode>
                <c:ptCount val="11"/>
                <c:pt idx="0">
                  <c:v>5108</c:v>
                </c:pt>
                <c:pt idx="1">
                  <c:v>4522</c:v>
                </c:pt>
                <c:pt idx="2">
                  <c:v>3750</c:v>
                </c:pt>
                <c:pt idx="3">
                  <c:v>2880</c:v>
                </c:pt>
                <c:pt idx="4">
                  <c:v>2371</c:v>
                </c:pt>
                <c:pt idx="5">
                  <c:v>2000</c:v>
                </c:pt>
                <c:pt idx="6">
                  <c:v>2000</c:v>
                </c:pt>
                <c:pt idx="7">
                  <c:v>1945</c:v>
                </c:pt>
                <c:pt idx="8">
                  <c:v>1945</c:v>
                </c:pt>
                <c:pt idx="9">
                  <c:v>1945</c:v>
                </c:pt>
                <c:pt idx="10">
                  <c:v>1945</c:v>
                </c:pt>
              </c:numCache>
            </c:numRef>
          </c:val>
          <c:extLst>
            <c:ext xmlns:c16="http://schemas.microsoft.com/office/drawing/2014/chart" uri="{C3380CC4-5D6E-409C-BE32-E72D297353CC}">
              <c16:uniqueId val="{00000000-CF07-490E-9D4F-6B248FAAC9E6}"/>
            </c:ext>
          </c:extLst>
        </c:ser>
        <c:ser>
          <c:idx val="2"/>
          <c:order val="1"/>
          <c:tx>
            <c:strRef>
              <c:f>'25-new'!$D$2</c:f>
              <c:strCache>
                <c:ptCount val="1"/>
                <c:pt idx="0">
                  <c:v>Rebates</c:v>
                </c:pt>
              </c:strCache>
            </c:strRef>
          </c:tx>
          <c:spPr>
            <a:solidFill>
              <a:srgbClr val="00B050"/>
            </a:solidFill>
          </c:spPr>
          <c:invertIfNegative val="0"/>
          <c:dLbls>
            <c:spPr>
              <a:noFill/>
              <a:ln w="6350" cap="flat" cmpd="sng" algn="ctr">
                <a:noFill/>
                <a:prstDash val="solid"/>
              </a:ln>
              <a:effectLst/>
            </c:sp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'25-new'!$A$3:$A$13</c:f>
              <c:strCache>
                <c:ptCount val="11"/>
                <c:pt idx="0">
                  <c:v>2009</c:v>
                </c:pt>
                <c:pt idx="1">
                  <c:v>2010</c:v>
                </c:pt>
                <c:pt idx="2">
                  <c:v>2011</c:v>
                </c:pt>
                <c:pt idx="3">
                  <c:v>2012</c:v>
                </c:pt>
                <c:pt idx="4">
                  <c:v>2013</c:v>
                </c:pt>
                <c:pt idx="5">
                  <c:v>2014</c:v>
                </c:pt>
                <c:pt idx="6">
                  <c:v>2015</c:v>
                </c:pt>
                <c:pt idx="7">
                  <c:v>2016</c:v>
                </c:pt>
                <c:pt idx="8">
                  <c:v>2017</c:v>
                </c:pt>
                <c:pt idx="9">
                  <c:v>2018*</c:v>
                </c:pt>
                <c:pt idx="10">
                  <c:v>2019*</c:v>
                </c:pt>
              </c:strCache>
            </c:strRef>
          </c:cat>
          <c:val>
            <c:numRef>
              <c:f>'25-new'!$D$3:$D$13</c:f>
              <c:numCache>
                <c:formatCode>General</c:formatCode>
                <c:ptCount val="11"/>
                <c:pt idx="0">
                  <c:v>92</c:v>
                </c:pt>
                <c:pt idx="1">
                  <c:v>78</c:v>
                </c:pt>
                <c:pt idx="2">
                  <c:v>250</c:v>
                </c:pt>
                <c:pt idx="3">
                  <c:v>193</c:v>
                </c:pt>
                <c:pt idx="4">
                  <c:v>177</c:v>
                </c:pt>
                <c:pt idx="5" formatCode="0">
                  <c:v>226</c:v>
                </c:pt>
                <c:pt idx="6" formatCode="0">
                  <c:v>300</c:v>
                </c:pt>
                <c:pt idx="7" formatCode="0">
                  <c:v>300</c:v>
                </c:pt>
                <c:pt idx="8" formatCode="0">
                  <c:v>415</c:v>
                </c:pt>
                <c:pt idx="9">
                  <c:v>430</c:v>
                </c:pt>
                <c:pt idx="10">
                  <c:v>430</c:v>
                </c:pt>
              </c:numCache>
            </c:numRef>
          </c:val>
          <c:extLst>
            <c:ext xmlns:c16="http://schemas.microsoft.com/office/drawing/2014/chart" uri="{C3380CC4-5D6E-409C-BE32-E72D297353CC}">
              <c16:uniqueId val="{00000003-CF07-490E-9D4F-6B248FAAC9E6}"/>
            </c:ext>
          </c:extLst>
        </c:ser>
        <c:ser>
          <c:idx val="3"/>
          <c:order val="2"/>
          <c:tx>
            <c:strRef>
              <c:f>'25-new'!$E$2</c:f>
              <c:strCache>
                <c:ptCount val="1"/>
                <c:pt idx="0">
                  <c:v>Clawback</c:v>
                </c:pt>
              </c:strCache>
            </c:strRef>
          </c:tx>
          <c:spPr>
            <a:solidFill>
              <a:srgbClr val="C00000"/>
            </a:solidFill>
          </c:spPr>
          <c:invertIfNegative val="0"/>
          <c:dLbls>
            <c:dLbl>
              <c:idx val="3"/>
              <c:layout>
                <c:manualLayout>
                  <c:x val="-4.0248345878262983E-17"/>
                  <c:y val="-2.874634257491774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F07-490E-9D4F-6B248FAAC9E6}"/>
                </c:ext>
              </c:extLst>
            </c:dLbl>
            <c:dLbl>
              <c:idx val="4"/>
              <c:layout>
                <c:manualLayout>
                  <c:x val="0"/>
                  <c:y val="-2.874634257491785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F07-490E-9D4F-6B248FAAC9E6}"/>
                </c:ext>
              </c:extLst>
            </c:dLbl>
            <c:dLbl>
              <c:idx val="5"/>
              <c:layout>
                <c:manualLayout>
                  <c:x val="0"/>
                  <c:y val="-3.5134418702677306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F07-490E-9D4F-6B248FAAC9E6}"/>
                </c:ext>
              </c:extLst>
            </c:dLbl>
            <c:spPr>
              <a:noFill/>
              <a:ln w="6350" cap="flat" cmpd="sng" algn="ctr">
                <a:noFill/>
                <a:prstDash val="solid"/>
              </a:ln>
              <a:effectLst/>
            </c:sp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'25-new'!$A$3:$A$13</c:f>
              <c:strCache>
                <c:ptCount val="11"/>
                <c:pt idx="0">
                  <c:v>2009</c:v>
                </c:pt>
                <c:pt idx="1">
                  <c:v>2010</c:v>
                </c:pt>
                <c:pt idx="2">
                  <c:v>2011</c:v>
                </c:pt>
                <c:pt idx="3">
                  <c:v>2012</c:v>
                </c:pt>
                <c:pt idx="4">
                  <c:v>2013</c:v>
                </c:pt>
                <c:pt idx="5">
                  <c:v>2014</c:v>
                </c:pt>
                <c:pt idx="6">
                  <c:v>2015</c:v>
                </c:pt>
                <c:pt idx="7">
                  <c:v>2016</c:v>
                </c:pt>
                <c:pt idx="8">
                  <c:v>2017</c:v>
                </c:pt>
                <c:pt idx="9">
                  <c:v>2018*</c:v>
                </c:pt>
                <c:pt idx="10">
                  <c:v>2019*</c:v>
                </c:pt>
              </c:strCache>
            </c:strRef>
          </c:cat>
          <c:val>
            <c:numRef>
              <c:f>'25-new'!$E$3:$E$13</c:f>
              <c:numCache>
                <c:formatCode>General</c:formatCode>
                <c:ptCount val="11"/>
                <c:pt idx="3">
                  <c:v>79</c:v>
                </c:pt>
                <c:pt idx="4">
                  <c:v>152</c:v>
                </c:pt>
                <c:pt idx="5">
                  <c:v>202</c:v>
                </c:pt>
                <c:pt idx="6">
                  <c:v>320</c:v>
                </c:pt>
                <c:pt idx="7" formatCode="0">
                  <c:v>450.9</c:v>
                </c:pt>
                <c:pt idx="8">
                  <c:v>478</c:v>
                </c:pt>
                <c:pt idx="9">
                  <c:v>560</c:v>
                </c:pt>
                <c:pt idx="10">
                  <c:v>560</c:v>
                </c:pt>
              </c:numCache>
            </c:numRef>
          </c:val>
          <c:extLst>
            <c:ext xmlns:c16="http://schemas.microsoft.com/office/drawing/2014/chart" uri="{C3380CC4-5D6E-409C-BE32-E72D297353CC}">
              <c16:uniqueId val="{00000007-CF07-490E-9D4F-6B248FAAC9E6}"/>
            </c:ext>
          </c:extLst>
        </c:ser>
        <c:dLbls>
          <c:showLegendKey val="0"/>
          <c:showVal val="1"/>
          <c:showCatName val="0"/>
          <c:showSerName val="0"/>
          <c:showPercent val="0"/>
          <c:showBubbleSize val="0"/>
        </c:dLbls>
        <c:gapWidth val="39"/>
        <c:overlap val="100"/>
        <c:axId val="131483520"/>
        <c:axId val="131523328"/>
      </c:barChart>
      <c:catAx>
        <c:axId val="131483520"/>
        <c:scaling>
          <c:orientation val="minMax"/>
        </c:scaling>
        <c:delete val="0"/>
        <c:axPos val="b"/>
        <c:majorGridlines>
          <c:spPr>
            <a:ln>
              <a:solidFill>
                <a:sysClr val="window" lastClr="FFFFFF">
                  <a:lumMod val="65000"/>
                </a:sysClr>
              </a:solidFill>
              <a:prstDash val="dash"/>
            </a:ln>
          </c:spPr>
        </c:majorGridlines>
        <c:numFmt formatCode="General" sourceLinked="0"/>
        <c:majorTickMark val="out"/>
        <c:minorTickMark val="none"/>
        <c:tickLblPos val="low"/>
        <c:crossAx val="131523328"/>
        <c:crosses val="autoZero"/>
        <c:auto val="1"/>
        <c:lblAlgn val="ctr"/>
        <c:lblOffset val="100"/>
        <c:noMultiLvlLbl val="0"/>
      </c:catAx>
      <c:valAx>
        <c:axId val="131523328"/>
        <c:scaling>
          <c:orientation val="minMax"/>
        </c:scaling>
        <c:delete val="0"/>
        <c:axPos val="l"/>
        <c:title>
          <c:tx>
            <c:rich>
              <a:bodyPr rot="0" vert="horz"/>
              <a:lstStyle/>
              <a:p>
                <a:pPr>
                  <a:defRPr/>
                </a:pPr>
                <a:r>
                  <a:rPr lang="el-GR"/>
                  <a:t>εκατ.ευρώ</a:t>
                </a:r>
                <a:endParaRPr lang="en-US"/>
              </a:p>
            </c:rich>
          </c:tx>
          <c:layout>
            <c:manualLayout>
              <c:xMode val="edge"/>
              <c:yMode val="edge"/>
              <c:x val="1.1644839731821247E-2"/>
              <c:y val="1.4043062604326494E-2"/>
            </c:manualLayout>
          </c:layout>
          <c:overlay val="0"/>
          <c:spPr>
            <a:noFill/>
            <a:ln w="25400">
              <a:noFill/>
            </a:ln>
          </c:spPr>
        </c:title>
        <c:numFmt formatCode="#,##0" sourceLinked="0"/>
        <c:majorTickMark val="out"/>
        <c:minorTickMark val="none"/>
        <c:tickLblPos val="nextTo"/>
        <c:crossAx val="131483520"/>
        <c:crosses val="autoZero"/>
        <c:crossBetween val="between"/>
      </c:valAx>
    </c:plotArea>
    <c:legend>
      <c:legendPos val="b"/>
      <c:layout>
        <c:manualLayout>
          <c:xMode val="edge"/>
          <c:yMode val="edge"/>
          <c:x val="2.4743137154512895E-3"/>
          <c:y val="0.94695704533501368"/>
          <c:w val="0.99152783772897601"/>
          <c:h val="5.3042954664986298E-2"/>
        </c:manualLayout>
      </c:layout>
      <c:overlay val="0"/>
    </c:legend>
    <c:plotVisOnly val="1"/>
    <c:dispBlanksAs val="gap"/>
    <c:showDLblsOverMax val="0"/>
  </c:chart>
  <c:spPr>
    <a:ln>
      <a:noFill/>
    </a:ln>
  </c:spPr>
  <c:txPr>
    <a:bodyPr/>
    <a:lstStyle/>
    <a:p>
      <a:pPr>
        <a:defRPr sz="1400">
          <a:latin typeface="+mn-lt"/>
        </a:defRPr>
      </a:pPr>
      <a:endParaRPr lang="el-GR"/>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384657783802633E-2"/>
          <c:y val="9.3686978109514332E-2"/>
          <c:w val="0.80404666494915089"/>
          <c:h val="0.61878997469037123"/>
        </c:manualLayout>
      </c:layout>
      <c:barChart>
        <c:barDir val="col"/>
        <c:grouping val="stacked"/>
        <c:varyColors val="0"/>
        <c:ser>
          <c:idx val="0"/>
          <c:order val="0"/>
          <c:tx>
            <c:strRef>
              <c:f>'26 (2)'!$J$2</c:f>
              <c:strCache>
                <c:ptCount val="1"/>
                <c:pt idx="0">
                  <c:v>Δημόσια φαρμακευτική δαπάνη</c:v>
                </c:pt>
              </c:strCache>
            </c:strRef>
          </c:tx>
          <c:spPr>
            <a:solidFill>
              <a:srgbClr val="0070C0"/>
            </a:solidFill>
            <a:ln>
              <a:noFill/>
            </a:ln>
            <a:effectLst/>
          </c:spPr>
          <c:invertIfNegative val="0"/>
          <c:dLbls>
            <c:spPr>
              <a:noFill/>
              <a:ln>
                <a:noFill/>
              </a:ln>
              <a:effectLst/>
            </c:spPr>
            <c:txPr>
              <a:bodyPr rot="0" vert="horz"/>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'26 (2)'!$I$6:$I$13</c:f>
              <c:strCache>
                <c:ptCount val="8"/>
                <c:pt idx="0">
                  <c:v>2012</c:v>
                </c:pt>
                <c:pt idx="1">
                  <c:v>2013</c:v>
                </c:pt>
                <c:pt idx="2">
                  <c:v>2014</c:v>
                </c:pt>
                <c:pt idx="3">
                  <c:v>2015</c:v>
                </c:pt>
                <c:pt idx="4">
                  <c:v>2016</c:v>
                </c:pt>
                <c:pt idx="5">
                  <c:v>2017</c:v>
                </c:pt>
                <c:pt idx="6">
                  <c:v>2018*</c:v>
                </c:pt>
                <c:pt idx="7">
                  <c:v>2019*</c:v>
                </c:pt>
              </c:strCache>
            </c:strRef>
          </c:cat>
          <c:val>
            <c:numRef>
              <c:f>'26 (2)'!$J$6:$J$13</c:f>
              <c:numCache>
                <c:formatCode>#,##0</c:formatCode>
                <c:ptCount val="8"/>
                <c:pt idx="0">
                  <c:v>2880000000</c:v>
                </c:pt>
                <c:pt idx="1">
                  <c:v>2371000000</c:v>
                </c:pt>
                <c:pt idx="2">
                  <c:v>2000000000</c:v>
                </c:pt>
                <c:pt idx="3">
                  <c:v>2000000000</c:v>
                </c:pt>
                <c:pt idx="4">
                  <c:v>1945000000</c:v>
                </c:pt>
                <c:pt idx="5">
                  <c:v>1945000000</c:v>
                </c:pt>
                <c:pt idx="6">
                  <c:v>1945000000</c:v>
                </c:pt>
                <c:pt idx="7">
                  <c:v>1945000000</c:v>
                </c:pt>
              </c:numCache>
            </c:numRef>
          </c:val>
          <c:extLst>
            <c:ext xmlns:c16="http://schemas.microsoft.com/office/drawing/2014/chart" uri="{C3380CC4-5D6E-409C-BE32-E72D297353CC}">
              <c16:uniqueId val="{00000000-94B4-4C6E-BCC1-262E395680F9}"/>
            </c:ext>
          </c:extLst>
        </c:ser>
        <c:ser>
          <c:idx val="2"/>
          <c:order val="2"/>
          <c:tx>
            <c:strRef>
              <c:f>'26 (2)'!$L$2</c:f>
              <c:strCache>
                <c:ptCount val="1"/>
                <c:pt idx="0">
                  <c:v>Συμμετοχή βιομηχανίας </c:v>
                </c:pt>
              </c:strCache>
            </c:strRef>
          </c:tx>
          <c:spPr>
            <a:solidFill>
              <a:srgbClr val="FF0000"/>
            </a:solidFill>
            <a:ln>
              <a:noFill/>
            </a:ln>
            <a:effectLst/>
          </c:spPr>
          <c:invertIfNegative val="0"/>
          <c:dLbls>
            <c:spPr>
              <a:noFill/>
              <a:ln>
                <a:noFill/>
              </a:ln>
              <a:effectLst/>
            </c:spPr>
            <c:txPr>
              <a:bodyPr rot="0" vert="horz"/>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'26 (2)'!$I$6:$I$13</c:f>
              <c:strCache>
                <c:ptCount val="8"/>
                <c:pt idx="0">
                  <c:v>2012</c:v>
                </c:pt>
                <c:pt idx="1">
                  <c:v>2013</c:v>
                </c:pt>
                <c:pt idx="2">
                  <c:v>2014</c:v>
                </c:pt>
                <c:pt idx="3">
                  <c:v>2015</c:v>
                </c:pt>
                <c:pt idx="4">
                  <c:v>2016</c:v>
                </c:pt>
                <c:pt idx="5">
                  <c:v>2017</c:v>
                </c:pt>
                <c:pt idx="6">
                  <c:v>2018*</c:v>
                </c:pt>
                <c:pt idx="7">
                  <c:v>2019*</c:v>
                </c:pt>
              </c:strCache>
            </c:strRef>
          </c:cat>
          <c:val>
            <c:numRef>
              <c:f>'26 (2)'!$L$6:$L$13</c:f>
              <c:numCache>
                <c:formatCode>#,##0</c:formatCode>
                <c:ptCount val="8"/>
                <c:pt idx="0">
                  <c:v>272200762</c:v>
                </c:pt>
                <c:pt idx="1">
                  <c:v>329293282</c:v>
                </c:pt>
                <c:pt idx="2">
                  <c:v>428186765</c:v>
                </c:pt>
                <c:pt idx="3">
                  <c:v>620000000</c:v>
                </c:pt>
                <c:pt idx="4">
                  <c:v>751000000</c:v>
                </c:pt>
                <c:pt idx="5">
                  <c:v>893000000</c:v>
                </c:pt>
                <c:pt idx="6">
                  <c:v>990000000</c:v>
                </c:pt>
                <c:pt idx="7">
                  <c:v>990000000</c:v>
                </c:pt>
              </c:numCache>
            </c:numRef>
          </c:val>
          <c:extLst>
            <c:ext xmlns:c16="http://schemas.microsoft.com/office/drawing/2014/chart" uri="{C3380CC4-5D6E-409C-BE32-E72D297353CC}">
              <c16:uniqueId val="{00000001-94B4-4C6E-BCC1-262E395680F9}"/>
            </c:ext>
          </c:extLst>
        </c:ser>
        <c:ser>
          <c:idx val="4"/>
          <c:order val="4"/>
          <c:tx>
            <c:strRef>
              <c:f>'26 (2)'!$N$2</c:f>
              <c:strCache>
                <c:ptCount val="1"/>
                <c:pt idx="0">
                  <c:v>Συμμετοχή ασθενών </c:v>
                </c:pt>
              </c:strCache>
            </c:strRef>
          </c:tx>
          <c:spPr>
            <a:solidFill>
              <a:srgbClr val="00B050"/>
            </a:solidFill>
            <a:ln>
              <a:noFill/>
            </a:ln>
            <a:effectLst/>
          </c:spPr>
          <c:invertIfNegative val="0"/>
          <c:dLbls>
            <c:dLbl>
              <c:idx val="4"/>
              <c:layout>
                <c:manualLayout>
                  <c:x val="0"/>
                  <c:y val="-5.615135212170876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4B4-4C6E-BCC1-262E395680F9}"/>
                </c:ext>
              </c:extLst>
            </c:dLbl>
            <c:dLbl>
              <c:idx val="5"/>
              <c:layout>
                <c:manualLayout>
                  <c:x val="6.4935064935064939E-3"/>
                  <c:y val="1.50829562594268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4B4-4C6E-BCC1-262E395680F9}"/>
                </c:ext>
              </c:extLst>
            </c:dLbl>
            <c:spPr>
              <a:noFill/>
              <a:ln>
                <a:noFill/>
              </a:ln>
              <a:effectLst/>
            </c:spPr>
            <c:txPr>
              <a:bodyPr rot="0" vert="horz"/>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'26 (2)'!$I$6:$I$13</c:f>
              <c:strCache>
                <c:ptCount val="8"/>
                <c:pt idx="0">
                  <c:v>2012</c:v>
                </c:pt>
                <c:pt idx="1">
                  <c:v>2013</c:v>
                </c:pt>
                <c:pt idx="2">
                  <c:v>2014</c:v>
                </c:pt>
                <c:pt idx="3">
                  <c:v>2015</c:v>
                </c:pt>
                <c:pt idx="4">
                  <c:v>2016</c:v>
                </c:pt>
                <c:pt idx="5">
                  <c:v>2017</c:v>
                </c:pt>
                <c:pt idx="6">
                  <c:v>2018*</c:v>
                </c:pt>
                <c:pt idx="7">
                  <c:v>2019*</c:v>
                </c:pt>
              </c:strCache>
            </c:strRef>
          </c:cat>
          <c:val>
            <c:numRef>
              <c:f>'26 (2)'!$N$6:$N$13</c:f>
              <c:numCache>
                <c:formatCode>#,##0</c:formatCode>
                <c:ptCount val="8"/>
                <c:pt idx="0">
                  <c:v>415924402.92000002</c:v>
                </c:pt>
                <c:pt idx="1">
                  <c:v>542619306.24000001</c:v>
                </c:pt>
                <c:pt idx="2">
                  <c:v>622010438.4000001</c:v>
                </c:pt>
                <c:pt idx="3">
                  <c:v>602205678.36000001</c:v>
                </c:pt>
                <c:pt idx="4">
                  <c:v>648007894.31999993</c:v>
                </c:pt>
                <c:pt idx="5">
                  <c:v>616952364.28520012</c:v>
                </c:pt>
                <c:pt idx="6">
                  <c:v>624895740.63559997</c:v>
                </c:pt>
                <c:pt idx="7">
                  <c:v>632000000</c:v>
                </c:pt>
              </c:numCache>
            </c:numRef>
          </c:val>
          <c:extLst>
            <c:ext xmlns:c16="http://schemas.microsoft.com/office/drawing/2014/chart" uri="{C3380CC4-5D6E-409C-BE32-E72D297353CC}">
              <c16:uniqueId val="{00000004-94B4-4C6E-BCC1-262E395680F9}"/>
            </c:ext>
          </c:extLst>
        </c:ser>
        <c:dLbls>
          <c:showLegendKey val="0"/>
          <c:showVal val="0"/>
          <c:showCatName val="0"/>
          <c:showSerName val="0"/>
          <c:showPercent val="0"/>
          <c:showBubbleSize val="0"/>
        </c:dLbls>
        <c:gapWidth val="50"/>
        <c:overlap val="100"/>
        <c:axId val="99267712"/>
        <c:axId val="99269248"/>
      </c:barChart>
      <c:lineChart>
        <c:grouping val="standard"/>
        <c:varyColors val="0"/>
        <c:ser>
          <c:idx val="5"/>
          <c:order val="5"/>
          <c:tx>
            <c:strRef>
              <c:f>'26 (2)'!$O$2</c:f>
              <c:strCache>
                <c:ptCount val="1"/>
                <c:pt idx="0">
                  <c:v>Συνολική εξωνοσοκομειακή φαρμακευτική δαπάνη</c:v>
                </c:pt>
              </c:strCache>
            </c:strRef>
          </c:tx>
          <c:spPr>
            <a:ln>
              <a:noFill/>
            </a:ln>
          </c:spPr>
          <c:dLbls>
            <c:dLbl>
              <c:idx val="0"/>
              <c:layout>
                <c:manualLayout>
                  <c:x val="-3.5320091808400636E-2"/>
                  <c:y val="-4.137656913307943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4B4-4C6E-BCC1-262E395680F9}"/>
                </c:ext>
              </c:extLst>
            </c:dLbl>
            <c:dLbl>
              <c:idx val="1"/>
              <c:layout>
                <c:manualLayout>
                  <c:x val="-3.363818267466729E-2"/>
                  <c:y val="-4.13765691330794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4B4-4C6E-BCC1-262E395680F9}"/>
                </c:ext>
              </c:extLst>
            </c:dLbl>
            <c:dLbl>
              <c:idx val="2"/>
              <c:layout>
                <c:manualLayout>
                  <c:x val="-3.0274364407200532E-2"/>
                  <c:y val="-4.45593821433163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4B4-4C6E-BCC1-262E395680F9}"/>
                </c:ext>
              </c:extLst>
            </c:dLbl>
            <c:dLbl>
              <c:idx val="3"/>
              <c:layout>
                <c:manualLayout>
                  <c:x val="-3.1956273540933958E-2"/>
                  <c:y val="-3.81937561228425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4B4-4C6E-BCC1-262E395680F9}"/>
                </c:ext>
              </c:extLst>
            </c:dLbl>
            <c:dLbl>
              <c:idx val="4"/>
              <c:layout>
                <c:manualLayout>
                  <c:x val="-3.1956273540933958E-2"/>
                  <c:y val="-4.13765691330794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4B4-4C6E-BCC1-262E395680F9}"/>
                </c:ext>
              </c:extLst>
            </c:dLbl>
            <c:dLbl>
              <c:idx val="5"/>
              <c:layout>
                <c:manualLayout>
                  <c:x val="-3.5320091808400622E-2"/>
                  <c:y val="-4.77421951535531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4B4-4C6E-BCC1-262E395680F9}"/>
                </c:ext>
              </c:extLst>
            </c:dLbl>
            <c:dLbl>
              <c:idx val="6"/>
              <c:layout>
                <c:manualLayout>
                  <c:x val="-3.532009180840074E-2"/>
                  <c:y val="-4.45593821433162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4B4-4C6E-BCC1-262E395680F9}"/>
                </c:ext>
              </c:extLst>
            </c:dLbl>
            <c:dLbl>
              <c:idx val="7"/>
              <c:layout>
                <c:manualLayout>
                  <c:x val="-3.5320091808400622E-2"/>
                  <c:y val="-4.77421951535531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4B4-4C6E-BCC1-262E395680F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'26 (2)'!$I$6:$I$13</c:f>
              <c:strCache>
                <c:ptCount val="8"/>
                <c:pt idx="0">
                  <c:v>2012</c:v>
                </c:pt>
                <c:pt idx="1">
                  <c:v>2013</c:v>
                </c:pt>
                <c:pt idx="2">
                  <c:v>2014</c:v>
                </c:pt>
                <c:pt idx="3">
                  <c:v>2015</c:v>
                </c:pt>
                <c:pt idx="4">
                  <c:v>2016</c:v>
                </c:pt>
                <c:pt idx="5">
                  <c:v>2017</c:v>
                </c:pt>
                <c:pt idx="6">
                  <c:v>2018*</c:v>
                </c:pt>
                <c:pt idx="7">
                  <c:v>2019*</c:v>
                </c:pt>
              </c:strCache>
            </c:strRef>
          </c:cat>
          <c:val>
            <c:numRef>
              <c:f>'26 (2)'!$O$6:$O$13</c:f>
              <c:numCache>
                <c:formatCode>#,##0</c:formatCode>
                <c:ptCount val="8"/>
                <c:pt idx="0">
                  <c:v>3568125164.9200001</c:v>
                </c:pt>
                <c:pt idx="1">
                  <c:v>3242912588.2399998</c:v>
                </c:pt>
                <c:pt idx="2">
                  <c:v>3050197203.4000001</c:v>
                </c:pt>
                <c:pt idx="3">
                  <c:v>3222205678.3600001</c:v>
                </c:pt>
                <c:pt idx="4">
                  <c:v>3344007894.3199997</c:v>
                </c:pt>
                <c:pt idx="5">
                  <c:v>3454952364.2852001</c:v>
                </c:pt>
                <c:pt idx="6">
                  <c:v>3559895740.6356001</c:v>
                </c:pt>
                <c:pt idx="7">
                  <c:v>3567000000</c:v>
                </c:pt>
              </c:numCache>
            </c:numRef>
          </c:val>
          <c:smooth val="0"/>
          <c:extLst>
            <c:ext xmlns:c16="http://schemas.microsoft.com/office/drawing/2014/chart" uri="{C3380CC4-5D6E-409C-BE32-E72D297353CC}">
              <c16:uniqueId val="{0000000D-94B4-4C6E-BCC1-262E395680F9}"/>
            </c:ext>
          </c:extLst>
        </c:ser>
        <c:dLbls>
          <c:showLegendKey val="0"/>
          <c:showVal val="0"/>
          <c:showCatName val="0"/>
          <c:showSerName val="0"/>
          <c:showPercent val="0"/>
          <c:showBubbleSize val="0"/>
        </c:dLbls>
        <c:marker val="1"/>
        <c:smooth val="0"/>
        <c:axId val="99267712"/>
        <c:axId val="99269248"/>
      </c:lineChart>
      <c:lineChart>
        <c:grouping val="standard"/>
        <c:varyColors val="0"/>
        <c:ser>
          <c:idx val="1"/>
          <c:order val="1"/>
          <c:tx>
            <c:strRef>
              <c:f>'26 (2)'!$K$2</c:f>
              <c:strCache>
                <c:ptCount val="1"/>
                <c:pt idx="0">
                  <c:v>Μεταβολή δημόσιας εξωνοσοκομειακής φαρμακευτικής δαπάνης (% σωρευτικά από 2012)</c:v>
                </c:pt>
              </c:strCache>
            </c:strRef>
          </c:tx>
          <c:spPr>
            <a:ln w="28575" cap="sq">
              <a:solidFill>
                <a:srgbClr val="0070C0"/>
              </a:solidFill>
              <a:prstDash val="sysDot"/>
              <a:round/>
            </a:ln>
            <a:effectLst/>
          </c:spPr>
          <c:marker>
            <c:symbol val="circle"/>
            <c:size val="5"/>
            <c:spPr>
              <a:solidFill>
                <a:schemeClr val="accent2"/>
              </a:solidFill>
              <a:ln w="9525">
                <a:solidFill>
                  <a:schemeClr val="accent2"/>
                </a:solidFill>
              </a:ln>
              <a:effectLst/>
            </c:spPr>
          </c:marker>
          <c:cat>
            <c:strRef>
              <c:f>'26 (2)'!$I$6:$I$13</c:f>
              <c:strCache>
                <c:ptCount val="8"/>
                <c:pt idx="0">
                  <c:v>2012</c:v>
                </c:pt>
                <c:pt idx="1">
                  <c:v>2013</c:v>
                </c:pt>
                <c:pt idx="2">
                  <c:v>2014</c:v>
                </c:pt>
                <c:pt idx="3">
                  <c:v>2015</c:v>
                </c:pt>
                <c:pt idx="4">
                  <c:v>2016</c:v>
                </c:pt>
                <c:pt idx="5">
                  <c:v>2017</c:v>
                </c:pt>
                <c:pt idx="6">
                  <c:v>2018*</c:v>
                </c:pt>
                <c:pt idx="7">
                  <c:v>2019*</c:v>
                </c:pt>
              </c:strCache>
            </c:strRef>
          </c:cat>
          <c:val>
            <c:numRef>
              <c:f>'26 (2)'!$K$6:$K$13</c:f>
              <c:numCache>
                <c:formatCode>0.0%</c:formatCode>
                <c:ptCount val="8"/>
                <c:pt idx="0">
                  <c:v>0</c:v>
                </c:pt>
                <c:pt idx="1">
                  <c:v>-0.17673611111111109</c:v>
                </c:pt>
                <c:pt idx="2">
                  <c:v>-0.30555555555555558</c:v>
                </c:pt>
                <c:pt idx="3">
                  <c:v>-0.30555555555555558</c:v>
                </c:pt>
                <c:pt idx="4">
                  <c:v>-0.32465277777777779</c:v>
                </c:pt>
                <c:pt idx="5">
                  <c:v>-0.32465277777777779</c:v>
                </c:pt>
                <c:pt idx="6">
                  <c:v>-0.32465277777777779</c:v>
                </c:pt>
                <c:pt idx="7">
                  <c:v>-0.32465277777777779</c:v>
                </c:pt>
              </c:numCache>
            </c:numRef>
          </c:val>
          <c:smooth val="0"/>
          <c:extLst>
            <c:ext xmlns:c16="http://schemas.microsoft.com/office/drawing/2014/chart" uri="{C3380CC4-5D6E-409C-BE32-E72D297353CC}">
              <c16:uniqueId val="{0000000E-94B4-4C6E-BCC1-262E395680F9}"/>
            </c:ext>
          </c:extLst>
        </c:ser>
        <c:ser>
          <c:idx val="3"/>
          <c:order val="3"/>
          <c:tx>
            <c:strRef>
              <c:f>'26 (2)'!$M$2</c:f>
              <c:strCache>
                <c:ptCount val="1"/>
                <c:pt idx="0">
                  <c:v>Μεταβολή συμμετοχής βιομηχανίας στην εξωνοσοκομειακή φαρμακευτική δαπάνη (% σωρευτικά από 2012)</c:v>
                </c:pt>
              </c:strCache>
            </c:strRef>
          </c:tx>
          <c:spPr>
            <a:ln w="28575" cap="rnd">
              <a:solidFill>
                <a:srgbClr val="FFC000"/>
              </a:solidFill>
              <a:prstDash val="sysDot"/>
              <a:round/>
            </a:ln>
            <a:effectLst/>
          </c:spPr>
          <c:marker>
            <c:symbol val="circle"/>
            <c:size val="5"/>
            <c:spPr>
              <a:solidFill>
                <a:srgbClr val="FFFF00"/>
              </a:solidFill>
              <a:ln w="9525">
                <a:solidFill>
                  <a:srgbClr val="FFFF00"/>
                </a:solidFill>
                <a:bevel/>
              </a:ln>
              <a:effectLst/>
            </c:spPr>
          </c:marker>
          <c:dPt>
            <c:idx val="4"/>
            <c:marker>
              <c:spPr>
                <a:solidFill>
                  <a:srgbClr val="FFFF00"/>
                </a:solidFill>
                <a:ln w="22225">
                  <a:solidFill>
                    <a:srgbClr val="FFFF00"/>
                  </a:solidFill>
                  <a:bevel/>
                </a:ln>
                <a:effectLst/>
              </c:spPr>
            </c:marker>
            <c:bubble3D val="0"/>
            <c:extLst>
              <c:ext xmlns:c16="http://schemas.microsoft.com/office/drawing/2014/chart" uri="{C3380CC4-5D6E-409C-BE32-E72D297353CC}">
                <c16:uniqueId val="{0000000F-94B4-4C6E-BCC1-262E395680F9}"/>
              </c:ext>
            </c:extLst>
          </c:dPt>
          <c:cat>
            <c:strRef>
              <c:f>'26 (2)'!$I$6:$I$13</c:f>
              <c:strCache>
                <c:ptCount val="8"/>
                <c:pt idx="0">
                  <c:v>2012</c:v>
                </c:pt>
                <c:pt idx="1">
                  <c:v>2013</c:v>
                </c:pt>
                <c:pt idx="2">
                  <c:v>2014</c:v>
                </c:pt>
                <c:pt idx="3">
                  <c:v>2015</c:v>
                </c:pt>
                <c:pt idx="4">
                  <c:v>2016</c:v>
                </c:pt>
                <c:pt idx="5">
                  <c:v>2017</c:v>
                </c:pt>
                <c:pt idx="6">
                  <c:v>2018*</c:v>
                </c:pt>
                <c:pt idx="7">
                  <c:v>2019*</c:v>
                </c:pt>
              </c:strCache>
            </c:strRef>
          </c:cat>
          <c:val>
            <c:numRef>
              <c:f>'26 (2)'!$M$6:$M$13</c:f>
              <c:numCache>
                <c:formatCode>0%</c:formatCode>
                <c:ptCount val="8"/>
                <c:pt idx="0">
                  <c:v>0</c:v>
                </c:pt>
                <c:pt idx="1">
                  <c:v>0.20974415934956125</c:v>
                </c:pt>
                <c:pt idx="2">
                  <c:v>0.57305498285122369</c:v>
                </c:pt>
                <c:pt idx="3">
                  <c:v>1.277730581812258</c:v>
                </c:pt>
                <c:pt idx="4">
                  <c:v>1.7589930111951708</c:v>
                </c:pt>
                <c:pt idx="5">
                  <c:v>2.2806667896102364</c:v>
                </c:pt>
                <c:pt idx="6">
                  <c:v>2.637021412893767</c:v>
                </c:pt>
                <c:pt idx="7">
                  <c:v>2.637021412893767</c:v>
                </c:pt>
              </c:numCache>
            </c:numRef>
          </c:val>
          <c:smooth val="0"/>
          <c:extLst>
            <c:ext xmlns:c16="http://schemas.microsoft.com/office/drawing/2014/chart" uri="{C3380CC4-5D6E-409C-BE32-E72D297353CC}">
              <c16:uniqueId val="{00000010-94B4-4C6E-BCC1-262E395680F9}"/>
            </c:ext>
          </c:extLst>
        </c:ser>
        <c:dLbls>
          <c:showLegendKey val="0"/>
          <c:showVal val="0"/>
          <c:showCatName val="0"/>
          <c:showSerName val="0"/>
          <c:showPercent val="0"/>
          <c:showBubbleSize val="0"/>
        </c:dLbls>
        <c:marker val="1"/>
        <c:smooth val="0"/>
        <c:axId val="99277056"/>
        <c:axId val="99275520"/>
      </c:lineChart>
      <c:catAx>
        <c:axId val="99267712"/>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vert="horz"/>
          <a:lstStyle/>
          <a:p>
            <a:pPr>
              <a:defRPr/>
            </a:pPr>
            <a:endParaRPr lang="el-GR"/>
          </a:p>
        </c:txPr>
        <c:crossAx val="99269248"/>
        <c:crosses val="autoZero"/>
        <c:auto val="1"/>
        <c:lblAlgn val="ctr"/>
        <c:lblOffset val="100"/>
        <c:noMultiLvlLbl val="0"/>
      </c:catAx>
      <c:valAx>
        <c:axId val="99269248"/>
        <c:scaling>
          <c:orientation val="minMax"/>
        </c:scaling>
        <c:delete val="0"/>
        <c:axPos val="l"/>
        <c:title>
          <c:tx>
            <c:rich>
              <a:bodyPr/>
              <a:lstStyle/>
              <a:p>
                <a:pPr>
                  <a:defRPr/>
                </a:pPr>
                <a:r>
                  <a:rPr lang="el-GR"/>
                  <a:t>εκατ. ευρώ</a:t>
                </a:r>
                <a:endParaRPr lang="en-GB"/>
              </a:p>
            </c:rich>
          </c:tx>
          <c:layout/>
          <c:overlay val="0"/>
        </c:title>
        <c:numFmt formatCode="#,##0" sourceLinked="1"/>
        <c:majorTickMark val="none"/>
        <c:minorTickMark val="none"/>
        <c:tickLblPos val="nextTo"/>
        <c:spPr>
          <a:noFill/>
          <a:ln>
            <a:noFill/>
          </a:ln>
          <a:effectLst/>
        </c:spPr>
        <c:txPr>
          <a:bodyPr rot="-60000000" vert="horz"/>
          <a:lstStyle/>
          <a:p>
            <a:pPr>
              <a:defRPr/>
            </a:pPr>
            <a:endParaRPr lang="el-GR"/>
          </a:p>
        </c:txPr>
        <c:crossAx val="99267712"/>
        <c:crosses val="autoZero"/>
        <c:crossBetween val="between"/>
        <c:dispUnits>
          <c:builtInUnit val="millions"/>
        </c:dispUnits>
      </c:valAx>
      <c:valAx>
        <c:axId val="99275520"/>
        <c:scaling>
          <c:orientation val="minMax"/>
        </c:scaling>
        <c:delete val="0"/>
        <c:axPos val="r"/>
        <c:title>
          <c:tx>
            <c:rich>
              <a:bodyPr/>
              <a:lstStyle/>
              <a:p>
                <a:pPr>
                  <a:defRPr/>
                </a:pPr>
                <a:r>
                  <a:rPr lang="en-GB"/>
                  <a:t>% </a:t>
                </a:r>
                <a:r>
                  <a:rPr lang="el-GR"/>
                  <a:t>μεταβολή</a:t>
                </a:r>
                <a:endParaRPr lang="en-GB"/>
              </a:p>
            </c:rich>
          </c:tx>
          <c:layout/>
          <c:overlay val="0"/>
        </c:title>
        <c:numFmt formatCode="0%" sourceLinked="0"/>
        <c:majorTickMark val="out"/>
        <c:minorTickMark val="none"/>
        <c:tickLblPos val="nextTo"/>
        <c:spPr>
          <a:noFill/>
          <a:ln>
            <a:noFill/>
          </a:ln>
          <a:effectLst/>
        </c:spPr>
        <c:txPr>
          <a:bodyPr rot="-60000000" vert="horz"/>
          <a:lstStyle/>
          <a:p>
            <a:pPr>
              <a:defRPr/>
            </a:pPr>
            <a:endParaRPr lang="el-GR"/>
          </a:p>
        </c:txPr>
        <c:crossAx val="99277056"/>
        <c:crosses val="max"/>
        <c:crossBetween val="between"/>
      </c:valAx>
      <c:catAx>
        <c:axId val="99277056"/>
        <c:scaling>
          <c:orientation val="minMax"/>
        </c:scaling>
        <c:delete val="1"/>
        <c:axPos val="b"/>
        <c:numFmt formatCode="General" sourceLinked="1"/>
        <c:majorTickMark val="out"/>
        <c:minorTickMark val="none"/>
        <c:tickLblPos val="nextTo"/>
        <c:crossAx val="99275520"/>
        <c:crosses val="autoZero"/>
        <c:auto val="1"/>
        <c:lblAlgn val="ctr"/>
        <c:lblOffset val="100"/>
        <c:noMultiLvlLbl val="0"/>
      </c:catAx>
      <c:spPr>
        <a:noFill/>
        <a:ln>
          <a:noFill/>
        </a:ln>
        <a:effectLst/>
      </c:spPr>
    </c:plotArea>
    <c:legend>
      <c:legendPos val="b"/>
      <c:layout>
        <c:manualLayout>
          <c:xMode val="edge"/>
          <c:yMode val="edge"/>
          <c:x val="1.1358663823013873E-4"/>
          <c:y val="0.80247138004688268"/>
          <c:w val="0.99300206609955854"/>
          <c:h val="0.19752869803408465"/>
        </c:manualLayout>
      </c:layout>
      <c:overlay val="0"/>
      <c:spPr>
        <a:noFill/>
        <a:ln>
          <a:noFill/>
        </a:ln>
        <a:effectLst/>
      </c:spPr>
      <c:txPr>
        <a:bodyPr rot="0" vert="horz"/>
        <a:lstStyle/>
        <a:p>
          <a:pPr>
            <a:defRPr/>
          </a:pPr>
          <a:endParaRPr lang="el-GR"/>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400">
          <a:latin typeface="+mn-lt"/>
        </a:defRPr>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l-GR"/>
              <a:t>Ποσοστό Ανεργίας (15-74 ετών)</a:t>
            </a:r>
            <a:endParaRPr lang="en-GB"/>
          </a:p>
        </c:rich>
      </c:tx>
      <c:layout>
        <c:manualLayout>
          <c:xMode val="edge"/>
          <c:yMode val="edge"/>
          <c:x val="0.25231788243450698"/>
          <c:y val="3.0125902316004692E-3"/>
        </c:manualLayout>
      </c:layout>
      <c:overlay val="0"/>
      <c:spPr>
        <a:noFill/>
        <a:ln>
          <a:noFill/>
        </a:ln>
        <a:effectLst/>
      </c:spPr>
    </c:title>
    <c:autoTitleDeleted val="0"/>
    <c:plotArea>
      <c:layout>
        <c:manualLayout>
          <c:layoutTarget val="inner"/>
          <c:xMode val="edge"/>
          <c:yMode val="edge"/>
          <c:x val="8.3377601751876793E-2"/>
          <c:y val="0.17171296296296296"/>
          <c:w val="0.88734761448232147"/>
          <c:h val="0.61498432487605714"/>
        </c:manualLayout>
      </c:layout>
      <c:lineChart>
        <c:grouping val="standard"/>
        <c:varyColors val="0"/>
        <c:ser>
          <c:idx val="0"/>
          <c:order val="0"/>
          <c:tx>
            <c:strRef>
              <c:f>'4new-5new'!$A$118</c:f>
              <c:strCache>
                <c:ptCount val="1"/>
                <c:pt idx="0">
                  <c:v>Ελλάδα</c:v>
                </c:pt>
              </c:strCache>
            </c:strRef>
          </c:tx>
          <c:spPr>
            <a:ln w="28575" cap="rnd">
              <a:solidFill>
                <a:srgbClr val="00B0F0"/>
              </a:solidFill>
              <a:prstDash val="solid"/>
              <a:round/>
            </a:ln>
            <a:effectLst/>
          </c:spPr>
          <c:marker>
            <c:symbol val="none"/>
          </c:marker>
          <c:dPt>
            <c:idx val="10"/>
            <c:bubble3D val="0"/>
            <c:extLst>
              <c:ext xmlns:c16="http://schemas.microsoft.com/office/drawing/2014/chart" uri="{C3380CC4-5D6E-409C-BE32-E72D297353CC}">
                <c16:uniqueId val="{00000000-EAC3-4A2A-AAAB-F0D6CBA96C22}"/>
              </c:ext>
            </c:extLst>
          </c:dPt>
          <c:dPt>
            <c:idx val="11"/>
            <c:bubble3D val="0"/>
            <c:spPr>
              <a:ln w="28575" cap="rnd">
                <a:solidFill>
                  <a:srgbClr val="00B0F0"/>
                </a:solidFill>
                <a:prstDash val="lgDashDot"/>
                <a:round/>
              </a:ln>
              <a:effectLst/>
            </c:spPr>
            <c:extLst>
              <c:ext xmlns:c16="http://schemas.microsoft.com/office/drawing/2014/chart" uri="{C3380CC4-5D6E-409C-BE32-E72D297353CC}">
                <c16:uniqueId val="{00000002-EAC3-4A2A-AAAB-F0D6CBA96C22}"/>
              </c:ext>
            </c:extLst>
          </c:dPt>
          <c:dPt>
            <c:idx val="12"/>
            <c:bubble3D val="0"/>
            <c:spPr>
              <a:ln w="28575" cap="rnd">
                <a:solidFill>
                  <a:srgbClr val="00B0F0"/>
                </a:solidFill>
                <a:prstDash val="sysDot"/>
                <a:round/>
              </a:ln>
              <a:effectLst/>
            </c:spPr>
            <c:extLst>
              <c:ext xmlns:c16="http://schemas.microsoft.com/office/drawing/2014/chart" uri="{C3380CC4-5D6E-409C-BE32-E72D297353CC}">
                <c16:uniqueId val="{00000004-EAC3-4A2A-AAAB-F0D6CBA96C22}"/>
              </c:ext>
            </c:extLst>
          </c:dPt>
          <c:dPt>
            <c:idx val="13"/>
            <c:bubble3D val="0"/>
            <c:spPr>
              <a:ln w="28575" cap="rnd">
                <a:solidFill>
                  <a:srgbClr val="00B0F0"/>
                </a:solidFill>
                <a:prstDash val="sysDot"/>
                <a:round/>
              </a:ln>
              <a:effectLst/>
            </c:spPr>
            <c:extLst>
              <c:ext xmlns:c16="http://schemas.microsoft.com/office/drawing/2014/chart" uri="{C3380CC4-5D6E-409C-BE32-E72D297353CC}">
                <c16:uniqueId val="{00000006-EAC3-4A2A-AAAB-F0D6CBA96C22}"/>
              </c:ext>
            </c:extLst>
          </c:dPt>
          <c:dLbls>
            <c:dLbl>
              <c:idx val="6"/>
              <c:layout>
                <c:manualLayout>
                  <c:x val="-4.7169811320754776E-2"/>
                  <c:y val="-4.5116452271223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0BB8-48BA-89B2-75BCA14D5273}"/>
                </c:ext>
              </c:extLst>
            </c:dLbl>
            <c:dLbl>
              <c:idx val="11"/>
              <c:layout>
                <c:manualLayout>
                  <c:x val="-4.40251572327044E-2"/>
                  <c:y val="-5.04242701854853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AC3-4A2A-AAAB-F0D6CBA96C22}"/>
                </c:ext>
              </c:extLst>
            </c:dLbl>
            <c:dLbl>
              <c:idx val="13"/>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AC3-4A2A-AAAB-F0D6CBA96C22}"/>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'4new-5new'!$B$117:$O$117</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2019f</c:v>
                </c:pt>
                <c:pt idx="13">
                  <c:v>2020f</c:v>
                </c:pt>
              </c:strCache>
            </c:strRef>
          </c:cat>
          <c:val>
            <c:numRef>
              <c:f>'4new-5new'!$B$118:$O$118</c:f>
              <c:numCache>
                <c:formatCode>0.0</c:formatCode>
                <c:ptCount val="14"/>
                <c:pt idx="0">
                  <c:v>8.4115908222566311</c:v>
                </c:pt>
                <c:pt idx="1">
                  <c:v>7.7777554989673767</c:v>
                </c:pt>
                <c:pt idx="2">
                  <c:v>9.6363744806059763</c:v>
                </c:pt>
                <c:pt idx="3">
                  <c:v>11.956261413645482</c:v>
                </c:pt>
                <c:pt idx="4">
                  <c:v>16.755892108772716</c:v>
                </c:pt>
                <c:pt idx="5">
                  <c:v>22.546233929912344</c:v>
                </c:pt>
                <c:pt idx="6">
                  <c:v>24.963821229008335</c:v>
                </c:pt>
                <c:pt idx="7">
                  <c:v>23.99770948079053</c:v>
                </c:pt>
                <c:pt idx="8">
                  <c:v>22.752155467360065</c:v>
                </c:pt>
                <c:pt idx="9">
                  <c:v>21.691474732596475</c:v>
                </c:pt>
                <c:pt idx="10">
                  <c:v>21.5</c:v>
                </c:pt>
                <c:pt idx="11">
                  <c:v>19.600000000000001</c:v>
                </c:pt>
                <c:pt idx="12">
                  <c:v>18.2</c:v>
                </c:pt>
                <c:pt idx="13" formatCode="General">
                  <c:v>16.899999999999999</c:v>
                </c:pt>
              </c:numCache>
            </c:numRef>
          </c:val>
          <c:smooth val="0"/>
          <c:extLst>
            <c:ext xmlns:c16="http://schemas.microsoft.com/office/drawing/2014/chart" uri="{C3380CC4-5D6E-409C-BE32-E72D297353CC}">
              <c16:uniqueId val="{00000007-EAC3-4A2A-AAAB-F0D6CBA96C22}"/>
            </c:ext>
          </c:extLst>
        </c:ser>
        <c:ser>
          <c:idx val="1"/>
          <c:order val="1"/>
          <c:tx>
            <c:strRef>
              <c:f>'4new-5new'!$A$119</c:f>
              <c:strCache>
                <c:ptCount val="1"/>
                <c:pt idx="0">
                  <c:v>ΕΕ28</c:v>
                </c:pt>
              </c:strCache>
            </c:strRef>
          </c:tx>
          <c:spPr>
            <a:ln w="28575" cap="rnd">
              <a:solidFill>
                <a:srgbClr val="002060"/>
              </a:solidFill>
              <a:prstDash val="solid"/>
              <a:round/>
            </a:ln>
            <a:effectLst/>
          </c:spPr>
          <c:marker>
            <c:symbol val="none"/>
          </c:marker>
          <c:dPt>
            <c:idx val="10"/>
            <c:bubble3D val="0"/>
            <c:extLst>
              <c:ext xmlns:c16="http://schemas.microsoft.com/office/drawing/2014/chart" uri="{C3380CC4-5D6E-409C-BE32-E72D297353CC}">
                <c16:uniqueId val="{00000008-EAC3-4A2A-AAAB-F0D6CBA96C22}"/>
              </c:ext>
            </c:extLst>
          </c:dPt>
          <c:dPt>
            <c:idx val="12"/>
            <c:bubble3D val="0"/>
            <c:spPr>
              <a:ln w="28575" cap="rnd">
                <a:solidFill>
                  <a:srgbClr val="002060"/>
                </a:solidFill>
                <a:prstDash val="sysDot"/>
                <a:round/>
              </a:ln>
              <a:effectLst/>
            </c:spPr>
            <c:extLst>
              <c:ext xmlns:c16="http://schemas.microsoft.com/office/drawing/2014/chart" uri="{C3380CC4-5D6E-409C-BE32-E72D297353CC}">
                <c16:uniqueId val="{0000000A-EAC3-4A2A-AAAB-F0D6CBA96C22}"/>
              </c:ext>
            </c:extLst>
          </c:dPt>
          <c:dPt>
            <c:idx val="13"/>
            <c:bubble3D val="0"/>
            <c:spPr>
              <a:ln w="28575" cap="rnd">
                <a:solidFill>
                  <a:srgbClr val="002060"/>
                </a:solidFill>
                <a:prstDash val="sysDot"/>
                <a:round/>
              </a:ln>
              <a:effectLst/>
            </c:spPr>
            <c:extLst>
              <c:ext xmlns:c16="http://schemas.microsoft.com/office/drawing/2014/chart" uri="{C3380CC4-5D6E-409C-BE32-E72D297353CC}">
                <c16:uniqueId val="{0000000C-EAC3-4A2A-AAAB-F0D6CBA96C22}"/>
              </c:ext>
            </c:extLst>
          </c:dPt>
          <c:dLbls>
            <c:dLbl>
              <c:idx val="6"/>
              <c:layout>
                <c:manualLayout>
                  <c:x val="-4.7169811320754776E-2"/>
                  <c:y val="-5.04242701854852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0BB8-48BA-89B2-75BCA14D5273}"/>
                </c:ext>
              </c:extLst>
            </c:dLbl>
            <c:dLbl>
              <c:idx val="11"/>
              <c:layout>
                <c:manualLayout>
                  <c:x val="-3.7735849056603772E-2"/>
                  <c:y val="-2.38851806141772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0BB8-48BA-89B2-75BCA14D5273}"/>
                </c:ext>
              </c:extLst>
            </c:dLbl>
            <c:dLbl>
              <c:idx val="13"/>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EAC3-4A2A-AAAB-F0D6CBA96C22}"/>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'4new-5new'!$B$117:$O$117</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2019f</c:v>
                </c:pt>
                <c:pt idx="13">
                  <c:v>2020f</c:v>
                </c:pt>
              </c:strCache>
            </c:strRef>
          </c:cat>
          <c:val>
            <c:numRef>
              <c:f>'4new-5new'!$B$119:$O$119</c:f>
              <c:numCache>
                <c:formatCode>0.0</c:formatCode>
                <c:ptCount val="14"/>
                <c:pt idx="0">
                  <c:v>7.1324131526740118</c:v>
                </c:pt>
                <c:pt idx="1">
                  <c:v>6.9717190975532262</c:v>
                </c:pt>
                <c:pt idx="2">
                  <c:v>8.8900866785639696</c:v>
                </c:pt>
                <c:pt idx="3">
                  <c:v>9.2503800019859401</c:v>
                </c:pt>
                <c:pt idx="4">
                  <c:v>9.2971309425136575</c:v>
                </c:pt>
                <c:pt idx="5">
                  <c:v>10.104772299885482</c:v>
                </c:pt>
                <c:pt idx="6">
                  <c:v>10.515565780441966</c:v>
                </c:pt>
                <c:pt idx="7">
                  <c:v>9.8705894032728736</c:v>
                </c:pt>
                <c:pt idx="8">
                  <c:v>9.0807194226630958</c:v>
                </c:pt>
                <c:pt idx="9">
                  <c:v>8.6</c:v>
                </c:pt>
                <c:pt idx="10">
                  <c:v>7.6</c:v>
                </c:pt>
                <c:pt idx="11">
                  <c:v>6.9</c:v>
                </c:pt>
                <c:pt idx="12">
                  <c:v>6.6</c:v>
                </c:pt>
                <c:pt idx="13" formatCode="General">
                  <c:v>6.3</c:v>
                </c:pt>
              </c:numCache>
            </c:numRef>
          </c:val>
          <c:smooth val="0"/>
          <c:extLst>
            <c:ext xmlns:c16="http://schemas.microsoft.com/office/drawing/2014/chart" uri="{C3380CC4-5D6E-409C-BE32-E72D297353CC}">
              <c16:uniqueId val="{0000000D-EAC3-4A2A-AAAB-F0D6CBA96C22}"/>
            </c:ext>
          </c:extLst>
        </c:ser>
        <c:ser>
          <c:idx val="2"/>
          <c:order val="2"/>
          <c:tx>
            <c:strRef>
              <c:f>'4new-5new'!$A$120</c:f>
              <c:strCache>
                <c:ptCount val="1"/>
                <c:pt idx="0">
                  <c:v>Νότιες Χώρες</c:v>
                </c:pt>
              </c:strCache>
            </c:strRef>
          </c:tx>
          <c:spPr>
            <a:ln w="28575" cap="rnd">
              <a:solidFill>
                <a:schemeClr val="accent6">
                  <a:lumMod val="50000"/>
                </a:schemeClr>
              </a:solidFill>
              <a:prstDash val="solid"/>
              <a:round/>
            </a:ln>
            <a:effectLst/>
          </c:spPr>
          <c:marker>
            <c:symbol val="none"/>
          </c:marker>
          <c:dPt>
            <c:idx val="10"/>
            <c:bubble3D val="0"/>
            <c:extLst>
              <c:ext xmlns:c16="http://schemas.microsoft.com/office/drawing/2014/chart" uri="{C3380CC4-5D6E-409C-BE32-E72D297353CC}">
                <c16:uniqueId val="{0000000E-EAC3-4A2A-AAAB-F0D6CBA96C22}"/>
              </c:ext>
            </c:extLst>
          </c:dPt>
          <c:dPt>
            <c:idx val="12"/>
            <c:bubble3D val="0"/>
            <c:spPr>
              <a:ln w="28575" cap="rnd">
                <a:solidFill>
                  <a:schemeClr val="accent6">
                    <a:lumMod val="50000"/>
                  </a:schemeClr>
                </a:solidFill>
                <a:prstDash val="sysDot"/>
                <a:round/>
              </a:ln>
              <a:effectLst/>
            </c:spPr>
            <c:extLst>
              <c:ext xmlns:c16="http://schemas.microsoft.com/office/drawing/2014/chart" uri="{C3380CC4-5D6E-409C-BE32-E72D297353CC}">
                <c16:uniqueId val="{00000010-EAC3-4A2A-AAAB-F0D6CBA96C22}"/>
              </c:ext>
            </c:extLst>
          </c:dPt>
          <c:dPt>
            <c:idx val="13"/>
            <c:bubble3D val="0"/>
            <c:spPr>
              <a:ln w="28575" cap="rnd">
                <a:solidFill>
                  <a:schemeClr val="accent6">
                    <a:lumMod val="50000"/>
                  </a:schemeClr>
                </a:solidFill>
                <a:prstDash val="sysDot"/>
                <a:round/>
              </a:ln>
              <a:effectLst/>
            </c:spPr>
            <c:extLst>
              <c:ext xmlns:c16="http://schemas.microsoft.com/office/drawing/2014/chart" uri="{C3380CC4-5D6E-409C-BE32-E72D297353CC}">
                <c16:uniqueId val="{00000012-EAC3-4A2A-AAAB-F0D6CBA96C22}"/>
              </c:ext>
            </c:extLst>
          </c:dPt>
          <c:dLbls>
            <c:dLbl>
              <c:idx val="6"/>
              <c:layout>
                <c:manualLayout>
                  <c:x val="-4.7169811320754776E-2"/>
                  <c:y val="-2.65390895713080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0BB8-48BA-89B2-75BCA14D5273}"/>
                </c:ext>
              </c:extLst>
            </c:dLbl>
            <c:dLbl>
              <c:idx val="11"/>
              <c:layout>
                <c:manualLayout>
                  <c:x val="-4.40251572327044E-2"/>
                  <c:y val="-4.2462543314092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0BB8-48BA-89B2-75BCA14D5273}"/>
                </c:ext>
              </c:extLst>
            </c:dLbl>
            <c:dLbl>
              <c:idx val="13"/>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EAC3-4A2A-AAAB-F0D6CBA96C22}"/>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'4new-5new'!$B$117:$O$117</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2019f</c:v>
                </c:pt>
                <c:pt idx="13">
                  <c:v>2020f</c:v>
                </c:pt>
              </c:strCache>
            </c:strRef>
          </c:cat>
          <c:val>
            <c:numRef>
              <c:f>'4new-5new'!$B$120:$O$120</c:f>
              <c:numCache>
                <c:formatCode>0.0</c:formatCode>
                <c:ptCount val="14"/>
                <c:pt idx="0">
                  <c:v>7.2208752982664608</c:v>
                </c:pt>
                <c:pt idx="1">
                  <c:v>8.7950969148916176</c:v>
                </c:pt>
                <c:pt idx="2">
                  <c:v>12.36560453753297</c:v>
                </c:pt>
                <c:pt idx="3">
                  <c:v>13.034936684406443</c:v>
                </c:pt>
                <c:pt idx="4">
                  <c:v>13.823612696637419</c:v>
                </c:pt>
                <c:pt idx="5">
                  <c:v>16.466707076557228</c:v>
                </c:pt>
                <c:pt idx="6">
                  <c:v>17.829163900688606</c:v>
                </c:pt>
                <c:pt idx="7">
                  <c:v>17.079685876482209</c:v>
                </c:pt>
                <c:pt idx="8">
                  <c:v>15.616017572309884</c:v>
                </c:pt>
                <c:pt idx="9">
                  <c:v>14.352460039059908</c:v>
                </c:pt>
                <c:pt idx="10">
                  <c:v>12.938431597251066</c:v>
                </c:pt>
                <c:pt idx="11">
                  <c:v>11.881489329432091</c:v>
                </c:pt>
                <c:pt idx="12">
                  <c:v>11.179641402562392</c:v>
                </c:pt>
                <c:pt idx="13">
                  <c:v>10.511051761732482</c:v>
                </c:pt>
              </c:numCache>
            </c:numRef>
          </c:val>
          <c:smooth val="0"/>
          <c:extLst>
            <c:ext xmlns:c16="http://schemas.microsoft.com/office/drawing/2014/chart" uri="{C3380CC4-5D6E-409C-BE32-E72D297353CC}">
              <c16:uniqueId val="{00000013-EAC3-4A2A-AAAB-F0D6CBA96C22}"/>
            </c:ext>
          </c:extLst>
        </c:ser>
        <c:dLbls>
          <c:showLegendKey val="0"/>
          <c:showVal val="0"/>
          <c:showCatName val="0"/>
          <c:showSerName val="0"/>
          <c:showPercent val="0"/>
          <c:showBubbleSize val="0"/>
        </c:dLbls>
        <c:smooth val="0"/>
        <c:axId val="309750400"/>
        <c:axId val="309772672"/>
      </c:lineChart>
      <c:catAx>
        <c:axId val="309750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l-GR"/>
          </a:p>
        </c:txPr>
        <c:crossAx val="309772672"/>
        <c:crosses val="autoZero"/>
        <c:auto val="1"/>
        <c:lblAlgn val="ctr"/>
        <c:lblOffset val="100"/>
        <c:noMultiLvlLbl val="0"/>
      </c:catAx>
      <c:valAx>
        <c:axId val="309772672"/>
        <c:scaling>
          <c:orientation val="minMax"/>
        </c:scaling>
        <c:delete val="0"/>
        <c:axPos val="l"/>
        <c:title>
          <c:tx>
            <c:rich>
              <a:bodyPr rot="0"/>
              <a:lstStyle/>
              <a:p>
                <a:pPr>
                  <a:defRPr/>
                </a:pPr>
                <a:r>
                  <a:rPr lang="el-GR"/>
                  <a:t>%</a:t>
                </a:r>
                <a:endParaRPr lang="en-GB"/>
              </a:p>
            </c:rich>
          </c:tx>
          <c:layout>
            <c:manualLayout>
              <c:xMode val="edge"/>
              <c:yMode val="edge"/>
              <c:x val="1.0645375914836993E-2"/>
              <c:y val="1.345253718285213E-2"/>
            </c:manualLayout>
          </c:layout>
          <c:overlay val="0"/>
          <c:spPr>
            <a:noFill/>
            <a:ln>
              <a:noFill/>
            </a:ln>
            <a:effectLst/>
          </c:spPr>
        </c:title>
        <c:numFmt formatCode="0" sourceLinked="0"/>
        <c:majorTickMark val="none"/>
        <c:minorTickMark val="none"/>
        <c:tickLblPos val="nextTo"/>
        <c:spPr>
          <a:noFill/>
          <a:ln>
            <a:noFill/>
          </a:ln>
          <a:effectLst/>
        </c:spPr>
        <c:txPr>
          <a:bodyPr rot="-60000000" vert="horz"/>
          <a:lstStyle/>
          <a:p>
            <a:pPr>
              <a:defRPr/>
            </a:pPr>
            <a:endParaRPr lang="el-GR"/>
          </a:p>
        </c:txPr>
        <c:crossAx val="309750400"/>
        <c:crosses val="autoZero"/>
        <c:crossBetween val="between"/>
      </c:valAx>
      <c:spPr>
        <a:noFill/>
        <a:ln>
          <a:noFill/>
        </a:ln>
        <a:effectLst/>
      </c:spPr>
    </c:plotArea>
    <c:legend>
      <c:legendPos val="b"/>
      <c:layout>
        <c:manualLayout>
          <c:xMode val="edge"/>
          <c:yMode val="edge"/>
          <c:x val="5.9084107061958629E-4"/>
          <c:y val="0.9356240702279458"/>
          <c:w val="0.99650179058695476"/>
          <c:h val="5.7500190951041287E-2"/>
        </c:manualLayout>
      </c:layout>
      <c:overlay val="0"/>
      <c:spPr>
        <a:noFill/>
        <a:ln>
          <a:noFill/>
        </a:ln>
        <a:effectLst/>
      </c:spPr>
      <c:txPr>
        <a:bodyPr rot="0" vert="horz"/>
        <a:lstStyle/>
        <a:p>
          <a:pPr>
            <a:defRPr/>
          </a:pPr>
          <a:endParaRPr lang="el-GR"/>
        </a:p>
      </c:txPr>
    </c:legend>
    <c:plotVisOnly val="1"/>
    <c:dispBlanksAs val="gap"/>
    <c:showDLblsOverMax val="0"/>
  </c:chart>
  <c:spPr>
    <a:ln w="9525" cap="flat" cmpd="sng" algn="ctr">
      <a:noFill/>
      <a:round/>
    </a:ln>
    <a:effectLst/>
  </c:spPr>
  <c:txPr>
    <a:bodyPr/>
    <a:lstStyle/>
    <a:p>
      <a:pPr>
        <a:defRPr sz="1200">
          <a:solidFill>
            <a:sysClr val="windowText" lastClr="000000"/>
          </a:solidFill>
          <a:latin typeface="+mn-lt"/>
        </a:defRPr>
      </a:pPr>
      <a:endParaRPr lang="el-G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162139476621635E-2"/>
          <c:y val="2.1189304461942258E-2"/>
          <c:w val="0.91998589304433553"/>
          <c:h val="0.71688538932633417"/>
        </c:manualLayout>
      </c:layout>
      <c:barChart>
        <c:barDir val="col"/>
        <c:grouping val="stacked"/>
        <c:varyColors val="0"/>
        <c:ser>
          <c:idx val="1"/>
          <c:order val="1"/>
          <c:tx>
            <c:strRef>
              <c:f>'27Ενδονοσοκ Φαρμα Δαπάνη-new'!$Q$1:$Q$2</c:f>
              <c:strCache>
                <c:ptCount val="2"/>
                <c:pt idx="0">
                  <c:v>Νοσοκομεία ΕΣΥ</c:v>
                </c:pt>
              </c:strCache>
            </c:strRef>
          </c:tx>
          <c:spPr>
            <a:solidFill>
              <a:srgbClr val="0070C0"/>
            </a:solidFill>
          </c:spPr>
          <c:invertIfNegative val="0"/>
          <c:dLbls>
            <c:spPr>
              <a:noFill/>
              <a:ln>
                <a:noFill/>
              </a:ln>
              <a:effectLst/>
            </c:spPr>
            <c:txPr>
              <a:bodyPr/>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'27Ενδονοσοκ Φαρμα Δαπάνη-new'!$O$3:$O$10</c:f>
              <c:strCache>
                <c:ptCount val="8"/>
                <c:pt idx="0">
                  <c:v>2012</c:v>
                </c:pt>
                <c:pt idx="1">
                  <c:v>2013</c:v>
                </c:pt>
                <c:pt idx="2">
                  <c:v>2014</c:v>
                </c:pt>
                <c:pt idx="3">
                  <c:v>2015</c:v>
                </c:pt>
                <c:pt idx="4">
                  <c:v>2016</c:v>
                </c:pt>
                <c:pt idx="5">
                  <c:v>2017</c:v>
                </c:pt>
                <c:pt idx="6">
                  <c:v>2018*</c:v>
                </c:pt>
                <c:pt idx="7">
                  <c:v>2019*</c:v>
                </c:pt>
              </c:strCache>
            </c:strRef>
          </c:cat>
          <c:val>
            <c:numRef>
              <c:f>'27Ενδονοσοκ Φαρμα Δαπάνη-new'!$Q$3:$Q$10</c:f>
              <c:numCache>
                <c:formatCode>_-* #,##0\ _€_-;\-* #,##0\ _€_-;_-* "-"??\ _€_-;_-@_-</c:formatCode>
                <c:ptCount val="8"/>
                <c:pt idx="0">
                  <c:v>760900000</c:v>
                </c:pt>
                <c:pt idx="1">
                  <c:v>641900000</c:v>
                </c:pt>
                <c:pt idx="2">
                  <c:v>543300000</c:v>
                </c:pt>
                <c:pt idx="3">
                  <c:v>488800000</c:v>
                </c:pt>
                <c:pt idx="4">
                  <c:v>510000000</c:v>
                </c:pt>
                <c:pt idx="5">
                  <c:v>485000000</c:v>
                </c:pt>
                <c:pt idx="6">
                  <c:v>455000000</c:v>
                </c:pt>
                <c:pt idx="7">
                  <c:v>500000000</c:v>
                </c:pt>
              </c:numCache>
            </c:numRef>
          </c:val>
          <c:extLst>
            <c:ext xmlns:c16="http://schemas.microsoft.com/office/drawing/2014/chart" uri="{C3380CC4-5D6E-409C-BE32-E72D297353CC}">
              <c16:uniqueId val="{00000000-6AB3-41D9-86BF-982BC0BCF846}"/>
            </c:ext>
          </c:extLst>
        </c:ser>
        <c:ser>
          <c:idx val="2"/>
          <c:order val="2"/>
          <c:tx>
            <c:strRef>
              <c:f>'27Ενδονοσοκ Φαρμα Δαπάνη-new'!$R$1:$R$2</c:f>
              <c:strCache>
                <c:ptCount val="2"/>
                <c:pt idx="0">
                  <c:v>ΕΟΠΥΥ (1A)</c:v>
                </c:pt>
              </c:strCache>
            </c:strRef>
          </c:tx>
          <c:spPr>
            <a:solidFill>
              <a:srgbClr val="00B050"/>
            </a:solidFill>
          </c:spPr>
          <c:invertIfNegative val="0"/>
          <c:dLbls>
            <c:dLbl>
              <c:idx val="4"/>
              <c:layout>
                <c:manualLayout>
                  <c:x val="0"/>
                  <c:y val="1.73885217761407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C72-4ED4-A352-10706B6AABE9}"/>
                </c:ext>
              </c:extLst>
            </c:dLbl>
            <c:dLbl>
              <c:idx val="5"/>
              <c:layout>
                <c:manualLayout>
                  <c:x val="1.4697441025070211E-3"/>
                  <c:y val="4.96814907889729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C72-4ED4-A352-10706B6AABE9}"/>
                </c:ext>
              </c:extLst>
            </c:dLbl>
            <c:dLbl>
              <c:idx val="6"/>
              <c:layout>
                <c:manualLayout>
                  <c:x val="-1.4697441025072367E-3"/>
                  <c:y val="2.484074539448668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C72-4ED4-A352-10706B6AABE9}"/>
                </c:ext>
              </c:extLst>
            </c:dLbl>
            <c:dLbl>
              <c:idx val="7"/>
              <c:layout>
                <c:manualLayout>
                  <c:x val="4.4092323075212783E-3"/>
                  <c:y val="9.936298157794674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C72-4ED4-A352-10706B6AABE9}"/>
                </c:ext>
              </c:extLst>
            </c:dLbl>
            <c:spPr>
              <a:noFill/>
              <a:ln>
                <a:noFill/>
              </a:ln>
              <a:effectLst/>
            </c:spPr>
            <c:txPr>
              <a:bodyPr/>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'27Ενδονοσοκ Φαρμα Δαπάνη-new'!$O$3:$O$10</c:f>
              <c:strCache>
                <c:ptCount val="8"/>
                <c:pt idx="0">
                  <c:v>2012</c:v>
                </c:pt>
                <c:pt idx="1">
                  <c:v>2013</c:v>
                </c:pt>
                <c:pt idx="2">
                  <c:v>2014</c:v>
                </c:pt>
                <c:pt idx="3">
                  <c:v>2015</c:v>
                </c:pt>
                <c:pt idx="4">
                  <c:v>2016</c:v>
                </c:pt>
                <c:pt idx="5">
                  <c:v>2017</c:v>
                </c:pt>
                <c:pt idx="6">
                  <c:v>2018*</c:v>
                </c:pt>
                <c:pt idx="7">
                  <c:v>2019*</c:v>
                </c:pt>
              </c:strCache>
            </c:strRef>
          </c:cat>
          <c:val>
            <c:numRef>
              <c:f>'27Ενδονοσοκ Φαρμα Δαπάνη-new'!$R$3:$R$10</c:f>
              <c:numCache>
                <c:formatCode>_-* #,##0\ _€_-;\-* #,##0\ _€_-;_-* "-"??\ _€_-;_-@_-</c:formatCode>
                <c:ptCount val="8"/>
                <c:pt idx="1">
                  <c:v>118300000</c:v>
                </c:pt>
                <c:pt idx="2">
                  <c:v>206500000</c:v>
                </c:pt>
                <c:pt idx="3">
                  <c:v>274800000</c:v>
                </c:pt>
                <c:pt idx="4">
                  <c:v>67000000</c:v>
                </c:pt>
                <c:pt idx="5">
                  <c:v>82000000</c:v>
                </c:pt>
                <c:pt idx="6">
                  <c:v>82000000</c:v>
                </c:pt>
                <c:pt idx="7">
                  <c:v>62000000</c:v>
                </c:pt>
              </c:numCache>
            </c:numRef>
          </c:val>
          <c:extLst>
            <c:ext xmlns:c16="http://schemas.microsoft.com/office/drawing/2014/chart" uri="{C3380CC4-5D6E-409C-BE32-E72D297353CC}">
              <c16:uniqueId val="{00000001-6AB3-41D9-86BF-982BC0BCF846}"/>
            </c:ext>
          </c:extLst>
        </c:ser>
        <c:ser>
          <c:idx val="3"/>
          <c:order val="3"/>
          <c:tx>
            <c:strRef>
              <c:f>'27Ενδονοσοκ Φαρμα Δαπάνη-new'!$S$1:$S$2</c:f>
              <c:strCache>
                <c:ptCount val="2"/>
                <c:pt idx="0">
                  <c:v>ΓΝΘ Παπαγεωργίου</c:v>
                </c:pt>
              </c:strCache>
            </c:strRef>
          </c:tx>
          <c:spPr>
            <a:solidFill>
              <a:schemeClr val="bg1">
                <a:lumMod val="6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'27Ενδονοσοκ Φαρμα Δαπάνη-new'!$O$3:$O$10</c:f>
              <c:strCache>
                <c:ptCount val="8"/>
                <c:pt idx="0">
                  <c:v>2012</c:v>
                </c:pt>
                <c:pt idx="1">
                  <c:v>2013</c:v>
                </c:pt>
                <c:pt idx="2">
                  <c:v>2014</c:v>
                </c:pt>
                <c:pt idx="3">
                  <c:v>2015</c:v>
                </c:pt>
                <c:pt idx="4">
                  <c:v>2016</c:v>
                </c:pt>
                <c:pt idx="5">
                  <c:v>2017</c:v>
                </c:pt>
                <c:pt idx="6">
                  <c:v>2018*</c:v>
                </c:pt>
                <c:pt idx="7">
                  <c:v>2019*</c:v>
                </c:pt>
              </c:strCache>
            </c:strRef>
          </c:cat>
          <c:val>
            <c:numRef>
              <c:f>'27Ενδονοσοκ Φαρμα Δαπάνη-new'!$S$3:$S$10</c:f>
              <c:numCache>
                <c:formatCode>General</c:formatCode>
                <c:ptCount val="8"/>
                <c:pt idx="4" formatCode="_-* #,##0\ _€_-;\-* #,##0\ _€_-;_-* &quot;-&quot;??\ _€_-;_-@_-">
                  <c:v>13000000</c:v>
                </c:pt>
                <c:pt idx="5" formatCode="_-* #,##0\ _€_-;\-* #,##0\ _€_-;_-* &quot;-&quot;??\ _€_-;_-@_-">
                  <c:v>13000000</c:v>
                </c:pt>
                <c:pt idx="6" formatCode="_-* #,##0\ _€_-;\-* #,##0\ _€_-;_-* &quot;-&quot;??\ _€_-;_-@_-">
                  <c:v>13000000</c:v>
                </c:pt>
                <c:pt idx="7" formatCode="_-* #,##0\ _€_-;\-* #,##0\ _€_-;_-* &quot;-&quot;??\ _€_-;_-@_-">
                  <c:v>13000000</c:v>
                </c:pt>
              </c:numCache>
            </c:numRef>
          </c:val>
          <c:extLst>
            <c:ext xmlns:c16="http://schemas.microsoft.com/office/drawing/2014/chart" uri="{C3380CC4-5D6E-409C-BE32-E72D297353CC}">
              <c16:uniqueId val="{00000002-6AB3-41D9-86BF-982BC0BCF846}"/>
            </c:ext>
          </c:extLst>
        </c:ser>
        <c:ser>
          <c:idx val="4"/>
          <c:order val="4"/>
          <c:tx>
            <c:strRef>
              <c:f>'27Ενδονοσοκ Φαρμα Δαπάνη-new'!$T$1:$T$2</c:f>
              <c:strCache>
                <c:ptCount val="2"/>
                <c:pt idx="0">
                  <c:v>Συμμετοχή βιομηχανίας (CB-RB)</c:v>
                </c:pt>
              </c:strCache>
            </c:strRef>
          </c:tx>
          <c:spPr>
            <a:solidFill>
              <a:srgbClr val="FF0000"/>
            </a:solidFill>
          </c:spPr>
          <c:invertIfNegative val="0"/>
          <c:dPt>
            <c:idx val="6"/>
            <c:invertIfNegative val="0"/>
            <c:bubble3D val="0"/>
            <c:extLst>
              <c:ext xmlns:c16="http://schemas.microsoft.com/office/drawing/2014/chart" uri="{C3380CC4-5D6E-409C-BE32-E72D297353CC}">
                <c16:uniqueId val="{00000003-6AB3-41D9-86BF-982BC0BCF846}"/>
              </c:ext>
            </c:extLst>
          </c:dPt>
          <c:dLbls>
            <c:spPr>
              <a:noFill/>
              <a:ln>
                <a:noFill/>
              </a:ln>
              <a:effectLst/>
            </c:spPr>
            <c:txPr>
              <a:bodyPr/>
              <a:lstStyle/>
              <a:p>
                <a:pPr>
                  <a:defRPr>
                    <a:solidFill>
                      <a:schemeClr val="bg1"/>
                    </a:solidFill>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'27Ενδονοσοκ Φαρμα Δαπάνη-new'!$O$3:$O$10</c:f>
              <c:strCache>
                <c:ptCount val="8"/>
                <c:pt idx="0">
                  <c:v>2012</c:v>
                </c:pt>
                <c:pt idx="1">
                  <c:v>2013</c:v>
                </c:pt>
                <c:pt idx="2">
                  <c:v>2014</c:v>
                </c:pt>
                <c:pt idx="3">
                  <c:v>2015</c:v>
                </c:pt>
                <c:pt idx="4">
                  <c:v>2016</c:v>
                </c:pt>
                <c:pt idx="5">
                  <c:v>2017</c:v>
                </c:pt>
                <c:pt idx="6">
                  <c:v>2018*</c:v>
                </c:pt>
                <c:pt idx="7">
                  <c:v>2019*</c:v>
                </c:pt>
              </c:strCache>
            </c:strRef>
          </c:cat>
          <c:val>
            <c:numRef>
              <c:f>'27Ενδονοσοκ Φαρμα Δαπάνη-new'!$T$3:$T$10</c:f>
              <c:numCache>
                <c:formatCode>General</c:formatCode>
                <c:ptCount val="8"/>
                <c:pt idx="4" formatCode="_-* #,##0\ _€_-;\-* #,##0\ _€_-;_-* &quot;-&quot;??\ _€_-;_-@_-">
                  <c:v>260206035.95099998</c:v>
                </c:pt>
                <c:pt idx="5" formatCode="_-* #,##0\ _€_-;\-* #,##0\ _€_-;_-* &quot;-&quot;??\ _€_-;_-@_-">
                  <c:v>314000000</c:v>
                </c:pt>
                <c:pt idx="6" formatCode="_-* #,##0\ _€_-;\-* #,##0\ _€_-;_-* &quot;-&quot;??\ _€_-;_-@_-">
                  <c:v>416000000</c:v>
                </c:pt>
                <c:pt idx="7" formatCode="_-* #,##0\ _€_-;\-* #,##0\ _€_-;_-* &quot;-&quot;??\ _€_-;_-@_-">
                  <c:v>436000000</c:v>
                </c:pt>
              </c:numCache>
            </c:numRef>
          </c:val>
          <c:extLst>
            <c:ext xmlns:c16="http://schemas.microsoft.com/office/drawing/2014/chart" uri="{C3380CC4-5D6E-409C-BE32-E72D297353CC}">
              <c16:uniqueId val="{00000004-6AB3-41D9-86BF-982BC0BCF846}"/>
            </c:ext>
          </c:extLst>
        </c:ser>
        <c:dLbls>
          <c:showLegendKey val="0"/>
          <c:showVal val="0"/>
          <c:showCatName val="0"/>
          <c:showSerName val="0"/>
          <c:showPercent val="0"/>
          <c:showBubbleSize val="0"/>
        </c:dLbls>
        <c:gapWidth val="150"/>
        <c:overlap val="100"/>
        <c:axId val="132174976"/>
        <c:axId val="132176512"/>
      </c:barChart>
      <c:lineChart>
        <c:grouping val="standard"/>
        <c:varyColors val="0"/>
        <c:ser>
          <c:idx val="0"/>
          <c:order val="0"/>
          <c:tx>
            <c:strRef>
              <c:f>'27Ενδονοσοκ Φαρμα Δαπάνη-new'!$P$1:$P$2</c:f>
              <c:strCache>
                <c:ptCount val="2"/>
                <c:pt idx="0">
                  <c:v>Δημόσια νοσοκομειακή φαρμακευτική δαπάνη</c:v>
                </c:pt>
              </c:strCache>
            </c:strRef>
          </c:tx>
          <c:spPr>
            <a:ln w="22225">
              <a:solidFill>
                <a:srgbClr val="002060"/>
              </a:solidFill>
              <a:prstDash val="sysDot"/>
            </a:ln>
          </c:spPr>
          <c:marker>
            <c:spPr>
              <a:solidFill>
                <a:srgbClr val="002060"/>
              </a:solidFill>
              <a:ln>
                <a:solidFill>
                  <a:srgbClr val="002060"/>
                </a:solidFill>
              </a:ln>
            </c:spPr>
          </c:marker>
          <c:dPt>
            <c:idx val="4"/>
            <c:bubble3D val="0"/>
            <c:spPr>
              <a:ln w="22225">
                <a:noFill/>
                <a:prstDash val="sysDot"/>
              </a:ln>
            </c:spPr>
            <c:extLst>
              <c:ext xmlns:c16="http://schemas.microsoft.com/office/drawing/2014/chart" uri="{C3380CC4-5D6E-409C-BE32-E72D297353CC}">
                <c16:uniqueId val="{00000006-6AB3-41D9-86BF-982BC0BCF846}"/>
              </c:ext>
            </c:extLst>
          </c:dPt>
          <c:dLbls>
            <c:dLbl>
              <c:idx val="0"/>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7-6AB3-41D9-86BF-982BC0BCF846}"/>
                </c:ext>
              </c:extLst>
            </c:dLbl>
            <c:dLbl>
              <c:idx val="1"/>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8-6AB3-41D9-86BF-982BC0BCF846}"/>
                </c:ext>
              </c:extLst>
            </c:dLbl>
            <c:dLbl>
              <c:idx val="2"/>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9-6AB3-41D9-86BF-982BC0BCF846}"/>
                </c:ext>
              </c:extLst>
            </c:dLbl>
            <c:dLbl>
              <c:idx val="3"/>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A-6AB3-41D9-86BF-982BC0BCF846}"/>
                </c:ext>
              </c:extLst>
            </c:dLbl>
            <c:dLbl>
              <c:idx val="4"/>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6-6AB3-41D9-86BF-982BC0BCF846}"/>
                </c:ext>
              </c:extLst>
            </c:dLbl>
            <c:dLbl>
              <c:idx val="5"/>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B-6AB3-41D9-86BF-982BC0BCF846}"/>
                </c:ext>
              </c:extLst>
            </c:dLbl>
            <c:dLbl>
              <c:idx val="6"/>
              <c:spPr>
                <a:solidFill>
                  <a:schemeClr val="bg1"/>
                </a:solidFill>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C-6AB3-41D9-86BF-982BC0BCF846}"/>
                </c:ext>
              </c:extLst>
            </c:dLbl>
            <c:dLbl>
              <c:idx val="7"/>
              <c:spPr>
                <a:solidFill>
                  <a:schemeClr val="bg1"/>
                </a:solidFill>
                <a:ln>
                  <a:noFill/>
                </a:ln>
                <a:effectLst/>
              </c:spPr>
              <c:txPr>
                <a:bodyPr/>
                <a:lstStyle/>
                <a:p>
                  <a:pPr>
                    <a:defRPr/>
                  </a:pPr>
                  <a:endParaRPr lang="el-GR"/>
                </a:p>
              </c:txPr>
              <c:dLblPos val="t"/>
              <c:showLegendKey val="0"/>
              <c:showVal val="1"/>
              <c:showCatName val="0"/>
              <c:showSerName val="0"/>
              <c:showPercent val="0"/>
              <c:showBubbleSize val="0"/>
              <c:extLst>
                <c:ext xmlns:c16="http://schemas.microsoft.com/office/drawing/2014/chart" uri="{C3380CC4-5D6E-409C-BE32-E72D297353CC}">
                  <c16:uniqueId val="{0000000D-6AB3-41D9-86BF-982BC0BCF846}"/>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'27Ενδονοσοκ Φαρμα Δαπάνη-new'!$O$3:$O$10</c:f>
              <c:strCache>
                <c:ptCount val="8"/>
                <c:pt idx="0">
                  <c:v>2012</c:v>
                </c:pt>
                <c:pt idx="1">
                  <c:v>2013</c:v>
                </c:pt>
                <c:pt idx="2">
                  <c:v>2014</c:v>
                </c:pt>
                <c:pt idx="3">
                  <c:v>2015</c:v>
                </c:pt>
                <c:pt idx="4">
                  <c:v>2016</c:v>
                </c:pt>
                <c:pt idx="5">
                  <c:v>2017</c:v>
                </c:pt>
                <c:pt idx="6">
                  <c:v>2018*</c:v>
                </c:pt>
                <c:pt idx="7">
                  <c:v>2019*</c:v>
                </c:pt>
              </c:strCache>
            </c:strRef>
          </c:cat>
          <c:val>
            <c:numRef>
              <c:f>'27Ενδονοσοκ Φαρμα Δαπάνη-new'!$P$3:$P$10</c:f>
              <c:numCache>
                <c:formatCode>_-* #,##0\ _€_-;\-* #,##0\ _€_-;_-* "-"??\ _€_-;_-@_-</c:formatCode>
                <c:ptCount val="8"/>
                <c:pt idx="0">
                  <c:v>760900000</c:v>
                </c:pt>
                <c:pt idx="1">
                  <c:v>760200000</c:v>
                </c:pt>
                <c:pt idx="2">
                  <c:v>749800000</c:v>
                </c:pt>
                <c:pt idx="3">
                  <c:v>763600000</c:v>
                </c:pt>
                <c:pt idx="4">
                  <c:v>850206035.95099998</c:v>
                </c:pt>
                <c:pt idx="5">
                  <c:v>894000000</c:v>
                </c:pt>
                <c:pt idx="6">
                  <c:v>966000000</c:v>
                </c:pt>
                <c:pt idx="7">
                  <c:v>1011000000</c:v>
                </c:pt>
              </c:numCache>
            </c:numRef>
          </c:val>
          <c:smooth val="0"/>
          <c:extLst>
            <c:ext xmlns:c16="http://schemas.microsoft.com/office/drawing/2014/chart" uri="{C3380CC4-5D6E-409C-BE32-E72D297353CC}">
              <c16:uniqueId val="{0000000E-6AB3-41D9-86BF-982BC0BCF846}"/>
            </c:ext>
          </c:extLst>
        </c:ser>
        <c:dLbls>
          <c:showLegendKey val="0"/>
          <c:showVal val="0"/>
          <c:showCatName val="0"/>
          <c:showSerName val="0"/>
          <c:showPercent val="0"/>
          <c:showBubbleSize val="0"/>
        </c:dLbls>
        <c:marker val="1"/>
        <c:smooth val="0"/>
        <c:axId val="132174976"/>
        <c:axId val="132176512"/>
      </c:lineChart>
      <c:catAx>
        <c:axId val="132174976"/>
        <c:scaling>
          <c:orientation val="minMax"/>
        </c:scaling>
        <c:delete val="0"/>
        <c:axPos val="b"/>
        <c:numFmt formatCode="General" sourceLinked="1"/>
        <c:majorTickMark val="out"/>
        <c:minorTickMark val="none"/>
        <c:tickLblPos val="nextTo"/>
        <c:crossAx val="132176512"/>
        <c:crosses val="autoZero"/>
        <c:auto val="1"/>
        <c:lblAlgn val="ctr"/>
        <c:lblOffset val="100"/>
        <c:noMultiLvlLbl val="0"/>
      </c:catAx>
      <c:valAx>
        <c:axId val="132176512"/>
        <c:scaling>
          <c:orientation val="minMax"/>
        </c:scaling>
        <c:delete val="0"/>
        <c:axPos val="l"/>
        <c:title>
          <c:tx>
            <c:rich>
              <a:bodyPr/>
              <a:lstStyle/>
              <a:p>
                <a:pPr>
                  <a:defRPr/>
                </a:pPr>
                <a:r>
                  <a:rPr lang="el-GR"/>
                  <a:t>εκατ. ευρώ</a:t>
                </a:r>
                <a:endParaRPr lang="en-US"/>
              </a:p>
            </c:rich>
          </c:tx>
          <c:layout/>
          <c:overlay val="0"/>
        </c:title>
        <c:numFmt formatCode="_-* #,##0\ _€_-;\-* #,##0\ _€_-;_-* &quot;-&quot;??\ _€_-;_-@_-" sourceLinked="1"/>
        <c:majorTickMark val="out"/>
        <c:minorTickMark val="none"/>
        <c:tickLblPos val="nextTo"/>
        <c:crossAx val="132174976"/>
        <c:crosses val="autoZero"/>
        <c:crossBetween val="between"/>
        <c:dispUnits>
          <c:builtInUnit val="millions"/>
        </c:dispUnits>
      </c:valAx>
    </c:plotArea>
    <c:legend>
      <c:legendPos val="b"/>
      <c:layout>
        <c:manualLayout>
          <c:xMode val="edge"/>
          <c:yMode val="edge"/>
          <c:x val="0"/>
          <c:y val="0.85046998031496068"/>
          <c:w val="0.99872381411028155"/>
          <c:h val="0.14953001968503937"/>
        </c:manualLayout>
      </c:layout>
      <c:overlay val="0"/>
    </c:legend>
    <c:plotVisOnly val="1"/>
    <c:dispBlanksAs val="gap"/>
    <c:showDLblsOverMax val="0"/>
  </c:chart>
  <c:spPr>
    <a:ln>
      <a:noFill/>
    </a:ln>
  </c:spPr>
  <c:txPr>
    <a:bodyPr/>
    <a:lstStyle/>
    <a:p>
      <a:pPr>
        <a:defRPr sz="1400">
          <a:latin typeface="+mn-lt"/>
        </a:defRPr>
      </a:pPr>
      <a:endParaRPr lang="el-GR"/>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l-GR" b="1"/>
              <a:t>ΕΟΠΥΥ</a:t>
            </a:r>
            <a:endParaRPr lang="en-US" b="1"/>
          </a:p>
        </c:rich>
      </c:tx>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tx>
            <c:strRef>
              <c:f>'.'!$B$2</c:f>
              <c:strCache>
                <c:ptCount val="1"/>
                <c:pt idx="0">
                  <c:v>2018</c:v>
                </c:pt>
              </c:strCache>
            </c:strRef>
          </c:tx>
          <c:spPr>
            <a:solidFill>
              <a:schemeClr val="accent1"/>
            </a:solidFill>
            <a:ln>
              <a:noFill/>
            </a:ln>
            <a:effectLst/>
          </c:spPr>
          <c:invertIfNegative val="0"/>
          <c:dLbls>
            <c:dLbl>
              <c:idx val="0"/>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extLst>
                <c:ext xmlns:c16="http://schemas.microsoft.com/office/drawing/2014/chart" uri="{C3380CC4-5D6E-409C-BE32-E72D297353CC}">
                  <c16:uniqueId val="{00000000-359F-45C4-9982-EE57BE89992C}"/>
                </c:ext>
              </c:extLst>
            </c:dLbl>
            <c:dLbl>
              <c:idx val="1"/>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extLst>
                <c:ext xmlns:c16="http://schemas.microsoft.com/office/drawing/2014/chart" uri="{C3380CC4-5D6E-409C-BE32-E72D297353CC}">
                  <c16:uniqueId val="{00000001-359F-45C4-9982-EE57BE89992C}"/>
                </c:ext>
              </c:extLst>
            </c:dLbl>
            <c:dLbl>
              <c:idx val="2"/>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extLst>
                <c:ext xmlns:c16="http://schemas.microsoft.com/office/drawing/2014/chart" uri="{C3380CC4-5D6E-409C-BE32-E72D297353CC}">
                  <c16:uniqueId val="{00000002-359F-45C4-9982-EE57BE89992C}"/>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'.'!$A$3:$A$5</c:f>
              <c:strCache>
                <c:ptCount val="3"/>
                <c:pt idx="0">
                  <c:v>Καθαρή Δημόσια Φαρμακευτική Δαπάνη ΕΟΠΥΥ</c:v>
                </c:pt>
                <c:pt idx="1">
                  <c:v>Σύνολο Rebates &amp; Clawbacks</c:v>
                </c:pt>
                <c:pt idx="2">
                  <c:v>Συμμετοχή ασθενών</c:v>
                </c:pt>
              </c:strCache>
            </c:strRef>
          </c:cat>
          <c:val>
            <c:numRef>
              <c:f>'.'!$B$3:$B$5</c:f>
              <c:numCache>
                <c:formatCode>_-* #,##0\ "€"_-;\-* #,##0\ "€"_-;_-* "-"??\ "€"_-;_-@_-</c:formatCode>
                <c:ptCount val="3"/>
                <c:pt idx="0">
                  <c:v>1945000000</c:v>
                </c:pt>
                <c:pt idx="1">
                  <c:v>990000000</c:v>
                </c:pt>
                <c:pt idx="2">
                  <c:v>624895740.63559997</c:v>
                </c:pt>
              </c:numCache>
            </c:numRef>
          </c:val>
          <c:extLst>
            <c:ext xmlns:c16="http://schemas.microsoft.com/office/drawing/2014/chart" uri="{C3380CC4-5D6E-409C-BE32-E72D297353CC}">
              <c16:uniqueId val="{00000000-35BB-427C-BCA8-4B79239D81F4}"/>
            </c:ext>
          </c:extLst>
        </c:ser>
        <c:dLbls>
          <c:dLblPos val="outEnd"/>
          <c:showLegendKey val="0"/>
          <c:showVal val="1"/>
          <c:showCatName val="0"/>
          <c:showSerName val="0"/>
          <c:showPercent val="0"/>
          <c:showBubbleSize val="0"/>
        </c:dLbls>
        <c:gapWidth val="219"/>
        <c:overlap val="-27"/>
        <c:axId val="1906206080"/>
        <c:axId val="1785896464"/>
      </c:barChart>
      <c:catAx>
        <c:axId val="190620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785896464"/>
        <c:crosses val="autoZero"/>
        <c:auto val="1"/>
        <c:lblAlgn val="ctr"/>
        <c:lblOffset val="100"/>
        <c:noMultiLvlLbl val="0"/>
      </c:catAx>
      <c:valAx>
        <c:axId val="1785896464"/>
        <c:scaling>
          <c:orientation val="minMax"/>
        </c:scaling>
        <c:delete val="0"/>
        <c:axPos val="l"/>
        <c:numFmt formatCode="_-* #,##0\ &quot;€&quot;_-;\-* #,##0\ &quot;€&quot;_-;_-* &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906206080"/>
        <c:crosses val="autoZero"/>
        <c:crossBetween val="between"/>
        <c:dispUnits>
          <c:builtInUnit val="millions"/>
          <c:dispUnitsLbl>
            <c:layout/>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εκατ. ευρώ</a:t>
                  </a:r>
                  <a:endParaRPr lang="en-US"/>
                </a:p>
              </c:rich>
            </c:tx>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l-GR" b="1"/>
              <a:t>Νοσοκομεία</a:t>
            </a:r>
            <a:endParaRPr lang="en-US" b="1"/>
          </a:p>
        </c:rich>
      </c:tx>
      <c:layout>
        <c:manualLayout>
          <c:xMode val="edge"/>
          <c:yMode val="edge"/>
          <c:x val="0.44681396966821535"/>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19527347929772032"/>
          <c:y val="0.32640907000027058"/>
          <c:w val="0.76403088636781691"/>
          <c:h val="0.39706740265714208"/>
        </c:manualLayout>
      </c:layout>
      <c:barChart>
        <c:barDir val="col"/>
        <c:grouping val="clustered"/>
        <c:varyColors val="0"/>
        <c:ser>
          <c:idx val="0"/>
          <c:order val="0"/>
          <c:tx>
            <c:strRef>
              <c:f>'.'!$B$13</c:f>
              <c:strCache>
                <c:ptCount val="1"/>
                <c:pt idx="0">
                  <c:v>2018</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'.'!$A$14:$A$16</c:f>
              <c:strCache>
                <c:ptCount val="3"/>
                <c:pt idx="0">
                  <c:v>Καθαρή Δημόσια Φαρμακευτική Δαπάνη Νοσοκομείων</c:v>
                </c:pt>
                <c:pt idx="1">
                  <c:v>Σύνολο Rebates &amp; Clawbacks</c:v>
                </c:pt>
                <c:pt idx="2">
                  <c:v>Συμμετοχή ασθενών</c:v>
                </c:pt>
              </c:strCache>
            </c:strRef>
          </c:cat>
          <c:val>
            <c:numRef>
              <c:f>'.'!$B$14:$B$16</c:f>
              <c:numCache>
                <c:formatCode>_-* #,##0\ "€"_-;\-* #,##0\ "€"_-;_-* "-"??\ "€"_-;_-@_-</c:formatCode>
                <c:ptCount val="3"/>
                <c:pt idx="0">
                  <c:v>530000000</c:v>
                </c:pt>
                <c:pt idx="1">
                  <c:v>436000000</c:v>
                </c:pt>
                <c:pt idx="2">
                  <c:v>0</c:v>
                </c:pt>
              </c:numCache>
            </c:numRef>
          </c:val>
          <c:extLst>
            <c:ext xmlns:c16="http://schemas.microsoft.com/office/drawing/2014/chart" uri="{C3380CC4-5D6E-409C-BE32-E72D297353CC}">
              <c16:uniqueId val="{00000000-624C-4707-B2DB-CF23D62111F7}"/>
            </c:ext>
          </c:extLst>
        </c:ser>
        <c:dLbls>
          <c:dLblPos val="outEnd"/>
          <c:showLegendKey val="0"/>
          <c:showVal val="1"/>
          <c:showCatName val="0"/>
          <c:showSerName val="0"/>
          <c:showPercent val="0"/>
          <c:showBubbleSize val="0"/>
        </c:dLbls>
        <c:gapWidth val="219"/>
        <c:overlap val="-27"/>
        <c:axId val="1977107136"/>
        <c:axId val="1457394352"/>
      </c:barChart>
      <c:catAx>
        <c:axId val="1977107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l-GR"/>
          </a:p>
        </c:txPr>
        <c:crossAx val="1457394352"/>
        <c:crosses val="autoZero"/>
        <c:auto val="1"/>
        <c:lblAlgn val="ctr"/>
        <c:lblOffset val="100"/>
        <c:noMultiLvlLbl val="0"/>
      </c:catAx>
      <c:valAx>
        <c:axId val="1457394352"/>
        <c:scaling>
          <c:orientation val="minMax"/>
        </c:scaling>
        <c:delete val="0"/>
        <c:axPos val="l"/>
        <c:numFmt formatCode="_-* #,##0\ &quot;€&quot;_-;\-* #,##0\ &quot;€&quot;_-;_-* &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977107136"/>
        <c:crosses val="autoZero"/>
        <c:crossBetween val="between"/>
        <c:dispUnits>
          <c:builtInUnit val="millions"/>
          <c:dispUnitsLbl>
            <c:layout>
              <c:manualLayout>
                <c:xMode val="edge"/>
                <c:yMode val="edge"/>
                <c:x val="3.0457453725542333E-2"/>
                <c:y val="0.26701225911576476"/>
              </c:manualLayout>
            </c:layout>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εκατ..ευρώ</a:t>
                  </a:r>
                  <a:endParaRPr lang="en-US"/>
                </a:p>
              </c:rich>
            </c:tx>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55610538686323"/>
          <c:y val="9.375E-2"/>
          <c:w val="0.89944389461313679"/>
          <c:h val="0.52104986876640424"/>
        </c:manualLayout>
      </c:layout>
      <c:barChart>
        <c:barDir val="col"/>
        <c:grouping val="clustered"/>
        <c:varyColors val="0"/>
        <c:ser>
          <c:idx val="0"/>
          <c:order val="0"/>
          <c:tx>
            <c:strRef>
              <c:f>OOP!$C$4</c:f>
              <c:strCache>
                <c:ptCount val="1"/>
                <c:pt idx="0">
                  <c:v>2018</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OOP!$B$5:$B$10</c:f>
              <c:strCache>
                <c:ptCount val="6"/>
                <c:pt idx="0">
                  <c:v>Θεσμοθετημένη συμμετοχή ασθενών (0%, 10%, 25%)</c:v>
                </c:pt>
                <c:pt idx="1">
                  <c:v>Επιβάρυνση που προκύπτει ΛΤ-ΤΑ</c:v>
                </c:pt>
                <c:pt idx="3">
                  <c:v>ΜΗΣΥΦΑ</c:v>
                </c:pt>
                <c:pt idx="4">
                  <c:v>Αρνητική Λίστα</c:v>
                </c:pt>
                <c:pt idx="5">
                  <c:v>Φάρμακα Αποζημιούμενα που επέλεξε ο ασθενής να τα πληρώσει 100%</c:v>
                </c:pt>
              </c:strCache>
            </c:strRef>
          </c:cat>
          <c:val>
            <c:numRef>
              <c:f>OOP!$C$5:$C$10</c:f>
              <c:numCache>
                <c:formatCode>_("€"* #,##0_);_("€"* \(#,##0\);_("€"* "-"_);_(@_)</c:formatCode>
                <c:ptCount val="6"/>
                <c:pt idx="0">
                  <c:v>364033082.30849999</c:v>
                </c:pt>
                <c:pt idx="1">
                  <c:v>260862658.32710004</c:v>
                </c:pt>
                <c:pt idx="3">
                  <c:v>265300000</c:v>
                </c:pt>
                <c:pt idx="4">
                  <c:v>114800000</c:v>
                </c:pt>
                <c:pt idx="5">
                  <c:v>635000000</c:v>
                </c:pt>
              </c:numCache>
            </c:numRef>
          </c:val>
          <c:extLst>
            <c:ext xmlns:c16="http://schemas.microsoft.com/office/drawing/2014/chart" uri="{C3380CC4-5D6E-409C-BE32-E72D297353CC}">
              <c16:uniqueId val="{00000000-CAAA-4AEB-93A0-6C4AC871D0AB}"/>
            </c:ext>
          </c:extLst>
        </c:ser>
        <c:dLbls>
          <c:dLblPos val="outEnd"/>
          <c:showLegendKey val="0"/>
          <c:showVal val="1"/>
          <c:showCatName val="0"/>
          <c:showSerName val="0"/>
          <c:showPercent val="0"/>
          <c:showBubbleSize val="0"/>
        </c:dLbls>
        <c:gapWidth val="219"/>
        <c:overlap val="-27"/>
        <c:axId val="1906209280"/>
        <c:axId val="1906305328"/>
      </c:barChart>
      <c:catAx>
        <c:axId val="190620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906305328"/>
        <c:crosses val="autoZero"/>
        <c:auto val="1"/>
        <c:lblAlgn val="ctr"/>
        <c:lblOffset val="100"/>
        <c:noMultiLvlLbl val="0"/>
      </c:catAx>
      <c:valAx>
        <c:axId val="1906305328"/>
        <c:scaling>
          <c:orientation val="minMax"/>
        </c:scaling>
        <c:delete val="0"/>
        <c:axPos val="l"/>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906209280"/>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l-GR"/>
                    <a:t>εκατ.ευρώ</a:t>
                  </a:r>
                  <a:endParaRPr lang="en-US"/>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200">
          <a:latin typeface="+mn-lt"/>
        </a:defRPr>
      </a:pPr>
      <a:endParaRPr lang="el-GR"/>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Pt>
            <c:idx val="15"/>
            <c:invertIfNegative val="0"/>
            <c:bubble3D val="0"/>
            <c:spPr>
              <a:solidFill>
                <a:srgbClr val="00B0F0"/>
              </a:solidFill>
              <a:ln>
                <a:noFill/>
              </a:ln>
              <a:effectLst/>
            </c:spPr>
            <c:extLst>
              <c:ext xmlns:c16="http://schemas.microsoft.com/office/drawing/2014/chart" uri="{C3380CC4-5D6E-409C-BE32-E72D297353CC}">
                <c16:uniqueId val="{00000001-5023-4AF5-84BD-7A9B484EA015}"/>
              </c:ext>
            </c:extLst>
          </c:dPt>
          <c:dLbls>
            <c:spPr>
              <a:noFill/>
              <a:ln>
                <a:noFill/>
              </a:ln>
              <a:effectLst/>
            </c:spPr>
            <c:txPr>
              <a:bodyPr rot="-1500000" spcFirstLastPara="1" vertOverflow="ellipsis"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'30-new'!$G$11:$G$38</c:f>
              <c:strCache>
                <c:ptCount val="28"/>
                <c:pt idx="0">
                  <c:v>Γαλλία</c:v>
                </c:pt>
                <c:pt idx="1">
                  <c:v>Γερμανία </c:v>
                </c:pt>
                <c:pt idx="2">
                  <c:v>Ην.Βασίλειο</c:v>
                </c:pt>
                <c:pt idx="3">
                  <c:v>Ιταλία</c:v>
                </c:pt>
                <c:pt idx="4">
                  <c:v>Ισπανία</c:v>
                </c:pt>
                <c:pt idx="5">
                  <c:v>Ολλανδία</c:v>
                </c:pt>
                <c:pt idx="6">
                  <c:v>Βέλγιο</c:v>
                </c:pt>
                <c:pt idx="7">
                  <c:v>Δανία</c:v>
                </c:pt>
                <c:pt idx="8">
                  <c:v>Ελβετία</c:v>
                </c:pt>
                <c:pt idx="9">
                  <c:v>Πολωνία</c:v>
                </c:pt>
                <c:pt idx="10">
                  <c:v>Σουηδία </c:v>
                </c:pt>
                <c:pt idx="11">
                  <c:v>Αυστρία</c:v>
                </c:pt>
                <c:pt idx="12">
                  <c:v>Ουγγαρία</c:v>
                </c:pt>
                <c:pt idx="13">
                  <c:v>Νορβηγία</c:v>
                </c:pt>
                <c:pt idx="14">
                  <c:v>Φινλανδία</c:v>
                </c:pt>
                <c:pt idx="15">
                  <c:v>Ελλάδα</c:v>
                </c:pt>
                <c:pt idx="16">
                  <c:v>Ρουμανία</c:v>
                </c:pt>
                <c:pt idx="17">
                  <c:v>Τσεχία</c:v>
                </c:pt>
                <c:pt idx="18">
                  <c:v>Πορτογαλία</c:v>
                </c:pt>
                <c:pt idx="19">
                  <c:v>Βουλγαρία</c:v>
                </c:pt>
                <c:pt idx="20">
                  <c:v>Σλοβακία</c:v>
                </c:pt>
                <c:pt idx="21">
                  <c:v>Ιρλανδία</c:v>
                </c:pt>
                <c:pt idx="22">
                  <c:v>Σερβία</c:v>
                </c:pt>
                <c:pt idx="23">
                  <c:v>Κροατία</c:v>
                </c:pt>
                <c:pt idx="24">
                  <c:v>Λιθουανία</c:v>
                </c:pt>
                <c:pt idx="25">
                  <c:v>Εσθονία</c:v>
                </c:pt>
                <c:pt idx="26">
                  <c:v>Λετονία</c:v>
                </c:pt>
                <c:pt idx="27">
                  <c:v>Σλοβενία </c:v>
                </c:pt>
              </c:strCache>
            </c:strRef>
          </c:cat>
          <c:val>
            <c:numRef>
              <c:f>'30-new'!$I$11:$I$38</c:f>
              <c:numCache>
                <c:formatCode>#,##0</c:formatCode>
                <c:ptCount val="28"/>
                <c:pt idx="0">
                  <c:v>20935</c:v>
                </c:pt>
                <c:pt idx="1">
                  <c:v>17682</c:v>
                </c:pt>
                <c:pt idx="2">
                  <c:v>15790</c:v>
                </c:pt>
                <c:pt idx="3">
                  <c:v>11389</c:v>
                </c:pt>
                <c:pt idx="4">
                  <c:v>11169</c:v>
                </c:pt>
                <c:pt idx="5">
                  <c:v>8488</c:v>
                </c:pt>
                <c:pt idx="6">
                  <c:v>8430</c:v>
                </c:pt>
                <c:pt idx="7">
                  <c:v>7100</c:v>
                </c:pt>
                <c:pt idx="8">
                  <c:v>5874</c:v>
                </c:pt>
                <c:pt idx="9">
                  <c:v>5753</c:v>
                </c:pt>
                <c:pt idx="10">
                  <c:v>5491</c:v>
                </c:pt>
                <c:pt idx="11">
                  <c:v>4605</c:v>
                </c:pt>
                <c:pt idx="12">
                  <c:v>3572</c:v>
                </c:pt>
                <c:pt idx="13">
                  <c:v>3503</c:v>
                </c:pt>
                <c:pt idx="14">
                  <c:v>2820</c:v>
                </c:pt>
                <c:pt idx="15">
                  <c:v>2506</c:v>
                </c:pt>
                <c:pt idx="16">
                  <c:v>2256</c:v>
                </c:pt>
                <c:pt idx="17">
                  <c:v>1931</c:v>
                </c:pt>
                <c:pt idx="18">
                  <c:v>1753</c:v>
                </c:pt>
                <c:pt idx="19">
                  <c:v>1735</c:v>
                </c:pt>
                <c:pt idx="20">
                  <c:v>1556</c:v>
                </c:pt>
                <c:pt idx="21">
                  <c:v>1487</c:v>
                </c:pt>
                <c:pt idx="22">
                  <c:v>1003</c:v>
                </c:pt>
                <c:pt idx="23">
                  <c:v>928</c:v>
                </c:pt>
                <c:pt idx="24">
                  <c:v>877</c:v>
                </c:pt>
                <c:pt idx="25">
                  <c:v>836</c:v>
                </c:pt>
                <c:pt idx="26">
                  <c:v>789</c:v>
                </c:pt>
                <c:pt idx="27">
                  <c:v>595</c:v>
                </c:pt>
              </c:numCache>
            </c:numRef>
          </c:val>
          <c:extLst>
            <c:ext xmlns:c16="http://schemas.microsoft.com/office/drawing/2014/chart" uri="{C3380CC4-5D6E-409C-BE32-E72D297353CC}">
              <c16:uniqueId val="{00000002-5023-4AF5-84BD-7A9B484EA015}"/>
            </c:ext>
          </c:extLst>
        </c:ser>
        <c:dLbls>
          <c:showLegendKey val="0"/>
          <c:showVal val="0"/>
          <c:showCatName val="0"/>
          <c:showSerName val="0"/>
          <c:showPercent val="0"/>
          <c:showBubbleSize val="0"/>
        </c:dLbls>
        <c:gapWidth val="55"/>
        <c:overlap val="100"/>
        <c:axId val="1557944463"/>
        <c:axId val="1557947375"/>
      </c:barChart>
      <c:catAx>
        <c:axId val="1557944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557947375"/>
        <c:crosses val="autoZero"/>
        <c:auto val="1"/>
        <c:lblAlgn val="ctr"/>
        <c:lblOffset val="100"/>
        <c:noMultiLvlLbl val="0"/>
      </c:catAx>
      <c:valAx>
        <c:axId val="155794737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557944463"/>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latin typeface="+mn-lt"/>
        </a:defRPr>
      </a:pPr>
      <a:endParaRPr lang="el-GR"/>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Pt>
            <c:idx val="9"/>
            <c:invertIfNegative val="0"/>
            <c:bubble3D val="0"/>
            <c:spPr>
              <a:solidFill>
                <a:srgbClr val="00B0F0"/>
              </a:solidFill>
              <a:ln>
                <a:noFill/>
              </a:ln>
              <a:effectLst/>
            </c:spPr>
            <c:extLst>
              <c:ext xmlns:c16="http://schemas.microsoft.com/office/drawing/2014/chart" uri="{C3380CC4-5D6E-409C-BE32-E72D297353CC}">
                <c16:uniqueId val="{00000001-4CC7-4E48-97ED-01B1DE464BB7}"/>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'31-new'!$I$45:$I$71</c:f>
              <c:strCache>
                <c:ptCount val="27"/>
                <c:pt idx="0">
                  <c:v>Κύπρος</c:v>
                </c:pt>
                <c:pt idx="1">
                  <c:v>Κροατία</c:v>
                </c:pt>
                <c:pt idx="2">
                  <c:v>Σλοβενία</c:v>
                </c:pt>
                <c:pt idx="3">
                  <c:v>Δανία</c:v>
                </c:pt>
                <c:pt idx="4">
                  <c:v>Βέλγιο</c:v>
                </c:pt>
                <c:pt idx="5">
                  <c:v>Ουγγαρια</c:v>
                </c:pt>
                <c:pt idx="6">
                  <c:v>Ισπανία</c:v>
                </c:pt>
                <c:pt idx="7">
                  <c:v>Σουηδία (2013)</c:v>
                </c:pt>
                <c:pt idx="8">
                  <c:v>Μάλτα</c:v>
                </c:pt>
                <c:pt idx="9">
                  <c:v>Ελλάδα</c:v>
                </c:pt>
                <c:pt idx="10">
                  <c:v>Λετονία</c:v>
                </c:pt>
                <c:pt idx="11">
                  <c:v>Πορτογαλία</c:v>
                </c:pt>
                <c:pt idx="12">
                  <c:v>Ιρλανδία</c:v>
                </c:pt>
                <c:pt idx="13">
                  <c:v>Γερμανία</c:v>
                </c:pt>
                <c:pt idx="14">
                  <c:v>Πολωνία</c:v>
                </c:pt>
                <c:pt idx="15">
                  <c:v>Ιταλία</c:v>
                </c:pt>
                <c:pt idx="16">
                  <c:v>Αυστρία</c:v>
                </c:pt>
                <c:pt idx="17">
                  <c:v>Ολλανδία</c:v>
                </c:pt>
                <c:pt idx="18">
                  <c:v>Φινλανδία</c:v>
                </c:pt>
                <c:pt idx="19">
                  <c:v>Ρουμανία</c:v>
                </c:pt>
                <c:pt idx="20">
                  <c:v>Γαλλία(2013)</c:v>
                </c:pt>
                <c:pt idx="21">
                  <c:v>Τσεχία</c:v>
                </c:pt>
                <c:pt idx="22">
                  <c:v>Λιθουανία</c:v>
                </c:pt>
                <c:pt idx="23">
                  <c:v>Βουλγαρία</c:v>
                </c:pt>
                <c:pt idx="24">
                  <c:v>Ην.Βασίλειο</c:v>
                </c:pt>
                <c:pt idx="25">
                  <c:v>Σλοβακία</c:v>
                </c:pt>
                <c:pt idx="26">
                  <c:v>Εσθονία</c:v>
                </c:pt>
              </c:strCache>
            </c:strRef>
          </c:cat>
          <c:val>
            <c:numRef>
              <c:f>'31-new'!$J$45:$J$71</c:f>
              <c:numCache>
                <c:formatCode>0%</c:formatCode>
                <c:ptCount val="27"/>
                <c:pt idx="0">
                  <c:v>0.43917293233082699</c:v>
                </c:pt>
                <c:pt idx="1">
                  <c:v>0.33755911581491282</c:v>
                </c:pt>
                <c:pt idx="2">
                  <c:v>0.28179206522190237</c:v>
                </c:pt>
                <c:pt idx="3">
                  <c:v>0.243868875156738</c:v>
                </c:pt>
                <c:pt idx="4">
                  <c:v>0.21959727228069789</c:v>
                </c:pt>
                <c:pt idx="5">
                  <c:v>0.15674574743719724</c:v>
                </c:pt>
                <c:pt idx="6">
                  <c:v>8.5693468250208737E-2</c:v>
                </c:pt>
                <c:pt idx="7">
                  <c:v>7.9372117816002105E-2</c:v>
                </c:pt>
                <c:pt idx="8">
                  <c:v>7.7544672806001108E-2</c:v>
                </c:pt>
                <c:pt idx="9">
                  <c:v>7.5167880871377435E-2</c:v>
                </c:pt>
                <c:pt idx="10">
                  <c:v>7.161803713527852E-2</c:v>
                </c:pt>
                <c:pt idx="11">
                  <c:v>6.9118113360789338E-2</c:v>
                </c:pt>
                <c:pt idx="12">
                  <c:v>6.8824757926713498E-2</c:v>
                </c:pt>
                <c:pt idx="13">
                  <c:v>6.6984997798774093E-2</c:v>
                </c:pt>
                <c:pt idx="14">
                  <c:v>4.530759951749095E-2</c:v>
                </c:pt>
                <c:pt idx="15">
                  <c:v>4.4508050976091791E-2</c:v>
                </c:pt>
                <c:pt idx="16">
                  <c:v>3.9743260416948326E-2</c:v>
                </c:pt>
                <c:pt idx="17">
                  <c:v>3.4060205967784522E-2</c:v>
                </c:pt>
                <c:pt idx="18">
                  <c:v>3.2120178884688558E-2</c:v>
                </c:pt>
                <c:pt idx="19">
                  <c:v>3.0303998884194498E-2</c:v>
                </c:pt>
                <c:pt idx="20">
                  <c:v>2.5419834620134831E-2</c:v>
                </c:pt>
                <c:pt idx="21">
                  <c:v>2.3348968811951028E-2</c:v>
                </c:pt>
                <c:pt idx="22">
                  <c:v>2.1601260714148442E-2</c:v>
                </c:pt>
                <c:pt idx="23">
                  <c:v>1.9064124783362217E-2</c:v>
                </c:pt>
                <c:pt idx="24">
                  <c:v>1.853658732794294E-2</c:v>
                </c:pt>
                <c:pt idx="25">
                  <c:v>1.199510781707557E-2</c:v>
                </c:pt>
                <c:pt idx="26">
                  <c:v>6.3127690100430412E-3</c:v>
                </c:pt>
              </c:numCache>
            </c:numRef>
          </c:val>
          <c:extLst>
            <c:ext xmlns:c16="http://schemas.microsoft.com/office/drawing/2014/chart" uri="{C3380CC4-5D6E-409C-BE32-E72D297353CC}">
              <c16:uniqueId val="{00000002-4CC7-4E48-97ED-01B1DE464BB7}"/>
            </c:ext>
          </c:extLst>
        </c:ser>
        <c:dLbls>
          <c:showLegendKey val="0"/>
          <c:showVal val="0"/>
          <c:showCatName val="0"/>
          <c:showSerName val="0"/>
          <c:showPercent val="0"/>
          <c:showBubbleSize val="0"/>
        </c:dLbls>
        <c:gapWidth val="55"/>
        <c:overlap val="100"/>
        <c:axId val="1270139968"/>
        <c:axId val="1270149952"/>
      </c:barChart>
      <c:catAx>
        <c:axId val="127013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270149952"/>
        <c:crosses val="autoZero"/>
        <c:auto val="1"/>
        <c:lblAlgn val="ctr"/>
        <c:lblOffset val="100"/>
        <c:noMultiLvlLbl val="0"/>
      </c:catAx>
      <c:valAx>
        <c:axId val="12701499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270139968"/>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1200">
          <a:latin typeface="+mn-lt"/>
        </a:defRPr>
      </a:pPr>
      <a:endParaRPr lang="el-GR"/>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'2017_PATENTS'!$C$39</c:f>
              <c:strCache>
                <c:ptCount val="1"/>
                <c:pt idx="0">
                  <c:v>Μερίδιο πατεντών φαρμάκου 
στην Ελλάδα</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6.7777777777777784E-2"/>
                  <c:y val="-7.17246281714785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B25-4F3B-962B-370DFB3BB7D6}"/>
                </c:ext>
              </c:extLst>
            </c:dLbl>
            <c:dLbl>
              <c:idx val="2"/>
              <c:layout>
                <c:manualLayout>
                  <c:x val="-2.888888888888894E-2"/>
                  <c:y val="-7.63542578011082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B25-4F3B-962B-370DFB3BB7D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'2017_PATENTS'!$B$40:$B$47</c:f>
              <c:numCache>
                <c:formatCode>General</c:formatCode>
                <c:ptCount val="8"/>
                <c:pt idx="0">
                  <c:v>2009</c:v>
                </c:pt>
                <c:pt idx="1">
                  <c:v>2010</c:v>
                </c:pt>
                <c:pt idx="2">
                  <c:v>2011</c:v>
                </c:pt>
                <c:pt idx="3">
                  <c:v>2012</c:v>
                </c:pt>
                <c:pt idx="4">
                  <c:v>2013</c:v>
                </c:pt>
                <c:pt idx="5">
                  <c:v>2014</c:v>
                </c:pt>
                <c:pt idx="6">
                  <c:v>2015</c:v>
                </c:pt>
                <c:pt idx="7">
                  <c:v>2016</c:v>
                </c:pt>
              </c:numCache>
            </c:numRef>
          </c:cat>
          <c:val>
            <c:numRef>
              <c:f>'2017_PATENTS'!$C$40:$C$47</c:f>
              <c:numCache>
                <c:formatCode>0.0%</c:formatCode>
                <c:ptCount val="8"/>
                <c:pt idx="0">
                  <c:v>4.9019607843137254E-2</c:v>
                </c:pt>
                <c:pt idx="1">
                  <c:v>0.19277108433734941</c:v>
                </c:pt>
                <c:pt idx="2">
                  <c:v>6.4102564102564097E-2</c:v>
                </c:pt>
                <c:pt idx="3">
                  <c:v>8.8607594936708861E-2</c:v>
                </c:pt>
                <c:pt idx="4">
                  <c:v>7.3529411764705899E-2</c:v>
                </c:pt>
                <c:pt idx="5">
                  <c:v>0.14736842105263201</c:v>
                </c:pt>
                <c:pt idx="6">
                  <c:v>0.16483516483516483</c:v>
                </c:pt>
                <c:pt idx="7">
                  <c:v>0.20833333333333334</c:v>
                </c:pt>
              </c:numCache>
            </c:numRef>
          </c:val>
          <c:smooth val="0"/>
          <c:extLst>
            <c:ext xmlns:c16="http://schemas.microsoft.com/office/drawing/2014/chart" uri="{C3380CC4-5D6E-409C-BE32-E72D297353CC}">
              <c16:uniqueId val="{00000002-BB25-4F3B-962B-370DFB3BB7D6}"/>
            </c:ext>
          </c:extLst>
        </c:ser>
        <c:ser>
          <c:idx val="1"/>
          <c:order val="1"/>
          <c:tx>
            <c:strRef>
              <c:f>'2017_PATENTS'!$D$39</c:f>
              <c:strCache>
                <c:ptCount val="1"/>
                <c:pt idx="0">
                  <c:v>Μερίδιο πατεντών φαρμάκου  
στην Ευρώπη</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6.5000000000000002E-2"/>
                  <c:y val="5.783573928258967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B25-4F3B-962B-370DFB3BB7D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l-GR"/>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'2017_PATENTS'!$B$40:$B$47</c:f>
              <c:numCache>
                <c:formatCode>General</c:formatCode>
                <c:ptCount val="8"/>
                <c:pt idx="0">
                  <c:v>2009</c:v>
                </c:pt>
                <c:pt idx="1">
                  <c:v>2010</c:v>
                </c:pt>
                <c:pt idx="2">
                  <c:v>2011</c:v>
                </c:pt>
                <c:pt idx="3">
                  <c:v>2012</c:v>
                </c:pt>
                <c:pt idx="4">
                  <c:v>2013</c:v>
                </c:pt>
                <c:pt idx="5">
                  <c:v>2014</c:v>
                </c:pt>
                <c:pt idx="6">
                  <c:v>2015</c:v>
                </c:pt>
                <c:pt idx="7">
                  <c:v>2016</c:v>
                </c:pt>
              </c:numCache>
            </c:numRef>
          </c:cat>
          <c:val>
            <c:numRef>
              <c:f>'2017_PATENTS'!$D$40:$D$47</c:f>
              <c:numCache>
                <c:formatCode>0.0%</c:formatCode>
                <c:ptCount val="8"/>
                <c:pt idx="0">
                  <c:v>4.2000000000000003E-2</c:v>
                </c:pt>
                <c:pt idx="1">
                  <c:v>4.5853600270741951E-2</c:v>
                </c:pt>
                <c:pt idx="2">
                  <c:v>4.2670989200682061E-2</c:v>
                </c:pt>
                <c:pt idx="3">
                  <c:v>4.2557066537153958E-2</c:v>
                </c:pt>
                <c:pt idx="4">
                  <c:v>3.7715655925923415E-2</c:v>
                </c:pt>
                <c:pt idx="5">
                  <c:v>3.5237982725578224E-2</c:v>
                </c:pt>
                <c:pt idx="6">
                  <c:v>3.7921964050854885E-2</c:v>
                </c:pt>
                <c:pt idx="7">
                  <c:v>3.6185493101236373E-2</c:v>
                </c:pt>
              </c:numCache>
            </c:numRef>
          </c:val>
          <c:smooth val="0"/>
          <c:extLst>
            <c:ext xmlns:c16="http://schemas.microsoft.com/office/drawing/2014/chart" uri="{C3380CC4-5D6E-409C-BE32-E72D297353CC}">
              <c16:uniqueId val="{00000004-BB25-4F3B-962B-370DFB3BB7D6}"/>
            </c:ext>
          </c:extLst>
        </c:ser>
        <c:dLbls>
          <c:showLegendKey val="0"/>
          <c:showVal val="0"/>
          <c:showCatName val="0"/>
          <c:showSerName val="0"/>
          <c:showPercent val="0"/>
          <c:showBubbleSize val="0"/>
        </c:dLbls>
        <c:marker val="1"/>
        <c:smooth val="0"/>
        <c:axId val="427833088"/>
        <c:axId val="427828384"/>
      </c:lineChart>
      <c:catAx>
        <c:axId val="427833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l-GR"/>
          </a:p>
        </c:txPr>
        <c:crossAx val="427828384"/>
        <c:crosses val="autoZero"/>
        <c:auto val="1"/>
        <c:lblAlgn val="ctr"/>
        <c:lblOffset val="100"/>
        <c:noMultiLvlLbl val="0"/>
      </c:catAx>
      <c:valAx>
        <c:axId val="427828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427833088"/>
        <c:crosses val="autoZero"/>
        <c:crossBetween val="between"/>
      </c:valAx>
      <c:spPr>
        <a:noFill/>
        <a:ln>
          <a:noFill/>
        </a:ln>
        <a:effectLst/>
      </c:spPr>
    </c:plotArea>
    <c:legend>
      <c:legendPos val="b"/>
      <c:layout>
        <c:manualLayout>
          <c:xMode val="edge"/>
          <c:yMode val="edge"/>
          <c:x val="5.4516622922134723E-2"/>
          <c:y val="0.87152668416447943"/>
          <c:w val="0.89096675415573046"/>
          <c:h val="0.1284733158355205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a:t>Παραγωγή φαρμάκου (σε εκατ. €)- Ελλάδα</a:t>
            </a:r>
            <a:endParaRPr lang="en-US" sz="1440" b="1"/>
          </a:p>
        </c:rich>
      </c:tx>
      <c:layout>
        <c:manualLayout>
          <c:xMode val="edge"/>
          <c:yMode val="edge"/>
          <c:x val="0.31179447729851512"/>
          <c:y val="0"/>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9.385990354441491E-2"/>
          <c:y val="1.8934903372453262E-2"/>
          <c:w val="0.87775436249380334"/>
          <c:h val="0.82661667291588548"/>
        </c:manualLayout>
      </c:layout>
      <c:barChart>
        <c:barDir val="col"/>
        <c:grouping val="clustered"/>
        <c:varyColors val="0"/>
        <c:ser>
          <c:idx val="0"/>
          <c:order val="0"/>
          <c:tx>
            <c:strRef>
              <c:f>'35-new'!$E$2</c:f>
              <c:strCache>
                <c:ptCount val="1"/>
                <c:pt idx="0">
                  <c:v>Εγχώρια παραγωγή σε αξία (€ εκατ.)</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'35-new'!$D$14:$D$25</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'35-new'!$E$14:$E$25</c:f>
              <c:numCache>
                <c:formatCode>_(* #,##0_);_(* \(#,##0\);_(* "-"??_);_(@_)</c:formatCode>
                <c:ptCount val="12"/>
                <c:pt idx="0">
                  <c:v>710661890</c:v>
                </c:pt>
                <c:pt idx="1">
                  <c:v>802297635</c:v>
                </c:pt>
                <c:pt idx="2">
                  <c:v>865989104</c:v>
                </c:pt>
                <c:pt idx="3">
                  <c:v>890409404</c:v>
                </c:pt>
                <c:pt idx="4">
                  <c:v>918375960</c:v>
                </c:pt>
                <c:pt idx="5">
                  <c:v>907164574</c:v>
                </c:pt>
                <c:pt idx="6" formatCode="#,##0">
                  <c:v>825463000</c:v>
                </c:pt>
                <c:pt idx="7" formatCode="#,##0">
                  <c:v>880915000</c:v>
                </c:pt>
                <c:pt idx="8" formatCode="#,##0">
                  <c:v>940593000</c:v>
                </c:pt>
                <c:pt idx="9" formatCode="#,##0">
                  <c:v>940961000</c:v>
                </c:pt>
                <c:pt idx="10" formatCode="#,##0">
                  <c:v>895025000</c:v>
                </c:pt>
                <c:pt idx="11" formatCode="#,##0">
                  <c:v>953778000</c:v>
                </c:pt>
              </c:numCache>
            </c:numRef>
          </c:val>
          <c:extLst>
            <c:ext xmlns:c16="http://schemas.microsoft.com/office/drawing/2014/chart" uri="{C3380CC4-5D6E-409C-BE32-E72D297353CC}">
              <c16:uniqueId val="{00000000-A9A8-4806-B976-DCDB619BFE86}"/>
            </c:ext>
          </c:extLst>
        </c:ser>
        <c:dLbls>
          <c:showLegendKey val="0"/>
          <c:showVal val="1"/>
          <c:showCatName val="0"/>
          <c:showSerName val="0"/>
          <c:showPercent val="0"/>
          <c:showBubbleSize val="0"/>
        </c:dLbls>
        <c:gapWidth val="116"/>
        <c:axId val="134455296"/>
        <c:axId val="134457984"/>
      </c:barChart>
      <c:catAx>
        <c:axId val="13445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34457984"/>
        <c:crosses val="autoZero"/>
        <c:auto val="1"/>
        <c:lblAlgn val="ctr"/>
        <c:lblOffset val="100"/>
        <c:noMultiLvlLbl val="0"/>
      </c:catAx>
      <c:valAx>
        <c:axId val="134457984"/>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εκατ. ευρώ</a:t>
                </a:r>
                <a:endParaRPr lang="en-GB"/>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34455296"/>
        <c:crosses val="autoZero"/>
        <c:crossBetween val="between"/>
        <c:dispUnits>
          <c:builtInUnit val="millions"/>
        </c:dispUnits>
      </c:valAx>
      <c:spPr>
        <a:noFill/>
        <a:ln>
          <a:noFill/>
        </a:ln>
        <a:effectLst/>
      </c:spPr>
    </c:plotArea>
    <c:legend>
      <c:legendPos val="b"/>
      <c:layout>
        <c:manualLayout>
          <c:xMode val="edge"/>
          <c:yMode val="edge"/>
          <c:x val="0.16317047325606038"/>
          <c:y val="0.93395747861614387"/>
          <c:w val="0.73163010896212022"/>
          <c:h val="6.604252138385614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a:t>Δείκτης βιομηχανικής παραγωγής φαρμάκου (2015=100)</a:t>
            </a:r>
            <a:endParaRPr lang="en-US" sz="1440" b="1"/>
          </a:p>
        </c:rich>
      </c:tx>
      <c:layout>
        <c:manualLayout>
          <c:xMode val="edge"/>
          <c:yMode val="edge"/>
          <c:x val="0.23144572198071181"/>
          <c:y val="1.1757952820057031E-2"/>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tx>
            <c:strRef>
              <c:f>'36-new'!$I$15</c:f>
              <c:strCache>
                <c:ptCount val="1"/>
                <c:pt idx="0">
                  <c:v>Κλάδος φαρμάκου (Ελλάδα)</c:v>
                </c:pt>
              </c:strCache>
            </c:strRef>
          </c:tx>
          <c:spPr>
            <a:ln w="38100" cap="rnd">
              <a:solidFill>
                <a:schemeClr val="accent1"/>
              </a:solidFill>
              <a:round/>
            </a:ln>
            <a:effectLst/>
          </c:spPr>
          <c:marker>
            <c:symbol val="none"/>
          </c:marker>
          <c:cat>
            <c:strRef>
              <c:f>'36-new'!$H$20:$H$31</c:f>
              <c:strCache>
                <c:ptCount val="12"/>
                <c:pt idx="0">
                  <c:v>2016Q1</c:v>
                </c:pt>
                <c:pt idx="1">
                  <c:v>2016Q2</c:v>
                </c:pt>
                <c:pt idx="2">
                  <c:v>2016Q3</c:v>
                </c:pt>
                <c:pt idx="3">
                  <c:v>2016Q4</c:v>
                </c:pt>
                <c:pt idx="4">
                  <c:v>2017Q1</c:v>
                </c:pt>
                <c:pt idx="5">
                  <c:v>2017Q2</c:v>
                </c:pt>
                <c:pt idx="6">
                  <c:v>2017Q3</c:v>
                </c:pt>
                <c:pt idx="7">
                  <c:v>2017Q4</c:v>
                </c:pt>
                <c:pt idx="8">
                  <c:v>2018Q1</c:v>
                </c:pt>
                <c:pt idx="9">
                  <c:v>2018Q2</c:v>
                </c:pt>
                <c:pt idx="10">
                  <c:v>2018Q3</c:v>
                </c:pt>
                <c:pt idx="11">
                  <c:v>2018Q4</c:v>
                </c:pt>
              </c:strCache>
            </c:strRef>
          </c:cat>
          <c:val>
            <c:numRef>
              <c:f>'36-new'!$I$20:$I$31</c:f>
              <c:numCache>
                <c:formatCode>0.0</c:formatCode>
                <c:ptCount val="12"/>
                <c:pt idx="0">
                  <c:v>4.1794087665647295</c:v>
                </c:pt>
                <c:pt idx="1">
                  <c:v>5.0403225806451513</c:v>
                </c:pt>
                <c:pt idx="2">
                  <c:v>7.5834175935288073</c:v>
                </c:pt>
                <c:pt idx="3">
                  <c:v>0.67372473532241184</c:v>
                </c:pt>
                <c:pt idx="4">
                  <c:v>13.1115459882583</c:v>
                </c:pt>
                <c:pt idx="5">
                  <c:v>13.051823416506704</c:v>
                </c:pt>
                <c:pt idx="6">
                  <c:v>21.052631578947366</c:v>
                </c:pt>
                <c:pt idx="7">
                  <c:v>26.195028680688349</c:v>
                </c:pt>
                <c:pt idx="8">
                  <c:v>14.446366782006926</c:v>
                </c:pt>
                <c:pt idx="9">
                  <c:v>22.750424448217309</c:v>
                </c:pt>
                <c:pt idx="10">
                  <c:v>12.965838509316763</c:v>
                </c:pt>
                <c:pt idx="11">
                  <c:v>17.424242424242429</c:v>
                </c:pt>
              </c:numCache>
            </c:numRef>
          </c:val>
          <c:smooth val="1"/>
          <c:extLst>
            <c:ext xmlns:c16="http://schemas.microsoft.com/office/drawing/2014/chart" uri="{C3380CC4-5D6E-409C-BE32-E72D297353CC}">
              <c16:uniqueId val="{00000000-EAC1-453C-B51A-41A7AD0AD42F}"/>
            </c:ext>
          </c:extLst>
        </c:ser>
        <c:ser>
          <c:idx val="1"/>
          <c:order val="1"/>
          <c:tx>
            <c:strRef>
              <c:f>'36-new'!$J$15</c:f>
              <c:strCache>
                <c:ptCount val="1"/>
                <c:pt idx="0">
                  <c:v>Κλάδος φαρμάκου (ΕΕ28)</c:v>
                </c:pt>
              </c:strCache>
            </c:strRef>
          </c:tx>
          <c:spPr>
            <a:ln w="28575" cap="rnd">
              <a:solidFill>
                <a:schemeClr val="accent2"/>
              </a:solidFill>
              <a:prstDash val="dash"/>
              <a:round/>
            </a:ln>
            <a:effectLst/>
          </c:spPr>
          <c:marker>
            <c:symbol val="none"/>
          </c:marker>
          <c:cat>
            <c:strRef>
              <c:f>'36-new'!$H$20:$H$31</c:f>
              <c:strCache>
                <c:ptCount val="12"/>
                <c:pt idx="0">
                  <c:v>2016Q1</c:v>
                </c:pt>
                <c:pt idx="1">
                  <c:v>2016Q2</c:v>
                </c:pt>
                <c:pt idx="2">
                  <c:v>2016Q3</c:v>
                </c:pt>
                <c:pt idx="3">
                  <c:v>2016Q4</c:v>
                </c:pt>
                <c:pt idx="4">
                  <c:v>2017Q1</c:v>
                </c:pt>
                <c:pt idx="5">
                  <c:v>2017Q2</c:v>
                </c:pt>
                <c:pt idx="6">
                  <c:v>2017Q3</c:v>
                </c:pt>
                <c:pt idx="7">
                  <c:v>2017Q4</c:v>
                </c:pt>
                <c:pt idx="8">
                  <c:v>2018Q1</c:v>
                </c:pt>
                <c:pt idx="9">
                  <c:v>2018Q2</c:v>
                </c:pt>
                <c:pt idx="10">
                  <c:v>2018Q3</c:v>
                </c:pt>
                <c:pt idx="11">
                  <c:v>2018Q4</c:v>
                </c:pt>
              </c:strCache>
            </c:strRef>
          </c:cat>
          <c:val>
            <c:numRef>
              <c:f>'36-new'!$J$20:$J$31</c:f>
              <c:numCache>
                <c:formatCode>0.0</c:formatCode>
                <c:ptCount val="12"/>
                <c:pt idx="0">
                  <c:v>0.68829891838741997</c:v>
                </c:pt>
                <c:pt idx="1">
                  <c:v>4.2338709677419484</c:v>
                </c:pt>
                <c:pt idx="2">
                  <c:v>3.8922155688622562</c:v>
                </c:pt>
                <c:pt idx="3">
                  <c:v>7.2800808897876435</c:v>
                </c:pt>
                <c:pt idx="4">
                  <c:v>1.5625</c:v>
                </c:pt>
                <c:pt idx="5">
                  <c:v>1.5473887814313247</c:v>
                </c:pt>
                <c:pt idx="6">
                  <c:v>2.4975984630163373</c:v>
                </c:pt>
                <c:pt idx="7">
                  <c:v>0.94250706880301127</c:v>
                </c:pt>
                <c:pt idx="8">
                  <c:v>4.6153846153846212</c:v>
                </c:pt>
                <c:pt idx="9">
                  <c:v>6.9523809523809543</c:v>
                </c:pt>
                <c:pt idx="10">
                  <c:v>5.5295220243673837</c:v>
                </c:pt>
                <c:pt idx="11">
                  <c:v>1.9607843137255054</c:v>
                </c:pt>
              </c:numCache>
            </c:numRef>
          </c:val>
          <c:smooth val="1"/>
          <c:extLst>
            <c:ext xmlns:c16="http://schemas.microsoft.com/office/drawing/2014/chart" uri="{C3380CC4-5D6E-409C-BE32-E72D297353CC}">
              <c16:uniqueId val="{00000001-EAC1-453C-B51A-41A7AD0AD42F}"/>
            </c:ext>
          </c:extLst>
        </c:ser>
        <c:dLbls>
          <c:showLegendKey val="0"/>
          <c:showVal val="0"/>
          <c:showCatName val="0"/>
          <c:showSerName val="0"/>
          <c:showPercent val="0"/>
          <c:showBubbleSize val="0"/>
        </c:dLbls>
        <c:smooth val="0"/>
        <c:axId val="1522247199"/>
        <c:axId val="1522252191"/>
      </c:lineChart>
      <c:catAx>
        <c:axId val="1522247199"/>
        <c:scaling>
          <c:orientation val="minMax"/>
        </c:scaling>
        <c:delete val="0"/>
        <c:axPos val="b"/>
        <c:numFmt formatCode="General" sourceLinked="1"/>
        <c:majorTickMark val="none"/>
        <c:minorTickMark val="none"/>
        <c:tickLblPos val="low"/>
        <c:spPr>
          <a:noFill/>
          <a:ln w="31750"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l-GR"/>
          </a:p>
        </c:txPr>
        <c:crossAx val="1522252191"/>
        <c:crosses val="autoZero"/>
        <c:auto val="1"/>
        <c:lblAlgn val="ctr"/>
        <c:lblOffset val="100"/>
        <c:noMultiLvlLbl val="0"/>
      </c:catAx>
      <c:valAx>
        <c:axId val="1522252191"/>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 μεταβολή</a:t>
                </a:r>
                <a:endParaRPr lang="en-GB"/>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522247199"/>
        <c:crosses val="autoZero"/>
        <c:crossBetween val="between"/>
      </c:valAx>
      <c:spPr>
        <a:noFill/>
        <a:ln>
          <a:noFill/>
        </a:ln>
        <a:effectLst/>
      </c:spPr>
    </c:plotArea>
    <c:legend>
      <c:legendPos val="b"/>
      <c:layout>
        <c:manualLayout>
          <c:xMode val="edge"/>
          <c:yMode val="edge"/>
          <c:x val="0.1916602003943548"/>
          <c:y val="0.9456958486094138"/>
          <c:w val="0.62231471287255014"/>
          <c:h val="4.960097026256341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0"/>
            </a:pPr>
            <a:r>
              <a:rPr lang="el-GR" sz="1440" dirty="0"/>
              <a:t>Προστιθέμενη αξία παραγωγής φαρμάκου και μερίδιο στη μεταποίηση </a:t>
            </a:r>
            <a:endParaRPr lang="en-US" sz="1440" dirty="0"/>
          </a:p>
        </c:rich>
      </c:tx>
      <c:layout>
        <c:manualLayout>
          <c:xMode val="edge"/>
          <c:yMode val="edge"/>
          <c:x val="0.16968394658949368"/>
          <c:y val="0"/>
        </c:manualLayout>
      </c:layout>
      <c:overlay val="0"/>
    </c:title>
    <c:autoTitleDeleted val="0"/>
    <c:plotArea>
      <c:layout>
        <c:manualLayout>
          <c:layoutTarget val="inner"/>
          <c:xMode val="edge"/>
          <c:yMode val="edge"/>
          <c:x val="7.9330751972836178E-2"/>
          <c:y val="0.1221743474959031"/>
          <c:w val="0.86537581317188217"/>
          <c:h val="0.67770867474053054"/>
        </c:manualLayout>
      </c:layout>
      <c:barChart>
        <c:barDir val="col"/>
        <c:grouping val="clustered"/>
        <c:varyColors val="0"/>
        <c:ser>
          <c:idx val="1"/>
          <c:order val="1"/>
          <c:tx>
            <c:strRef>
              <c:f>'38-new'!$A$32</c:f>
              <c:strCache>
                <c:ptCount val="1"/>
                <c:pt idx="0">
                  <c:v>Προστιθέμενη Αξία</c:v>
                </c:pt>
              </c:strCache>
            </c:strRef>
          </c:tx>
          <c:invertIfNegative val="0"/>
          <c:dLbls>
            <c:spPr>
              <a:noFill/>
              <a:ln w="25400">
                <a:noFill/>
              </a:ln>
            </c:spPr>
            <c:txPr>
              <a:bodyPr/>
              <a:lstStyle/>
              <a:p>
                <a:pPr>
                  <a:defRPr>
                    <a:solidFill>
                      <a:schemeClr val="bg1"/>
                    </a:solidFill>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'38-new'!$B$30:$N$30</c:f>
              <c:strCache>
                <c:ptCount val="13"/>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strCache>
            </c:strRef>
          </c:cat>
          <c:val>
            <c:numRef>
              <c:f>'38-new'!$B$32:$N$32</c:f>
              <c:numCache>
                <c:formatCode>#,##0</c:formatCode>
                <c:ptCount val="13"/>
                <c:pt idx="0">
                  <c:v>805</c:v>
                </c:pt>
                <c:pt idx="1">
                  <c:v>745.6</c:v>
                </c:pt>
                <c:pt idx="2">
                  <c:v>672.4</c:v>
                </c:pt>
                <c:pt idx="3">
                  <c:v>505.1</c:v>
                </c:pt>
                <c:pt idx="4">
                  <c:v>519.20000000000005</c:v>
                </c:pt>
                <c:pt idx="5">
                  <c:v>623.5</c:v>
                </c:pt>
                <c:pt idx="6">
                  <c:v>615.9</c:v>
                </c:pt>
                <c:pt idx="7">
                  <c:v>506.9</c:v>
                </c:pt>
                <c:pt idx="8">
                  <c:v>673.3</c:v>
                </c:pt>
                <c:pt idx="9">
                  <c:v>625.29999999999995</c:v>
                </c:pt>
                <c:pt idx="10">
                  <c:v>590.6</c:v>
                </c:pt>
                <c:pt idx="11">
                  <c:v>609.1</c:v>
                </c:pt>
                <c:pt idx="12">
                  <c:v>668.4</c:v>
                </c:pt>
              </c:numCache>
            </c:numRef>
          </c:val>
          <c:extLst>
            <c:ext xmlns:c16="http://schemas.microsoft.com/office/drawing/2014/chart" uri="{C3380CC4-5D6E-409C-BE32-E72D297353CC}">
              <c16:uniqueId val="{00000000-65F0-4CA7-991D-F03D52C50B03}"/>
            </c:ext>
          </c:extLst>
        </c:ser>
        <c:dLbls>
          <c:showLegendKey val="0"/>
          <c:showVal val="0"/>
          <c:showCatName val="0"/>
          <c:showSerName val="0"/>
          <c:showPercent val="0"/>
          <c:showBubbleSize val="0"/>
        </c:dLbls>
        <c:gapWidth val="56"/>
        <c:axId val="73920896"/>
        <c:axId val="73922432"/>
      </c:barChart>
      <c:lineChart>
        <c:grouping val="standard"/>
        <c:varyColors val="0"/>
        <c:ser>
          <c:idx val="0"/>
          <c:order val="0"/>
          <c:tx>
            <c:strRef>
              <c:f>'38-new'!$A$31</c:f>
              <c:strCache>
                <c:ptCount val="1"/>
                <c:pt idx="0">
                  <c:v>Μερίδιο κλάδου Φαρμάκου στη μεταποίηση</c:v>
                </c:pt>
              </c:strCache>
            </c:strRef>
          </c:tx>
          <c:marker>
            <c:symbol val="none"/>
          </c:marker>
          <c:dLbls>
            <c:dLbl>
              <c:idx val="2"/>
              <c:layout>
                <c:manualLayout>
                  <c:x val="-3.4203578534984055E-2"/>
                  <c:y val="-6.1260641912147133E-2"/>
                </c:manualLayout>
              </c:layout>
              <c:numFmt formatCode="0.0%" sourceLinked="0"/>
              <c:spPr>
                <a:noFill/>
                <a:ln w="25400">
                  <a:noFill/>
                </a:ln>
              </c:spPr>
              <c:txPr>
                <a:bodyPr/>
                <a:lstStyle/>
                <a:p>
                  <a:pPr>
                    <a:defRPr/>
                  </a:pPr>
                  <a:endParaRPr lang="el-GR"/>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5F0-4CA7-991D-F03D52C50B03}"/>
                </c:ext>
              </c:extLst>
            </c:dLbl>
            <c:dLbl>
              <c:idx val="12"/>
              <c:layout>
                <c:manualLayout>
                  <c:x val="-3.6877232451206755E-2"/>
                  <c:y val="-8.494930519471867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5F0-4CA7-991D-F03D52C50B03}"/>
                </c:ext>
              </c:extLst>
            </c:dLbl>
            <c:numFmt formatCode="0.0%" sourceLinked="0"/>
            <c:spPr>
              <a:noFill/>
              <a:ln w="25400">
                <a:noFill/>
              </a:ln>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'38-new'!$B$30:$N$30</c:f>
              <c:strCache>
                <c:ptCount val="13"/>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strCache>
            </c:strRef>
          </c:cat>
          <c:val>
            <c:numRef>
              <c:f>'38-new'!$B$31:$N$31</c:f>
              <c:numCache>
                <c:formatCode>0.0%</c:formatCode>
                <c:ptCount val="13"/>
                <c:pt idx="0">
                  <c:v>4.5750793493064608E-2</c:v>
                </c:pt>
                <c:pt idx="1">
                  <c:v>4.0098332899192499E-2</c:v>
                </c:pt>
                <c:pt idx="2">
                  <c:v>3.3775069814673778E-2</c:v>
                </c:pt>
                <c:pt idx="3">
                  <c:v>2.8175310885738859E-2</c:v>
                </c:pt>
                <c:pt idx="4">
                  <c:v>3.3780805008155883E-2</c:v>
                </c:pt>
                <c:pt idx="5">
                  <c:v>3.8120334309523662E-2</c:v>
                </c:pt>
                <c:pt idx="6">
                  <c:v>3.248182402690538E-2</c:v>
                </c:pt>
                <c:pt idx="7">
                  <c:v>2.9505680672706106E-2</c:v>
                </c:pt>
                <c:pt idx="8">
                  <c:v>3.9171458733582937E-2</c:v>
                </c:pt>
                <c:pt idx="9">
                  <c:v>3.4269468413763715E-2</c:v>
                </c:pt>
                <c:pt idx="10">
                  <c:v>3.2181136992995601E-2</c:v>
                </c:pt>
                <c:pt idx="11">
                  <c:v>3.064338155972408E-2</c:v>
                </c:pt>
                <c:pt idx="12">
                  <c:v>2.9584721218636732E-2</c:v>
                </c:pt>
              </c:numCache>
            </c:numRef>
          </c:val>
          <c:smooth val="1"/>
          <c:extLst>
            <c:ext xmlns:c16="http://schemas.microsoft.com/office/drawing/2014/chart" uri="{C3380CC4-5D6E-409C-BE32-E72D297353CC}">
              <c16:uniqueId val="{00000003-65F0-4CA7-991D-F03D52C50B03}"/>
            </c:ext>
          </c:extLst>
        </c:ser>
        <c:dLbls>
          <c:showLegendKey val="0"/>
          <c:showVal val="0"/>
          <c:showCatName val="0"/>
          <c:showSerName val="0"/>
          <c:showPercent val="0"/>
          <c:showBubbleSize val="0"/>
        </c:dLbls>
        <c:marker val="1"/>
        <c:smooth val="0"/>
        <c:axId val="91754496"/>
        <c:axId val="91756032"/>
      </c:lineChart>
      <c:catAx>
        <c:axId val="73920896"/>
        <c:scaling>
          <c:orientation val="minMax"/>
        </c:scaling>
        <c:delete val="0"/>
        <c:axPos val="b"/>
        <c:numFmt formatCode="General" sourceLinked="1"/>
        <c:majorTickMark val="out"/>
        <c:minorTickMark val="none"/>
        <c:tickLblPos val="nextTo"/>
        <c:crossAx val="73922432"/>
        <c:crosses val="autoZero"/>
        <c:auto val="1"/>
        <c:lblAlgn val="ctr"/>
        <c:lblOffset val="100"/>
        <c:noMultiLvlLbl val="0"/>
      </c:catAx>
      <c:valAx>
        <c:axId val="73922432"/>
        <c:scaling>
          <c:orientation val="minMax"/>
          <c:max val="1000"/>
        </c:scaling>
        <c:delete val="0"/>
        <c:axPos val="l"/>
        <c:title>
          <c:tx>
            <c:rich>
              <a:bodyPr rot="0" vert="horz"/>
              <a:lstStyle/>
              <a:p>
                <a:pPr>
                  <a:defRPr/>
                </a:pPr>
                <a:r>
                  <a:rPr lang="el-GR"/>
                  <a:t>εκατ.ευρώ</a:t>
                </a:r>
                <a:r>
                  <a:rPr lang="en-US"/>
                  <a:t> </a:t>
                </a:r>
              </a:p>
            </c:rich>
          </c:tx>
          <c:layout>
            <c:manualLayout>
              <c:xMode val="edge"/>
              <c:yMode val="edge"/>
              <c:x val="5.581064634221638E-3"/>
              <c:y val="7.7139665062071934E-4"/>
            </c:manualLayout>
          </c:layout>
          <c:overlay val="0"/>
          <c:spPr>
            <a:noFill/>
            <a:ln w="25400">
              <a:noFill/>
            </a:ln>
          </c:spPr>
        </c:title>
        <c:numFmt formatCode="#,##0" sourceLinked="1"/>
        <c:majorTickMark val="out"/>
        <c:minorTickMark val="none"/>
        <c:tickLblPos val="nextTo"/>
        <c:crossAx val="73920896"/>
        <c:crosses val="autoZero"/>
        <c:crossBetween val="between"/>
      </c:valAx>
      <c:catAx>
        <c:axId val="91754496"/>
        <c:scaling>
          <c:orientation val="minMax"/>
        </c:scaling>
        <c:delete val="1"/>
        <c:axPos val="b"/>
        <c:numFmt formatCode="General" sourceLinked="1"/>
        <c:majorTickMark val="out"/>
        <c:minorTickMark val="none"/>
        <c:tickLblPos val="none"/>
        <c:crossAx val="91756032"/>
        <c:crosses val="autoZero"/>
        <c:auto val="1"/>
        <c:lblAlgn val="ctr"/>
        <c:lblOffset val="100"/>
        <c:noMultiLvlLbl val="0"/>
      </c:catAx>
      <c:valAx>
        <c:axId val="91756032"/>
        <c:scaling>
          <c:orientation val="minMax"/>
        </c:scaling>
        <c:delete val="0"/>
        <c:axPos val="r"/>
        <c:title>
          <c:tx>
            <c:rich>
              <a:bodyPr rot="0" vert="horz"/>
              <a:lstStyle/>
              <a:p>
                <a:pPr>
                  <a:defRPr/>
                </a:pPr>
                <a:r>
                  <a:rPr lang="el-GR"/>
                  <a:t>%</a:t>
                </a:r>
                <a:endParaRPr lang="en-US"/>
              </a:p>
            </c:rich>
          </c:tx>
          <c:layout>
            <c:manualLayout>
              <c:xMode val="edge"/>
              <c:yMode val="edge"/>
              <c:x val="0.94121012101209856"/>
              <c:y val="7.2129181821816071E-3"/>
            </c:manualLayout>
          </c:layout>
          <c:overlay val="0"/>
          <c:spPr>
            <a:noFill/>
            <a:ln w="25400">
              <a:noFill/>
            </a:ln>
          </c:spPr>
        </c:title>
        <c:numFmt formatCode="0.0%" sourceLinked="0"/>
        <c:majorTickMark val="out"/>
        <c:minorTickMark val="none"/>
        <c:tickLblPos val="nextTo"/>
        <c:crossAx val="91754496"/>
        <c:crosses val="max"/>
        <c:crossBetween val="between"/>
      </c:valAx>
    </c:plotArea>
    <c:legend>
      <c:legendPos val="r"/>
      <c:layout>
        <c:manualLayout>
          <c:xMode val="edge"/>
          <c:yMode val="edge"/>
          <c:x val="0"/>
          <c:y val="0.91885070983825679"/>
          <c:w val="0.99665971084372273"/>
          <c:h val="7.6258238808892653E-2"/>
        </c:manualLayout>
      </c:layout>
      <c:overlay val="0"/>
    </c:legend>
    <c:plotVisOnly val="1"/>
    <c:dispBlanksAs val="gap"/>
    <c:showDLblsOverMax val="0"/>
  </c:chart>
  <c:spPr>
    <a:ln>
      <a:noFill/>
    </a:ln>
  </c:spPr>
  <c:txPr>
    <a:bodyPr/>
    <a:lstStyle/>
    <a:p>
      <a:pPr>
        <a:defRPr sz="1400"/>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l-GR"/>
              <a:t>Δείκτης Φτώχειας</a:t>
            </a:r>
            <a:endParaRPr lang="en-US"/>
          </a:p>
        </c:rich>
      </c:tx>
      <c:layout>
        <c:manualLayout>
          <c:xMode val="edge"/>
          <c:yMode val="edge"/>
          <c:x val="0.33055115475491337"/>
          <c:y val="0"/>
        </c:manualLayout>
      </c:layout>
      <c:overlay val="0"/>
    </c:title>
    <c:autoTitleDeleted val="0"/>
    <c:plotArea>
      <c:layout/>
      <c:lineChart>
        <c:grouping val="standard"/>
        <c:varyColors val="0"/>
        <c:ser>
          <c:idx val="0"/>
          <c:order val="0"/>
          <c:tx>
            <c:strRef>
              <c:f>'6-new'!$B$103</c:f>
              <c:strCache>
                <c:ptCount val="1"/>
                <c:pt idx="0">
                  <c:v>Ελλάδα</c:v>
                </c:pt>
              </c:strCache>
            </c:strRef>
          </c:tx>
          <c:spPr>
            <a:ln w="38100" cap="rnd">
              <a:solidFill>
                <a:srgbClr val="00B0F0"/>
              </a:solidFill>
              <a:round/>
            </a:ln>
            <a:effectLst/>
          </c:spPr>
          <c:marker>
            <c:symbol val="none"/>
          </c:marker>
          <c:dLbls>
            <c:dLbl>
              <c:idx val="6"/>
              <c:layout>
                <c:manualLayout>
                  <c:x val="-6.2893081761006293E-3"/>
                  <c:y val="-3.71547253998312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44B-436C-8A60-10FCB2EAEA49}"/>
                </c:ext>
              </c:extLst>
            </c:dLbl>
            <c:dLbl>
              <c:idx val="1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2F9-4135-808F-E98CA77DB789}"/>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'6-new'!$C$102:$M$102</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'6-new'!$C$103:$M$103</c:f>
              <c:numCache>
                <c:formatCode>#,##0.0</c:formatCode>
                <c:ptCount val="11"/>
                <c:pt idx="0">
                  <c:v>28.3</c:v>
                </c:pt>
                <c:pt idx="1">
                  <c:v>28.1</c:v>
                </c:pt>
                <c:pt idx="2">
                  <c:v>27.6</c:v>
                </c:pt>
                <c:pt idx="3">
                  <c:v>27.7</c:v>
                </c:pt>
                <c:pt idx="4">
                  <c:v>31</c:v>
                </c:pt>
                <c:pt idx="5">
                  <c:v>34.6</c:v>
                </c:pt>
                <c:pt idx="6">
                  <c:v>35.700000000000003</c:v>
                </c:pt>
                <c:pt idx="7">
                  <c:v>36</c:v>
                </c:pt>
                <c:pt idx="8">
                  <c:v>35.700000000000003</c:v>
                </c:pt>
                <c:pt idx="9">
                  <c:v>35.6</c:v>
                </c:pt>
                <c:pt idx="10">
                  <c:v>34.799999999999997</c:v>
                </c:pt>
              </c:numCache>
            </c:numRef>
          </c:val>
          <c:smooth val="0"/>
          <c:extLst>
            <c:ext xmlns:c16="http://schemas.microsoft.com/office/drawing/2014/chart" uri="{C3380CC4-5D6E-409C-BE32-E72D297353CC}">
              <c16:uniqueId val="{00000001-E2F9-4135-808F-E98CA77DB789}"/>
            </c:ext>
          </c:extLst>
        </c:ser>
        <c:ser>
          <c:idx val="2"/>
          <c:order val="1"/>
          <c:tx>
            <c:strRef>
              <c:f>'6-new'!$B$104</c:f>
              <c:strCache>
                <c:ptCount val="1"/>
                <c:pt idx="0">
                  <c:v>ΕΕ28</c:v>
                </c:pt>
              </c:strCache>
            </c:strRef>
          </c:tx>
          <c:spPr>
            <a:ln w="38100" cap="rnd">
              <a:solidFill>
                <a:srgbClr val="002060"/>
              </a:solidFill>
              <a:round/>
            </a:ln>
            <a:effectLst/>
          </c:spPr>
          <c:marker>
            <c:symbol val="none"/>
          </c:marker>
          <c:dLbls>
            <c:dLbl>
              <c:idx val="7"/>
              <c:layout>
                <c:manualLayout>
                  <c:x val="-9.433962264150943E-3"/>
                  <c:y val="-3.18469074855696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44B-436C-8A60-10FCB2EAEA49}"/>
                </c:ext>
              </c:extLst>
            </c:dLbl>
            <c:dLbl>
              <c:idx val="1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2F9-4135-808F-E98CA77DB789}"/>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'6-new'!$C$102:$M$102</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'6-new'!$C$104:$M$104</c:f>
              <c:numCache>
                <c:formatCode>General</c:formatCode>
                <c:ptCount val="11"/>
                <c:pt idx="3" formatCode="_-* #,##0.0\ _€_-;\-* #,##0.0\ _€_-;_-* &quot;-&quot;??\ _€_-;_-@_-">
                  <c:v>23.8</c:v>
                </c:pt>
                <c:pt idx="4" formatCode="_-* #,##0.0\ _€_-;\-* #,##0.0\ _€_-;_-* &quot;-&quot;??\ _€_-;_-@_-">
                  <c:v>24.3</c:v>
                </c:pt>
                <c:pt idx="5" formatCode="_-* #,##0.0\ _€_-;\-* #,##0.0\ _€_-;_-* &quot;-&quot;??\ _€_-;_-@_-">
                  <c:v>24.8</c:v>
                </c:pt>
                <c:pt idx="6" formatCode="_-* #,##0.0\ _€_-;\-* #,##0.0\ _€_-;_-* &quot;-&quot;??\ _€_-;_-@_-">
                  <c:v>24.6</c:v>
                </c:pt>
                <c:pt idx="7" formatCode="_-* #,##0.0\ _€_-;\-* #,##0.0\ _€_-;_-* &quot;-&quot;??\ _€_-;_-@_-">
                  <c:v>24.4</c:v>
                </c:pt>
                <c:pt idx="8" formatCode="_-* #,##0.0\ _€_-;\-* #,##0.0\ _€_-;_-* &quot;-&quot;??\ _€_-;_-@_-">
                  <c:v>23.8</c:v>
                </c:pt>
                <c:pt idx="9" formatCode="_-* #,##0.0\ _€_-;\-* #,##0.0\ _€_-;_-* &quot;-&quot;??\ _€_-;_-@_-">
                  <c:v>23.5</c:v>
                </c:pt>
                <c:pt idx="10" formatCode="_-* #,##0.0\ _€_-;\-* #,##0.0\ _€_-;_-* &quot;-&quot;??\ _€_-;_-@_-">
                  <c:v>22.5</c:v>
                </c:pt>
              </c:numCache>
            </c:numRef>
          </c:val>
          <c:smooth val="0"/>
          <c:extLst>
            <c:ext xmlns:c16="http://schemas.microsoft.com/office/drawing/2014/chart" uri="{C3380CC4-5D6E-409C-BE32-E72D297353CC}">
              <c16:uniqueId val="{00000003-E2F9-4135-808F-E98CA77DB789}"/>
            </c:ext>
          </c:extLst>
        </c:ser>
        <c:ser>
          <c:idx val="1"/>
          <c:order val="2"/>
          <c:tx>
            <c:strRef>
              <c:f>'6-new'!$B$105</c:f>
              <c:strCache>
                <c:ptCount val="1"/>
                <c:pt idx="0">
                  <c:v>Νότιες χώρες</c:v>
                </c:pt>
              </c:strCache>
            </c:strRef>
          </c:tx>
          <c:spPr>
            <a:ln w="38100" cap="rnd">
              <a:solidFill>
                <a:schemeClr val="accent6">
                  <a:lumMod val="50000"/>
                </a:schemeClr>
              </a:solidFill>
              <a:round/>
            </a:ln>
            <a:effectLst/>
          </c:spPr>
          <c:marker>
            <c:symbol val="none"/>
          </c:marker>
          <c:dLbls>
            <c:dLbl>
              <c:idx val="7"/>
              <c:layout>
                <c:manualLayout>
                  <c:x val="-2.5157232704402517E-2"/>
                  <c:y val="-3.71547253998312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44B-436C-8A60-10FCB2EAEA49}"/>
                </c:ext>
              </c:extLst>
            </c:dLbl>
            <c:dLbl>
              <c:idx val="1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2F9-4135-808F-E98CA77DB789}"/>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'6-new'!$C$102:$M$102</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'6-new'!$C$105:$M$105</c:f>
              <c:numCache>
                <c:formatCode>#,##0.0</c:formatCode>
                <c:ptCount val="11"/>
                <c:pt idx="0">
                  <c:v>24.879118994532707</c:v>
                </c:pt>
                <c:pt idx="1">
                  <c:v>24.918356365540596</c:v>
                </c:pt>
                <c:pt idx="2">
                  <c:v>24.855169180474476</c:v>
                </c:pt>
                <c:pt idx="3">
                  <c:v>25.473495577527451</c:v>
                </c:pt>
                <c:pt idx="4">
                  <c:v>27.290522066520801</c:v>
                </c:pt>
                <c:pt idx="5">
                  <c:v>28.495610596783568</c:v>
                </c:pt>
                <c:pt idx="6">
                  <c:v>28.005035328961984</c:v>
                </c:pt>
                <c:pt idx="7">
                  <c:v>28.381230627692823</c:v>
                </c:pt>
                <c:pt idx="8">
                  <c:v>28.40418320357238</c:v>
                </c:pt>
                <c:pt idx="9">
                  <c:v>28.573744510075947</c:v>
                </c:pt>
                <c:pt idx="10">
                  <c:v>27.286730087265589</c:v>
                </c:pt>
              </c:numCache>
            </c:numRef>
          </c:val>
          <c:smooth val="0"/>
          <c:extLst>
            <c:ext xmlns:c16="http://schemas.microsoft.com/office/drawing/2014/chart" uri="{C3380CC4-5D6E-409C-BE32-E72D297353CC}">
              <c16:uniqueId val="{00000005-E2F9-4135-808F-E98CA77DB789}"/>
            </c:ext>
          </c:extLst>
        </c:ser>
        <c:dLbls>
          <c:showLegendKey val="0"/>
          <c:showVal val="0"/>
          <c:showCatName val="0"/>
          <c:showSerName val="0"/>
          <c:showPercent val="0"/>
          <c:showBubbleSize val="0"/>
        </c:dLbls>
        <c:smooth val="0"/>
        <c:axId val="310573696"/>
        <c:axId val="310821248"/>
      </c:lineChart>
      <c:catAx>
        <c:axId val="31057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l-GR"/>
          </a:p>
        </c:txPr>
        <c:crossAx val="310821248"/>
        <c:crosses val="autoZero"/>
        <c:auto val="1"/>
        <c:lblAlgn val="ctr"/>
        <c:lblOffset val="100"/>
        <c:noMultiLvlLbl val="0"/>
      </c:catAx>
      <c:valAx>
        <c:axId val="310821248"/>
        <c:scaling>
          <c:orientation val="minMax"/>
          <c:min val="20"/>
        </c:scaling>
        <c:delete val="0"/>
        <c:axPos val="l"/>
        <c:title>
          <c:tx>
            <c:rich>
              <a:bodyPr rot="-5400000" vert="horz"/>
              <a:lstStyle/>
              <a:p>
                <a:pPr>
                  <a:defRPr b="1"/>
                </a:pPr>
                <a:r>
                  <a:rPr lang="el-GR" b="1"/>
                  <a:t>%</a:t>
                </a:r>
                <a:r>
                  <a:rPr lang="en-US" b="1"/>
                  <a:t> </a:t>
                </a:r>
                <a:endParaRPr lang="en-GB" b="1"/>
              </a:p>
            </c:rich>
          </c:tx>
          <c:layout/>
          <c:overlay val="0"/>
          <c:spPr>
            <a:noFill/>
            <a:ln>
              <a:noFill/>
            </a:ln>
            <a:effectLst/>
          </c:spPr>
        </c:title>
        <c:numFmt formatCode="#,##0" sourceLinked="0"/>
        <c:majorTickMark val="none"/>
        <c:minorTickMark val="none"/>
        <c:tickLblPos val="nextTo"/>
        <c:spPr>
          <a:noFill/>
          <a:ln>
            <a:noFill/>
          </a:ln>
          <a:effectLst/>
        </c:spPr>
        <c:txPr>
          <a:bodyPr rot="-60000000" vert="horz"/>
          <a:lstStyle/>
          <a:p>
            <a:pPr>
              <a:defRPr/>
            </a:pPr>
            <a:endParaRPr lang="el-GR"/>
          </a:p>
        </c:txPr>
        <c:crossAx val="310573696"/>
        <c:crosses val="autoZero"/>
        <c:crossBetween val="between"/>
      </c:valAx>
      <c:spPr>
        <a:noFill/>
        <a:ln>
          <a:noFill/>
        </a:ln>
        <a:effectLst/>
      </c:spPr>
    </c:plotArea>
    <c:legend>
      <c:legendPos val="b"/>
      <c:layout>
        <c:manualLayout>
          <c:xMode val="edge"/>
          <c:yMode val="edge"/>
          <c:x val="0"/>
          <c:y val="0.94471599807022966"/>
          <c:w val="0.99880362797328792"/>
          <c:h val="5.5284001929770357E-2"/>
        </c:manualLayout>
      </c:layout>
      <c:overlay val="0"/>
      <c:spPr>
        <a:noFill/>
        <a:ln>
          <a:noFill/>
        </a:ln>
        <a:effectLst/>
      </c:spPr>
      <c:txPr>
        <a:bodyPr rot="0" vert="horz"/>
        <a:lstStyle/>
        <a:p>
          <a:pPr>
            <a:defRPr/>
          </a:pPr>
          <a:endParaRPr lang="el-GR"/>
        </a:p>
      </c:txPr>
    </c:legend>
    <c:plotVisOnly val="1"/>
    <c:dispBlanksAs val="gap"/>
    <c:showDLblsOverMax val="0"/>
  </c:chart>
  <c:spPr>
    <a:ln w="9525" cap="flat" cmpd="sng" algn="ctr">
      <a:noFill/>
      <a:round/>
    </a:ln>
    <a:effectLst/>
  </c:spPr>
  <c:txPr>
    <a:bodyPr/>
    <a:lstStyle/>
    <a:p>
      <a:pPr>
        <a:defRPr sz="1200">
          <a:solidFill>
            <a:schemeClr val="tx1"/>
          </a:solidFill>
          <a:latin typeface="+mn-lt"/>
        </a:defRPr>
      </a:pPr>
      <a:endParaRPr lang="el-GR"/>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el-GR" sz="1400" b="1"/>
              <a:t>Απασχόληση στην παραγωγή φαρμάκου (χιλ. άτομα)</a:t>
            </a:r>
            <a:endParaRPr lang="en-US" sz="1400" b="1"/>
          </a:p>
        </c:rich>
      </c:tx>
      <c:layout>
        <c:manualLayout>
          <c:xMode val="edge"/>
          <c:yMode val="edge"/>
          <c:x val="0.27065480884637583"/>
          <c:y val="0"/>
        </c:manualLayout>
      </c:layout>
      <c:overlay val="0"/>
    </c:title>
    <c:autoTitleDeleted val="0"/>
    <c:plotArea>
      <c:layout/>
      <c:barChart>
        <c:barDir val="col"/>
        <c:grouping val="clustered"/>
        <c:varyColors val="0"/>
        <c:ser>
          <c:idx val="0"/>
          <c:order val="0"/>
          <c:tx>
            <c:strRef>
              <c:f>'39-new'!$A$13</c:f>
              <c:strCache>
                <c:ptCount val="1"/>
                <c:pt idx="0">
                  <c:v>Ελλάδα</c:v>
                </c:pt>
              </c:strCache>
            </c:strRef>
          </c:tx>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'39-new'!$F$12:$K$12</c:f>
              <c:strCache>
                <c:ptCount val="6"/>
                <c:pt idx="0">
                  <c:v>2012</c:v>
                </c:pt>
                <c:pt idx="1">
                  <c:v>2013</c:v>
                </c:pt>
                <c:pt idx="2">
                  <c:v>2014</c:v>
                </c:pt>
                <c:pt idx="3">
                  <c:v>2015</c:v>
                </c:pt>
                <c:pt idx="4">
                  <c:v>2016</c:v>
                </c:pt>
                <c:pt idx="5">
                  <c:v>2017</c:v>
                </c:pt>
              </c:strCache>
            </c:strRef>
          </c:cat>
          <c:val>
            <c:numRef>
              <c:f>'39-new'!$F$13:$K$13</c:f>
              <c:numCache>
                <c:formatCode>#,##0.0</c:formatCode>
                <c:ptCount val="6"/>
                <c:pt idx="0">
                  <c:v>14</c:v>
                </c:pt>
                <c:pt idx="1">
                  <c:v>13.2</c:v>
                </c:pt>
                <c:pt idx="2">
                  <c:v>13.3</c:v>
                </c:pt>
                <c:pt idx="3">
                  <c:v>13.1</c:v>
                </c:pt>
                <c:pt idx="4">
                  <c:v>16.8</c:v>
                </c:pt>
                <c:pt idx="5">
                  <c:v>14.4</c:v>
                </c:pt>
              </c:numCache>
            </c:numRef>
          </c:val>
          <c:extLst>
            <c:ext xmlns:c16="http://schemas.microsoft.com/office/drawing/2014/chart" uri="{C3380CC4-5D6E-409C-BE32-E72D297353CC}">
              <c16:uniqueId val="{00000000-40E6-4418-926C-33B5204DD36B}"/>
            </c:ext>
          </c:extLst>
        </c:ser>
        <c:dLbls>
          <c:showLegendKey val="0"/>
          <c:showVal val="0"/>
          <c:showCatName val="0"/>
          <c:showSerName val="0"/>
          <c:showPercent val="0"/>
          <c:showBubbleSize val="0"/>
        </c:dLbls>
        <c:gapWidth val="55"/>
        <c:overlap val="100"/>
        <c:axId val="1252968080"/>
        <c:axId val="1"/>
      </c:barChart>
      <c:lineChart>
        <c:grouping val="standard"/>
        <c:varyColors val="0"/>
        <c:ser>
          <c:idx val="1"/>
          <c:order val="1"/>
          <c:tx>
            <c:strRef>
              <c:f>'39-new'!$A$14</c:f>
              <c:strCache>
                <c:ptCount val="1"/>
                <c:pt idx="0">
                  <c:v>Ετήσια μεταβολή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solidFill>
                <a:schemeClr val="lt1"/>
              </a:solidFill>
              <a:ln w="12700" cap="flat" cmpd="sng" algn="ctr">
                <a:solidFill>
                  <a:schemeClr val="accent2"/>
                </a:solidFill>
                <a:prstDash val="solid"/>
                <a:miter lim="800000"/>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'39-new'!$F$12:$K$12</c:f>
              <c:strCache>
                <c:ptCount val="6"/>
                <c:pt idx="0">
                  <c:v>2012</c:v>
                </c:pt>
                <c:pt idx="1">
                  <c:v>2013</c:v>
                </c:pt>
                <c:pt idx="2">
                  <c:v>2014</c:v>
                </c:pt>
                <c:pt idx="3">
                  <c:v>2015</c:v>
                </c:pt>
                <c:pt idx="4">
                  <c:v>2016</c:v>
                </c:pt>
                <c:pt idx="5">
                  <c:v>2017</c:v>
                </c:pt>
              </c:strCache>
            </c:strRef>
          </c:cat>
          <c:val>
            <c:numRef>
              <c:f>'39-new'!$F$14:$K$14</c:f>
              <c:numCache>
                <c:formatCode>0.0%</c:formatCode>
                <c:ptCount val="6"/>
                <c:pt idx="0">
                  <c:v>2.1897810218978186E-2</c:v>
                </c:pt>
                <c:pt idx="1">
                  <c:v>-5.7142857142857162E-2</c:v>
                </c:pt>
                <c:pt idx="2">
                  <c:v>7.5757575757577911E-3</c:v>
                </c:pt>
                <c:pt idx="3">
                  <c:v>-1.5037593984962516E-2</c:v>
                </c:pt>
                <c:pt idx="4">
                  <c:v>0.28244274809160319</c:v>
                </c:pt>
                <c:pt idx="5">
                  <c:v>-0.1428571428571429</c:v>
                </c:pt>
              </c:numCache>
            </c:numRef>
          </c:val>
          <c:smooth val="0"/>
          <c:extLst>
            <c:ext xmlns:c16="http://schemas.microsoft.com/office/drawing/2014/chart" uri="{C3380CC4-5D6E-409C-BE32-E72D297353CC}">
              <c16:uniqueId val="{00000001-40E6-4418-926C-33B5204DD36B}"/>
            </c:ext>
          </c:extLst>
        </c:ser>
        <c:dLbls>
          <c:showLegendKey val="0"/>
          <c:showVal val="0"/>
          <c:showCatName val="0"/>
          <c:showSerName val="0"/>
          <c:showPercent val="0"/>
          <c:showBubbleSize val="0"/>
        </c:dLbls>
        <c:marker val="1"/>
        <c:smooth val="0"/>
        <c:axId val="3"/>
        <c:axId val="4"/>
      </c:lineChart>
      <c:catAx>
        <c:axId val="125296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a:pPr>
            <a:endParaRPr lang="el-GR"/>
          </a:p>
        </c:txPr>
        <c:crossAx val="1"/>
        <c:crosses val="autoZero"/>
        <c:auto val="1"/>
        <c:lblAlgn val="ctr"/>
        <c:lblOffset val="100"/>
        <c:noMultiLvlLbl val="0"/>
      </c:catAx>
      <c:valAx>
        <c:axId val="1"/>
        <c:scaling>
          <c:orientation val="minMax"/>
        </c:scaling>
        <c:delete val="0"/>
        <c:axPos val="l"/>
        <c:title>
          <c:tx>
            <c:rich>
              <a:bodyPr/>
              <a:lstStyle/>
              <a:p>
                <a:pPr>
                  <a:defRPr/>
                </a:pPr>
                <a:r>
                  <a:rPr lang="el-GR"/>
                  <a:t>χιλ.άτομα</a:t>
                </a:r>
              </a:p>
            </c:rich>
          </c:tx>
          <c:layout/>
          <c:overlay val="0"/>
          <c:spPr>
            <a:noFill/>
            <a:ln>
              <a:noFill/>
            </a:ln>
            <a:effectLst/>
          </c:spPr>
        </c:title>
        <c:numFmt formatCode="#,##0" sourceLinked="0"/>
        <c:majorTickMark val="none"/>
        <c:minorTickMark val="none"/>
        <c:tickLblPos val="nextTo"/>
        <c:spPr>
          <a:noFill/>
          <a:ln>
            <a:noFill/>
          </a:ln>
          <a:effectLst/>
        </c:spPr>
        <c:txPr>
          <a:bodyPr rot="0" vert="horz"/>
          <a:lstStyle/>
          <a:p>
            <a:pPr>
              <a:defRPr/>
            </a:pPr>
            <a:endParaRPr lang="el-GR"/>
          </a:p>
        </c:txPr>
        <c:crossAx val="1252968080"/>
        <c:crosses val="autoZero"/>
        <c:crossBetween val="between"/>
      </c:valAx>
      <c:catAx>
        <c:axId val="3"/>
        <c:scaling>
          <c:orientation val="minMax"/>
        </c:scaling>
        <c:delete val="1"/>
        <c:axPos val="b"/>
        <c:numFmt formatCode="General" sourceLinked="1"/>
        <c:majorTickMark val="out"/>
        <c:minorTickMark val="none"/>
        <c:tickLblPos val="nextTo"/>
        <c:crossAx val="4"/>
        <c:crosses val="autoZero"/>
        <c:auto val="1"/>
        <c:lblAlgn val="ctr"/>
        <c:lblOffset val="100"/>
        <c:noMultiLvlLbl val="0"/>
      </c:catAx>
      <c:valAx>
        <c:axId val="4"/>
        <c:scaling>
          <c:orientation val="minMax"/>
        </c:scaling>
        <c:delete val="0"/>
        <c:axPos val="r"/>
        <c:title>
          <c:tx>
            <c:rich>
              <a:bodyPr/>
              <a:lstStyle/>
              <a:p>
                <a:pPr>
                  <a:defRPr/>
                </a:pPr>
                <a:r>
                  <a:rPr lang="el-GR"/>
                  <a:t>%</a:t>
                </a:r>
              </a:p>
            </c:rich>
          </c:tx>
          <c:layout/>
          <c:overlay val="0"/>
          <c:spPr>
            <a:noFill/>
            <a:ln>
              <a:noFill/>
            </a:ln>
            <a:effectLst/>
          </c:spPr>
        </c:title>
        <c:numFmt formatCode="0%" sourceLinked="0"/>
        <c:majorTickMark val="out"/>
        <c:minorTickMark val="none"/>
        <c:tickLblPos val="nextTo"/>
        <c:spPr>
          <a:noFill/>
          <a:ln>
            <a:noFill/>
          </a:ln>
          <a:effectLst/>
        </c:spPr>
        <c:txPr>
          <a:bodyPr rot="0" vert="horz"/>
          <a:lstStyle/>
          <a:p>
            <a:pPr>
              <a:defRPr/>
            </a:pPr>
            <a:endParaRPr lang="el-GR"/>
          </a:p>
        </c:txPr>
        <c:crossAx val="3"/>
        <c:crosses val="max"/>
        <c:crossBetween val="between"/>
      </c:valAx>
      <c:spPr>
        <a:noFill/>
        <a:ln w="25400">
          <a:noFill/>
        </a:ln>
      </c:spPr>
    </c:plotArea>
    <c:legend>
      <c:legendPos val="b"/>
      <c:layout>
        <c:manualLayout>
          <c:xMode val="edge"/>
          <c:yMode val="edge"/>
          <c:x val="0.27734395589186073"/>
          <c:y val="0.94201050401023412"/>
          <c:w val="0.41641712375647238"/>
          <c:h val="5.7989495989765917E-2"/>
        </c:manualLayout>
      </c:layout>
      <c:overlay val="0"/>
      <c:spPr>
        <a:noFill/>
        <a:ln>
          <a:noFill/>
        </a:ln>
        <a:effectLst/>
      </c:spPr>
    </c:legend>
    <c:plotVisOnly val="1"/>
    <c:dispBlanksAs val="gap"/>
    <c:showDLblsOverMax val="0"/>
  </c:chart>
  <c:spPr>
    <a:solidFill>
      <a:schemeClr val="bg1"/>
    </a:solidFill>
    <a:ln w="9525" cap="flat" cmpd="sng" algn="ctr">
      <a:noFill/>
      <a:round/>
    </a:ln>
    <a:effectLst/>
  </c:spPr>
  <c:txPr>
    <a:bodyPr/>
    <a:lstStyle/>
    <a:p>
      <a:pPr>
        <a:defRPr sz="1400" b="0" i="0" u="none" strike="noStrike" baseline="0">
          <a:solidFill>
            <a:srgbClr val="000000"/>
          </a:solidFill>
          <a:latin typeface="+mn-lt"/>
          <a:ea typeface="Calibri"/>
          <a:cs typeface="Calibri"/>
        </a:defRPr>
      </a:pPr>
      <a:endParaRPr lang="el-GR"/>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l-GR"/>
              <a:t>Πτυχίο ή/και Μεταπτυχιακό</a:t>
            </a:r>
            <a:endParaRPr lang="en-US"/>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tx>
            <c:strRef>
              <c:f>'40-new'!$M$27</c:f>
              <c:strCache>
                <c:ptCount val="1"/>
                <c:pt idx="0">
                  <c:v>Κλάδος φαρμάκου</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'40-new'!$N$26:$T$26</c:f>
              <c:numCache>
                <c:formatCode>General</c:formatCode>
                <c:ptCount val="7"/>
                <c:pt idx="0">
                  <c:v>2011</c:v>
                </c:pt>
                <c:pt idx="1">
                  <c:v>2012</c:v>
                </c:pt>
                <c:pt idx="2">
                  <c:v>2013</c:v>
                </c:pt>
                <c:pt idx="3">
                  <c:v>2014</c:v>
                </c:pt>
                <c:pt idx="4">
                  <c:v>2015</c:v>
                </c:pt>
                <c:pt idx="5">
                  <c:v>2016</c:v>
                </c:pt>
                <c:pt idx="6">
                  <c:v>2017</c:v>
                </c:pt>
              </c:numCache>
            </c:numRef>
          </c:cat>
          <c:val>
            <c:numRef>
              <c:f>'40-new'!$N$27:$T$27</c:f>
              <c:numCache>
                <c:formatCode>0.0%</c:formatCode>
                <c:ptCount val="7"/>
                <c:pt idx="0">
                  <c:v>0.49346892265560105</c:v>
                </c:pt>
                <c:pt idx="1">
                  <c:v>0.48625033453249566</c:v>
                </c:pt>
                <c:pt idx="2">
                  <c:v>0.50257471474673554</c:v>
                </c:pt>
                <c:pt idx="3">
                  <c:v>0.66360355672906646</c:v>
                </c:pt>
                <c:pt idx="4">
                  <c:v>0.71598249221783061</c:v>
                </c:pt>
                <c:pt idx="5">
                  <c:v>0.64018112067975452</c:v>
                </c:pt>
                <c:pt idx="6">
                  <c:v>0.60478046282780862</c:v>
                </c:pt>
              </c:numCache>
            </c:numRef>
          </c:val>
          <c:smooth val="0"/>
          <c:extLst>
            <c:ext xmlns:c16="http://schemas.microsoft.com/office/drawing/2014/chart" uri="{C3380CC4-5D6E-409C-BE32-E72D297353CC}">
              <c16:uniqueId val="{00000000-9105-4F54-8A9F-791525D6F7B6}"/>
            </c:ext>
          </c:extLst>
        </c:ser>
        <c:ser>
          <c:idx val="1"/>
          <c:order val="1"/>
          <c:tx>
            <c:strRef>
              <c:f>'40-new'!$M$28</c:f>
              <c:strCache>
                <c:ptCount val="1"/>
                <c:pt idx="0">
                  <c:v>Μεταποίηση</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'40-new'!$N$26:$T$26</c:f>
              <c:numCache>
                <c:formatCode>General</c:formatCode>
                <c:ptCount val="7"/>
                <c:pt idx="0">
                  <c:v>2011</c:v>
                </c:pt>
                <c:pt idx="1">
                  <c:v>2012</c:v>
                </c:pt>
                <c:pt idx="2">
                  <c:v>2013</c:v>
                </c:pt>
                <c:pt idx="3">
                  <c:v>2014</c:v>
                </c:pt>
                <c:pt idx="4">
                  <c:v>2015</c:v>
                </c:pt>
                <c:pt idx="5">
                  <c:v>2016</c:v>
                </c:pt>
                <c:pt idx="6">
                  <c:v>2017</c:v>
                </c:pt>
              </c:numCache>
            </c:numRef>
          </c:cat>
          <c:val>
            <c:numRef>
              <c:f>'40-new'!$N$28:$T$28</c:f>
              <c:numCache>
                <c:formatCode>0.0%</c:formatCode>
                <c:ptCount val="7"/>
                <c:pt idx="0">
                  <c:v>0.16180132458575008</c:v>
                </c:pt>
                <c:pt idx="1">
                  <c:v>0.17804845786320186</c:v>
                </c:pt>
                <c:pt idx="2">
                  <c:v>0.18163070261163322</c:v>
                </c:pt>
                <c:pt idx="3">
                  <c:v>0.18202571981140062</c:v>
                </c:pt>
                <c:pt idx="4">
                  <c:v>0.20068824535738311</c:v>
                </c:pt>
                <c:pt idx="5">
                  <c:v>0.22688042002085404</c:v>
                </c:pt>
                <c:pt idx="6">
                  <c:v>0.21989710344594426</c:v>
                </c:pt>
              </c:numCache>
            </c:numRef>
          </c:val>
          <c:smooth val="0"/>
          <c:extLst>
            <c:ext xmlns:c16="http://schemas.microsoft.com/office/drawing/2014/chart" uri="{C3380CC4-5D6E-409C-BE32-E72D297353CC}">
              <c16:uniqueId val="{00000001-9105-4F54-8A9F-791525D6F7B6}"/>
            </c:ext>
          </c:extLst>
        </c:ser>
        <c:ser>
          <c:idx val="2"/>
          <c:order val="2"/>
          <c:tx>
            <c:strRef>
              <c:f>'40-new'!$M$29</c:f>
              <c:strCache>
                <c:ptCount val="1"/>
                <c:pt idx="0">
                  <c:v>Οικονομία</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'40-new'!$N$26:$T$26</c:f>
              <c:numCache>
                <c:formatCode>General</c:formatCode>
                <c:ptCount val="7"/>
                <c:pt idx="0">
                  <c:v>2011</c:v>
                </c:pt>
                <c:pt idx="1">
                  <c:v>2012</c:v>
                </c:pt>
                <c:pt idx="2">
                  <c:v>2013</c:v>
                </c:pt>
                <c:pt idx="3">
                  <c:v>2014</c:v>
                </c:pt>
                <c:pt idx="4">
                  <c:v>2015</c:v>
                </c:pt>
                <c:pt idx="5">
                  <c:v>2016</c:v>
                </c:pt>
                <c:pt idx="6">
                  <c:v>2017</c:v>
                </c:pt>
              </c:numCache>
            </c:numRef>
          </c:cat>
          <c:val>
            <c:numRef>
              <c:f>'40-new'!$N$29:$T$29</c:f>
              <c:numCache>
                <c:formatCode>0.0%</c:formatCode>
                <c:ptCount val="7"/>
                <c:pt idx="0">
                  <c:v>0.3024331419787728</c:v>
                </c:pt>
                <c:pt idx="1">
                  <c:v>0.32057540550881414</c:v>
                </c:pt>
                <c:pt idx="2">
                  <c:v>0.33390979019246775</c:v>
                </c:pt>
                <c:pt idx="3">
                  <c:v>0.33492091959324544</c:v>
                </c:pt>
                <c:pt idx="4">
                  <c:v>0.33801166826841145</c:v>
                </c:pt>
                <c:pt idx="5">
                  <c:v>0.35030272905526616</c:v>
                </c:pt>
                <c:pt idx="6">
                  <c:v>0.35697651365429639</c:v>
                </c:pt>
              </c:numCache>
            </c:numRef>
          </c:val>
          <c:smooth val="0"/>
          <c:extLst>
            <c:ext xmlns:c16="http://schemas.microsoft.com/office/drawing/2014/chart" uri="{C3380CC4-5D6E-409C-BE32-E72D297353CC}">
              <c16:uniqueId val="{00000002-9105-4F54-8A9F-791525D6F7B6}"/>
            </c:ext>
          </c:extLst>
        </c:ser>
        <c:dLbls>
          <c:showLegendKey val="0"/>
          <c:showVal val="0"/>
          <c:showCatName val="0"/>
          <c:showSerName val="0"/>
          <c:showPercent val="0"/>
          <c:showBubbleSize val="0"/>
        </c:dLbls>
        <c:marker val="1"/>
        <c:smooth val="0"/>
        <c:axId val="1888650415"/>
        <c:axId val="1888634191"/>
      </c:lineChart>
      <c:catAx>
        <c:axId val="1888650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888634191"/>
        <c:crosses val="autoZero"/>
        <c:auto val="1"/>
        <c:lblAlgn val="ctr"/>
        <c:lblOffset val="100"/>
        <c:noMultiLvlLbl val="0"/>
      </c:catAx>
      <c:valAx>
        <c:axId val="1888634191"/>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888650415"/>
        <c:crosses val="autoZero"/>
        <c:crossBetween val="between"/>
      </c:valAx>
      <c:spPr>
        <a:noFill/>
        <a:ln>
          <a:noFill/>
        </a:ln>
        <a:effectLst/>
      </c:spPr>
    </c:plotArea>
    <c:legend>
      <c:legendPos val="b"/>
      <c:layout>
        <c:manualLayout>
          <c:xMode val="edge"/>
          <c:yMode val="edge"/>
          <c:x val="0.26378765636988166"/>
          <c:y val="0.9356640875238198"/>
          <c:w val="0.45562747732096925"/>
          <c:h val="6.433591247618028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400">
          <a:latin typeface="+mn-lt"/>
        </a:defRPr>
      </a:pPr>
      <a:endParaRPr lang="el-GR"/>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9407874207913612E-2"/>
          <c:y val="7.6924066728352475E-2"/>
          <c:w val="0.94581040025302165"/>
          <c:h val="0.73414815603328898"/>
        </c:manualLayout>
      </c:layout>
      <c:barChart>
        <c:barDir val="col"/>
        <c:grouping val="stacked"/>
        <c:varyColors val="0"/>
        <c:ser>
          <c:idx val="0"/>
          <c:order val="0"/>
          <c:tx>
            <c:strRef>
              <c:f>'42-new-43-new'!$B$2</c:f>
              <c:strCache>
                <c:ptCount val="1"/>
                <c:pt idx="0">
                  <c:v>Φαρμακεία/Φαρμακαποθήκες</c:v>
                </c:pt>
              </c:strCache>
            </c:strRef>
          </c:tx>
          <c:invertIfNegative val="0"/>
          <c:dLbls>
            <c:numFmt formatCode="#,##0.0" sourceLinked="0"/>
            <c:spPr>
              <a:noFill/>
              <a:ln w="25400">
                <a:noFill/>
              </a:ln>
            </c:spPr>
            <c:txPr>
              <a:bodyPr wrap="square" lIns="38100" tIns="19050" rIns="38100" bIns="19050" anchor="ctr">
                <a:spAutoFit/>
              </a:bodyPr>
              <a:lstStyle/>
              <a:p>
                <a:pPr>
                  <a:defRPr sz="1800">
                    <a:solidFill>
                      <a:schemeClr val="bg1"/>
                    </a:solidFill>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'42-new-43-new'!$A$9:$A$17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'42-new-43-new'!$B$9:$B$17</c:f>
              <c:numCache>
                <c:formatCode>#,##0</c:formatCode>
                <c:ptCount val="9"/>
                <c:pt idx="0">
                  <c:v>6770606968.8699999</c:v>
                </c:pt>
                <c:pt idx="1">
                  <c:v>6028316933.2700005</c:v>
                </c:pt>
                <c:pt idx="2">
                  <c:v>5558653100.6899996</c:v>
                </c:pt>
                <c:pt idx="3">
                  <c:v>4606464912.7799997</c:v>
                </c:pt>
                <c:pt idx="4">
                  <c:v>4267315529.98</c:v>
                </c:pt>
                <c:pt idx="5">
                  <c:v>4234103057.5799999</c:v>
                </c:pt>
                <c:pt idx="6">
                  <c:v>4119448188.0100002</c:v>
                </c:pt>
                <c:pt idx="7">
                  <c:v>4051091427.04</c:v>
                </c:pt>
                <c:pt idx="8">
                  <c:v>3976744003.0700002</c:v>
                </c:pt>
              </c:numCache>
            </c:numRef>
          </c:val>
          <c:extLst>
            <c:ext xmlns:c16="http://schemas.microsoft.com/office/drawing/2014/chart" uri="{C3380CC4-5D6E-409C-BE32-E72D297353CC}">
              <c16:uniqueId val="{00000000-456F-4E1C-90AA-36EC20D14246}"/>
            </c:ext>
          </c:extLst>
        </c:ser>
        <c:ser>
          <c:idx val="1"/>
          <c:order val="1"/>
          <c:tx>
            <c:strRef>
              <c:f>'42-new-43-new'!$C$2</c:f>
              <c:strCache>
                <c:ptCount val="1"/>
                <c:pt idx="0">
                  <c:v>Νοσοκομεία/Φαρμακεία ΕΟΠΥΥ</c:v>
                </c:pt>
              </c:strCache>
            </c:strRef>
          </c:tx>
          <c:spPr>
            <a:solidFill>
              <a:srgbClr val="00B050"/>
            </a:solidFill>
          </c:spPr>
          <c:invertIfNegative val="0"/>
          <c:dLbls>
            <c:numFmt formatCode="#,##0.0" sourceLinked="0"/>
            <c:spPr>
              <a:noFill/>
              <a:ln w="25400">
                <a:noFill/>
              </a:ln>
            </c:spPr>
            <c:txPr>
              <a:bodyPr wrap="square" lIns="38100" tIns="19050" rIns="38100" bIns="19050" anchor="ctr">
                <a:spAutoFit/>
              </a:bodyPr>
              <a:lstStyle/>
              <a:p>
                <a:pPr>
                  <a:defRPr sz="1800">
                    <a:solidFill>
                      <a:schemeClr val="bg1"/>
                    </a:solidFill>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'42-new-43-new'!$A$9:$A$17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'42-new-43-new'!$C$9:$C$17</c:f>
              <c:numCache>
                <c:formatCode>#,##0</c:formatCode>
                <c:ptCount val="9"/>
                <c:pt idx="0">
                  <c:v>1466038053.46</c:v>
                </c:pt>
                <c:pt idx="1">
                  <c:v>1311981159</c:v>
                </c:pt>
                <c:pt idx="2">
                  <c:v>1200192172.5599999</c:v>
                </c:pt>
                <c:pt idx="3">
                  <c:v>1361176568.73</c:v>
                </c:pt>
                <c:pt idx="4">
                  <c:v>1427260587.77</c:v>
                </c:pt>
                <c:pt idx="5">
                  <c:v>1404155330.6600001</c:v>
                </c:pt>
                <c:pt idx="6">
                  <c:v>1484185203.53</c:v>
                </c:pt>
                <c:pt idx="7">
                  <c:v>1769282238</c:v>
                </c:pt>
                <c:pt idx="8">
                  <c:v>1802757881.8599999</c:v>
                </c:pt>
              </c:numCache>
            </c:numRef>
          </c:val>
          <c:extLst>
            <c:ext xmlns:c16="http://schemas.microsoft.com/office/drawing/2014/chart" uri="{C3380CC4-5D6E-409C-BE32-E72D297353CC}">
              <c16:uniqueId val="{00000001-456F-4E1C-90AA-36EC20D14246}"/>
            </c:ext>
          </c:extLst>
        </c:ser>
        <c:dLbls>
          <c:showLegendKey val="0"/>
          <c:showVal val="0"/>
          <c:showCatName val="0"/>
          <c:showSerName val="0"/>
          <c:showPercent val="0"/>
          <c:showBubbleSize val="0"/>
        </c:dLbls>
        <c:gapWidth val="74"/>
        <c:overlap val="100"/>
        <c:axId val="133993600"/>
        <c:axId val="133995136"/>
      </c:barChart>
      <c:lineChart>
        <c:grouping val="standard"/>
        <c:varyColors val="0"/>
        <c:ser>
          <c:idx val="2"/>
          <c:order val="2"/>
          <c:tx>
            <c:strRef>
              <c:f>'42-new-43-new'!$D$2</c:f>
              <c:strCache>
                <c:ptCount val="1"/>
                <c:pt idx="0">
                  <c:v>Σύνολο</c:v>
                </c:pt>
              </c:strCache>
            </c:strRef>
          </c:tx>
          <c:spPr>
            <a:ln w="25400">
              <a:noFill/>
              <a:prstDash val="sysDot"/>
            </a:ln>
          </c:spPr>
          <c:marker>
            <c:symbol val="circle"/>
            <c:size val="9"/>
            <c:spPr>
              <a:solidFill>
                <a:schemeClr val="tx1"/>
              </a:solidFill>
            </c:spPr>
          </c:marker>
          <c:dLbls>
            <c:numFmt formatCode="#,##0.0" sourceLinked="0"/>
            <c:spPr>
              <a:solidFill>
                <a:schemeClr val="lt1"/>
              </a:solidFill>
              <a:ln w="25400" cap="flat" cmpd="sng" algn="ctr">
                <a:noFill/>
                <a:prstDash val="solid"/>
              </a:ln>
              <a:effectLst/>
            </c:spPr>
            <c:txPr>
              <a:bodyPr wrap="square" lIns="38100" tIns="19050" rIns="38100" bIns="19050" anchor="ctr">
                <a:spAutoFit/>
              </a:bodyPr>
              <a:lstStyle/>
              <a:p>
                <a:pPr>
                  <a:defRPr sz="1400"/>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'42-new-43-new'!$A$9:$A$16</c:f>
              <c:numCache>
                <c:formatCode>General</c:formatCode>
                <c:ptCount val="8"/>
                <c:pt idx="0">
                  <c:v>2009</c:v>
                </c:pt>
                <c:pt idx="1">
                  <c:v>2010</c:v>
                </c:pt>
                <c:pt idx="2">
                  <c:v>2011</c:v>
                </c:pt>
                <c:pt idx="3">
                  <c:v>2012</c:v>
                </c:pt>
                <c:pt idx="4">
                  <c:v>2013</c:v>
                </c:pt>
                <c:pt idx="5">
                  <c:v>2014</c:v>
                </c:pt>
                <c:pt idx="6">
                  <c:v>2015</c:v>
                </c:pt>
                <c:pt idx="7">
                  <c:v>2016</c:v>
                </c:pt>
              </c:numCache>
            </c:numRef>
          </c:cat>
          <c:val>
            <c:numRef>
              <c:f>'42-new-43-new'!$D$9:$D$17</c:f>
              <c:numCache>
                <c:formatCode>#,##0</c:formatCode>
                <c:ptCount val="9"/>
                <c:pt idx="0">
                  <c:v>8236645022.3299999</c:v>
                </c:pt>
                <c:pt idx="1">
                  <c:v>7340298092.2700005</c:v>
                </c:pt>
                <c:pt idx="2">
                  <c:v>6758845273.25</c:v>
                </c:pt>
                <c:pt idx="3">
                  <c:v>5967641481.5100002</c:v>
                </c:pt>
                <c:pt idx="4">
                  <c:v>5694576117.75</c:v>
                </c:pt>
                <c:pt idx="5">
                  <c:v>5638258388.2399998</c:v>
                </c:pt>
                <c:pt idx="6">
                  <c:v>5603633391.54</c:v>
                </c:pt>
                <c:pt idx="7">
                  <c:v>5820373665.04</c:v>
                </c:pt>
                <c:pt idx="8">
                  <c:v>5779501884.9300003</c:v>
                </c:pt>
              </c:numCache>
            </c:numRef>
          </c:val>
          <c:smooth val="0"/>
          <c:extLst>
            <c:ext xmlns:c16="http://schemas.microsoft.com/office/drawing/2014/chart" uri="{C3380CC4-5D6E-409C-BE32-E72D297353CC}">
              <c16:uniqueId val="{00000002-456F-4E1C-90AA-36EC20D14246}"/>
            </c:ext>
          </c:extLst>
        </c:ser>
        <c:dLbls>
          <c:showLegendKey val="0"/>
          <c:showVal val="0"/>
          <c:showCatName val="0"/>
          <c:showSerName val="0"/>
          <c:showPercent val="0"/>
          <c:showBubbleSize val="0"/>
        </c:dLbls>
        <c:marker val="1"/>
        <c:smooth val="0"/>
        <c:axId val="133993600"/>
        <c:axId val="133995136"/>
      </c:lineChart>
      <c:catAx>
        <c:axId val="133993600"/>
        <c:scaling>
          <c:orientation val="minMax"/>
        </c:scaling>
        <c:delete val="0"/>
        <c:axPos val="b"/>
        <c:majorGridlines>
          <c:spPr>
            <a:ln>
              <a:solidFill>
                <a:schemeClr val="bg1">
                  <a:lumMod val="85000"/>
                </a:schemeClr>
              </a:solidFill>
            </a:ln>
          </c:spPr>
        </c:majorGridlines>
        <c:numFmt formatCode="General" sourceLinked="1"/>
        <c:majorTickMark val="out"/>
        <c:minorTickMark val="none"/>
        <c:tickLblPos val="nextTo"/>
        <c:txPr>
          <a:bodyPr rot="0" vert="horz"/>
          <a:lstStyle/>
          <a:p>
            <a:pPr>
              <a:defRPr/>
            </a:pPr>
            <a:endParaRPr lang="el-GR"/>
          </a:p>
        </c:txPr>
        <c:crossAx val="133995136"/>
        <c:crosses val="autoZero"/>
        <c:auto val="1"/>
        <c:lblAlgn val="ctr"/>
        <c:lblOffset val="100"/>
        <c:noMultiLvlLbl val="0"/>
      </c:catAx>
      <c:valAx>
        <c:axId val="133995136"/>
        <c:scaling>
          <c:orientation val="minMax"/>
        </c:scaling>
        <c:delete val="0"/>
        <c:axPos val="l"/>
        <c:numFmt formatCode="#,##0" sourceLinked="1"/>
        <c:majorTickMark val="out"/>
        <c:minorTickMark val="none"/>
        <c:tickLblPos val="nextTo"/>
        <c:txPr>
          <a:bodyPr rot="0" vert="horz"/>
          <a:lstStyle/>
          <a:p>
            <a:pPr>
              <a:defRPr/>
            </a:pPr>
            <a:endParaRPr lang="el-GR"/>
          </a:p>
        </c:txPr>
        <c:crossAx val="133993600"/>
        <c:crosses val="autoZero"/>
        <c:crossBetween val="between"/>
        <c:dispUnits>
          <c:builtInUnit val="billions"/>
          <c:dispUnitsLbl>
            <c:layout>
              <c:manualLayout>
                <c:xMode val="edge"/>
                <c:yMode val="edge"/>
                <c:x val="2.5421243000806192E-2"/>
                <c:y val="2.8756220276436317E-3"/>
              </c:manualLayout>
            </c:layout>
            <c:tx>
              <c:rich>
                <a:bodyPr rot="0" vert="horz"/>
                <a:lstStyle/>
                <a:p>
                  <a:pPr algn="ctr">
                    <a:defRPr/>
                  </a:pPr>
                  <a:r>
                    <a:rPr lang="el-GR" baseline="0" dirty="0" err="1"/>
                    <a:t>δισεκ</a:t>
                  </a:r>
                  <a:r>
                    <a:rPr lang="el-GR" baseline="0" dirty="0"/>
                    <a:t>. €</a:t>
                  </a:r>
                  <a:endParaRPr lang="en-US" dirty="0"/>
                </a:p>
              </c:rich>
            </c:tx>
            <c:spPr>
              <a:noFill/>
              <a:ln w="25400">
                <a:noFill/>
              </a:ln>
            </c:spPr>
          </c:dispUnitsLbl>
        </c:dispUnits>
      </c:valAx>
    </c:plotArea>
    <c:legend>
      <c:legendPos val="r"/>
      <c:layout>
        <c:manualLayout>
          <c:xMode val="edge"/>
          <c:yMode val="edge"/>
          <c:x val="0"/>
          <c:y val="0.91364902506963785"/>
          <c:w val="0.99374321924929032"/>
          <c:h val="8.635105359683562E-2"/>
        </c:manualLayout>
      </c:layout>
      <c:overlay val="0"/>
      <c:txPr>
        <a:bodyPr/>
        <a:lstStyle/>
        <a:p>
          <a:pPr>
            <a:defRPr sz="1600"/>
          </a:pPr>
          <a:endParaRPr lang="el-GR"/>
        </a:p>
      </c:txPr>
    </c:legend>
    <c:plotVisOnly val="1"/>
    <c:dispBlanksAs val="gap"/>
    <c:showDLblsOverMax val="0"/>
  </c:chart>
  <c:spPr>
    <a:ln>
      <a:noFill/>
    </a:ln>
  </c:spPr>
  <c:txPr>
    <a:bodyPr/>
    <a:lstStyle/>
    <a:p>
      <a:pPr>
        <a:defRPr sz="1000" b="0" i="0" u="none" strike="noStrike" baseline="0">
          <a:solidFill>
            <a:srgbClr val="000000"/>
          </a:solidFill>
          <a:latin typeface="+mn-lt"/>
          <a:ea typeface="Arial Narrow"/>
          <a:cs typeface="Arial Narrow"/>
        </a:defRPr>
      </a:pPr>
      <a:endParaRPr lang="el-GR"/>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ysClr val="windowText" lastClr="000000"/>
                </a:solidFill>
                <a:latin typeface="+mn-lt"/>
                <a:ea typeface="+mn-ea"/>
                <a:cs typeface="+mn-cs"/>
              </a:defRPr>
            </a:pPr>
            <a:r>
              <a:rPr lang="el-GR" sz="1440" b="1" i="0" u="none" strike="noStrike" baseline="0" dirty="0"/>
              <a:t>Εξέλιξη εμπορικού ισοζυγίου φαρμάκων (εκατ. €)</a:t>
            </a:r>
            <a:endParaRPr lang="en-US" b="1" dirty="0"/>
          </a:p>
        </c:rich>
      </c:tx>
      <c:layout>
        <c:manualLayout>
          <c:xMode val="edge"/>
          <c:yMode val="edge"/>
          <c:x val="0.27319049031283021"/>
          <c:y val="0"/>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ysClr val="windowText" lastClr="000000"/>
              </a:solidFill>
              <a:latin typeface="+mn-lt"/>
              <a:ea typeface="+mn-ea"/>
              <a:cs typeface="+mn-cs"/>
            </a:defRPr>
          </a:pPr>
          <a:endParaRPr lang="el-GR"/>
        </a:p>
      </c:txPr>
    </c:title>
    <c:autoTitleDeleted val="0"/>
    <c:plotArea>
      <c:layout>
        <c:manualLayout>
          <c:layoutTarget val="inner"/>
          <c:xMode val="edge"/>
          <c:yMode val="edge"/>
          <c:x val="0.11525934675761461"/>
          <c:y val="2.6112376402621932E-2"/>
          <c:w val="0.86509503578239766"/>
          <c:h val="0.81729210521473405"/>
        </c:manualLayout>
      </c:layout>
      <c:barChart>
        <c:barDir val="col"/>
        <c:grouping val="clustered"/>
        <c:varyColors val="0"/>
        <c:ser>
          <c:idx val="2"/>
          <c:order val="2"/>
          <c:tx>
            <c:strRef>
              <c:f>'47-new'!$D$6</c:f>
              <c:strCache>
                <c:ptCount val="1"/>
                <c:pt idx="0">
                  <c:v>Ισοζύγιο</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l-G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'47-new'!$A$7:$A$18</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'47-new'!$D$7:$D$18</c:f>
              <c:numCache>
                <c:formatCode>#,##0</c:formatCode>
                <c:ptCount val="12"/>
                <c:pt idx="0">
                  <c:v>-2453119763</c:v>
                </c:pt>
                <c:pt idx="1">
                  <c:v>-2856431434</c:v>
                </c:pt>
                <c:pt idx="2">
                  <c:v>-3000815125</c:v>
                </c:pt>
                <c:pt idx="3">
                  <c:v>-2528773697</c:v>
                </c:pt>
                <c:pt idx="4">
                  <c:v>-2354501231</c:v>
                </c:pt>
                <c:pt idx="5">
                  <c:v>-1972160776</c:v>
                </c:pt>
                <c:pt idx="6">
                  <c:v>-1708578180</c:v>
                </c:pt>
                <c:pt idx="7">
                  <c:v>-1649703303</c:v>
                </c:pt>
                <c:pt idx="8">
                  <c:v>-1775341576</c:v>
                </c:pt>
                <c:pt idx="9">
                  <c:v>-1800431881</c:v>
                </c:pt>
                <c:pt idx="10">
                  <c:v>-1580210450</c:v>
                </c:pt>
                <c:pt idx="11">
                  <c:v>-1339573798</c:v>
                </c:pt>
              </c:numCache>
            </c:numRef>
          </c:val>
          <c:extLst>
            <c:ext xmlns:c16="http://schemas.microsoft.com/office/drawing/2014/chart" uri="{C3380CC4-5D6E-409C-BE32-E72D297353CC}">
              <c16:uniqueId val="{00000000-E6F9-413C-9A37-B8F0ABAEAFFE}"/>
            </c:ext>
          </c:extLst>
        </c:ser>
        <c:dLbls>
          <c:dLblPos val="outEnd"/>
          <c:showLegendKey val="0"/>
          <c:showVal val="1"/>
          <c:showCatName val="0"/>
          <c:showSerName val="0"/>
          <c:showPercent val="0"/>
          <c:showBubbleSize val="0"/>
        </c:dLbls>
        <c:gapWidth val="16"/>
        <c:overlap val="-27"/>
        <c:axId val="324490416"/>
        <c:axId val="324499152"/>
      </c:barChart>
      <c:lineChart>
        <c:grouping val="standard"/>
        <c:varyColors val="0"/>
        <c:ser>
          <c:idx val="0"/>
          <c:order val="0"/>
          <c:tx>
            <c:strRef>
              <c:f>'47-new'!$B$6</c:f>
              <c:strCache>
                <c:ptCount val="1"/>
                <c:pt idx="0">
                  <c:v>Εισαγωγές</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6"/>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2-E6F9-413C-9A37-B8F0ABAEAFFE}"/>
              </c:ext>
            </c:extLst>
          </c:dPt>
          <c:dLbls>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'47-new'!$A$7:$A$18</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'47-new'!$B$7:$B$18</c:f>
              <c:numCache>
                <c:formatCode>_-* #,##0\ _€_-;\-* #,##0\ _€_-;_-* "-"??\ _€_-;_-@_-</c:formatCode>
                <c:ptCount val="12"/>
                <c:pt idx="0">
                  <c:v>3436812937</c:v>
                </c:pt>
                <c:pt idx="1">
                  <c:v>3746985801</c:v>
                </c:pt>
                <c:pt idx="2">
                  <c:v>3949384374</c:v>
                </c:pt>
                <c:pt idx="3">
                  <c:v>3571120735</c:v>
                </c:pt>
                <c:pt idx="4">
                  <c:v>3275682417</c:v>
                </c:pt>
                <c:pt idx="5">
                  <c:v>2941429291</c:v>
                </c:pt>
                <c:pt idx="6">
                  <c:v>2763316450</c:v>
                </c:pt>
                <c:pt idx="7">
                  <c:v>2699142544</c:v>
                </c:pt>
                <c:pt idx="8">
                  <c:v>2800355698</c:v>
                </c:pt>
                <c:pt idx="9">
                  <c:v>2866015339</c:v>
                </c:pt>
                <c:pt idx="10">
                  <c:v>2728983342</c:v>
                </c:pt>
                <c:pt idx="11">
                  <c:v>2763828074</c:v>
                </c:pt>
              </c:numCache>
            </c:numRef>
          </c:val>
          <c:smooth val="0"/>
          <c:extLst>
            <c:ext xmlns:c16="http://schemas.microsoft.com/office/drawing/2014/chart" uri="{C3380CC4-5D6E-409C-BE32-E72D297353CC}">
              <c16:uniqueId val="{00000003-E6F9-413C-9A37-B8F0ABAEAFFE}"/>
            </c:ext>
          </c:extLst>
        </c:ser>
        <c:ser>
          <c:idx val="1"/>
          <c:order val="1"/>
          <c:tx>
            <c:strRef>
              <c:f>'47-new'!$C$6</c:f>
              <c:strCache>
                <c:ptCount val="1"/>
                <c:pt idx="0">
                  <c:v>Εξαγωγές</c:v>
                </c:pt>
              </c:strCache>
            </c:strRef>
          </c:tx>
          <c:spPr>
            <a:ln w="28575" cap="rnd">
              <a:solidFill>
                <a:srgbClr val="00B050"/>
              </a:solidFill>
              <a:round/>
            </a:ln>
            <a:effectLst/>
          </c:spPr>
          <c:marker>
            <c:symbol val="circle"/>
            <c:size val="5"/>
            <c:spPr>
              <a:solidFill>
                <a:schemeClr val="accent2"/>
              </a:solidFill>
              <a:ln w="9525">
                <a:solidFill>
                  <a:schemeClr val="accent2"/>
                </a:solidFill>
              </a:ln>
              <a:effectLst/>
            </c:spPr>
          </c:marker>
          <c:dPt>
            <c:idx val="6"/>
            <c:marker>
              <c:symbol val="circle"/>
              <c:size val="5"/>
              <c:spPr>
                <a:solidFill>
                  <a:schemeClr val="accent2"/>
                </a:solidFill>
                <a:ln w="9525">
                  <a:solidFill>
                    <a:schemeClr val="accent2"/>
                  </a:solidFill>
                </a:ln>
                <a:effectLst/>
              </c:spPr>
            </c:marker>
            <c:bubble3D val="0"/>
            <c:spPr>
              <a:ln w="28575" cap="rnd">
                <a:solidFill>
                  <a:srgbClr val="00B050"/>
                </a:solidFill>
                <a:round/>
              </a:ln>
              <a:effectLst/>
            </c:spPr>
            <c:extLst>
              <c:ext xmlns:c16="http://schemas.microsoft.com/office/drawing/2014/chart" uri="{C3380CC4-5D6E-409C-BE32-E72D297353CC}">
                <c16:uniqueId val="{00000005-E6F9-413C-9A37-B8F0ABAEAFFE}"/>
              </c:ext>
            </c:extLst>
          </c:dPt>
          <c:dLbls>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'47-new'!$A$7:$A$18</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'47-new'!$C$7:$C$18</c:f>
              <c:numCache>
                <c:formatCode>_-* #,##0\ _€_-;\-* #,##0\ _€_-;_-* "-"??\ _€_-;_-@_-</c:formatCode>
                <c:ptCount val="12"/>
                <c:pt idx="0">
                  <c:v>983693174</c:v>
                </c:pt>
                <c:pt idx="1">
                  <c:v>890554367</c:v>
                </c:pt>
                <c:pt idx="2">
                  <c:v>948569249</c:v>
                </c:pt>
                <c:pt idx="3">
                  <c:v>1042347038</c:v>
                </c:pt>
                <c:pt idx="4">
                  <c:v>921181186</c:v>
                </c:pt>
                <c:pt idx="5">
                  <c:v>969268515</c:v>
                </c:pt>
                <c:pt idx="6">
                  <c:v>1054738270</c:v>
                </c:pt>
                <c:pt idx="7">
                  <c:v>1049439241</c:v>
                </c:pt>
                <c:pt idx="8">
                  <c:v>1025014122</c:v>
                </c:pt>
                <c:pt idx="9">
                  <c:v>1065583458</c:v>
                </c:pt>
                <c:pt idx="10">
                  <c:v>1148772892</c:v>
                </c:pt>
                <c:pt idx="11">
                  <c:v>1424254276</c:v>
                </c:pt>
              </c:numCache>
            </c:numRef>
          </c:val>
          <c:smooth val="0"/>
          <c:extLst>
            <c:ext xmlns:c16="http://schemas.microsoft.com/office/drawing/2014/chart" uri="{C3380CC4-5D6E-409C-BE32-E72D297353CC}">
              <c16:uniqueId val="{00000006-E6F9-413C-9A37-B8F0ABAEAFFE}"/>
            </c:ext>
          </c:extLst>
        </c:ser>
        <c:dLbls>
          <c:showLegendKey val="0"/>
          <c:showVal val="0"/>
          <c:showCatName val="0"/>
          <c:showSerName val="0"/>
          <c:showPercent val="0"/>
          <c:showBubbleSize val="0"/>
        </c:dLbls>
        <c:marker val="1"/>
        <c:smooth val="0"/>
        <c:axId val="324490416"/>
        <c:axId val="324499152"/>
      </c:lineChart>
      <c:catAx>
        <c:axId val="32449041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l-GR"/>
          </a:p>
        </c:txPr>
        <c:crossAx val="324499152"/>
        <c:crosses val="autoZero"/>
        <c:auto val="1"/>
        <c:lblAlgn val="ctr"/>
        <c:lblOffset val="100"/>
        <c:noMultiLvlLbl val="0"/>
      </c:catAx>
      <c:valAx>
        <c:axId val="3244991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l-GR"/>
          </a:p>
        </c:txPr>
        <c:crossAx val="324490416"/>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l-GR"/>
                    <a:t>εκατ.ευρώ</a:t>
                  </a:r>
                  <a:endParaRPr lang="en-GB"/>
                </a:p>
              </c:rich>
            </c:tx>
            <c:spPr>
              <a:noFill/>
              <a:ln>
                <a:noFill/>
              </a:ln>
              <a:effectLst/>
            </c:spPr>
            <c:txPr>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l-GR"/>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latin typeface="+mn-lt"/>
        </a:defRPr>
      </a:pPr>
      <a:endParaRPr lang="el-GR"/>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540429795378354E-2"/>
          <c:y val="7.3040718463839208E-2"/>
          <c:w val="0.90505880892131552"/>
          <c:h val="0.74330300877655298"/>
        </c:manualLayout>
      </c:layout>
      <c:barChart>
        <c:barDir val="col"/>
        <c:grouping val="clustered"/>
        <c:varyColors val="0"/>
        <c:ser>
          <c:idx val="0"/>
          <c:order val="1"/>
          <c:tx>
            <c:strRef>
              <c:f>'48-new'!$G$21</c:f>
              <c:strCache>
                <c:ptCount val="1"/>
                <c:pt idx="0">
                  <c:v>Εξαγωγές</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'48-new'!$E$22:$E$33</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'48-new'!$G$22:$G$33</c:f>
              <c:numCache>
                <c:formatCode>0.0%</c:formatCode>
                <c:ptCount val="12"/>
                <c:pt idx="0">
                  <c:v>5.0726062127502372E-2</c:v>
                </c:pt>
                <c:pt idx="1">
                  <c:v>4.1772301987989501E-2</c:v>
                </c:pt>
                <c:pt idx="2">
                  <c:v>5.2653993978565038E-2</c:v>
                </c:pt>
                <c:pt idx="3">
                  <c:v>4.8935586755738364E-2</c:v>
                </c:pt>
                <c:pt idx="4">
                  <c:v>3.7788465130140662E-2</c:v>
                </c:pt>
                <c:pt idx="5">
                  <c:v>3.5145177848349474E-2</c:v>
                </c:pt>
                <c:pt idx="6">
                  <c:v>3.8641427645820785E-2</c:v>
                </c:pt>
                <c:pt idx="7">
                  <c:v>3.8695386775619553E-2</c:v>
                </c:pt>
                <c:pt idx="8">
                  <c:v>3.958315186051805E-2</c:v>
                </c:pt>
                <c:pt idx="9">
                  <c:v>4.1847446048115119E-2</c:v>
                </c:pt>
                <c:pt idx="10">
                  <c:v>3.9802743667620245E-2</c:v>
                </c:pt>
                <c:pt idx="11">
                  <c:v>4.2614345372069616E-2</c:v>
                </c:pt>
              </c:numCache>
            </c:numRef>
          </c:val>
          <c:extLst>
            <c:ext xmlns:c16="http://schemas.microsoft.com/office/drawing/2014/chart" uri="{C3380CC4-5D6E-409C-BE32-E72D297353CC}">
              <c16:uniqueId val="{00000000-B4BB-454C-91E1-B097A877CBC0}"/>
            </c:ext>
          </c:extLst>
        </c:ser>
        <c:dLbls>
          <c:showLegendKey val="0"/>
          <c:showVal val="1"/>
          <c:showCatName val="0"/>
          <c:showSerName val="0"/>
          <c:showPercent val="0"/>
          <c:showBubbleSize val="0"/>
        </c:dLbls>
        <c:gapWidth val="88"/>
        <c:axId val="1792067216"/>
        <c:axId val="1792048080"/>
      </c:barChart>
      <c:lineChart>
        <c:grouping val="standard"/>
        <c:varyColors val="0"/>
        <c:ser>
          <c:idx val="1"/>
          <c:order val="0"/>
          <c:tx>
            <c:strRef>
              <c:f>'48-new'!$F$21</c:f>
              <c:strCache>
                <c:ptCount val="1"/>
                <c:pt idx="0">
                  <c:v>Εισαγωγές</c:v>
                </c:pt>
              </c:strCache>
            </c:strRef>
          </c:tx>
          <c:spPr>
            <a:ln w="28575" cap="rnd">
              <a:no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'48-new'!$E$22:$E$33</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'48-new'!$F$22:$F$33</c:f>
              <c:numCache>
                <c:formatCode>0.0%</c:formatCode>
                <c:ptCount val="12"/>
                <c:pt idx="0">
                  <c:v>5.7156477127801288E-2</c:v>
                </c:pt>
                <c:pt idx="1">
                  <c:v>5.7773202160517394E-2</c:v>
                </c:pt>
                <c:pt idx="2">
                  <c:v>7.432294117469343E-2</c:v>
                </c:pt>
                <c:pt idx="3">
                  <c:v>6.8480751881731569E-2</c:v>
                </c:pt>
                <c:pt idx="4">
                  <c:v>6.6997970915236155E-2</c:v>
                </c:pt>
                <c:pt idx="5">
                  <c:v>5.9377740334900994E-2</c:v>
                </c:pt>
                <c:pt idx="6">
                  <c:v>5.8797591856535186E-2</c:v>
                </c:pt>
                <c:pt idx="7">
                  <c:v>5.5851763875091491E-2</c:v>
                </c:pt>
                <c:pt idx="8">
                  <c:v>6.4257359681253748E-2</c:v>
                </c:pt>
                <c:pt idx="9">
                  <c:v>6.4860533734371867E-2</c:v>
                </c:pt>
                <c:pt idx="10">
                  <c:v>5.4267714246305283E-2</c:v>
                </c:pt>
                <c:pt idx="11">
                  <c:v>5.012235802589058E-2</c:v>
                </c:pt>
              </c:numCache>
            </c:numRef>
          </c:val>
          <c:smooth val="0"/>
          <c:extLst>
            <c:ext xmlns:c16="http://schemas.microsoft.com/office/drawing/2014/chart" uri="{C3380CC4-5D6E-409C-BE32-E72D297353CC}">
              <c16:uniqueId val="{00000001-B4BB-454C-91E1-B097A877CBC0}"/>
            </c:ext>
          </c:extLst>
        </c:ser>
        <c:dLbls>
          <c:showLegendKey val="0"/>
          <c:showVal val="0"/>
          <c:showCatName val="0"/>
          <c:showSerName val="0"/>
          <c:showPercent val="0"/>
          <c:showBubbleSize val="0"/>
        </c:dLbls>
        <c:marker val="1"/>
        <c:smooth val="0"/>
        <c:axId val="1792067216"/>
        <c:axId val="1792048080"/>
      </c:lineChart>
      <c:catAx>
        <c:axId val="1792067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1792048080"/>
        <c:crosses val="autoZero"/>
        <c:auto val="1"/>
        <c:lblAlgn val="ctr"/>
        <c:lblOffset val="100"/>
        <c:noMultiLvlLbl val="0"/>
      </c:catAx>
      <c:valAx>
        <c:axId val="1792048080"/>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17920672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mn-lt"/>
        </a:defRPr>
      </a:pPr>
      <a:endParaRPr lang="el-GR"/>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l-GR" sz="1400" dirty="0"/>
              <a:t>Βιομηχανικά προϊόντα με υψηλή εξαγωγική αξία, 2017</a:t>
            </a:r>
          </a:p>
        </c:rich>
      </c:tx>
      <c:layout>
        <c:manualLayout>
          <c:xMode val="edge"/>
          <c:yMode val="edge"/>
          <c:x val="0.26971684295149817"/>
          <c:y val="1.3144006304551197E-5"/>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23540485675393166"/>
          <c:y val="5.8445908036448328E-2"/>
          <c:w val="0.713969947419833"/>
          <c:h val="0.85033652183670616"/>
        </c:manualLayout>
      </c:layout>
      <c:barChart>
        <c:barDir val="bar"/>
        <c:grouping val="clustered"/>
        <c:varyColors val="0"/>
        <c:ser>
          <c:idx val="0"/>
          <c:order val="0"/>
          <c:tx>
            <c:strRef>
              <c:f>'Άλλοι κλάδοι'!$L$5</c:f>
              <c:strCache>
                <c:ptCount val="1"/>
                <c:pt idx="0">
                  <c:v>Αξία εξαγωγών, 2017</c:v>
                </c:pt>
              </c:strCache>
            </c:strRef>
          </c:tx>
          <c:spPr>
            <a:solidFill>
              <a:schemeClr val="accent1">
                <a:lumMod val="75000"/>
              </a:schemeClr>
            </a:solidFill>
            <a:ln>
              <a:noFill/>
            </a:ln>
            <a:effectLst>
              <a:outerShdw blurRad="50800" dist="38100" dir="2700000" algn="tl" rotWithShape="0">
                <a:prstClr val="black">
                  <a:alpha val="40000"/>
                </a:prstClr>
              </a:outerShdw>
            </a:effectLst>
          </c:spPr>
          <c:invertIfNegative val="0"/>
          <c:dPt>
            <c:idx val="2"/>
            <c:invertIfNegative val="0"/>
            <c:bubble3D val="0"/>
            <c:spPr>
              <a:solidFill>
                <a:schemeClr val="accent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5E41-435A-8551-9AEEB0FCFC3E}"/>
              </c:ext>
            </c:extLst>
          </c:dPt>
          <c:dPt>
            <c:idx val="5"/>
            <c:invertIfNegative val="0"/>
            <c:bubble3D val="0"/>
            <c:spPr>
              <a:solidFill>
                <a:schemeClr val="accent3">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0-7D0F-49DC-B793-DF9AE40DE874}"/>
              </c:ext>
            </c:extLst>
          </c:dPt>
          <c:dLbls>
            <c:dLbl>
              <c:idx val="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D0F-49DC-B793-DF9AE40DE874}"/>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'Άλλοι κλάδοι'!$K$6:$K$19</c:f>
              <c:strCache>
                <c:ptCount val="14"/>
                <c:pt idx="0">
                  <c:v>Προϊόντα διύλησης πετρελαίου</c:v>
                </c:pt>
                <c:pt idx="1">
                  <c:v>Τρόφιμα</c:v>
                </c:pt>
                <c:pt idx="2">
                  <c:v>Προϊόντα Αλουμινίου</c:v>
                </c:pt>
                <c:pt idx="3">
                  <c:v>Λοιπά βασικά μέταλλα</c:v>
                </c:pt>
                <c:pt idx="4">
                  <c:v>Χημικά προϊόντα</c:v>
                </c:pt>
                <c:pt idx="5">
                  <c:v>Φαρμακευτικά προϊόντα</c:v>
                </c:pt>
                <c:pt idx="6">
                  <c:v>Ηλεκτρονικοί υπολογιστές</c:v>
                </c:pt>
                <c:pt idx="7">
                  <c:v>Μηχανήματα και είδη εξοπλισμού</c:v>
                </c:pt>
                <c:pt idx="8">
                  <c:v>Είδη ένδυσης</c:v>
                </c:pt>
                <c:pt idx="9">
                  <c:v>Πλαστικά προϊόντα</c:v>
                </c:pt>
                <c:pt idx="10">
                  <c:v>Λοιπός ηλεκτρικός εξοπλισμός</c:v>
                </c:pt>
                <c:pt idx="11">
                  <c:v>Μη μεταλλικά προϊόντα</c:v>
                </c:pt>
                <c:pt idx="12">
                  <c:v>Κλωστοϋφαντουργικές ύλες </c:v>
                </c:pt>
                <c:pt idx="13">
                  <c:v>Λατομικά προϊόντα</c:v>
                </c:pt>
              </c:strCache>
            </c:strRef>
          </c:cat>
          <c:val>
            <c:numRef>
              <c:f>'Άλλοι κλάδοι'!$L$6:$L$19</c:f>
              <c:numCache>
                <c:formatCode>_-* #,##0\ _€_-;\-* #,##0\ _€_-;_-* "-"??\ _€_-;_-@_-</c:formatCode>
                <c:ptCount val="14"/>
                <c:pt idx="0">
                  <c:v>8812829376</c:v>
                </c:pt>
                <c:pt idx="1">
                  <c:v>3372158858</c:v>
                </c:pt>
                <c:pt idx="2">
                  <c:v>1703158037</c:v>
                </c:pt>
                <c:pt idx="3">
                  <c:v>1671747762</c:v>
                </c:pt>
                <c:pt idx="4">
                  <c:v>1446353687</c:v>
                </c:pt>
                <c:pt idx="5">
                  <c:v>1228542807</c:v>
                </c:pt>
                <c:pt idx="6">
                  <c:v>1012050240</c:v>
                </c:pt>
                <c:pt idx="7">
                  <c:v>739156316</c:v>
                </c:pt>
                <c:pt idx="8">
                  <c:v>706787568</c:v>
                </c:pt>
                <c:pt idx="9">
                  <c:v>685881725</c:v>
                </c:pt>
                <c:pt idx="10">
                  <c:v>680600692</c:v>
                </c:pt>
                <c:pt idx="11">
                  <c:v>529955470</c:v>
                </c:pt>
                <c:pt idx="12">
                  <c:v>435229593</c:v>
                </c:pt>
                <c:pt idx="13">
                  <c:v>376186496</c:v>
                </c:pt>
              </c:numCache>
            </c:numRef>
          </c:val>
          <c:extLst>
            <c:ext xmlns:c16="http://schemas.microsoft.com/office/drawing/2014/chart" uri="{C3380CC4-5D6E-409C-BE32-E72D297353CC}">
              <c16:uniqueId val="{00000002-5E41-435A-8551-9AEEB0FCFC3E}"/>
            </c:ext>
          </c:extLst>
        </c:ser>
        <c:dLbls>
          <c:showLegendKey val="0"/>
          <c:showVal val="0"/>
          <c:showCatName val="0"/>
          <c:showSerName val="0"/>
          <c:showPercent val="0"/>
          <c:showBubbleSize val="0"/>
        </c:dLbls>
        <c:gapWidth val="60"/>
        <c:overlap val="18"/>
        <c:axId val="1378072304"/>
        <c:axId val="1378060336"/>
      </c:barChart>
      <c:catAx>
        <c:axId val="13780723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1378060336"/>
        <c:crosses val="autoZero"/>
        <c:auto val="1"/>
        <c:lblAlgn val="ctr"/>
        <c:lblOffset val="100"/>
        <c:noMultiLvlLbl val="0"/>
      </c:catAx>
      <c:valAx>
        <c:axId val="1378060336"/>
        <c:scaling>
          <c:orientation val="minMax"/>
        </c:scaling>
        <c:delete val="0"/>
        <c:axPos val="b"/>
        <c:majorGridlines>
          <c:spPr>
            <a:ln w="3175" cap="flat" cmpd="sng" algn="ctr">
              <a:solidFill>
                <a:schemeClr val="bg1">
                  <a:lumMod val="85000"/>
                </a:schemeClr>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378072304"/>
        <c:crosses val="max"/>
        <c:crossBetween val="between"/>
        <c:dispUnits>
          <c:builtInUnit val="millions"/>
          <c:dispUnitsLbl>
            <c:layout>
              <c:manualLayout>
                <c:xMode val="edge"/>
                <c:yMode val="edge"/>
                <c:x val="0.95510495807493456"/>
                <c:y val="0.96745066292931625"/>
              </c:manualLayout>
            </c:layout>
            <c:tx>
              <c:rich>
                <a:bodyPr rot="0" spcFirstLastPara="1" vertOverflow="ellipsis" vert="horz" wrap="square" anchor="ctr" anchorCtr="1"/>
                <a:lstStyle/>
                <a:p>
                  <a:pPr>
                    <a:defRPr sz="800" b="1" i="0" u="none" strike="noStrike" kern="1200" baseline="0">
                      <a:solidFill>
                        <a:schemeClr val="tx1">
                          <a:lumMod val="65000"/>
                          <a:lumOff val="35000"/>
                        </a:schemeClr>
                      </a:solidFill>
                      <a:latin typeface="+mn-lt"/>
                      <a:ea typeface="+mn-ea"/>
                      <a:cs typeface="+mn-cs"/>
                    </a:defRPr>
                  </a:pPr>
                  <a:r>
                    <a:rPr lang="el-GR" sz="800"/>
                    <a:t>εκατ. €</a:t>
                  </a:r>
                  <a:endParaRPr lang="en-GB" sz="800"/>
                </a:p>
              </c:rich>
            </c:tx>
            <c:spPr>
              <a:noFill/>
              <a:ln>
                <a:noFill/>
              </a:ln>
              <a:effectLst/>
            </c:spPr>
            <c:txPr>
              <a:bodyPr rot="0" spcFirstLastPara="1" vertOverflow="ellipsis" vert="horz" wrap="square" anchor="ctr" anchorCtr="1"/>
              <a:lstStyle/>
              <a:p>
                <a:pPr>
                  <a:defRPr sz="800" b="1" i="0" u="none" strike="noStrike" kern="1200" baseline="0">
                    <a:solidFill>
                      <a:schemeClr val="tx1">
                        <a:lumMod val="65000"/>
                        <a:lumOff val="35000"/>
                      </a:schemeClr>
                    </a:solidFill>
                    <a:latin typeface="+mn-lt"/>
                    <a:ea typeface="+mn-ea"/>
                    <a:cs typeface="+mn-cs"/>
                  </a:defRPr>
                </a:pPr>
                <a:endParaRPr lang="el-GR"/>
              </a:p>
            </c:txPr>
          </c:dispUnitsLbl>
        </c:dispUnits>
      </c:valAx>
      <c:spPr>
        <a:noFill/>
        <a:ln>
          <a:noFill/>
        </a:ln>
        <a:effectLst/>
      </c:spPr>
    </c:plotArea>
    <c:plotVisOnly val="1"/>
    <c:dispBlanksAs val="gap"/>
    <c:showDLblsOverMax val="0"/>
  </c:chart>
  <c:spPr>
    <a:noFill/>
    <a:ln>
      <a:noFill/>
    </a:ln>
    <a:effectLst/>
  </c:spPr>
  <c:txPr>
    <a:bodyPr/>
    <a:lstStyle/>
    <a:p>
      <a:pPr>
        <a:defRPr sz="1100" b="1"/>
      </a:pPr>
      <a:endParaRPr lang="el-GR"/>
    </a:p>
  </c:txPr>
  <c:externalData r:id="rId3">
    <c:autoUpdate val="0"/>
  </c:externalData>
  <c:userShapes r:id="rId4"/>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a:t>Κλάδοι με τη μεγαλύτερη έμμεση επίδραση σε όρους Ακαθάριστης Προστιθέμενης Αξίας από τη δραστηριότητα του φαρμάκου </a:t>
            </a:r>
            <a:endParaRPr lang="en-US" b="1"/>
          </a:p>
        </c:rich>
      </c:tx>
      <c:layout>
        <c:manualLayout>
          <c:xMode val="edge"/>
          <c:yMode val="edge"/>
          <c:x val="0.118931575587191"/>
          <c:y val="0"/>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20105666379184819"/>
          <c:y val="8.9721478988461625E-2"/>
          <c:w val="0.77658482767890147"/>
          <c:h val="0.83422162666091648"/>
        </c:manualLayout>
      </c:layout>
      <c:barChart>
        <c:barDir val="bar"/>
        <c:grouping val="clustered"/>
        <c:varyColors val="0"/>
        <c:ser>
          <c:idx val="0"/>
          <c:order val="0"/>
          <c:spPr>
            <a:solidFill>
              <a:schemeClr val="accent1"/>
            </a:solidFill>
            <a:ln>
              <a:noFill/>
            </a:ln>
            <a:effectLst/>
          </c:spPr>
          <c:invertIfNegative val="0"/>
          <c:cat>
            <c:strRef>
              <c:f>indirect_gva!$F$2:$F$15</c:f>
              <c:strCache>
                <c:ptCount val="14"/>
                <c:pt idx="0">
                  <c:v>Εκδόσεις</c:v>
                </c:pt>
                <c:pt idx="1">
                  <c:v>Πληροφορική</c:v>
                </c:pt>
                <c:pt idx="2">
                  <c:v>Εμπόριο οχημάτων</c:v>
                </c:pt>
                <c:pt idx="3">
                  <c:v>Χερσαίες μεταφορές</c:v>
                </c:pt>
                <c:pt idx="4">
                  <c:v>Ενέργεια </c:v>
                </c:pt>
                <c:pt idx="5">
                  <c:v>Διαχείριση αποβλήτων</c:v>
                </c:pt>
                <c:pt idx="6">
                  <c:v>Λιανικό εμπόριο</c:v>
                </c:pt>
                <c:pt idx="7">
                  <c:v>Ξενοδοχεία-εστίαση</c:v>
                </c:pt>
                <c:pt idx="8">
                  <c:v>Τηλεπικοινωνίες</c:v>
                </c:pt>
                <c:pt idx="9">
                  <c:v>Διοικητικές υπηρεσίες</c:v>
                </c:pt>
                <c:pt idx="10">
                  <c:v>Χονδρικό εμπόριο</c:v>
                </c:pt>
                <c:pt idx="11">
                  <c:v>Τράπεζες</c:v>
                </c:pt>
                <c:pt idx="12">
                  <c:v>Νομικά-λογιστικά</c:v>
                </c:pt>
                <c:pt idx="13">
                  <c:v>Ακίνητη περιουσία</c:v>
                </c:pt>
              </c:strCache>
            </c:strRef>
          </c:cat>
          <c:val>
            <c:numRef>
              <c:f>indirect_gva!$G$2:$G$15</c:f>
              <c:numCache>
                <c:formatCode>0.0</c:formatCode>
                <c:ptCount val="14"/>
                <c:pt idx="0">
                  <c:v>16.628203772889723</c:v>
                </c:pt>
                <c:pt idx="1">
                  <c:v>18.976913940265945</c:v>
                </c:pt>
                <c:pt idx="2">
                  <c:v>21.880158577183721</c:v>
                </c:pt>
                <c:pt idx="3">
                  <c:v>26.087715732028645</c:v>
                </c:pt>
                <c:pt idx="4">
                  <c:v>34.247246511357986</c:v>
                </c:pt>
                <c:pt idx="5">
                  <c:v>35.975533920462503</c:v>
                </c:pt>
                <c:pt idx="6">
                  <c:v>38.930820259021317</c:v>
                </c:pt>
                <c:pt idx="7">
                  <c:v>43.239097154422851</c:v>
                </c:pt>
                <c:pt idx="8">
                  <c:v>58.585832161339503</c:v>
                </c:pt>
                <c:pt idx="9">
                  <c:v>94.182448285250416</c:v>
                </c:pt>
                <c:pt idx="10">
                  <c:v>109.12545296660167</c:v>
                </c:pt>
                <c:pt idx="11">
                  <c:v>163.88312481417722</c:v>
                </c:pt>
                <c:pt idx="12">
                  <c:v>204.93045927084145</c:v>
                </c:pt>
                <c:pt idx="13">
                  <c:v>242.54067751600394</c:v>
                </c:pt>
              </c:numCache>
            </c:numRef>
          </c:val>
          <c:extLst>
            <c:ext xmlns:c16="http://schemas.microsoft.com/office/drawing/2014/chart" uri="{C3380CC4-5D6E-409C-BE32-E72D297353CC}">
              <c16:uniqueId val="{00000000-9782-4D09-957A-F78516679F46}"/>
            </c:ext>
          </c:extLst>
        </c:ser>
        <c:dLbls>
          <c:showLegendKey val="0"/>
          <c:showVal val="0"/>
          <c:showCatName val="0"/>
          <c:showSerName val="0"/>
          <c:showPercent val="0"/>
          <c:showBubbleSize val="0"/>
        </c:dLbls>
        <c:gapWidth val="30"/>
        <c:axId val="1378059792"/>
        <c:axId val="1378070128"/>
      </c:barChart>
      <c:catAx>
        <c:axId val="1378059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70128"/>
        <c:crosses val="autoZero"/>
        <c:auto val="1"/>
        <c:lblAlgn val="ctr"/>
        <c:lblOffset val="100"/>
        <c:noMultiLvlLbl val="0"/>
      </c:catAx>
      <c:valAx>
        <c:axId val="1378070128"/>
        <c:scaling>
          <c:orientation val="minMax"/>
        </c:scaling>
        <c:delete val="0"/>
        <c:axPos val="b"/>
        <c:majorGridlines>
          <c:spPr>
            <a:ln w="3175" cap="flat" cmpd="sng" algn="ctr">
              <a:solidFill>
                <a:schemeClr val="bg1">
                  <a:lumMod val="85000"/>
                </a:schemeClr>
              </a:solidFill>
              <a:prstDash val="sysDot"/>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εκατ. €</a:t>
                </a:r>
                <a:endParaRPr lang="en-US"/>
              </a:p>
            </c:rich>
          </c:tx>
          <c:layout>
            <c:manualLayout>
              <c:xMode val="edge"/>
              <c:yMode val="edge"/>
              <c:x val="0.94991465149359888"/>
              <c:y val="0.9606102629261478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59792"/>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l-GR"/>
    </a:p>
  </c:txPr>
  <c:externalData r:id="rId4">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dirty="0"/>
              <a:t>Κλάδοι με τις μεγαλύτερες επιδράσεις σε όρους Ακαθάριστης Προστιθέμενης Αξίας λαμβάνοντας υπόψη και τις προκαλούμενες επιδράσεις</a:t>
            </a:r>
            <a:r>
              <a:rPr lang="el-GR" b="1" baseline="0" dirty="0"/>
              <a:t> </a:t>
            </a:r>
            <a:r>
              <a:rPr lang="el-GR" b="1" dirty="0"/>
              <a:t>από τον κλάδο του φαρμάκου</a:t>
            </a:r>
            <a:endParaRPr lang="en-US" b="1" dirty="0"/>
          </a:p>
        </c:rich>
      </c:tx>
      <c:layout>
        <c:manualLayout>
          <c:xMode val="edge"/>
          <c:yMode val="edge"/>
          <c:x val="0.12741176734131562"/>
          <c:y val="0"/>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19215611384281089"/>
          <c:y val="8.6253653925020005E-2"/>
          <c:w val="0.7829417233229915"/>
          <c:h val="0.83096889565463805"/>
        </c:manualLayout>
      </c:layout>
      <c:barChart>
        <c:barDir val="bar"/>
        <c:grouping val="clustered"/>
        <c:varyColors val="0"/>
        <c:ser>
          <c:idx val="0"/>
          <c:order val="0"/>
          <c:spPr>
            <a:solidFill>
              <a:srgbClr val="666633"/>
            </a:solidFill>
            <a:ln>
              <a:noFill/>
            </a:ln>
            <a:effectLst/>
          </c:spPr>
          <c:invertIfNegative val="0"/>
          <c:cat>
            <c:strRef>
              <c:f>total_gva!$G$2:$G$17</c:f>
              <c:strCache>
                <c:ptCount val="16"/>
                <c:pt idx="0">
                  <c:v>Υγεία</c:v>
                </c:pt>
                <c:pt idx="1">
                  <c:v>Εκπαίδευση</c:v>
                </c:pt>
                <c:pt idx="2">
                  <c:v>Χερσαίες μεταφορές</c:v>
                </c:pt>
                <c:pt idx="3">
                  <c:v>Ενέργεια</c:v>
                </c:pt>
                <c:pt idx="4">
                  <c:v>Διοικητικές υπηρεσίες</c:v>
                </c:pt>
                <c:pt idx="5">
                  <c:v>Γεωργία</c:v>
                </c:pt>
                <c:pt idx="6">
                  <c:v>Τρόφιμα-ποτά</c:v>
                </c:pt>
                <c:pt idx="7">
                  <c:v>Λιανικό εμπόριο</c:v>
                </c:pt>
                <c:pt idx="8">
                  <c:v>Τηλεπικοινωνίες</c:v>
                </c:pt>
                <c:pt idx="9">
                  <c:v>Τράπεζες</c:v>
                </c:pt>
                <c:pt idx="10">
                  <c:v>Νομικά-λογιστικά</c:v>
                </c:pt>
                <c:pt idx="11">
                  <c:v>Χονδρικό εμπόριο</c:v>
                </c:pt>
                <c:pt idx="12">
                  <c:v>Ξενοδοχεία-εστίαση</c:v>
                </c:pt>
                <c:pt idx="13">
                  <c:v>Παραγωγή φαρμάκου</c:v>
                </c:pt>
                <c:pt idx="14">
                  <c:v>Χονδρικό εμπόριο 
φαρμάκων</c:v>
                </c:pt>
                <c:pt idx="15">
                  <c:v>Ακίνητη περιουσία</c:v>
                </c:pt>
              </c:strCache>
            </c:strRef>
          </c:cat>
          <c:val>
            <c:numRef>
              <c:f>total_gva!$H$2:$H$17</c:f>
              <c:numCache>
                <c:formatCode>#,##0</c:formatCode>
                <c:ptCount val="16"/>
                <c:pt idx="0">
                  <c:v>76.586722925969227</c:v>
                </c:pt>
                <c:pt idx="1">
                  <c:v>77.542250367598328</c:v>
                </c:pt>
                <c:pt idx="2">
                  <c:v>84.554248690558879</c:v>
                </c:pt>
                <c:pt idx="3">
                  <c:v>108.01428156812106</c:v>
                </c:pt>
                <c:pt idx="4">
                  <c:v>122.89892478924619</c:v>
                </c:pt>
                <c:pt idx="5">
                  <c:v>125.78189757550871</c:v>
                </c:pt>
                <c:pt idx="6">
                  <c:v>128.22574139965423</c:v>
                </c:pt>
                <c:pt idx="7">
                  <c:v>135.04108425129596</c:v>
                </c:pt>
                <c:pt idx="8">
                  <c:v>153.23599551157841</c:v>
                </c:pt>
                <c:pt idx="9">
                  <c:v>239.8170636461287</c:v>
                </c:pt>
                <c:pt idx="10">
                  <c:v>250.62537172237884</c:v>
                </c:pt>
                <c:pt idx="11">
                  <c:v>250.60319792598423</c:v>
                </c:pt>
                <c:pt idx="12">
                  <c:v>378.16094670363265</c:v>
                </c:pt>
                <c:pt idx="13">
                  <c:v>552.11600039514417</c:v>
                </c:pt>
                <c:pt idx="14">
                  <c:v>934.84224687235928</c:v>
                </c:pt>
                <c:pt idx="15">
                  <c:v>1052.9132035831849</c:v>
                </c:pt>
              </c:numCache>
            </c:numRef>
          </c:val>
          <c:extLst>
            <c:ext xmlns:c16="http://schemas.microsoft.com/office/drawing/2014/chart" uri="{C3380CC4-5D6E-409C-BE32-E72D297353CC}">
              <c16:uniqueId val="{00000000-4AEF-4E3E-8BA7-9337E6752194}"/>
            </c:ext>
          </c:extLst>
        </c:ser>
        <c:dLbls>
          <c:showLegendKey val="0"/>
          <c:showVal val="0"/>
          <c:showCatName val="0"/>
          <c:showSerName val="0"/>
          <c:showPercent val="0"/>
          <c:showBubbleSize val="0"/>
        </c:dLbls>
        <c:gapWidth val="30"/>
        <c:axId val="1378065776"/>
        <c:axId val="1378063056"/>
      </c:barChart>
      <c:catAx>
        <c:axId val="13780657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1378063056"/>
        <c:crosses val="autoZero"/>
        <c:auto val="1"/>
        <c:lblAlgn val="ctr"/>
        <c:lblOffset val="100"/>
        <c:noMultiLvlLbl val="0"/>
      </c:catAx>
      <c:valAx>
        <c:axId val="1378063056"/>
        <c:scaling>
          <c:orientation val="minMax"/>
        </c:scaling>
        <c:delete val="0"/>
        <c:axPos val="b"/>
        <c:majorGridlines>
          <c:spPr>
            <a:ln w="3175" cap="flat" cmpd="sng" algn="ctr">
              <a:solidFill>
                <a:schemeClr val="tx1">
                  <a:lumMod val="15000"/>
                  <a:lumOff val="85000"/>
                </a:schemeClr>
              </a:solidFill>
              <a:prstDash val="sysDot"/>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εκατ. €</a:t>
                </a:r>
                <a:endParaRPr lang="en-US"/>
              </a:p>
            </c:rich>
          </c:tx>
          <c:layout>
            <c:manualLayout>
              <c:xMode val="edge"/>
              <c:yMode val="edge"/>
              <c:x val="0.95822907449513339"/>
              <c:y val="0.964590638168382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65776"/>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l-GR"/>
    </a:p>
  </c:txPr>
  <c:externalData r:id="rId4">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dirty="0"/>
              <a:t>Κλάδοι με τη μεγαλύτερη έμμεση επίδραση σε όρους Απασχόλησης από τη δραστηριότητα του κλάδου φαρμάκου </a:t>
            </a:r>
            <a:endParaRPr lang="en-US" b="1" dirty="0"/>
          </a:p>
        </c:rich>
      </c:tx>
      <c:layout>
        <c:manualLayout>
          <c:xMode val="edge"/>
          <c:yMode val="edge"/>
          <c:x val="0.12888890133399045"/>
          <c:y val="0"/>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22381626549881831"/>
          <c:y val="8.3824009216812934E-2"/>
          <c:w val="0.75333520009856525"/>
          <c:h val="0.8231605342266155"/>
        </c:manualLayout>
      </c:layout>
      <c:barChart>
        <c:barDir val="bar"/>
        <c:grouping val="clustered"/>
        <c:varyColors val="0"/>
        <c:ser>
          <c:idx val="0"/>
          <c:order val="0"/>
          <c:spPr>
            <a:solidFill>
              <a:schemeClr val="accent1"/>
            </a:solidFill>
            <a:ln>
              <a:noFill/>
            </a:ln>
            <a:effectLst/>
          </c:spPr>
          <c:invertIfNegative val="0"/>
          <c:cat>
            <c:strRef>
              <c:f>indirect_emp!$F$2:$F$15</c:f>
              <c:strCache>
                <c:ptCount val="14"/>
                <c:pt idx="0">
                  <c:v>Κατασκευές</c:v>
                </c:pt>
                <c:pt idx="1">
                  <c:v>Πληροφορική</c:v>
                </c:pt>
                <c:pt idx="2">
                  <c:v>Γεωργία</c:v>
                </c:pt>
                <c:pt idx="3">
                  <c:v>Αρχιτεκτονική-μηχανική</c:v>
                </c:pt>
                <c:pt idx="4">
                  <c:v>Εμπόριο οχημάτων</c:v>
                </c:pt>
                <c:pt idx="5">
                  <c:v>Υπηρεσίες προς επιχειρήσεις**</c:v>
                </c:pt>
                <c:pt idx="6">
                  <c:v>Εκδόσεις</c:v>
                </c:pt>
                <c:pt idx="7">
                  <c:v>Χερσαίες μεταφορές</c:v>
                </c:pt>
                <c:pt idx="8">
                  <c:v>Ξενοδοχεία-εστίαση</c:v>
                </c:pt>
                <c:pt idx="9">
                  <c:v>Τράπεζες</c:v>
                </c:pt>
                <c:pt idx="10">
                  <c:v>Χονδρικό εμπόριο</c:v>
                </c:pt>
                <c:pt idx="11">
                  <c:v>Λιανικό εμπόριο</c:v>
                </c:pt>
                <c:pt idx="12">
                  <c:v>Διοικητικές υπηρεσίες*</c:v>
                </c:pt>
                <c:pt idx="13">
                  <c:v>Νομικά-λογιστικά</c:v>
                </c:pt>
              </c:strCache>
            </c:strRef>
          </c:cat>
          <c:val>
            <c:numRef>
              <c:f>indirect_emp!$H$2:$H$15</c:f>
              <c:numCache>
                <c:formatCode>0.0</c:formatCode>
                <c:ptCount val="14"/>
                <c:pt idx="0">
                  <c:v>0.40751741096242838</c:v>
                </c:pt>
                <c:pt idx="1">
                  <c:v>0.51826454446557491</c:v>
                </c:pt>
                <c:pt idx="2">
                  <c:v>0.78804016886487205</c:v>
                </c:pt>
                <c:pt idx="3">
                  <c:v>0.8222386415759021</c:v>
                </c:pt>
                <c:pt idx="4">
                  <c:v>0.92410329613726216</c:v>
                </c:pt>
                <c:pt idx="5">
                  <c:v>0.94010834804700893</c:v>
                </c:pt>
                <c:pt idx="6">
                  <c:v>1.0377686600303939</c:v>
                </c:pt>
                <c:pt idx="7">
                  <c:v>1.0492975187358735</c:v>
                </c:pt>
                <c:pt idx="8">
                  <c:v>1.5564981953805521</c:v>
                </c:pt>
                <c:pt idx="9">
                  <c:v>1.7093463551389332</c:v>
                </c:pt>
                <c:pt idx="10">
                  <c:v>3.6351222649129928</c:v>
                </c:pt>
                <c:pt idx="11">
                  <c:v>3.6911636369959533</c:v>
                </c:pt>
                <c:pt idx="12">
                  <c:v>4.9635625280247719</c:v>
                </c:pt>
                <c:pt idx="13">
                  <c:v>7.7332331159730536</c:v>
                </c:pt>
              </c:numCache>
            </c:numRef>
          </c:val>
          <c:extLst>
            <c:ext xmlns:c16="http://schemas.microsoft.com/office/drawing/2014/chart" uri="{C3380CC4-5D6E-409C-BE32-E72D297353CC}">
              <c16:uniqueId val="{00000000-355B-494D-8712-2C5873AE0A86}"/>
            </c:ext>
          </c:extLst>
        </c:ser>
        <c:dLbls>
          <c:showLegendKey val="0"/>
          <c:showVal val="0"/>
          <c:showCatName val="0"/>
          <c:showSerName val="0"/>
          <c:showPercent val="0"/>
          <c:showBubbleSize val="0"/>
        </c:dLbls>
        <c:gapWidth val="30"/>
        <c:axId val="1378058704"/>
        <c:axId val="1378064144"/>
      </c:barChart>
      <c:catAx>
        <c:axId val="13780587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64144"/>
        <c:crosses val="autoZero"/>
        <c:auto val="1"/>
        <c:lblAlgn val="ctr"/>
        <c:lblOffset val="100"/>
        <c:noMultiLvlLbl val="0"/>
      </c:catAx>
      <c:valAx>
        <c:axId val="1378064144"/>
        <c:scaling>
          <c:orientation val="minMax"/>
        </c:scaling>
        <c:delete val="0"/>
        <c:axPos val="b"/>
        <c:majorGridlines>
          <c:spPr>
            <a:ln w="3175" cap="flat" cmpd="sng" algn="ctr">
              <a:solidFill>
                <a:schemeClr val="bg1">
                  <a:lumMod val="85000"/>
                </a:schemeClr>
              </a:solidFill>
              <a:prstDash val="sysDot"/>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ισοδύναμες θέσεις πλήρους απασχόλησης (χιλ.)</a:t>
                </a:r>
                <a:endParaRPr lang="en-US"/>
              </a:p>
            </c:rich>
          </c:tx>
          <c:layout>
            <c:manualLayout>
              <c:xMode val="edge"/>
              <c:yMode val="edge"/>
              <c:x val="0.76800853485064025"/>
              <c:y val="0.967202631080251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58704"/>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l-GR"/>
    </a:p>
  </c:txPr>
  <c:externalData r:id="rId4">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l-GR" b="1" dirty="0"/>
              <a:t>Κλάδοι με τις μεγαλύτερες επιδράσεις σε όρους Απασχόλησης λαμβάνοντας υπόψη και τις προκαλούμενες επιδράσεις από τον κλάδο του φαρμάκου</a:t>
            </a:r>
            <a:endParaRPr lang="en-US" b="1" dirty="0"/>
          </a:p>
        </c:rich>
      </c:tx>
      <c:layout>
        <c:manualLayout>
          <c:xMode val="edge"/>
          <c:yMode val="edge"/>
          <c:x val="0.11745444159451619"/>
          <c:y val="0"/>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17081898724252639"/>
          <c:y val="0.10719973578606928"/>
          <c:w val="0.80996875035001847"/>
          <c:h val="0.81727298572062568"/>
        </c:manualLayout>
      </c:layout>
      <c:barChart>
        <c:barDir val="bar"/>
        <c:grouping val="clustered"/>
        <c:varyColors val="0"/>
        <c:ser>
          <c:idx val="0"/>
          <c:order val="0"/>
          <c:spPr>
            <a:solidFill>
              <a:srgbClr val="666633"/>
            </a:solidFill>
            <a:ln>
              <a:noFill/>
            </a:ln>
            <a:effectLst/>
          </c:spPr>
          <c:invertIfNegative val="0"/>
          <c:cat>
            <c:strRef>
              <c:f>total_emp!$G$2:$G$16</c:f>
              <c:strCache>
                <c:ptCount val="15"/>
                <c:pt idx="0">
                  <c:v>Εκδόσεις</c:v>
                </c:pt>
                <c:pt idx="1">
                  <c:v>Αρχιτεκτονική</c:v>
                </c:pt>
                <c:pt idx="2">
                  <c:v>Εκπαίδευση</c:v>
                </c:pt>
                <c:pt idx="3">
                  <c:v>Κατασκευές</c:v>
                </c:pt>
                <c:pt idx="4">
                  <c:v>Υγεία</c:v>
                </c:pt>
                <c:pt idx="5">
                  <c:v>Εμπόριο οχημάτων</c:v>
                </c:pt>
                <c:pt idx="6">
                  <c:v>Τράπεζες</c:v>
                </c:pt>
                <c:pt idx="7">
                  <c:v>Τρόφιμα-ποτά</c:v>
                </c:pt>
                <c:pt idx="8">
                  <c:v>Χερσαίες μεταφορές</c:v>
                </c:pt>
                <c:pt idx="9">
                  <c:v>Διοικητικές υπηρεσίες</c:v>
                </c:pt>
                <c:pt idx="10">
                  <c:v>Χονδρικό εμπόριο</c:v>
                </c:pt>
                <c:pt idx="11">
                  <c:v>Νομικά-λογιστικά</c:v>
                </c:pt>
                <c:pt idx="12">
                  <c:v>Γεωργία</c:v>
                </c:pt>
                <c:pt idx="13">
                  <c:v>Λιανικό εμπόριο</c:v>
                </c:pt>
                <c:pt idx="14">
                  <c:v>Ξενοδοχεία-εστίαση</c:v>
                </c:pt>
              </c:strCache>
            </c:strRef>
          </c:cat>
          <c:val>
            <c:numRef>
              <c:f>total_emp!$I$2:$I$16</c:f>
              <c:numCache>
                <c:formatCode>General</c:formatCode>
                <c:ptCount val="15"/>
                <c:pt idx="0">
                  <c:v>1.4024144456912067</c:v>
                </c:pt>
                <c:pt idx="1">
                  <c:v>1.5138659430385664</c:v>
                </c:pt>
                <c:pt idx="2">
                  <c:v>1.6033521666759265</c:v>
                </c:pt>
                <c:pt idx="3">
                  <c:v>1.728435038099956</c:v>
                </c:pt>
                <c:pt idx="4">
                  <c:v>2.0070824702880561</c:v>
                </c:pt>
                <c:pt idx="5">
                  <c:v>2.1803218696743834</c:v>
                </c:pt>
                <c:pt idx="6">
                  <c:v>2.5013583558919859</c:v>
                </c:pt>
                <c:pt idx="7">
                  <c:v>2.6833390848999699</c:v>
                </c:pt>
                <c:pt idx="8">
                  <c:v>3.4009326175174523</c:v>
                </c:pt>
                <c:pt idx="9">
                  <c:v>6.4769658139580297</c:v>
                </c:pt>
                <c:pt idx="10">
                  <c:v>8.3479448623040309</c:v>
                </c:pt>
                <c:pt idx="11">
                  <c:v>9.4575712717505578</c:v>
                </c:pt>
                <c:pt idx="12">
                  <c:v>9.4771818785279827</c:v>
                </c:pt>
                <c:pt idx="13">
                  <c:v>12.803705043265413</c:v>
                </c:pt>
                <c:pt idx="14">
                  <c:v>13.612838145196971</c:v>
                </c:pt>
              </c:numCache>
            </c:numRef>
          </c:val>
          <c:extLst>
            <c:ext xmlns:c16="http://schemas.microsoft.com/office/drawing/2014/chart" uri="{C3380CC4-5D6E-409C-BE32-E72D297353CC}">
              <c16:uniqueId val="{00000000-6F27-4372-B0FA-C6EFC4691DDA}"/>
            </c:ext>
          </c:extLst>
        </c:ser>
        <c:dLbls>
          <c:showLegendKey val="0"/>
          <c:showVal val="0"/>
          <c:showCatName val="0"/>
          <c:showSerName val="0"/>
          <c:showPercent val="0"/>
          <c:showBubbleSize val="0"/>
        </c:dLbls>
        <c:gapWidth val="30"/>
        <c:axId val="1378072848"/>
        <c:axId val="1378064688"/>
      </c:barChart>
      <c:catAx>
        <c:axId val="1378072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64688"/>
        <c:crosses val="autoZero"/>
        <c:auto val="1"/>
        <c:lblAlgn val="ctr"/>
        <c:lblOffset val="100"/>
        <c:noMultiLvlLbl val="0"/>
      </c:catAx>
      <c:valAx>
        <c:axId val="1378064688"/>
        <c:scaling>
          <c:orientation val="minMax"/>
        </c:scaling>
        <c:delete val="0"/>
        <c:axPos val="b"/>
        <c:majorGridlines>
          <c:spPr>
            <a:ln w="3175" cap="flat" cmpd="sng" algn="ctr">
              <a:solidFill>
                <a:schemeClr val="bg1">
                  <a:lumMod val="85000"/>
                </a:schemeClr>
              </a:solidFill>
              <a:prstDash val="sysDot"/>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l-GR"/>
                  <a:t>ισοδύναμες θέσεις πλήρους απασχόλησης (χιλ)</a:t>
                </a:r>
                <a:endParaRPr lang="en-US"/>
              </a:p>
            </c:rich>
          </c:tx>
          <c:layout>
            <c:manualLayout>
              <c:xMode val="edge"/>
              <c:yMode val="edge"/>
              <c:x val="0.77115926120899181"/>
              <c:y val="0.9670743391253109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l-GR"/>
          </a:p>
        </c:txPr>
        <c:crossAx val="1378072848"/>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l-G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a:t>Προσδόκιμο επιβίωσης (έτη)</a:t>
            </a:r>
            <a:endParaRPr lang="en-US" sz="1440" b="1"/>
          </a:p>
        </c:rich>
      </c:tx>
      <c:layout>
        <c:manualLayout>
          <c:xMode val="edge"/>
          <c:yMode val="edge"/>
          <c:x val="0.23841640985043397"/>
          <c:y val="5.1121534000247958E-3"/>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tx>
            <c:strRef>
              <c:f>'8-new-9-new'!$A$5</c:f>
              <c:strCache>
                <c:ptCount val="1"/>
                <c:pt idx="0">
                  <c:v>Ελλάδα</c:v>
                </c:pt>
              </c:strCache>
            </c:strRef>
          </c:tx>
          <c:spPr>
            <a:ln w="28575" cap="rnd">
              <a:solidFill>
                <a:schemeClr val="accent1"/>
              </a:solidFill>
              <a:round/>
            </a:ln>
            <a:effectLst/>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0C2-45D4-BDD5-0032674BE76B}"/>
                </c:ext>
              </c:extLst>
            </c:dLbl>
            <c:dLbl>
              <c:idx val="8"/>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0C2-45D4-BDD5-0032674BE76B}"/>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'8-new-9-new'!$B$4:$J$4</c:f>
              <c:numCache>
                <c:formatCode>General</c:formatCode>
                <c:ptCount val="9"/>
                <c:pt idx="0">
                  <c:v>1960</c:v>
                </c:pt>
                <c:pt idx="1">
                  <c:v>1970</c:v>
                </c:pt>
                <c:pt idx="2">
                  <c:v>1980</c:v>
                </c:pt>
                <c:pt idx="3">
                  <c:v>1990</c:v>
                </c:pt>
                <c:pt idx="4">
                  <c:v>2000</c:v>
                </c:pt>
                <c:pt idx="5">
                  <c:v>2010</c:v>
                </c:pt>
                <c:pt idx="6">
                  <c:v>2014</c:v>
                </c:pt>
                <c:pt idx="7">
                  <c:v>2015</c:v>
                </c:pt>
                <c:pt idx="8">
                  <c:v>2016</c:v>
                </c:pt>
              </c:numCache>
            </c:numRef>
          </c:cat>
          <c:val>
            <c:numRef>
              <c:f>'8-new-9-new'!$B$5:$J$5</c:f>
              <c:numCache>
                <c:formatCode>0.0</c:formatCode>
                <c:ptCount val="9"/>
                <c:pt idx="0">
                  <c:v>72</c:v>
                </c:pt>
                <c:pt idx="1">
                  <c:v>73.8</c:v>
                </c:pt>
                <c:pt idx="2">
                  <c:v>75.3</c:v>
                </c:pt>
                <c:pt idx="3">
                  <c:v>77.099999999999994</c:v>
                </c:pt>
                <c:pt idx="4">
                  <c:v>78.599999999999994</c:v>
                </c:pt>
                <c:pt idx="5">
                  <c:v>80.7</c:v>
                </c:pt>
                <c:pt idx="6">
                  <c:v>81.5</c:v>
                </c:pt>
                <c:pt idx="7" formatCode="General">
                  <c:v>81.099999999999994</c:v>
                </c:pt>
                <c:pt idx="8" formatCode="General">
                  <c:v>81.5</c:v>
                </c:pt>
              </c:numCache>
            </c:numRef>
          </c:val>
          <c:smooth val="1"/>
          <c:extLst>
            <c:ext xmlns:c16="http://schemas.microsoft.com/office/drawing/2014/chart" uri="{C3380CC4-5D6E-409C-BE32-E72D297353CC}">
              <c16:uniqueId val="{00000000-C0C2-45D4-BDD5-0032674BE76B}"/>
            </c:ext>
          </c:extLst>
        </c:ser>
        <c:ser>
          <c:idx val="1"/>
          <c:order val="1"/>
          <c:tx>
            <c:strRef>
              <c:f>'8-new-9-new'!$A$6</c:f>
              <c:strCache>
                <c:ptCount val="1"/>
                <c:pt idx="0">
                  <c:v>ΟΟΣΑ</c:v>
                </c:pt>
              </c:strCache>
            </c:strRef>
          </c:tx>
          <c:spPr>
            <a:ln w="28575" cap="rnd">
              <a:solidFill>
                <a:schemeClr val="accent2"/>
              </a:solidFill>
              <a:round/>
            </a:ln>
            <a:effectLst/>
          </c:spPr>
          <c:marker>
            <c:symbol val="none"/>
          </c:marker>
          <c:dLbls>
            <c:dLbl>
              <c:idx val="0"/>
              <c:layout>
                <c:manualLayout>
                  <c:x val="-4.7067795770811667E-2"/>
                  <c:y val="3.44722217128154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0C2-45D4-BDD5-0032674BE76B}"/>
                </c:ext>
              </c:extLst>
            </c:dLbl>
            <c:dLbl>
              <c:idx val="8"/>
              <c:layout>
                <c:manualLayout>
                  <c:x val="-3.3800326845936708E-2"/>
                  <c:y val="3.727825437371013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0C2-45D4-BDD5-0032674BE76B}"/>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'8-new-9-new'!$B$4:$J$4</c:f>
              <c:numCache>
                <c:formatCode>General</c:formatCode>
                <c:ptCount val="9"/>
                <c:pt idx="0">
                  <c:v>1960</c:v>
                </c:pt>
                <c:pt idx="1">
                  <c:v>1970</c:v>
                </c:pt>
                <c:pt idx="2">
                  <c:v>1980</c:v>
                </c:pt>
                <c:pt idx="3">
                  <c:v>1990</c:v>
                </c:pt>
                <c:pt idx="4">
                  <c:v>2000</c:v>
                </c:pt>
                <c:pt idx="5">
                  <c:v>2010</c:v>
                </c:pt>
                <c:pt idx="6">
                  <c:v>2014</c:v>
                </c:pt>
                <c:pt idx="7">
                  <c:v>2015</c:v>
                </c:pt>
                <c:pt idx="8">
                  <c:v>2016</c:v>
                </c:pt>
              </c:numCache>
            </c:numRef>
          </c:cat>
          <c:val>
            <c:numRef>
              <c:f>'8-new-9-new'!$B$6:$J$6</c:f>
              <c:numCache>
                <c:formatCode>0.0</c:formatCode>
                <c:ptCount val="9"/>
                <c:pt idx="0">
                  <c:v>68</c:v>
                </c:pt>
                <c:pt idx="1">
                  <c:v>69.900000000000006</c:v>
                </c:pt>
                <c:pt idx="2">
                  <c:v>72.900000000000006</c:v>
                </c:pt>
                <c:pt idx="3">
                  <c:v>74.8</c:v>
                </c:pt>
                <c:pt idx="4">
                  <c:v>77.2</c:v>
                </c:pt>
                <c:pt idx="5">
                  <c:v>79.599999999999994</c:v>
                </c:pt>
                <c:pt idx="6">
                  <c:v>80.599999999999994</c:v>
                </c:pt>
                <c:pt idx="7">
                  <c:v>80.599999999999994</c:v>
                </c:pt>
                <c:pt idx="8" formatCode="General">
                  <c:v>80.8</c:v>
                </c:pt>
              </c:numCache>
            </c:numRef>
          </c:val>
          <c:smooth val="0"/>
          <c:extLst>
            <c:ext xmlns:c16="http://schemas.microsoft.com/office/drawing/2014/chart" uri="{C3380CC4-5D6E-409C-BE32-E72D297353CC}">
              <c16:uniqueId val="{00000001-C0C2-45D4-BDD5-0032674BE76B}"/>
            </c:ext>
          </c:extLst>
        </c:ser>
        <c:dLbls>
          <c:showLegendKey val="0"/>
          <c:showVal val="1"/>
          <c:showCatName val="0"/>
          <c:showSerName val="0"/>
          <c:showPercent val="0"/>
          <c:showBubbleSize val="0"/>
        </c:dLbls>
        <c:smooth val="0"/>
        <c:axId val="1830320336"/>
        <c:axId val="1830324912"/>
      </c:lineChart>
      <c:catAx>
        <c:axId val="183032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830324912"/>
        <c:crosses val="autoZero"/>
        <c:auto val="1"/>
        <c:lblAlgn val="ctr"/>
        <c:lblOffset val="100"/>
        <c:noMultiLvlLbl val="0"/>
      </c:catAx>
      <c:valAx>
        <c:axId val="1830324912"/>
        <c:scaling>
          <c:orientation val="minMax"/>
          <c:min val="6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έτη</a:t>
                </a:r>
                <a:endParaRPr lang="en-GB"/>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8303203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sz="1400">
          <a:latin typeface="+mn-lt"/>
        </a:defRPr>
      </a:pPr>
      <a:endParaRPr lang="el-G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a:t>Φυσική μεταβολή πληθυσμού (γεννήσεις - θάνατοι)</a:t>
            </a:r>
          </a:p>
        </c:rich>
      </c:tx>
      <c:layout>
        <c:manualLayout>
          <c:xMode val="edge"/>
          <c:yMode val="edge"/>
          <c:x val="0.18421145636008937"/>
          <c:y val="0"/>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18541802143119682"/>
          <c:y val="0.13210448436486122"/>
          <c:w val="0.78765161582176479"/>
          <c:h val="0.76139245397854349"/>
        </c:manualLayout>
      </c:layout>
      <c:lineChart>
        <c:grouping val="standard"/>
        <c:varyColors val="0"/>
        <c:ser>
          <c:idx val="1"/>
          <c:order val="0"/>
          <c:tx>
            <c:strRef>
              <c:f>'7-new'!$H$5</c:f>
              <c:strCache>
                <c:ptCount val="1"/>
                <c:pt idx="0">
                  <c:v>Φυσική μεταβολή πληθυσμού (γεννήσεις - θάνατοι)</c:v>
                </c:pt>
              </c:strCache>
            </c:strRef>
          </c:tx>
          <c:spPr>
            <a:ln w="28575" cap="rnd">
              <a:solidFill>
                <a:schemeClr val="accent2"/>
              </a:solidFill>
              <a:round/>
            </a:ln>
            <a:effectLst/>
          </c:spPr>
          <c:marker>
            <c:symbol val="none"/>
          </c:marker>
          <c:dLbls>
            <c:dLbl>
              <c:idx val="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633-48BF-8010-027BC1474B7C}"/>
                </c:ext>
              </c:extLst>
            </c:dLbl>
            <c:dLbl>
              <c:idx val="14"/>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633-48BF-8010-027BC1474B7C}"/>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'7-new'!$E$6:$E$20</c:f>
              <c:numCache>
                <c:formatCode>General</c:formatCode>
                <c:ptCount val="15"/>
                <c:pt idx="0">
                  <c:v>1931</c:v>
                </c:pt>
                <c:pt idx="1">
                  <c:v>1950</c:v>
                </c:pt>
                <c:pt idx="2">
                  <c:v>1960</c:v>
                </c:pt>
                <c:pt idx="3">
                  <c:v>1970</c:v>
                </c:pt>
                <c:pt idx="4">
                  <c:v>1980</c:v>
                </c:pt>
                <c:pt idx="5">
                  <c:v>1990</c:v>
                </c:pt>
                <c:pt idx="6">
                  <c:v>2000</c:v>
                </c:pt>
                <c:pt idx="7">
                  <c:v>2010</c:v>
                </c:pt>
                <c:pt idx="8">
                  <c:v>2011</c:v>
                </c:pt>
                <c:pt idx="9">
                  <c:v>2012</c:v>
                </c:pt>
                <c:pt idx="10">
                  <c:v>2013</c:v>
                </c:pt>
                <c:pt idx="11">
                  <c:v>2014</c:v>
                </c:pt>
                <c:pt idx="12">
                  <c:v>2015</c:v>
                </c:pt>
                <c:pt idx="13">
                  <c:v>2016</c:v>
                </c:pt>
                <c:pt idx="14">
                  <c:v>2017</c:v>
                </c:pt>
              </c:numCache>
            </c:numRef>
          </c:cat>
          <c:val>
            <c:numRef>
              <c:f>'7-new'!$H$6:$H$20</c:f>
              <c:numCache>
                <c:formatCode>#,##0</c:formatCode>
                <c:ptCount val="15"/>
                <c:pt idx="0">
                  <c:v>84874</c:v>
                </c:pt>
                <c:pt idx="1">
                  <c:v>97379</c:v>
                </c:pt>
                <c:pt idx="2">
                  <c:v>96676</c:v>
                </c:pt>
                <c:pt idx="3">
                  <c:v>70919</c:v>
                </c:pt>
                <c:pt idx="4">
                  <c:v>60852</c:v>
                </c:pt>
                <c:pt idx="5">
                  <c:v>8077</c:v>
                </c:pt>
                <c:pt idx="6">
                  <c:v>-1896</c:v>
                </c:pt>
                <c:pt idx="7">
                  <c:v>5682</c:v>
                </c:pt>
                <c:pt idx="8">
                  <c:v>-4671</c:v>
                </c:pt>
                <c:pt idx="9">
                  <c:v>-16297</c:v>
                </c:pt>
                <c:pt idx="10">
                  <c:v>-17660</c:v>
                </c:pt>
                <c:pt idx="11">
                  <c:v>-21592</c:v>
                </c:pt>
                <c:pt idx="12">
                  <c:v>-29715</c:v>
                </c:pt>
                <c:pt idx="13">
                  <c:v>-25894</c:v>
                </c:pt>
                <c:pt idx="14">
                  <c:v>-35948</c:v>
                </c:pt>
              </c:numCache>
            </c:numRef>
          </c:val>
          <c:smooth val="1"/>
          <c:extLst>
            <c:ext xmlns:c16="http://schemas.microsoft.com/office/drawing/2014/chart" uri="{C3380CC4-5D6E-409C-BE32-E72D297353CC}">
              <c16:uniqueId val="{00000000-5633-48BF-8010-027BC1474B7C}"/>
            </c:ext>
          </c:extLst>
        </c:ser>
        <c:dLbls>
          <c:showLegendKey val="0"/>
          <c:showVal val="1"/>
          <c:showCatName val="0"/>
          <c:showSerName val="0"/>
          <c:showPercent val="0"/>
          <c:showBubbleSize val="0"/>
        </c:dLbls>
        <c:smooth val="0"/>
        <c:axId val="495543200"/>
        <c:axId val="495543616"/>
      </c:lineChart>
      <c:catAx>
        <c:axId val="495543200"/>
        <c:scaling>
          <c:orientation val="minMax"/>
        </c:scaling>
        <c:delete val="0"/>
        <c:axPos val="b"/>
        <c:numFmt formatCode="General" sourceLinked="1"/>
        <c:majorTickMark val="none"/>
        <c:minorTickMark val="none"/>
        <c:tickLblPos val="low"/>
        <c:spPr>
          <a:noFill/>
          <a:ln w="12700"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495543616"/>
        <c:crosses val="autoZero"/>
        <c:auto val="1"/>
        <c:lblAlgn val="ctr"/>
        <c:lblOffset val="100"/>
        <c:noMultiLvlLbl val="0"/>
      </c:catAx>
      <c:valAx>
        <c:axId val="49554361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495543200"/>
        <c:crosses val="autoZero"/>
        <c:crossBetween val="between"/>
        <c:dispUnits>
          <c:builtInUnit val="thousands"/>
          <c:dispUnitsLbl>
            <c:layout>
              <c:manualLayout>
                <c:xMode val="edge"/>
                <c:yMode val="edge"/>
                <c:x val="1.0240653750433816E-2"/>
                <c:y val="1.0638297872340425E-2"/>
              </c:manualLayout>
            </c:layout>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l-GR"/>
                    <a:t>χιλ.άτομα</a:t>
                  </a:r>
                  <a:r>
                    <a:rPr lang="en-US"/>
                    <a:t> </a:t>
                  </a:r>
                </a:p>
              </c:rich>
            </c:tx>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dispUnitsLbl>
        </c:dispUnits>
      </c:valAx>
      <c:spPr>
        <a:noFill/>
        <a:ln>
          <a:noFill/>
        </a:ln>
        <a:effectLst/>
      </c:spPr>
    </c:plotArea>
    <c:plotVisOnly val="1"/>
    <c:dispBlanksAs val="gap"/>
    <c:showDLblsOverMax val="0"/>
  </c:chart>
  <c:spPr>
    <a:noFill/>
    <a:ln>
      <a:noFill/>
    </a:ln>
    <a:effectLst/>
  </c:spPr>
  <c:txPr>
    <a:bodyPr/>
    <a:lstStyle/>
    <a:p>
      <a:pPr>
        <a:defRPr sz="1400"/>
      </a:pPr>
      <a:endParaRPr lang="el-G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604511067780501E-2"/>
          <c:y val="3.3104755810715529E-2"/>
          <c:w val="0.83633455572331672"/>
          <c:h val="0.80086975584033937"/>
        </c:manualLayout>
      </c:layout>
      <c:barChart>
        <c:barDir val="col"/>
        <c:grouping val="clustered"/>
        <c:varyColors val="0"/>
        <c:ser>
          <c:idx val="0"/>
          <c:order val="0"/>
          <c:tx>
            <c:strRef>
              <c:f>'10-new'!$A$16</c:f>
              <c:strCache>
                <c:ptCount val="1"/>
                <c:pt idx="0">
                  <c:v>Συνολικός Πληθυσμός</c:v>
                </c:pt>
              </c:strCache>
            </c:strRef>
          </c:tx>
          <c:spPr>
            <a:solidFill>
              <a:srgbClr val="00B0F0"/>
            </a:solidFill>
          </c:spPr>
          <c:invertIfNegative val="0"/>
          <c:dLbls>
            <c:numFmt formatCode="#,##0.0" sourceLinked="0"/>
            <c:spPr>
              <a:noFill/>
              <a:ln w="25400">
                <a:noFill/>
              </a:ln>
            </c:spPr>
            <c:txPr>
              <a:bodyPr/>
              <a:lstStyle/>
              <a:p>
                <a:pPr>
                  <a:defRPr>
                    <a:solidFill>
                      <a:schemeClr val="bg1"/>
                    </a:solidFill>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'10-new'!$C$15:$G$15</c:f>
              <c:numCache>
                <c:formatCode>General</c:formatCode>
                <c:ptCount val="5"/>
                <c:pt idx="0">
                  <c:v>2018</c:v>
                </c:pt>
                <c:pt idx="1">
                  <c:v>2020</c:v>
                </c:pt>
                <c:pt idx="2">
                  <c:v>2030</c:v>
                </c:pt>
                <c:pt idx="3">
                  <c:v>2040</c:v>
                </c:pt>
                <c:pt idx="4">
                  <c:v>2050</c:v>
                </c:pt>
              </c:numCache>
            </c:numRef>
          </c:cat>
          <c:val>
            <c:numRef>
              <c:f>'10-new'!$C$16:$G$16</c:f>
              <c:numCache>
                <c:formatCode>#,##0</c:formatCode>
                <c:ptCount val="5"/>
                <c:pt idx="0">
                  <c:v>10677013</c:v>
                </c:pt>
                <c:pt idx="1">
                  <c:v>10560467</c:v>
                </c:pt>
                <c:pt idx="2">
                  <c:v>9944658</c:v>
                </c:pt>
                <c:pt idx="3">
                  <c:v>9419973</c:v>
                </c:pt>
                <c:pt idx="4">
                  <c:v>8918545</c:v>
                </c:pt>
              </c:numCache>
            </c:numRef>
          </c:val>
          <c:extLst>
            <c:ext xmlns:c16="http://schemas.microsoft.com/office/drawing/2014/chart" uri="{C3380CC4-5D6E-409C-BE32-E72D297353CC}">
              <c16:uniqueId val="{00000000-7EE2-4283-8F8E-29BB5FA2C7B9}"/>
            </c:ext>
          </c:extLst>
        </c:ser>
        <c:dLbls>
          <c:showLegendKey val="0"/>
          <c:showVal val="1"/>
          <c:showCatName val="0"/>
          <c:showSerName val="0"/>
          <c:showPercent val="0"/>
          <c:showBubbleSize val="0"/>
        </c:dLbls>
        <c:gapWidth val="80"/>
        <c:overlap val="100"/>
        <c:axId val="124638720"/>
        <c:axId val="124639872"/>
      </c:barChart>
      <c:lineChart>
        <c:grouping val="standard"/>
        <c:varyColors val="0"/>
        <c:ser>
          <c:idx val="1"/>
          <c:order val="1"/>
          <c:tx>
            <c:strRef>
              <c:f>'10-new'!$A$17</c:f>
              <c:strCache>
                <c:ptCount val="1"/>
                <c:pt idx="0">
                  <c:v>Ποσοστό πληθυσμού 65 ετών και άνω (Ελλάδα)</c:v>
                </c:pt>
              </c:strCache>
            </c:strRef>
          </c:tx>
          <c:spPr>
            <a:ln>
              <a:solidFill>
                <a:srgbClr val="00B0F0"/>
              </a:solidFill>
            </a:ln>
          </c:spPr>
          <c:marker>
            <c:symbol val="none"/>
          </c:marker>
          <c:dPt>
            <c:idx val="1"/>
            <c:bubble3D val="0"/>
            <c:spPr>
              <a:ln>
                <a:solidFill>
                  <a:srgbClr val="00B0F0"/>
                </a:solidFill>
              </a:ln>
            </c:spPr>
            <c:extLst>
              <c:ext xmlns:c16="http://schemas.microsoft.com/office/drawing/2014/chart" uri="{C3380CC4-5D6E-409C-BE32-E72D297353CC}">
                <c16:uniqueId val="{00000002-7EE2-4283-8F8E-29BB5FA2C7B9}"/>
              </c:ext>
            </c:extLst>
          </c:dPt>
          <c:dPt>
            <c:idx val="2"/>
            <c:bubble3D val="0"/>
            <c:spPr>
              <a:ln>
                <a:solidFill>
                  <a:srgbClr val="00B0F0"/>
                </a:solidFill>
              </a:ln>
            </c:spPr>
            <c:extLst>
              <c:ext xmlns:c16="http://schemas.microsoft.com/office/drawing/2014/chart" uri="{C3380CC4-5D6E-409C-BE32-E72D297353CC}">
                <c16:uniqueId val="{00000004-7EE2-4283-8F8E-29BB5FA2C7B9}"/>
              </c:ext>
            </c:extLst>
          </c:dPt>
          <c:dPt>
            <c:idx val="4"/>
            <c:bubble3D val="0"/>
            <c:spPr>
              <a:ln>
                <a:solidFill>
                  <a:srgbClr val="00B0F0"/>
                </a:solidFill>
              </a:ln>
            </c:spPr>
            <c:extLst>
              <c:ext xmlns:c16="http://schemas.microsoft.com/office/drawing/2014/chart" uri="{C3380CC4-5D6E-409C-BE32-E72D297353CC}">
                <c16:uniqueId val="{00000006-7EE2-4283-8F8E-29BB5FA2C7B9}"/>
              </c:ext>
            </c:extLst>
          </c:dPt>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'10-new'!$C$15:$G$15</c:f>
              <c:numCache>
                <c:formatCode>General</c:formatCode>
                <c:ptCount val="5"/>
                <c:pt idx="0">
                  <c:v>2018</c:v>
                </c:pt>
                <c:pt idx="1">
                  <c:v>2020</c:v>
                </c:pt>
                <c:pt idx="2">
                  <c:v>2030</c:v>
                </c:pt>
                <c:pt idx="3">
                  <c:v>2040</c:v>
                </c:pt>
                <c:pt idx="4">
                  <c:v>2050</c:v>
                </c:pt>
              </c:numCache>
            </c:numRef>
          </c:cat>
          <c:val>
            <c:numRef>
              <c:f>'10-new'!$C$17:$G$17</c:f>
              <c:numCache>
                <c:formatCode>0.0%</c:formatCode>
                <c:ptCount val="5"/>
                <c:pt idx="0">
                  <c:v>0.21925448625003999</c:v>
                </c:pt>
                <c:pt idx="1">
                  <c:v>0.22620950380319355</c:v>
                </c:pt>
                <c:pt idx="2">
                  <c:v>0.27148273977848209</c:v>
                </c:pt>
                <c:pt idx="3">
                  <c:v>0.3267441424725952</c:v>
                </c:pt>
                <c:pt idx="4">
                  <c:v>0.36489416154765153</c:v>
                </c:pt>
              </c:numCache>
            </c:numRef>
          </c:val>
          <c:smooth val="0"/>
          <c:extLst>
            <c:ext xmlns:c16="http://schemas.microsoft.com/office/drawing/2014/chart" uri="{C3380CC4-5D6E-409C-BE32-E72D297353CC}">
              <c16:uniqueId val="{00000007-7EE2-4283-8F8E-29BB5FA2C7B9}"/>
            </c:ext>
          </c:extLst>
        </c:ser>
        <c:ser>
          <c:idx val="2"/>
          <c:order val="2"/>
          <c:tx>
            <c:strRef>
              <c:f>'10-new'!$A$18</c:f>
              <c:strCache>
                <c:ptCount val="1"/>
                <c:pt idx="0">
                  <c:v>Ποσοστό πληθυσμού 65 ετών και άνω (ΕΕ28)</c:v>
                </c:pt>
              </c:strCache>
            </c:strRef>
          </c:tx>
          <c:spPr>
            <a:ln>
              <a:solidFill>
                <a:srgbClr val="0070C0"/>
              </a:solidFill>
              <a:prstDash val="dash"/>
            </a:ln>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'10-new'!$C$15:$G$15</c:f>
              <c:numCache>
                <c:formatCode>General</c:formatCode>
                <c:ptCount val="5"/>
                <c:pt idx="0">
                  <c:v>2018</c:v>
                </c:pt>
                <c:pt idx="1">
                  <c:v>2020</c:v>
                </c:pt>
                <c:pt idx="2">
                  <c:v>2030</c:v>
                </c:pt>
                <c:pt idx="3">
                  <c:v>2040</c:v>
                </c:pt>
                <c:pt idx="4">
                  <c:v>2050</c:v>
                </c:pt>
              </c:numCache>
            </c:numRef>
          </c:cat>
          <c:val>
            <c:numRef>
              <c:f>'10-new'!$C$18:$G$18</c:f>
              <c:numCache>
                <c:formatCode>0.0%</c:formatCode>
                <c:ptCount val="5"/>
                <c:pt idx="0">
                  <c:v>0.19752921379214</c:v>
                </c:pt>
                <c:pt idx="1">
                  <c:v>0.20365515951076349</c:v>
                </c:pt>
                <c:pt idx="2">
                  <c:v>0.2391580612955527</c:v>
                </c:pt>
                <c:pt idx="3">
                  <c:v>0.27025539745104671</c:v>
                </c:pt>
                <c:pt idx="4">
                  <c:v>0.28493864688785586</c:v>
                </c:pt>
              </c:numCache>
            </c:numRef>
          </c:val>
          <c:smooth val="0"/>
          <c:extLst>
            <c:ext xmlns:c16="http://schemas.microsoft.com/office/drawing/2014/chart" uri="{C3380CC4-5D6E-409C-BE32-E72D297353CC}">
              <c16:uniqueId val="{00000008-7EE2-4283-8F8E-29BB5FA2C7B9}"/>
            </c:ext>
          </c:extLst>
        </c:ser>
        <c:dLbls>
          <c:showLegendKey val="0"/>
          <c:showVal val="0"/>
          <c:showCatName val="0"/>
          <c:showSerName val="0"/>
          <c:showPercent val="0"/>
          <c:showBubbleSize val="0"/>
        </c:dLbls>
        <c:marker val="1"/>
        <c:smooth val="0"/>
        <c:axId val="124648064"/>
        <c:axId val="124646144"/>
      </c:lineChart>
      <c:catAx>
        <c:axId val="124638720"/>
        <c:scaling>
          <c:orientation val="minMax"/>
        </c:scaling>
        <c:delete val="0"/>
        <c:axPos val="b"/>
        <c:numFmt formatCode="General" sourceLinked="1"/>
        <c:majorTickMark val="out"/>
        <c:minorTickMark val="none"/>
        <c:tickLblPos val="nextTo"/>
        <c:crossAx val="124639872"/>
        <c:crosses val="autoZero"/>
        <c:auto val="1"/>
        <c:lblAlgn val="ctr"/>
        <c:lblOffset val="100"/>
        <c:noMultiLvlLbl val="0"/>
      </c:catAx>
      <c:valAx>
        <c:axId val="124639872"/>
        <c:scaling>
          <c:orientation val="minMax"/>
          <c:max val="30000000"/>
          <c:min val="0"/>
        </c:scaling>
        <c:delete val="0"/>
        <c:axPos val="l"/>
        <c:numFmt formatCode="#,##0" sourceLinked="1"/>
        <c:majorTickMark val="out"/>
        <c:minorTickMark val="none"/>
        <c:tickLblPos val="nextTo"/>
        <c:crossAx val="124638720"/>
        <c:crosses val="autoZero"/>
        <c:crossBetween val="between"/>
        <c:majorUnit val="5000000"/>
        <c:dispUnits>
          <c:builtInUnit val="millions"/>
          <c:dispUnitsLbl>
            <c:layout>
              <c:manualLayout>
                <c:xMode val="edge"/>
                <c:yMode val="edge"/>
                <c:x val="4.0894726608285432E-3"/>
                <c:y val="3.3794124365826177E-2"/>
              </c:manualLayout>
            </c:layout>
            <c:tx>
              <c:rich>
                <a:bodyPr/>
                <a:lstStyle/>
                <a:p>
                  <a:pPr>
                    <a:defRPr/>
                  </a:pPr>
                  <a:r>
                    <a:rPr lang="el-GR"/>
                    <a:t>εκατ. άτομα</a:t>
                  </a:r>
                  <a:endParaRPr lang="en-US"/>
                </a:p>
              </c:rich>
            </c:tx>
            <c:spPr>
              <a:noFill/>
              <a:ln w="25400">
                <a:noFill/>
              </a:ln>
            </c:spPr>
          </c:dispUnitsLbl>
        </c:dispUnits>
      </c:valAx>
      <c:valAx>
        <c:axId val="124646144"/>
        <c:scaling>
          <c:orientation val="minMax"/>
        </c:scaling>
        <c:delete val="0"/>
        <c:axPos val="r"/>
        <c:title>
          <c:tx>
            <c:rich>
              <a:bodyPr rot="-5400000" vert="horz"/>
              <a:lstStyle/>
              <a:p>
                <a:pPr>
                  <a:defRPr/>
                </a:pPr>
                <a:r>
                  <a:rPr lang="el-GR"/>
                  <a:t>% πληθυσμού</a:t>
                </a:r>
                <a:endParaRPr lang="en-US"/>
              </a:p>
            </c:rich>
          </c:tx>
          <c:layout>
            <c:manualLayout>
              <c:xMode val="edge"/>
              <c:yMode val="edge"/>
              <c:x val="0.96606535976876884"/>
              <c:y val="2.5988157748554255E-2"/>
            </c:manualLayout>
          </c:layout>
          <c:overlay val="0"/>
        </c:title>
        <c:numFmt formatCode="0%" sourceLinked="0"/>
        <c:majorTickMark val="out"/>
        <c:minorTickMark val="none"/>
        <c:tickLblPos val="nextTo"/>
        <c:crossAx val="124648064"/>
        <c:crosses val="max"/>
        <c:crossBetween val="between"/>
      </c:valAx>
      <c:catAx>
        <c:axId val="124648064"/>
        <c:scaling>
          <c:orientation val="minMax"/>
        </c:scaling>
        <c:delete val="1"/>
        <c:axPos val="b"/>
        <c:numFmt formatCode="General" sourceLinked="1"/>
        <c:majorTickMark val="out"/>
        <c:minorTickMark val="none"/>
        <c:tickLblPos val="none"/>
        <c:crossAx val="124646144"/>
        <c:crosses val="autoZero"/>
        <c:auto val="1"/>
        <c:lblAlgn val="ctr"/>
        <c:lblOffset val="100"/>
        <c:noMultiLvlLbl val="0"/>
      </c:catAx>
    </c:plotArea>
    <c:legend>
      <c:legendPos val="r"/>
      <c:layout>
        <c:manualLayout>
          <c:xMode val="edge"/>
          <c:yMode val="edge"/>
          <c:x val="8.3046969694216155E-4"/>
          <c:y val="0.89502544687557395"/>
          <c:w val="0.99916953030305788"/>
          <c:h val="0.10497455312442604"/>
        </c:manualLayout>
      </c:layout>
      <c:overlay val="0"/>
    </c:legend>
    <c:plotVisOnly val="1"/>
    <c:dispBlanksAs val="gap"/>
    <c:showDLblsOverMax val="0"/>
  </c:chart>
  <c:spPr>
    <a:ln>
      <a:noFill/>
    </a:ln>
  </c:spPr>
  <c:txPr>
    <a:bodyPr/>
    <a:lstStyle/>
    <a:p>
      <a:pPr>
        <a:defRPr sz="1400">
          <a:latin typeface="+mn-lt"/>
        </a:defRPr>
      </a:pPr>
      <a:endParaRPr lang="el-G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l-GR" sz="1440" b="1"/>
              <a:t>Δείκτης εξάρτησης (%) Ελλάδα-ΕΕ 27-Νότιες χώρες</a:t>
            </a:r>
            <a:endParaRPr lang="en-US" sz="1440" b="1"/>
          </a:p>
        </c:rich>
      </c:tx>
      <c:layout>
        <c:manualLayout>
          <c:xMode val="edge"/>
          <c:yMode val="edge"/>
          <c:x val="0.29507035450167374"/>
          <c:y val="0"/>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l-GR"/>
        </a:p>
      </c:txPr>
    </c:title>
    <c:autoTitleDeleted val="0"/>
    <c:plotArea>
      <c:layout/>
      <c:barChart>
        <c:barDir val="col"/>
        <c:grouping val="clustered"/>
        <c:varyColors val="0"/>
        <c:ser>
          <c:idx val="2"/>
          <c:order val="0"/>
          <c:tx>
            <c:strRef>
              <c:f>'11 eu27χωρίς Κύπρο'!$K$150</c:f>
              <c:strCache>
                <c:ptCount val="1"/>
                <c:pt idx="0">
                  <c:v>Ελλάδα</c:v>
                </c:pt>
              </c:strCache>
            </c:strRef>
          </c:tx>
          <c:spPr>
            <a:solidFill>
              <a:srgbClr val="00B0F0"/>
            </a:solidFill>
            <a:ln>
              <a:noFill/>
            </a:ln>
            <a:effectLst/>
          </c:spPr>
          <c:invertIfNegative val="0"/>
          <c:dLbls>
            <c:dLbl>
              <c:idx val="0"/>
              <c:layout>
                <c:manualLayout>
                  <c:x val="6.17283850606935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610-491F-A8AD-925CDCEA1DB8}"/>
                </c:ext>
              </c:extLst>
            </c:dLbl>
            <c:dLbl>
              <c:idx val="1"/>
              <c:layout>
                <c:manualLayout>
                  <c:x val="6.1728385060693912E-3"/>
                  <c:y val="-7.3626970884134574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610-491F-A8AD-925CDCEA1DB8}"/>
                </c:ext>
              </c:extLst>
            </c:dLbl>
            <c:dLbl>
              <c:idx val="4"/>
              <c:layout>
                <c:manualLayout>
                  <c:x val="4.1152256707129272E-3"/>
                  <c:y val="-4.016062987046457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610-491F-A8AD-925CDCEA1DB8}"/>
                </c:ext>
              </c:extLst>
            </c:dLbl>
            <c:dLbl>
              <c:idx val="5"/>
              <c:layout>
                <c:manualLayout>
                  <c:x val="6.172838506069391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610-491F-A8AD-925CDCEA1DB8}"/>
                </c:ext>
              </c:extLst>
            </c:dLbl>
            <c:numFmt formatCode="#,##0" sourceLinked="0"/>
            <c:spPr>
              <a:noFill/>
              <a:ln>
                <a:noFill/>
              </a:ln>
              <a:effectLst/>
            </c:spPr>
            <c:txPr>
              <a:bodyPr rot="0" spcFirstLastPara="1" vertOverflow="ellipsis" vert="horz" wrap="square" anchor="ctr" anchorCtr="1"/>
              <a:lstStyle/>
              <a:p>
                <a:pPr>
                  <a:defRPr sz="144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'11 eu27χωρίς Κύπρο'!$L$149:$P$149</c:f>
              <c:numCache>
                <c:formatCode>General</c:formatCode>
                <c:ptCount val="5"/>
                <c:pt idx="0">
                  <c:v>2018</c:v>
                </c:pt>
                <c:pt idx="1">
                  <c:v>2020</c:v>
                </c:pt>
                <c:pt idx="2">
                  <c:v>2030</c:v>
                </c:pt>
                <c:pt idx="3">
                  <c:v>2040</c:v>
                </c:pt>
                <c:pt idx="4">
                  <c:v>2050</c:v>
                </c:pt>
              </c:numCache>
            </c:numRef>
          </c:cat>
          <c:val>
            <c:numRef>
              <c:f>'11 eu27χωρίς Κύπρο'!$L$150:$P$150</c:f>
              <c:numCache>
                <c:formatCode>0.0</c:formatCode>
                <c:ptCount val="5"/>
                <c:pt idx="0">
                  <c:v>53.1</c:v>
                </c:pt>
                <c:pt idx="1">
                  <c:v>53.524747710798714</c:v>
                </c:pt>
                <c:pt idx="2">
                  <c:v>58.718167871788232</c:v>
                </c:pt>
                <c:pt idx="3">
                  <c:v>74.709949766080967</c:v>
                </c:pt>
                <c:pt idx="4">
                  <c:v>90.825379382702295</c:v>
                </c:pt>
              </c:numCache>
            </c:numRef>
          </c:val>
          <c:extLst>
            <c:ext xmlns:c16="http://schemas.microsoft.com/office/drawing/2014/chart" uri="{C3380CC4-5D6E-409C-BE32-E72D297353CC}">
              <c16:uniqueId val="{00000004-7610-491F-A8AD-925CDCEA1DB8}"/>
            </c:ext>
          </c:extLst>
        </c:ser>
        <c:ser>
          <c:idx val="0"/>
          <c:order val="1"/>
          <c:tx>
            <c:strRef>
              <c:f>'11 eu27χωρίς Κύπρο'!$K$151</c:f>
              <c:strCache>
                <c:ptCount val="1"/>
                <c:pt idx="0">
                  <c:v>EΕ27*</c:v>
                </c:pt>
              </c:strCache>
            </c:strRef>
          </c:tx>
          <c:spPr>
            <a:solidFill>
              <a:srgbClr val="0070C0"/>
            </a:solidFill>
            <a:ln>
              <a:noFill/>
            </a:ln>
            <a:effectLst/>
          </c:spPr>
          <c:invertIfNegative val="0"/>
          <c:dLbls>
            <c:dLbl>
              <c:idx val="0"/>
              <c:layout>
                <c:manualLayout>
                  <c:x val="2.0576128353564636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610-491F-A8AD-925CDCEA1DB8}"/>
                </c:ext>
              </c:extLst>
            </c:dLbl>
            <c:dLbl>
              <c:idx val="1"/>
              <c:layout>
                <c:manualLayout>
                  <c:x val="0"/>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7610-491F-A8AD-925CDCEA1DB8}"/>
                </c:ext>
              </c:extLst>
            </c:dLbl>
            <c:numFmt formatCode="#,##0" sourceLinked="0"/>
            <c:spPr>
              <a:noFill/>
              <a:ln>
                <a:noFill/>
              </a:ln>
              <a:effectLst/>
            </c:spPr>
            <c:txPr>
              <a:bodyPr rot="0" spcFirstLastPara="1" vertOverflow="ellipsis" vert="horz" wrap="square" anchor="ctr" anchorCtr="1"/>
              <a:lstStyle/>
              <a:p>
                <a:pPr>
                  <a:defRPr sz="144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'11 eu27χωρίς Κύπρο'!$L$149:$P$149</c:f>
              <c:numCache>
                <c:formatCode>General</c:formatCode>
                <c:ptCount val="5"/>
                <c:pt idx="0">
                  <c:v>2018</c:v>
                </c:pt>
                <c:pt idx="1">
                  <c:v>2020</c:v>
                </c:pt>
                <c:pt idx="2">
                  <c:v>2030</c:v>
                </c:pt>
                <c:pt idx="3">
                  <c:v>2040</c:v>
                </c:pt>
                <c:pt idx="4">
                  <c:v>2050</c:v>
                </c:pt>
              </c:numCache>
            </c:numRef>
          </c:cat>
          <c:val>
            <c:numRef>
              <c:f>'11 eu27χωρίς Κύπρο'!$L$151:$P$151</c:f>
              <c:numCache>
                <c:formatCode>0.0</c:formatCode>
                <c:ptCount val="5"/>
                <c:pt idx="0">
                  <c:v>55</c:v>
                </c:pt>
                <c:pt idx="1">
                  <c:v>56.3</c:v>
                </c:pt>
                <c:pt idx="2">
                  <c:v>64.0814642150944</c:v>
                </c:pt>
                <c:pt idx="3">
                  <c:v>72.766136721902598</c:v>
                </c:pt>
                <c:pt idx="4">
                  <c:v>78.783738227739065</c:v>
                </c:pt>
              </c:numCache>
            </c:numRef>
          </c:val>
          <c:extLst>
            <c:ext xmlns:c16="http://schemas.microsoft.com/office/drawing/2014/chart" uri="{C3380CC4-5D6E-409C-BE32-E72D297353CC}">
              <c16:uniqueId val="{00000007-7610-491F-A8AD-925CDCEA1DB8}"/>
            </c:ext>
          </c:extLst>
        </c:ser>
        <c:ser>
          <c:idx val="1"/>
          <c:order val="2"/>
          <c:tx>
            <c:strRef>
              <c:f>'11 eu27χωρίς Κύπρο'!$K$152</c:f>
              <c:strCache>
                <c:ptCount val="1"/>
                <c:pt idx="0">
                  <c:v>Νότιες Χώρες</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44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'11 eu27χωρίς Κύπρο'!$L$149:$P$149</c:f>
              <c:numCache>
                <c:formatCode>General</c:formatCode>
                <c:ptCount val="5"/>
                <c:pt idx="0">
                  <c:v>2018</c:v>
                </c:pt>
                <c:pt idx="1">
                  <c:v>2020</c:v>
                </c:pt>
                <c:pt idx="2">
                  <c:v>2030</c:v>
                </c:pt>
                <c:pt idx="3">
                  <c:v>2040</c:v>
                </c:pt>
                <c:pt idx="4">
                  <c:v>2050</c:v>
                </c:pt>
              </c:numCache>
            </c:numRef>
          </c:cat>
          <c:val>
            <c:numRef>
              <c:f>'11 eu27χωρίς Κύπρο'!$L$152:$P$152</c:f>
              <c:numCache>
                <c:formatCode>0.0</c:formatCode>
                <c:ptCount val="5"/>
                <c:pt idx="0">
                  <c:v>55.4</c:v>
                </c:pt>
                <c:pt idx="1">
                  <c:v>56.294595644094599</c:v>
                </c:pt>
                <c:pt idx="2">
                  <c:v>65.233753382342229</c:v>
                </c:pt>
                <c:pt idx="3">
                  <c:v>82.614277807474849</c:v>
                </c:pt>
                <c:pt idx="4">
                  <c:v>93.034814627594301</c:v>
                </c:pt>
              </c:numCache>
            </c:numRef>
          </c:val>
          <c:extLst>
            <c:ext xmlns:c16="http://schemas.microsoft.com/office/drawing/2014/chart" uri="{C3380CC4-5D6E-409C-BE32-E72D297353CC}">
              <c16:uniqueId val="{00000008-7610-491F-A8AD-925CDCEA1DB8}"/>
            </c:ext>
          </c:extLst>
        </c:ser>
        <c:dLbls>
          <c:showLegendKey val="0"/>
          <c:showVal val="0"/>
          <c:showCatName val="0"/>
          <c:showSerName val="0"/>
          <c:showPercent val="0"/>
          <c:showBubbleSize val="0"/>
        </c:dLbls>
        <c:gapWidth val="100"/>
        <c:axId val="1832900960"/>
        <c:axId val="1832902208"/>
      </c:barChart>
      <c:catAx>
        <c:axId val="1832900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4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l-GR"/>
          </a:p>
        </c:txPr>
        <c:crossAx val="1832902208"/>
        <c:crosses val="autoZero"/>
        <c:auto val="1"/>
        <c:lblAlgn val="ctr"/>
        <c:lblOffset val="100"/>
        <c:noMultiLvlLbl val="0"/>
      </c:catAx>
      <c:valAx>
        <c:axId val="1832902208"/>
        <c:scaling>
          <c:orientation val="minMax"/>
        </c:scaling>
        <c:delete val="0"/>
        <c:axPos val="l"/>
        <c:title>
          <c:tx>
            <c:rich>
              <a:bodyPr rot="-5400000" spcFirstLastPara="1" vertOverflow="ellipsis" vert="horz" wrap="square" anchor="ctr" anchorCtr="1"/>
              <a:lstStyle/>
              <a:p>
                <a:pPr>
                  <a:defRPr sz="144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GB"/>
                  <a:t>%</a:t>
                </a:r>
              </a:p>
            </c:rich>
          </c:tx>
          <c:layout/>
          <c:overlay val="0"/>
          <c:spPr>
            <a:noFill/>
            <a:ln>
              <a:noFill/>
            </a:ln>
            <a:effectLst/>
          </c:spPr>
          <c:txPr>
            <a:bodyPr rot="-5400000" spcFirstLastPara="1" vertOverflow="ellipsis" vert="horz" wrap="square" anchor="ctr" anchorCtr="1"/>
            <a:lstStyle/>
            <a:p>
              <a:pPr>
                <a:defRPr sz="144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l-G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4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l-GR"/>
          </a:p>
        </c:txPr>
        <c:crossAx val="1832900960"/>
        <c:crosses val="autoZero"/>
        <c:crossBetween val="between"/>
      </c:valAx>
      <c:spPr>
        <a:noFill/>
        <a:ln>
          <a:noFill/>
        </a:ln>
        <a:effectLst/>
      </c:spPr>
    </c:plotArea>
    <c:legend>
      <c:legendPos val="b"/>
      <c:layout>
        <c:manualLayout>
          <c:xMode val="edge"/>
          <c:yMode val="edge"/>
          <c:x val="0.3221898668742959"/>
          <c:y val="0.93449019565022584"/>
          <c:w val="0.36145054130808241"/>
          <c:h val="5.5946054426020631E-2"/>
        </c:manualLayout>
      </c:layout>
      <c:overlay val="0"/>
      <c:spPr>
        <a:noFill/>
        <a:ln>
          <a:noFill/>
        </a:ln>
        <a:effectLst/>
      </c:spPr>
      <c:txPr>
        <a:bodyPr rot="0" spcFirstLastPara="1" vertOverflow="ellipsis" vert="horz" wrap="square" anchor="ctr" anchorCtr="1"/>
        <a:lstStyle/>
        <a:p>
          <a:pPr>
            <a:defRPr sz="144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440">
          <a:latin typeface="Calibri" panose="020F0502020204030204" pitchFamily="34" charset="0"/>
          <a:cs typeface="Calibri" panose="020F0502020204030204" pitchFamily="34" charset="0"/>
        </a:defRPr>
      </a:pPr>
      <a:endParaRPr lang="el-GR"/>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l-GR" sz="1440" b="1"/>
              <a:t>   Συνολική, δημόσια και ιδιωτική, χρηματοδότηση για </a:t>
            </a:r>
            <a:br>
              <a:rPr lang="el-GR" sz="1440" b="1"/>
            </a:br>
            <a:r>
              <a:rPr lang="el-GR" sz="1440" b="1"/>
              <a:t>δαπάνες υγείας (δισεκ. €)</a:t>
            </a:r>
            <a:endParaRPr lang="en-US" sz="1440" b="1"/>
          </a:p>
        </c:rich>
      </c:tx>
      <c:layout>
        <c:manualLayout>
          <c:xMode val="edge"/>
          <c:yMode val="edge"/>
          <c:x val="0.2698754494237296"/>
          <c:y val="2.4837009569289095E-3"/>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8.7741176734131565E-2"/>
          <c:y val="2.7842273720060429E-2"/>
          <c:w val="0.90563443705239588"/>
          <c:h val="0.78824650125739804"/>
        </c:manualLayout>
      </c:layout>
      <c:lineChart>
        <c:grouping val="standard"/>
        <c:varyColors val="0"/>
        <c:ser>
          <c:idx val="0"/>
          <c:order val="0"/>
          <c:tx>
            <c:strRef>
              <c:f>'14_new'!$A$3</c:f>
              <c:strCache>
                <c:ptCount val="1"/>
                <c:pt idx="0">
                  <c:v>Συνολική Χρηματοδότηση για Δαπάνες Υγείας</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'14_new'!$B$2:$J$2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'14_new'!$B$3:$J$3</c:f>
              <c:numCache>
                <c:formatCode>#,##0.0_ ;\-#,##0.0\ </c:formatCode>
                <c:ptCount val="9"/>
                <c:pt idx="0">
                  <c:v>22.490921</c:v>
                </c:pt>
                <c:pt idx="1">
                  <c:v>21.608689999999999</c:v>
                </c:pt>
                <c:pt idx="2">
                  <c:v>18.835691000000001</c:v>
                </c:pt>
                <c:pt idx="3">
                  <c:v>16.984000000000002</c:v>
                </c:pt>
                <c:pt idx="4">
                  <c:v>15.201000000000001</c:v>
                </c:pt>
                <c:pt idx="5">
                  <c:v>14.2</c:v>
                </c:pt>
                <c:pt idx="6">
                  <c:v>14.339</c:v>
                </c:pt>
                <c:pt idx="7">
                  <c:v>14.616</c:v>
                </c:pt>
                <c:pt idx="8">
                  <c:v>14.492000000000001</c:v>
                </c:pt>
              </c:numCache>
            </c:numRef>
          </c:val>
          <c:smooth val="0"/>
          <c:extLst>
            <c:ext xmlns:c16="http://schemas.microsoft.com/office/drawing/2014/chart" uri="{C3380CC4-5D6E-409C-BE32-E72D297353CC}">
              <c16:uniqueId val="{00000000-C5EA-4FD0-8F9A-13A93873CE54}"/>
            </c:ext>
          </c:extLst>
        </c:ser>
        <c:ser>
          <c:idx val="1"/>
          <c:order val="1"/>
          <c:tx>
            <c:strRef>
              <c:f>'14_new'!$A$4</c:f>
              <c:strCache>
                <c:ptCount val="1"/>
                <c:pt idx="0">
                  <c:v> Δημόσια Χρηματοδότηση για Δαπάνες Υγείας</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'14_new'!$B$2:$J$2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'14_new'!$B$4:$J$4</c:f>
              <c:numCache>
                <c:formatCode>#,##0.0_ ;\-#,##0.0\ </c:formatCode>
                <c:ptCount val="9"/>
                <c:pt idx="0">
                  <c:v>15.412183000000001</c:v>
                </c:pt>
                <c:pt idx="1">
                  <c:v>14.920862999999999</c:v>
                </c:pt>
                <c:pt idx="2">
                  <c:v>12.425328</c:v>
                </c:pt>
                <c:pt idx="3">
                  <c:v>11.286</c:v>
                </c:pt>
                <c:pt idx="4">
                  <c:v>9.4450000000000003</c:v>
                </c:pt>
                <c:pt idx="5">
                  <c:v>8.2669999999999995</c:v>
                </c:pt>
                <c:pt idx="6">
                  <c:v>8.3119999999999994</c:v>
                </c:pt>
                <c:pt idx="7">
                  <c:v>8.923</c:v>
                </c:pt>
                <c:pt idx="8">
                  <c:v>8.8149999999999995</c:v>
                </c:pt>
              </c:numCache>
            </c:numRef>
          </c:val>
          <c:smooth val="0"/>
          <c:extLst>
            <c:ext xmlns:c16="http://schemas.microsoft.com/office/drawing/2014/chart" uri="{C3380CC4-5D6E-409C-BE32-E72D297353CC}">
              <c16:uniqueId val="{00000001-C5EA-4FD0-8F9A-13A93873CE54}"/>
            </c:ext>
          </c:extLst>
        </c:ser>
        <c:ser>
          <c:idx val="2"/>
          <c:order val="2"/>
          <c:tx>
            <c:strRef>
              <c:f>'14_new'!$A$5</c:f>
              <c:strCache>
                <c:ptCount val="1"/>
                <c:pt idx="0">
                  <c:v>Ιδιωτική Χρηματοδότηση για Δαπάνες Υγείας</c:v>
                </c:pt>
              </c:strCache>
            </c:strRef>
          </c:tx>
          <c:spPr>
            <a:ln w="28575" cap="rnd">
              <a:solidFill>
                <a:schemeClr val="accent3"/>
              </a:solidFill>
              <a:round/>
            </a:ln>
            <a:effectLst/>
          </c:spPr>
          <c:marker>
            <c:symbol val="none"/>
          </c:marker>
          <c:dLbls>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l-GR"/>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'14_new'!$B$2:$J$2</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'14_new'!$B$5:$J$5</c:f>
              <c:numCache>
                <c:formatCode>#,##0.0_ ;\-#,##0.0\ </c:formatCode>
                <c:ptCount val="9"/>
                <c:pt idx="0">
                  <c:v>7.0787379999999995</c:v>
                </c:pt>
                <c:pt idx="1">
                  <c:v>6.6878270000000004</c:v>
                </c:pt>
                <c:pt idx="2">
                  <c:v>6.4103630000000003</c:v>
                </c:pt>
                <c:pt idx="3">
                  <c:v>5.6980000000000022</c:v>
                </c:pt>
                <c:pt idx="4">
                  <c:v>5.7560000000000002</c:v>
                </c:pt>
                <c:pt idx="5">
                  <c:v>5.7370000000000001</c:v>
                </c:pt>
                <c:pt idx="6">
                  <c:v>5.7649999999999997</c:v>
                </c:pt>
                <c:pt idx="7">
                  <c:v>5.625</c:v>
                </c:pt>
                <c:pt idx="8">
                  <c:v>5.6139999999999999</c:v>
                </c:pt>
              </c:numCache>
            </c:numRef>
          </c:val>
          <c:smooth val="0"/>
          <c:extLst>
            <c:ext xmlns:c16="http://schemas.microsoft.com/office/drawing/2014/chart" uri="{C3380CC4-5D6E-409C-BE32-E72D297353CC}">
              <c16:uniqueId val="{00000002-C5EA-4FD0-8F9A-13A93873CE54}"/>
            </c:ext>
          </c:extLst>
        </c:ser>
        <c:dLbls>
          <c:showLegendKey val="0"/>
          <c:showVal val="0"/>
          <c:showCatName val="0"/>
          <c:showSerName val="0"/>
          <c:showPercent val="0"/>
          <c:showBubbleSize val="0"/>
        </c:dLbls>
        <c:smooth val="0"/>
        <c:axId val="2133884159"/>
        <c:axId val="2133901631"/>
      </c:lineChart>
      <c:catAx>
        <c:axId val="213388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2133901631"/>
        <c:crosses val="autoZero"/>
        <c:auto val="1"/>
        <c:lblAlgn val="ctr"/>
        <c:lblOffset val="100"/>
        <c:noMultiLvlLbl val="0"/>
      </c:catAx>
      <c:valAx>
        <c:axId val="2133901631"/>
        <c:scaling>
          <c:orientation val="minMax"/>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l-GR" b="1"/>
                  <a:t>δισεκ. ευρώ</a:t>
                </a:r>
                <a:endParaRPr lang="en-US" b="1"/>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title>
        <c:numFmt formatCode="#,##0.0_ ;\-#,##0.0\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2133884159"/>
        <c:crosses val="autoZero"/>
        <c:crossBetween val="between"/>
      </c:valAx>
      <c:spPr>
        <a:noFill/>
        <a:ln>
          <a:noFill/>
        </a:ln>
        <a:effectLst/>
      </c:spPr>
    </c:plotArea>
    <c:legend>
      <c:legendPos val="b"/>
      <c:layout>
        <c:manualLayout>
          <c:xMode val="edge"/>
          <c:yMode val="edge"/>
          <c:x val="9.833895229668127E-3"/>
          <c:y val="0.9011003601669848"/>
          <c:w val="0.9899828473413379"/>
          <c:h val="9.193103450899618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sz="1400"/>
      </a:pPr>
      <a:endParaRPr lang="el-G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l-GR" b="1"/>
              <a:t>Συνολική Δαπάνη Υγείας</a:t>
            </a:r>
            <a:endParaRPr lang="en-GB" b="1"/>
          </a:p>
        </c:rich>
      </c:tx>
      <c:layout>
        <c:manualLayout>
          <c:xMode val="edge"/>
          <c:yMode val="edge"/>
          <c:x val="0.27876619578956635"/>
          <c:y val="1.901891894465239E-4"/>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l-GR"/>
        </a:p>
      </c:txPr>
    </c:title>
    <c:autoTitleDeleted val="0"/>
    <c:plotArea>
      <c:layout>
        <c:manualLayout>
          <c:layoutTarget val="inner"/>
          <c:xMode val="edge"/>
          <c:yMode val="edge"/>
          <c:x val="0.19313013698630138"/>
          <c:y val="0.15363444152814232"/>
          <c:w val="0.75371156773211567"/>
          <c:h val="0.62380358705161854"/>
        </c:manualLayout>
      </c:layout>
      <c:lineChart>
        <c:grouping val="standard"/>
        <c:varyColors val="0"/>
        <c:ser>
          <c:idx val="0"/>
          <c:order val="0"/>
          <c:tx>
            <c:strRef>
              <c:f>'15-new'!$L$37</c:f>
              <c:strCache>
                <c:ptCount val="1"/>
                <c:pt idx="0">
                  <c:v>Eλλάδα</c:v>
                </c:pt>
              </c:strCache>
            </c:strRef>
          </c:tx>
          <c:spPr>
            <a:ln w="28575" cap="rnd">
              <a:solidFill>
                <a:srgbClr val="00B0F0"/>
              </a:solidFill>
              <a:round/>
            </a:ln>
            <a:effectLst/>
          </c:spPr>
          <c:marker>
            <c:symbol val="none"/>
          </c:marker>
          <c:dLbls>
            <c:dLbl>
              <c:idx val="7"/>
              <c:layout>
                <c:manualLayout>
                  <c:x val="-4.8325722983258998E-3"/>
                  <c:y val="4.16666666666665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DF4-4CE7-8991-6FE78C91C50C}"/>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'15-new'!$N$36:$U$36</c:f>
              <c:strCache>
                <c:ptCount val="8"/>
                <c:pt idx="0">
                  <c:v>2010</c:v>
                </c:pt>
                <c:pt idx="1">
                  <c:v>2011</c:v>
                </c:pt>
                <c:pt idx="2">
                  <c:v>2012</c:v>
                </c:pt>
                <c:pt idx="3">
                  <c:v>2013</c:v>
                </c:pt>
                <c:pt idx="4">
                  <c:v>2014</c:v>
                </c:pt>
                <c:pt idx="5">
                  <c:v>2015</c:v>
                </c:pt>
                <c:pt idx="6">
                  <c:v>2016</c:v>
                </c:pt>
                <c:pt idx="7">
                  <c:v>2017</c:v>
                </c:pt>
              </c:strCache>
            </c:strRef>
          </c:cat>
          <c:val>
            <c:numRef>
              <c:f>'15-new'!$N$37:$U$37</c:f>
              <c:numCache>
                <c:formatCode>0.0%</c:formatCode>
                <c:ptCount val="8"/>
                <c:pt idx="0">
                  <c:v>-4.5648343161597049E-2</c:v>
                </c:pt>
                <c:pt idx="1">
                  <c:v>-0.17470712328581217</c:v>
                </c:pt>
                <c:pt idx="2">
                  <c:v>-0.25306068993037911</c:v>
                </c:pt>
                <c:pt idx="3">
                  <c:v>-0.31537889986588863</c:v>
                </c:pt>
                <c:pt idx="4">
                  <c:v>-0.34838447786467175</c:v>
                </c:pt>
                <c:pt idx="5">
                  <c:v>-0.33031178856749666</c:v>
                </c:pt>
                <c:pt idx="6">
                  <c:v>-0.31075265025108811</c:v>
                </c:pt>
                <c:pt idx="7">
                  <c:v>-0.30873905165896975</c:v>
                </c:pt>
              </c:numCache>
            </c:numRef>
          </c:val>
          <c:smooth val="0"/>
          <c:extLst>
            <c:ext xmlns:c16="http://schemas.microsoft.com/office/drawing/2014/chart" uri="{C3380CC4-5D6E-409C-BE32-E72D297353CC}">
              <c16:uniqueId val="{00000001-5DF4-4CE7-8991-6FE78C91C50C}"/>
            </c:ext>
          </c:extLst>
        </c:ser>
        <c:ser>
          <c:idx val="1"/>
          <c:order val="1"/>
          <c:tx>
            <c:strRef>
              <c:f>'15-new'!$L$38</c:f>
              <c:strCache>
                <c:ptCount val="1"/>
                <c:pt idx="0">
                  <c:v>Νότιες Χώρες</c:v>
                </c:pt>
              </c:strCache>
            </c:strRef>
          </c:tx>
          <c:spPr>
            <a:ln w="28575" cap="rnd">
              <a:solidFill>
                <a:schemeClr val="accent6">
                  <a:lumMod val="50000"/>
                </a:schemeClr>
              </a:solidFill>
              <a:round/>
            </a:ln>
            <a:effectLst/>
          </c:spPr>
          <c:marker>
            <c:symbol val="none"/>
          </c:marker>
          <c:dLbls>
            <c:dLbl>
              <c:idx val="7"/>
              <c:layout>
                <c:manualLayout>
                  <c:x val="0"/>
                  <c:y val="-2.77777777777778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DF4-4CE7-8991-6FE78C91C50C}"/>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'15-new'!$N$36:$U$36</c:f>
              <c:strCache>
                <c:ptCount val="8"/>
                <c:pt idx="0">
                  <c:v>2010</c:v>
                </c:pt>
                <c:pt idx="1">
                  <c:v>2011</c:v>
                </c:pt>
                <c:pt idx="2">
                  <c:v>2012</c:v>
                </c:pt>
                <c:pt idx="3">
                  <c:v>2013</c:v>
                </c:pt>
                <c:pt idx="4">
                  <c:v>2014</c:v>
                </c:pt>
                <c:pt idx="5">
                  <c:v>2015</c:v>
                </c:pt>
                <c:pt idx="6">
                  <c:v>2016</c:v>
                </c:pt>
                <c:pt idx="7">
                  <c:v>2017</c:v>
                </c:pt>
              </c:strCache>
            </c:strRef>
          </c:cat>
          <c:val>
            <c:numRef>
              <c:f>'15-new'!$N$38:$U$38</c:f>
              <c:numCache>
                <c:formatCode>0.0%</c:formatCode>
                <c:ptCount val="8"/>
                <c:pt idx="0">
                  <c:v>1.0110704896342249E-2</c:v>
                </c:pt>
                <c:pt idx="1">
                  <c:v>1.2133538902818763E-3</c:v>
                </c:pt>
                <c:pt idx="2">
                  <c:v>-2.3326203555175007E-2</c:v>
                </c:pt>
                <c:pt idx="3">
                  <c:v>-4.396397725695611E-2</c:v>
                </c:pt>
                <c:pt idx="4">
                  <c:v>-3.4824463654161919E-2</c:v>
                </c:pt>
                <c:pt idx="5">
                  <c:v>-1.3600818309839058E-2</c:v>
                </c:pt>
                <c:pt idx="6">
                  <c:v>-3.8713421179398244E-3</c:v>
                </c:pt>
                <c:pt idx="7">
                  <c:v>9.3571681846715826E-3</c:v>
                </c:pt>
              </c:numCache>
            </c:numRef>
          </c:val>
          <c:smooth val="0"/>
          <c:extLst>
            <c:ext xmlns:c16="http://schemas.microsoft.com/office/drawing/2014/chart" uri="{C3380CC4-5D6E-409C-BE32-E72D297353CC}">
              <c16:uniqueId val="{00000003-5DF4-4CE7-8991-6FE78C91C50C}"/>
            </c:ext>
          </c:extLst>
        </c:ser>
        <c:ser>
          <c:idx val="2"/>
          <c:order val="2"/>
          <c:tx>
            <c:strRef>
              <c:f>'15-new'!$L$39</c:f>
              <c:strCache>
                <c:ptCount val="1"/>
                <c:pt idx="0">
                  <c:v>EΕ23</c:v>
                </c:pt>
              </c:strCache>
            </c:strRef>
          </c:tx>
          <c:spPr>
            <a:ln w="28575" cap="rnd">
              <a:solidFill>
                <a:srgbClr val="002060"/>
              </a:solidFill>
              <a:round/>
            </a:ln>
            <a:effectLst/>
          </c:spPr>
          <c:marker>
            <c:symbol val="none"/>
          </c:marker>
          <c:dLbls>
            <c:dLbl>
              <c:idx val="7"/>
              <c:layout>
                <c:manualLayout>
                  <c:x val="0"/>
                  <c:y val="-6.48148148148148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DF4-4CE7-8991-6FE78C91C50C}"/>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'15-new'!$N$36:$U$36</c:f>
              <c:strCache>
                <c:ptCount val="8"/>
                <c:pt idx="0">
                  <c:v>2010</c:v>
                </c:pt>
                <c:pt idx="1">
                  <c:v>2011</c:v>
                </c:pt>
                <c:pt idx="2">
                  <c:v>2012</c:v>
                </c:pt>
                <c:pt idx="3">
                  <c:v>2013</c:v>
                </c:pt>
                <c:pt idx="4">
                  <c:v>2014</c:v>
                </c:pt>
                <c:pt idx="5">
                  <c:v>2015</c:v>
                </c:pt>
                <c:pt idx="6">
                  <c:v>2016</c:v>
                </c:pt>
                <c:pt idx="7">
                  <c:v>2017</c:v>
                </c:pt>
              </c:strCache>
            </c:strRef>
          </c:cat>
          <c:val>
            <c:numRef>
              <c:f>'15-new'!$N$39:$U$39</c:f>
              <c:numCache>
                <c:formatCode>0.0%</c:formatCode>
                <c:ptCount val="8"/>
                <c:pt idx="0">
                  <c:v>1.4475301565837428E-2</c:v>
                </c:pt>
                <c:pt idx="1">
                  <c:v>2.7589293561243622E-2</c:v>
                </c:pt>
                <c:pt idx="2">
                  <c:v>2.9620704792451047E-2</c:v>
                </c:pt>
                <c:pt idx="3">
                  <c:v>5.9948164546189231E-2</c:v>
                </c:pt>
                <c:pt idx="4">
                  <c:v>7.8436612811874751E-2</c:v>
                </c:pt>
                <c:pt idx="5">
                  <c:v>9.8994542544169395E-2</c:v>
                </c:pt>
                <c:pt idx="6">
                  <c:v>0.12098002142793929</c:v>
                </c:pt>
                <c:pt idx="7">
                  <c:v>0.14354680193711866</c:v>
                </c:pt>
              </c:numCache>
            </c:numRef>
          </c:val>
          <c:smooth val="0"/>
          <c:extLst>
            <c:ext xmlns:c16="http://schemas.microsoft.com/office/drawing/2014/chart" uri="{C3380CC4-5D6E-409C-BE32-E72D297353CC}">
              <c16:uniqueId val="{00000005-5DF4-4CE7-8991-6FE78C91C50C}"/>
            </c:ext>
          </c:extLst>
        </c:ser>
        <c:dLbls>
          <c:showLegendKey val="0"/>
          <c:showVal val="0"/>
          <c:showCatName val="0"/>
          <c:showSerName val="0"/>
          <c:showPercent val="0"/>
          <c:showBubbleSize val="0"/>
        </c:dLbls>
        <c:smooth val="0"/>
        <c:axId val="59512959"/>
        <c:axId val="59522943"/>
      </c:lineChart>
      <c:catAx>
        <c:axId val="59512959"/>
        <c:scaling>
          <c:orientation val="minMax"/>
        </c:scaling>
        <c:delete val="0"/>
        <c:axPos val="b"/>
        <c:numFmt formatCode="General" sourceLinked="1"/>
        <c:majorTickMark val="none"/>
        <c:minorTickMark val="none"/>
        <c:tickLblPos val="low"/>
        <c:spPr>
          <a:noFill/>
          <a:ln w="19050" cap="flat" cmpd="sng" algn="ctr">
            <a:solidFill>
              <a:schemeClr val="bg1">
                <a:lumMod val="5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59522943"/>
        <c:crosses val="autoZero"/>
        <c:auto val="1"/>
        <c:lblAlgn val="ctr"/>
        <c:lblOffset val="100"/>
        <c:noMultiLvlLbl val="0"/>
      </c:catAx>
      <c:valAx>
        <c:axId val="59522943"/>
        <c:scaling>
          <c:orientation val="minMax"/>
          <c:min val="-0.5"/>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crossAx val="59512959"/>
        <c:crosses val="autoZero"/>
        <c:crossBetween val="between"/>
      </c:valAx>
      <c:spPr>
        <a:noFill/>
        <a:ln>
          <a:noFill/>
        </a:ln>
        <a:effectLst/>
      </c:spPr>
    </c:plotArea>
    <c:legend>
      <c:legendPos val="b"/>
      <c:layout>
        <c:manualLayout>
          <c:xMode val="edge"/>
          <c:yMode val="edge"/>
          <c:x val="6.8781665768793022E-4"/>
          <c:y val="0.90922947861760217"/>
          <c:w val="0.99265677321156776"/>
          <c:h val="8.9121463983668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l-GR"/>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mn-lt"/>
        </a:defRPr>
      </a:pPr>
      <a:endParaRPr lang="el-GR"/>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IO_2018!$C$20:$F$20</cx:f>
        <cx:lvl ptCount="4">
          <cx:pt idx="0">Άμεση </cx:pt>
          <cx:pt idx="1">Έμμεση</cx:pt>
          <cx:pt idx="2">Προκαλούμενη</cx:pt>
          <cx:pt idx="3">Σύνολο</cx:pt>
        </cx:lvl>
      </cx:strDim>
      <cx:numDim type="val">
        <cx:f dir="row">IO_2018!$C$23:$F$23</cx:f>
        <cx:lvl ptCount="4" formatCode="#.##0">
          <cx:pt idx="0">1588.1105518876871</cx:pt>
          <cx:pt idx="1">1456.0383656537333</cx:pt>
          <cx:pt idx="2">3074.314360687712</cx:pt>
          <cx:pt idx="3">6118.4632782291328</cx:pt>
        </cx:lvl>
      </cx:numDim>
    </cx:data>
  </cx:chartData>
  <cx:chart>
    <cx:title pos="t" align="ctr" overlay="0">
      <cx:tx>
        <cx:rich>
          <a:bodyPr rot="0" spcFirstLastPara="1" vertOverflow="ellipsis" vert="horz" wrap="square" lIns="38100" tIns="19050" rIns="38100" bIns="19050" anchor="ctr" anchorCtr="1" compatLnSpc="0"/>
          <a:lstStyle/>
          <a:p>
            <a:pPr algn="ctr" rtl="0">
              <a:defRPr sz="1400" b="0" i="0" u="none" strike="noStrike" kern="1200" spc="0" baseline="0">
                <a:solidFill>
                  <a:sysClr val="windowText" lastClr="000000">
                    <a:lumMod val="65000"/>
                    <a:lumOff val="35000"/>
                  </a:sysClr>
                </a:solidFill>
                <a:latin typeface="+mn-lt"/>
                <a:ea typeface="+mn-ea"/>
                <a:cs typeface="+mn-cs"/>
              </a:defRPr>
            </a:pPr>
            <a:r>
              <a:rPr kumimoji="0" lang="el-GR"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rPr>
              <a:t>Επίδραση στο ΑΕΠ από τη δραστηριότητα του κλάδου φαρμάκου, 2017</a:t>
            </a:r>
            <a:endParaRPr kumimoji="0" lang="en-US"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endParaRPr>
          </a:p>
        </cx:rich>
      </cx:tx>
    </cx:title>
    <cx:plotArea>
      <cx:plotAreaRegion>
        <cx:series layoutId="waterfall" uniqueId="{7194DE22-9463-40C2-87AF-07042992B875}">
          <cx:tx>
            <cx:txData>
              <cx:f>IO_2018!$C$20:$F$20</cx:f>
              <cx:v>εκατ. €</cx:v>
            </cx:txData>
          </cx:tx>
          <cx:dataPt idx="3">
            <cx:spPr>
              <a:solidFill>
                <a:schemeClr val="accent1">
                  <a:lumMod val="50000"/>
                </a:schemeClr>
              </a:solidFill>
            </cx:spPr>
          </cx:dataPt>
          <cx:dataLabels pos="outEnd">
            <cx:numFmt formatCode="0" sourceLinked="0"/>
            <cx:txPr>
              <a:bodyPr spcFirstLastPara="1" vertOverflow="ellipsis" wrap="square" lIns="0" tIns="0" rIns="0" bIns="0" anchor="ctr" anchorCtr="1"/>
              <a:lstStyle/>
              <a:p>
                <a:pPr>
                  <a:defRPr sz="1200"/>
                </a:pPr>
                <a:endParaRPr lang="el-GR" sz="1200"/>
              </a:p>
            </cx:txPr>
            <cx:visibility seriesName="0" categoryName="0" value="1"/>
            <cx:separator>, </cx:separator>
          </cx:dataLabels>
          <cx:dataId val="0"/>
          <cx:layoutPr>
            <cx:subtotals>
              <cx:idx val="3"/>
            </cx:subtotals>
          </cx:layoutPr>
        </cx:series>
      </cx:plotAreaRegion>
      <cx:axis id="0">
        <cx:catScaling gapWidth="1"/>
        <cx:tickLabels/>
        <cx:txPr>
          <a:bodyPr spcFirstLastPara="1" vertOverflow="ellipsis" wrap="square" lIns="0" tIns="0" rIns="0" bIns="0" anchor="ctr" anchorCtr="1"/>
          <a:lstStyle/>
          <a:p>
            <a:pPr>
              <a:defRPr sz="1200" b="1"/>
            </a:pPr>
            <a:endParaRPr lang="el-GR" sz="1200" b="1"/>
          </a:p>
        </cx:txPr>
      </cx:axis>
      <cx:axis id="1">
        <cx:valScaling/>
        <cx:title>
          <cx:tx>
            <cx:txData>
              <cx:v>εκατ. €</cx:v>
            </cx:txData>
          </cx:tx>
          <cx:txPr>
            <a:bodyPr spcFirstLastPara="1" vertOverflow="ellipsis" wrap="square" lIns="0" tIns="0" rIns="0" bIns="0" anchor="ctr" anchorCtr="1"/>
            <a:lstStyle/>
            <a:p>
              <a:pPr algn="ctr">
                <a:defRPr sz="800" b="1"/>
              </a:pPr>
              <a:r>
                <a:rPr lang="el-GR" sz="800" b="1"/>
                <a:t>εκατ. €</a:t>
              </a:r>
            </a:p>
          </cx:txPr>
        </cx:title>
        <cx:majorGridlines>
          <cx:spPr>
            <a:ln w="3175">
              <a:solidFill>
                <a:schemeClr val="bg1">
                  <a:lumMod val="85000"/>
                </a:schemeClr>
              </a:solidFill>
              <a:prstDash val="sysDot"/>
            </a:ln>
          </cx:spPr>
        </cx:majorGridlines>
        <cx:tickLabels/>
        <cx:numFmt formatCode="0" sourceLinked="0"/>
        <cx:txPr>
          <a:bodyPr spcFirstLastPara="1" vertOverflow="ellipsis" wrap="square" lIns="0" tIns="0" rIns="0" bIns="0" anchor="ctr" anchorCtr="1"/>
          <a:lstStyle/>
          <a:p>
            <a:pPr>
              <a:defRPr sz="1200"/>
            </a:pPr>
            <a:endParaRPr lang="el-GR" sz="1200"/>
          </a:p>
        </cx:txPr>
      </cx:axis>
    </cx:plotArea>
  </cx:chart>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IO_2018!$C$51:$F$51</cx:f>
        <cx:lvl ptCount="4">
          <cx:pt idx="0">Άμεση </cx:pt>
          <cx:pt idx="1">Έμμεση</cx:pt>
          <cx:pt idx="2">Προκαλούμενη</cx:pt>
          <cx:pt idx="3">Σύνολο</cx:pt>
        </cx:lvl>
      </cx:strDim>
      <cx:numDim type="val">
        <cx:f dir="row">IO_2018!$C$56:$F$56</cx:f>
        <cx:lvl ptCount="4" formatCode="0,0">
          <cx:pt idx="0">21.649280060301876</cx:pt>
          <cx:pt idx="1">37.172389014518657</cx:pt>
          <cx:pt idx="2">63.561892526703687</cx:pt>
          <cx:pt idx="3">122.38356160152422</cx:pt>
        </cx:lvl>
      </cx:numDim>
    </cx:data>
  </cx:chartData>
  <cx:chart>
    <cx:title pos="t" align="ctr" overlay="0">
      <cx:tx>
        <cx:rich>
          <a:bodyPr rot="0" spcFirstLastPara="1" vertOverflow="ellipsis" vert="horz" wrap="square" lIns="38100" tIns="19050" rIns="38100" bIns="19050" anchor="ctr" anchorCtr="1" compatLnSpc="0"/>
          <a:lstStyle/>
          <a:p>
            <a:pPr algn="ctr" rtl="0">
              <a:defRPr sz="1400" b="1" i="0" u="none" strike="noStrike" kern="1200" spc="0" baseline="0">
                <a:solidFill>
                  <a:sysClr val="windowText" lastClr="000000">
                    <a:lumMod val="65000"/>
                    <a:lumOff val="35000"/>
                  </a:sysClr>
                </a:solidFill>
                <a:latin typeface="+mn-lt"/>
                <a:ea typeface="+mn-ea"/>
                <a:cs typeface="+mn-cs"/>
              </a:defRPr>
            </a:pPr>
            <a:r>
              <a:rPr kumimoji="0" lang="el-GR"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rPr>
              <a:t>Επίδραση στην απασχόληση από τη δραστηριότητα του κλάδου φαρμάκου, 2018</a:t>
            </a:r>
            <a:endParaRPr kumimoji="0" lang="en-US"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endParaRPr>
          </a:p>
        </cx:rich>
      </cx:tx>
    </cx:title>
    <cx:plotArea>
      <cx:plotAreaRegion>
        <cx:series layoutId="waterfall" uniqueId="{A1111BD0-250D-418F-A495-433F70284AB2}">
          <cx:spPr>
            <a:solidFill>
              <a:srgbClr val="A5AB81"/>
            </a:solidFill>
          </cx:spPr>
          <cx:dataPt idx="3">
            <cx:spPr>
              <a:solidFill>
                <a:srgbClr val="666633"/>
              </a:solidFill>
            </cx:spPr>
          </cx:dataPt>
          <cx:dataLabels pos="outEnd">
            <cx:txPr>
              <a:bodyPr spcFirstLastPara="1" vertOverflow="ellipsis" wrap="square" lIns="0" tIns="0" rIns="0" bIns="0" anchor="ctr" anchorCtr="1"/>
              <a:lstStyle/>
              <a:p>
                <a:pPr>
                  <a:defRPr sz="1400"/>
                </a:pPr>
                <a:endParaRPr lang="el-GR" sz="1400"/>
              </a:p>
            </cx:txPr>
            <cx:visibility seriesName="0" categoryName="0" value="1"/>
          </cx:dataLabels>
          <cx:dataId val="0"/>
          <cx:layoutPr>
            <cx:subtotals>
              <cx:idx val="3"/>
            </cx:subtotals>
          </cx:layoutPr>
        </cx:series>
      </cx:plotAreaRegion>
      <cx:axis id="0">
        <cx:catScaling gapWidth="2.19000006"/>
        <cx:tickLabels/>
        <cx:txPr>
          <a:bodyPr spcFirstLastPara="1" vertOverflow="ellipsis" wrap="square" lIns="0" tIns="0" rIns="0" bIns="0" anchor="ctr" anchorCtr="1"/>
          <a:lstStyle/>
          <a:p>
            <a:pPr>
              <a:defRPr sz="1400" b="1"/>
            </a:pPr>
            <a:endParaRPr lang="el-GR" sz="1400" b="1"/>
          </a:p>
        </cx:txPr>
      </cx:axis>
      <cx:axis id="1">
        <cx:valScaling/>
        <cx:title>
          <cx:tx>
            <cx:txData>
              <cx:v>ισοδύναμες θέσεις πλήρους απασχόλησης (χιλ.)</cx:v>
            </cx:txData>
          </cx:tx>
          <cx:txPr>
            <a:bodyPr spcFirstLastPara="1" vertOverflow="ellipsis" wrap="square" lIns="0" tIns="0" rIns="0" bIns="0" anchor="ctr" anchorCtr="1"/>
            <a:lstStyle/>
            <a:p>
              <a:pPr algn="ctr">
                <a:defRPr sz="1000" b="1"/>
              </a:pPr>
              <a:r>
                <a:rPr lang="el-GR" sz="1000" b="1"/>
                <a:t>ισοδύναμες θέσεις πλήρους απασχόλησης (χιλ.)</a:t>
              </a:r>
            </a:p>
          </cx:txPr>
        </cx:title>
        <cx:majorGridlines>
          <cx:spPr>
            <a:ln w="3175">
              <a:solidFill>
                <a:schemeClr val="bg1">
                  <a:lumMod val="85000"/>
                </a:schemeClr>
              </a:solidFill>
              <a:prstDash val="sysDot"/>
            </a:ln>
          </cx:spPr>
        </cx:majorGridlines>
        <cx:tickLabels/>
        <cx:txPr>
          <a:bodyPr spcFirstLastPara="1" vertOverflow="ellipsis" wrap="square" lIns="0" tIns="0" rIns="0" bIns="0" anchor="ctr" anchorCtr="1"/>
          <a:lstStyle/>
          <a:p>
            <a:pPr>
              <a:defRPr sz="1400"/>
            </a:pPr>
            <a:endParaRPr lang="el-GR" sz="1400"/>
          </a:p>
        </cx:txPr>
      </cx:axis>
    </cx:plotArea>
  </cx:chart>
  <cx:clrMapOvr bg1="lt1" tx1="dk1" bg2="lt2" tx2="dk2" accent1="accent1" accent2="accent2" accent3="accent3" accent4="accent4" accent5="accent5" accent6="accent6" hlink="hlink" folHlink="folHlink"/>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IO_2018!$C$83:$F$83</cx:f>
        <cx:lvl ptCount="4">
          <cx:pt idx="0">Άμεση </cx:pt>
          <cx:pt idx="1">Έμμεση</cx:pt>
          <cx:pt idx="2">Προκαλούμενη</cx:pt>
          <cx:pt idx="3">Σύνολο</cx:pt>
        </cx:lvl>
      </cx:strDim>
      <cx:numDim type="val">
        <cx:f dir="row">IO_2018!$C$86:$F$86</cx:f>
        <cx:lvl ptCount="4" formatCode="#.##0">
          <cx:pt idx="0">383.58431553794651</cx:pt>
          <cx:pt idx="1">367.65795411179147</cx:pt>
          <cx:pt idx="2">933.69488701358478</cx:pt>
          <cx:pt idx="3">1684.9371566633229</cx:pt>
        </cx:lvl>
      </cx:numDim>
    </cx:data>
  </cx:chartData>
  <cx:chart>
    <cx:title pos="t" align="ctr" overlay="0">
      <cx:tx>
        <cx:rich>
          <a:bodyPr rot="0" spcFirstLastPara="1" vertOverflow="ellipsis" vert="horz" wrap="square" lIns="38100" tIns="19050" rIns="38100" bIns="19050" anchor="ctr" anchorCtr="1" compatLnSpc="0"/>
          <a:lstStyle/>
          <a:p>
            <a:pPr algn="ctr" rtl="0">
              <a:defRPr sz="1400" b="0" i="0" u="none" strike="noStrike" kern="1200" spc="0" baseline="0">
                <a:solidFill>
                  <a:sysClr val="windowText" lastClr="000000">
                    <a:lumMod val="65000"/>
                    <a:lumOff val="35000"/>
                  </a:sysClr>
                </a:solidFill>
                <a:latin typeface="+mn-lt"/>
                <a:ea typeface="+mn-ea"/>
                <a:cs typeface="+mn-cs"/>
              </a:defRPr>
            </a:pPr>
            <a:r>
              <a:rPr kumimoji="0" lang="el-GR"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rPr>
              <a:t>Επίδραση στα φορολογικά έσοδα από τη δραστηριότητα του κλάδου φαρμάκου, 2018</a:t>
            </a:r>
            <a:endParaRPr kumimoji="0" lang="en-US" sz="1400" b="1" i="0" u="none" strike="noStrike" kern="1200" cap="none" spc="0" normalizeH="0" baseline="0" noProof="0">
              <a:ln>
                <a:noFill/>
              </a:ln>
              <a:solidFill>
                <a:sysClr val="windowText" lastClr="000000">
                  <a:lumMod val="65000"/>
                  <a:lumOff val="35000"/>
                </a:sysClr>
              </a:solidFill>
              <a:effectLst/>
              <a:uLnTx/>
              <a:uFillTx/>
              <a:latin typeface="Calibri" panose="020F0502020204030204"/>
            </a:endParaRPr>
          </a:p>
        </cx:rich>
      </cx:tx>
    </cx:title>
    <cx:plotArea>
      <cx:plotAreaRegion>
        <cx:series layoutId="waterfall" uniqueId="{EDE5373D-AF3D-435A-B7A6-4C3A58D521C0}">
          <cx:dataPt idx="3">
            <cx:spPr>
              <a:solidFill>
                <a:schemeClr val="accent1">
                  <a:lumMod val="50000"/>
                </a:schemeClr>
              </a:solidFill>
            </cx:spPr>
          </cx:dataPt>
          <cx:dataLabels pos="outEnd">
            <cx:txPr>
              <a:bodyPr spcFirstLastPara="1" vertOverflow="ellipsis" wrap="square" lIns="0" tIns="0" rIns="0" bIns="0" anchor="ctr" anchorCtr="1"/>
              <a:lstStyle/>
              <a:p>
                <a:pPr>
                  <a:defRPr sz="1400"/>
                </a:pPr>
                <a:endParaRPr lang="el-GR" sz="1400"/>
              </a:p>
            </cx:txPr>
            <cx:visibility seriesName="0" categoryName="0" value="1"/>
            <cx:separator>, </cx:separator>
          </cx:dataLabels>
          <cx:dataId val="0"/>
          <cx:layoutPr>
            <cx:subtotals>
              <cx:idx val="3"/>
            </cx:subtotals>
          </cx:layoutPr>
        </cx:series>
      </cx:plotAreaRegion>
      <cx:axis id="0">
        <cx:catScaling gapWidth="1.5"/>
        <cx:tickLabels/>
        <cx:txPr>
          <a:bodyPr spcFirstLastPara="1" vertOverflow="ellipsis" wrap="square" lIns="0" tIns="0" rIns="0" bIns="0" anchor="ctr" anchorCtr="1"/>
          <a:lstStyle/>
          <a:p>
            <a:pPr>
              <a:defRPr sz="1400" b="1">
                <a:latin typeface="+mn-lt"/>
              </a:defRPr>
            </a:pPr>
            <a:endParaRPr lang="el-GR" sz="1400" b="1">
              <a:latin typeface="+mn-lt"/>
            </a:endParaRPr>
          </a:p>
        </cx:txPr>
      </cx:axis>
      <cx:axis id="1">
        <cx:valScaling/>
        <cx:title>
          <cx:tx>
            <cx:txData>
              <cx:v>εκατ. €</cx:v>
            </cx:txData>
          </cx:tx>
          <cx:txPr>
            <a:bodyPr spcFirstLastPara="1" vertOverflow="ellipsis" wrap="square" lIns="0" tIns="0" rIns="0" bIns="0" anchor="ctr" anchorCtr="1"/>
            <a:lstStyle/>
            <a:p>
              <a:pPr algn="ctr">
                <a:defRPr sz="1000"/>
              </a:pPr>
              <a:r>
                <a:rPr lang="el-GR" sz="1000" b="1" dirty="0"/>
                <a:t>εκατ. €</a:t>
              </a:r>
            </a:p>
          </cx:txPr>
        </cx:title>
        <cx:majorGridlines>
          <cx:spPr>
            <a:ln w="3175">
              <a:solidFill>
                <a:schemeClr val="bg1">
                  <a:lumMod val="85000"/>
                </a:schemeClr>
              </a:solidFill>
              <a:prstDash val="sysDot"/>
            </a:ln>
          </cx:spPr>
        </cx:majorGridlines>
        <cx:tickLabels/>
        <cx:numFmt formatCode="0" sourceLinked="0"/>
        <cx:txPr>
          <a:bodyPr spcFirstLastPara="1" vertOverflow="ellipsis" wrap="square" lIns="0" tIns="0" rIns="0" bIns="0" anchor="ctr" anchorCtr="1"/>
          <a:lstStyle/>
          <a:p>
            <a:pPr>
              <a:defRPr sz="1400"/>
            </a:pPr>
            <a:endParaRPr lang="el-GR" sz="1400"/>
          </a:p>
        </cx:txPr>
      </cx:axis>
    </cx:plotArea>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0EC9C2-E0E8-44B5-8C44-5F81FD2FF16D}" type="doc">
      <dgm:prSet loTypeId="urn:microsoft.com/office/officeart/2005/8/layout/orgChart1" loCatId="hierarchy" qsTypeId="urn:microsoft.com/office/officeart/2005/8/quickstyle/simple1" qsCatId="simple" csTypeId="urn:microsoft.com/office/officeart/2005/8/colors/accent3_2" csCatId="accent3" phldr="1"/>
      <dgm:spPr/>
      <dgm:t>
        <a:bodyPr/>
        <a:lstStyle/>
        <a:p>
          <a:endParaRPr lang="en-US"/>
        </a:p>
      </dgm:t>
    </dgm:pt>
    <dgm:pt modelId="{1DA0DCE2-4627-46F4-9151-DEF7606412BA}">
      <dgm:prSet phldrT="[Text]" custT="1"/>
      <dgm:spPr/>
      <dgm:t>
        <a:bodyPr/>
        <a:lstStyle/>
        <a:p>
          <a:r>
            <a:rPr lang="el-GR" sz="3200" b="1" dirty="0"/>
            <a:t>Κλάδος φαρμάκου</a:t>
          </a:r>
          <a:endParaRPr lang="en-US" sz="3200" b="1" dirty="0"/>
        </a:p>
      </dgm:t>
    </dgm:pt>
    <dgm:pt modelId="{4770DD8A-B55C-460E-96C6-A66B5984C129}" type="sibTrans" cxnId="{D8F39A14-2FFD-4E95-8274-3B0B628BDE08}">
      <dgm:prSet/>
      <dgm:spPr/>
      <dgm:t>
        <a:bodyPr/>
        <a:lstStyle/>
        <a:p>
          <a:endParaRPr lang="en-US" sz="1600" b="1"/>
        </a:p>
      </dgm:t>
    </dgm:pt>
    <dgm:pt modelId="{948043F4-425B-4324-9695-6A41EA77B2D2}" type="parTrans" cxnId="{D8F39A14-2FFD-4E95-8274-3B0B628BDE08}">
      <dgm:prSet/>
      <dgm:spPr/>
      <dgm:t>
        <a:bodyPr/>
        <a:lstStyle/>
        <a:p>
          <a:endParaRPr lang="en-US" sz="1600" b="1"/>
        </a:p>
      </dgm:t>
    </dgm:pt>
    <dgm:pt modelId="{71CD1265-ADE0-4F6B-9ED7-3705796C53E2}">
      <dgm:prSet custT="1"/>
      <dgm:spPr/>
      <dgm:t>
        <a:bodyPr/>
        <a:lstStyle/>
        <a:p>
          <a:r>
            <a:rPr lang="el-GR" sz="2800" b="1" dirty="0">
              <a:solidFill>
                <a:schemeClr val="bg1"/>
              </a:solidFill>
            </a:rPr>
            <a:t>Παραγωγή φαρμάκου και φαρμακευτικών σκευασμάτων</a:t>
          </a:r>
          <a:endParaRPr lang="en-US" sz="2800" b="1" dirty="0">
            <a:solidFill>
              <a:schemeClr val="bg1"/>
            </a:solidFill>
          </a:endParaRPr>
        </a:p>
      </dgm:t>
    </dgm:pt>
    <dgm:pt modelId="{A2B3398D-4270-4E77-8DA4-181FDA67A895}" type="parTrans" cxnId="{26425335-E5DC-4BC3-A061-2F41DF897D5B}">
      <dgm:prSet/>
      <dgm:spPr/>
      <dgm:t>
        <a:bodyPr/>
        <a:lstStyle/>
        <a:p>
          <a:endParaRPr lang="en-US" sz="1600" b="1"/>
        </a:p>
      </dgm:t>
    </dgm:pt>
    <dgm:pt modelId="{26699536-9FB8-42AB-87DF-9B24FAD8A2D6}" type="sibTrans" cxnId="{26425335-E5DC-4BC3-A061-2F41DF897D5B}">
      <dgm:prSet/>
      <dgm:spPr/>
      <dgm:t>
        <a:bodyPr/>
        <a:lstStyle/>
        <a:p>
          <a:endParaRPr lang="en-US" sz="1600" b="1"/>
        </a:p>
      </dgm:t>
    </dgm:pt>
    <dgm:pt modelId="{92385F47-3AA2-4D5D-821E-12CE79589DEE}">
      <dgm:prSet custT="1"/>
      <dgm:spPr/>
      <dgm:t>
        <a:bodyPr/>
        <a:lstStyle/>
        <a:p>
          <a:pPr>
            <a:spcAft>
              <a:spcPts val="0"/>
            </a:spcAft>
          </a:pPr>
          <a:r>
            <a:rPr lang="el-GR" sz="2400" b="1" strike="noStrike" dirty="0">
              <a:solidFill>
                <a:schemeClr val="bg1"/>
              </a:solidFill>
            </a:rPr>
            <a:t>Χονδρικό εμπόριο φαρμάκων και φαρμακευτικών σκευασμάτων</a:t>
          </a:r>
          <a:endParaRPr lang="en-US" sz="2400" b="1" dirty="0">
            <a:solidFill>
              <a:schemeClr val="bg1"/>
            </a:solidFill>
          </a:endParaRPr>
        </a:p>
      </dgm:t>
    </dgm:pt>
    <dgm:pt modelId="{B65B4F2D-247F-4A14-8C84-B613DA825E06}" type="parTrans" cxnId="{F9884959-C216-4D23-B11B-09407140EADA}">
      <dgm:prSet/>
      <dgm:spPr/>
      <dgm:t>
        <a:bodyPr/>
        <a:lstStyle/>
        <a:p>
          <a:endParaRPr lang="en-US" sz="1600"/>
        </a:p>
      </dgm:t>
    </dgm:pt>
    <dgm:pt modelId="{2E1E9E7A-8C79-4E94-A85F-CB413FAA87BD}" type="sibTrans" cxnId="{F9884959-C216-4D23-B11B-09407140EADA}">
      <dgm:prSet/>
      <dgm:spPr/>
      <dgm:t>
        <a:bodyPr/>
        <a:lstStyle/>
        <a:p>
          <a:endParaRPr lang="en-US" sz="1600"/>
        </a:p>
      </dgm:t>
    </dgm:pt>
    <dgm:pt modelId="{F92727B6-B5A1-43A4-977F-5B1F2F97CFAE}" type="pres">
      <dgm:prSet presAssocID="{2F0EC9C2-E0E8-44B5-8C44-5F81FD2FF16D}" presName="hierChild1" presStyleCnt="0">
        <dgm:presLayoutVars>
          <dgm:orgChart val="1"/>
          <dgm:chPref val="1"/>
          <dgm:dir/>
          <dgm:animOne val="branch"/>
          <dgm:animLvl val="lvl"/>
          <dgm:resizeHandles/>
        </dgm:presLayoutVars>
      </dgm:prSet>
      <dgm:spPr/>
      <dgm:t>
        <a:bodyPr/>
        <a:lstStyle/>
        <a:p>
          <a:endParaRPr lang="en-US"/>
        </a:p>
      </dgm:t>
    </dgm:pt>
    <dgm:pt modelId="{44D9B950-CCA5-4724-84FC-1D5C9D3E639A}" type="pres">
      <dgm:prSet presAssocID="{1DA0DCE2-4627-46F4-9151-DEF7606412BA}" presName="hierRoot1" presStyleCnt="0">
        <dgm:presLayoutVars>
          <dgm:hierBranch val="init"/>
        </dgm:presLayoutVars>
      </dgm:prSet>
      <dgm:spPr/>
    </dgm:pt>
    <dgm:pt modelId="{F1C388D7-E1A8-46BB-838E-5C7CC0F80CF3}" type="pres">
      <dgm:prSet presAssocID="{1DA0DCE2-4627-46F4-9151-DEF7606412BA}" presName="rootComposite1" presStyleCnt="0"/>
      <dgm:spPr/>
    </dgm:pt>
    <dgm:pt modelId="{7FC59487-5980-47AD-A20D-B617EE094680}" type="pres">
      <dgm:prSet presAssocID="{1DA0DCE2-4627-46F4-9151-DEF7606412BA}" presName="rootText1" presStyleLbl="node0" presStyleIdx="0" presStyleCnt="1">
        <dgm:presLayoutVars>
          <dgm:chPref val="3"/>
        </dgm:presLayoutVars>
      </dgm:prSet>
      <dgm:spPr/>
      <dgm:t>
        <a:bodyPr/>
        <a:lstStyle/>
        <a:p>
          <a:endParaRPr lang="en-US"/>
        </a:p>
      </dgm:t>
    </dgm:pt>
    <dgm:pt modelId="{7A40DFAC-E7EC-4100-A4F4-B72AD343AD3B}" type="pres">
      <dgm:prSet presAssocID="{1DA0DCE2-4627-46F4-9151-DEF7606412BA}" presName="rootConnector1" presStyleLbl="node1" presStyleIdx="0" presStyleCnt="0"/>
      <dgm:spPr/>
      <dgm:t>
        <a:bodyPr/>
        <a:lstStyle/>
        <a:p>
          <a:endParaRPr lang="en-US"/>
        </a:p>
      </dgm:t>
    </dgm:pt>
    <dgm:pt modelId="{11A044C1-B8F0-497C-AD01-5B91D6678ED3}" type="pres">
      <dgm:prSet presAssocID="{1DA0DCE2-4627-46F4-9151-DEF7606412BA}" presName="hierChild2" presStyleCnt="0"/>
      <dgm:spPr/>
    </dgm:pt>
    <dgm:pt modelId="{82B1AC26-8E1C-4C4C-ADA8-D83EFDA4D6B3}" type="pres">
      <dgm:prSet presAssocID="{A2B3398D-4270-4E77-8DA4-181FDA67A895}" presName="Name37" presStyleLbl="parChTrans1D2" presStyleIdx="0" presStyleCnt="2"/>
      <dgm:spPr/>
      <dgm:t>
        <a:bodyPr/>
        <a:lstStyle/>
        <a:p>
          <a:endParaRPr lang="en-US"/>
        </a:p>
      </dgm:t>
    </dgm:pt>
    <dgm:pt modelId="{B3E1B530-F529-45D9-A950-4060A6A51D75}" type="pres">
      <dgm:prSet presAssocID="{71CD1265-ADE0-4F6B-9ED7-3705796C53E2}" presName="hierRoot2" presStyleCnt="0">
        <dgm:presLayoutVars>
          <dgm:hierBranch val="init"/>
        </dgm:presLayoutVars>
      </dgm:prSet>
      <dgm:spPr/>
    </dgm:pt>
    <dgm:pt modelId="{330B65EF-6631-413C-B4FB-1B35D7E28531}" type="pres">
      <dgm:prSet presAssocID="{71CD1265-ADE0-4F6B-9ED7-3705796C53E2}" presName="rootComposite" presStyleCnt="0"/>
      <dgm:spPr/>
    </dgm:pt>
    <dgm:pt modelId="{FCC3718B-B658-4F89-B956-EADF8AD02126}" type="pres">
      <dgm:prSet presAssocID="{71CD1265-ADE0-4F6B-9ED7-3705796C53E2}" presName="rootText" presStyleLbl="node2" presStyleIdx="0" presStyleCnt="2" custScaleX="132716">
        <dgm:presLayoutVars>
          <dgm:chPref val="3"/>
        </dgm:presLayoutVars>
      </dgm:prSet>
      <dgm:spPr/>
      <dgm:t>
        <a:bodyPr/>
        <a:lstStyle/>
        <a:p>
          <a:endParaRPr lang="en-US"/>
        </a:p>
      </dgm:t>
    </dgm:pt>
    <dgm:pt modelId="{D9A856DA-84A6-4C4E-A3A6-CAD5A2BECC7A}" type="pres">
      <dgm:prSet presAssocID="{71CD1265-ADE0-4F6B-9ED7-3705796C53E2}" presName="rootConnector" presStyleLbl="node2" presStyleIdx="0" presStyleCnt="2"/>
      <dgm:spPr/>
      <dgm:t>
        <a:bodyPr/>
        <a:lstStyle/>
        <a:p>
          <a:endParaRPr lang="en-US"/>
        </a:p>
      </dgm:t>
    </dgm:pt>
    <dgm:pt modelId="{0BFBD961-4C2C-4A76-AD75-BFB367F9AED7}" type="pres">
      <dgm:prSet presAssocID="{71CD1265-ADE0-4F6B-9ED7-3705796C53E2}" presName="hierChild4" presStyleCnt="0"/>
      <dgm:spPr/>
    </dgm:pt>
    <dgm:pt modelId="{684F5B33-0174-4C18-B875-931C01743732}" type="pres">
      <dgm:prSet presAssocID="{71CD1265-ADE0-4F6B-9ED7-3705796C53E2}" presName="hierChild5" presStyleCnt="0"/>
      <dgm:spPr/>
    </dgm:pt>
    <dgm:pt modelId="{C8F2D6F7-7B0F-4375-8721-7AAE49DD12A1}" type="pres">
      <dgm:prSet presAssocID="{B65B4F2D-247F-4A14-8C84-B613DA825E06}" presName="Name37" presStyleLbl="parChTrans1D2" presStyleIdx="1" presStyleCnt="2"/>
      <dgm:spPr/>
      <dgm:t>
        <a:bodyPr/>
        <a:lstStyle/>
        <a:p>
          <a:endParaRPr lang="en-US"/>
        </a:p>
      </dgm:t>
    </dgm:pt>
    <dgm:pt modelId="{4ECD636E-38E1-4E35-B247-D36856B712C3}" type="pres">
      <dgm:prSet presAssocID="{92385F47-3AA2-4D5D-821E-12CE79589DEE}" presName="hierRoot2" presStyleCnt="0">
        <dgm:presLayoutVars>
          <dgm:hierBranch val="init"/>
        </dgm:presLayoutVars>
      </dgm:prSet>
      <dgm:spPr/>
    </dgm:pt>
    <dgm:pt modelId="{F69B01BF-076C-4E94-833A-A59C2D5C73FD}" type="pres">
      <dgm:prSet presAssocID="{92385F47-3AA2-4D5D-821E-12CE79589DEE}" presName="rootComposite" presStyleCnt="0"/>
      <dgm:spPr/>
    </dgm:pt>
    <dgm:pt modelId="{16D73CD4-009B-435E-92DA-F88B51B86B6B}" type="pres">
      <dgm:prSet presAssocID="{92385F47-3AA2-4D5D-821E-12CE79589DEE}" presName="rootText" presStyleLbl="node2" presStyleIdx="1" presStyleCnt="2">
        <dgm:presLayoutVars>
          <dgm:chPref val="3"/>
        </dgm:presLayoutVars>
      </dgm:prSet>
      <dgm:spPr/>
      <dgm:t>
        <a:bodyPr/>
        <a:lstStyle/>
        <a:p>
          <a:endParaRPr lang="en-US"/>
        </a:p>
      </dgm:t>
    </dgm:pt>
    <dgm:pt modelId="{C519B73A-B3DC-413F-B20C-EFF96180A861}" type="pres">
      <dgm:prSet presAssocID="{92385F47-3AA2-4D5D-821E-12CE79589DEE}" presName="rootConnector" presStyleLbl="node2" presStyleIdx="1" presStyleCnt="2"/>
      <dgm:spPr/>
      <dgm:t>
        <a:bodyPr/>
        <a:lstStyle/>
        <a:p>
          <a:endParaRPr lang="en-US"/>
        </a:p>
      </dgm:t>
    </dgm:pt>
    <dgm:pt modelId="{03E81C99-CD68-4DB2-B2CD-E27953A58954}" type="pres">
      <dgm:prSet presAssocID="{92385F47-3AA2-4D5D-821E-12CE79589DEE}" presName="hierChild4" presStyleCnt="0"/>
      <dgm:spPr/>
    </dgm:pt>
    <dgm:pt modelId="{A50510D7-A68F-4754-AF63-B8F32263BE6C}" type="pres">
      <dgm:prSet presAssocID="{92385F47-3AA2-4D5D-821E-12CE79589DEE}" presName="hierChild5" presStyleCnt="0"/>
      <dgm:spPr/>
    </dgm:pt>
    <dgm:pt modelId="{F88CF989-A871-483F-8AA2-780692CCC0F7}" type="pres">
      <dgm:prSet presAssocID="{1DA0DCE2-4627-46F4-9151-DEF7606412BA}" presName="hierChild3" presStyleCnt="0"/>
      <dgm:spPr/>
    </dgm:pt>
  </dgm:ptLst>
  <dgm:cxnLst>
    <dgm:cxn modelId="{91859267-28EE-421F-8691-693967679F5A}" type="presOf" srcId="{71CD1265-ADE0-4F6B-9ED7-3705796C53E2}" destId="{D9A856DA-84A6-4C4E-A3A6-CAD5A2BECC7A}" srcOrd="1" destOrd="0" presId="urn:microsoft.com/office/officeart/2005/8/layout/orgChart1"/>
    <dgm:cxn modelId="{F9884959-C216-4D23-B11B-09407140EADA}" srcId="{1DA0DCE2-4627-46F4-9151-DEF7606412BA}" destId="{92385F47-3AA2-4D5D-821E-12CE79589DEE}" srcOrd="1" destOrd="0" parTransId="{B65B4F2D-247F-4A14-8C84-B613DA825E06}" sibTransId="{2E1E9E7A-8C79-4E94-A85F-CB413FAA87BD}"/>
    <dgm:cxn modelId="{D717ADAC-CEFA-427B-9FB9-23A00C3408F6}" type="presOf" srcId="{92385F47-3AA2-4D5D-821E-12CE79589DEE}" destId="{16D73CD4-009B-435E-92DA-F88B51B86B6B}" srcOrd="0" destOrd="0" presId="urn:microsoft.com/office/officeart/2005/8/layout/orgChart1"/>
    <dgm:cxn modelId="{425DAB4B-C6D6-4E98-BAB9-1CF07464F47A}" type="presOf" srcId="{B65B4F2D-247F-4A14-8C84-B613DA825E06}" destId="{C8F2D6F7-7B0F-4375-8721-7AAE49DD12A1}" srcOrd="0" destOrd="0" presId="urn:microsoft.com/office/officeart/2005/8/layout/orgChart1"/>
    <dgm:cxn modelId="{FF5E6271-BC1B-48C1-B15E-CBDA9818C30D}" type="presOf" srcId="{1DA0DCE2-4627-46F4-9151-DEF7606412BA}" destId="{7FC59487-5980-47AD-A20D-B617EE094680}" srcOrd="0" destOrd="0" presId="urn:microsoft.com/office/officeart/2005/8/layout/orgChart1"/>
    <dgm:cxn modelId="{26425335-E5DC-4BC3-A061-2F41DF897D5B}" srcId="{1DA0DCE2-4627-46F4-9151-DEF7606412BA}" destId="{71CD1265-ADE0-4F6B-9ED7-3705796C53E2}" srcOrd="0" destOrd="0" parTransId="{A2B3398D-4270-4E77-8DA4-181FDA67A895}" sibTransId="{26699536-9FB8-42AB-87DF-9B24FAD8A2D6}"/>
    <dgm:cxn modelId="{09BA2219-B02C-4308-B81E-8A436D371A30}" type="presOf" srcId="{71CD1265-ADE0-4F6B-9ED7-3705796C53E2}" destId="{FCC3718B-B658-4F89-B956-EADF8AD02126}" srcOrd="0" destOrd="0" presId="urn:microsoft.com/office/officeart/2005/8/layout/orgChart1"/>
    <dgm:cxn modelId="{D8F39A14-2FFD-4E95-8274-3B0B628BDE08}" srcId="{2F0EC9C2-E0E8-44B5-8C44-5F81FD2FF16D}" destId="{1DA0DCE2-4627-46F4-9151-DEF7606412BA}" srcOrd="0" destOrd="0" parTransId="{948043F4-425B-4324-9695-6A41EA77B2D2}" sibTransId="{4770DD8A-B55C-460E-96C6-A66B5984C129}"/>
    <dgm:cxn modelId="{11CE0580-577B-4404-B3FD-79D58D28FB86}" type="presOf" srcId="{2F0EC9C2-E0E8-44B5-8C44-5F81FD2FF16D}" destId="{F92727B6-B5A1-43A4-977F-5B1F2F97CFAE}" srcOrd="0" destOrd="0" presId="urn:microsoft.com/office/officeart/2005/8/layout/orgChart1"/>
    <dgm:cxn modelId="{3D298E54-BCB8-4A30-A5B6-D820E3779F42}" type="presOf" srcId="{A2B3398D-4270-4E77-8DA4-181FDA67A895}" destId="{82B1AC26-8E1C-4C4C-ADA8-D83EFDA4D6B3}" srcOrd="0" destOrd="0" presId="urn:microsoft.com/office/officeart/2005/8/layout/orgChart1"/>
    <dgm:cxn modelId="{CE46BC3D-ABB4-4C7A-9EE9-F70C10B4F664}" type="presOf" srcId="{1DA0DCE2-4627-46F4-9151-DEF7606412BA}" destId="{7A40DFAC-E7EC-4100-A4F4-B72AD343AD3B}" srcOrd="1" destOrd="0" presId="urn:microsoft.com/office/officeart/2005/8/layout/orgChart1"/>
    <dgm:cxn modelId="{5B0BDBAC-BE73-4A03-B0EB-F235EE1A8894}" type="presOf" srcId="{92385F47-3AA2-4D5D-821E-12CE79589DEE}" destId="{C519B73A-B3DC-413F-B20C-EFF96180A861}" srcOrd="1" destOrd="0" presId="urn:microsoft.com/office/officeart/2005/8/layout/orgChart1"/>
    <dgm:cxn modelId="{477C2C06-77F4-4D35-9971-6A44A5BE4227}" type="presParOf" srcId="{F92727B6-B5A1-43A4-977F-5B1F2F97CFAE}" destId="{44D9B950-CCA5-4724-84FC-1D5C9D3E639A}" srcOrd="0" destOrd="0" presId="urn:microsoft.com/office/officeart/2005/8/layout/orgChart1"/>
    <dgm:cxn modelId="{0819BFAE-895F-45EC-9D62-BAE84FAF600E}" type="presParOf" srcId="{44D9B950-CCA5-4724-84FC-1D5C9D3E639A}" destId="{F1C388D7-E1A8-46BB-838E-5C7CC0F80CF3}" srcOrd="0" destOrd="0" presId="urn:microsoft.com/office/officeart/2005/8/layout/orgChart1"/>
    <dgm:cxn modelId="{AC477320-11A1-440A-AC54-81179CADE79E}" type="presParOf" srcId="{F1C388D7-E1A8-46BB-838E-5C7CC0F80CF3}" destId="{7FC59487-5980-47AD-A20D-B617EE094680}" srcOrd="0" destOrd="0" presId="urn:microsoft.com/office/officeart/2005/8/layout/orgChart1"/>
    <dgm:cxn modelId="{7C9222E1-125B-4645-932E-E0A1FB664A51}" type="presParOf" srcId="{F1C388D7-E1A8-46BB-838E-5C7CC0F80CF3}" destId="{7A40DFAC-E7EC-4100-A4F4-B72AD343AD3B}" srcOrd="1" destOrd="0" presId="urn:microsoft.com/office/officeart/2005/8/layout/orgChart1"/>
    <dgm:cxn modelId="{8697CF28-C6B7-4158-8D01-3336189D41DD}" type="presParOf" srcId="{44D9B950-CCA5-4724-84FC-1D5C9D3E639A}" destId="{11A044C1-B8F0-497C-AD01-5B91D6678ED3}" srcOrd="1" destOrd="0" presId="urn:microsoft.com/office/officeart/2005/8/layout/orgChart1"/>
    <dgm:cxn modelId="{C8DEB520-9204-4D90-84E3-DAFD57611132}" type="presParOf" srcId="{11A044C1-B8F0-497C-AD01-5B91D6678ED3}" destId="{82B1AC26-8E1C-4C4C-ADA8-D83EFDA4D6B3}" srcOrd="0" destOrd="0" presId="urn:microsoft.com/office/officeart/2005/8/layout/orgChart1"/>
    <dgm:cxn modelId="{21079709-FB6E-45CF-B499-170742ADBAF7}" type="presParOf" srcId="{11A044C1-B8F0-497C-AD01-5B91D6678ED3}" destId="{B3E1B530-F529-45D9-A950-4060A6A51D75}" srcOrd="1" destOrd="0" presId="urn:microsoft.com/office/officeart/2005/8/layout/orgChart1"/>
    <dgm:cxn modelId="{13218785-A6D0-4016-8672-6871D4DE4B38}" type="presParOf" srcId="{B3E1B530-F529-45D9-A950-4060A6A51D75}" destId="{330B65EF-6631-413C-B4FB-1B35D7E28531}" srcOrd="0" destOrd="0" presId="urn:microsoft.com/office/officeart/2005/8/layout/orgChart1"/>
    <dgm:cxn modelId="{C3701393-B944-421C-B6AD-4DF8A384ED80}" type="presParOf" srcId="{330B65EF-6631-413C-B4FB-1B35D7E28531}" destId="{FCC3718B-B658-4F89-B956-EADF8AD02126}" srcOrd="0" destOrd="0" presId="urn:microsoft.com/office/officeart/2005/8/layout/orgChart1"/>
    <dgm:cxn modelId="{AC81473A-D32A-46A7-A356-0E929E63376B}" type="presParOf" srcId="{330B65EF-6631-413C-B4FB-1B35D7E28531}" destId="{D9A856DA-84A6-4C4E-A3A6-CAD5A2BECC7A}" srcOrd="1" destOrd="0" presId="urn:microsoft.com/office/officeart/2005/8/layout/orgChart1"/>
    <dgm:cxn modelId="{FC2E0AE3-C848-44FA-A5F4-C55838A79906}" type="presParOf" srcId="{B3E1B530-F529-45D9-A950-4060A6A51D75}" destId="{0BFBD961-4C2C-4A76-AD75-BFB367F9AED7}" srcOrd="1" destOrd="0" presId="urn:microsoft.com/office/officeart/2005/8/layout/orgChart1"/>
    <dgm:cxn modelId="{A163960E-FB49-4805-BCAC-BD57B1A036AE}" type="presParOf" srcId="{B3E1B530-F529-45D9-A950-4060A6A51D75}" destId="{684F5B33-0174-4C18-B875-931C01743732}" srcOrd="2" destOrd="0" presId="urn:microsoft.com/office/officeart/2005/8/layout/orgChart1"/>
    <dgm:cxn modelId="{439314D4-3D0D-48D6-9A81-BC8F1D346149}" type="presParOf" srcId="{11A044C1-B8F0-497C-AD01-5B91D6678ED3}" destId="{C8F2D6F7-7B0F-4375-8721-7AAE49DD12A1}" srcOrd="2" destOrd="0" presId="urn:microsoft.com/office/officeart/2005/8/layout/orgChart1"/>
    <dgm:cxn modelId="{9673D799-AE10-4430-A2D2-C356F6F2F304}" type="presParOf" srcId="{11A044C1-B8F0-497C-AD01-5B91D6678ED3}" destId="{4ECD636E-38E1-4E35-B247-D36856B712C3}" srcOrd="3" destOrd="0" presId="urn:microsoft.com/office/officeart/2005/8/layout/orgChart1"/>
    <dgm:cxn modelId="{388599E0-A24B-4FCD-BA63-82704B65ABD7}" type="presParOf" srcId="{4ECD636E-38E1-4E35-B247-D36856B712C3}" destId="{F69B01BF-076C-4E94-833A-A59C2D5C73FD}" srcOrd="0" destOrd="0" presId="urn:microsoft.com/office/officeart/2005/8/layout/orgChart1"/>
    <dgm:cxn modelId="{CA4597B3-B15E-41F2-B331-1D4F6B5304C5}" type="presParOf" srcId="{F69B01BF-076C-4E94-833A-A59C2D5C73FD}" destId="{16D73CD4-009B-435E-92DA-F88B51B86B6B}" srcOrd="0" destOrd="0" presId="urn:microsoft.com/office/officeart/2005/8/layout/orgChart1"/>
    <dgm:cxn modelId="{0A701185-A655-4E5B-A7D6-228C06086053}" type="presParOf" srcId="{F69B01BF-076C-4E94-833A-A59C2D5C73FD}" destId="{C519B73A-B3DC-413F-B20C-EFF96180A861}" srcOrd="1" destOrd="0" presId="urn:microsoft.com/office/officeart/2005/8/layout/orgChart1"/>
    <dgm:cxn modelId="{9ABABD3D-AF1E-4C63-9B0C-22884634EC2C}" type="presParOf" srcId="{4ECD636E-38E1-4E35-B247-D36856B712C3}" destId="{03E81C99-CD68-4DB2-B2CD-E27953A58954}" srcOrd="1" destOrd="0" presId="urn:microsoft.com/office/officeart/2005/8/layout/orgChart1"/>
    <dgm:cxn modelId="{0270DF1D-F0F3-453E-AF6F-01FB118B676E}" type="presParOf" srcId="{4ECD636E-38E1-4E35-B247-D36856B712C3}" destId="{A50510D7-A68F-4754-AF63-B8F32263BE6C}" srcOrd="2" destOrd="0" presId="urn:microsoft.com/office/officeart/2005/8/layout/orgChart1"/>
    <dgm:cxn modelId="{370FD17C-69E1-441F-A1C5-93ADE56DB735}" type="presParOf" srcId="{44D9B950-CCA5-4724-84FC-1D5C9D3E639A}" destId="{F88CF989-A871-483F-8AA2-780692CCC0F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C14982-1A83-4EDB-8AE4-DD39DAB10FA0}" type="doc">
      <dgm:prSet loTypeId="urn:microsoft.com/office/officeart/2005/8/layout/architecture" loCatId="hierarchy" qsTypeId="urn:microsoft.com/office/officeart/2005/8/quickstyle/simple1" qsCatId="simple" csTypeId="urn:microsoft.com/office/officeart/2005/8/colors/accent1_3" csCatId="accent1" phldr="1"/>
      <dgm:spPr/>
      <dgm:t>
        <a:bodyPr/>
        <a:lstStyle/>
        <a:p>
          <a:endParaRPr lang="en-US"/>
        </a:p>
      </dgm:t>
    </dgm:pt>
    <dgm:pt modelId="{FE3F80F3-3A60-4C2A-84DB-D51BAD71105C}">
      <dgm:prSet phldrT="[Text]" custT="1"/>
      <dgm:spPr/>
      <dgm:t>
        <a:bodyPr/>
        <a:lstStyle/>
        <a:p>
          <a:r>
            <a:rPr lang="el-GR" sz="1800" b="1" dirty="0"/>
            <a:t>Συνολική επίδραση</a:t>
          </a:r>
          <a:endParaRPr lang="en-US" sz="1800" b="1" dirty="0"/>
        </a:p>
        <a:p>
          <a:r>
            <a:rPr lang="el-GR" sz="1400" dirty="0"/>
            <a:t>Προστιθέμενη αξία, απασχόληση, φορολογικά έσοδα</a:t>
          </a:r>
          <a:endParaRPr lang="en-US" sz="1400" dirty="0"/>
        </a:p>
      </dgm:t>
    </dgm:pt>
    <dgm:pt modelId="{65FD979E-CF42-4B3D-847A-EDF80D54EC11}" type="parTrans" cxnId="{EF4D557A-041F-4196-B3F8-89FB6856F80E}">
      <dgm:prSet/>
      <dgm:spPr/>
      <dgm:t>
        <a:bodyPr/>
        <a:lstStyle/>
        <a:p>
          <a:endParaRPr lang="en-US"/>
        </a:p>
      </dgm:t>
    </dgm:pt>
    <dgm:pt modelId="{24407AC2-AD18-478E-8782-E5A907625AB7}" type="sibTrans" cxnId="{EF4D557A-041F-4196-B3F8-89FB6856F80E}">
      <dgm:prSet/>
      <dgm:spPr/>
      <dgm:t>
        <a:bodyPr/>
        <a:lstStyle/>
        <a:p>
          <a:endParaRPr lang="en-US"/>
        </a:p>
      </dgm:t>
    </dgm:pt>
    <dgm:pt modelId="{76AA4949-1D23-4C84-8F5E-37947D1A91D5}">
      <dgm:prSet phldrT="[Text]" custT="1"/>
      <dgm:spPr>
        <a:solidFill>
          <a:schemeClr val="accent1">
            <a:lumMod val="50000"/>
          </a:schemeClr>
        </a:solidFill>
      </dgm:spPr>
      <dgm:t>
        <a:bodyPr/>
        <a:lstStyle/>
        <a:p>
          <a:pPr algn="ctr"/>
          <a:r>
            <a:rPr lang="el-GR" sz="1800" b="1" dirty="0"/>
            <a:t>Άμεση επίδραση</a:t>
          </a:r>
          <a:endParaRPr lang="en-US" sz="1800" b="1" dirty="0"/>
        </a:p>
        <a:p>
          <a:pPr algn="ctr"/>
          <a:r>
            <a:rPr lang="el-GR" sz="1000" dirty="0"/>
            <a:t>Οικονομική δραστηριότητα επιχειρήσεων</a:t>
          </a:r>
          <a:r>
            <a:rPr lang="en-US" sz="1000" dirty="0"/>
            <a:t> </a:t>
          </a:r>
          <a:r>
            <a:rPr lang="el-GR" sz="1000" dirty="0"/>
            <a:t>στους κλάδους:</a:t>
          </a:r>
        </a:p>
        <a:p>
          <a:pPr algn="l"/>
          <a:r>
            <a:rPr lang="el-GR" sz="1000" dirty="0"/>
            <a:t>- Παραγωγή φαρμακευτικών προϊόντων και σκευασμάτων </a:t>
          </a:r>
        </a:p>
        <a:p>
          <a:pPr algn="l"/>
          <a:r>
            <a:rPr lang="el-GR" sz="1000" dirty="0"/>
            <a:t>- Χονδρικό εμπόριο φαρμακευτικών προϊόντων*</a:t>
          </a:r>
          <a:endParaRPr lang="en-US" sz="1000" dirty="0"/>
        </a:p>
      </dgm:t>
    </dgm:pt>
    <dgm:pt modelId="{46C9921F-9EEB-41C5-9EE0-C0920338D3BC}" type="parTrans" cxnId="{DA8AEA77-4008-4A1E-B8DE-FCADF5A559CE}">
      <dgm:prSet/>
      <dgm:spPr/>
      <dgm:t>
        <a:bodyPr/>
        <a:lstStyle/>
        <a:p>
          <a:endParaRPr lang="en-US"/>
        </a:p>
      </dgm:t>
    </dgm:pt>
    <dgm:pt modelId="{3583CA96-C4ED-4210-B68B-3696041AAEDB}" type="sibTrans" cxnId="{DA8AEA77-4008-4A1E-B8DE-FCADF5A559CE}">
      <dgm:prSet/>
      <dgm:spPr/>
      <dgm:t>
        <a:bodyPr/>
        <a:lstStyle/>
        <a:p>
          <a:endParaRPr lang="en-US"/>
        </a:p>
      </dgm:t>
    </dgm:pt>
    <dgm:pt modelId="{48491E86-90A3-4180-97F5-6E1F89008EA2}">
      <dgm:prSet phldrT="[Text]" custT="1"/>
      <dgm:spPr/>
      <dgm:t>
        <a:bodyPr/>
        <a:lstStyle/>
        <a:p>
          <a:pPr>
            <a:lnSpc>
              <a:spcPct val="100000"/>
            </a:lnSpc>
            <a:spcAft>
              <a:spcPts val="0"/>
            </a:spcAft>
          </a:pPr>
          <a:r>
            <a:rPr lang="el-GR" sz="1800" b="1" dirty="0"/>
            <a:t>Προκαλούμενη</a:t>
          </a:r>
          <a:endParaRPr lang="en-US" sz="1800" b="1" dirty="0"/>
        </a:p>
        <a:p>
          <a:pPr>
            <a:lnSpc>
              <a:spcPct val="90000"/>
            </a:lnSpc>
            <a:spcAft>
              <a:spcPts val="0"/>
            </a:spcAft>
          </a:pPr>
          <a:r>
            <a:rPr lang="el-GR" sz="1000" dirty="0"/>
            <a:t>Η επίδραση από την</a:t>
          </a:r>
          <a:endParaRPr lang="en-US" sz="1000" dirty="0"/>
        </a:p>
        <a:p>
          <a:pPr>
            <a:lnSpc>
              <a:spcPct val="90000"/>
            </a:lnSpc>
            <a:spcAft>
              <a:spcPts val="0"/>
            </a:spcAft>
          </a:pPr>
          <a:r>
            <a:rPr lang="el-GR" sz="1000" dirty="0"/>
            <a:t> κατανάλωση των νοικοκυριών </a:t>
          </a:r>
          <a:endParaRPr lang="en-US" sz="1000" dirty="0"/>
        </a:p>
        <a:p>
          <a:pPr>
            <a:lnSpc>
              <a:spcPct val="90000"/>
            </a:lnSpc>
            <a:spcAft>
              <a:spcPts val="0"/>
            </a:spcAft>
          </a:pPr>
          <a:r>
            <a:rPr lang="el-GR" sz="1000" dirty="0"/>
            <a:t>που προέρχεται από τους μισθούς των εργαζομένων</a:t>
          </a:r>
          <a:endParaRPr lang="en-US" sz="1000" dirty="0"/>
        </a:p>
      </dgm:t>
    </dgm:pt>
    <dgm:pt modelId="{21E5248F-8372-44A8-A0E2-6296025644AB}" type="parTrans" cxnId="{85583522-E28F-4AA7-9398-F937F92FF2E6}">
      <dgm:prSet/>
      <dgm:spPr/>
      <dgm:t>
        <a:bodyPr/>
        <a:lstStyle/>
        <a:p>
          <a:endParaRPr lang="en-US"/>
        </a:p>
      </dgm:t>
    </dgm:pt>
    <dgm:pt modelId="{AA3A8250-FC70-4822-846E-007A338A2CA6}" type="sibTrans" cxnId="{85583522-E28F-4AA7-9398-F937F92FF2E6}">
      <dgm:prSet/>
      <dgm:spPr/>
      <dgm:t>
        <a:bodyPr/>
        <a:lstStyle/>
        <a:p>
          <a:endParaRPr lang="en-US"/>
        </a:p>
      </dgm:t>
    </dgm:pt>
    <dgm:pt modelId="{5F450373-E7D0-4AEC-804A-EE24FD094EE6}">
      <dgm:prSet phldrT="[Text]"/>
      <dgm:spPr/>
      <dgm:t>
        <a:bodyPr/>
        <a:lstStyle/>
        <a:p>
          <a:r>
            <a:rPr lang="el-GR" dirty="0"/>
            <a:t> Υπόδειγμα εισροών-εκροών</a:t>
          </a:r>
          <a:endParaRPr lang="en-US" dirty="0"/>
        </a:p>
      </dgm:t>
    </dgm:pt>
    <dgm:pt modelId="{3377E167-4C92-455F-A053-21411446CAA7}" type="parTrans" cxnId="{206AA150-EA95-47A5-BA5C-8FCE04F662C8}">
      <dgm:prSet/>
      <dgm:spPr/>
      <dgm:t>
        <a:bodyPr/>
        <a:lstStyle/>
        <a:p>
          <a:endParaRPr lang="en-US"/>
        </a:p>
      </dgm:t>
    </dgm:pt>
    <dgm:pt modelId="{1FFE0E78-6330-4628-B8DB-4421216096A6}" type="sibTrans" cxnId="{206AA150-EA95-47A5-BA5C-8FCE04F662C8}">
      <dgm:prSet/>
      <dgm:spPr/>
      <dgm:t>
        <a:bodyPr/>
        <a:lstStyle/>
        <a:p>
          <a:endParaRPr lang="en-US"/>
        </a:p>
      </dgm:t>
    </dgm:pt>
    <dgm:pt modelId="{C0A4D336-3812-4268-8AC2-CE6844453E55}">
      <dgm:prSet custT="1"/>
      <dgm:spPr/>
      <dgm:t>
        <a:bodyPr/>
        <a:lstStyle/>
        <a:p>
          <a:r>
            <a:rPr lang="el-GR" sz="1800" b="1" dirty="0"/>
            <a:t>Έμμεση</a:t>
          </a:r>
          <a:endParaRPr lang="en-US" sz="1800" b="1" dirty="0"/>
        </a:p>
        <a:p>
          <a:r>
            <a:rPr lang="el-GR" sz="1000" dirty="0"/>
            <a:t>Η επίδραση σε συνδεδεμένους κλάδους</a:t>
          </a:r>
          <a:endParaRPr lang="en-US" sz="1000" dirty="0"/>
        </a:p>
      </dgm:t>
    </dgm:pt>
    <dgm:pt modelId="{041EAB13-39E4-42B4-8D52-C9CC5D17205A}" type="parTrans" cxnId="{10183C41-FA90-44E1-97AD-C61774BDBF90}">
      <dgm:prSet/>
      <dgm:spPr/>
      <dgm:t>
        <a:bodyPr/>
        <a:lstStyle/>
        <a:p>
          <a:endParaRPr lang="en-US"/>
        </a:p>
      </dgm:t>
    </dgm:pt>
    <dgm:pt modelId="{3739AB41-F158-43FE-BEC4-6BBEFE914DD1}" type="sibTrans" cxnId="{10183C41-FA90-44E1-97AD-C61774BDBF90}">
      <dgm:prSet/>
      <dgm:spPr/>
      <dgm:t>
        <a:bodyPr/>
        <a:lstStyle/>
        <a:p>
          <a:endParaRPr lang="en-US"/>
        </a:p>
      </dgm:t>
    </dgm:pt>
    <dgm:pt modelId="{EDD112D4-7420-4C17-A723-6EA7D937096D}">
      <dgm:prSet phldrT="[Text]" custT="1"/>
      <dgm:spPr/>
      <dgm:t>
        <a:bodyPr/>
        <a:lstStyle/>
        <a:p>
          <a:pPr>
            <a:spcAft>
              <a:spcPts val="0"/>
            </a:spcAft>
          </a:pPr>
          <a:r>
            <a:rPr lang="el-GR" sz="2200" b="1" dirty="0"/>
            <a:t>Κλάδος </a:t>
          </a:r>
        </a:p>
        <a:p>
          <a:pPr>
            <a:spcAft>
              <a:spcPts val="0"/>
            </a:spcAft>
          </a:pPr>
          <a:r>
            <a:rPr lang="el-GR" sz="2200" b="1" dirty="0"/>
            <a:t>φαρμάκου</a:t>
          </a:r>
          <a:endParaRPr lang="en-US" sz="2200" b="1" dirty="0"/>
        </a:p>
      </dgm:t>
    </dgm:pt>
    <dgm:pt modelId="{713FB6F4-2BE1-4BFF-810C-355DA33281BA}" type="sibTrans" cxnId="{7BC6E863-3CC1-49B8-B4C3-3C55EA75D17B}">
      <dgm:prSet/>
      <dgm:spPr/>
      <dgm:t>
        <a:bodyPr/>
        <a:lstStyle/>
        <a:p>
          <a:endParaRPr lang="en-US"/>
        </a:p>
      </dgm:t>
    </dgm:pt>
    <dgm:pt modelId="{AFA26E3E-5FA2-4CC6-B102-9FFF6EEC0E88}" type="parTrans" cxnId="{7BC6E863-3CC1-49B8-B4C3-3C55EA75D17B}">
      <dgm:prSet/>
      <dgm:spPr/>
      <dgm:t>
        <a:bodyPr/>
        <a:lstStyle/>
        <a:p>
          <a:endParaRPr lang="en-US"/>
        </a:p>
      </dgm:t>
    </dgm:pt>
    <dgm:pt modelId="{6BB6EA98-EE49-4131-A7A0-C62EA3C1BD2F}" type="pres">
      <dgm:prSet presAssocID="{FEC14982-1A83-4EDB-8AE4-DD39DAB10FA0}" presName="Name0" presStyleCnt="0">
        <dgm:presLayoutVars>
          <dgm:chPref val="1"/>
          <dgm:dir/>
          <dgm:animOne val="branch"/>
          <dgm:animLvl val="lvl"/>
          <dgm:resizeHandles/>
        </dgm:presLayoutVars>
      </dgm:prSet>
      <dgm:spPr/>
      <dgm:t>
        <a:bodyPr/>
        <a:lstStyle/>
        <a:p>
          <a:endParaRPr lang="en-US"/>
        </a:p>
      </dgm:t>
    </dgm:pt>
    <dgm:pt modelId="{D8BA2BF1-7AF3-48D3-8519-FFA49238F62D}" type="pres">
      <dgm:prSet presAssocID="{FE3F80F3-3A60-4C2A-84DB-D51BAD71105C}" presName="vertOne" presStyleCnt="0"/>
      <dgm:spPr/>
    </dgm:pt>
    <dgm:pt modelId="{5CA86E9D-A5CE-4FFF-9ACF-B441D2D4601C}" type="pres">
      <dgm:prSet presAssocID="{FE3F80F3-3A60-4C2A-84DB-D51BAD71105C}" presName="txOne" presStyleLbl="node0" presStyleIdx="0" presStyleCnt="1">
        <dgm:presLayoutVars>
          <dgm:chPref val="3"/>
        </dgm:presLayoutVars>
      </dgm:prSet>
      <dgm:spPr/>
      <dgm:t>
        <a:bodyPr/>
        <a:lstStyle/>
        <a:p>
          <a:endParaRPr lang="en-US"/>
        </a:p>
      </dgm:t>
    </dgm:pt>
    <dgm:pt modelId="{61D28BFF-2DD6-4F9E-B936-847A2744547D}" type="pres">
      <dgm:prSet presAssocID="{FE3F80F3-3A60-4C2A-84DB-D51BAD71105C}" presName="parTransOne" presStyleCnt="0"/>
      <dgm:spPr/>
    </dgm:pt>
    <dgm:pt modelId="{8235BD0E-A78D-4968-B1EC-649DA9EDB538}" type="pres">
      <dgm:prSet presAssocID="{FE3F80F3-3A60-4C2A-84DB-D51BAD71105C}" presName="horzOne" presStyleCnt="0"/>
      <dgm:spPr/>
    </dgm:pt>
    <dgm:pt modelId="{E39BAC29-B172-482D-B316-B68BC2BC90FA}" type="pres">
      <dgm:prSet presAssocID="{76AA4949-1D23-4C84-8F5E-37947D1A91D5}" presName="vertTwo" presStyleCnt="0"/>
      <dgm:spPr/>
    </dgm:pt>
    <dgm:pt modelId="{C8F68DB4-A3E3-4BCD-AB11-FCFA82D905D4}" type="pres">
      <dgm:prSet presAssocID="{76AA4949-1D23-4C84-8F5E-37947D1A91D5}" presName="txTwo" presStyleLbl="node2" presStyleIdx="0" presStyleCnt="2" custScaleY="203241">
        <dgm:presLayoutVars>
          <dgm:chPref val="3"/>
        </dgm:presLayoutVars>
      </dgm:prSet>
      <dgm:spPr/>
      <dgm:t>
        <a:bodyPr/>
        <a:lstStyle/>
        <a:p>
          <a:endParaRPr lang="en-US"/>
        </a:p>
      </dgm:t>
    </dgm:pt>
    <dgm:pt modelId="{9E22852A-DED5-4BB1-8682-9FD6075FD6AE}" type="pres">
      <dgm:prSet presAssocID="{76AA4949-1D23-4C84-8F5E-37947D1A91D5}" presName="parTransTwo" presStyleCnt="0"/>
      <dgm:spPr/>
    </dgm:pt>
    <dgm:pt modelId="{9513BD30-DED2-43FF-902A-98A03E5A5E84}" type="pres">
      <dgm:prSet presAssocID="{76AA4949-1D23-4C84-8F5E-37947D1A91D5}" presName="horzTwo" presStyleCnt="0"/>
      <dgm:spPr/>
    </dgm:pt>
    <dgm:pt modelId="{11DDFC25-CAF9-4585-A27F-FA67F5B6E7AB}" type="pres">
      <dgm:prSet presAssocID="{EDD112D4-7420-4C17-A723-6EA7D937096D}" presName="vertThree" presStyleCnt="0"/>
      <dgm:spPr/>
    </dgm:pt>
    <dgm:pt modelId="{C1604EA2-8B0A-43FA-8520-EB94B8EA92E3}" type="pres">
      <dgm:prSet presAssocID="{EDD112D4-7420-4C17-A723-6EA7D937096D}" presName="txThree" presStyleLbl="node3" presStyleIdx="0" presStyleCnt="2">
        <dgm:presLayoutVars>
          <dgm:chPref val="3"/>
        </dgm:presLayoutVars>
      </dgm:prSet>
      <dgm:spPr/>
      <dgm:t>
        <a:bodyPr/>
        <a:lstStyle/>
        <a:p>
          <a:endParaRPr lang="en-US"/>
        </a:p>
      </dgm:t>
    </dgm:pt>
    <dgm:pt modelId="{E9CB0F06-8961-4457-9E82-508BA72974D4}" type="pres">
      <dgm:prSet presAssocID="{EDD112D4-7420-4C17-A723-6EA7D937096D}" presName="horzThree" presStyleCnt="0"/>
      <dgm:spPr/>
    </dgm:pt>
    <dgm:pt modelId="{4DD9B146-C2B6-4760-91FE-2C37AA08BC03}" type="pres">
      <dgm:prSet presAssocID="{3583CA96-C4ED-4210-B68B-3696041AAEDB}" presName="sibSpaceTwo" presStyleCnt="0"/>
      <dgm:spPr/>
    </dgm:pt>
    <dgm:pt modelId="{BB617118-21C7-442D-830F-01395F6FCFC1}" type="pres">
      <dgm:prSet presAssocID="{48491E86-90A3-4180-97F5-6E1F89008EA2}" presName="vertTwo" presStyleCnt="0"/>
      <dgm:spPr/>
    </dgm:pt>
    <dgm:pt modelId="{88956D5A-500B-4789-BCBC-77716D4CB790}" type="pres">
      <dgm:prSet presAssocID="{48491E86-90A3-4180-97F5-6E1F89008EA2}" presName="txTwo" presStyleLbl="node2" presStyleIdx="1" presStyleCnt="2">
        <dgm:presLayoutVars>
          <dgm:chPref val="3"/>
        </dgm:presLayoutVars>
      </dgm:prSet>
      <dgm:spPr/>
      <dgm:t>
        <a:bodyPr/>
        <a:lstStyle/>
        <a:p>
          <a:endParaRPr lang="en-US"/>
        </a:p>
      </dgm:t>
    </dgm:pt>
    <dgm:pt modelId="{DA7A7082-B639-4D66-B409-C1C6B8BC8426}" type="pres">
      <dgm:prSet presAssocID="{48491E86-90A3-4180-97F5-6E1F89008EA2}" presName="parTransTwo" presStyleCnt="0"/>
      <dgm:spPr/>
    </dgm:pt>
    <dgm:pt modelId="{A25640BC-2DFF-4B22-9ED7-72EA15E531E9}" type="pres">
      <dgm:prSet presAssocID="{48491E86-90A3-4180-97F5-6E1F89008EA2}" presName="horzTwo" presStyleCnt="0"/>
      <dgm:spPr/>
    </dgm:pt>
    <dgm:pt modelId="{FA30D8A0-76E0-41CF-9B18-FD4CC01809FB}" type="pres">
      <dgm:prSet presAssocID="{C0A4D336-3812-4268-8AC2-CE6844453E55}" presName="vertThree" presStyleCnt="0"/>
      <dgm:spPr/>
    </dgm:pt>
    <dgm:pt modelId="{D5C3588C-F33A-4FC7-96B8-EB7B8558265C}" type="pres">
      <dgm:prSet presAssocID="{C0A4D336-3812-4268-8AC2-CE6844453E55}" presName="txThree" presStyleLbl="node3" presStyleIdx="1" presStyleCnt="2">
        <dgm:presLayoutVars>
          <dgm:chPref val="3"/>
        </dgm:presLayoutVars>
      </dgm:prSet>
      <dgm:spPr/>
      <dgm:t>
        <a:bodyPr/>
        <a:lstStyle/>
        <a:p>
          <a:endParaRPr lang="en-US"/>
        </a:p>
      </dgm:t>
    </dgm:pt>
    <dgm:pt modelId="{D98398A5-43AE-4A22-91B0-524278707E64}" type="pres">
      <dgm:prSet presAssocID="{C0A4D336-3812-4268-8AC2-CE6844453E55}" presName="parTransThree" presStyleCnt="0"/>
      <dgm:spPr/>
    </dgm:pt>
    <dgm:pt modelId="{F0C2CC8F-6201-4361-B8B7-297F9463ACC7}" type="pres">
      <dgm:prSet presAssocID="{C0A4D336-3812-4268-8AC2-CE6844453E55}" presName="horzThree" presStyleCnt="0"/>
      <dgm:spPr/>
    </dgm:pt>
    <dgm:pt modelId="{C2258C0F-52EB-4900-8F39-2914FF0094D8}" type="pres">
      <dgm:prSet presAssocID="{5F450373-E7D0-4AEC-804A-EE24FD094EE6}" presName="vertFour" presStyleCnt="0">
        <dgm:presLayoutVars>
          <dgm:chPref val="3"/>
        </dgm:presLayoutVars>
      </dgm:prSet>
      <dgm:spPr/>
    </dgm:pt>
    <dgm:pt modelId="{722AD381-206A-4929-9340-04D3D5908BF5}" type="pres">
      <dgm:prSet presAssocID="{5F450373-E7D0-4AEC-804A-EE24FD094EE6}" presName="txFour" presStyleLbl="node4" presStyleIdx="0" presStyleCnt="1">
        <dgm:presLayoutVars>
          <dgm:chPref val="3"/>
        </dgm:presLayoutVars>
      </dgm:prSet>
      <dgm:spPr/>
      <dgm:t>
        <a:bodyPr/>
        <a:lstStyle/>
        <a:p>
          <a:endParaRPr lang="en-US"/>
        </a:p>
      </dgm:t>
    </dgm:pt>
    <dgm:pt modelId="{BC67E746-2A6F-462C-BF36-39714D2DDBA5}" type="pres">
      <dgm:prSet presAssocID="{5F450373-E7D0-4AEC-804A-EE24FD094EE6}" presName="horzFour" presStyleCnt="0"/>
      <dgm:spPr/>
    </dgm:pt>
  </dgm:ptLst>
  <dgm:cxnLst>
    <dgm:cxn modelId="{62A4AA28-5F71-4A54-97AE-B278219220A8}" type="presOf" srcId="{FE3F80F3-3A60-4C2A-84DB-D51BAD71105C}" destId="{5CA86E9D-A5CE-4FFF-9ACF-B441D2D4601C}" srcOrd="0" destOrd="0" presId="urn:microsoft.com/office/officeart/2005/8/layout/architecture"/>
    <dgm:cxn modelId="{7BC6E863-3CC1-49B8-B4C3-3C55EA75D17B}" srcId="{76AA4949-1D23-4C84-8F5E-37947D1A91D5}" destId="{EDD112D4-7420-4C17-A723-6EA7D937096D}" srcOrd="0" destOrd="0" parTransId="{AFA26E3E-5FA2-4CC6-B102-9FFF6EEC0E88}" sibTransId="{713FB6F4-2BE1-4BFF-810C-355DA33281BA}"/>
    <dgm:cxn modelId="{DA8AEA77-4008-4A1E-B8DE-FCADF5A559CE}" srcId="{FE3F80F3-3A60-4C2A-84DB-D51BAD71105C}" destId="{76AA4949-1D23-4C84-8F5E-37947D1A91D5}" srcOrd="0" destOrd="0" parTransId="{46C9921F-9EEB-41C5-9EE0-C0920338D3BC}" sibTransId="{3583CA96-C4ED-4210-B68B-3696041AAEDB}"/>
    <dgm:cxn modelId="{6F63F4AB-AB21-4557-A260-A1F8A1FB1590}" type="presOf" srcId="{EDD112D4-7420-4C17-A723-6EA7D937096D}" destId="{C1604EA2-8B0A-43FA-8520-EB94B8EA92E3}" srcOrd="0" destOrd="0" presId="urn:microsoft.com/office/officeart/2005/8/layout/architecture"/>
    <dgm:cxn modelId="{206AA150-EA95-47A5-BA5C-8FCE04F662C8}" srcId="{C0A4D336-3812-4268-8AC2-CE6844453E55}" destId="{5F450373-E7D0-4AEC-804A-EE24FD094EE6}" srcOrd="0" destOrd="0" parTransId="{3377E167-4C92-455F-A053-21411446CAA7}" sibTransId="{1FFE0E78-6330-4628-B8DB-4421216096A6}"/>
    <dgm:cxn modelId="{49F23683-7BEE-4300-A43B-BFDB0E4D22AC}" type="presOf" srcId="{C0A4D336-3812-4268-8AC2-CE6844453E55}" destId="{D5C3588C-F33A-4FC7-96B8-EB7B8558265C}" srcOrd="0" destOrd="0" presId="urn:microsoft.com/office/officeart/2005/8/layout/architecture"/>
    <dgm:cxn modelId="{EF4D557A-041F-4196-B3F8-89FB6856F80E}" srcId="{FEC14982-1A83-4EDB-8AE4-DD39DAB10FA0}" destId="{FE3F80F3-3A60-4C2A-84DB-D51BAD71105C}" srcOrd="0" destOrd="0" parTransId="{65FD979E-CF42-4B3D-847A-EDF80D54EC11}" sibTransId="{24407AC2-AD18-478E-8782-E5A907625AB7}"/>
    <dgm:cxn modelId="{C2F19330-99F1-4E45-9578-237CBF9D411D}" type="presOf" srcId="{FEC14982-1A83-4EDB-8AE4-DD39DAB10FA0}" destId="{6BB6EA98-EE49-4131-A7A0-C62EA3C1BD2F}" srcOrd="0" destOrd="0" presId="urn:microsoft.com/office/officeart/2005/8/layout/architecture"/>
    <dgm:cxn modelId="{E44FEC76-CE0D-4AFC-BF7C-D4A456A6255B}" type="presOf" srcId="{5F450373-E7D0-4AEC-804A-EE24FD094EE6}" destId="{722AD381-206A-4929-9340-04D3D5908BF5}" srcOrd="0" destOrd="0" presId="urn:microsoft.com/office/officeart/2005/8/layout/architecture"/>
    <dgm:cxn modelId="{43D48AD2-544E-4B18-A1DB-1D11565D3F74}" type="presOf" srcId="{76AA4949-1D23-4C84-8F5E-37947D1A91D5}" destId="{C8F68DB4-A3E3-4BCD-AB11-FCFA82D905D4}" srcOrd="0" destOrd="0" presId="urn:microsoft.com/office/officeart/2005/8/layout/architecture"/>
    <dgm:cxn modelId="{85583522-E28F-4AA7-9398-F937F92FF2E6}" srcId="{FE3F80F3-3A60-4C2A-84DB-D51BAD71105C}" destId="{48491E86-90A3-4180-97F5-6E1F89008EA2}" srcOrd="1" destOrd="0" parTransId="{21E5248F-8372-44A8-A0E2-6296025644AB}" sibTransId="{AA3A8250-FC70-4822-846E-007A338A2CA6}"/>
    <dgm:cxn modelId="{AA7922D0-EFB7-4016-89E4-48D45C5FBDF8}" type="presOf" srcId="{48491E86-90A3-4180-97F5-6E1F89008EA2}" destId="{88956D5A-500B-4789-BCBC-77716D4CB790}" srcOrd="0" destOrd="0" presId="urn:microsoft.com/office/officeart/2005/8/layout/architecture"/>
    <dgm:cxn modelId="{10183C41-FA90-44E1-97AD-C61774BDBF90}" srcId="{48491E86-90A3-4180-97F5-6E1F89008EA2}" destId="{C0A4D336-3812-4268-8AC2-CE6844453E55}" srcOrd="0" destOrd="0" parTransId="{041EAB13-39E4-42B4-8D52-C9CC5D17205A}" sibTransId="{3739AB41-F158-43FE-BEC4-6BBEFE914DD1}"/>
    <dgm:cxn modelId="{1B89EE14-B898-49DD-AA31-A5684B8F9019}" type="presParOf" srcId="{6BB6EA98-EE49-4131-A7A0-C62EA3C1BD2F}" destId="{D8BA2BF1-7AF3-48D3-8519-FFA49238F62D}" srcOrd="0" destOrd="0" presId="urn:microsoft.com/office/officeart/2005/8/layout/architecture"/>
    <dgm:cxn modelId="{6FF7477B-730A-43E2-88BB-20AC3E7F8DFD}" type="presParOf" srcId="{D8BA2BF1-7AF3-48D3-8519-FFA49238F62D}" destId="{5CA86E9D-A5CE-4FFF-9ACF-B441D2D4601C}" srcOrd="0" destOrd="0" presId="urn:microsoft.com/office/officeart/2005/8/layout/architecture"/>
    <dgm:cxn modelId="{693F762B-C93B-4C1D-A359-C6CFE971847C}" type="presParOf" srcId="{D8BA2BF1-7AF3-48D3-8519-FFA49238F62D}" destId="{61D28BFF-2DD6-4F9E-B936-847A2744547D}" srcOrd="1" destOrd="0" presId="urn:microsoft.com/office/officeart/2005/8/layout/architecture"/>
    <dgm:cxn modelId="{ECA318DD-22DB-4155-864B-F8F766773A2B}" type="presParOf" srcId="{D8BA2BF1-7AF3-48D3-8519-FFA49238F62D}" destId="{8235BD0E-A78D-4968-B1EC-649DA9EDB538}" srcOrd="2" destOrd="0" presId="urn:microsoft.com/office/officeart/2005/8/layout/architecture"/>
    <dgm:cxn modelId="{EF8A6C4B-6C50-4F4C-97B0-A2A88761E50C}" type="presParOf" srcId="{8235BD0E-A78D-4968-B1EC-649DA9EDB538}" destId="{E39BAC29-B172-482D-B316-B68BC2BC90FA}" srcOrd="0" destOrd="0" presId="urn:microsoft.com/office/officeart/2005/8/layout/architecture"/>
    <dgm:cxn modelId="{6747A38A-3982-429C-9846-91128BD06717}" type="presParOf" srcId="{E39BAC29-B172-482D-B316-B68BC2BC90FA}" destId="{C8F68DB4-A3E3-4BCD-AB11-FCFA82D905D4}" srcOrd="0" destOrd="0" presId="urn:microsoft.com/office/officeart/2005/8/layout/architecture"/>
    <dgm:cxn modelId="{74E8D1D7-4423-4EB7-8661-9D860FA1328C}" type="presParOf" srcId="{E39BAC29-B172-482D-B316-B68BC2BC90FA}" destId="{9E22852A-DED5-4BB1-8682-9FD6075FD6AE}" srcOrd="1" destOrd="0" presId="urn:microsoft.com/office/officeart/2005/8/layout/architecture"/>
    <dgm:cxn modelId="{2D7EB1F8-C369-4348-9B5C-03DE2A436DB9}" type="presParOf" srcId="{E39BAC29-B172-482D-B316-B68BC2BC90FA}" destId="{9513BD30-DED2-43FF-902A-98A03E5A5E84}" srcOrd="2" destOrd="0" presId="urn:microsoft.com/office/officeart/2005/8/layout/architecture"/>
    <dgm:cxn modelId="{F62649BD-5712-4A1F-BB1F-80B4C02EEF83}" type="presParOf" srcId="{9513BD30-DED2-43FF-902A-98A03E5A5E84}" destId="{11DDFC25-CAF9-4585-A27F-FA67F5B6E7AB}" srcOrd="0" destOrd="0" presId="urn:microsoft.com/office/officeart/2005/8/layout/architecture"/>
    <dgm:cxn modelId="{26EC0316-9A54-4D2D-9ED6-1880E827A4B6}" type="presParOf" srcId="{11DDFC25-CAF9-4585-A27F-FA67F5B6E7AB}" destId="{C1604EA2-8B0A-43FA-8520-EB94B8EA92E3}" srcOrd="0" destOrd="0" presId="urn:microsoft.com/office/officeart/2005/8/layout/architecture"/>
    <dgm:cxn modelId="{862B7C18-552A-4DF6-9AD9-C802FE6B92D7}" type="presParOf" srcId="{11DDFC25-CAF9-4585-A27F-FA67F5B6E7AB}" destId="{E9CB0F06-8961-4457-9E82-508BA72974D4}" srcOrd="1" destOrd="0" presId="urn:microsoft.com/office/officeart/2005/8/layout/architecture"/>
    <dgm:cxn modelId="{63F670EB-6E96-4E9B-9A6B-FFBADD251999}" type="presParOf" srcId="{8235BD0E-A78D-4968-B1EC-649DA9EDB538}" destId="{4DD9B146-C2B6-4760-91FE-2C37AA08BC03}" srcOrd="1" destOrd="0" presId="urn:microsoft.com/office/officeart/2005/8/layout/architecture"/>
    <dgm:cxn modelId="{5360F531-E185-4085-B8A2-80DB0F0C4DA1}" type="presParOf" srcId="{8235BD0E-A78D-4968-B1EC-649DA9EDB538}" destId="{BB617118-21C7-442D-830F-01395F6FCFC1}" srcOrd="2" destOrd="0" presId="urn:microsoft.com/office/officeart/2005/8/layout/architecture"/>
    <dgm:cxn modelId="{4612AF5E-2729-4B1C-9356-6EE4E993A085}" type="presParOf" srcId="{BB617118-21C7-442D-830F-01395F6FCFC1}" destId="{88956D5A-500B-4789-BCBC-77716D4CB790}" srcOrd="0" destOrd="0" presId="urn:microsoft.com/office/officeart/2005/8/layout/architecture"/>
    <dgm:cxn modelId="{686A91B2-004A-4934-BCF8-A538C2CEE32E}" type="presParOf" srcId="{BB617118-21C7-442D-830F-01395F6FCFC1}" destId="{DA7A7082-B639-4D66-B409-C1C6B8BC8426}" srcOrd="1" destOrd="0" presId="urn:microsoft.com/office/officeart/2005/8/layout/architecture"/>
    <dgm:cxn modelId="{4A32E164-4CF6-41FA-8D9A-71B483087510}" type="presParOf" srcId="{BB617118-21C7-442D-830F-01395F6FCFC1}" destId="{A25640BC-2DFF-4B22-9ED7-72EA15E531E9}" srcOrd="2" destOrd="0" presId="urn:microsoft.com/office/officeart/2005/8/layout/architecture"/>
    <dgm:cxn modelId="{0511DA41-8EA0-4F8F-9CFA-09416B051C96}" type="presParOf" srcId="{A25640BC-2DFF-4B22-9ED7-72EA15E531E9}" destId="{FA30D8A0-76E0-41CF-9B18-FD4CC01809FB}" srcOrd="0" destOrd="0" presId="urn:microsoft.com/office/officeart/2005/8/layout/architecture"/>
    <dgm:cxn modelId="{DD96CDA4-87A8-461F-A6E8-E1A9CC27E20D}" type="presParOf" srcId="{FA30D8A0-76E0-41CF-9B18-FD4CC01809FB}" destId="{D5C3588C-F33A-4FC7-96B8-EB7B8558265C}" srcOrd="0" destOrd="0" presId="urn:microsoft.com/office/officeart/2005/8/layout/architecture"/>
    <dgm:cxn modelId="{8E8337E5-3F18-43C2-85E1-ABBFC3953E22}" type="presParOf" srcId="{FA30D8A0-76E0-41CF-9B18-FD4CC01809FB}" destId="{D98398A5-43AE-4A22-91B0-524278707E64}" srcOrd="1" destOrd="0" presId="urn:microsoft.com/office/officeart/2005/8/layout/architecture"/>
    <dgm:cxn modelId="{84566F98-F4D0-41E3-89C5-CD4E1F53B8AD}" type="presParOf" srcId="{FA30D8A0-76E0-41CF-9B18-FD4CC01809FB}" destId="{F0C2CC8F-6201-4361-B8B7-297F9463ACC7}" srcOrd="2" destOrd="0" presId="urn:microsoft.com/office/officeart/2005/8/layout/architecture"/>
    <dgm:cxn modelId="{298CF560-2986-4ED8-8C46-2A5156153F9E}" type="presParOf" srcId="{F0C2CC8F-6201-4361-B8B7-297F9463ACC7}" destId="{C2258C0F-52EB-4900-8F39-2914FF0094D8}" srcOrd="0" destOrd="0" presId="urn:microsoft.com/office/officeart/2005/8/layout/architecture"/>
    <dgm:cxn modelId="{ECD8AF34-0A85-4580-9EBD-BC120929659A}" type="presParOf" srcId="{C2258C0F-52EB-4900-8F39-2914FF0094D8}" destId="{722AD381-206A-4929-9340-04D3D5908BF5}" srcOrd="0" destOrd="0" presId="urn:microsoft.com/office/officeart/2005/8/layout/architecture"/>
    <dgm:cxn modelId="{16E57F4A-7AE3-480F-B093-1074014B3A18}" type="presParOf" srcId="{C2258C0F-52EB-4900-8F39-2914FF0094D8}" destId="{BC67E746-2A6F-462C-BF36-39714D2DDBA5}"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D18774-8DEA-4167-9526-295C9FBAF29A}" type="doc">
      <dgm:prSet loTypeId="urn:microsoft.com/office/officeart/2005/8/layout/funnel1" loCatId="relationship" qsTypeId="urn:microsoft.com/office/officeart/2005/8/quickstyle/simple2" qsCatId="simple" csTypeId="urn:microsoft.com/office/officeart/2005/8/colors/accent1_2" csCatId="accent1" phldr="1"/>
      <dgm:spPr/>
      <dgm:t>
        <a:bodyPr/>
        <a:lstStyle/>
        <a:p>
          <a:endParaRPr lang="en-US"/>
        </a:p>
      </dgm:t>
    </dgm:pt>
    <dgm:pt modelId="{CBE3D9C4-67DC-41E9-8060-2FFB25F3AE87}">
      <dgm:prSet phldrT="[Text]" custT="1"/>
      <dgm:spPr>
        <a:solidFill>
          <a:schemeClr val="accent1"/>
        </a:solidFill>
      </dgm:spPr>
      <dgm:t>
        <a:bodyPr/>
        <a:lstStyle/>
        <a:p>
          <a:r>
            <a:rPr lang="en-US" sz="3000" b="1" dirty="0"/>
            <a:t>€1</a:t>
          </a:r>
          <a:r>
            <a:rPr lang="el-GR" sz="3000" b="1" dirty="0"/>
            <a:t> </a:t>
          </a:r>
          <a:r>
            <a:rPr lang="el-GR" sz="1000" b="1" dirty="0"/>
            <a:t>ΑΕΠ στον κλάδο</a:t>
          </a:r>
          <a:endParaRPr lang="en-US" sz="1000" b="1" dirty="0"/>
        </a:p>
      </dgm:t>
    </dgm:pt>
    <dgm:pt modelId="{45C69267-9300-472A-A91B-C8E4E06DC6A8}" type="parTrans" cxnId="{40046E02-B93B-4568-B39B-1A8F2E356974}">
      <dgm:prSet/>
      <dgm:spPr/>
      <dgm:t>
        <a:bodyPr/>
        <a:lstStyle/>
        <a:p>
          <a:endParaRPr lang="en-US"/>
        </a:p>
      </dgm:t>
    </dgm:pt>
    <dgm:pt modelId="{17920FA5-4D3E-4475-95FA-8B8ECE72F24B}" type="sibTrans" cxnId="{40046E02-B93B-4568-B39B-1A8F2E356974}">
      <dgm:prSet/>
      <dgm:spPr/>
      <dgm:t>
        <a:bodyPr/>
        <a:lstStyle/>
        <a:p>
          <a:endParaRPr lang="en-US"/>
        </a:p>
      </dgm:t>
    </dgm:pt>
    <dgm:pt modelId="{10CC7749-1F5C-4F1D-87C7-853288BE967F}">
      <dgm:prSet phldrT="[Text]" custT="1"/>
      <dgm:spPr>
        <a:solidFill>
          <a:srgbClr val="92D050"/>
        </a:solidFill>
      </dgm:spPr>
      <dgm:t>
        <a:bodyPr/>
        <a:lstStyle/>
        <a:p>
          <a:r>
            <a:rPr lang="el-GR" sz="1200" b="1" dirty="0"/>
            <a:t>€1,9 </a:t>
          </a:r>
          <a:r>
            <a:rPr lang="el-GR" sz="1000" b="1" dirty="0"/>
            <a:t>έμμεση επίδραση στο ΑΕΠ</a:t>
          </a:r>
          <a:endParaRPr lang="en-US" sz="1000" b="1" dirty="0"/>
        </a:p>
      </dgm:t>
    </dgm:pt>
    <dgm:pt modelId="{7C6B3BB4-82DE-46C8-9C58-175D31530680}" type="parTrans" cxnId="{1362A33E-88CB-4817-B83C-107BEDDE47B6}">
      <dgm:prSet/>
      <dgm:spPr/>
      <dgm:t>
        <a:bodyPr/>
        <a:lstStyle/>
        <a:p>
          <a:endParaRPr lang="en-US"/>
        </a:p>
      </dgm:t>
    </dgm:pt>
    <dgm:pt modelId="{4AC01C91-A4A7-4363-A378-168F9131A809}" type="sibTrans" cxnId="{1362A33E-88CB-4817-B83C-107BEDDE47B6}">
      <dgm:prSet/>
      <dgm:spPr/>
      <dgm:t>
        <a:bodyPr/>
        <a:lstStyle/>
        <a:p>
          <a:endParaRPr lang="en-US"/>
        </a:p>
      </dgm:t>
    </dgm:pt>
    <dgm:pt modelId="{323C202A-D415-403D-99DD-CFF1E1D07C1B}">
      <dgm:prSet phldrT="[Text]" custT="1"/>
      <dgm:spPr>
        <a:solidFill>
          <a:srgbClr val="2B75B6"/>
        </a:solidFill>
      </dgm:spPr>
      <dgm:t>
        <a:bodyPr/>
        <a:lstStyle/>
        <a:p>
          <a:pPr>
            <a:spcAft>
              <a:spcPts val="0"/>
            </a:spcAft>
          </a:pPr>
          <a:r>
            <a:rPr lang="el-GR" sz="1200" b="1" dirty="0"/>
            <a:t>€3,9 </a:t>
          </a:r>
          <a:r>
            <a:rPr lang="el-GR" sz="1000" b="1" dirty="0"/>
            <a:t>συνολική επίδραση στο ΑΕΠ</a:t>
          </a:r>
          <a:endParaRPr lang="en-US" sz="1000" b="1" dirty="0"/>
        </a:p>
      </dgm:t>
    </dgm:pt>
    <dgm:pt modelId="{2D87105C-C71B-44F1-922A-3B365E42DA19}" type="parTrans" cxnId="{6D8977EA-438B-483E-8F17-2369739F503D}">
      <dgm:prSet/>
      <dgm:spPr/>
      <dgm:t>
        <a:bodyPr/>
        <a:lstStyle/>
        <a:p>
          <a:endParaRPr lang="en-US"/>
        </a:p>
      </dgm:t>
    </dgm:pt>
    <dgm:pt modelId="{DC50EC36-E198-4CE2-B747-BE89D2F0D796}" type="sibTrans" cxnId="{6D8977EA-438B-483E-8F17-2369739F503D}">
      <dgm:prSet/>
      <dgm:spPr/>
      <dgm:t>
        <a:bodyPr/>
        <a:lstStyle/>
        <a:p>
          <a:endParaRPr lang="en-US"/>
        </a:p>
      </dgm:t>
    </dgm:pt>
    <dgm:pt modelId="{5D88DE2C-08D0-4EF3-A3F4-1E38553D7223}">
      <dgm:prSet phldrT="[Text]" custT="1"/>
      <dgm:spPr/>
      <dgm:t>
        <a:bodyPr/>
        <a:lstStyle/>
        <a:p>
          <a:r>
            <a:rPr lang="el-GR" sz="1200" b="1" dirty="0">
              <a:solidFill>
                <a:schemeClr val="tx1">
                  <a:lumMod val="65000"/>
                  <a:lumOff val="35000"/>
                </a:schemeClr>
              </a:solidFill>
            </a:rPr>
            <a:t>Αύξηση κατά ένα ευρώ του ακαθάριστου προϊόντος στον κλάδο φαρμάκου οδηγεί σε αύξηση του ΑΕΠ της ελληνικής οικονομίας κατά 3,9 ευρώ</a:t>
          </a:r>
          <a:endParaRPr lang="en-US" sz="1200" b="1" dirty="0">
            <a:solidFill>
              <a:schemeClr val="tx1">
                <a:lumMod val="65000"/>
                <a:lumOff val="35000"/>
              </a:schemeClr>
            </a:solidFill>
          </a:endParaRPr>
        </a:p>
      </dgm:t>
    </dgm:pt>
    <dgm:pt modelId="{CC42A355-64B8-4BFF-AC08-A78F4B07F32E}" type="parTrans" cxnId="{5E71D9C5-D84B-49EE-9F29-0399785E7C80}">
      <dgm:prSet/>
      <dgm:spPr/>
      <dgm:t>
        <a:bodyPr/>
        <a:lstStyle/>
        <a:p>
          <a:endParaRPr lang="en-US"/>
        </a:p>
      </dgm:t>
    </dgm:pt>
    <dgm:pt modelId="{4B49906C-FA01-4559-B8BC-45F60CB823A5}" type="sibTrans" cxnId="{5E71D9C5-D84B-49EE-9F29-0399785E7C80}">
      <dgm:prSet/>
      <dgm:spPr/>
      <dgm:t>
        <a:bodyPr/>
        <a:lstStyle/>
        <a:p>
          <a:endParaRPr lang="en-US"/>
        </a:p>
      </dgm:t>
    </dgm:pt>
    <dgm:pt modelId="{3DA4E0A3-7773-45A8-AFD7-CD63348D0D65}" type="pres">
      <dgm:prSet presAssocID="{41D18774-8DEA-4167-9526-295C9FBAF29A}" presName="Name0" presStyleCnt="0">
        <dgm:presLayoutVars>
          <dgm:chMax val="4"/>
          <dgm:resizeHandles val="exact"/>
        </dgm:presLayoutVars>
      </dgm:prSet>
      <dgm:spPr/>
      <dgm:t>
        <a:bodyPr/>
        <a:lstStyle/>
        <a:p>
          <a:endParaRPr lang="en-US"/>
        </a:p>
      </dgm:t>
    </dgm:pt>
    <dgm:pt modelId="{EA81FB09-6318-4151-9F5F-F5E0F8F57AD8}" type="pres">
      <dgm:prSet presAssocID="{41D18774-8DEA-4167-9526-295C9FBAF29A}" presName="ellipse" presStyleLbl="trBgShp" presStyleIdx="0" presStyleCnt="1"/>
      <dgm:spPr>
        <a:solidFill>
          <a:schemeClr val="accent1">
            <a:alpha val="74000"/>
          </a:schemeClr>
        </a:solidFill>
      </dgm:spPr>
    </dgm:pt>
    <dgm:pt modelId="{21459E3F-468B-4D2E-A310-B8B7B3686231}" type="pres">
      <dgm:prSet presAssocID="{41D18774-8DEA-4167-9526-295C9FBAF29A}" presName="arrow1" presStyleLbl="fgShp" presStyleIdx="0" presStyleCnt="1"/>
      <dgm:spPr/>
    </dgm:pt>
    <dgm:pt modelId="{D2D4F26C-9537-4206-BBB5-1BCBE5952340}" type="pres">
      <dgm:prSet presAssocID="{41D18774-8DEA-4167-9526-295C9FBAF29A}" presName="rectangle" presStyleLbl="revTx" presStyleIdx="0" presStyleCnt="1" custScaleX="136096" custLinFactNeighborX="214" custLinFactNeighborY="22059">
        <dgm:presLayoutVars>
          <dgm:bulletEnabled val="1"/>
        </dgm:presLayoutVars>
      </dgm:prSet>
      <dgm:spPr/>
      <dgm:t>
        <a:bodyPr/>
        <a:lstStyle/>
        <a:p>
          <a:endParaRPr lang="en-US"/>
        </a:p>
      </dgm:t>
    </dgm:pt>
    <dgm:pt modelId="{6C7EE26B-6510-4C12-ACF4-778CE239C688}" type="pres">
      <dgm:prSet presAssocID="{10CC7749-1F5C-4F1D-87C7-853288BE967F}" presName="item1" presStyleLbl="node1" presStyleIdx="0" presStyleCnt="3">
        <dgm:presLayoutVars>
          <dgm:bulletEnabled val="1"/>
        </dgm:presLayoutVars>
      </dgm:prSet>
      <dgm:spPr/>
      <dgm:t>
        <a:bodyPr/>
        <a:lstStyle/>
        <a:p>
          <a:endParaRPr lang="en-US"/>
        </a:p>
      </dgm:t>
    </dgm:pt>
    <dgm:pt modelId="{CAA4A825-2995-490F-87B1-95971AE9D2C7}" type="pres">
      <dgm:prSet presAssocID="{323C202A-D415-403D-99DD-CFF1E1D07C1B}" presName="item2" presStyleLbl="node1" presStyleIdx="1" presStyleCnt="3">
        <dgm:presLayoutVars>
          <dgm:bulletEnabled val="1"/>
        </dgm:presLayoutVars>
      </dgm:prSet>
      <dgm:spPr/>
      <dgm:t>
        <a:bodyPr/>
        <a:lstStyle/>
        <a:p>
          <a:endParaRPr lang="en-US"/>
        </a:p>
      </dgm:t>
    </dgm:pt>
    <dgm:pt modelId="{31FEAF64-6539-4913-AE82-47CB9210B15E}" type="pres">
      <dgm:prSet presAssocID="{5D88DE2C-08D0-4EF3-A3F4-1E38553D7223}" presName="item3" presStyleLbl="node1" presStyleIdx="2" presStyleCnt="3" custScaleX="93715" custScaleY="91019">
        <dgm:presLayoutVars>
          <dgm:bulletEnabled val="1"/>
        </dgm:presLayoutVars>
      </dgm:prSet>
      <dgm:spPr/>
      <dgm:t>
        <a:bodyPr/>
        <a:lstStyle/>
        <a:p>
          <a:endParaRPr lang="en-US"/>
        </a:p>
      </dgm:t>
    </dgm:pt>
    <dgm:pt modelId="{D19313AD-8409-4B4C-AAFF-F020B4603C60}" type="pres">
      <dgm:prSet presAssocID="{41D18774-8DEA-4167-9526-295C9FBAF29A}" presName="funnel" presStyleLbl="trAlignAcc1" presStyleIdx="0" presStyleCnt="1"/>
      <dgm:spPr/>
    </dgm:pt>
  </dgm:ptLst>
  <dgm:cxnLst>
    <dgm:cxn modelId="{6BB839DD-F5A1-47B1-84CD-6F6BBD7398F6}" type="presOf" srcId="{323C202A-D415-403D-99DD-CFF1E1D07C1B}" destId="{6C7EE26B-6510-4C12-ACF4-778CE239C688}" srcOrd="0" destOrd="0" presId="urn:microsoft.com/office/officeart/2005/8/layout/funnel1"/>
    <dgm:cxn modelId="{A57CB557-268A-48E3-8554-43199B84DA4D}" type="presOf" srcId="{CBE3D9C4-67DC-41E9-8060-2FFB25F3AE87}" destId="{31FEAF64-6539-4913-AE82-47CB9210B15E}" srcOrd="0" destOrd="0" presId="urn:microsoft.com/office/officeart/2005/8/layout/funnel1"/>
    <dgm:cxn modelId="{1362A33E-88CB-4817-B83C-107BEDDE47B6}" srcId="{41D18774-8DEA-4167-9526-295C9FBAF29A}" destId="{10CC7749-1F5C-4F1D-87C7-853288BE967F}" srcOrd="1" destOrd="0" parTransId="{7C6B3BB4-82DE-46C8-9C58-175D31530680}" sibTransId="{4AC01C91-A4A7-4363-A378-168F9131A809}"/>
    <dgm:cxn modelId="{5E71D9C5-D84B-49EE-9F29-0399785E7C80}" srcId="{41D18774-8DEA-4167-9526-295C9FBAF29A}" destId="{5D88DE2C-08D0-4EF3-A3F4-1E38553D7223}" srcOrd="3" destOrd="0" parTransId="{CC42A355-64B8-4BFF-AC08-A78F4B07F32E}" sibTransId="{4B49906C-FA01-4559-B8BC-45F60CB823A5}"/>
    <dgm:cxn modelId="{94C4C37B-5E0B-4E22-B35A-E4D455AE1C66}" type="presOf" srcId="{10CC7749-1F5C-4F1D-87C7-853288BE967F}" destId="{CAA4A825-2995-490F-87B1-95971AE9D2C7}" srcOrd="0" destOrd="0" presId="urn:microsoft.com/office/officeart/2005/8/layout/funnel1"/>
    <dgm:cxn modelId="{40046E02-B93B-4568-B39B-1A8F2E356974}" srcId="{41D18774-8DEA-4167-9526-295C9FBAF29A}" destId="{CBE3D9C4-67DC-41E9-8060-2FFB25F3AE87}" srcOrd="0" destOrd="0" parTransId="{45C69267-9300-472A-A91B-C8E4E06DC6A8}" sibTransId="{17920FA5-4D3E-4475-95FA-8B8ECE72F24B}"/>
    <dgm:cxn modelId="{3DE1BCCF-A8D9-4507-BB51-CA2A136A4C19}" type="presOf" srcId="{41D18774-8DEA-4167-9526-295C9FBAF29A}" destId="{3DA4E0A3-7773-45A8-AFD7-CD63348D0D65}" srcOrd="0" destOrd="0" presId="urn:microsoft.com/office/officeart/2005/8/layout/funnel1"/>
    <dgm:cxn modelId="{6D8977EA-438B-483E-8F17-2369739F503D}" srcId="{41D18774-8DEA-4167-9526-295C9FBAF29A}" destId="{323C202A-D415-403D-99DD-CFF1E1D07C1B}" srcOrd="2" destOrd="0" parTransId="{2D87105C-C71B-44F1-922A-3B365E42DA19}" sibTransId="{DC50EC36-E198-4CE2-B747-BE89D2F0D796}"/>
    <dgm:cxn modelId="{C76523C2-C27E-4240-B9BC-95A783F3F402}" type="presOf" srcId="{5D88DE2C-08D0-4EF3-A3F4-1E38553D7223}" destId="{D2D4F26C-9537-4206-BBB5-1BCBE5952340}" srcOrd="0" destOrd="0" presId="urn:microsoft.com/office/officeart/2005/8/layout/funnel1"/>
    <dgm:cxn modelId="{92C00F82-028F-4CF5-9DD8-09B61DC1EC08}" type="presParOf" srcId="{3DA4E0A3-7773-45A8-AFD7-CD63348D0D65}" destId="{EA81FB09-6318-4151-9F5F-F5E0F8F57AD8}" srcOrd="0" destOrd="0" presId="urn:microsoft.com/office/officeart/2005/8/layout/funnel1"/>
    <dgm:cxn modelId="{FDEC7DD0-6AF4-4B07-B796-D120DD36302D}" type="presParOf" srcId="{3DA4E0A3-7773-45A8-AFD7-CD63348D0D65}" destId="{21459E3F-468B-4D2E-A310-B8B7B3686231}" srcOrd="1" destOrd="0" presId="urn:microsoft.com/office/officeart/2005/8/layout/funnel1"/>
    <dgm:cxn modelId="{98EDA223-BE77-41F5-881B-1D11CC1EE35E}" type="presParOf" srcId="{3DA4E0A3-7773-45A8-AFD7-CD63348D0D65}" destId="{D2D4F26C-9537-4206-BBB5-1BCBE5952340}" srcOrd="2" destOrd="0" presId="urn:microsoft.com/office/officeart/2005/8/layout/funnel1"/>
    <dgm:cxn modelId="{7CBAD250-FA72-4839-AFDE-E000AD9EFC25}" type="presParOf" srcId="{3DA4E0A3-7773-45A8-AFD7-CD63348D0D65}" destId="{6C7EE26B-6510-4C12-ACF4-778CE239C688}" srcOrd="3" destOrd="0" presId="urn:microsoft.com/office/officeart/2005/8/layout/funnel1"/>
    <dgm:cxn modelId="{D84E84C8-7E80-41B7-B58C-85517ED2221E}" type="presParOf" srcId="{3DA4E0A3-7773-45A8-AFD7-CD63348D0D65}" destId="{CAA4A825-2995-490F-87B1-95971AE9D2C7}" srcOrd="4" destOrd="0" presId="urn:microsoft.com/office/officeart/2005/8/layout/funnel1"/>
    <dgm:cxn modelId="{A3BEDE29-3D0C-479E-B6E7-C7C5D3F08A99}" type="presParOf" srcId="{3DA4E0A3-7773-45A8-AFD7-CD63348D0D65}" destId="{31FEAF64-6539-4913-AE82-47CB9210B15E}" srcOrd="5" destOrd="0" presId="urn:microsoft.com/office/officeart/2005/8/layout/funnel1"/>
    <dgm:cxn modelId="{C7783F07-8883-49DD-88BB-7872C482D56C}" type="presParOf" srcId="{3DA4E0A3-7773-45A8-AFD7-CD63348D0D65}" destId="{D19313AD-8409-4B4C-AAFF-F020B4603C60}"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CDFA7B-5BE0-404F-9DCF-B721252D83D4}" type="doc">
      <dgm:prSet loTypeId="urn:microsoft.com/office/officeart/2005/8/layout/funnel1" loCatId="process" qsTypeId="urn:microsoft.com/office/officeart/2005/8/quickstyle/simple2" qsCatId="simple" csTypeId="urn:microsoft.com/office/officeart/2005/8/colors/accent1_2" csCatId="accent1" phldr="1"/>
      <dgm:spPr/>
      <dgm:t>
        <a:bodyPr/>
        <a:lstStyle/>
        <a:p>
          <a:endParaRPr lang="en-US"/>
        </a:p>
      </dgm:t>
    </dgm:pt>
    <dgm:pt modelId="{2AF5ECC2-066F-48BB-B788-B20D5BFD6CD4}">
      <dgm:prSet phldrT="[Text]" custT="1"/>
      <dgm:spPr/>
      <dgm:t>
        <a:bodyPr/>
        <a:lstStyle/>
        <a:p>
          <a:pPr>
            <a:spcAft>
              <a:spcPts val="0"/>
            </a:spcAft>
          </a:pPr>
          <a:r>
            <a:rPr lang="el-GR" sz="3000" b="1" dirty="0"/>
            <a:t>1</a:t>
          </a:r>
          <a:r>
            <a:rPr lang="el-GR" sz="800" b="1" dirty="0"/>
            <a:t>ΘΕΣΗ ΕΡΓΑΣΙΑΣ ΣΤΟΝ ΚΛΑΔΟ</a:t>
          </a:r>
          <a:endParaRPr lang="en-US" sz="3800" b="1" dirty="0"/>
        </a:p>
      </dgm:t>
    </dgm:pt>
    <dgm:pt modelId="{83066C2B-62D0-4FE9-BD16-B75022F77926}" type="parTrans" cxnId="{DEA9BF46-2878-457C-A9F4-B2432D7D7CD2}">
      <dgm:prSet/>
      <dgm:spPr/>
      <dgm:t>
        <a:bodyPr/>
        <a:lstStyle/>
        <a:p>
          <a:endParaRPr lang="en-US"/>
        </a:p>
      </dgm:t>
    </dgm:pt>
    <dgm:pt modelId="{E475D0C5-EC4E-4BA8-8F1F-B31052326540}" type="sibTrans" cxnId="{DEA9BF46-2878-457C-A9F4-B2432D7D7CD2}">
      <dgm:prSet/>
      <dgm:spPr/>
      <dgm:t>
        <a:bodyPr/>
        <a:lstStyle/>
        <a:p>
          <a:endParaRPr lang="en-US"/>
        </a:p>
      </dgm:t>
    </dgm:pt>
    <dgm:pt modelId="{3C21D414-174B-45E5-B2A5-5F270CA809CE}">
      <dgm:prSet phldrT="[Text]" custT="1"/>
      <dgm:spPr>
        <a:solidFill>
          <a:srgbClr val="92D050"/>
        </a:solidFill>
      </dgm:spPr>
      <dgm:t>
        <a:bodyPr/>
        <a:lstStyle/>
        <a:p>
          <a:pPr>
            <a:spcAft>
              <a:spcPts val="0"/>
            </a:spcAft>
          </a:pPr>
          <a:r>
            <a:rPr lang="el-GR" sz="1100" b="1" dirty="0"/>
            <a:t>2,7 θέσεις εργασίας </a:t>
          </a:r>
          <a:r>
            <a:rPr lang="el-GR" sz="900" b="1" dirty="0">
              <a:solidFill>
                <a:schemeClr val="bg1"/>
              </a:solidFill>
            </a:rPr>
            <a:t>ΕΜΜΕΣΑ</a:t>
          </a:r>
          <a:endParaRPr lang="en-US" sz="900" b="1" dirty="0">
            <a:solidFill>
              <a:schemeClr val="bg1"/>
            </a:solidFill>
          </a:endParaRPr>
        </a:p>
      </dgm:t>
    </dgm:pt>
    <dgm:pt modelId="{A9DD69B7-43D6-42A4-B1A4-5E1C423E9333}" type="parTrans" cxnId="{9848966E-200B-4D4C-AD56-DAE03CF5711E}">
      <dgm:prSet/>
      <dgm:spPr/>
      <dgm:t>
        <a:bodyPr/>
        <a:lstStyle/>
        <a:p>
          <a:endParaRPr lang="en-US"/>
        </a:p>
      </dgm:t>
    </dgm:pt>
    <dgm:pt modelId="{2E1C951B-C222-4803-8F93-D98FE31F0CF6}" type="sibTrans" cxnId="{9848966E-200B-4D4C-AD56-DAE03CF5711E}">
      <dgm:prSet/>
      <dgm:spPr/>
      <dgm:t>
        <a:bodyPr/>
        <a:lstStyle/>
        <a:p>
          <a:endParaRPr lang="en-US"/>
        </a:p>
      </dgm:t>
    </dgm:pt>
    <dgm:pt modelId="{B972D496-EA84-44BC-96D6-6FAF239C51D1}">
      <dgm:prSet phldrT="[Text]" custT="1"/>
      <dgm:spPr>
        <a:solidFill>
          <a:srgbClr val="2B75B6"/>
        </a:solidFill>
      </dgm:spPr>
      <dgm:t>
        <a:bodyPr/>
        <a:lstStyle/>
        <a:p>
          <a:pPr>
            <a:spcAft>
              <a:spcPts val="0"/>
            </a:spcAft>
          </a:pPr>
          <a:r>
            <a:rPr lang="el-GR" sz="1100" b="1" dirty="0"/>
            <a:t>5,7 θέσεις εργασίας </a:t>
          </a:r>
          <a:r>
            <a:rPr lang="el-GR" sz="900" b="1" dirty="0"/>
            <a:t>ΣΥΝΟΛΙΚΑ</a:t>
          </a:r>
          <a:endParaRPr lang="en-US" sz="900" b="1" dirty="0"/>
        </a:p>
      </dgm:t>
    </dgm:pt>
    <dgm:pt modelId="{599FB18F-52BF-4D6C-B6AE-D9D430C6D39F}" type="parTrans" cxnId="{64F2FEF4-EF64-414F-84F5-F1D5E6063FFB}">
      <dgm:prSet/>
      <dgm:spPr/>
      <dgm:t>
        <a:bodyPr/>
        <a:lstStyle/>
        <a:p>
          <a:endParaRPr lang="en-US"/>
        </a:p>
      </dgm:t>
    </dgm:pt>
    <dgm:pt modelId="{AFD46D63-6154-4F86-95CA-8AAD3018924E}" type="sibTrans" cxnId="{64F2FEF4-EF64-414F-84F5-F1D5E6063FFB}">
      <dgm:prSet/>
      <dgm:spPr/>
      <dgm:t>
        <a:bodyPr/>
        <a:lstStyle/>
        <a:p>
          <a:endParaRPr lang="en-US"/>
        </a:p>
      </dgm:t>
    </dgm:pt>
    <dgm:pt modelId="{CF9F1BF9-3C90-446E-BC77-EC04F9DD7682}">
      <dgm:prSet phldrT="[Text]" custT="1"/>
      <dgm:spPr/>
      <dgm:t>
        <a:bodyPr/>
        <a:lstStyle/>
        <a:p>
          <a:r>
            <a:rPr lang="el-GR" sz="1200" b="1" dirty="0">
              <a:solidFill>
                <a:schemeClr val="tx1">
                  <a:lumMod val="65000"/>
                  <a:lumOff val="35000"/>
                </a:schemeClr>
              </a:solidFill>
            </a:rPr>
            <a:t>Σε κάθε εργαζόμενο στον κλάδο φαρμάκου αντιστοιχεί συνολική συνεισφορά στην απασχόληση ίση με  5,7 ισοδύναμες θέσεις πλήρους απασχόλησης σε εθνικό επίπεδο</a:t>
          </a:r>
          <a:endParaRPr lang="en-US" sz="1200" b="1" dirty="0">
            <a:solidFill>
              <a:schemeClr val="tx1">
                <a:lumMod val="65000"/>
                <a:lumOff val="35000"/>
              </a:schemeClr>
            </a:solidFill>
          </a:endParaRPr>
        </a:p>
      </dgm:t>
    </dgm:pt>
    <dgm:pt modelId="{FEDC6640-6B78-46F0-87E0-4BFC58C02CC6}" type="parTrans" cxnId="{3630BF19-D700-4A1C-A981-13C89C0C5FD7}">
      <dgm:prSet/>
      <dgm:spPr/>
      <dgm:t>
        <a:bodyPr/>
        <a:lstStyle/>
        <a:p>
          <a:endParaRPr lang="en-US"/>
        </a:p>
      </dgm:t>
    </dgm:pt>
    <dgm:pt modelId="{42483CA3-80A1-4BE4-ABF0-B29668157B5A}" type="sibTrans" cxnId="{3630BF19-D700-4A1C-A981-13C89C0C5FD7}">
      <dgm:prSet/>
      <dgm:spPr/>
      <dgm:t>
        <a:bodyPr/>
        <a:lstStyle/>
        <a:p>
          <a:endParaRPr lang="en-US"/>
        </a:p>
      </dgm:t>
    </dgm:pt>
    <dgm:pt modelId="{97E6F806-CD8A-43A1-A3B6-FFD2DE41D140}" type="pres">
      <dgm:prSet presAssocID="{A1CDFA7B-5BE0-404F-9DCF-B721252D83D4}" presName="Name0" presStyleCnt="0">
        <dgm:presLayoutVars>
          <dgm:chMax val="4"/>
          <dgm:resizeHandles val="exact"/>
        </dgm:presLayoutVars>
      </dgm:prSet>
      <dgm:spPr/>
      <dgm:t>
        <a:bodyPr/>
        <a:lstStyle/>
        <a:p>
          <a:endParaRPr lang="en-US"/>
        </a:p>
      </dgm:t>
    </dgm:pt>
    <dgm:pt modelId="{87D5770E-BC6A-42F6-B205-4432618FF018}" type="pres">
      <dgm:prSet presAssocID="{A1CDFA7B-5BE0-404F-9DCF-B721252D83D4}" presName="ellipse" presStyleLbl="trBgShp" presStyleIdx="0" presStyleCnt="1"/>
      <dgm:spPr>
        <a:solidFill>
          <a:schemeClr val="accent3">
            <a:lumMod val="75000"/>
          </a:schemeClr>
        </a:solidFill>
      </dgm:spPr>
    </dgm:pt>
    <dgm:pt modelId="{01227A61-9D80-4D29-A454-65EF1C4851C1}" type="pres">
      <dgm:prSet presAssocID="{A1CDFA7B-5BE0-404F-9DCF-B721252D83D4}" presName="arrow1" presStyleLbl="fgShp" presStyleIdx="0" presStyleCnt="1"/>
      <dgm:spPr/>
    </dgm:pt>
    <dgm:pt modelId="{BE0D0126-71C4-4F4F-8ABF-EBA674EFF004}" type="pres">
      <dgm:prSet presAssocID="{A1CDFA7B-5BE0-404F-9DCF-B721252D83D4}" presName="rectangle" presStyleLbl="revTx" presStyleIdx="0" presStyleCnt="1" custScaleX="137296" custLinFactNeighborX="-1743" custLinFactNeighborY="37350">
        <dgm:presLayoutVars>
          <dgm:bulletEnabled val="1"/>
        </dgm:presLayoutVars>
      </dgm:prSet>
      <dgm:spPr/>
      <dgm:t>
        <a:bodyPr/>
        <a:lstStyle/>
        <a:p>
          <a:endParaRPr lang="en-US"/>
        </a:p>
      </dgm:t>
    </dgm:pt>
    <dgm:pt modelId="{886700E1-FC58-4BD7-BC74-D3B73D5AAED6}" type="pres">
      <dgm:prSet presAssocID="{3C21D414-174B-45E5-B2A5-5F270CA809CE}" presName="item1" presStyleLbl="node1" presStyleIdx="0" presStyleCnt="3" custScaleX="120151" custScaleY="122650">
        <dgm:presLayoutVars>
          <dgm:bulletEnabled val="1"/>
        </dgm:presLayoutVars>
      </dgm:prSet>
      <dgm:spPr/>
      <dgm:t>
        <a:bodyPr/>
        <a:lstStyle/>
        <a:p>
          <a:endParaRPr lang="en-US"/>
        </a:p>
      </dgm:t>
    </dgm:pt>
    <dgm:pt modelId="{A7964BA0-7390-4BDC-8AFD-2AB8ECA3378A}" type="pres">
      <dgm:prSet presAssocID="{B972D496-EA84-44BC-96D6-6FAF239C51D1}" presName="item2" presStyleLbl="node1" presStyleIdx="1" presStyleCnt="3">
        <dgm:presLayoutVars>
          <dgm:bulletEnabled val="1"/>
        </dgm:presLayoutVars>
      </dgm:prSet>
      <dgm:spPr/>
      <dgm:t>
        <a:bodyPr/>
        <a:lstStyle/>
        <a:p>
          <a:endParaRPr lang="en-US"/>
        </a:p>
      </dgm:t>
    </dgm:pt>
    <dgm:pt modelId="{8328AE04-AFDB-4819-BB4F-A88C5C35C3A7}" type="pres">
      <dgm:prSet presAssocID="{CF9F1BF9-3C90-446E-BC77-EC04F9DD7682}" presName="item3" presStyleLbl="node1" presStyleIdx="2" presStyleCnt="3">
        <dgm:presLayoutVars>
          <dgm:bulletEnabled val="1"/>
        </dgm:presLayoutVars>
      </dgm:prSet>
      <dgm:spPr/>
      <dgm:t>
        <a:bodyPr/>
        <a:lstStyle/>
        <a:p>
          <a:endParaRPr lang="en-US"/>
        </a:p>
      </dgm:t>
    </dgm:pt>
    <dgm:pt modelId="{6FC5C43A-5864-4208-8A52-082D3DB7558A}" type="pres">
      <dgm:prSet presAssocID="{A1CDFA7B-5BE0-404F-9DCF-B721252D83D4}" presName="funnel" presStyleLbl="trAlignAcc1" presStyleIdx="0" presStyleCnt="1"/>
      <dgm:spPr/>
    </dgm:pt>
  </dgm:ptLst>
  <dgm:cxnLst>
    <dgm:cxn modelId="{9848966E-200B-4D4C-AD56-DAE03CF5711E}" srcId="{A1CDFA7B-5BE0-404F-9DCF-B721252D83D4}" destId="{3C21D414-174B-45E5-B2A5-5F270CA809CE}" srcOrd="1" destOrd="0" parTransId="{A9DD69B7-43D6-42A4-B1A4-5E1C423E9333}" sibTransId="{2E1C951B-C222-4803-8F93-D98FE31F0CF6}"/>
    <dgm:cxn modelId="{3630BF19-D700-4A1C-A981-13C89C0C5FD7}" srcId="{A1CDFA7B-5BE0-404F-9DCF-B721252D83D4}" destId="{CF9F1BF9-3C90-446E-BC77-EC04F9DD7682}" srcOrd="3" destOrd="0" parTransId="{FEDC6640-6B78-46F0-87E0-4BFC58C02CC6}" sibTransId="{42483CA3-80A1-4BE4-ABF0-B29668157B5A}"/>
    <dgm:cxn modelId="{DEA9BF46-2878-457C-A9F4-B2432D7D7CD2}" srcId="{A1CDFA7B-5BE0-404F-9DCF-B721252D83D4}" destId="{2AF5ECC2-066F-48BB-B788-B20D5BFD6CD4}" srcOrd="0" destOrd="0" parTransId="{83066C2B-62D0-4FE9-BD16-B75022F77926}" sibTransId="{E475D0C5-EC4E-4BA8-8F1F-B31052326540}"/>
    <dgm:cxn modelId="{82D0621C-1052-46B2-AEBF-520EE1FEA285}" type="presOf" srcId="{A1CDFA7B-5BE0-404F-9DCF-B721252D83D4}" destId="{97E6F806-CD8A-43A1-A3B6-FFD2DE41D140}" srcOrd="0" destOrd="0" presId="urn:microsoft.com/office/officeart/2005/8/layout/funnel1"/>
    <dgm:cxn modelId="{1A6F96FA-CF8A-4023-840E-7142BFDCBDAF}" type="presOf" srcId="{CF9F1BF9-3C90-446E-BC77-EC04F9DD7682}" destId="{BE0D0126-71C4-4F4F-8ABF-EBA674EFF004}" srcOrd="0" destOrd="0" presId="urn:microsoft.com/office/officeart/2005/8/layout/funnel1"/>
    <dgm:cxn modelId="{71C9C075-A914-41AD-B614-CC3BAA19B4E7}" type="presOf" srcId="{2AF5ECC2-066F-48BB-B788-B20D5BFD6CD4}" destId="{8328AE04-AFDB-4819-BB4F-A88C5C35C3A7}" srcOrd="0" destOrd="0" presId="urn:microsoft.com/office/officeart/2005/8/layout/funnel1"/>
    <dgm:cxn modelId="{CBC9F7DA-B2C4-4B98-B9D0-D85D7A19DB84}" type="presOf" srcId="{B972D496-EA84-44BC-96D6-6FAF239C51D1}" destId="{886700E1-FC58-4BD7-BC74-D3B73D5AAED6}" srcOrd="0" destOrd="0" presId="urn:microsoft.com/office/officeart/2005/8/layout/funnel1"/>
    <dgm:cxn modelId="{276D4A8D-699A-4C04-A120-3CC9D00DFAE0}" type="presOf" srcId="{3C21D414-174B-45E5-B2A5-5F270CA809CE}" destId="{A7964BA0-7390-4BDC-8AFD-2AB8ECA3378A}" srcOrd="0" destOrd="0" presId="urn:microsoft.com/office/officeart/2005/8/layout/funnel1"/>
    <dgm:cxn modelId="{64F2FEF4-EF64-414F-84F5-F1D5E6063FFB}" srcId="{A1CDFA7B-5BE0-404F-9DCF-B721252D83D4}" destId="{B972D496-EA84-44BC-96D6-6FAF239C51D1}" srcOrd="2" destOrd="0" parTransId="{599FB18F-52BF-4D6C-B6AE-D9D430C6D39F}" sibTransId="{AFD46D63-6154-4F86-95CA-8AAD3018924E}"/>
    <dgm:cxn modelId="{FF293BF5-FE30-4A49-B461-FA408CBCA9F8}" type="presParOf" srcId="{97E6F806-CD8A-43A1-A3B6-FFD2DE41D140}" destId="{87D5770E-BC6A-42F6-B205-4432618FF018}" srcOrd="0" destOrd="0" presId="urn:microsoft.com/office/officeart/2005/8/layout/funnel1"/>
    <dgm:cxn modelId="{102332BD-233E-4C2A-92AB-3F2EE63BF06C}" type="presParOf" srcId="{97E6F806-CD8A-43A1-A3B6-FFD2DE41D140}" destId="{01227A61-9D80-4D29-A454-65EF1C4851C1}" srcOrd="1" destOrd="0" presId="urn:microsoft.com/office/officeart/2005/8/layout/funnel1"/>
    <dgm:cxn modelId="{4443DCEF-6DE9-4C9C-A036-4D995C899A15}" type="presParOf" srcId="{97E6F806-CD8A-43A1-A3B6-FFD2DE41D140}" destId="{BE0D0126-71C4-4F4F-8ABF-EBA674EFF004}" srcOrd="2" destOrd="0" presId="urn:microsoft.com/office/officeart/2005/8/layout/funnel1"/>
    <dgm:cxn modelId="{90339684-5DC5-451B-AA92-98782872580E}" type="presParOf" srcId="{97E6F806-CD8A-43A1-A3B6-FFD2DE41D140}" destId="{886700E1-FC58-4BD7-BC74-D3B73D5AAED6}" srcOrd="3" destOrd="0" presId="urn:microsoft.com/office/officeart/2005/8/layout/funnel1"/>
    <dgm:cxn modelId="{903BE6EB-2DD7-4A35-89C9-26BADDE2CDF9}" type="presParOf" srcId="{97E6F806-CD8A-43A1-A3B6-FFD2DE41D140}" destId="{A7964BA0-7390-4BDC-8AFD-2AB8ECA3378A}" srcOrd="4" destOrd="0" presId="urn:microsoft.com/office/officeart/2005/8/layout/funnel1"/>
    <dgm:cxn modelId="{06908A5C-7F14-4C8E-AA98-BCD09D0DEE82}" type="presParOf" srcId="{97E6F806-CD8A-43A1-A3B6-FFD2DE41D140}" destId="{8328AE04-AFDB-4819-BB4F-A88C5C35C3A7}" srcOrd="5" destOrd="0" presId="urn:microsoft.com/office/officeart/2005/8/layout/funnel1"/>
    <dgm:cxn modelId="{3753EF9C-1A34-45FF-85F6-31B28C768E8F}" type="presParOf" srcId="{97E6F806-CD8A-43A1-A3B6-FFD2DE41D140}" destId="{6FC5C43A-5864-4208-8A52-082D3DB7558A}" srcOrd="6" destOrd="0" presId="urn:microsoft.com/office/officeart/2005/8/layout/funne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2D6F7-7B0F-4375-8721-7AAE49DD12A1}">
      <dsp:nvSpPr>
        <dsp:cNvPr id="0" name=""/>
        <dsp:cNvSpPr/>
      </dsp:nvSpPr>
      <dsp:spPr>
        <a:xfrm>
          <a:off x="4392488" y="2417257"/>
          <a:ext cx="2658088" cy="726272"/>
        </a:xfrm>
        <a:custGeom>
          <a:avLst/>
          <a:gdLst/>
          <a:ahLst/>
          <a:cxnLst/>
          <a:rect l="0" t="0" r="0" b="0"/>
          <a:pathLst>
            <a:path>
              <a:moveTo>
                <a:pt x="0" y="0"/>
              </a:moveTo>
              <a:lnTo>
                <a:pt x="0" y="363136"/>
              </a:lnTo>
              <a:lnTo>
                <a:pt x="2658088" y="363136"/>
              </a:lnTo>
              <a:lnTo>
                <a:pt x="2658088" y="726272"/>
              </a:lnTo>
            </a:path>
          </a:pathLst>
        </a:custGeom>
        <a:noFill/>
        <a:ln w="1905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B1AC26-8E1C-4C4C-ADA8-D83EFDA4D6B3}">
      <dsp:nvSpPr>
        <dsp:cNvPr id="0" name=""/>
        <dsp:cNvSpPr/>
      </dsp:nvSpPr>
      <dsp:spPr>
        <a:xfrm>
          <a:off x="2300131" y="2417257"/>
          <a:ext cx="2092356" cy="726272"/>
        </a:xfrm>
        <a:custGeom>
          <a:avLst/>
          <a:gdLst/>
          <a:ahLst/>
          <a:cxnLst/>
          <a:rect l="0" t="0" r="0" b="0"/>
          <a:pathLst>
            <a:path>
              <a:moveTo>
                <a:pt x="2092356" y="0"/>
              </a:moveTo>
              <a:lnTo>
                <a:pt x="2092356" y="363136"/>
              </a:lnTo>
              <a:lnTo>
                <a:pt x="0" y="363136"/>
              </a:lnTo>
              <a:lnTo>
                <a:pt x="0" y="726272"/>
              </a:lnTo>
            </a:path>
          </a:pathLst>
        </a:custGeom>
        <a:noFill/>
        <a:ln w="1905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C59487-5980-47AD-A20D-B617EE094680}">
      <dsp:nvSpPr>
        <dsp:cNvPr id="0" name=""/>
        <dsp:cNvSpPr/>
      </dsp:nvSpPr>
      <dsp:spPr>
        <a:xfrm>
          <a:off x="2663267" y="688037"/>
          <a:ext cx="3458440" cy="172922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l-GR" sz="3200" b="1" kern="1200" dirty="0"/>
            <a:t>Κλάδος φαρμάκου</a:t>
          </a:r>
          <a:endParaRPr lang="en-US" sz="3200" b="1" kern="1200" dirty="0"/>
        </a:p>
      </dsp:txBody>
      <dsp:txXfrm>
        <a:off x="2663267" y="688037"/>
        <a:ext cx="3458440" cy="1729220"/>
      </dsp:txXfrm>
    </dsp:sp>
    <dsp:sp modelId="{FCC3718B-B658-4F89-B956-EADF8AD02126}">
      <dsp:nvSpPr>
        <dsp:cNvPr id="0" name=""/>
        <dsp:cNvSpPr/>
      </dsp:nvSpPr>
      <dsp:spPr>
        <a:xfrm>
          <a:off x="5179" y="3143530"/>
          <a:ext cx="4589904" cy="172922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a:solidFill>
                <a:schemeClr val="bg1"/>
              </a:solidFill>
            </a:rPr>
            <a:t>Παραγωγή φαρμάκου και φαρμακευτικών σκευασμάτων</a:t>
          </a:r>
          <a:endParaRPr lang="en-US" sz="2800" b="1" kern="1200" dirty="0">
            <a:solidFill>
              <a:schemeClr val="bg1"/>
            </a:solidFill>
          </a:endParaRPr>
        </a:p>
      </dsp:txBody>
      <dsp:txXfrm>
        <a:off x="5179" y="3143530"/>
        <a:ext cx="4589904" cy="1729220"/>
      </dsp:txXfrm>
    </dsp:sp>
    <dsp:sp modelId="{16D73CD4-009B-435E-92DA-F88B51B86B6B}">
      <dsp:nvSpPr>
        <dsp:cNvPr id="0" name=""/>
        <dsp:cNvSpPr/>
      </dsp:nvSpPr>
      <dsp:spPr>
        <a:xfrm>
          <a:off x="5321356" y="3143530"/>
          <a:ext cx="3458440" cy="172922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0"/>
            </a:spcAft>
          </a:pPr>
          <a:r>
            <a:rPr lang="el-GR" sz="2400" b="1" strike="noStrike" kern="1200" dirty="0">
              <a:solidFill>
                <a:schemeClr val="bg1"/>
              </a:solidFill>
            </a:rPr>
            <a:t>Χονδρικό εμπόριο φαρμάκων και φαρμακευτικών σκευασμάτων</a:t>
          </a:r>
          <a:endParaRPr lang="en-US" sz="2400" b="1" kern="1200" dirty="0">
            <a:solidFill>
              <a:schemeClr val="bg1"/>
            </a:solidFill>
          </a:endParaRPr>
        </a:p>
      </dsp:txBody>
      <dsp:txXfrm>
        <a:off x="5321356" y="3143530"/>
        <a:ext cx="3458440" cy="17292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86E9D-A5CE-4FFF-9ACF-B441D2D4601C}">
      <dsp:nvSpPr>
        <dsp:cNvPr id="0" name=""/>
        <dsp:cNvSpPr/>
      </dsp:nvSpPr>
      <dsp:spPr>
        <a:xfrm>
          <a:off x="1490" y="3435334"/>
          <a:ext cx="4035618" cy="1090606"/>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t>Συνολική επίδραση</a:t>
          </a:r>
          <a:endParaRPr lang="en-US" sz="1800" b="1" kern="1200" dirty="0"/>
        </a:p>
        <a:p>
          <a:pPr lvl="0" algn="ctr" defTabSz="800100">
            <a:lnSpc>
              <a:spcPct val="90000"/>
            </a:lnSpc>
            <a:spcBef>
              <a:spcPct val="0"/>
            </a:spcBef>
            <a:spcAft>
              <a:spcPct val="35000"/>
            </a:spcAft>
          </a:pPr>
          <a:r>
            <a:rPr lang="el-GR" sz="1400" kern="1200" dirty="0"/>
            <a:t>Προστιθέμενη αξία, απασχόληση, φορολογικά έσοδα</a:t>
          </a:r>
          <a:endParaRPr lang="en-US" sz="1400" kern="1200" dirty="0"/>
        </a:p>
      </dsp:txBody>
      <dsp:txXfrm>
        <a:off x="33433" y="3467277"/>
        <a:ext cx="3971732" cy="1026720"/>
      </dsp:txXfrm>
    </dsp:sp>
    <dsp:sp modelId="{C8F68DB4-A3E3-4BCD-AB11-FCFA82D905D4}">
      <dsp:nvSpPr>
        <dsp:cNvPr id="0" name=""/>
        <dsp:cNvSpPr/>
      </dsp:nvSpPr>
      <dsp:spPr>
        <a:xfrm>
          <a:off x="5429" y="1164276"/>
          <a:ext cx="1932696" cy="2216560"/>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t>Άμεση επίδραση</a:t>
          </a:r>
          <a:endParaRPr lang="en-US" sz="1800" b="1" kern="1200" dirty="0"/>
        </a:p>
        <a:p>
          <a:pPr lvl="0" algn="ctr" defTabSz="800100">
            <a:lnSpc>
              <a:spcPct val="90000"/>
            </a:lnSpc>
            <a:spcBef>
              <a:spcPct val="0"/>
            </a:spcBef>
            <a:spcAft>
              <a:spcPct val="35000"/>
            </a:spcAft>
          </a:pPr>
          <a:r>
            <a:rPr lang="el-GR" sz="1000" kern="1200" dirty="0"/>
            <a:t>Οικονομική δραστηριότητα επιχειρήσεων</a:t>
          </a:r>
          <a:r>
            <a:rPr lang="en-US" sz="1000" kern="1200" dirty="0"/>
            <a:t> </a:t>
          </a:r>
          <a:r>
            <a:rPr lang="el-GR" sz="1000" kern="1200" dirty="0"/>
            <a:t>στους κλάδους:</a:t>
          </a:r>
        </a:p>
        <a:p>
          <a:pPr lvl="0" algn="l" defTabSz="800100">
            <a:lnSpc>
              <a:spcPct val="90000"/>
            </a:lnSpc>
            <a:spcBef>
              <a:spcPct val="0"/>
            </a:spcBef>
            <a:spcAft>
              <a:spcPct val="35000"/>
            </a:spcAft>
          </a:pPr>
          <a:r>
            <a:rPr lang="el-GR" sz="1000" kern="1200" dirty="0"/>
            <a:t>- Παραγωγή φαρμακευτικών προϊόντων και σκευασμάτων </a:t>
          </a:r>
        </a:p>
        <a:p>
          <a:pPr lvl="0" algn="l" defTabSz="800100">
            <a:lnSpc>
              <a:spcPct val="90000"/>
            </a:lnSpc>
            <a:spcBef>
              <a:spcPct val="0"/>
            </a:spcBef>
            <a:spcAft>
              <a:spcPct val="35000"/>
            </a:spcAft>
          </a:pPr>
          <a:r>
            <a:rPr lang="el-GR" sz="1000" kern="1200" dirty="0"/>
            <a:t>- Χονδρικό εμπόριο φαρμακευτικών προϊόντων*</a:t>
          </a:r>
          <a:endParaRPr lang="en-US" sz="1000" kern="1200" dirty="0"/>
        </a:p>
      </dsp:txBody>
      <dsp:txXfrm>
        <a:off x="62036" y="1220883"/>
        <a:ext cx="1819482" cy="2103346"/>
      </dsp:txXfrm>
    </dsp:sp>
    <dsp:sp modelId="{C1604EA2-8B0A-43FA-8520-EB94B8EA92E3}">
      <dsp:nvSpPr>
        <dsp:cNvPr id="0" name=""/>
        <dsp:cNvSpPr/>
      </dsp:nvSpPr>
      <dsp:spPr>
        <a:xfrm>
          <a:off x="5429" y="19172"/>
          <a:ext cx="1932696" cy="1090606"/>
        </a:xfrm>
        <a:prstGeom prst="roundRect">
          <a:avLst>
            <a:gd name="adj" fmla="val 10000"/>
          </a:avLst>
        </a:prstGeom>
        <a:solidFill>
          <a:schemeClr val="accent1">
            <a:tint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ts val="0"/>
            </a:spcAft>
          </a:pPr>
          <a:r>
            <a:rPr lang="el-GR" sz="2200" b="1" kern="1200" dirty="0"/>
            <a:t>Κλάδος </a:t>
          </a:r>
        </a:p>
        <a:p>
          <a:pPr lvl="0" algn="ctr" defTabSz="977900">
            <a:lnSpc>
              <a:spcPct val="90000"/>
            </a:lnSpc>
            <a:spcBef>
              <a:spcPct val="0"/>
            </a:spcBef>
            <a:spcAft>
              <a:spcPts val="0"/>
            </a:spcAft>
          </a:pPr>
          <a:r>
            <a:rPr lang="el-GR" sz="2200" b="1" kern="1200" dirty="0"/>
            <a:t>φαρμάκου</a:t>
          </a:r>
          <a:endParaRPr lang="en-US" sz="2200" b="1" kern="1200" dirty="0"/>
        </a:p>
      </dsp:txBody>
      <dsp:txXfrm>
        <a:off x="37372" y="51115"/>
        <a:ext cx="1868810" cy="1026720"/>
      </dsp:txXfrm>
    </dsp:sp>
    <dsp:sp modelId="{88956D5A-500B-4789-BCBC-77716D4CB790}">
      <dsp:nvSpPr>
        <dsp:cNvPr id="0" name=""/>
        <dsp:cNvSpPr/>
      </dsp:nvSpPr>
      <dsp:spPr>
        <a:xfrm>
          <a:off x="2100473" y="2290230"/>
          <a:ext cx="1932696" cy="1090606"/>
        </a:xfrm>
        <a:prstGeom prst="roundRect">
          <a:avLst>
            <a:gd name="adj" fmla="val 10000"/>
          </a:avLst>
        </a:prstGeom>
        <a:solidFill>
          <a:schemeClr val="accent1">
            <a:tint val="99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el-GR" sz="1800" b="1" kern="1200" dirty="0"/>
            <a:t>Προκαλούμενη</a:t>
          </a:r>
          <a:endParaRPr lang="en-US" sz="1800" b="1" kern="1200" dirty="0"/>
        </a:p>
        <a:p>
          <a:pPr lvl="0" algn="ctr" defTabSz="800100">
            <a:lnSpc>
              <a:spcPct val="90000"/>
            </a:lnSpc>
            <a:spcBef>
              <a:spcPct val="0"/>
            </a:spcBef>
            <a:spcAft>
              <a:spcPts val="0"/>
            </a:spcAft>
          </a:pPr>
          <a:r>
            <a:rPr lang="el-GR" sz="1000" kern="1200" dirty="0"/>
            <a:t>Η επίδραση από την</a:t>
          </a:r>
          <a:endParaRPr lang="en-US" sz="1000" kern="1200" dirty="0"/>
        </a:p>
        <a:p>
          <a:pPr lvl="0" algn="ctr" defTabSz="800100">
            <a:lnSpc>
              <a:spcPct val="90000"/>
            </a:lnSpc>
            <a:spcBef>
              <a:spcPct val="0"/>
            </a:spcBef>
            <a:spcAft>
              <a:spcPts val="0"/>
            </a:spcAft>
          </a:pPr>
          <a:r>
            <a:rPr lang="el-GR" sz="1000" kern="1200" dirty="0"/>
            <a:t> κατανάλωση των νοικοκυριών </a:t>
          </a:r>
          <a:endParaRPr lang="en-US" sz="1000" kern="1200" dirty="0"/>
        </a:p>
        <a:p>
          <a:pPr lvl="0" algn="ctr" defTabSz="800100">
            <a:lnSpc>
              <a:spcPct val="90000"/>
            </a:lnSpc>
            <a:spcBef>
              <a:spcPct val="0"/>
            </a:spcBef>
            <a:spcAft>
              <a:spcPts val="0"/>
            </a:spcAft>
          </a:pPr>
          <a:r>
            <a:rPr lang="el-GR" sz="1000" kern="1200" dirty="0"/>
            <a:t>που προέρχεται από τους μισθούς των εργαζομένων</a:t>
          </a:r>
          <a:endParaRPr lang="en-US" sz="1000" kern="1200" dirty="0"/>
        </a:p>
      </dsp:txBody>
      <dsp:txXfrm>
        <a:off x="2132416" y="2322173"/>
        <a:ext cx="1868810" cy="1026720"/>
      </dsp:txXfrm>
    </dsp:sp>
    <dsp:sp modelId="{D5C3588C-F33A-4FC7-96B8-EB7B8558265C}">
      <dsp:nvSpPr>
        <dsp:cNvPr id="0" name=""/>
        <dsp:cNvSpPr/>
      </dsp:nvSpPr>
      <dsp:spPr>
        <a:xfrm>
          <a:off x="2100473" y="1145125"/>
          <a:ext cx="1932696" cy="1090606"/>
        </a:xfrm>
        <a:prstGeom prst="roundRect">
          <a:avLst>
            <a:gd name="adj" fmla="val 10000"/>
          </a:avLst>
        </a:prstGeom>
        <a:solidFill>
          <a:schemeClr val="accent1">
            <a:tint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t>Έμμεση</a:t>
          </a:r>
          <a:endParaRPr lang="en-US" sz="1800" b="1" kern="1200" dirty="0"/>
        </a:p>
        <a:p>
          <a:pPr lvl="0" algn="ctr" defTabSz="800100">
            <a:lnSpc>
              <a:spcPct val="90000"/>
            </a:lnSpc>
            <a:spcBef>
              <a:spcPct val="0"/>
            </a:spcBef>
            <a:spcAft>
              <a:spcPct val="35000"/>
            </a:spcAft>
          </a:pPr>
          <a:r>
            <a:rPr lang="el-GR" sz="1000" kern="1200" dirty="0"/>
            <a:t>Η επίδραση σε συνδεδεμένους κλάδους</a:t>
          </a:r>
          <a:endParaRPr lang="en-US" sz="1000" kern="1200" dirty="0"/>
        </a:p>
      </dsp:txBody>
      <dsp:txXfrm>
        <a:off x="2132416" y="1177068"/>
        <a:ext cx="1868810" cy="1026720"/>
      </dsp:txXfrm>
    </dsp:sp>
    <dsp:sp modelId="{722AD381-206A-4929-9340-04D3D5908BF5}">
      <dsp:nvSpPr>
        <dsp:cNvPr id="0" name=""/>
        <dsp:cNvSpPr/>
      </dsp:nvSpPr>
      <dsp:spPr>
        <a:xfrm>
          <a:off x="2100473" y="21"/>
          <a:ext cx="1932696" cy="1090606"/>
        </a:xfrm>
        <a:prstGeom prst="roundRect">
          <a:avLst>
            <a:gd name="adj" fmla="val 10000"/>
          </a:avLst>
        </a:prstGeom>
        <a:solidFill>
          <a:schemeClr val="accent1">
            <a:tint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t> Υπόδειγμα εισροών-εκροών</a:t>
          </a:r>
          <a:endParaRPr lang="en-US" sz="2000" kern="1200" dirty="0"/>
        </a:p>
      </dsp:txBody>
      <dsp:txXfrm>
        <a:off x="2132416" y="31964"/>
        <a:ext cx="1868810" cy="1026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81FB09-6318-4151-9F5F-F5E0F8F57AD8}">
      <dsp:nvSpPr>
        <dsp:cNvPr id="0" name=""/>
        <dsp:cNvSpPr/>
      </dsp:nvSpPr>
      <dsp:spPr>
        <a:xfrm>
          <a:off x="712812" y="1311300"/>
          <a:ext cx="2604897" cy="904646"/>
        </a:xfrm>
        <a:prstGeom prst="ellipse">
          <a:avLst/>
        </a:prstGeom>
        <a:solidFill>
          <a:schemeClr val="accent1">
            <a:alpha val="74000"/>
          </a:schemeClr>
        </a:solidFill>
        <a:ln>
          <a:noFill/>
        </a:ln>
        <a:effectLst/>
      </dsp:spPr>
      <dsp:style>
        <a:lnRef idx="0">
          <a:scrgbClr r="0" g="0" b="0"/>
        </a:lnRef>
        <a:fillRef idx="1">
          <a:scrgbClr r="0" g="0" b="0"/>
        </a:fillRef>
        <a:effectRef idx="0">
          <a:scrgbClr r="0" g="0" b="0"/>
        </a:effectRef>
        <a:fontRef idx="minor"/>
      </dsp:style>
    </dsp:sp>
    <dsp:sp modelId="{21459E3F-468B-4D2E-A310-B8B7B3686231}">
      <dsp:nvSpPr>
        <dsp:cNvPr id="0" name=""/>
        <dsp:cNvSpPr/>
      </dsp:nvSpPr>
      <dsp:spPr>
        <a:xfrm>
          <a:off x="1766887" y="3526472"/>
          <a:ext cx="504825" cy="323088"/>
        </a:xfrm>
        <a:prstGeom prst="downArrow">
          <a:avLst/>
        </a:prstGeom>
        <a:solidFill>
          <a:schemeClr val="accent1">
            <a:tint val="60000"/>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dsp:style>
    </dsp:sp>
    <dsp:sp modelId="{D2D4F26C-9537-4206-BBB5-1BCBE5952340}">
      <dsp:nvSpPr>
        <dsp:cNvPr id="0" name=""/>
        <dsp:cNvSpPr/>
      </dsp:nvSpPr>
      <dsp:spPr>
        <a:xfrm>
          <a:off x="375573" y="3918573"/>
          <a:ext cx="3297823" cy="60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b="1" kern="1200" dirty="0">
              <a:solidFill>
                <a:schemeClr val="tx1">
                  <a:lumMod val="65000"/>
                  <a:lumOff val="35000"/>
                </a:schemeClr>
              </a:solidFill>
            </a:rPr>
            <a:t>Αύξηση κατά ένα ευρώ του ακαθάριστου προϊόντος στον κλάδο φαρμάκου οδηγεί σε αύξηση του ΑΕΠ της ελληνικής οικονομίας κατά 3,9 ευρώ</a:t>
          </a:r>
          <a:endParaRPr lang="en-US" sz="1200" b="1" kern="1200" dirty="0">
            <a:solidFill>
              <a:schemeClr val="tx1">
                <a:lumMod val="65000"/>
                <a:lumOff val="35000"/>
              </a:schemeClr>
            </a:solidFill>
          </a:endParaRPr>
        </a:p>
      </dsp:txBody>
      <dsp:txXfrm>
        <a:off x="375573" y="3918573"/>
        <a:ext cx="3297823" cy="605790"/>
      </dsp:txXfrm>
    </dsp:sp>
    <dsp:sp modelId="{6C7EE26B-6510-4C12-ACF4-778CE239C688}">
      <dsp:nvSpPr>
        <dsp:cNvPr id="0" name=""/>
        <dsp:cNvSpPr/>
      </dsp:nvSpPr>
      <dsp:spPr>
        <a:xfrm>
          <a:off x="1659864" y="2285814"/>
          <a:ext cx="908685" cy="908685"/>
        </a:xfrm>
        <a:prstGeom prst="ellipse">
          <a:avLst/>
        </a:prstGeom>
        <a:solidFill>
          <a:srgbClr val="2B75B6"/>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ts val="0"/>
            </a:spcAft>
          </a:pPr>
          <a:r>
            <a:rPr lang="el-GR" sz="1200" b="1" kern="1200" dirty="0"/>
            <a:t>€3,9 </a:t>
          </a:r>
          <a:r>
            <a:rPr lang="el-GR" sz="1000" b="1" kern="1200" dirty="0"/>
            <a:t>συνολική επίδραση στο ΑΕΠ</a:t>
          </a:r>
          <a:endParaRPr lang="en-US" sz="1000" b="1" kern="1200" dirty="0"/>
        </a:p>
      </dsp:txBody>
      <dsp:txXfrm>
        <a:off x="1792938" y="2418888"/>
        <a:ext cx="642537" cy="642537"/>
      </dsp:txXfrm>
    </dsp:sp>
    <dsp:sp modelId="{CAA4A825-2995-490F-87B1-95971AE9D2C7}">
      <dsp:nvSpPr>
        <dsp:cNvPr id="0" name=""/>
        <dsp:cNvSpPr/>
      </dsp:nvSpPr>
      <dsp:spPr>
        <a:xfrm>
          <a:off x="1009649" y="1604098"/>
          <a:ext cx="908685" cy="908685"/>
        </a:xfrm>
        <a:prstGeom prst="ellipse">
          <a:avLst/>
        </a:prstGeom>
        <a:solidFill>
          <a:srgbClr val="92D050"/>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l-GR" sz="1200" b="1" kern="1200" dirty="0"/>
            <a:t>€1,9 </a:t>
          </a:r>
          <a:r>
            <a:rPr lang="el-GR" sz="1000" b="1" kern="1200" dirty="0"/>
            <a:t>έμμεση επίδραση στο ΑΕΠ</a:t>
          </a:r>
          <a:endParaRPr lang="en-US" sz="1000" b="1" kern="1200" dirty="0"/>
        </a:p>
      </dsp:txBody>
      <dsp:txXfrm>
        <a:off x="1142723" y="1737172"/>
        <a:ext cx="642537" cy="642537"/>
      </dsp:txXfrm>
    </dsp:sp>
    <dsp:sp modelId="{31FEAF64-6539-4913-AE82-47CB9210B15E}">
      <dsp:nvSpPr>
        <dsp:cNvPr id="0" name=""/>
        <dsp:cNvSpPr/>
      </dsp:nvSpPr>
      <dsp:spPr>
        <a:xfrm>
          <a:off x="1967083" y="1425203"/>
          <a:ext cx="851574" cy="827076"/>
        </a:xfrm>
        <a:prstGeom prst="ellipse">
          <a:avLst/>
        </a:prstGeom>
        <a:solidFill>
          <a:schemeClr val="accent1"/>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b="1" kern="1200" dirty="0"/>
            <a:t>€1</a:t>
          </a:r>
          <a:r>
            <a:rPr lang="el-GR" sz="3000" b="1" kern="1200" dirty="0"/>
            <a:t> </a:t>
          </a:r>
          <a:r>
            <a:rPr lang="el-GR" sz="1000" b="1" kern="1200" dirty="0"/>
            <a:t>ΑΕΠ στον κλάδο</a:t>
          </a:r>
          <a:endParaRPr lang="en-US" sz="1000" b="1" kern="1200" dirty="0"/>
        </a:p>
      </dsp:txBody>
      <dsp:txXfrm>
        <a:off x="2091793" y="1546325"/>
        <a:ext cx="602154" cy="584832"/>
      </dsp:txXfrm>
    </dsp:sp>
    <dsp:sp modelId="{D19313AD-8409-4B4C-AAFF-F020B4603C60}">
      <dsp:nvSpPr>
        <dsp:cNvPr id="0" name=""/>
        <dsp:cNvSpPr/>
      </dsp:nvSpPr>
      <dsp:spPr>
        <a:xfrm>
          <a:off x="605789" y="1200238"/>
          <a:ext cx="2827020" cy="2261616"/>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5770E-BC6A-42F6-B205-4432618FF018}">
      <dsp:nvSpPr>
        <dsp:cNvPr id="0" name=""/>
        <dsp:cNvSpPr/>
      </dsp:nvSpPr>
      <dsp:spPr>
        <a:xfrm>
          <a:off x="712812" y="1337017"/>
          <a:ext cx="2604897" cy="904646"/>
        </a:xfrm>
        <a:prstGeom prst="ellipse">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01227A61-9D80-4D29-A454-65EF1C4851C1}">
      <dsp:nvSpPr>
        <dsp:cNvPr id="0" name=""/>
        <dsp:cNvSpPr/>
      </dsp:nvSpPr>
      <dsp:spPr>
        <a:xfrm>
          <a:off x="1766887" y="3552189"/>
          <a:ext cx="504825" cy="323088"/>
        </a:xfrm>
        <a:prstGeom prst="downArrow">
          <a:avLst/>
        </a:prstGeom>
        <a:solidFill>
          <a:schemeClr val="accent1">
            <a:tint val="60000"/>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dsp:style>
    </dsp:sp>
    <dsp:sp modelId="{BE0D0126-71C4-4F4F-8ABF-EBA674EFF004}">
      <dsp:nvSpPr>
        <dsp:cNvPr id="0" name=""/>
        <dsp:cNvSpPr/>
      </dsp:nvSpPr>
      <dsp:spPr>
        <a:xfrm>
          <a:off x="313613" y="4036922"/>
          <a:ext cx="3326901" cy="60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b="1" kern="1200" dirty="0">
              <a:solidFill>
                <a:schemeClr val="tx1">
                  <a:lumMod val="65000"/>
                  <a:lumOff val="35000"/>
                </a:schemeClr>
              </a:solidFill>
            </a:rPr>
            <a:t>Σε κάθε εργαζόμενο στον κλάδο φαρμάκου αντιστοιχεί συνολική συνεισφορά στην απασχόληση ίση με  5,7 ισοδύναμες θέσεις πλήρους απασχόλησης σε εθνικό επίπεδο</a:t>
          </a:r>
          <a:endParaRPr lang="en-US" sz="1200" b="1" kern="1200" dirty="0">
            <a:solidFill>
              <a:schemeClr val="tx1">
                <a:lumMod val="65000"/>
                <a:lumOff val="35000"/>
              </a:schemeClr>
            </a:solidFill>
          </a:endParaRPr>
        </a:p>
      </dsp:txBody>
      <dsp:txXfrm>
        <a:off x="313613" y="4036922"/>
        <a:ext cx="3326901" cy="605790"/>
      </dsp:txXfrm>
    </dsp:sp>
    <dsp:sp modelId="{886700E1-FC58-4BD7-BC74-D3B73D5AAED6}">
      <dsp:nvSpPr>
        <dsp:cNvPr id="0" name=""/>
        <dsp:cNvSpPr/>
      </dsp:nvSpPr>
      <dsp:spPr>
        <a:xfrm>
          <a:off x="1568310" y="2208623"/>
          <a:ext cx="1091794" cy="1114502"/>
        </a:xfrm>
        <a:prstGeom prst="ellipse">
          <a:avLst/>
        </a:prstGeom>
        <a:solidFill>
          <a:srgbClr val="2B75B6"/>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ts val="0"/>
            </a:spcAft>
          </a:pPr>
          <a:r>
            <a:rPr lang="el-GR" sz="1100" b="1" kern="1200" dirty="0"/>
            <a:t>5,7 θέσεις εργασίας </a:t>
          </a:r>
          <a:r>
            <a:rPr lang="el-GR" sz="900" b="1" kern="1200" dirty="0"/>
            <a:t>ΣΥΝΟΛΙΚΑ</a:t>
          </a:r>
          <a:endParaRPr lang="en-US" sz="900" b="1" kern="1200" dirty="0"/>
        </a:p>
      </dsp:txBody>
      <dsp:txXfrm>
        <a:off x="1728200" y="2371838"/>
        <a:ext cx="772014" cy="788072"/>
      </dsp:txXfrm>
    </dsp:sp>
    <dsp:sp modelId="{A7964BA0-7390-4BDC-8AFD-2AB8ECA3378A}">
      <dsp:nvSpPr>
        <dsp:cNvPr id="0" name=""/>
        <dsp:cNvSpPr/>
      </dsp:nvSpPr>
      <dsp:spPr>
        <a:xfrm>
          <a:off x="1009649" y="1629815"/>
          <a:ext cx="908685" cy="908685"/>
        </a:xfrm>
        <a:prstGeom prst="ellipse">
          <a:avLst/>
        </a:prstGeom>
        <a:solidFill>
          <a:srgbClr val="92D050"/>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ts val="0"/>
            </a:spcAft>
          </a:pPr>
          <a:r>
            <a:rPr lang="el-GR" sz="1100" b="1" kern="1200" dirty="0"/>
            <a:t>2,7 θέσεις εργασίας </a:t>
          </a:r>
          <a:r>
            <a:rPr lang="el-GR" sz="900" b="1" kern="1200" dirty="0">
              <a:solidFill>
                <a:schemeClr val="bg1"/>
              </a:solidFill>
            </a:rPr>
            <a:t>ΕΜΜΕΣΑ</a:t>
          </a:r>
          <a:endParaRPr lang="en-US" sz="900" b="1" kern="1200" dirty="0">
            <a:solidFill>
              <a:schemeClr val="bg1"/>
            </a:solidFill>
          </a:endParaRPr>
        </a:p>
      </dsp:txBody>
      <dsp:txXfrm>
        <a:off x="1142723" y="1762889"/>
        <a:ext cx="642537" cy="642537"/>
      </dsp:txXfrm>
    </dsp:sp>
    <dsp:sp modelId="{8328AE04-AFDB-4819-BB4F-A88C5C35C3A7}">
      <dsp:nvSpPr>
        <dsp:cNvPr id="0" name=""/>
        <dsp:cNvSpPr/>
      </dsp:nvSpPr>
      <dsp:spPr>
        <a:xfrm>
          <a:off x="1938528" y="1410116"/>
          <a:ext cx="908685" cy="908685"/>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ts val="0"/>
            </a:spcAft>
          </a:pPr>
          <a:r>
            <a:rPr lang="el-GR" sz="3000" b="1" kern="1200" dirty="0"/>
            <a:t>1</a:t>
          </a:r>
          <a:r>
            <a:rPr lang="el-GR" sz="800" b="1" kern="1200" dirty="0"/>
            <a:t>ΘΕΣΗ ΕΡΓΑΣΙΑΣ ΣΤΟΝ ΚΛΑΔΟ</a:t>
          </a:r>
          <a:endParaRPr lang="en-US" sz="3800" b="1" kern="1200" dirty="0"/>
        </a:p>
      </dsp:txBody>
      <dsp:txXfrm>
        <a:off x="2071602" y="1543190"/>
        <a:ext cx="642537" cy="642537"/>
      </dsp:txXfrm>
    </dsp:sp>
    <dsp:sp modelId="{6FC5C43A-5864-4208-8A52-082D3DB7558A}">
      <dsp:nvSpPr>
        <dsp:cNvPr id="0" name=""/>
        <dsp:cNvSpPr/>
      </dsp:nvSpPr>
      <dsp:spPr>
        <a:xfrm>
          <a:off x="605789" y="1225955"/>
          <a:ext cx="2827020" cy="2261616"/>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rawings/drawing1.xml><?xml version="1.0" encoding="utf-8"?>
<c:userShapes xmlns:c="http://schemas.openxmlformats.org/drawingml/2006/chart">
  <cdr:relSizeAnchor xmlns:cdr="http://schemas.openxmlformats.org/drawingml/2006/chartDrawing">
    <cdr:from>
      <cdr:x>0.17391</cdr:x>
      <cdr:y>0.04688</cdr:y>
    </cdr:from>
    <cdr:to>
      <cdr:x>0.22608</cdr:x>
      <cdr:y>0.14061</cdr:y>
    </cdr:to>
    <cdr:pic>
      <cdr:nvPicPr>
        <cdr:cNvPr id="4" name="Graphic 3" descr="Baby">
          <a:extLst xmlns:a="http://schemas.openxmlformats.org/drawingml/2006/main">
            <a:ext uri="{FF2B5EF4-FFF2-40B4-BE49-F238E27FC236}">
              <a16:creationId xmlns:a16="http://schemas.microsoft.com/office/drawing/2014/main" id="{20589A93-51A5-4BF5-902A-E343DE8E707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xmlns:a="http://schemas.openxmlformats.org/drawingml/2006/main">
          <a:fillRect/>
        </a:stretch>
      </cdr:blipFill>
      <cdr:spPr>
        <a:xfrm xmlns:a="http://schemas.openxmlformats.org/drawingml/2006/main">
          <a:off x="1440160" y="216024"/>
          <a:ext cx="432000" cy="432000"/>
        </a:xfrm>
        <a:prstGeom xmlns:a="http://schemas.openxmlformats.org/drawingml/2006/main" prst="rect">
          <a:avLst/>
        </a:prstGeom>
      </cdr:spPr>
    </cdr:pic>
  </cdr:relSizeAnchor>
  <cdr:relSizeAnchor xmlns:cdr="http://schemas.openxmlformats.org/drawingml/2006/chartDrawing">
    <cdr:from>
      <cdr:x>0.24348</cdr:x>
      <cdr:y>0.04688</cdr:y>
    </cdr:from>
    <cdr:to>
      <cdr:x>0.29565</cdr:x>
      <cdr:y>0.14061</cdr:y>
    </cdr:to>
    <cdr:pic>
      <cdr:nvPicPr>
        <cdr:cNvPr id="6" name="Graphic 5" descr="Man with cane">
          <a:extLst xmlns:a="http://schemas.openxmlformats.org/drawingml/2006/main">
            <a:ext uri="{FF2B5EF4-FFF2-40B4-BE49-F238E27FC236}">
              <a16:creationId xmlns:a16="http://schemas.microsoft.com/office/drawing/2014/main" id="{B607E631-8883-4686-BBE7-ED3557D7674B}"/>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xmlns:a="http://schemas.openxmlformats.org/drawingml/2006/main">
          <a:fillRect/>
        </a:stretch>
      </cdr:blipFill>
      <cdr:spPr>
        <a:xfrm xmlns:a="http://schemas.openxmlformats.org/drawingml/2006/main">
          <a:off x="2016224" y="216024"/>
          <a:ext cx="432000" cy="432000"/>
        </a:xfrm>
        <a:prstGeom xmlns:a="http://schemas.openxmlformats.org/drawingml/2006/main" prst="rect">
          <a:avLst/>
        </a:prstGeom>
      </cdr:spPr>
    </cdr:pic>
  </cdr:relSizeAnchor>
  <cdr:relSizeAnchor xmlns:cdr="http://schemas.openxmlformats.org/drawingml/2006/chartDrawing">
    <cdr:from>
      <cdr:x>0.21739</cdr:x>
      <cdr:y>0.0625</cdr:y>
    </cdr:from>
    <cdr:to>
      <cdr:x>0.24782</cdr:x>
      <cdr:y>0.11718</cdr:y>
    </cdr:to>
    <cdr:pic>
      <cdr:nvPicPr>
        <cdr:cNvPr id="12" name="Graphic 11" descr="Add">
          <a:extLst xmlns:a="http://schemas.openxmlformats.org/drawingml/2006/main">
            <a:ext uri="{FF2B5EF4-FFF2-40B4-BE49-F238E27FC236}">
              <a16:creationId xmlns:a16="http://schemas.microsoft.com/office/drawing/2014/main" id="{91136CDF-F707-4679-BF27-113689F634DB}"/>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xmlns:a="http://schemas.openxmlformats.org/drawingml/2006/main">
          <a:fillRect/>
        </a:stretch>
      </cdr:blipFill>
      <cdr:spPr>
        <a:xfrm xmlns:a="http://schemas.openxmlformats.org/drawingml/2006/main">
          <a:off x="1800200" y="288032"/>
          <a:ext cx="252000" cy="252000"/>
        </a:xfrm>
        <a:prstGeom xmlns:a="http://schemas.openxmlformats.org/drawingml/2006/main" prst="rect">
          <a:avLst/>
        </a:prstGeom>
      </cdr:spPr>
    </cdr:pic>
  </cdr:relSizeAnchor>
  <cdr:relSizeAnchor xmlns:cdr="http://schemas.openxmlformats.org/drawingml/2006/chartDrawing">
    <cdr:from>
      <cdr:x>0.16522</cdr:x>
      <cdr:y>0.15625</cdr:y>
    </cdr:from>
    <cdr:to>
      <cdr:x>0.29565</cdr:x>
      <cdr:y>0.15625</cdr:y>
    </cdr:to>
    <cdr:cxnSp macro="">
      <cdr:nvCxnSpPr>
        <cdr:cNvPr id="14" name="Straight Connector 13">
          <a:extLst xmlns:a="http://schemas.openxmlformats.org/drawingml/2006/main">
            <a:ext uri="{FF2B5EF4-FFF2-40B4-BE49-F238E27FC236}">
              <a16:creationId xmlns:a16="http://schemas.microsoft.com/office/drawing/2014/main" id="{C282D9EA-6560-4E17-A995-5A4B83D1A9B8}"/>
            </a:ext>
          </a:extLst>
        </cdr:cNvPr>
        <cdr:cNvCxnSpPr/>
      </cdr:nvCxnSpPr>
      <cdr:spPr>
        <a:xfrm xmlns:a="http://schemas.openxmlformats.org/drawingml/2006/main">
          <a:off x="1368152" y="720080"/>
          <a:ext cx="1080120" cy="0"/>
        </a:xfrm>
        <a:prstGeom xmlns:a="http://schemas.openxmlformats.org/drawingml/2006/main" prst="line">
          <a:avLst/>
        </a:prstGeom>
        <a:ln xmlns:a="http://schemas.openxmlformats.org/drawingml/2006/main" w="41275"/>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cdr:x>
      <cdr:y>0.17188</cdr:y>
    </cdr:from>
    <cdr:to>
      <cdr:x>0.25217</cdr:x>
      <cdr:y>0.26561</cdr:y>
    </cdr:to>
    <cdr:pic>
      <cdr:nvPicPr>
        <cdr:cNvPr id="16" name="Graphic 15" descr="Walk">
          <a:extLst xmlns:a="http://schemas.openxmlformats.org/drawingml/2006/main">
            <a:ext uri="{FF2B5EF4-FFF2-40B4-BE49-F238E27FC236}">
              <a16:creationId xmlns:a16="http://schemas.microsoft.com/office/drawing/2014/main" id="{24611B2D-601E-40FE-B6FF-207CE89EA34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xmlns:a="http://schemas.openxmlformats.org/drawingml/2006/main">
          <a:fillRect/>
        </a:stretch>
      </cdr:blipFill>
      <cdr:spPr>
        <a:xfrm xmlns:a="http://schemas.openxmlformats.org/drawingml/2006/main">
          <a:off x="1656184" y="792088"/>
          <a:ext cx="432000" cy="432000"/>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0.07328</cdr:x>
      <cdr:y>0.01848</cdr:y>
    </cdr:from>
    <cdr:to>
      <cdr:x>0.14292</cdr:x>
      <cdr:y>0.09534</cdr:y>
    </cdr:to>
    <cdr:sp macro="" textlink="">
      <cdr:nvSpPr>
        <cdr:cNvPr id="2" name="Rounded Rectangular Callout 1"/>
        <cdr:cNvSpPr/>
      </cdr:nvSpPr>
      <cdr:spPr>
        <a:xfrm xmlns:a="http://schemas.openxmlformats.org/drawingml/2006/main">
          <a:off x="587011" y="79385"/>
          <a:ext cx="557853" cy="330189"/>
        </a:xfrm>
        <a:prstGeom xmlns:a="http://schemas.openxmlformats.org/drawingml/2006/main" prst="wedgeRoundRectCallout">
          <a:avLst>
            <a:gd name="adj1" fmla="val -14484"/>
            <a:gd name="adj2" fmla="val 103879"/>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100" b="1" i="1" dirty="0">
              <a:latin typeface="Calibri"/>
            </a:rPr>
            <a:t>€</a:t>
          </a:r>
          <a:r>
            <a:rPr lang="el-GR" sz="1100" b="1" i="1" dirty="0">
              <a:latin typeface="Calibri"/>
            </a:rPr>
            <a:t>1</a:t>
          </a:r>
          <a:r>
            <a:rPr lang="en-US" sz="1200" b="1" i="1" dirty="0">
              <a:latin typeface="Calibri"/>
            </a:rPr>
            <a:t>34</a:t>
          </a:r>
          <a:endParaRPr lang="el-GR" sz="1200" b="1" i="1" dirty="0"/>
        </a:p>
      </cdr:txBody>
    </cdr:sp>
  </cdr:relSizeAnchor>
  <cdr:relSizeAnchor xmlns:cdr="http://schemas.openxmlformats.org/drawingml/2006/chartDrawing">
    <cdr:from>
      <cdr:x>0.17841</cdr:x>
      <cdr:y>0.01626</cdr:y>
    </cdr:from>
    <cdr:to>
      <cdr:x>0.24806</cdr:x>
      <cdr:y>0.08812</cdr:y>
    </cdr:to>
    <cdr:sp macro="" textlink="">
      <cdr:nvSpPr>
        <cdr:cNvPr id="3" name="Rounded Rectangular Callout 2"/>
        <cdr:cNvSpPr/>
      </cdr:nvSpPr>
      <cdr:spPr>
        <a:xfrm xmlns:a="http://schemas.openxmlformats.org/drawingml/2006/main">
          <a:off x="1422400" y="69850"/>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a:t>
          </a:r>
          <a:r>
            <a:rPr lang="en-US" sz="1200" b="1" i="1">
              <a:latin typeface="Calibri"/>
            </a:rPr>
            <a:t>24</a:t>
          </a:r>
          <a:endParaRPr lang="el-GR" sz="1200" b="1" i="1"/>
        </a:p>
      </cdr:txBody>
    </cdr:sp>
  </cdr:relSizeAnchor>
  <cdr:relSizeAnchor xmlns:cdr="http://schemas.openxmlformats.org/drawingml/2006/chartDrawing">
    <cdr:from>
      <cdr:x>0.28355</cdr:x>
      <cdr:y>0.01404</cdr:y>
    </cdr:from>
    <cdr:to>
      <cdr:x>0.35319</cdr:x>
      <cdr:y>0.0859</cdr:y>
    </cdr:to>
    <cdr:sp macro="" textlink="">
      <cdr:nvSpPr>
        <cdr:cNvPr id="4" name="Rounded Rectangular Callout 3"/>
        <cdr:cNvSpPr/>
      </cdr:nvSpPr>
      <cdr:spPr>
        <a:xfrm xmlns:a="http://schemas.openxmlformats.org/drawingml/2006/main">
          <a:off x="2260600" y="60325"/>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100" b="1" i="1" dirty="0">
              <a:latin typeface="Calibri"/>
            </a:rPr>
            <a:t>€</a:t>
          </a:r>
          <a:r>
            <a:rPr lang="el-GR" sz="1100" b="1" i="1" dirty="0">
              <a:latin typeface="Calibri"/>
            </a:rPr>
            <a:t>1</a:t>
          </a:r>
          <a:r>
            <a:rPr lang="en-US" sz="1200" b="1" i="1" dirty="0">
              <a:latin typeface="Calibri"/>
            </a:rPr>
            <a:t>15</a:t>
          </a:r>
          <a:endParaRPr lang="el-GR" sz="1200" b="1" i="1" dirty="0"/>
        </a:p>
      </cdr:txBody>
    </cdr:sp>
  </cdr:relSizeAnchor>
  <cdr:relSizeAnchor xmlns:cdr="http://schemas.openxmlformats.org/drawingml/2006/chartDrawing">
    <cdr:from>
      <cdr:x>0.3875</cdr:x>
      <cdr:y>0.02291</cdr:y>
    </cdr:from>
    <cdr:to>
      <cdr:x>0.45714</cdr:x>
      <cdr:y>0.09477</cdr:y>
    </cdr:to>
    <cdr:sp macro="" textlink="">
      <cdr:nvSpPr>
        <cdr:cNvPr id="5" name="Rounded Rectangular Callout 4"/>
        <cdr:cNvSpPr/>
      </cdr:nvSpPr>
      <cdr:spPr>
        <a:xfrm xmlns:a="http://schemas.openxmlformats.org/drawingml/2006/main">
          <a:off x="3089275" y="98425"/>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a:t>
          </a:r>
          <a:r>
            <a:rPr lang="en-US" sz="1200" b="1" i="1">
              <a:latin typeface="Calibri"/>
            </a:rPr>
            <a:t>05</a:t>
          </a:r>
          <a:endParaRPr lang="el-GR" sz="1200" b="1" i="1"/>
        </a:p>
      </cdr:txBody>
    </cdr:sp>
  </cdr:relSizeAnchor>
  <cdr:relSizeAnchor xmlns:cdr="http://schemas.openxmlformats.org/drawingml/2006/chartDrawing">
    <cdr:from>
      <cdr:x>0.49383</cdr:x>
      <cdr:y>0.02513</cdr:y>
    </cdr:from>
    <cdr:to>
      <cdr:x>0.56347</cdr:x>
      <cdr:y>0.09699</cdr:y>
    </cdr:to>
    <cdr:sp macro="" textlink="">
      <cdr:nvSpPr>
        <cdr:cNvPr id="6" name="Rounded Rectangular Callout 5"/>
        <cdr:cNvSpPr/>
      </cdr:nvSpPr>
      <cdr:spPr>
        <a:xfrm xmlns:a="http://schemas.openxmlformats.org/drawingml/2006/main">
          <a:off x="3937000" y="107950"/>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a:t>
          </a:r>
          <a:r>
            <a:rPr lang="en-US" sz="1200" b="1" i="1">
              <a:latin typeface="Calibri"/>
            </a:rPr>
            <a:t>04</a:t>
          </a:r>
          <a:endParaRPr lang="el-GR" sz="1200" b="1" i="1"/>
        </a:p>
      </cdr:txBody>
    </cdr:sp>
  </cdr:relSizeAnchor>
  <cdr:relSizeAnchor xmlns:cdr="http://schemas.openxmlformats.org/drawingml/2006/chartDrawing">
    <cdr:from>
      <cdr:x>0.58821</cdr:x>
      <cdr:y>0.02513</cdr:y>
    </cdr:from>
    <cdr:to>
      <cdr:x>0.65785</cdr:x>
      <cdr:y>0.09699</cdr:y>
    </cdr:to>
    <cdr:sp macro="" textlink="">
      <cdr:nvSpPr>
        <cdr:cNvPr id="7" name="Rounded Rectangular Callout 6"/>
        <cdr:cNvSpPr/>
      </cdr:nvSpPr>
      <cdr:spPr>
        <a:xfrm xmlns:a="http://schemas.openxmlformats.org/drawingml/2006/main">
          <a:off x="4689475" y="107950"/>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10</a:t>
          </a:r>
          <a:r>
            <a:rPr lang="en-US" sz="1200" b="1" i="1">
              <a:latin typeface="Calibri"/>
            </a:rPr>
            <a:t>6</a:t>
          </a:r>
          <a:endParaRPr lang="el-GR" sz="1200" b="1" i="1"/>
        </a:p>
      </cdr:txBody>
    </cdr:sp>
  </cdr:relSizeAnchor>
  <cdr:relSizeAnchor xmlns:cdr="http://schemas.openxmlformats.org/drawingml/2006/chartDrawing">
    <cdr:from>
      <cdr:x>0.69454</cdr:x>
      <cdr:y>0.02291</cdr:y>
    </cdr:from>
    <cdr:to>
      <cdr:x>0.76418</cdr:x>
      <cdr:y>0.09477</cdr:y>
    </cdr:to>
    <cdr:sp macro="" textlink="">
      <cdr:nvSpPr>
        <cdr:cNvPr id="8" name="Rounded Rectangular Callout 7"/>
        <cdr:cNvSpPr/>
      </cdr:nvSpPr>
      <cdr:spPr>
        <a:xfrm xmlns:a="http://schemas.openxmlformats.org/drawingml/2006/main">
          <a:off x="5537200" y="98425"/>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a:t>
          </a:r>
          <a:r>
            <a:rPr lang="en-US" sz="1200" b="1" i="1">
              <a:latin typeface="Calibri"/>
            </a:rPr>
            <a:t>07</a:t>
          </a:r>
          <a:endParaRPr lang="el-GR" sz="1200" b="1" i="1"/>
        </a:p>
      </cdr:txBody>
    </cdr:sp>
  </cdr:relSizeAnchor>
  <cdr:relSizeAnchor xmlns:cdr="http://schemas.openxmlformats.org/drawingml/2006/chartDrawing">
    <cdr:from>
      <cdr:x>0.79729</cdr:x>
      <cdr:y>0.02513</cdr:y>
    </cdr:from>
    <cdr:to>
      <cdr:x>0.86693</cdr:x>
      <cdr:y>0.09699</cdr:y>
    </cdr:to>
    <cdr:sp macro="" textlink="">
      <cdr:nvSpPr>
        <cdr:cNvPr id="9" name="Rounded Rectangular Callout 8"/>
        <cdr:cNvSpPr/>
      </cdr:nvSpPr>
      <cdr:spPr>
        <a:xfrm xmlns:a="http://schemas.openxmlformats.org/drawingml/2006/main">
          <a:off x="6356350" y="107950"/>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10</a:t>
          </a:r>
          <a:r>
            <a:rPr lang="en-US" sz="1200" b="1" i="1">
              <a:latin typeface="Calibri"/>
            </a:rPr>
            <a:t>4</a:t>
          </a:r>
          <a:endParaRPr lang="el-GR" sz="1200" b="1" i="1"/>
        </a:p>
      </cdr:txBody>
    </cdr:sp>
  </cdr:relSizeAnchor>
  <cdr:relSizeAnchor xmlns:cdr="http://schemas.openxmlformats.org/drawingml/2006/chartDrawing">
    <cdr:from>
      <cdr:x>0.89646</cdr:x>
      <cdr:y>0.02291</cdr:y>
    </cdr:from>
    <cdr:to>
      <cdr:x>0.9661</cdr:x>
      <cdr:y>0.09477</cdr:y>
    </cdr:to>
    <cdr:sp macro="" textlink="">
      <cdr:nvSpPr>
        <cdr:cNvPr id="10" name="Rounded Rectangular Callout 9"/>
        <cdr:cNvSpPr/>
      </cdr:nvSpPr>
      <cdr:spPr>
        <a:xfrm xmlns:a="http://schemas.openxmlformats.org/drawingml/2006/main">
          <a:off x="7146925" y="98425"/>
          <a:ext cx="555206" cy="308687"/>
        </a:xfrm>
        <a:prstGeom xmlns:a="http://schemas.openxmlformats.org/drawingml/2006/main" prst="wedgeRoundRectCallout">
          <a:avLst>
            <a:gd name="adj1" fmla="val -8135"/>
            <a:gd name="adj2" fmla="val 110776"/>
            <a:gd name="adj3" fmla="val 16667"/>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i="1">
              <a:latin typeface="Calibri"/>
            </a:rPr>
            <a:t>€</a:t>
          </a:r>
          <a:r>
            <a:rPr lang="el-GR" sz="1200" b="1" i="1">
              <a:latin typeface="Calibri"/>
            </a:rPr>
            <a:t>10</a:t>
          </a:r>
          <a:r>
            <a:rPr lang="en-US" sz="1200" b="1" i="1">
              <a:latin typeface="Calibri"/>
            </a:rPr>
            <a:t>3</a:t>
          </a:r>
          <a:endParaRPr lang="el-GR" sz="1200" b="1" i="1"/>
        </a:p>
      </cdr:txBody>
    </cdr:sp>
  </cdr:relSizeAnchor>
</c:userShapes>
</file>

<file path=ppt/drawings/drawing3.xml><?xml version="1.0" encoding="utf-8"?>
<c:userShapes xmlns:c="http://schemas.openxmlformats.org/drawingml/2006/chart">
  <cdr:relSizeAnchor xmlns:cdr="http://schemas.openxmlformats.org/drawingml/2006/chartDrawing">
    <cdr:from>
      <cdr:x>0.11361</cdr:x>
      <cdr:y>0.10301</cdr:y>
    </cdr:from>
    <cdr:to>
      <cdr:x>0.93194</cdr:x>
      <cdr:y>0.1054</cdr:y>
    </cdr:to>
    <cdr:cxnSp macro="">
      <cdr:nvCxnSpPr>
        <cdr:cNvPr id="4" name="Straight Connector 3">
          <a:extLst xmlns:a="http://schemas.openxmlformats.org/drawingml/2006/main">
            <a:ext uri="{FF2B5EF4-FFF2-40B4-BE49-F238E27FC236}">
              <a16:creationId xmlns:a16="http://schemas.microsoft.com/office/drawing/2014/main" id="{16CDBABD-4B4A-4990-84D8-C2920E593FB6}"/>
            </a:ext>
          </a:extLst>
        </cdr:cNvPr>
        <cdr:cNvCxnSpPr/>
      </cdr:nvCxnSpPr>
      <cdr:spPr>
        <a:xfrm xmlns:a="http://schemas.openxmlformats.org/drawingml/2006/main" flipH="1">
          <a:off x="657227" y="409575"/>
          <a:ext cx="4733923" cy="9525"/>
        </a:xfrm>
        <a:prstGeom xmlns:a="http://schemas.openxmlformats.org/drawingml/2006/main" prst="line">
          <a:avLst/>
        </a:prstGeom>
        <a:ln xmlns:a="http://schemas.openxmlformats.org/drawingml/2006/main" w="25400">
          <a:solidFill>
            <a:srgbClr val="C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0.9303</cdr:x>
      <cdr:y>0.10301</cdr:y>
    </cdr:from>
    <cdr:to>
      <cdr:x>0.9303</cdr:x>
      <cdr:y>0.39526</cdr:y>
    </cdr:to>
    <cdr:cxnSp macro="">
      <cdr:nvCxnSpPr>
        <cdr:cNvPr id="9" name="Straight Arrow Connector 8">
          <a:extLst xmlns:a="http://schemas.openxmlformats.org/drawingml/2006/main">
            <a:ext uri="{FF2B5EF4-FFF2-40B4-BE49-F238E27FC236}">
              <a16:creationId xmlns:a16="http://schemas.microsoft.com/office/drawing/2014/main" id="{18F1BEB6-0D26-489B-8A3E-1FD76D66771B}"/>
            </a:ext>
          </a:extLst>
        </cdr:cNvPr>
        <cdr:cNvCxnSpPr/>
      </cdr:nvCxnSpPr>
      <cdr:spPr>
        <a:xfrm xmlns:a="http://schemas.openxmlformats.org/drawingml/2006/main" flipH="1">
          <a:off x="5381625" y="409575"/>
          <a:ext cx="0" cy="1162050"/>
        </a:xfrm>
        <a:prstGeom xmlns:a="http://schemas.openxmlformats.org/drawingml/2006/main" prst="straightConnector1">
          <a:avLst/>
        </a:prstGeom>
        <a:ln xmlns:a="http://schemas.openxmlformats.org/drawingml/2006/main" w="25400">
          <a:solidFill>
            <a:srgbClr val="C00000"/>
          </a:solidFill>
          <a:prstDash val="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0.11526</cdr:x>
      <cdr:y>0.10301</cdr:y>
    </cdr:from>
    <cdr:to>
      <cdr:x>0.11526</cdr:x>
      <cdr:y>0.13894</cdr:y>
    </cdr:to>
    <cdr:cxnSp macro="">
      <cdr:nvCxnSpPr>
        <cdr:cNvPr id="10" name="Straight Connector 9">
          <a:extLst xmlns:a="http://schemas.openxmlformats.org/drawingml/2006/main">
            <a:ext uri="{FF2B5EF4-FFF2-40B4-BE49-F238E27FC236}">
              <a16:creationId xmlns:a16="http://schemas.microsoft.com/office/drawing/2014/main" id="{0AD11D33-EBDB-486A-97B9-A7509C2BD004}"/>
            </a:ext>
          </a:extLst>
        </cdr:cNvPr>
        <cdr:cNvCxnSpPr/>
      </cdr:nvCxnSpPr>
      <cdr:spPr>
        <a:xfrm xmlns:a="http://schemas.openxmlformats.org/drawingml/2006/main" flipV="1">
          <a:off x="666750" y="409575"/>
          <a:ext cx="0" cy="142875"/>
        </a:xfrm>
        <a:prstGeom xmlns:a="http://schemas.openxmlformats.org/drawingml/2006/main" prst="line">
          <a:avLst/>
        </a:prstGeom>
        <a:ln xmlns:a="http://schemas.openxmlformats.org/drawingml/2006/main" w="25400">
          <a:solidFill>
            <a:srgbClr val="C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0.42623</cdr:x>
      <cdr:y>0.06851</cdr:y>
    </cdr:from>
    <cdr:to>
      <cdr:x>0.62308</cdr:x>
      <cdr:y>0.19377</cdr:y>
    </cdr:to>
    <cdr:sp macro="" textlink="">
      <cdr:nvSpPr>
        <cdr:cNvPr id="5" name="TextBox 3"/>
        <cdr:cNvSpPr txBox="1"/>
      </cdr:nvSpPr>
      <cdr:spPr>
        <a:xfrm xmlns:a="http://schemas.openxmlformats.org/drawingml/2006/main">
          <a:off x="3744416" y="359646"/>
          <a:ext cx="1729322" cy="657572"/>
        </a:xfrm>
        <a:prstGeom xmlns:a="http://schemas.openxmlformats.org/drawingml/2006/main" prst="rect">
          <a:avLst/>
        </a:prstGeom>
        <a:solidFill xmlns:a="http://schemas.openxmlformats.org/drawingml/2006/main">
          <a:srgbClr val="C00000"/>
        </a:solidFill>
        <a:ln xmlns:a="http://schemas.openxmlformats.org/drawingml/2006/main" w="9525" cmpd="sng">
          <a:solidFill>
            <a:srgbClr val="C00000"/>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l-GR" sz="1600" dirty="0">
              <a:solidFill>
                <a:schemeClr val="bg1"/>
              </a:solidFill>
            </a:rPr>
            <a:t>2009-2019</a:t>
          </a:r>
        </a:p>
        <a:p xmlns:a="http://schemas.openxmlformats.org/drawingml/2006/main">
          <a:pPr algn="ctr"/>
          <a:r>
            <a:rPr lang="el-GR" sz="1400" dirty="0">
              <a:solidFill>
                <a:schemeClr val="bg1"/>
              </a:solidFill>
            </a:rPr>
            <a:t>-61,9%</a:t>
          </a:r>
        </a:p>
      </cdr:txBody>
    </cdr:sp>
  </cdr:relSizeAnchor>
</c:userShapes>
</file>

<file path=ppt/drawings/drawing4.xml><?xml version="1.0" encoding="utf-8"?>
<c:userShapes xmlns:c="http://schemas.openxmlformats.org/drawingml/2006/chart">
  <cdr:relSizeAnchor xmlns:cdr="http://schemas.openxmlformats.org/drawingml/2006/chartDrawing">
    <cdr:from>
      <cdr:x>0.52952</cdr:x>
      <cdr:y>0.14948</cdr:y>
    </cdr:from>
    <cdr:to>
      <cdr:x>0.53333</cdr:x>
      <cdr:y>0.74438</cdr:y>
    </cdr:to>
    <cdr:cxnSp macro="">
      <cdr:nvCxnSpPr>
        <cdr:cNvPr id="2" name="Straight Connector 1">
          <a:extLst xmlns:a="http://schemas.openxmlformats.org/drawingml/2006/main">
            <a:ext uri="{FF2B5EF4-FFF2-40B4-BE49-F238E27FC236}">
              <a16:creationId xmlns:a16="http://schemas.microsoft.com/office/drawing/2014/main" id="{00000000-0008-0000-2000-000004000000}"/>
            </a:ext>
          </a:extLst>
        </cdr:cNvPr>
        <cdr:cNvCxnSpPr/>
      </cdr:nvCxnSpPr>
      <cdr:spPr>
        <a:xfrm xmlns:a="http://schemas.openxmlformats.org/drawingml/2006/main" flipH="1" flipV="1">
          <a:off x="4575590" y="742692"/>
          <a:ext cx="32922" cy="2955782"/>
        </a:xfrm>
        <a:prstGeom xmlns:a="http://schemas.openxmlformats.org/drawingml/2006/main" prst="line">
          <a:avLst/>
        </a:prstGeom>
        <a:ln xmlns:a="http://schemas.openxmlformats.org/drawingml/2006/main">
          <a:solidFill>
            <a:schemeClr val="tx1">
              <a:lumMod val="65000"/>
              <a:lumOff val="3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0.59488</cdr:x>
      <cdr:y>0.34293</cdr:y>
    </cdr:from>
    <cdr:to>
      <cdr:x>1</cdr:x>
      <cdr:y>0.41328</cdr:y>
    </cdr:to>
    <cdr:sp macro="" textlink="">
      <cdr:nvSpPr>
        <cdr:cNvPr id="2" name="TextBox 7"/>
        <cdr:cNvSpPr txBox="1"/>
      </cdr:nvSpPr>
      <cdr:spPr>
        <a:xfrm xmlns:a="http://schemas.openxmlformats.org/drawingml/2006/main">
          <a:off x="5181118" y="1800200"/>
          <a:ext cx="3528392"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l-GR" sz="1800" dirty="0" smtClean="0"/>
            <a:t>Εξαγωγές σε 147 χώρες</a:t>
          </a:r>
          <a:endParaRPr lang="en-US" sz="1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endParaRPr lang="en-US" dirty="0"/>
          </a:p>
        </p:txBody>
      </p:sp>
      <p:sp>
        <p:nvSpPr>
          <p:cNvPr id="3" name="Rectangle 3"/>
          <p:cNvSpPr>
            <a:spLocks noGrp="1"/>
          </p:cNvSpPr>
          <p:nvPr>
            <p:ph type="dt" sz="quarter" idx="1"/>
          </p:nvPr>
        </p:nvSpPr>
        <p:spPr>
          <a:xfrm>
            <a:off x="3849688" y="0"/>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fld id="{0F48D4F4-E4B8-4630-AEE5-4F8EDDF02747}" type="datetimeFigureOut">
              <a:rPr lang="en-US"/>
              <a:pPr>
                <a:defRPr/>
              </a:pPr>
              <a:t>4/22/2019</a:t>
            </a:fld>
            <a:endParaRPr lang="en-US" dirty="0"/>
          </a:p>
        </p:txBody>
      </p:sp>
      <p:sp>
        <p:nvSpPr>
          <p:cNvPr id="4" name="Rectangle 4"/>
          <p:cNvSpPr>
            <a:spLocks noGrp="1"/>
          </p:cNvSpPr>
          <p:nvPr>
            <p:ph type="ftr" sz="quarter" idx="2"/>
          </p:nvPr>
        </p:nvSpPr>
        <p:spPr>
          <a:xfrm>
            <a:off x="0" y="9428242"/>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endParaRPr lang="en-US" dirty="0"/>
          </a:p>
        </p:txBody>
      </p:sp>
      <p:sp>
        <p:nvSpPr>
          <p:cNvPr id="5" name="Rectangle 5"/>
          <p:cNvSpPr>
            <a:spLocks noGrp="1"/>
          </p:cNvSpPr>
          <p:nvPr>
            <p:ph type="sldNum" sz="quarter" idx="3"/>
          </p:nvPr>
        </p:nvSpPr>
        <p:spPr>
          <a:xfrm>
            <a:off x="3849688" y="9428242"/>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fld id="{0CE32754-46EA-4AB2-B493-5EA120800C2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endParaRPr lang="en-US" dirty="0"/>
          </a:p>
        </p:txBody>
      </p:sp>
      <p:sp>
        <p:nvSpPr>
          <p:cNvPr id="3" name="Rectangle 3"/>
          <p:cNvSpPr>
            <a:spLocks noGrp="1"/>
          </p:cNvSpPr>
          <p:nvPr>
            <p:ph type="dt" idx="1"/>
          </p:nvPr>
        </p:nvSpPr>
        <p:spPr>
          <a:xfrm>
            <a:off x="3849688" y="0"/>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fld id="{474B6853-B6C2-4A1E-AAE5-C9C934E09EF5}" type="datetimeFigureOut">
              <a:rPr lang="en-US"/>
              <a:pPr>
                <a:defRPr/>
              </a:pPr>
              <a:t>4/22/2019</a:t>
            </a:fld>
            <a:endParaRPr lang="en-US" dirty="0"/>
          </a:p>
        </p:txBody>
      </p:sp>
      <p:sp>
        <p:nvSpPr>
          <p:cNvPr id="4" name="Rectangle 4"/>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250" tIns="45625" rIns="91250" bIns="45625" anchor="ctr"/>
          <a:lstStyle/>
          <a:p>
            <a:pPr lvl="0"/>
            <a:endParaRPr lang="en-US" noProof="0" dirty="0"/>
          </a:p>
        </p:txBody>
      </p:sp>
      <p:sp>
        <p:nvSpPr>
          <p:cNvPr id="5" name="Rectangle 5"/>
          <p:cNvSpPr>
            <a:spLocks noGrp="1"/>
          </p:cNvSpPr>
          <p:nvPr>
            <p:ph type="body" sz="quarter" idx="3"/>
          </p:nvPr>
        </p:nvSpPr>
        <p:spPr>
          <a:xfrm>
            <a:off x="679450" y="4715710"/>
            <a:ext cx="5438775" cy="4466511"/>
          </a:xfrm>
          <a:prstGeom prst="rect">
            <a:avLst/>
          </a:prstGeom>
        </p:spPr>
        <p:txBody>
          <a:bodyPr vert="horz" lIns="91250" tIns="45625" rIns="91250" bIns="45625">
            <a:normAutofit/>
          </a:bodyPr>
          <a:lstStyle/>
          <a:p>
            <a:pPr lvl="0"/>
            <a:r>
              <a:rPr lang="en-US" noProof="1"/>
              <a:t>Click to edit Master text styles</a:t>
            </a:r>
            <a:endParaRPr lang="en-US" noProof="0"/>
          </a:p>
          <a:p>
            <a:pPr lvl="1"/>
            <a:r>
              <a:rPr lang="en-US" noProof="1"/>
              <a:t>Second level</a:t>
            </a:r>
          </a:p>
          <a:p>
            <a:pPr lvl="2"/>
            <a:r>
              <a:rPr lang="en-US" noProof="1"/>
              <a:t>Third level</a:t>
            </a:r>
          </a:p>
          <a:p>
            <a:pPr lvl="3"/>
            <a:r>
              <a:rPr lang="en-US" noProof="1"/>
              <a:t>Fourth level</a:t>
            </a:r>
          </a:p>
          <a:p>
            <a:pPr lvl="4"/>
            <a:r>
              <a:rPr lang="en-US" noProof="1"/>
              <a:t>Fifth level</a:t>
            </a:r>
            <a:endParaRPr lang="en-US" noProof="0"/>
          </a:p>
        </p:txBody>
      </p:sp>
      <p:sp>
        <p:nvSpPr>
          <p:cNvPr id="6" name="Rectangle 6"/>
          <p:cNvSpPr>
            <a:spLocks noGrp="1"/>
          </p:cNvSpPr>
          <p:nvPr>
            <p:ph type="ftr" sz="quarter" idx="4"/>
          </p:nvPr>
        </p:nvSpPr>
        <p:spPr>
          <a:xfrm>
            <a:off x="0" y="9428242"/>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endParaRPr lang="en-US" dirty="0"/>
          </a:p>
        </p:txBody>
      </p:sp>
      <p:sp>
        <p:nvSpPr>
          <p:cNvPr id="7" name="Rectangle 7"/>
          <p:cNvSpPr>
            <a:spLocks noGrp="1"/>
          </p:cNvSpPr>
          <p:nvPr>
            <p:ph type="sldNum" sz="quarter" idx="5"/>
          </p:nvPr>
        </p:nvSpPr>
        <p:spPr>
          <a:xfrm>
            <a:off x="3849688" y="9428242"/>
            <a:ext cx="2946400" cy="496809"/>
          </a:xfrm>
          <a:prstGeom prst="rect">
            <a:avLst/>
          </a:prstGeom>
        </p:spPr>
        <p:txBody>
          <a:bodyPr vert="horz" lIns="91250" tIns="45625" rIns="91250" bIns="45625"/>
          <a:lstStyle>
            <a:lvl1pPr fontAlgn="auto">
              <a:spcBef>
                <a:spcPts val="0"/>
              </a:spcBef>
              <a:spcAft>
                <a:spcPts val="0"/>
              </a:spcAft>
              <a:defRPr>
                <a:latin typeface="+mn-lt"/>
                <a:cs typeface="+mn-cs"/>
              </a:defRPr>
            </a:lvl1pPr>
          </a:lstStyle>
          <a:p>
            <a:pPr>
              <a:defRPr/>
            </a:pPr>
            <a:fld id="{EEE4F437-3DF9-4EA9-BDC2-586F1ACF362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8253CEFD-E194-4528-856D-338E90570FB3}" type="slidenum">
              <a:rPr lang="el-GR" smtClean="0">
                <a:latin typeface="Arial" charset="0"/>
                <a:cs typeface="Arial" charset="0"/>
              </a:rPr>
              <a:pPr fontAlgn="base">
                <a:spcBef>
                  <a:spcPct val="0"/>
                </a:spcBef>
                <a:spcAft>
                  <a:spcPct val="0"/>
                </a:spcAft>
              </a:pPr>
              <a:t>1</a:t>
            </a:fld>
            <a:endParaRPr lang="el-GR" dirty="0">
              <a:latin typeface="Arial" charset="0"/>
              <a:cs typeface="Arial" charset="0"/>
            </a:endParaRPr>
          </a:p>
        </p:txBody>
      </p:sp>
      <p:sp>
        <p:nvSpPr>
          <p:cNvPr id="133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Την περίοδο της κρίσης, η δαπάνη των νοικοκυριών για την υγεία μετατοπίστηκε κυρίως στην</a:t>
            </a:r>
            <a:r>
              <a:rPr lang="en-US" baseline="0" dirty="0"/>
              <a:t> </a:t>
            </a:r>
            <a:r>
              <a:rPr lang="el-GR" dirty="0"/>
              <a:t>κάλυψη της φαρμακευτικής και νοσοκομειακής περίθαλψης</a:t>
            </a:r>
            <a:r>
              <a:rPr lang="en-US" dirty="0"/>
              <a:t>.</a:t>
            </a:r>
          </a:p>
          <a:p>
            <a:r>
              <a:rPr lang="el-GR" dirty="0"/>
              <a:t>Συγκεκριμένα, από τα €10</a:t>
            </a:r>
            <a:r>
              <a:rPr lang="en-US" dirty="0"/>
              <a:t>3</a:t>
            </a:r>
            <a:r>
              <a:rPr lang="el-GR" dirty="0"/>
              <a:t> μηνιαίας</a:t>
            </a:r>
            <a:r>
              <a:rPr lang="el-GR" baseline="0" dirty="0"/>
              <a:t> </a:t>
            </a:r>
            <a:r>
              <a:rPr lang="el-GR" dirty="0"/>
              <a:t>δαπάνης των νοικοκυριών για την υγεία το 2017, το 34,</a:t>
            </a:r>
            <a:r>
              <a:rPr lang="en-US" dirty="0"/>
              <a:t>2</a:t>
            </a:r>
            <a:r>
              <a:rPr lang="el-GR" dirty="0"/>
              <a:t>% αφορά στη φαρμακευτική περίθαλψη και το 31,</a:t>
            </a:r>
            <a:r>
              <a:rPr lang="en-US" dirty="0"/>
              <a:t>5</a:t>
            </a:r>
            <a:r>
              <a:rPr lang="el-GR" dirty="0"/>
              <a:t>%</a:t>
            </a:r>
            <a:r>
              <a:rPr lang="el-GR" baseline="0" dirty="0"/>
              <a:t> </a:t>
            </a:r>
            <a:r>
              <a:rPr lang="el-GR" dirty="0"/>
              <a:t>στην κάλυψη νοσοκομειακών αναγκών, έναντι 1</a:t>
            </a:r>
            <a:r>
              <a:rPr lang="en-US" dirty="0"/>
              <a:t>3</a:t>
            </a:r>
            <a:r>
              <a:rPr lang="el-GR" dirty="0"/>
              <a:t>,</a:t>
            </a:r>
            <a:r>
              <a:rPr lang="en-US" dirty="0"/>
              <a:t>6</a:t>
            </a:r>
            <a:r>
              <a:rPr lang="el-GR" dirty="0"/>
              <a:t>% για οδοντιατρικές ή άλλες ιατρικές υπηρεσίες</a:t>
            </a:r>
            <a:r>
              <a:rPr lang="el-GR" baseline="0" dirty="0"/>
              <a:t> </a:t>
            </a:r>
            <a:r>
              <a:rPr lang="el-GR" dirty="0"/>
              <a:t>(11,3%) που κατείχαν μεγαλύτερο μερίδιο το 2009</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11</a:t>
            </a:fld>
            <a:endParaRPr lang="en-US" dirty="0"/>
          </a:p>
        </p:txBody>
      </p:sp>
    </p:spTree>
    <p:extLst>
      <p:ext uri="{BB962C8B-B14F-4D97-AF65-F5344CB8AC3E}">
        <p14:creationId xmlns:p14="http://schemas.microsoft.com/office/powerpoint/2010/main" val="3192651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συνολική δαπάνη για φαρμακευτικά και άλλα υγειονομικά αναλώσιμα, διαμορφώθηκε στα €4,0 </a:t>
            </a:r>
            <a:r>
              <a:rPr lang="el-GR" dirty="0" err="1"/>
              <a:t>δισεκ</a:t>
            </a:r>
            <a:r>
              <a:rPr lang="el-GR" dirty="0"/>
              <a:t>. το 2017 σημειώνοντας μείωση -36,7% σε σύγκριση με το 2009 Αντίστοιχα, η δημόσια δαπάνη για φαρμακευτικά και άλλα υγειονομικά αναλώσιμα από €4,8 </a:t>
            </a:r>
            <a:r>
              <a:rPr lang="el-GR" dirty="0" err="1"/>
              <a:t>δισεκ</a:t>
            </a:r>
            <a:r>
              <a:rPr lang="el-GR" dirty="0"/>
              <a:t>. το 2009 διαμορφώθηκε στα €2,1 </a:t>
            </a:r>
            <a:r>
              <a:rPr lang="el-GR" dirty="0" err="1"/>
              <a:t>δισεκ</a:t>
            </a:r>
            <a:r>
              <a:rPr lang="el-GR" dirty="0"/>
              <a:t>. το 2017 σημειώνοντας ακόμα μεγαλύτερη μείωση -55,3%, ενώ αντίθετα η ιδιωτική δαπάνη για φαρμακευτικά και άλλα υγειονομικά αναλώσιμα σημείωσε άνοδο από €1,3 </a:t>
            </a:r>
            <a:r>
              <a:rPr lang="el-GR" dirty="0" err="1"/>
              <a:t>δισεκ</a:t>
            </a:r>
            <a:r>
              <a:rPr lang="el-GR" dirty="0"/>
              <a:t>. το 2009 στα €1,8 </a:t>
            </a:r>
            <a:r>
              <a:rPr lang="el-GR" dirty="0" err="1"/>
              <a:t>δισεκ</a:t>
            </a:r>
            <a:r>
              <a:rPr lang="el-GR" dirty="0"/>
              <a:t>. το 2017.</a:t>
            </a:r>
            <a:endParaRPr lang="en-US" dirty="0"/>
          </a:p>
          <a:p>
            <a:endParaRPr lang="en-US" dirty="0"/>
          </a:p>
          <a:p>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Σύμφωνα με τον ΟΟΣΑ και το ΣΛΥ, η φαρμακευτική δαπάνη εμπίπτει σε μια ευρύτερη κατηγορία (HC.5.1), στην οποία περιλαμβάνονται τα </a:t>
            </a:r>
            <a:r>
              <a:rPr lang="el-GR" sz="1200" dirty="0" err="1">
                <a:solidFill>
                  <a:srgbClr val="775F55"/>
                </a:solidFill>
                <a:latin typeface="Candara" pitchFamily="34" charset="0"/>
                <a:ea typeface="Times New Roman" panose="02020603050405020304" pitchFamily="18" charset="0"/>
                <a:cs typeface="Arial Narrow" panose="020B0606020202030204" pitchFamily="34" charset="0"/>
              </a:rPr>
              <a:t>συνταγογραφούμενα</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 φάρμακα (HC.5.1.1), τα μη </a:t>
            </a:r>
            <a:r>
              <a:rPr lang="el-GR" sz="1200" dirty="0" err="1">
                <a:solidFill>
                  <a:srgbClr val="775F55"/>
                </a:solidFill>
                <a:latin typeface="Candara" pitchFamily="34" charset="0"/>
                <a:ea typeface="Times New Roman" panose="02020603050405020304" pitchFamily="18" charset="0"/>
                <a:cs typeface="Arial Narrow" panose="020B0606020202030204" pitchFamily="34" charset="0"/>
              </a:rPr>
              <a:t>συνταγογραφούμενα</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 φάρμακα. (HC.5.1.2) και άλλα υγειονομικά αναλώσιμα (HC.5.1.3). Επομένως, η συνολική δαπάνη για φαρμακευτικά και άλλα υγειονομικά αναλώσιμα περιλαμβάνει εκτός </a:t>
            </a:r>
            <a:r>
              <a:rPr lang="el-GR" sz="1200" dirty="0" err="1">
                <a:solidFill>
                  <a:srgbClr val="775F55"/>
                </a:solidFill>
                <a:latin typeface="Candara" pitchFamily="34" charset="0"/>
                <a:ea typeface="Times New Roman" panose="02020603050405020304" pitchFamily="18" charset="0"/>
                <a:cs typeface="Arial Narrow" panose="020B0606020202030204" pitchFamily="34" charset="0"/>
              </a:rPr>
              <a:t>απο</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 τη δαπάνη για </a:t>
            </a:r>
            <a:r>
              <a:rPr lang="el-GR" sz="1200" dirty="0" err="1">
                <a:solidFill>
                  <a:srgbClr val="775F55"/>
                </a:solidFill>
                <a:latin typeface="Candara" pitchFamily="34" charset="0"/>
                <a:ea typeface="Times New Roman" panose="02020603050405020304" pitchFamily="18" charset="0"/>
                <a:cs typeface="Arial Narrow" panose="020B0606020202030204" pitchFamily="34" charset="0"/>
              </a:rPr>
              <a:t>συνταγογραφούμενα</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 φάρμακα, και ένα σύνολο υποκατηγοριών, που δεν έχουν αποτιμηθεί ώστε να γνωρίζουμε μόνο τη δαπάνη για </a:t>
            </a:r>
            <a:r>
              <a:rPr lang="el-GR" sz="1200" dirty="0" err="1">
                <a:solidFill>
                  <a:srgbClr val="775F55"/>
                </a:solidFill>
                <a:latin typeface="Candara" pitchFamily="34" charset="0"/>
                <a:ea typeface="Times New Roman" panose="02020603050405020304" pitchFamily="18" charset="0"/>
                <a:cs typeface="Arial Narrow" panose="020B0606020202030204" pitchFamily="34" charset="0"/>
              </a:rPr>
              <a:t>συνταγογραφούμενα</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 φάρμακα</a:t>
            </a:r>
            <a:r>
              <a:rPr lang="en-US" sz="1200" dirty="0">
                <a:solidFill>
                  <a:srgbClr val="775F55"/>
                </a:solidFill>
                <a:latin typeface="Candara" pitchFamily="34" charset="0"/>
                <a:ea typeface="Times New Roman" panose="02020603050405020304" pitchFamily="18" charset="0"/>
                <a:cs typeface="Arial Narrow" panose="020B0606020202030204" pitchFamily="34" charset="0"/>
              </a:rPr>
              <a:t>.</a:t>
            </a:r>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12</a:t>
            </a:fld>
            <a:endParaRPr lang="en-US" dirty="0"/>
          </a:p>
        </p:txBody>
      </p:sp>
    </p:spTree>
    <p:extLst>
      <p:ext uri="{BB962C8B-B14F-4D97-AF65-F5344CB8AC3E}">
        <p14:creationId xmlns:p14="http://schemas.microsoft.com/office/powerpoint/2010/main" val="1802905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δημόσια κατά κεφαλήν δαπάνη για φαρμακευτικά και άλλα υγειονομικά αναλώσιμα στην Ελλάδα ακολουθεί πτωτική πορεία, από €430 ανά κάτοικο το 2009 στα €188 το 2016. Η δημόσια κατά κεφαλήν δαπάνη για φαρμακευτικά και άλλα υγειονομικά αναλώσιμα στην ΕΕ22 από €288 το 2009 διαμορφώθηκε στα €303 το 2015, δηλαδή περίπου €115 υψηλότερα έναντι της Ελλάδας, ενώ στις Νότιες χώρες διαμορφώθηκε στα €246.</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13</a:t>
            </a:fld>
            <a:endParaRPr lang="en-US" dirty="0"/>
          </a:p>
        </p:txBody>
      </p:sp>
    </p:spTree>
    <p:extLst>
      <p:ext uri="{BB962C8B-B14F-4D97-AF65-F5344CB8AC3E}">
        <p14:creationId xmlns:p14="http://schemas.microsoft.com/office/powerpoint/2010/main" val="246247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Αναλυτικότερα, η υψηλότερη δημόσια κατά κεφαλή δαπάνη για φαρμακευτικά και άλλα υγειονομικά αναλώσιμα καταγράφεται το 2016 στη Γερμανία, στην Ιρλανδία και στη Γαλλία, ενώ η Ελλάδα (€188) βρίσκεται κάτω από το μέσο όρο της ΕΕ22 (€303) Αντίθετα, στην ιδιωτική κατά κεφαλήν δαπάνη για φαρμακευτικά και άλλα υγειονομικά αναλώσιμα, η Ελλάδα (€171) βρίσκεται σε υψηλότερη θέση από το μέσο όρο της ΕΕ22 (€135), καταλαμβάνοντας την 5η θέση.</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14</a:t>
            </a:fld>
            <a:endParaRPr lang="en-US" dirty="0"/>
          </a:p>
        </p:txBody>
      </p:sp>
    </p:spTree>
    <p:extLst>
      <p:ext uri="{BB962C8B-B14F-4D97-AF65-F5344CB8AC3E}">
        <p14:creationId xmlns:p14="http://schemas.microsoft.com/office/powerpoint/2010/main" val="494749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δημόσια </a:t>
            </a:r>
            <a:r>
              <a:rPr lang="el-GR" dirty="0" err="1"/>
              <a:t>εξωνοσοκομειακή</a:t>
            </a:r>
            <a:r>
              <a:rPr lang="el-GR" dirty="0"/>
              <a:t> φαρμακευτική δαπάνη διαμορφώθηκε στα €1,945 </a:t>
            </a:r>
            <a:r>
              <a:rPr lang="el-GR" dirty="0" err="1"/>
              <a:t>δισεκ</a:t>
            </a:r>
            <a:r>
              <a:rPr lang="el-GR" dirty="0"/>
              <a:t>. το 2018 (παραμένει στα ίδια επίπεδα και για το 2019) έναντι €5,1 </a:t>
            </a:r>
            <a:r>
              <a:rPr lang="el-GR" dirty="0" err="1"/>
              <a:t>δισεκ</a:t>
            </a:r>
            <a:r>
              <a:rPr lang="el-GR" dirty="0"/>
              <a:t>. το 2009, καταγράφοντας συνολική μείωση -61,9%. Ταυτόχρονα, σημειώθηκε σημαντική αύξηση στη συμμετοχή της βιομηχανίας με τους μηχανισμούς υποχρεωτικών επιστροφών και εκπτώσεων (</a:t>
            </a:r>
            <a:r>
              <a:rPr lang="el-GR" dirty="0" err="1"/>
              <a:t>clawback</a:t>
            </a:r>
            <a:r>
              <a:rPr lang="el-GR" dirty="0"/>
              <a:t> και </a:t>
            </a:r>
            <a:r>
              <a:rPr lang="el-GR" dirty="0" err="1"/>
              <a:t>rebate</a:t>
            </a:r>
            <a:r>
              <a:rPr lang="el-GR" dirty="0"/>
              <a:t>), όπου για το 2018 θα φτάσει στο €990* εκατ. σημειώνοντας 11% αύξηση σε σχέση με το προηγούμενο έτος.</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15</a:t>
            </a:fld>
            <a:endParaRPr lang="en-US" dirty="0"/>
          </a:p>
        </p:txBody>
      </p:sp>
    </p:spTree>
    <p:extLst>
      <p:ext uri="{BB962C8B-B14F-4D97-AF65-F5344CB8AC3E}">
        <p14:creationId xmlns:p14="http://schemas.microsoft.com/office/powerpoint/2010/main" val="577980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συνολική </a:t>
            </a:r>
            <a:r>
              <a:rPr lang="el-GR" dirty="0" err="1"/>
              <a:t>εξωνοσοκομειακή</a:t>
            </a:r>
            <a:r>
              <a:rPr lang="el-GR" dirty="0"/>
              <a:t> δημόσια φαρμακευτική δαπάνη (συμπεριλαμβανομένης της εκτιμώμενης συμμετοχής των ασθενών και της φαρμακοβιομηχανίας) εκτιμάται ότι θα φτάσει στα €3,6 </a:t>
            </a:r>
            <a:r>
              <a:rPr lang="el-GR" dirty="0" err="1"/>
              <a:t>δισεκ</a:t>
            </a:r>
            <a:r>
              <a:rPr lang="el-GR" dirty="0"/>
              <a:t>. το 2018 . Η ραγδαία μείωση της δημόσιας </a:t>
            </a:r>
            <a:r>
              <a:rPr lang="el-GR" dirty="0" err="1"/>
              <a:t>εξωνοσοκομειακής</a:t>
            </a:r>
            <a:r>
              <a:rPr lang="el-GR" dirty="0"/>
              <a:t> χρηματοδότησης την περίοδο 2009-2017 κατά περίπου 61% είχε ως αποτέλεσμα την σημαντική αύξηση στη συμμετοχή της βιομηχανίας την ίδια περίοδο κατά 263%. </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16</a:t>
            </a:fld>
            <a:endParaRPr lang="en-US" dirty="0"/>
          </a:p>
        </p:txBody>
      </p:sp>
    </p:spTree>
    <p:extLst>
      <p:ext uri="{BB962C8B-B14F-4D97-AF65-F5344CB8AC3E}">
        <p14:creationId xmlns:p14="http://schemas.microsoft.com/office/powerpoint/2010/main" val="2390442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δημόσια νοσοκομειακή φαρμακευτική δαπάνη καθορίστηκε στα €530 εκατ. για το 2018 μειωμένη κατά -31% σε σχέση με το 2015 (€764 εκατ.), πριν την επιβολή κλειστού προϋπολογισμού. Η συνεχόμενη μείωση της δημόσιας νοσοκομειακής φαρμακευτικής δαπάνης είχε ως αποτέλεσμα την αύξηση της επιβάρυνσης της φαρμακοβιομηχανίας (μέσω των μηχανισμών αυτόματης επιστροφής και εκπτώσεων), η οποία για το 2018 έφτασε τα €436 εκατ..</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17</a:t>
            </a:fld>
            <a:endParaRPr lang="en-US" dirty="0"/>
          </a:p>
        </p:txBody>
      </p:sp>
    </p:spTree>
    <p:extLst>
      <p:ext uri="{BB962C8B-B14F-4D97-AF65-F5344CB8AC3E}">
        <p14:creationId xmlns:p14="http://schemas.microsoft.com/office/powerpoint/2010/main" val="2387106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sz="1200" b="0" i="0" u="none" strike="noStrike" kern="1200" baseline="0" dirty="0">
                <a:solidFill>
                  <a:schemeClr val="tx1"/>
                </a:solidFill>
                <a:latin typeface="+mn-lt"/>
                <a:ea typeface="+mn-ea"/>
                <a:cs typeface="+mn-cs"/>
              </a:rPr>
              <a:t>Η ιδιωτική φαρμακευτική δαπάνη περιλαμβάνει τα ποσοστά συμμετοχής των ασφαλισμένων για τα </a:t>
            </a:r>
            <a:r>
              <a:rPr lang="el-GR" sz="1200" b="0" i="0" u="none" strike="noStrike" kern="1200" baseline="0" dirty="0" err="1">
                <a:solidFill>
                  <a:schemeClr val="tx1"/>
                </a:solidFill>
                <a:latin typeface="+mn-lt"/>
                <a:ea typeface="+mn-ea"/>
                <a:cs typeface="+mn-cs"/>
              </a:rPr>
              <a:t>αποζημιούμενα</a:t>
            </a:r>
            <a:r>
              <a:rPr lang="el-GR" sz="1200" b="0" i="0" u="none" strike="noStrike" kern="1200" baseline="0" dirty="0">
                <a:solidFill>
                  <a:schemeClr val="tx1"/>
                </a:solidFill>
                <a:latin typeface="+mn-lt"/>
                <a:ea typeface="+mn-ea"/>
                <a:cs typeface="+mn-cs"/>
              </a:rPr>
              <a:t> φάρμακα (θεσμοθετημένη συμμετοχή &amp; την επιπρόσθετη επιβάρυνση που προκύπτει όταν ο ασθενής επιλέγει φάρμακο με υψηλότερη Λιανική Τιμή σε σχέση με τη Τιμή Αποζημίωσης), τις ιδιωτικές δαπάνες των καταναλωτών (ασθενών) για τα μη καλυπτόμενα από τα ασφαλιστικά ταμεία</a:t>
            </a:r>
          </a:p>
          <a:p>
            <a:r>
              <a:rPr lang="el-GR" sz="1200" b="0" i="0" u="none" strike="noStrike" kern="1200" baseline="0" dirty="0">
                <a:solidFill>
                  <a:schemeClr val="tx1"/>
                </a:solidFill>
                <a:latin typeface="+mn-lt"/>
                <a:ea typeface="+mn-ea"/>
                <a:cs typeface="+mn-cs"/>
              </a:rPr>
              <a:t>φαρμακευτικά σκευάσματα και συναφή είδη αλλά και για όσα φάρμακα πληρώνουν ή επιλέγουν να πληρώσουν εξ’ ολοκλήρου, καθώς και την αποζημίωση μέρους της δαπάνης από τις ιδιωτικές</a:t>
            </a:r>
          </a:p>
          <a:p>
            <a:r>
              <a:rPr lang="el-GR" sz="1200" b="0" i="0" u="none" strike="noStrike" kern="1200" baseline="0" dirty="0">
                <a:solidFill>
                  <a:schemeClr val="tx1"/>
                </a:solidFill>
                <a:latin typeface="+mn-lt"/>
                <a:ea typeface="+mn-ea"/>
                <a:cs typeface="+mn-cs"/>
              </a:rPr>
              <a:t>ασφαλιστικές επιχειρήσεις.</a:t>
            </a:r>
          </a:p>
          <a:p>
            <a:r>
              <a:rPr lang="el-GR" sz="1200" b="0" i="0" u="none" strike="noStrike" kern="1200" baseline="0" dirty="0">
                <a:solidFill>
                  <a:schemeClr val="tx1"/>
                </a:solidFill>
                <a:latin typeface="+mn-lt"/>
                <a:ea typeface="+mn-ea"/>
                <a:cs typeface="+mn-cs"/>
              </a:rPr>
              <a:t>Η συμμετοχή των ασθενών στα </a:t>
            </a:r>
            <a:r>
              <a:rPr lang="el-GR" sz="1200" b="0" i="0" u="none" strike="noStrike" kern="1200" baseline="0" dirty="0" err="1">
                <a:solidFill>
                  <a:schemeClr val="tx1"/>
                </a:solidFill>
                <a:latin typeface="+mn-lt"/>
                <a:ea typeface="+mn-ea"/>
                <a:cs typeface="+mn-cs"/>
              </a:rPr>
              <a:t>αποζημιούμενα</a:t>
            </a:r>
            <a:r>
              <a:rPr lang="el-GR" sz="1200" b="0" i="0" u="none" strike="noStrike" kern="1200" baseline="0" dirty="0">
                <a:solidFill>
                  <a:schemeClr val="tx1"/>
                </a:solidFill>
                <a:latin typeface="+mn-lt"/>
                <a:ea typeface="+mn-ea"/>
                <a:cs typeface="+mn-cs"/>
              </a:rPr>
              <a:t> φάρμακα διακρίνεται στη:</a:t>
            </a:r>
          </a:p>
          <a:p>
            <a:r>
              <a:rPr lang="el-GR" sz="1200" b="0" i="0" u="none" strike="noStrike" kern="1200" baseline="0" dirty="0">
                <a:solidFill>
                  <a:schemeClr val="tx1"/>
                </a:solidFill>
                <a:latin typeface="+mn-lt"/>
                <a:ea typeface="+mn-ea"/>
                <a:cs typeface="+mn-cs"/>
              </a:rPr>
              <a:t>• Θεσμοθετημένη Συμμετοχή: 0% ή 10% ή 25% επί της τιμής αποζημίωσης</a:t>
            </a:r>
          </a:p>
          <a:p>
            <a:r>
              <a:rPr lang="el-GR" sz="1200" b="0" i="0" u="none" strike="noStrike" kern="1200" baseline="0" dirty="0">
                <a:solidFill>
                  <a:schemeClr val="tx1"/>
                </a:solidFill>
                <a:latin typeface="+mn-lt"/>
                <a:ea typeface="+mn-ea"/>
                <a:cs typeface="+mn-cs"/>
              </a:rPr>
              <a:t>• Επιβάρυνση που προκύπτει από τη διαφορά Λιανικής Τιμής και Τιμής Αποζημίωσης όταν ο</a:t>
            </a:r>
          </a:p>
          <a:p>
            <a:r>
              <a:rPr lang="el-GR" sz="1200" b="0" i="0" u="none" strike="noStrike" kern="1200" baseline="0" dirty="0">
                <a:solidFill>
                  <a:schemeClr val="tx1"/>
                </a:solidFill>
                <a:latin typeface="+mn-lt"/>
                <a:ea typeface="+mn-ea"/>
                <a:cs typeface="+mn-cs"/>
              </a:rPr>
              <a:t>ασθενής επιλέγει φάρμακο με Λιανική Τιμή Υψηλότερη της Τιμής Αποζημίωσης</a:t>
            </a:r>
          </a:p>
          <a:p>
            <a:r>
              <a:rPr lang="el-GR" sz="1200" b="0" i="0" u="none" strike="noStrike" kern="1200" baseline="0" dirty="0">
                <a:solidFill>
                  <a:schemeClr val="tx1"/>
                </a:solidFill>
                <a:latin typeface="+mn-lt"/>
                <a:ea typeface="+mn-ea"/>
                <a:cs typeface="+mn-cs"/>
              </a:rPr>
              <a:t>Οι λοιπές ιδιωτικές πληρωμές για φάρμακο αφορούν:</a:t>
            </a:r>
          </a:p>
          <a:p>
            <a:r>
              <a:rPr lang="el-GR" sz="1200" b="0" i="0" u="none" strike="noStrike" kern="1200" baseline="0" dirty="0">
                <a:solidFill>
                  <a:schemeClr val="tx1"/>
                </a:solidFill>
                <a:latin typeface="+mn-lt"/>
                <a:ea typeface="+mn-ea"/>
                <a:cs typeface="+mn-cs"/>
              </a:rPr>
              <a:t>• είτε σε φάρμακα μη </a:t>
            </a:r>
            <a:r>
              <a:rPr lang="el-GR" sz="1200" b="0" i="0" u="none" strike="noStrike" kern="1200" baseline="0" dirty="0" err="1">
                <a:solidFill>
                  <a:schemeClr val="tx1"/>
                </a:solidFill>
                <a:latin typeface="+mn-lt"/>
                <a:ea typeface="+mn-ea"/>
                <a:cs typeface="+mn-cs"/>
              </a:rPr>
              <a:t>συνταγογραφούμενα</a:t>
            </a:r>
            <a:r>
              <a:rPr lang="el-GR" sz="1200" b="0" i="0" u="none" strike="noStrike" kern="1200" baseline="0" dirty="0">
                <a:solidFill>
                  <a:schemeClr val="tx1"/>
                </a:solidFill>
                <a:latin typeface="+mn-lt"/>
                <a:ea typeface="+mn-ea"/>
                <a:cs typeface="+mn-cs"/>
              </a:rPr>
              <a:t> (ΜΗ.Σ Υ.ΦΑ. ),</a:t>
            </a:r>
          </a:p>
          <a:p>
            <a:r>
              <a:rPr lang="el-GR" sz="1200" b="0" i="0" u="none" strike="noStrike" kern="1200" baseline="0" dirty="0">
                <a:solidFill>
                  <a:schemeClr val="tx1"/>
                </a:solidFill>
                <a:latin typeface="+mn-lt"/>
                <a:ea typeface="+mn-ea"/>
                <a:cs typeface="+mn-cs"/>
              </a:rPr>
              <a:t>• είτε σε </a:t>
            </a:r>
            <a:r>
              <a:rPr lang="el-GR" sz="1200" b="0" i="0" u="none" strike="noStrike" kern="1200" baseline="0" dirty="0" err="1">
                <a:solidFill>
                  <a:schemeClr val="tx1"/>
                </a:solidFill>
                <a:latin typeface="+mn-lt"/>
                <a:ea typeface="+mn-ea"/>
                <a:cs typeface="+mn-cs"/>
              </a:rPr>
              <a:t>συνταγογραφούμενα</a:t>
            </a:r>
            <a:r>
              <a:rPr lang="el-GR" sz="1200" b="0" i="0" u="none" strike="noStrike" kern="1200" baseline="0" dirty="0">
                <a:solidFill>
                  <a:schemeClr val="tx1"/>
                </a:solidFill>
                <a:latin typeface="+mn-lt"/>
                <a:ea typeface="+mn-ea"/>
                <a:cs typeface="+mn-cs"/>
              </a:rPr>
              <a:t> που δεν αποζημιώνονται (Αρνητική Λίστα)</a:t>
            </a:r>
          </a:p>
          <a:p>
            <a:r>
              <a:rPr lang="el-GR" sz="1200" b="0" i="0" u="none" strike="noStrike" kern="1200" baseline="0" dirty="0">
                <a:solidFill>
                  <a:schemeClr val="tx1"/>
                </a:solidFill>
                <a:latin typeface="+mn-lt"/>
                <a:ea typeface="+mn-ea"/>
                <a:cs typeface="+mn-cs"/>
              </a:rPr>
              <a:t>• είτε σε </a:t>
            </a:r>
            <a:r>
              <a:rPr lang="el-GR" sz="1200" b="0" i="0" u="none" strike="noStrike" kern="1200" baseline="0" dirty="0" err="1">
                <a:solidFill>
                  <a:schemeClr val="tx1"/>
                </a:solidFill>
                <a:latin typeface="+mn-lt"/>
                <a:ea typeface="+mn-ea"/>
                <a:cs typeface="+mn-cs"/>
              </a:rPr>
              <a:t>συνταγογραφούμενα</a:t>
            </a:r>
            <a:r>
              <a:rPr lang="el-GR" sz="1200" b="0" i="0" u="none" strike="noStrike" kern="1200" baseline="0" dirty="0">
                <a:solidFill>
                  <a:schemeClr val="tx1"/>
                </a:solidFill>
                <a:latin typeface="+mn-lt"/>
                <a:ea typeface="+mn-ea"/>
                <a:cs typeface="+mn-cs"/>
              </a:rPr>
              <a:t> φάρμακα που όμως ο ασθενής επέλεξε να μην κάνει χρήση του ασφαλιστικού του δικαιώματος και επέλεξε να τα πληρώσει εξ’ ολοκλήρου από την τσέπη του.</a:t>
            </a:r>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18</a:t>
            </a:fld>
            <a:endParaRPr lang="en-US" dirty="0"/>
          </a:p>
        </p:txBody>
      </p:sp>
    </p:spTree>
    <p:extLst>
      <p:ext uri="{BB962C8B-B14F-4D97-AF65-F5344CB8AC3E}">
        <p14:creationId xmlns:p14="http://schemas.microsoft.com/office/powerpoint/2010/main" val="888056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O αριθμός των κλινικών μελετών ανεξαρτήτως φάσης ή σταδίου, που διεξήχθησαν στην Ελλάδα μέχρι το 2018 ήταν 2.506 κλινικές μελέτες (1.434 ολοκληρωμένες) όσες περίπου και στην Φινλανδία.</a:t>
            </a:r>
          </a:p>
          <a:p>
            <a:endParaRPr lang="el-GR" dirty="0"/>
          </a:p>
          <a:p>
            <a:r>
              <a:rPr lang="el-GR" dirty="0"/>
              <a:t>Η δαπάνη της φαρμακευτικής βιομηχανίας για Ε&amp;Α αντιστοιχεί στο 8% της συνολικής δαπάνης για Ε&amp;Α στην Ελλάδα ,ποσοστό υψηλότερο από τις υπόλοιπες Νότιες χώρες.</a:t>
            </a:r>
          </a:p>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20</a:t>
            </a:fld>
            <a:endParaRPr lang="en-US" dirty="0"/>
          </a:p>
        </p:txBody>
      </p:sp>
    </p:spTree>
    <p:extLst>
      <p:ext uri="{BB962C8B-B14F-4D97-AF65-F5344CB8AC3E}">
        <p14:creationId xmlns:p14="http://schemas.microsoft.com/office/powerpoint/2010/main" val="2327701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Σύμφωνα με την έρευνα </a:t>
            </a:r>
            <a:r>
              <a:rPr lang="el-GR" dirty="0" err="1"/>
              <a:t>Prodcom</a:t>
            </a:r>
            <a:r>
              <a:rPr lang="el-GR" dirty="0"/>
              <a:t> (</a:t>
            </a:r>
            <a:r>
              <a:rPr lang="el-GR" dirty="0" err="1"/>
              <a:t>Eurostat</a:t>
            </a:r>
            <a:r>
              <a:rPr lang="el-GR" dirty="0"/>
              <a:t>), η παραγωγή φαρμάκου στην Ελλάδα σε αξία (</a:t>
            </a:r>
            <a:r>
              <a:rPr lang="el-GR" dirty="0" err="1"/>
              <a:t>ex-factory</a:t>
            </a:r>
            <a:r>
              <a:rPr lang="el-GR" dirty="0"/>
              <a:t>) ανήλθε στα €954 εκατ. το 2017, αυξημένη κατά 6,6% σε σύγκριση με το 2016.</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22</a:t>
            </a:fld>
            <a:endParaRPr lang="en-US" dirty="0"/>
          </a:p>
        </p:txBody>
      </p:sp>
    </p:spTree>
    <p:extLst>
      <p:ext uri="{BB962C8B-B14F-4D97-AF65-F5344CB8AC3E}">
        <p14:creationId xmlns:p14="http://schemas.microsoft.com/office/powerpoint/2010/main" val="3727435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Στην Ελλάδα, το ποσοστό ανεργίας στο γενικό πληθυσμό κλιμακώθηκε στο ιστορικά υψηλό επίπεδο</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25,0% το 2013, με σταδιακή βελτίωση στο 21,5% το 2017 και περαιτέρω αποκλιμάκωση το 2018</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στο 19,6%, παραμένοντας όμως σε πολύ υψηλά επίπεδα για ευρωπαϊκή χώρα. Στις Νότιες χώρες,</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το ποσοστό ανεργίας έφτασε το 17,8% το 2013 και υποχώρησε στο 11,9% το 2018, ενώ πολύ</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χαμηλότερο είναι το ποσοστό ανεργίας στην ΕΕ 28. Η ανεργία στους νέους ηλικίας 15-24 ετών,</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παραμένει σε πολύ υψηλά επίπεδα στην Ελλάδα, στο 47,3% το 2017, έναντι 39,6% στις Νότιες</a:t>
            </a:r>
            <a:r>
              <a:rPr lang="el-GR" sz="1200" baseline="0" dirty="0">
                <a:solidFill>
                  <a:srgbClr val="775F55"/>
                </a:solidFill>
                <a:latin typeface="Candara" pitchFamily="34" charset="0"/>
                <a:ea typeface="Times New Roman" panose="02020603050405020304" pitchFamily="18" charset="0"/>
                <a:cs typeface="Arial Narrow" panose="020B0606020202030204" pitchFamily="34" charset="0"/>
              </a:rPr>
              <a:t> </a:t>
            </a:r>
            <a:r>
              <a:rPr lang="el-GR" sz="1200" dirty="0">
                <a:solidFill>
                  <a:srgbClr val="775F55"/>
                </a:solidFill>
                <a:latin typeface="Candara" pitchFamily="34" charset="0"/>
                <a:ea typeface="Times New Roman" panose="02020603050405020304" pitchFamily="18" charset="0"/>
                <a:cs typeface="Arial Narrow" panose="020B0606020202030204" pitchFamily="34" charset="0"/>
              </a:rPr>
              <a:t>χώρες και 18,7% στην ΕΕ 28</a:t>
            </a:r>
          </a:p>
          <a:p>
            <a:endParaRPr lang="el-GR" sz="1200" dirty="0">
              <a:solidFill>
                <a:srgbClr val="775F55"/>
              </a:solidFill>
              <a:latin typeface="Candara" pitchFamily="34" charset="0"/>
              <a:ea typeface="Times New Roman" panose="02020603050405020304" pitchFamily="18" charset="0"/>
              <a:cs typeface="Arial Narrow" panose="020B0606020202030204" pitchFamily="34" charset="0"/>
            </a:endParaRPr>
          </a:p>
          <a:p>
            <a:r>
              <a:rPr lang="el-GR" sz="1200" dirty="0">
                <a:solidFill>
                  <a:srgbClr val="775F55"/>
                </a:solidFill>
                <a:latin typeface="Candara" pitchFamily="34" charset="0"/>
                <a:ea typeface="Times New Roman" panose="02020603050405020304" pitchFamily="18" charset="0"/>
                <a:cs typeface="Arial Narrow" panose="020B0606020202030204" pitchFamily="34" charset="0"/>
              </a:rPr>
              <a:t>Κίνδυνος φτώχειας: Ποσοστό ατόμων που κινδυνεύουν από φτώχεια: ποσοστό των ατόμων με ισοδύναμο διαθέσιμου εισοδήματος κάτω από το 60% του εθνικού ισοδύναμου διάμεσου εισοδήματος. Διάμεσο εισόδημα είναι το εισόδημα πάνω από το οποίο βρίσκεται το 50% του πληθυσμού. Νότιες Χώρες (Ιταλία, Ισπανία, Πορτογαλία)</a:t>
            </a:r>
            <a:endParaRPr lang="el-GR" dirty="0"/>
          </a:p>
        </p:txBody>
      </p:sp>
      <p:sp>
        <p:nvSpPr>
          <p:cNvPr id="4" name="Slide Number Placeholder 3"/>
          <p:cNvSpPr>
            <a:spLocks noGrp="1"/>
          </p:cNvSpPr>
          <p:nvPr>
            <p:ph type="sldNum" sz="quarter" idx="5"/>
          </p:nvPr>
        </p:nvSpPr>
        <p:spPr/>
        <p:txBody>
          <a:bodyPr/>
          <a:lstStyle/>
          <a:p>
            <a:pPr>
              <a:defRPr/>
            </a:pPr>
            <a:fld id="{EEE4F437-3DF9-4EA9-BDC2-586F1ACF3627}" type="slidenum">
              <a:rPr lang="en-US" smtClean="0"/>
              <a:pPr>
                <a:defRPr/>
              </a:pPr>
              <a:t>3</a:t>
            </a:fld>
            <a:endParaRPr lang="en-US" dirty="0"/>
          </a:p>
        </p:txBody>
      </p:sp>
    </p:spTree>
    <p:extLst>
      <p:ext uri="{BB962C8B-B14F-4D97-AF65-F5344CB8AC3E}">
        <p14:creationId xmlns:p14="http://schemas.microsoft.com/office/powerpoint/2010/main" val="665698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23</a:t>
            </a:fld>
            <a:endParaRPr lang="en-US" dirty="0"/>
          </a:p>
        </p:txBody>
      </p:sp>
    </p:spTree>
    <p:extLst>
      <p:ext uri="{BB962C8B-B14F-4D97-AF65-F5344CB8AC3E}">
        <p14:creationId xmlns:p14="http://schemas.microsoft.com/office/powerpoint/2010/main" val="806070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Ο δείκτης βιομηχανικής παραγωγής φαρμακευτικών προϊόντων κατέγραψε σημαντική άνοδο το 2017, ενώ η αύξηση συνεχίστηκε και το 2018 με ελαφρώς χαμηλότερη ένταση, ένδειξη ότι η αξία της παραγωγής φαρμακευτικών προϊόντων για το 2018 θα αυξηθεί εκ νέου.</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24</a:t>
            </a:fld>
            <a:endParaRPr lang="en-US" dirty="0"/>
          </a:p>
        </p:txBody>
      </p:sp>
    </p:spTree>
    <p:extLst>
      <p:ext uri="{BB962C8B-B14F-4D97-AF65-F5344CB8AC3E}">
        <p14:creationId xmlns:p14="http://schemas.microsoft.com/office/powerpoint/2010/main" val="91869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προστιθέμενη αξία του κλάδου παραγωγής φαρμακευτικών προϊόντων διαμορφώθηκε στα €668 εκατ. το 2017, υψηλότερη κατά 9,7% σε σύγκριση με το 2016, αποτελώντας το 3,0% της συνολικής προστιθέμενης αξίας του κλάδου της μεταποίησης.</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25</a:t>
            </a:fld>
            <a:endParaRPr lang="en-US" dirty="0"/>
          </a:p>
        </p:txBody>
      </p:sp>
    </p:spTree>
    <p:extLst>
      <p:ext uri="{BB962C8B-B14F-4D97-AF65-F5344CB8AC3E}">
        <p14:creationId xmlns:p14="http://schemas.microsoft.com/office/powerpoint/2010/main" val="1820499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21.1:</a:t>
            </a:r>
            <a:r>
              <a:rPr lang="en-US" dirty="0"/>
              <a:t> 10.030</a:t>
            </a:r>
          </a:p>
          <a:p>
            <a:r>
              <a:rPr lang="en-US" dirty="0"/>
              <a:t>21.2: 4.364</a:t>
            </a:r>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26</a:t>
            </a:fld>
            <a:endParaRPr lang="en-US" dirty="0"/>
          </a:p>
        </p:txBody>
      </p:sp>
    </p:spTree>
    <p:extLst>
      <p:ext uri="{BB962C8B-B14F-4D97-AF65-F5344CB8AC3E}">
        <p14:creationId xmlns:p14="http://schemas.microsoft.com/office/powerpoint/2010/main" val="3232320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Ταυτόχρονα, σύμφωνα με την Διεθνή Τυποποιημένη Ταξινόμηση της Εκπαίδευσης (ISCED) για το 2017 το εκπαιδευτικό υπόβαθρο των εργαζομένων στον κλάδο παραγωγής φαρμακευτικών προϊόντων ήταν πολύ υψηλό, με το 60,5% να είναι πανεπιστημιακής εκπαίδευσης , όταν στον κλάδο της μεταποίησης το ποσοστό ήταν 35,7% και στο σύνολο της οικονομίας 22,0%, γεγονός που αναδεικνύει την υψηλή εκπαιδευτική κατάρτιση των εργαζομένων στον κλάδο παραγωγής φαρμακευτικών προϊόντων. Η διαφορά αυτή δείχνει τη σημασία της παραγωγής φαρμακευτικών προϊόντων ως ανασχετικό κλάδο στο </a:t>
            </a:r>
            <a:r>
              <a:rPr lang="el-GR" dirty="0" err="1"/>
              <a:t>brain</a:t>
            </a:r>
            <a:r>
              <a:rPr lang="el-GR" dirty="0"/>
              <a:t> </a:t>
            </a:r>
            <a:r>
              <a:rPr lang="el-GR" dirty="0" err="1"/>
              <a:t>drain</a:t>
            </a:r>
            <a:r>
              <a:rPr lang="el-GR" dirty="0"/>
              <a:t> της ελληνικής οικονομίας. </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27</a:t>
            </a:fld>
            <a:endParaRPr lang="en-US" dirty="0"/>
          </a:p>
        </p:txBody>
      </p:sp>
    </p:spTree>
    <p:extLst>
      <p:ext uri="{BB962C8B-B14F-4D97-AF65-F5344CB8AC3E}">
        <p14:creationId xmlns:p14="http://schemas.microsoft.com/office/powerpoint/2010/main" val="4268995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Το 2017 οι πωλήσεις φαρμάκων σε φαρμακεία &amp; φαρμακαποθήκες (σε αξία) διαμορφώθηκαν στα €4,0 </a:t>
            </a:r>
            <a:r>
              <a:rPr lang="el-GR" dirty="0" err="1"/>
              <a:t>δισεκ</a:t>
            </a:r>
            <a:r>
              <a:rPr lang="el-GR" dirty="0"/>
              <a:t>., μειωμένες κατά -1,8% σε σχέση με το 2016, σε αντίθεση με τις πωλήσεις στα νοσοκομεία και τα φαρμακεία του ΕΟΠΥΥ που διαμορφώθηκαν στα €1,8 </a:t>
            </a:r>
            <a:r>
              <a:rPr lang="el-GR" dirty="0" err="1"/>
              <a:t>δισεκ</a:t>
            </a:r>
            <a:r>
              <a:rPr lang="el-GR" dirty="0"/>
              <a:t> σημειώνοντας αύξηση της τάξης του 1,9%. Από το σύνολο των πωλήσεων, το 68,8% διοχετεύθηκε στις φαρμακαποθήκες και τα φαρμακεία, ενώ το υπόλοιπο 31,2% στα νοσοκομεία και τα  φαρμακεία του ΕΟΠΥΥ. </a:t>
            </a:r>
            <a:endParaRPr lang="en-US" dirty="0"/>
          </a:p>
          <a:p>
            <a:r>
              <a:rPr lang="el-GR" dirty="0"/>
              <a:t>Σε ότι αφορά στον αριθμό των συσκευασιών σημειώθηκε άνοδος κατά 2,7% σε σχέση με το 2016, στις 562,1 εκατ. συσκευασίες, με αύξηση κατά 2,9% στα φαρμακεία και τις φαρμακαποθήκες και αύξηση 1,7% στα νοσοκομεία και τα φαρμακεία του ΕΟΠΥΥ. </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28</a:t>
            </a:fld>
            <a:endParaRPr lang="en-US" dirty="0"/>
          </a:p>
        </p:txBody>
      </p:sp>
    </p:spTree>
    <p:extLst>
      <p:ext uri="{BB962C8B-B14F-4D97-AF65-F5344CB8AC3E}">
        <p14:creationId xmlns:p14="http://schemas.microsoft.com/office/powerpoint/2010/main" val="419934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Οι εισαγωγές φαρμακευτικών προϊόντων ανήλθαν το 2018 σε €2,8 </a:t>
            </a:r>
            <a:r>
              <a:rPr lang="el-GR" dirty="0" err="1"/>
              <a:t>δισεκ</a:t>
            </a:r>
            <a:r>
              <a:rPr lang="el-GR" dirty="0"/>
              <a:t>. αυξημένες κατά 1,3%, ενώ οι εξαγωγές κατέγραψαν θεαματική άνοδο κατά 24,0%, στα €1,4 </a:t>
            </a:r>
            <a:r>
              <a:rPr lang="el-GR" dirty="0" err="1"/>
              <a:t>δισεκ</a:t>
            </a:r>
            <a:r>
              <a:rPr lang="el-GR" dirty="0"/>
              <a:t>., με αποτέλεσμα το έλλειμμα να υποχωρήσει στα -€1,3 </a:t>
            </a:r>
            <a:r>
              <a:rPr lang="el-GR" dirty="0" err="1"/>
              <a:t>δισεκ</a:t>
            </a:r>
            <a:r>
              <a:rPr lang="el-GR" dirty="0"/>
              <a:t>. Οι εξαγωγές φαρμακευτικών προϊόντων ως προς το σύνολο των ελληνικών εξαγωγών όλων των αγαθών, αντιστοιχούν στο 4,3% το 2018, έναντι 4,0% το 2017. Αντίστοιχα, οι εισαγωγές αντιστοιχούν στο 5,0% των συνολικών εξαγωγών της χώρας, με πτωτική τάση τα τελευταία τρία έτη.</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29</a:t>
            </a:fld>
            <a:endParaRPr lang="en-US" dirty="0"/>
          </a:p>
        </p:txBody>
      </p:sp>
    </p:spTree>
    <p:extLst>
      <p:ext uri="{BB962C8B-B14F-4D97-AF65-F5344CB8AC3E}">
        <p14:creationId xmlns:p14="http://schemas.microsoft.com/office/powerpoint/2010/main" val="40497163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Αναφορικά με τους βασικότερους εμπορικούς εταίρους στην κατηγορία των φαρμακευτικών προϊόντων, στο σκέλος των εισαγωγών το μεγαλύτερο όγκο καλύπτουν η Γερμανία (27,4%, των συνολικών εισαγωγών φαρμάκου), η Ιρλανδία (12,2%) και η Ελβετία (9,1%). Στο σκέλος των εξαγωγών πρώτη χώρα προορισμός των προϊόντων βρίσκεται η Γαλλία (17,6%), η Γερμανία (14,6%) και το Ηνωμένο Βασίλειο (10,8%). Σημειώνεται τέλος, ότι ο ελληνικός κλάδος φαρμάκου δέχεται εισαγωγές από 67 χώρες και εξάγει σε 147 χώρες.</a:t>
            </a:r>
          </a:p>
          <a:p>
            <a:endParaRPr lang="el-GR" dirty="0"/>
          </a:p>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30</a:t>
            </a:fld>
            <a:endParaRPr lang="en-US" dirty="0"/>
          </a:p>
        </p:txBody>
      </p:sp>
    </p:spTree>
    <p:extLst>
      <p:ext uri="{BB962C8B-B14F-4D97-AF65-F5344CB8AC3E}">
        <p14:creationId xmlns:p14="http://schemas.microsoft.com/office/powerpoint/2010/main" val="24798734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EBCFE7-3D9B-45C7-8013-81982ED6517A}"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l-G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2233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Οι γεννήσεις στην Ελλάδα ανήλθαν σε 89 χιλ. άτομα το 2017, παρουσιάζοντας μείωση κατά 4,7% σε σχέση με το 2016, σε αντίθεση με τους θανάτους οι οποίοι παρουσίασαν αύξηση κατά 4,8% και ανήλθαν σε 125 χιλ. άτομα. Ωστόσο, η φυσική μεταβολή του πληθυσμού (γεννήσεις - θάνατοι) παρουσίασε αρνητική εξέλιξη, με μείωση κατά - 36 χιλ. άτομα για το 2017.</a:t>
            </a:r>
          </a:p>
          <a:p>
            <a:endParaRPr lang="el-GR"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l-GR" dirty="0"/>
              <a:t>Η εξέλιξη της τεχνολογίας, η βελτίωση των παρεχόμενων υπηρεσιών υγείας, η συμβολή της Έρευνας &amp; Ανάπτυξης με την εισαγωγή νέων καινοτόμων θεραπειών, αποτελούν μερικούς από τους πιο σημαντικούς παράγοντες για την αύξηση του προσδόκιμου επιβίωσης</a:t>
            </a:r>
          </a:p>
          <a:p>
            <a:pPr marL="0" marR="0" lvl="0" indent="0" algn="l" defTabSz="914400" rtl="0" eaLnBrk="0" fontAlgn="base" latinLnBrk="0" hangingPunct="0">
              <a:lnSpc>
                <a:spcPct val="100000"/>
              </a:lnSpc>
              <a:spcBef>
                <a:spcPct val="30000"/>
              </a:spcBef>
              <a:spcAft>
                <a:spcPct val="0"/>
              </a:spcAft>
              <a:buClrTx/>
              <a:buSzTx/>
              <a:buFontTx/>
              <a:buNone/>
              <a:tabLst/>
              <a:defRPr/>
            </a:pPr>
            <a:r>
              <a:rPr lang="el-GR" dirty="0"/>
              <a:t>Το προσδόκιμο επιβίωσης στην Ελλάδα το 2016 κυμάνθηκε στα 81,5 έτη, υψηλότερα από το μέσο όρο των χωρών της ΕΕ28 (81,0 έτη), και χαμηλότερα από τις χώρες του Νότου(83,2). Το υψηλότερο προσδόκιμο επιβίωσης παρουσιάζεται σε χώρες όπως η Ελβετία, η Ισπανία και η Ιταλία.</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l-GR" dirty="0"/>
          </a:p>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4</a:t>
            </a:fld>
            <a:endParaRPr lang="en-US" dirty="0"/>
          </a:p>
        </p:txBody>
      </p:sp>
    </p:spTree>
    <p:extLst>
      <p:ext uri="{BB962C8B-B14F-4D97-AF65-F5344CB8AC3E}">
        <p14:creationId xmlns:p14="http://schemas.microsoft.com/office/powerpoint/2010/main" val="364955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Το αρνητικό πρόσημο της φυσικής μεταβολής των τελευταίων ετών εκτιμάται ότι θα συνεχιστεί και θα οδηγήσει σε σταδιακή μείωση του συνολικού πληθυσμού της Ελλάδας μέχρι το 2050</a:t>
            </a:r>
            <a:r>
              <a:rPr lang="en-US" dirty="0"/>
              <a:t>.</a:t>
            </a:r>
          </a:p>
          <a:p>
            <a:r>
              <a:rPr lang="el-GR" dirty="0"/>
              <a:t> Παράλληλα, αναμένεται αύξηση του ποσοστού του πληθυσμού ηλικίας άνω των 65 ετών, όπου από το 22,6% του πληθυσμού το 2020 (21,8% στις Νότιες χώρες, 20,4% στην ΕΕ28) εκτιμάται ότι θα ανέλθει στο 36,5% το 2050.</a:t>
            </a:r>
          </a:p>
          <a:p>
            <a:endParaRPr lang="el-GR" dirty="0"/>
          </a:p>
          <a:p>
            <a:pPr marL="0" marR="0" indent="0" algn="l" defTabSz="914400" rtl="0" eaLnBrk="0" fontAlgn="base" latinLnBrk="0" hangingPunct="0">
              <a:lnSpc>
                <a:spcPct val="100000"/>
              </a:lnSpc>
              <a:spcBef>
                <a:spcPct val="30000"/>
              </a:spcBef>
              <a:spcAft>
                <a:spcPct val="0"/>
              </a:spcAft>
              <a:buClrTx/>
              <a:buSzTx/>
              <a:buFontTx/>
              <a:buNone/>
              <a:tabLst/>
              <a:defRPr/>
            </a:pPr>
            <a:r>
              <a:rPr lang="el-GR" sz="1200" dirty="0">
                <a:solidFill>
                  <a:srgbClr val="775F55"/>
                </a:solidFill>
                <a:latin typeface="+mn-lt"/>
                <a:ea typeface="Times New Roman" panose="02020603050405020304" pitchFamily="18" charset="0"/>
                <a:cs typeface="Arial Narrow" panose="020B0606020202030204" pitchFamily="34" charset="0"/>
              </a:rPr>
              <a:t>*Δεν συνυπολογίζεται η πιθανή μονιμοποίηση του μεταναστευτικού ρεύματος από 2015 και έπειτα</a:t>
            </a:r>
          </a:p>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5</a:t>
            </a:fld>
            <a:endParaRPr lang="en-US" dirty="0"/>
          </a:p>
        </p:txBody>
      </p:sp>
    </p:spTree>
    <p:extLst>
      <p:ext uri="{BB962C8B-B14F-4D97-AF65-F5344CB8AC3E}">
        <p14:creationId xmlns:p14="http://schemas.microsoft.com/office/powerpoint/2010/main" val="2458329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Οι δημογραφικές αλλαγές επηρεάζουν άμεσα το δείκτη εξάρτησης του πληθυσμού, με τον μισό πληθυσμό στην Ελλάδα να συντηρείται από τον υπόλοιπο και την αναλογία αυτή να εμφανίζει αυξητικές τάσεις, προμηνύοντας επιδείνωση και εντονότερες πιέσεις στα ασφαλιστικά συστήματα. Το 2018, η Ελλάδα με δείκτη εξάρτησης στο 53%, δηλαδή για κάθε 2 άτομα ενεργού πληθυσμού αντιστοιχεί 1 άτομο ανενεργού πληθυσμού, ήταν κοντά στο μέσο όρο των χωρών της ΕΕ28 (55%) και χαμηλότερα από το μέσο όρο των χωρών του Νότου (55%).</a:t>
            </a:r>
          </a:p>
          <a:p>
            <a:endParaRPr lang="el-GR" dirty="0"/>
          </a:p>
          <a:p>
            <a:pPr marL="0" marR="0" indent="0" algn="l" defTabSz="914400" rtl="0" eaLnBrk="0" fontAlgn="base" latinLnBrk="0" hangingPunct="0">
              <a:lnSpc>
                <a:spcPct val="100000"/>
              </a:lnSpc>
              <a:spcBef>
                <a:spcPct val="30000"/>
              </a:spcBef>
              <a:spcAft>
                <a:spcPct val="0"/>
              </a:spcAft>
              <a:buClrTx/>
              <a:buSzTx/>
              <a:buFontTx/>
              <a:buNone/>
              <a:tabLst/>
              <a:defRPr/>
            </a:pPr>
            <a:r>
              <a:rPr lang="el-GR" sz="1200" dirty="0">
                <a:solidFill>
                  <a:srgbClr val="775F55"/>
                </a:solidFill>
                <a:latin typeface="Calibri" panose="020F0502020204030204" pitchFamily="34" charset="0"/>
                <a:ea typeface="Times New Roman" panose="02020603050405020304" pitchFamily="18" charset="0"/>
                <a:cs typeface="Calibri" panose="020F0502020204030204" pitchFamily="34" charset="0"/>
              </a:rPr>
              <a:t>Ο Δείκτης Εξάρτησης Πληθυσμού μετρά το % των ατόμων ηλικίας 0-14 ετών και ατόμων ηλικίας άνω των 65 ετών προς το σύνολο του οικονομικά ενεργού πληθυσμού (15-64 ετών) . Ο δείκτης αυτός εμφανίζει στις αναπτυγμένες χώρες αυξητική τάση, δεδομένης: α) της αύξησης στο προσδόκιμο επιβίωσης και β) της επιβράδυνσης του ρυθμού αύξησης των γεννήσεων</a:t>
            </a:r>
          </a:p>
          <a:p>
            <a:endParaRPr lang="el-GR" dirty="0"/>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6</a:t>
            </a:fld>
            <a:endParaRPr lang="en-US" dirty="0"/>
          </a:p>
        </p:txBody>
      </p:sp>
    </p:spTree>
    <p:extLst>
      <p:ext uri="{BB962C8B-B14F-4D97-AF65-F5344CB8AC3E}">
        <p14:creationId xmlns:p14="http://schemas.microsoft.com/office/powerpoint/2010/main" val="363119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Το 2017, η συνολική χρηματοδότηση για δαπάνες υγείας στην Ελλάδα διαμορφώθηκε στα €14,9 </a:t>
            </a:r>
            <a:r>
              <a:rPr lang="el-GR" dirty="0" err="1"/>
              <a:t>δισεκ</a:t>
            </a:r>
            <a:r>
              <a:rPr lang="el-GR" dirty="0"/>
              <a:t>., από τα οποία τα €9,1 </a:t>
            </a:r>
            <a:r>
              <a:rPr lang="el-GR" dirty="0" err="1"/>
              <a:t>δισεκ</a:t>
            </a:r>
            <a:r>
              <a:rPr lang="el-GR" dirty="0"/>
              <a:t>. αποτελούν δημόσια χρηματοδότηση και τα €5,8 την ιδιωτική. </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7</a:t>
            </a:fld>
            <a:endParaRPr lang="en-US" dirty="0"/>
          </a:p>
        </p:txBody>
      </p:sp>
    </p:spTree>
    <p:extLst>
      <p:ext uri="{BB962C8B-B14F-4D97-AF65-F5344CB8AC3E}">
        <p14:creationId xmlns:p14="http://schemas.microsoft.com/office/powerpoint/2010/main" val="2857994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Ο δείκτης σωρευτικής μεταβολής στη συνολική χρηματοδότηση για δαπάνες υγείας</a:t>
            </a:r>
            <a:r>
              <a:rPr lang="en-US" baseline="0" dirty="0"/>
              <a:t> </a:t>
            </a:r>
            <a:r>
              <a:rPr lang="el-GR" dirty="0"/>
              <a:t>παρουσίασε κάμψη -0,</a:t>
            </a:r>
            <a:r>
              <a:rPr lang="en-US" dirty="0"/>
              <a:t>9</a:t>
            </a:r>
            <a:r>
              <a:rPr lang="el-GR" dirty="0"/>
              <a:t>% στις Νότιες χώρες, ενώ αντίθετα αύξηση 1</a:t>
            </a:r>
            <a:r>
              <a:rPr lang="en-US" dirty="0"/>
              <a:t>4</a:t>
            </a:r>
            <a:r>
              <a:rPr lang="el-GR" dirty="0"/>
              <a:t>,</a:t>
            </a:r>
            <a:r>
              <a:rPr lang="en-US" dirty="0"/>
              <a:t>4</a:t>
            </a:r>
            <a:r>
              <a:rPr lang="el-GR" dirty="0"/>
              <a:t>% καταγράφηκε στην ΕΕ23</a:t>
            </a:r>
          </a:p>
          <a:p>
            <a:r>
              <a:rPr lang="el-GR" dirty="0"/>
              <a:t>(μείωση -3</a:t>
            </a:r>
            <a:r>
              <a:rPr lang="en-US" dirty="0"/>
              <a:t>0</a:t>
            </a:r>
            <a:r>
              <a:rPr lang="el-GR" dirty="0"/>
              <a:t>,</a:t>
            </a:r>
            <a:r>
              <a:rPr lang="en-US" dirty="0"/>
              <a:t>9</a:t>
            </a:r>
            <a:r>
              <a:rPr lang="el-GR" dirty="0"/>
              <a:t>% στην Ελλάδα την ίδια περίοδο) </a:t>
            </a:r>
            <a:endParaRPr lang="en-US" dirty="0"/>
          </a:p>
          <a:p>
            <a:r>
              <a:rPr lang="el-GR" dirty="0"/>
              <a:t>Παρομοίως, ο δείκτης σωρευτικής μεταβολής στη</a:t>
            </a:r>
            <a:r>
              <a:rPr lang="en-US" baseline="0" dirty="0"/>
              <a:t> </a:t>
            </a:r>
            <a:r>
              <a:rPr lang="el-GR" dirty="0"/>
              <a:t>δημόσια χρηματοδότηση για δαπάνες υγείας παρουσίασε μείωση -</a:t>
            </a:r>
            <a:r>
              <a:rPr lang="en-US" dirty="0"/>
              <a:t>4</a:t>
            </a:r>
            <a:r>
              <a:rPr lang="el-GR" dirty="0"/>
              <a:t>,</a:t>
            </a:r>
            <a:r>
              <a:rPr lang="en-US" dirty="0"/>
              <a:t>8</a:t>
            </a:r>
            <a:r>
              <a:rPr lang="el-GR" dirty="0"/>
              <a:t>% στις Νότιες χώρες, ενώ</a:t>
            </a:r>
            <a:r>
              <a:rPr lang="en-US" baseline="0" dirty="0"/>
              <a:t> </a:t>
            </a:r>
            <a:r>
              <a:rPr lang="el-GR" dirty="0"/>
              <a:t>αντίθετα αύξηση 1</a:t>
            </a:r>
            <a:r>
              <a:rPr lang="en-US" dirty="0"/>
              <a:t>4</a:t>
            </a:r>
            <a:r>
              <a:rPr lang="el-GR" dirty="0"/>
              <a:t>,</a:t>
            </a:r>
            <a:r>
              <a:rPr lang="en-US" dirty="0"/>
              <a:t>0</a:t>
            </a:r>
            <a:r>
              <a:rPr lang="el-GR" dirty="0"/>
              <a:t>% για την ΕΕ23 (μείωση -</a:t>
            </a:r>
            <a:r>
              <a:rPr lang="en-US" dirty="0"/>
              <a:t>38,2</a:t>
            </a:r>
            <a:r>
              <a:rPr lang="el-GR" dirty="0"/>
              <a:t>% στην Ελλάδα την ίδια περίοδο)</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8</a:t>
            </a:fld>
            <a:endParaRPr lang="en-US" dirty="0"/>
          </a:p>
        </p:txBody>
      </p:sp>
    </p:spTree>
    <p:extLst>
      <p:ext uri="{BB962C8B-B14F-4D97-AF65-F5344CB8AC3E}">
        <p14:creationId xmlns:p14="http://schemas.microsoft.com/office/powerpoint/2010/main" val="3115127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συνολική κατά κεφαλήν δαπάνη υγείας στην Ελλάδα διαμορφώθηκε στα €1.381 το 2017 έναντι €2.027 το 2009, ενώ πλέον υπολείπεται κατά €944 από το μέσο όρο των Νοτίων Χωρών. Η δημόσια κατά κεφαλήν δαπάνη υγείας υποχώρησε στην Ελλάδα κατά -39,1% μεταξύ 2009 και 2017, όπου και διαμορφώθηκε στα €845, έναντι αύξησης κατά 22% στην ΕΕ23 και ηπιότερης κάμψης στις Νότιες Χώρες κατά -0,5% την ίδια περίοδο.</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9</a:t>
            </a:fld>
            <a:endParaRPr lang="en-US" dirty="0"/>
          </a:p>
        </p:txBody>
      </p:sp>
    </p:spTree>
    <p:extLst>
      <p:ext uri="{BB962C8B-B14F-4D97-AF65-F5344CB8AC3E}">
        <p14:creationId xmlns:p14="http://schemas.microsoft.com/office/powerpoint/2010/main" val="3425664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Αν και ο μέσος</a:t>
            </a:r>
            <a:r>
              <a:rPr lang="el-GR" baseline="0" dirty="0"/>
              <a:t> </a:t>
            </a:r>
            <a:r>
              <a:rPr lang="el-GR" dirty="0"/>
              <a:t>όρος μηνιαίας δαπάνης ανά νοικοκυριό για την υγεία το 2017 παρουσίασε μείωση  σε</a:t>
            </a:r>
            <a:r>
              <a:rPr lang="el-GR" baseline="0" dirty="0"/>
              <a:t>  </a:t>
            </a:r>
            <a:r>
              <a:rPr lang="el-GR" dirty="0"/>
              <a:t>απόλυτα μεγέθη σε σχέση με το 2009 (103,7 το 2017 έναντι 134,3 το 2009),το ποσοστό των</a:t>
            </a:r>
            <a:r>
              <a:rPr lang="el-GR" baseline="0" dirty="0"/>
              <a:t> </a:t>
            </a:r>
            <a:r>
              <a:rPr lang="el-GR" dirty="0"/>
              <a:t>δαπανών αυτών είναι υψηλότερο από το 2009, φανερώνοντας τη μειωμένη αγοραστική αξία των</a:t>
            </a:r>
            <a:r>
              <a:rPr lang="el-GR" baseline="0" dirty="0"/>
              <a:t> </a:t>
            </a:r>
            <a:r>
              <a:rPr lang="el-GR" dirty="0"/>
              <a:t>νοικοκυριών, την αυξημένη συμμετοχή των ασθενών για δαπάνες υγείας και την ανελαστικότητα</a:t>
            </a:r>
            <a:r>
              <a:rPr lang="el-GR" baseline="0" dirty="0"/>
              <a:t> </a:t>
            </a:r>
            <a:r>
              <a:rPr lang="el-GR" dirty="0"/>
              <a:t>της δαπάνης για τις συγκεκριμένες κατηγορίες</a:t>
            </a:r>
          </a:p>
        </p:txBody>
      </p:sp>
      <p:sp>
        <p:nvSpPr>
          <p:cNvPr id="4" name="Slide Number Placeholder 3"/>
          <p:cNvSpPr>
            <a:spLocks noGrp="1"/>
          </p:cNvSpPr>
          <p:nvPr>
            <p:ph type="sldNum" sz="quarter" idx="10"/>
          </p:nvPr>
        </p:nvSpPr>
        <p:spPr/>
        <p:txBody>
          <a:bodyPr/>
          <a:lstStyle/>
          <a:p>
            <a:pPr>
              <a:defRPr/>
            </a:pPr>
            <a:fld id="{EEE4F437-3DF9-4EA9-BDC2-586F1ACF3627}" type="slidenum">
              <a:rPr lang="en-US" smtClean="0"/>
              <a:pPr>
                <a:defRPr/>
              </a:pPr>
              <a:t>10</a:t>
            </a:fld>
            <a:endParaRPr lang="en-US" dirty="0"/>
          </a:p>
        </p:txBody>
      </p:sp>
    </p:spTree>
    <p:extLst>
      <p:ext uri="{BB962C8B-B14F-4D97-AF65-F5344CB8AC3E}">
        <p14:creationId xmlns:p14="http://schemas.microsoft.com/office/powerpoint/2010/main" val="1559842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rgbClr val="775F55">
            <a:alpha val="29803"/>
          </a:srgbClr>
        </a:solidFill>
        <a:effectLst/>
      </p:bgPr>
    </p:bg>
    <p:spTree>
      <p:nvGrpSpPr>
        <p:cNvPr id="1" name=""/>
        <p:cNvGrpSpPr/>
        <p:nvPr/>
      </p:nvGrpSpPr>
      <p:grpSpPr>
        <a:xfrm>
          <a:off x="0" y="0"/>
          <a:ext cx="0" cy="0"/>
          <a:chOff x="0" y="0"/>
          <a:chExt cx="0" cy="0"/>
        </a:xfrm>
      </p:grpSpPr>
      <p:sp>
        <p:nvSpPr>
          <p:cNvPr id="4" name="Rectangle 6"/>
          <p:cNvSpPr/>
          <p:nvPr/>
        </p:nvSpPr>
        <p:spPr>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1331640" y="1412776"/>
            <a:ext cx="6477000" cy="1828800"/>
          </a:xfrm>
          <a:solidFill>
            <a:schemeClr val="bg2">
              <a:alpha val="30000"/>
            </a:schemeClr>
          </a:solidFill>
        </p:spPr>
        <p:txBody>
          <a:bodyPr anchorCtr="1"/>
          <a:lstStyle>
            <a:lvl1pPr>
              <a:defRPr cap="none" baseline="0">
                <a:solidFill>
                  <a:schemeClr val="bg1"/>
                </a:solidFill>
              </a:defRPr>
            </a:lvl1pPr>
          </a:lstStyle>
          <a:p>
            <a:r>
              <a:rPr lang="el-GR" dirty="0"/>
              <a:t>Στυλ κύριου τίτλου</a:t>
            </a:r>
            <a:endParaRPr lang="en-US" dirty="0"/>
          </a:p>
        </p:txBody>
      </p:sp>
      <p:sp>
        <p:nvSpPr>
          <p:cNvPr id="9" name="Subtitle 8"/>
          <p:cNvSpPr>
            <a:spLocks noGrp="1"/>
          </p:cNvSpPr>
          <p:nvPr>
            <p:ph type="subTitle" idx="1"/>
          </p:nvPr>
        </p:nvSpPr>
        <p:spPr>
          <a:xfrm>
            <a:off x="2362201" y="6050037"/>
            <a:ext cx="6515100" cy="685800"/>
          </a:xfrm>
        </p:spPr>
        <p:txBody>
          <a:bodyPr anchor="ctr"/>
          <a:lstStyle>
            <a:lvl1pPr marL="0" indent="0" algn="l">
              <a:buNone/>
              <a:defRPr sz="2800">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dirty="0"/>
              <a:t>Στυλ κύριου υπότιτλου</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F5B52C2D-5B37-4A06-99E2-F52FBCDAFED1}" type="datetime1">
              <a:rPr lang="en-US" smtClean="0"/>
              <a:t>4/22/2019</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Διαφάνεια τίτλου">
    <p:bg>
      <p:bgPr>
        <a:solidFill>
          <a:srgbClr val="775F55">
            <a:alpha val="30196"/>
          </a:srgbClr>
        </a:soli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1331640" y="2420888"/>
            <a:ext cx="6477000" cy="1828800"/>
          </a:xfrm>
          <a:ln w="25400">
            <a:solidFill>
              <a:schemeClr val="tx1"/>
            </a:solidFill>
            <a:prstDash val="sysDash"/>
          </a:ln>
        </p:spPr>
        <p:txBody>
          <a:bodyPr anchorCtr="1"/>
          <a:lstStyle>
            <a:lvl1pPr algn="ctr">
              <a:defRPr sz="4000" cap="none" baseline="0">
                <a:solidFill>
                  <a:schemeClr val="tx1"/>
                </a:solidFill>
              </a:defRPr>
            </a:lvl1pPr>
          </a:lstStyle>
          <a:p>
            <a:r>
              <a:rPr lang="el-GR" dirty="0"/>
              <a:t>Στυλ κύριου τίτλου</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Τίτλος και Κείμενο">
    <p:spTree>
      <p:nvGrpSpPr>
        <p:cNvPr id="1" name=""/>
        <p:cNvGrpSpPr/>
        <p:nvPr/>
      </p:nvGrpSpPr>
      <p:grpSpPr>
        <a:xfrm>
          <a:off x="0" y="0"/>
          <a:ext cx="0" cy="0"/>
          <a:chOff x="0" y="0"/>
          <a:chExt cx="0" cy="0"/>
        </a:xfrm>
      </p:grpSpPr>
      <p:sp>
        <p:nvSpPr>
          <p:cNvPr id="24" name="Rectangle 2"/>
          <p:cNvSpPr>
            <a:spLocks noGrp="1"/>
          </p:cNvSpPr>
          <p:nvPr>
            <p:ph type="title"/>
          </p:nvPr>
        </p:nvSpPr>
        <p:spPr>
          <a:xfrm>
            <a:off x="0" y="0"/>
            <a:ext cx="8244408" cy="908720"/>
          </a:xfrm>
        </p:spPr>
        <p:txBody>
          <a:bodyPr/>
          <a:lstStyle>
            <a:lvl1pPr>
              <a:defRPr b="0">
                <a:latin typeface="Calibri" pitchFamily="34" charset="0"/>
                <a:cs typeface="Arial" pitchFamily="34" charset="0"/>
              </a:defRPr>
            </a:lvl1pPr>
          </a:lstStyle>
          <a:p>
            <a:r>
              <a:rPr lang="en-US" noProof="1"/>
              <a:t>Click to edit Master title style</a:t>
            </a:r>
            <a:endParaRPr lang="en-US" dirty="0"/>
          </a:p>
        </p:txBody>
      </p:sp>
      <p:sp>
        <p:nvSpPr>
          <p:cNvPr id="12" name="Rectangle 3"/>
          <p:cNvSpPr>
            <a:spLocks noGrp="1"/>
          </p:cNvSpPr>
          <p:nvPr>
            <p:ph type="body" idx="1"/>
          </p:nvPr>
        </p:nvSpPr>
        <p:spPr/>
        <p:txBody>
          <a:bodyPr>
            <a:normAutofit/>
          </a:bodyPr>
          <a:lstStyle>
            <a:lvl1pPr>
              <a:defRPr sz="2400">
                <a:latin typeface="Calibri" pitchFamily="34" charset="0"/>
                <a:cs typeface="Arial" pitchFamily="34" charset="0"/>
              </a:defRPr>
            </a:lvl1pPr>
            <a:lvl2pPr>
              <a:defRPr sz="2000">
                <a:latin typeface="Calibri" pitchFamily="34" charset="0"/>
                <a:cs typeface="Arial" pitchFamily="34" charset="0"/>
              </a:defRPr>
            </a:lvl2pPr>
            <a:lvl3pPr>
              <a:defRPr sz="1800">
                <a:latin typeface="Calibri" pitchFamily="34" charset="0"/>
                <a:cs typeface="Arial" pitchFamily="34" charset="0"/>
              </a:defRPr>
            </a:lvl3pPr>
            <a:lvl4pPr>
              <a:defRPr sz="1600">
                <a:latin typeface="Calibri" pitchFamily="34" charset="0"/>
                <a:cs typeface="Arial" pitchFamily="34" charset="0"/>
              </a:defRPr>
            </a:lvl4pPr>
            <a:lvl5pPr>
              <a:defRPr sz="1600">
                <a:latin typeface="Calibri" pitchFamily="34" charset="0"/>
                <a:cs typeface="Arial" pitchFamily="34" charset="0"/>
              </a:defRPr>
            </a:lvl5pPr>
          </a:lstStyle>
          <a:p>
            <a:pPr lvl="0"/>
            <a:r>
              <a:rPr lang="el-GR" noProof="1"/>
              <a:t>Στυλ υποδείγματος κειμένου</a:t>
            </a:r>
          </a:p>
          <a:p>
            <a:pPr lvl="1"/>
            <a:r>
              <a:rPr lang="el-GR" noProof="1"/>
              <a:t>Δεύτερου επιπέδου</a:t>
            </a:r>
          </a:p>
          <a:p>
            <a:pPr lvl="2"/>
            <a:r>
              <a:rPr lang="el-GR" noProof="1"/>
              <a:t>Τρίτου επιπέδου</a:t>
            </a:r>
          </a:p>
          <a:p>
            <a:pPr lvl="3"/>
            <a:r>
              <a:rPr lang="el-GR" noProof="1"/>
              <a:t>Τέταρτου επιπέδου</a:t>
            </a:r>
          </a:p>
          <a:p>
            <a:pPr lvl="4"/>
            <a:r>
              <a:rPr lang="el-GR" noProof="1"/>
              <a:t>Πέμπτου επιπέδου</a:t>
            </a:r>
            <a:endParaRPr lang="en-US" dirty="0"/>
          </a:p>
        </p:txBody>
      </p:sp>
      <p:sp>
        <p:nvSpPr>
          <p:cNvPr id="4" name="Rectangle 4"/>
          <p:cNvSpPr>
            <a:spLocks noGrp="1"/>
          </p:cNvSpPr>
          <p:nvPr>
            <p:ph type="dt" sz="half" idx="10"/>
          </p:nvPr>
        </p:nvSpPr>
        <p:spPr/>
        <p:txBody>
          <a:bodyPr/>
          <a:lstStyle>
            <a:lvl1pPr>
              <a:defRPr/>
            </a:lvl1pPr>
          </a:lstStyle>
          <a:p>
            <a:pPr>
              <a:defRPr/>
            </a:pPr>
            <a:fld id="{A92932DE-4EC8-431B-8195-8BA3E75AE2E0}" type="datetime1">
              <a:rPr lang="en-US" smtClean="0"/>
              <a:t>4/22/2019</a:t>
            </a:fld>
            <a:endParaRPr lang="en-US" dirty="0"/>
          </a:p>
        </p:txBody>
      </p:sp>
      <p:sp>
        <p:nvSpPr>
          <p:cNvPr id="5" name="Rectangle 5"/>
          <p:cNvSpPr>
            <a:spLocks noGrp="1"/>
          </p:cNvSpPr>
          <p:nvPr>
            <p:ph type="ftr" sz="quarter" idx="11"/>
          </p:nvPr>
        </p:nvSpPr>
        <p:spPr/>
        <p:txBody>
          <a:bodyPr/>
          <a:lstStyle>
            <a:lvl1pPr>
              <a:defRPr/>
            </a:lvl1pPr>
          </a:lstStyle>
          <a:p>
            <a:pPr>
              <a:defRPr/>
            </a:pPr>
            <a:endParaRPr lang="en-US" dirty="0"/>
          </a:p>
        </p:txBody>
      </p:sp>
      <p:sp>
        <p:nvSpPr>
          <p:cNvPr id="6" name="Rectangle 6"/>
          <p:cNvSpPr>
            <a:spLocks noGrp="1"/>
          </p:cNvSpPr>
          <p:nvPr>
            <p:ph type="sldNum" sz="quarter" idx="12"/>
          </p:nvPr>
        </p:nvSpPr>
        <p:spPr/>
        <p:txBody>
          <a:bodyPr>
            <a:noAutofit/>
          </a:bodyPr>
          <a:lstStyle>
            <a:lvl1pPr>
              <a:defRPr sz="1200">
                <a:solidFill>
                  <a:schemeClr val="tx1"/>
                </a:solidFill>
                <a:latin typeface="Calibri" pitchFamily="34" charset="0"/>
              </a:defRPr>
            </a:lvl1pPr>
          </a:lstStyle>
          <a:p>
            <a:pPr>
              <a:defRPr/>
            </a:pPr>
            <a:fld id="{9D154304-3D04-4465-AEF7-A29D920F7937}"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44408" cy="908720"/>
          </a:xfrm>
        </p:spPr>
        <p:txBody>
          <a:bodyPr/>
          <a:lstStyle>
            <a:lvl1pPr>
              <a:defRPr sz="2800">
                <a:latin typeface="Arial" pitchFamily="34" charset="0"/>
                <a:cs typeface="Arial" pitchFamily="34" charset="0"/>
              </a:defRPr>
            </a:lvl1pPr>
          </a:lstStyle>
          <a:p>
            <a:r>
              <a:rPr lang="el-GR" dirty="0"/>
              <a:t>Στυλ κύριου τίτλου</a:t>
            </a:r>
            <a:endParaRPr lang="en-US" dirty="0"/>
          </a:p>
        </p:txBody>
      </p:sp>
      <p:sp>
        <p:nvSpPr>
          <p:cNvPr id="8" name="Content Placeholder 7"/>
          <p:cNvSpPr>
            <a:spLocks noGrp="1"/>
          </p:cNvSpPr>
          <p:nvPr>
            <p:ph sz="quarter" idx="13"/>
          </p:nvPr>
        </p:nvSpPr>
        <p:spPr>
          <a:xfrm>
            <a:off x="107504" y="1268760"/>
            <a:ext cx="8928992" cy="5112568"/>
          </a:xfrm>
        </p:spPr>
        <p:txBody>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Date Placeholder 3"/>
          <p:cNvSpPr>
            <a:spLocks noGrp="1"/>
          </p:cNvSpPr>
          <p:nvPr>
            <p:ph type="dt" sz="half" idx="14"/>
          </p:nvPr>
        </p:nvSpPr>
        <p:spPr/>
        <p:txBody>
          <a:bodyPr/>
          <a:lstStyle>
            <a:lvl1pPr>
              <a:defRPr/>
            </a:lvl1pPr>
          </a:lstStyle>
          <a:p>
            <a:pPr>
              <a:defRPr/>
            </a:pPr>
            <a:fld id="{83D13425-D37F-4E18-AA48-576BDEBA8190}" type="datetime1">
              <a:rPr lang="en-US" smtClean="0"/>
              <a:t>4/22/2019</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dirty="0"/>
          </a:p>
        </p:txBody>
      </p:sp>
      <p:sp>
        <p:nvSpPr>
          <p:cNvPr id="6" name="Slide Number Placeholder 5"/>
          <p:cNvSpPr>
            <a:spLocks noGrp="1"/>
          </p:cNvSpPr>
          <p:nvPr>
            <p:ph type="sldNum" sz="quarter" idx="16"/>
          </p:nvPr>
        </p:nvSpPr>
        <p:spPr>
          <a:xfrm>
            <a:off x="8614075" y="6619130"/>
            <a:ext cx="533400" cy="244475"/>
          </a:xfrm>
        </p:spPr>
        <p:txBody>
          <a:bodyPr>
            <a:noAutofit/>
          </a:bodyPr>
          <a:lstStyle>
            <a:lvl1pPr>
              <a:defRPr sz="1200">
                <a:solidFill>
                  <a:schemeClr val="tx1"/>
                </a:solidFill>
                <a:latin typeface="Calibri" panose="020F0502020204030204" pitchFamily="34" charset="0"/>
                <a:cs typeface="Calibri" panose="020F0502020204030204" pitchFamily="34" charset="0"/>
              </a:defRPr>
            </a:lvl1pPr>
          </a:lstStyle>
          <a:p>
            <a:pPr>
              <a:defRPr/>
            </a:pPr>
            <a:fld id="{63A73AA3-798F-469E-99F5-2A6BD9B07FD2}"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Στυλ κύριου τίτλου</a:t>
            </a:r>
            <a:endParaRPr lang="en-US" dirty="0"/>
          </a:p>
        </p:txBody>
      </p:sp>
      <p:sp>
        <p:nvSpPr>
          <p:cNvPr id="3" name="Date Placeholder 13"/>
          <p:cNvSpPr>
            <a:spLocks noGrp="1"/>
          </p:cNvSpPr>
          <p:nvPr>
            <p:ph type="dt" sz="half" idx="10"/>
          </p:nvPr>
        </p:nvSpPr>
        <p:spPr/>
        <p:txBody>
          <a:bodyPr/>
          <a:lstStyle>
            <a:lvl1pPr>
              <a:defRPr/>
            </a:lvl1pPr>
          </a:lstStyle>
          <a:p>
            <a:pPr>
              <a:defRPr/>
            </a:pPr>
            <a:fld id="{F001469D-7819-4608-931A-CD8E96EB457F}" type="datetime1">
              <a:rPr lang="en-US" smtClean="0"/>
              <a:t>4/22/2019</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noAutofit/>
          </a:bodyPr>
          <a:lstStyle>
            <a:lvl1pPr>
              <a:defRPr sz="1200">
                <a:solidFill>
                  <a:schemeClr val="tx1"/>
                </a:solidFill>
                <a:latin typeface="Calibri" panose="020F0502020204030204" pitchFamily="34" charset="0"/>
                <a:cs typeface="Calibri" panose="020F0502020204030204" pitchFamily="34" charset="0"/>
              </a:defRPr>
            </a:lvl1pPr>
          </a:lstStyle>
          <a:p>
            <a:pPr>
              <a:defRPr/>
            </a:pPr>
            <a:fld id="{DD60A854-35A1-4E2C-BFFD-34DFF83EEEF7}"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A08D5198-26F2-426E-AF93-C351F21069B8}" type="datetime1">
              <a:rPr lang="en-US" smtClean="0"/>
              <a:t>4/22/2019</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EB552622-5681-40FB-B839-CA8C7ADC2D2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p:nvPr>
        </p:nvSpPr>
        <p:spPr>
          <a:xfrm>
            <a:off x="0" y="0"/>
            <a:ext cx="8172400" cy="900000"/>
          </a:xfrm>
        </p:spPr>
        <p:txBody>
          <a:bodyPr/>
          <a:lstStyle/>
          <a:p>
            <a:r>
              <a:rPr lang="en-US" noProof="1"/>
              <a:t>Click to edit Master title style</a:t>
            </a:r>
            <a:endParaRPr lang="en-US" dirty="0"/>
          </a:p>
        </p:txBody>
      </p:sp>
      <p:sp>
        <p:nvSpPr>
          <p:cNvPr id="3" name="Rectangle 3"/>
          <p:cNvSpPr>
            <a:spLocks noGrp="1"/>
          </p:cNvSpPr>
          <p:nvPr>
            <p:ph sz="half" idx="1"/>
          </p:nvPr>
        </p:nvSpPr>
        <p:spPr>
          <a:xfrm>
            <a:off x="457200" y="1600201"/>
            <a:ext cx="4038600" cy="4525963"/>
          </a:xfrm>
        </p:spPr>
        <p:txBody>
          <a:bodyPr/>
          <a:lstStyle/>
          <a:p>
            <a:pPr lvl="0"/>
            <a:r>
              <a:rPr lang="el-GR" noProof="1"/>
              <a:t>Στυλ υποδείγματος κειμένου</a:t>
            </a:r>
          </a:p>
          <a:p>
            <a:pPr lvl="1"/>
            <a:r>
              <a:rPr lang="el-GR" noProof="1"/>
              <a:t>Δεύτερου επιπέδου</a:t>
            </a:r>
          </a:p>
          <a:p>
            <a:pPr lvl="2"/>
            <a:r>
              <a:rPr lang="el-GR" noProof="1"/>
              <a:t>Τρίτου επιπέδου</a:t>
            </a:r>
          </a:p>
          <a:p>
            <a:pPr lvl="3"/>
            <a:r>
              <a:rPr lang="el-GR" noProof="1"/>
              <a:t>Τέταρτου επιπέδου</a:t>
            </a:r>
          </a:p>
          <a:p>
            <a:pPr lvl="4"/>
            <a:r>
              <a:rPr lang="el-GR" noProof="1"/>
              <a:t>Πέμπτου επιπέδου</a:t>
            </a:r>
            <a:endParaRPr lang="en-US" dirty="0"/>
          </a:p>
        </p:txBody>
      </p:sp>
      <p:sp>
        <p:nvSpPr>
          <p:cNvPr id="4" name="Rectangle 4"/>
          <p:cNvSpPr>
            <a:spLocks noGrp="1"/>
          </p:cNvSpPr>
          <p:nvPr>
            <p:ph sz="half" idx="2"/>
          </p:nvPr>
        </p:nvSpPr>
        <p:spPr>
          <a:xfrm>
            <a:off x="4648200" y="1600201"/>
            <a:ext cx="4038600" cy="4525963"/>
          </a:xfrm>
        </p:spPr>
        <p:txBody>
          <a:bodyPr/>
          <a:lstStyle/>
          <a:p>
            <a:pPr lvl="0"/>
            <a:r>
              <a:rPr lang="el-GR" noProof="1"/>
              <a:t>Στυλ υποδείγματος κειμένου</a:t>
            </a:r>
          </a:p>
          <a:p>
            <a:pPr lvl="1"/>
            <a:r>
              <a:rPr lang="el-GR" noProof="1"/>
              <a:t>Δεύτερου επιπέδου</a:t>
            </a:r>
          </a:p>
          <a:p>
            <a:pPr lvl="2"/>
            <a:r>
              <a:rPr lang="el-GR" noProof="1"/>
              <a:t>Τρίτου επιπέδου</a:t>
            </a:r>
          </a:p>
          <a:p>
            <a:pPr lvl="3"/>
            <a:r>
              <a:rPr lang="el-GR" noProof="1"/>
              <a:t>Τέταρτου επιπέδου</a:t>
            </a:r>
          </a:p>
          <a:p>
            <a:pPr lvl="4"/>
            <a:r>
              <a:rPr lang="el-GR" noProof="1"/>
              <a:t>Πέμπτου επιπέδου</a:t>
            </a:r>
            <a:endParaRPr lang="en-US" dirty="0"/>
          </a:p>
        </p:txBody>
      </p:sp>
      <p:sp>
        <p:nvSpPr>
          <p:cNvPr id="5" name="Date Placeholder 13"/>
          <p:cNvSpPr>
            <a:spLocks noGrp="1"/>
          </p:cNvSpPr>
          <p:nvPr>
            <p:ph type="dt" sz="half" idx="10"/>
          </p:nvPr>
        </p:nvSpPr>
        <p:spPr/>
        <p:txBody>
          <a:bodyPr/>
          <a:lstStyle>
            <a:lvl1pPr>
              <a:defRPr/>
            </a:lvl1pPr>
          </a:lstStyle>
          <a:p>
            <a:pPr>
              <a:defRPr/>
            </a:pPr>
            <a:fld id="{00B0A3E9-A4DF-4DB6-856D-CE66FC522866}" type="datetime1">
              <a:rPr lang="en-US" smtClean="0"/>
              <a:t>4/22/2019</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noAutofit/>
          </a:bodyPr>
          <a:lstStyle>
            <a:lvl1pPr>
              <a:defRPr sz="1200">
                <a:solidFill>
                  <a:schemeClr val="tx1"/>
                </a:solidFill>
                <a:latin typeface="Calibri" panose="020F0502020204030204" pitchFamily="34" charset="0"/>
                <a:cs typeface="Calibri" panose="020F0502020204030204" pitchFamily="34" charset="0"/>
              </a:defRPr>
            </a:lvl1pPr>
          </a:lstStyle>
          <a:p>
            <a:pPr>
              <a:defRPr/>
            </a:pPr>
            <a:fld id="{DDD3FD99-DF8E-4394-BFA9-157F3FD50977}"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ColTx" preserve="1">
  <p:cSld name="Τίτλος και Δίστηλο κείμενο">
    <p:spTree>
      <p:nvGrpSpPr>
        <p:cNvPr id="1" name=""/>
        <p:cNvGrpSpPr/>
        <p:nvPr/>
      </p:nvGrpSpPr>
      <p:grpSpPr>
        <a:xfrm>
          <a:off x="0" y="0"/>
          <a:ext cx="0" cy="0"/>
          <a:chOff x="0" y="0"/>
          <a:chExt cx="0" cy="0"/>
        </a:xfrm>
      </p:grpSpPr>
      <p:sp>
        <p:nvSpPr>
          <p:cNvPr id="2" name="Rectangle 2"/>
          <p:cNvSpPr>
            <a:spLocks noGrp="1"/>
          </p:cNvSpPr>
          <p:nvPr>
            <p:ph type="title"/>
          </p:nvPr>
        </p:nvSpPr>
        <p:spPr>
          <a:xfrm>
            <a:off x="0" y="0"/>
            <a:ext cx="8234593" cy="900000"/>
          </a:xfrm>
        </p:spPr>
        <p:txBody>
          <a:bodyPr/>
          <a:lstStyle/>
          <a:p>
            <a:r>
              <a:rPr lang="en-US" noProof="1"/>
              <a:t>Click to edit Master title style</a:t>
            </a:r>
            <a:endParaRPr lang="en-US" dirty="0"/>
          </a:p>
        </p:txBody>
      </p:sp>
      <p:sp>
        <p:nvSpPr>
          <p:cNvPr id="3" name="Rectangle 3"/>
          <p:cNvSpPr>
            <a:spLocks noGrp="1"/>
          </p:cNvSpPr>
          <p:nvPr>
            <p:ph type="body" sz="half" idx="1"/>
          </p:nvPr>
        </p:nvSpPr>
        <p:spPr>
          <a:xfrm>
            <a:off x="457200" y="1600201"/>
            <a:ext cx="4038600" cy="4525963"/>
          </a:xfrm>
        </p:spPr>
        <p:txBody>
          <a:bodyPr/>
          <a:lstStyle/>
          <a:p>
            <a:pPr lvl="0"/>
            <a:r>
              <a:rPr lang="el-GR" noProof="1"/>
              <a:t>Στυλ υποδείγματος κειμένου</a:t>
            </a:r>
          </a:p>
          <a:p>
            <a:pPr lvl="1"/>
            <a:r>
              <a:rPr lang="el-GR" noProof="1"/>
              <a:t>Δεύτερου επιπέδου</a:t>
            </a:r>
          </a:p>
          <a:p>
            <a:pPr lvl="2"/>
            <a:r>
              <a:rPr lang="el-GR" noProof="1"/>
              <a:t>Τρίτου επιπέδου</a:t>
            </a:r>
          </a:p>
          <a:p>
            <a:pPr lvl="3"/>
            <a:r>
              <a:rPr lang="el-GR" noProof="1"/>
              <a:t>Τέταρτου επιπέδου</a:t>
            </a:r>
          </a:p>
          <a:p>
            <a:pPr lvl="4"/>
            <a:r>
              <a:rPr lang="el-GR" noProof="1"/>
              <a:t>Πέμπτου επιπέδου</a:t>
            </a:r>
            <a:endParaRPr lang="en-US" dirty="0"/>
          </a:p>
        </p:txBody>
      </p:sp>
      <p:sp>
        <p:nvSpPr>
          <p:cNvPr id="4" name="Rectangle 4"/>
          <p:cNvSpPr>
            <a:spLocks noGrp="1"/>
          </p:cNvSpPr>
          <p:nvPr>
            <p:ph type="body" sz="half" idx="2"/>
          </p:nvPr>
        </p:nvSpPr>
        <p:spPr>
          <a:xfrm>
            <a:off x="4648200" y="1600201"/>
            <a:ext cx="4038600" cy="4525963"/>
          </a:xfrm>
        </p:spPr>
        <p:txBody>
          <a:bodyPr/>
          <a:lstStyle/>
          <a:p>
            <a:pPr lvl="0"/>
            <a:r>
              <a:rPr lang="el-GR" noProof="1"/>
              <a:t>Στυλ υποδείγματος κειμένου</a:t>
            </a:r>
          </a:p>
          <a:p>
            <a:pPr lvl="1"/>
            <a:r>
              <a:rPr lang="el-GR" noProof="1"/>
              <a:t>Δεύτερου επιπέδου</a:t>
            </a:r>
          </a:p>
          <a:p>
            <a:pPr lvl="2"/>
            <a:r>
              <a:rPr lang="el-GR" noProof="1"/>
              <a:t>Τρίτου επιπέδου</a:t>
            </a:r>
          </a:p>
          <a:p>
            <a:pPr lvl="3"/>
            <a:r>
              <a:rPr lang="el-GR" noProof="1"/>
              <a:t>Τέταρτου επιπέδου</a:t>
            </a:r>
          </a:p>
          <a:p>
            <a:pPr lvl="4"/>
            <a:r>
              <a:rPr lang="el-GR" noProof="1"/>
              <a:t>Πέμπτου επιπέδου</a:t>
            </a:r>
            <a:endParaRPr lang="en-US"/>
          </a:p>
        </p:txBody>
      </p:sp>
      <p:sp>
        <p:nvSpPr>
          <p:cNvPr id="5" name="Date Placeholder 13"/>
          <p:cNvSpPr>
            <a:spLocks noGrp="1"/>
          </p:cNvSpPr>
          <p:nvPr>
            <p:ph type="dt" sz="half" idx="10"/>
          </p:nvPr>
        </p:nvSpPr>
        <p:spPr/>
        <p:txBody>
          <a:bodyPr/>
          <a:lstStyle>
            <a:lvl1pPr>
              <a:defRPr/>
            </a:lvl1pPr>
          </a:lstStyle>
          <a:p>
            <a:pPr>
              <a:defRPr/>
            </a:pPr>
            <a:fld id="{7F296857-7ACE-4297-8286-3B5ECF5DB297}" type="datetime1">
              <a:rPr lang="en-US" smtClean="0"/>
              <a:t>4/22/2019</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noAutofit/>
          </a:bodyPr>
          <a:lstStyle>
            <a:lvl1pPr>
              <a:defRPr sz="1200">
                <a:solidFill>
                  <a:schemeClr val="tx1"/>
                </a:solidFill>
                <a:latin typeface="Calibri" panose="020F0502020204030204" pitchFamily="34" charset="0"/>
                <a:cs typeface="Calibri" panose="020F0502020204030204" pitchFamily="34" charset="0"/>
              </a:defRPr>
            </a:lvl1pPr>
          </a:lstStyle>
          <a:p>
            <a:pPr>
              <a:defRPr/>
            </a:pPr>
            <a:fld id="{FE597D37-E2AB-47C8-94E9-6D074C304C65}"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0" y="0"/>
            <a:ext cx="8243888" cy="900113"/>
          </a:xfrm>
          <a:prstGeom prst="rect">
            <a:avLst/>
          </a:prstGeom>
          <a:solidFill>
            <a:schemeClr val="accent3">
              <a:lumMod val="60000"/>
              <a:lumOff val="40000"/>
            </a:schemeClr>
          </a:solidFill>
        </p:spPr>
        <p:txBody>
          <a:bodyPr vert="horz" anchor="ctr">
            <a:normAutofit/>
          </a:bodyPr>
          <a:lstStyle/>
          <a:p>
            <a:r>
              <a:rPr lang="el-GR" dirty="0"/>
              <a:t>Στυλ κύριου τίτλου</a:t>
            </a:r>
            <a:endParaRPr lang="en-US" dirty="0"/>
          </a:p>
        </p:txBody>
      </p:sp>
      <p:sp>
        <p:nvSpPr>
          <p:cNvPr id="1027" name="Text Placeholder 12"/>
          <p:cNvSpPr>
            <a:spLocks noGrp="1"/>
          </p:cNvSpPr>
          <p:nvPr>
            <p:ph type="body" idx="1"/>
          </p:nvPr>
        </p:nvSpPr>
        <p:spPr bwMode="auto">
          <a:xfrm>
            <a:off x="107950" y="1052513"/>
            <a:ext cx="892810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4" name="Date Placeholder 13"/>
          <p:cNvSpPr>
            <a:spLocks noGrp="1"/>
          </p:cNvSpPr>
          <p:nvPr>
            <p:ph type="dt" sz="half" idx="2"/>
          </p:nvPr>
        </p:nvSpPr>
        <p:spPr>
          <a:xfrm>
            <a:off x="6477000" y="6492875"/>
            <a:ext cx="2667000" cy="365125"/>
          </a:xfrm>
          <a:prstGeom prst="rect">
            <a:avLst/>
          </a:prstGeom>
        </p:spPr>
        <p:txBody>
          <a:bodyPr vert="horz" anchor="ctr" anchorCtr="0"/>
          <a:lstStyle>
            <a:lvl1pPr algn="l" fontAlgn="auto">
              <a:spcBef>
                <a:spcPts val="0"/>
              </a:spcBef>
              <a:spcAft>
                <a:spcPts val="0"/>
              </a:spcAft>
              <a:defRPr sz="1400">
                <a:solidFill>
                  <a:schemeClr val="tx2"/>
                </a:solidFill>
                <a:latin typeface="Arial" pitchFamily="34" charset="0"/>
                <a:cs typeface="Arial" pitchFamily="34" charset="0"/>
              </a:defRPr>
            </a:lvl1pPr>
          </a:lstStyle>
          <a:p>
            <a:pPr>
              <a:defRPr/>
            </a:pPr>
            <a:fld id="{DE16366C-4F25-42E0-9FA4-C3F8759D839A}" type="datetime1">
              <a:rPr lang="en-US" smtClean="0"/>
              <a:t>4/22/2019</a:t>
            </a:fld>
            <a:endParaRPr lang="en-US" dirty="0"/>
          </a:p>
        </p:txBody>
      </p:sp>
      <p:sp>
        <p:nvSpPr>
          <p:cNvPr id="3" name="Footer Placeholder 2"/>
          <p:cNvSpPr>
            <a:spLocks noGrp="1"/>
          </p:cNvSpPr>
          <p:nvPr>
            <p:ph type="ftr" sz="quarter" idx="3"/>
          </p:nvPr>
        </p:nvSpPr>
        <p:spPr>
          <a:xfrm>
            <a:off x="323850" y="6492875"/>
            <a:ext cx="5421313" cy="365125"/>
          </a:xfrm>
          <a:prstGeom prst="rect">
            <a:avLst/>
          </a:prstGeom>
        </p:spPr>
        <p:txBody>
          <a:bodyPr vert="horz" anchor="ctr"/>
          <a:lstStyle>
            <a:lvl1pPr algn="r" fontAlgn="auto">
              <a:spcBef>
                <a:spcPts val="0"/>
              </a:spcBef>
              <a:spcAft>
                <a:spcPts val="0"/>
              </a:spcAft>
              <a:defRPr sz="1400">
                <a:solidFill>
                  <a:schemeClr val="tx2"/>
                </a:solidFill>
                <a:latin typeface="Arial" pitchFamily="34" charset="0"/>
                <a:cs typeface="Arial" pitchFamily="34" charset="0"/>
              </a:defRPr>
            </a:lvl1pPr>
          </a:lstStyle>
          <a:p>
            <a:pPr>
              <a:defRPr/>
            </a:pPr>
            <a:endParaRPr lang="en-US" dirty="0"/>
          </a:p>
        </p:txBody>
      </p:sp>
      <p:sp>
        <p:nvSpPr>
          <p:cNvPr id="8" name="Rectangle 7"/>
          <p:cNvSpPr/>
          <p:nvPr/>
        </p:nvSpPr>
        <p:spPr>
          <a:xfrm>
            <a:off x="8610600" y="6642100"/>
            <a:ext cx="533400" cy="215900"/>
          </a:xfrm>
          <a:prstGeom prst="rect">
            <a:avLst/>
          </a:prstGeom>
          <a:solidFill>
            <a:schemeClr val="accent3">
              <a:lumMod val="60000"/>
              <a:lumOff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908050"/>
            <a:ext cx="9144000" cy="7302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610600" y="6613525"/>
            <a:ext cx="533400" cy="244475"/>
          </a:xfrm>
          <a:prstGeom prst="rect">
            <a:avLst/>
          </a:prstGeom>
        </p:spPr>
        <p:txBody>
          <a:bodyPr vert="horz" anchor="ctr" anchorCtr="0">
            <a:normAutofit/>
          </a:bodyPr>
          <a:lstStyle>
            <a:lvl1pPr algn="ctr" fontAlgn="auto">
              <a:spcBef>
                <a:spcPts val="0"/>
              </a:spcBef>
              <a:spcAft>
                <a:spcPts val="0"/>
              </a:spcAft>
              <a:defRPr sz="1400" b="1">
                <a:solidFill>
                  <a:srgbClr val="FFFFFF"/>
                </a:solidFill>
                <a:latin typeface="+mn-lt"/>
                <a:cs typeface="+mn-cs"/>
              </a:defRPr>
            </a:lvl1pPr>
          </a:lstStyle>
          <a:p>
            <a:pPr>
              <a:defRPr/>
            </a:pPr>
            <a:fld id="{2A51829C-1085-4729-9508-B06F98BA05C0}" type="slidenum">
              <a:rPr lang="en-US"/>
              <a:pPr>
                <a:defRPr/>
              </a:pPr>
              <a:t>‹#›</a:t>
            </a:fld>
            <a:endParaRPr lang="en-US" dirty="0"/>
          </a:p>
        </p:txBody>
      </p:sp>
      <p:pic>
        <p:nvPicPr>
          <p:cNvPr id="10" name="Picture 9">
            <a:extLst>
              <a:ext uri="{FF2B5EF4-FFF2-40B4-BE49-F238E27FC236}">
                <a16:creationId xmlns:a16="http://schemas.microsoft.com/office/drawing/2014/main" id="{B6E2369E-B296-4F98-B1A6-88C7B9A4DB65}"/>
              </a:ext>
            </a:extLst>
          </p:cNvPr>
          <p:cNvPicPr>
            <a:picLocks noChangeAspect="1"/>
          </p:cNvPicPr>
          <p:nvPr userDrawn="1"/>
        </p:nvPicPr>
        <p:blipFill>
          <a:blip r:embed="rId10"/>
          <a:stretch>
            <a:fillRect/>
          </a:stretch>
        </p:blipFill>
        <p:spPr>
          <a:xfrm>
            <a:off x="8244329" y="0"/>
            <a:ext cx="904414" cy="891853"/>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2" r:id="rId5"/>
    <p:sldLayoutId id="2147483677" r:id="rId6"/>
    <p:sldLayoutId id="2147483671" r:id="rId7"/>
    <p:sldLayoutId id="2147483670" r:id="rId8"/>
  </p:sldLayoutIdLst>
  <p:hf hdr="0" ftr="0" dt="0"/>
  <p:txStyles>
    <p:titleStyle>
      <a:lvl1pPr algn="l" rtl="0" eaLnBrk="0" fontAlgn="base" hangingPunct="0">
        <a:spcBef>
          <a:spcPct val="0"/>
        </a:spcBef>
        <a:spcAft>
          <a:spcPct val="0"/>
        </a:spcAft>
        <a:defRPr sz="2800" kern="1200">
          <a:solidFill>
            <a:schemeClr val="tx2"/>
          </a:solidFill>
          <a:latin typeface="Calibri" pitchFamily="34" charset="0"/>
          <a:ea typeface="+mj-ea"/>
          <a:cs typeface="Arial" pitchFamily="34" charset="0"/>
        </a:defRPr>
      </a:lvl1pPr>
      <a:lvl2pPr algn="l" rtl="0" eaLnBrk="0" fontAlgn="base" hangingPunct="0">
        <a:spcBef>
          <a:spcPct val="0"/>
        </a:spcBef>
        <a:spcAft>
          <a:spcPct val="0"/>
        </a:spcAft>
        <a:defRPr sz="2800">
          <a:solidFill>
            <a:schemeClr val="tx2"/>
          </a:solidFill>
          <a:latin typeface="Calibri" pitchFamily="34" charset="0"/>
          <a:cs typeface="Arial" charset="0"/>
        </a:defRPr>
      </a:lvl2pPr>
      <a:lvl3pPr algn="l" rtl="0" eaLnBrk="0" fontAlgn="base" hangingPunct="0">
        <a:spcBef>
          <a:spcPct val="0"/>
        </a:spcBef>
        <a:spcAft>
          <a:spcPct val="0"/>
        </a:spcAft>
        <a:defRPr sz="2800">
          <a:solidFill>
            <a:schemeClr val="tx2"/>
          </a:solidFill>
          <a:latin typeface="Calibri" pitchFamily="34" charset="0"/>
          <a:cs typeface="Arial" charset="0"/>
        </a:defRPr>
      </a:lvl3pPr>
      <a:lvl4pPr algn="l" rtl="0" eaLnBrk="0" fontAlgn="base" hangingPunct="0">
        <a:spcBef>
          <a:spcPct val="0"/>
        </a:spcBef>
        <a:spcAft>
          <a:spcPct val="0"/>
        </a:spcAft>
        <a:defRPr sz="2800">
          <a:solidFill>
            <a:schemeClr val="tx2"/>
          </a:solidFill>
          <a:latin typeface="Calibri" pitchFamily="34" charset="0"/>
          <a:cs typeface="Arial" charset="0"/>
        </a:defRPr>
      </a:lvl4pPr>
      <a:lvl5pPr algn="l" rtl="0" eaLnBrk="0" fontAlgn="base" hangingPunct="0">
        <a:spcBef>
          <a:spcPct val="0"/>
        </a:spcBef>
        <a:spcAft>
          <a:spcPct val="0"/>
        </a:spcAft>
        <a:defRPr sz="2800">
          <a:solidFill>
            <a:schemeClr val="tx2"/>
          </a:solidFill>
          <a:latin typeface="Calibri" pitchFamily="34" charset="0"/>
          <a:cs typeface="Arial" charset="0"/>
        </a:defRPr>
      </a:lvl5pPr>
      <a:lvl6pPr marL="457200" algn="l" rtl="0" fontAlgn="base">
        <a:spcBef>
          <a:spcPct val="0"/>
        </a:spcBef>
        <a:spcAft>
          <a:spcPct val="0"/>
        </a:spcAft>
        <a:defRPr sz="2800">
          <a:solidFill>
            <a:schemeClr val="tx2"/>
          </a:solidFill>
          <a:latin typeface="Calibri" pitchFamily="34" charset="0"/>
          <a:cs typeface="Arial" charset="0"/>
        </a:defRPr>
      </a:lvl6pPr>
      <a:lvl7pPr marL="914400" algn="l" rtl="0" fontAlgn="base">
        <a:spcBef>
          <a:spcPct val="0"/>
        </a:spcBef>
        <a:spcAft>
          <a:spcPct val="0"/>
        </a:spcAft>
        <a:defRPr sz="2800">
          <a:solidFill>
            <a:schemeClr val="tx2"/>
          </a:solidFill>
          <a:latin typeface="Calibri" pitchFamily="34" charset="0"/>
          <a:cs typeface="Arial" charset="0"/>
        </a:defRPr>
      </a:lvl7pPr>
      <a:lvl8pPr marL="1371600" algn="l" rtl="0" fontAlgn="base">
        <a:spcBef>
          <a:spcPct val="0"/>
        </a:spcBef>
        <a:spcAft>
          <a:spcPct val="0"/>
        </a:spcAft>
        <a:defRPr sz="2800">
          <a:solidFill>
            <a:schemeClr val="tx2"/>
          </a:solidFill>
          <a:latin typeface="Calibri" pitchFamily="34" charset="0"/>
          <a:cs typeface="Arial" charset="0"/>
        </a:defRPr>
      </a:lvl8pPr>
      <a:lvl9pPr marL="1828800" algn="l" rtl="0" fontAlgn="base">
        <a:spcBef>
          <a:spcPct val="0"/>
        </a:spcBef>
        <a:spcAft>
          <a:spcPct val="0"/>
        </a:spcAft>
        <a:defRPr sz="2800">
          <a:solidFill>
            <a:schemeClr val="tx2"/>
          </a:solidFill>
          <a:latin typeface="Calibri" pitchFamily="34" charset="0"/>
          <a:cs typeface="Arial"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Calibri" pitchFamily="34" charset="0"/>
          <a:ea typeface="+mn-ea"/>
          <a:cs typeface="Arial" pitchFamily="34" charset="0"/>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Calibri" pitchFamily="34" charset="0"/>
          <a:ea typeface="+mn-ea"/>
          <a:cs typeface="Arial" pitchFamily="34" charset="0"/>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Calibri" pitchFamily="34" charset="0"/>
          <a:ea typeface="+mn-ea"/>
          <a:cs typeface="Arial" pitchFamily="34" charset="0"/>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Calibri" pitchFamily="34" charset="0"/>
          <a:ea typeface="+mn-ea"/>
          <a:cs typeface="Arial" pitchFamily="34" charset="0"/>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Calibri" pitchFamily="34" charset="0"/>
          <a:ea typeface="+mn-ea"/>
          <a:cs typeface="Arial" pitchFamily="34" charset="0"/>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obe.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1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1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chart" Target="../charts/chart17.xml"/><Relationship Id="rId4" Type="http://schemas.openxmlformats.org/officeDocument/2006/relationships/chart" Target="../charts/chart1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18.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1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chart" Target="../charts/chart20.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chart" Target="../charts/chart22.xml"/><Relationship Id="rId4" Type="http://schemas.openxmlformats.org/officeDocument/2006/relationships/chart" Target="../charts/chart21.xml"/></Relationships>
</file>

<file path=ppt/slides/_rels/slide1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chart" Target="../charts/chart25.xml"/><Relationship Id="rId4" Type="http://schemas.openxmlformats.org/officeDocument/2006/relationships/chart" Target="../charts/chart24.xml"/></Relationships>
</file>

<file path=ppt/slides/_rels/slide21.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chart" Target="../charts/chart2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chart" Target="../charts/chart28.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chart" Target="../charts/chart2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chart" Target="../charts/chart30.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chart" Target="../charts/chart3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chart" Target="../charts/chart3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chart" Target="../charts/chart3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chart" Target="../charts/chart34.xml"/></Relationships>
</file>

<file path=ppt/slides/_rels/slide31.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3" Type="http://schemas.openxmlformats.org/officeDocument/2006/relationships/image" Target="../media/image100.png"/><Relationship Id="rId2" Type="http://schemas.microsoft.com/office/2014/relationships/chartEx" Target="../charts/chartEx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microsoft.com/office/2014/relationships/chartEx" Target="../charts/chartEx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20.png"/><Relationship Id="rId2" Type="http://schemas.microsoft.com/office/2014/relationships/chartEx" Target="../charts/chartEx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9.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40.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6"/>
          <p:cNvSpPr txBox="1">
            <a:spLocks noChangeArrowheads="1"/>
          </p:cNvSpPr>
          <p:nvPr/>
        </p:nvSpPr>
        <p:spPr bwMode="auto">
          <a:xfrm>
            <a:off x="2555776" y="6181496"/>
            <a:ext cx="6408712" cy="400110"/>
          </a:xfrm>
          <a:prstGeom prst="rect">
            <a:avLst/>
          </a:prstGeom>
          <a:noFill/>
          <a:ln w="9525">
            <a:noFill/>
            <a:miter lim="800000"/>
            <a:headEnd/>
            <a:tailEnd/>
          </a:ln>
        </p:spPr>
        <p:txBody>
          <a:bodyPr wrap="square">
            <a:spAutoFit/>
          </a:bodyPr>
          <a:lstStyle/>
          <a:p>
            <a:pPr algn="ctr"/>
            <a:r>
              <a:rPr lang="el-GR" sz="2000" b="1" dirty="0">
                <a:solidFill>
                  <a:schemeClr val="bg1"/>
                </a:solidFill>
                <a:latin typeface="Calibri" pitchFamily="34" charset="0"/>
              </a:rPr>
              <a:t>Δευτέρα, 22</a:t>
            </a:r>
            <a:r>
              <a:rPr lang="en-US" sz="2000" b="1" dirty="0">
                <a:solidFill>
                  <a:schemeClr val="bg1"/>
                </a:solidFill>
                <a:latin typeface="Calibri" pitchFamily="34" charset="0"/>
              </a:rPr>
              <a:t> </a:t>
            </a:r>
            <a:r>
              <a:rPr lang="el-GR" sz="2000" b="1" dirty="0">
                <a:solidFill>
                  <a:schemeClr val="bg1"/>
                </a:solidFill>
                <a:latin typeface="Calibri" pitchFamily="34" charset="0"/>
              </a:rPr>
              <a:t>Απριλίου</a:t>
            </a:r>
            <a:r>
              <a:rPr lang="en-US" sz="2000" b="1" dirty="0">
                <a:solidFill>
                  <a:schemeClr val="bg1"/>
                </a:solidFill>
                <a:latin typeface="Calibri" pitchFamily="34" charset="0"/>
              </a:rPr>
              <a:t> 2019</a:t>
            </a:r>
          </a:p>
        </p:txBody>
      </p:sp>
      <p:sp>
        <p:nvSpPr>
          <p:cNvPr id="12290" name="Subtitle 2"/>
          <p:cNvSpPr>
            <a:spLocks noGrp="1"/>
          </p:cNvSpPr>
          <p:nvPr>
            <p:ph type="subTitle" idx="1"/>
          </p:nvPr>
        </p:nvSpPr>
        <p:spPr>
          <a:xfrm>
            <a:off x="0" y="3284538"/>
            <a:ext cx="9144000" cy="2665412"/>
          </a:xfrm>
        </p:spPr>
        <p:txBody>
          <a:bodyPr/>
          <a:lstStyle/>
          <a:p>
            <a:pPr algn="ctr" eaLnBrk="1" hangingPunct="1">
              <a:lnSpc>
                <a:spcPct val="120000"/>
              </a:lnSpc>
              <a:spcBef>
                <a:spcPct val="0"/>
              </a:spcBef>
              <a:buClrTx/>
              <a:buSzTx/>
            </a:pPr>
            <a:r>
              <a:rPr lang="el-GR" sz="2400" dirty="0">
                <a:cs typeface="Arial" charset="0"/>
              </a:rPr>
              <a:t>Νίκος </a:t>
            </a:r>
            <a:r>
              <a:rPr lang="el-GR" sz="2400" dirty="0" err="1">
                <a:cs typeface="Arial" charset="0"/>
              </a:rPr>
              <a:t>Βέττας</a:t>
            </a:r>
            <a:r>
              <a:rPr lang="en-US" sz="2400" dirty="0">
                <a:cs typeface="Arial" charset="0"/>
              </a:rPr>
              <a:t>, </a:t>
            </a:r>
            <a:endParaRPr lang="el-GR" sz="2400" dirty="0" smtClean="0">
              <a:cs typeface="Arial" charset="0"/>
            </a:endParaRPr>
          </a:p>
          <a:p>
            <a:pPr algn="ctr" eaLnBrk="1" hangingPunct="1">
              <a:lnSpc>
                <a:spcPct val="120000"/>
              </a:lnSpc>
              <a:spcBef>
                <a:spcPct val="0"/>
              </a:spcBef>
              <a:buClrTx/>
              <a:buSzTx/>
            </a:pPr>
            <a:r>
              <a:rPr lang="el-GR" sz="2400" dirty="0" smtClean="0">
                <a:cs typeface="Arial" charset="0"/>
              </a:rPr>
              <a:t>Γενικός </a:t>
            </a:r>
            <a:r>
              <a:rPr lang="el-GR" sz="2400" dirty="0">
                <a:cs typeface="Arial" charset="0"/>
              </a:rPr>
              <a:t>Διευθυντής ΙΟΒΕ, Καθηγητής ΟΠΑ</a:t>
            </a:r>
          </a:p>
          <a:p>
            <a:pPr algn="ctr" eaLnBrk="1" hangingPunct="1">
              <a:lnSpc>
                <a:spcPct val="120000"/>
              </a:lnSpc>
              <a:spcBef>
                <a:spcPct val="0"/>
              </a:spcBef>
              <a:buClrTx/>
              <a:buSzTx/>
            </a:pPr>
            <a:r>
              <a:rPr lang="el-GR" sz="2400" dirty="0">
                <a:cs typeface="Arial" charset="0"/>
              </a:rPr>
              <a:t>Άγγελος Τσακανίκας</a:t>
            </a:r>
            <a:endParaRPr lang="en-US" sz="2400" dirty="0">
              <a:cs typeface="Arial" charset="0"/>
            </a:endParaRPr>
          </a:p>
          <a:p>
            <a:pPr algn="ctr" eaLnBrk="1" hangingPunct="1">
              <a:lnSpc>
                <a:spcPct val="120000"/>
              </a:lnSpc>
              <a:spcBef>
                <a:spcPct val="0"/>
              </a:spcBef>
              <a:buClrTx/>
              <a:buSzTx/>
            </a:pPr>
            <a:r>
              <a:rPr lang="el-GR" sz="2400" dirty="0">
                <a:cs typeface="Arial" charset="0"/>
              </a:rPr>
              <a:t>Επίκουρος Καθηγητής ΕΜΠ, Επιστημονικός Σύμβουλος IOBE</a:t>
            </a:r>
            <a:endParaRPr lang="en-US" sz="2400" dirty="0">
              <a:cs typeface="Arial" charset="0"/>
            </a:endParaRPr>
          </a:p>
        </p:txBody>
      </p:sp>
      <p:sp>
        <p:nvSpPr>
          <p:cNvPr id="12292" name="Rectangle 10"/>
          <p:cNvSpPr>
            <a:spLocks noChangeArrowheads="1"/>
          </p:cNvSpPr>
          <p:nvPr/>
        </p:nvSpPr>
        <p:spPr bwMode="auto">
          <a:xfrm>
            <a:off x="0" y="1268413"/>
            <a:ext cx="9144000" cy="1008062"/>
          </a:xfrm>
          <a:prstGeom prst="rect">
            <a:avLst/>
          </a:prstGeom>
          <a:noFill/>
          <a:ln w="9525">
            <a:noFill/>
            <a:miter lim="800000"/>
            <a:headEnd/>
            <a:tailEnd/>
          </a:ln>
        </p:spPr>
        <p:txBody>
          <a:bodyPr/>
          <a:lstStyle/>
          <a:p>
            <a:pPr algn="ctr"/>
            <a:endParaRPr lang="el-GR" sz="4400" b="1" i="1" dirty="0">
              <a:solidFill>
                <a:schemeClr val="bg1"/>
              </a:solidFill>
              <a:latin typeface="Calibri" pitchFamily="34" charset="0"/>
            </a:endParaRPr>
          </a:p>
        </p:txBody>
      </p:sp>
      <p:sp>
        <p:nvSpPr>
          <p:cNvPr id="12293" name="Rectangle 10"/>
          <p:cNvSpPr>
            <a:spLocks noChangeArrowheads="1"/>
          </p:cNvSpPr>
          <p:nvPr/>
        </p:nvSpPr>
        <p:spPr bwMode="auto">
          <a:xfrm>
            <a:off x="27484" y="1268412"/>
            <a:ext cx="9036496" cy="2232595"/>
          </a:xfrm>
          <a:prstGeom prst="rect">
            <a:avLst/>
          </a:prstGeom>
          <a:noFill/>
          <a:ln w="9525">
            <a:noFill/>
            <a:miter lim="800000"/>
            <a:headEnd/>
            <a:tailEnd/>
          </a:ln>
        </p:spPr>
        <p:txBody>
          <a:bodyPr/>
          <a:lstStyle/>
          <a:p>
            <a:pPr algn="ctr"/>
            <a:r>
              <a:rPr lang="en-US" sz="3200" b="1" dirty="0">
                <a:solidFill>
                  <a:schemeClr val="bg1"/>
                </a:solidFill>
                <a:latin typeface="Calibri" panose="020F0502020204030204" pitchFamily="34" charset="0"/>
              </a:rPr>
              <a:t>H </a:t>
            </a:r>
            <a:r>
              <a:rPr lang="el-GR" sz="3200" b="1" dirty="0">
                <a:solidFill>
                  <a:schemeClr val="bg1"/>
                </a:solidFill>
                <a:latin typeface="Calibri" panose="020F0502020204030204" pitchFamily="34" charset="0"/>
              </a:rPr>
              <a:t>Φαρμακευτική αγορά στην </a:t>
            </a:r>
            <a:r>
              <a:rPr lang="el-GR" sz="3200" b="1" dirty="0" smtClean="0">
                <a:solidFill>
                  <a:schemeClr val="bg1"/>
                </a:solidFill>
                <a:latin typeface="Calibri" panose="020F0502020204030204" pitchFamily="34" charset="0"/>
              </a:rPr>
              <a:t>Ελλάδα</a:t>
            </a:r>
            <a:r>
              <a:rPr lang="en-US" sz="3200" b="1" dirty="0" smtClean="0">
                <a:solidFill>
                  <a:schemeClr val="bg1"/>
                </a:solidFill>
                <a:latin typeface="Calibri" panose="020F0502020204030204" pitchFamily="34" charset="0"/>
              </a:rPr>
              <a:t>:</a:t>
            </a:r>
            <a:endParaRPr lang="en-US" sz="3200" b="1" dirty="0">
              <a:solidFill>
                <a:schemeClr val="bg1"/>
              </a:solidFill>
              <a:latin typeface="Calibri" panose="020F0502020204030204" pitchFamily="34" charset="0"/>
            </a:endParaRPr>
          </a:p>
          <a:p>
            <a:pPr algn="ctr"/>
            <a:r>
              <a:rPr lang="en-US" sz="3200" b="1" dirty="0">
                <a:solidFill>
                  <a:schemeClr val="bg1"/>
                </a:solidFill>
                <a:latin typeface="Calibri" panose="020F0502020204030204" pitchFamily="34" charset="0"/>
              </a:rPr>
              <a:t>Fact and Figures </a:t>
            </a:r>
            <a:r>
              <a:rPr lang="el-GR" sz="3200" b="1" dirty="0" smtClean="0">
                <a:solidFill>
                  <a:schemeClr val="bg1"/>
                </a:solidFill>
                <a:latin typeface="Calibri" panose="020F0502020204030204" pitchFamily="34" charset="0"/>
              </a:rPr>
              <a:t>2018</a:t>
            </a:r>
            <a:endParaRPr lang="en-US" sz="3200" b="1" dirty="0">
              <a:solidFill>
                <a:schemeClr val="bg1"/>
              </a:solidFill>
              <a:latin typeface="Calibri" panose="020F0502020204030204" pitchFamily="34" charset="0"/>
            </a:endParaRPr>
          </a:p>
          <a:p>
            <a:pPr algn="ctr"/>
            <a:r>
              <a:rPr lang="en-US" sz="3200" b="1" dirty="0" smtClean="0">
                <a:solidFill>
                  <a:schemeClr val="bg1"/>
                </a:solidFill>
                <a:latin typeface="Calibri" panose="020F0502020204030204" pitchFamily="34" charset="0"/>
              </a:rPr>
              <a:t>H</a:t>
            </a:r>
            <a:r>
              <a:rPr lang="el-GR" sz="3200" b="1" dirty="0" smtClean="0">
                <a:solidFill>
                  <a:schemeClr val="bg1"/>
                </a:solidFill>
                <a:latin typeface="Calibri" panose="020F0502020204030204" pitchFamily="34" charset="0"/>
              </a:rPr>
              <a:t> συμβολή του φαρμακευτικού κλάδου στην ελληνική οικονομία</a:t>
            </a:r>
            <a:endParaRPr lang="en-GB" sz="3200" b="1" dirty="0">
              <a:solidFill>
                <a:schemeClr val="bg1"/>
              </a:solidFill>
              <a:latin typeface="Calibri" pitchFamily="34" charset="0"/>
            </a:endParaRPr>
          </a:p>
          <a:p>
            <a:pPr algn="ctr"/>
            <a:endParaRPr lang="en-GB" sz="3200" b="1" dirty="0">
              <a:solidFill>
                <a:schemeClr val="bg1"/>
              </a:solidFill>
              <a:latin typeface="Calibri" pitchFamily="34" charset="0"/>
            </a:endParaRPr>
          </a:p>
        </p:txBody>
      </p:sp>
      <p:sp>
        <p:nvSpPr>
          <p:cNvPr id="6" name="Rectangle 5"/>
          <p:cNvSpPr/>
          <p:nvPr/>
        </p:nvSpPr>
        <p:spPr>
          <a:xfrm>
            <a:off x="0" y="0"/>
            <a:ext cx="8172400" cy="1231106"/>
          </a:xfrm>
          <a:prstGeom prst="rect">
            <a:avLst/>
          </a:prstGeom>
        </p:spPr>
        <p:txBody>
          <a:bodyPr wrap="square">
            <a:spAutoFit/>
          </a:bodyPr>
          <a:lstStyle/>
          <a:p>
            <a:pPr algn="ct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ΙΔΡΥΜΑ ΟΙΚΟΝΟΜΙΚΩΝ &amp; ΒΙΟΜΗΧΑΝΙΚΩΝ ΕΡΕΥΝΩΝ</a:t>
            </a:r>
            <a:b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br>
            <a:r>
              <a:rPr lang="en-US" sz="1400" b="1" dirty="0">
                <a:solidFill>
                  <a:srgbClr val="000000"/>
                </a:solidFill>
                <a:effectLst>
                  <a:outerShdw blurRad="38100" dist="38100" dir="2700000" algn="tl">
                    <a:srgbClr val="C0C0C0"/>
                  </a:outerShdw>
                </a:effectLst>
                <a:latin typeface="Calibri" pitchFamily="34" charset="0"/>
                <a:ea typeface="ＭＳ Ｐゴシック" charset="-128"/>
                <a:cs typeface="+mj-cs"/>
              </a:rPr>
              <a:t>FOUNDATION FOR ECONOMIC &amp; INDUSTRIAL RESEARCH</a:t>
            </a:r>
            <a:br>
              <a:rPr lang="en-US" sz="1400" b="1" dirty="0">
                <a:solidFill>
                  <a:srgbClr val="000000"/>
                </a:solidFill>
                <a:effectLst>
                  <a:outerShdw blurRad="38100" dist="38100" dir="2700000" algn="tl">
                    <a:srgbClr val="C0C0C0"/>
                  </a:outerShdw>
                </a:effectLst>
                <a:latin typeface="Calibri" pitchFamily="34" charset="0"/>
                <a:ea typeface="ＭＳ Ｐゴシック" charset="-128"/>
                <a:cs typeface="+mj-cs"/>
              </a:rPr>
            </a:b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Τ. Καρατάσου 11, 117 42 Αθήνα, </a:t>
            </a:r>
            <a:r>
              <a:rPr lang="el-GR" sz="1400" b="1" dirty="0" err="1">
                <a:solidFill>
                  <a:srgbClr val="000000"/>
                </a:solidFill>
                <a:effectLst>
                  <a:outerShdw blurRad="38100" dist="38100" dir="2700000" algn="tl">
                    <a:srgbClr val="C0C0C0"/>
                  </a:outerShdw>
                </a:effectLst>
                <a:latin typeface="Calibri" pitchFamily="34" charset="0"/>
                <a:ea typeface="ＭＳ Ｐゴシック" charset="-128"/>
                <a:cs typeface="+mj-cs"/>
              </a:rPr>
              <a:t>Tηλ</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210 92 11 200-10, </a:t>
            </a:r>
            <a:r>
              <a:rPr lang="el-GR" sz="1400" b="1" dirty="0" err="1">
                <a:solidFill>
                  <a:srgbClr val="000000"/>
                </a:solidFill>
                <a:effectLst>
                  <a:outerShdw blurRad="38100" dist="38100" dir="2700000" algn="tl">
                    <a:srgbClr val="C0C0C0"/>
                  </a:outerShdw>
                </a:effectLst>
                <a:latin typeface="Calibri" pitchFamily="34" charset="0"/>
                <a:ea typeface="ＭＳ Ｐゴシック" charset="-128"/>
                <a:cs typeface="+mj-cs"/>
              </a:rPr>
              <a:t>Fax</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210 92 33 977, </a:t>
            </a:r>
            <a:r>
              <a:rPr lang="el-GR" sz="1400" b="1" dirty="0" err="1">
                <a:solidFill>
                  <a:srgbClr val="000000"/>
                </a:solidFill>
                <a:effectLst>
                  <a:outerShdw blurRad="38100" dist="38100" dir="2700000" algn="tl">
                    <a:srgbClr val="C0C0C0"/>
                  </a:outerShdw>
                </a:effectLst>
                <a:latin typeface="Calibri" pitchFamily="34" charset="0"/>
                <a:ea typeface="ＭＳ Ｐゴシック" charset="-128"/>
                <a:cs typeface="+mj-cs"/>
                <a:hlinkClick r:id="rId3"/>
              </a:rPr>
              <a:t>www.iobe.gr</a:t>
            </a:r>
            <a:r>
              <a:rPr lang="en-US"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a:r>
            <a:br>
              <a:rPr lang="en-US" sz="1400" b="1" dirty="0">
                <a:solidFill>
                  <a:srgbClr val="000000"/>
                </a:solidFill>
                <a:effectLst>
                  <a:outerShdw blurRad="38100" dist="38100" dir="2700000" algn="tl">
                    <a:srgbClr val="C0C0C0"/>
                  </a:outerShdw>
                </a:effectLst>
                <a:latin typeface="Calibri" pitchFamily="34" charset="0"/>
                <a:ea typeface="ＭＳ Ｐゴシック" charset="-128"/>
                <a:cs typeface="+mj-cs"/>
              </a:rPr>
            </a:b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11 T. </a:t>
            </a:r>
            <a:r>
              <a:rPr lang="en-GB" sz="1400" b="1" dirty="0" err="1">
                <a:solidFill>
                  <a:srgbClr val="000000"/>
                </a:solidFill>
                <a:effectLst>
                  <a:outerShdw blurRad="38100" dist="38100" dir="2700000" algn="tl">
                    <a:srgbClr val="C0C0C0"/>
                  </a:outerShdw>
                </a:effectLst>
                <a:latin typeface="Calibri" pitchFamily="34" charset="0"/>
                <a:ea typeface="ＭＳ Ｐゴシック" charset="-128"/>
                <a:cs typeface="+mj-cs"/>
              </a:rPr>
              <a:t>Karatas</a:t>
            </a:r>
            <a:r>
              <a:rPr lang="en-US" sz="1400" b="1" dirty="0">
                <a:solidFill>
                  <a:srgbClr val="000000"/>
                </a:solidFill>
                <a:effectLst>
                  <a:outerShdw blurRad="38100" dist="38100" dir="2700000" algn="tl">
                    <a:srgbClr val="C0C0C0"/>
                  </a:outerShdw>
                </a:effectLst>
                <a:latin typeface="Calibri" pitchFamily="34" charset="0"/>
                <a:ea typeface="ＭＳ Ｐゴシック" charset="-128"/>
                <a:cs typeface="+mj-cs"/>
              </a:rPr>
              <a:t>sou Str.</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117 42 Athens, Greece, Tel.: </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+3</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0) </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210</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92 11 200-10, Fax: </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+3</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0) </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210</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a:t>
            </a:r>
            <a:r>
              <a:rPr lang="en-GB" sz="1400" b="1" dirty="0">
                <a:solidFill>
                  <a:srgbClr val="000000"/>
                </a:solidFill>
                <a:effectLst>
                  <a:outerShdw blurRad="38100" dist="38100" dir="2700000" algn="tl">
                    <a:srgbClr val="C0C0C0"/>
                  </a:outerShdw>
                </a:effectLst>
                <a:latin typeface="Calibri" pitchFamily="34" charset="0"/>
                <a:ea typeface="ＭＳ Ｐゴシック" charset="-128"/>
                <a:cs typeface="+mj-cs"/>
              </a:rPr>
              <a:t>92 33 977</a:t>
            </a:r>
            <a:r>
              <a:rPr lang="el-GR" sz="1400" b="1" dirty="0">
                <a:solidFill>
                  <a:srgbClr val="000000"/>
                </a:solidFill>
                <a:effectLst>
                  <a:outerShdw blurRad="38100" dist="38100" dir="2700000" algn="tl">
                    <a:srgbClr val="C0C0C0"/>
                  </a:outerShdw>
                </a:effectLst>
                <a:latin typeface="Calibri" pitchFamily="34" charset="0"/>
                <a:ea typeface="ＭＳ Ｐゴシック" charset="-128"/>
                <a:cs typeface="+mj-cs"/>
              </a:rPr>
              <a:t> </a:t>
            </a:r>
            <a:r>
              <a:rPr lang="el-GR" b="1" dirty="0">
                <a:solidFill>
                  <a:srgbClr val="000000"/>
                </a:solidFill>
                <a:effectLst>
                  <a:outerShdw blurRad="38100" dist="38100" dir="2700000" algn="tl">
                    <a:srgbClr val="C0C0C0"/>
                  </a:outerShdw>
                </a:effectLst>
                <a:latin typeface="Calibri" pitchFamily="34" charset="0"/>
                <a:ea typeface="ＭＳ Ｐゴシック" charset="-128"/>
                <a:cs typeface="Times New Roman" pitchFamily="18" charset="0"/>
              </a:rPr>
              <a:t/>
            </a:r>
            <a:br>
              <a:rPr lang="el-GR" b="1" dirty="0">
                <a:solidFill>
                  <a:srgbClr val="000000"/>
                </a:solidFill>
                <a:effectLst>
                  <a:outerShdw blurRad="38100" dist="38100" dir="2700000" algn="tl">
                    <a:srgbClr val="C0C0C0"/>
                  </a:outerShdw>
                </a:effectLst>
                <a:latin typeface="Calibri" pitchFamily="34" charset="0"/>
                <a:ea typeface="ＭＳ Ｐゴシック" charset="-128"/>
                <a:cs typeface="Times New Roman" pitchFamily="18" charset="0"/>
              </a:rPr>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fontScale="90000"/>
          </a:bodyPr>
          <a:lstStyle/>
          <a:p>
            <a:r>
              <a:rPr lang="el-GR" sz="2500" b="1" dirty="0">
                <a:latin typeface="Calibri" panose="020F0502020204030204" pitchFamily="34" charset="0"/>
                <a:cs typeface="Calibri" panose="020F0502020204030204" pitchFamily="34" charset="0"/>
              </a:rPr>
              <a:t/>
            </a:r>
            <a:br>
              <a:rPr lang="el-GR" sz="2500" b="1" dirty="0">
                <a:latin typeface="Calibri" panose="020F0502020204030204" pitchFamily="34" charset="0"/>
                <a:cs typeface="Calibri" panose="020F0502020204030204" pitchFamily="34" charset="0"/>
              </a:rPr>
            </a:br>
            <a:r>
              <a:rPr lang="el-GR" sz="2500" b="1" dirty="0">
                <a:latin typeface="Calibri" panose="020F0502020204030204" pitchFamily="34" charset="0"/>
                <a:cs typeface="Calibri" panose="020F0502020204030204" pitchFamily="34" charset="0"/>
              </a:rPr>
              <a:t>Μείωση μέσης μηνιαίας δαπάνης υγείας για νοικοκυριά σε σχέση </a:t>
            </a:r>
            <a:br>
              <a:rPr lang="el-GR" sz="2500" b="1" dirty="0">
                <a:latin typeface="Calibri" panose="020F0502020204030204" pitchFamily="34" charset="0"/>
                <a:cs typeface="Calibri" panose="020F0502020204030204" pitchFamily="34" charset="0"/>
              </a:rPr>
            </a:br>
            <a:r>
              <a:rPr lang="el-GR" sz="2500" b="1" dirty="0">
                <a:latin typeface="Calibri" panose="020F0502020204030204" pitchFamily="34" charset="0"/>
                <a:cs typeface="Calibri" panose="020F0502020204030204" pitchFamily="34" charset="0"/>
              </a:rPr>
              <a:t>με το </a:t>
            </a:r>
            <a:r>
              <a:rPr lang="el-GR" sz="2500" b="1" dirty="0" smtClean="0">
                <a:latin typeface="Calibri" panose="020F0502020204030204" pitchFamily="34" charset="0"/>
                <a:cs typeface="Calibri" panose="020F0502020204030204" pitchFamily="34" charset="0"/>
              </a:rPr>
              <a:t>2009, </a:t>
            </a:r>
            <a:r>
              <a:rPr lang="el-GR" sz="2500" b="1" dirty="0">
                <a:latin typeface="Calibri" panose="020F0502020204030204" pitchFamily="34" charset="0"/>
                <a:cs typeface="Calibri" panose="020F0502020204030204" pitchFamily="34" charset="0"/>
              </a:rPr>
              <a:t>αλλά αύξηση ως ποσοστό των συνολικών δαπανών</a:t>
            </a:r>
            <a:br>
              <a:rPr lang="el-GR" sz="2500" b="1" dirty="0">
                <a:latin typeface="Calibri" panose="020F0502020204030204" pitchFamily="34" charset="0"/>
                <a:cs typeface="Calibri" panose="020F0502020204030204" pitchFamily="34" charset="0"/>
              </a:rPr>
            </a:br>
            <a:endParaRPr lang="el-GR" sz="2500" b="1" dirty="0">
              <a:latin typeface="Calibri" panose="020F0502020204030204" pitchFamily="34" charset="0"/>
              <a:cs typeface="Calibri" panose="020F0502020204030204" pitchFamily="34" charset="0"/>
            </a:endParaRPr>
          </a:p>
        </p:txBody>
      </p:sp>
      <p:sp>
        <p:nvSpPr>
          <p:cNvPr id="7" name="Rectangle 5"/>
          <p:cNvSpPr>
            <a:spLocks noChangeArrowheads="1"/>
          </p:cNvSpPr>
          <p:nvPr/>
        </p:nvSpPr>
        <p:spPr bwMode="auto">
          <a:xfrm>
            <a:off x="0" y="6598377"/>
            <a:ext cx="9036496"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Calibri" panose="020F0502020204030204" pitchFamily="34" charset="0"/>
                <a:cs typeface="Arial" panose="020B0604020202020204"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Calibri" panose="020F0502020204030204" pitchFamily="34" charset="0"/>
                <a:cs typeface="Arial" panose="020B0604020202020204"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Calibri" panose="020F0502020204030204" pitchFamily="34" charset="0"/>
                <a:cs typeface="Arial" panose="020B0604020202020204"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9pPr>
          </a:lstStyle>
          <a:p>
            <a:pPr eaLnBrk="1" hangingPunct="1">
              <a:lnSpc>
                <a:spcPct val="90000"/>
              </a:lnSpc>
              <a:spcBef>
                <a:spcPct val="0"/>
              </a:spcBef>
              <a:buClrTx/>
              <a:buSzTx/>
              <a:buFontTx/>
              <a:buNone/>
            </a:pPr>
            <a:r>
              <a:rPr lang="el-GR" altLang="el-GR" sz="1100" dirty="0">
                <a:solidFill>
                  <a:srgbClr val="775F55"/>
                </a:solidFill>
                <a:latin typeface="+mn-lt"/>
                <a:ea typeface="Times New Roman" panose="02020603050405020304" pitchFamily="18" charset="0"/>
                <a:cs typeface="Arial Narrow" panose="020B0606020202030204" pitchFamily="34" charset="0"/>
              </a:rPr>
              <a:t>Πηγή: ΕΛ .ΣΤΑΤ., 2018, επεξεργασία στοιχείων ΙΟΒΕ</a:t>
            </a:r>
          </a:p>
        </p:txBody>
      </p:sp>
      <p:pic>
        <p:nvPicPr>
          <p:cNvPr id="3" name="Picture 2"/>
          <p:cNvPicPr>
            <a:picLocks noChangeAspect="1"/>
          </p:cNvPicPr>
          <p:nvPr/>
        </p:nvPicPr>
        <p:blipFill>
          <a:blip r:embed="rId3"/>
          <a:stretch>
            <a:fillRect/>
          </a:stretch>
        </p:blipFill>
        <p:spPr>
          <a:xfrm>
            <a:off x="8266100" y="337"/>
            <a:ext cx="877900" cy="908383"/>
          </a:xfrm>
          <a:prstGeom prst="rect">
            <a:avLst/>
          </a:prstGeom>
        </p:spPr>
      </p:pic>
      <p:graphicFrame>
        <p:nvGraphicFramePr>
          <p:cNvPr id="6" name="Chart 5">
            <a:extLst>
              <a:ext uri="{FF2B5EF4-FFF2-40B4-BE49-F238E27FC236}">
                <a16:creationId xmlns:a16="http://schemas.microsoft.com/office/drawing/2014/main" id="{00000000-0008-0000-0F00-000003000000}"/>
              </a:ext>
            </a:extLst>
          </p:cNvPr>
          <p:cNvGraphicFramePr/>
          <p:nvPr>
            <p:extLst>
              <p:ext uri="{D42A27DB-BD31-4B8C-83A1-F6EECF244321}">
                <p14:modId xmlns:p14="http://schemas.microsoft.com/office/powerpoint/2010/main" val="782185951"/>
              </p:ext>
            </p:extLst>
          </p:nvPr>
        </p:nvGraphicFramePr>
        <p:xfrm>
          <a:off x="107504" y="1124744"/>
          <a:ext cx="8856984" cy="5328592"/>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5F279875-7EE5-4259-9BD1-35756FC1965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10</a:t>
            </a:fld>
            <a:endParaRPr lang="en-US" dirty="0"/>
          </a:p>
        </p:txBody>
      </p:sp>
    </p:spTree>
    <p:extLst>
      <p:ext uri="{BB962C8B-B14F-4D97-AF65-F5344CB8AC3E}">
        <p14:creationId xmlns:p14="http://schemas.microsoft.com/office/powerpoint/2010/main" val="4176120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Autofit/>
          </a:bodyPr>
          <a:lstStyle/>
          <a:p>
            <a:r>
              <a:rPr lang="el-GR" sz="2500" b="1" dirty="0">
                <a:latin typeface="Calibri" panose="020F0502020204030204" pitchFamily="34" charset="0"/>
                <a:cs typeface="Calibri" panose="020F0502020204030204" pitchFamily="34" charset="0"/>
              </a:rPr>
              <a:t>Μετατόπιση δαπανών νοικοκυριών για υγεία στην κάλυψη φαρμακευτικής και νοσοκομειακής περίθαλψης</a:t>
            </a:r>
          </a:p>
        </p:txBody>
      </p:sp>
      <p:sp>
        <p:nvSpPr>
          <p:cNvPr id="6" name="Rectangle 5"/>
          <p:cNvSpPr>
            <a:spLocks noChangeArrowheads="1"/>
          </p:cNvSpPr>
          <p:nvPr/>
        </p:nvSpPr>
        <p:spPr bwMode="auto">
          <a:xfrm>
            <a:off x="0" y="6613318"/>
            <a:ext cx="3318537"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Calibri" panose="020F0502020204030204" pitchFamily="34" charset="0"/>
                <a:cs typeface="Arial" panose="020B0604020202020204"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Calibri" panose="020F0502020204030204" pitchFamily="34" charset="0"/>
                <a:cs typeface="Arial" panose="020B0604020202020204"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Calibri" panose="020F0502020204030204" pitchFamily="34" charset="0"/>
                <a:cs typeface="Arial" panose="020B0604020202020204"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9pPr>
          </a:lstStyle>
          <a:p>
            <a:pPr>
              <a:lnSpc>
                <a:spcPct val="90000"/>
              </a:lnSpc>
              <a:spcBef>
                <a:spcPct val="0"/>
              </a:spcBef>
              <a:buClrTx/>
              <a:buSzTx/>
              <a:buNone/>
            </a:pPr>
            <a:r>
              <a:rPr lang="el-GR" altLang="el-GR" sz="1100" dirty="0">
                <a:solidFill>
                  <a:srgbClr val="775F55"/>
                </a:solidFill>
                <a:latin typeface="+mn-lt"/>
                <a:ea typeface="Times New Roman" panose="02020603050405020304" pitchFamily="18" charset="0"/>
                <a:cs typeface="Arial Narrow" panose="020B0606020202030204" pitchFamily="34" charset="0"/>
              </a:rPr>
              <a:t>Πηγή</a:t>
            </a:r>
            <a:r>
              <a:rPr lang="en-US" altLang="el-GR" sz="1100" dirty="0">
                <a:solidFill>
                  <a:srgbClr val="775F55"/>
                </a:solidFill>
                <a:latin typeface="+mn-lt"/>
                <a:ea typeface="Times New Roman" panose="02020603050405020304" pitchFamily="18" charset="0"/>
                <a:cs typeface="Arial Narrow" panose="020B0606020202030204" pitchFamily="34" charset="0"/>
              </a:rPr>
              <a:t>: </a:t>
            </a:r>
            <a:r>
              <a:rPr lang="el-GR" altLang="el-GR" sz="1100" dirty="0">
                <a:solidFill>
                  <a:srgbClr val="775F55"/>
                </a:solidFill>
                <a:latin typeface="+mn-lt"/>
                <a:ea typeface="Times New Roman" panose="02020603050405020304" pitchFamily="18" charset="0"/>
                <a:cs typeface="Arial Narrow" panose="020B0606020202030204" pitchFamily="34" charset="0"/>
              </a:rPr>
              <a:t>ΕΛ .ΣΤΑΤ ., 2018, επεξεργασία στοιχείων ΙΟΒΕ</a:t>
            </a:r>
            <a:r>
              <a:rPr lang="en-US" altLang="el-GR" sz="1100" dirty="0">
                <a:solidFill>
                  <a:srgbClr val="775F55"/>
                </a:solidFill>
                <a:latin typeface="+mn-lt"/>
                <a:ea typeface="Times New Roman" panose="02020603050405020304" pitchFamily="18" charset="0"/>
                <a:cs typeface="Arial Narrow" panose="020B0606020202030204" pitchFamily="34" charset="0"/>
              </a:rPr>
              <a:t> </a:t>
            </a:r>
          </a:p>
        </p:txBody>
      </p:sp>
      <p:graphicFrame>
        <p:nvGraphicFramePr>
          <p:cNvPr id="5" name="Chart 4"/>
          <p:cNvGraphicFramePr>
            <a:graphicFrameLocks/>
          </p:cNvGraphicFramePr>
          <p:nvPr>
            <p:extLst>
              <p:ext uri="{D42A27DB-BD31-4B8C-83A1-F6EECF244321}">
                <p14:modId xmlns:p14="http://schemas.microsoft.com/office/powerpoint/2010/main" val="3028689705"/>
              </p:ext>
            </p:extLst>
          </p:nvPr>
        </p:nvGraphicFramePr>
        <p:xfrm>
          <a:off x="107504" y="1052736"/>
          <a:ext cx="8928992" cy="5472608"/>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p:cNvPicPr>
            <a:picLocks noChangeAspect="1"/>
          </p:cNvPicPr>
          <p:nvPr/>
        </p:nvPicPr>
        <p:blipFill>
          <a:blip r:embed="rId4"/>
          <a:stretch>
            <a:fillRect/>
          </a:stretch>
        </p:blipFill>
        <p:spPr>
          <a:xfrm>
            <a:off x="8266100" y="15415"/>
            <a:ext cx="877900" cy="908383"/>
          </a:xfrm>
          <a:prstGeom prst="rect">
            <a:avLst/>
          </a:prstGeom>
        </p:spPr>
      </p:pic>
      <p:sp>
        <p:nvSpPr>
          <p:cNvPr id="4" name="Slide Number Placeholder 3">
            <a:extLst>
              <a:ext uri="{FF2B5EF4-FFF2-40B4-BE49-F238E27FC236}">
                <a16:creationId xmlns:a16="http://schemas.microsoft.com/office/drawing/2014/main" id="{BA73FFD0-1E9D-4A52-AFA8-02DC2C293F0C}"/>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11</a:t>
            </a:fld>
            <a:endParaRPr lang="en-US" dirty="0"/>
          </a:p>
        </p:txBody>
      </p:sp>
    </p:spTree>
    <p:extLst>
      <p:ext uri="{BB962C8B-B14F-4D97-AF65-F5344CB8AC3E}">
        <p14:creationId xmlns:p14="http://schemas.microsoft.com/office/powerpoint/2010/main" val="36400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500" b="1" dirty="0">
                <a:latin typeface="+mn-lt"/>
                <a:cs typeface="Calibri" panose="020F0502020204030204" pitchFamily="34" charset="0"/>
              </a:rPr>
              <a:t>Μείωση -36,7% στη συνολική και -55,3% στη δημόσια δαπάνη για φαρμακευτικά και άλλα υγειονομικά αναλώσιμα από το 2009 </a:t>
            </a:r>
          </a:p>
        </p:txBody>
      </p:sp>
      <p:sp>
        <p:nvSpPr>
          <p:cNvPr id="3" name="Slide Number Placeholder 2">
            <a:extLst>
              <a:ext uri="{FF2B5EF4-FFF2-40B4-BE49-F238E27FC236}">
                <a16:creationId xmlns:a16="http://schemas.microsoft.com/office/drawing/2014/main" id="{E0F886DA-EE44-4E12-898F-D304F209E7CD}"/>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12</a:t>
            </a:fld>
            <a:endParaRPr lang="en-US" dirty="0"/>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39011" y="6584527"/>
            <a:ext cx="9122229"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Σύστημα Λογαριασμών Υγείας (ΣΛΥ) </a:t>
            </a:r>
            <a:r>
              <a:rPr lang="en-US" sz="1100" dirty="0">
                <a:solidFill>
                  <a:srgbClr val="775F55"/>
                </a:solidFill>
                <a:latin typeface="+mn-lt"/>
                <a:ea typeface="Times New Roman" panose="02020603050405020304" pitchFamily="18" charset="0"/>
                <a:cs typeface="Arial Narrow" panose="020B0606020202030204" pitchFamily="34" charset="0"/>
              </a:rPr>
              <a:t>2017</a:t>
            </a:r>
            <a:r>
              <a:rPr lang="el-GR" sz="1100" dirty="0">
                <a:solidFill>
                  <a:srgbClr val="775F55"/>
                </a:solidFill>
                <a:latin typeface="+mn-lt"/>
                <a:ea typeface="Times New Roman" panose="02020603050405020304" pitchFamily="18" charset="0"/>
                <a:cs typeface="Arial Narrow" panose="020B0606020202030204" pitchFamily="34" charset="0"/>
              </a:rPr>
              <a:t>, ΕΛ.ΣΤΑΤ., 2018, επεξεργασία στοιχείων ΙΟΒΕ. </a:t>
            </a:r>
          </a:p>
        </p:txBody>
      </p:sp>
      <p:graphicFrame>
        <p:nvGraphicFramePr>
          <p:cNvPr id="10" name="Content Placeholder 9">
            <a:extLst>
              <a:ext uri="{FF2B5EF4-FFF2-40B4-BE49-F238E27FC236}">
                <a16:creationId xmlns:a16="http://schemas.microsoft.com/office/drawing/2014/main" id="{00000000-0008-0000-1C00-000002000000}"/>
              </a:ext>
            </a:extLst>
          </p:cNvPr>
          <p:cNvGraphicFramePr>
            <a:graphicFrameLocks noGrp="1"/>
          </p:cNvGraphicFramePr>
          <p:nvPr>
            <p:ph sz="quarter" idx="13"/>
            <p:extLst>
              <p:ext uri="{D42A27DB-BD31-4B8C-83A1-F6EECF244321}">
                <p14:modId xmlns:p14="http://schemas.microsoft.com/office/powerpoint/2010/main" val="41140040"/>
              </p:ext>
            </p:extLst>
          </p:nvPr>
        </p:nvGraphicFramePr>
        <p:xfrm>
          <a:off x="107504" y="1124744"/>
          <a:ext cx="8958700" cy="52952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667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Autofit/>
          </a:bodyPr>
          <a:lstStyle/>
          <a:p>
            <a:r>
              <a:rPr lang="el-GR" sz="1800" b="1" dirty="0">
                <a:latin typeface="+mn-lt"/>
                <a:cs typeface="Calibri" panose="020F0502020204030204" pitchFamily="34" charset="0"/>
              </a:rPr>
              <a:t>Από €430 το 2009 στα €188 το 2016 η δημόσια κατά κεφαλή δαπάνη για φαρμακευτικά και άλλα υγειονομικά αναλώσιμα</a:t>
            </a:r>
            <a:r>
              <a:rPr lang="en-US" sz="1800" b="1" dirty="0">
                <a:latin typeface="+mn-lt"/>
                <a:cs typeface="Calibri" panose="020F0502020204030204" pitchFamily="34" charset="0"/>
              </a:rPr>
              <a:t> (</a:t>
            </a:r>
            <a:r>
              <a:rPr lang="el-GR" sz="1800" b="1" dirty="0">
                <a:latin typeface="+mn-lt"/>
                <a:cs typeface="Calibri" panose="020F0502020204030204" pitchFamily="34" charset="0"/>
              </a:rPr>
              <a:t>1,1% του ΑΕΠ έναντι 2% το 2009), κάτω από το μέσο όρο ΕΕ22 και Νοτίων Χωρών</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10471" y="6403388"/>
            <a:ext cx="9122229"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OECD Health </a:t>
            </a:r>
            <a:r>
              <a:rPr lang="el-GR" sz="1100" dirty="0" err="1">
                <a:solidFill>
                  <a:srgbClr val="775F55"/>
                </a:solidFill>
                <a:latin typeface="+mn-lt"/>
                <a:ea typeface="Times New Roman" panose="02020603050405020304" pitchFamily="18" charset="0"/>
                <a:cs typeface="Arial Narrow" panose="020B0606020202030204" pitchFamily="34" charset="0"/>
              </a:rPr>
              <a:t>Statistics</a:t>
            </a:r>
            <a:r>
              <a:rPr lang="el-GR" sz="1100" dirty="0">
                <a:solidFill>
                  <a:srgbClr val="775F55"/>
                </a:solidFill>
                <a:latin typeface="+mn-lt"/>
                <a:ea typeface="Times New Roman" panose="02020603050405020304" pitchFamily="18" charset="0"/>
                <a:cs typeface="Arial Narrow" panose="020B0606020202030204" pitchFamily="34" charset="0"/>
              </a:rPr>
              <a:t> 2018,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2018, επεξεργασία στοιχείων ΙΟΒΕ. Νότιες Χώρες (Ιταλία, Ισπανία, Πορτογαλία), Ευρωπαϊκή Ένωση-22: (μη διαθέσιμα στοιχεία για Βουλγαρία, Κροατία, Κύπρος, Ρουμανία, Μάλτα, Ην. Βασίλειο)</a:t>
            </a:r>
          </a:p>
        </p:txBody>
      </p:sp>
      <p:graphicFrame>
        <p:nvGraphicFramePr>
          <p:cNvPr id="6" name="Chart 5">
            <a:extLst>
              <a:ext uri="{FF2B5EF4-FFF2-40B4-BE49-F238E27FC236}">
                <a16:creationId xmlns:a16="http://schemas.microsoft.com/office/drawing/2014/main" id="{00000000-0008-0000-1100-000004000000}"/>
              </a:ext>
            </a:extLst>
          </p:cNvPr>
          <p:cNvGraphicFramePr/>
          <p:nvPr>
            <p:extLst>
              <p:ext uri="{D42A27DB-BD31-4B8C-83A1-F6EECF244321}">
                <p14:modId xmlns:p14="http://schemas.microsoft.com/office/powerpoint/2010/main" val="2961508659"/>
              </p:ext>
            </p:extLst>
          </p:nvPr>
        </p:nvGraphicFramePr>
        <p:xfrm>
          <a:off x="107504" y="1105312"/>
          <a:ext cx="8856984" cy="5292471"/>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ED5C27A6-93AC-4F00-89D0-510EFC26B91D}"/>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13</a:t>
            </a:fld>
            <a:endParaRPr lang="en-US" dirty="0"/>
          </a:p>
        </p:txBody>
      </p:sp>
    </p:spTree>
    <p:extLst>
      <p:ext uri="{BB962C8B-B14F-4D97-AF65-F5344CB8AC3E}">
        <p14:creationId xmlns:p14="http://schemas.microsoft.com/office/powerpoint/2010/main" val="1809040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Χαμηλότερη η δημόσια κεφαλή φαρμακευτική δαπάνη σε σχέση με ΕΕ, Νότιες χώρες, υψηλότερα όμως η ιδιωτική</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771" y="6412776"/>
            <a:ext cx="9122229"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OECD Health </a:t>
            </a:r>
            <a:r>
              <a:rPr lang="el-GR" sz="1100" dirty="0" err="1">
                <a:solidFill>
                  <a:srgbClr val="775F55"/>
                </a:solidFill>
                <a:latin typeface="+mn-lt"/>
                <a:ea typeface="Times New Roman" panose="02020603050405020304" pitchFamily="18" charset="0"/>
                <a:cs typeface="Arial Narrow" panose="020B0606020202030204" pitchFamily="34" charset="0"/>
              </a:rPr>
              <a:t>Statistics</a:t>
            </a:r>
            <a:r>
              <a:rPr lang="el-GR" sz="1100" dirty="0">
                <a:solidFill>
                  <a:srgbClr val="775F55"/>
                </a:solidFill>
                <a:latin typeface="+mn-lt"/>
                <a:ea typeface="Times New Roman" panose="02020603050405020304" pitchFamily="18" charset="0"/>
                <a:cs typeface="Arial Narrow" panose="020B0606020202030204" pitchFamily="34" charset="0"/>
              </a:rPr>
              <a:t> 2018,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2018, επεξεργασία στοιχείων ΙΟΒΕ. Νότιες Χώρες (Ιταλία, Ισπανία, Πορτογαλία), Ευρωπαϊκή Ένωση-22: (μη διαθέσιμα στοιχεία για Βουλγαρία, Κροατία, Κύπρος, Ρουμανία, Μάλτα, Ην. Βασίλειο)</a:t>
            </a:r>
          </a:p>
        </p:txBody>
      </p:sp>
      <p:graphicFrame>
        <p:nvGraphicFramePr>
          <p:cNvPr id="6" name="Chart 5">
            <a:extLst>
              <a:ext uri="{FF2B5EF4-FFF2-40B4-BE49-F238E27FC236}">
                <a16:creationId xmlns:a16="http://schemas.microsoft.com/office/drawing/2014/main" id="{00000000-0008-0000-1200-000003000000}"/>
              </a:ext>
            </a:extLst>
          </p:cNvPr>
          <p:cNvGraphicFramePr/>
          <p:nvPr>
            <p:extLst>
              <p:ext uri="{D42A27DB-BD31-4B8C-83A1-F6EECF244321}">
                <p14:modId xmlns:p14="http://schemas.microsoft.com/office/powerpoint/2010/main" val="3549653876"/>
              </p:ext>
            </p:extLst>
          </p:nvPr>
        </p:nvGraphicFramePr>
        <p:xfrm>
          <a:off x="323528" y="980727"/>
          <a:ext cx="3939345" cy="542976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00000000-0008-0000-1300-000002000000}"/>
              </a:ext>
            </a:extLst>
          </p:cNvPr>
          <p:cNvGraphicFramePr/>
          <p:nvPr>
            <p:extLst>
              <p:ext uri="{D42A27DB-BD31-4B8C-83A1-F6EECF244321}">
                <p14:modId xmlns:p14="http://schemas.microsoft.com/office/powerpoint/2010/main" val="3458822436"/>
              </p:ext>
            </p:extLst>
          </p:nvPr>
        </p:nvGraphicFramePr>
        <p:xfrm>
          <a:off x="4283968" y="980726"/>
          <a:ext cx="3960361" cy="5429767"/>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a:extLst>
              <a:ext uri="{FF2B5EF4-FFF2-40B4-BE49-F238E27FC236}">
                <a16:creationId xmlns:a16="http://schemas.microsoft.com/office/drawing/2014/main" id="{1D8181B1-A5B8-481F-B63E-A3813BFF04DA}"/>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14</a:t>
            </a:fld>
            <a:endParaRPr lang="en-US" dirty="0"/>
          </a:p>
        </p:txBody>
      </p:sp>
    </p:spTree>
    <p:extLst>
      <p:ext uri="{BB962C8B-B14F-4D97-AF65-F5344CB8AC3E}">
        <p14:creationId xmlns:p14="http://schemas.microsoft.com/office/powerpoint/2010/main" val="3024474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600" b="1" dirty="0">
                <a:latin typeface="+mn-lt"/>
                <a:cs typeface="Calibri" panose="020F0502020204030204" pitchFamily="34" charset="0"/>
              </a:rPr>
              <a:t>Συνολική μείωση -61,9% από το 2009</a:t>
            </a:r>
            <a:endParaRPr lang="el-GR" sz="2500" b="1" dirty="0">
              <a:latin typeface="+mn-lt"/>
              <a:cs typeface="Calibri" panose="020F0502020204030204" pitchFamily="34" charset="0"/>
            </a:endParaRP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6306" y="6389541"/>
            <a:ext cx="9121169"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ΕΟΠΥΥ 2012-2018 Εκθέσεις Προϋπολογισμών 2014-2018, επεξεργασία στοιχείων ΙΟΒΕ-ΣΦΕΕ. Σημείωση: Μολονότι οι φαρμακευτικές εταιρείες πωλούν σε τιμές παραγωγού (</a:t>
            </a:r>
            <a:r>
              <a:rPr lang="el-GR" sz="1100" dirty="0" err="1">
                <a:solidFill>
                  <a:srgbClr val="775F55"/>
                </a:solidFill>
                <a:latin typeface="+mn-lt"/>
                <a:ea typeface="Times New Roman" panose="02020603050405020304" pitchFamily="18" charset="0"/>
                <a:cs typeface="Arial Narrow" panose="020B0606020202030204" pitchFamily="34" charset="0"/>
              </a:rPr>
              <a:t>ex-factory</a:t>
            </a:r>
            <a:r>
              <a:rPr lang="el-GR" sz="1100" dirty="0">
                <a:solidFill>
                  <a:srgbClr val="775F55"/>
                </a:solidFill>
                <a:latin typeface="+mn-lt"/>
                <a:ea typeface="Times New Roman" panose="02020603050405020304" pitchFamily="18" charset="0"/>
                <a:cs typeface="Arial Narrow" panose="020B0606020202030204" pitchFamily="34" charset="0"/>
              </a:rPr>
              <a:t>) το κράτος υπολογίζει το </a:t>
            </a:r>
            <a:r>
              <a:rPr lang="el-GR" sz="1100" dirty="0" err="1">
                <a:solidFill>
                  <a:srgbClr val="775F55"/>
                </a:solidFill>
                <a:latin typeface="+mn-lt"/>
                <a:ea typeface="Times New Roman" panose="02020603050405020304" pitchFamily="18" charset="0"/>
                <a:cs typeface="Arial Narrow" panose="020B0606020202030204" pitchFamily="34" charset="0"/>
              </a:rPr>
              <a:t>clawback</a:t>
            </a:r>
            <a:r>
              <a:rPr lang="el-GR" sz="1100" dirty="0">
                <a:solidFill>
                  <a:srgbClr val="775F55"/>
                </a:solidFill>
                <a:latin typeface="+mn-lt"/>
                <a:ea typeface="Times New Roman" panose="02020603050405020304" pitchFamily="18" charset="0"/>
                <a:cs typeface="Arial Narrow" panose="020B0606020202030204" pitchFamily="34" charset="0"/>
              </a:rPr>
              <a:t> σε τιμές λιανικής. Για 2018 και 2019 τα </a:t>
            </a:r>
            <a:r>
              <a:rPr lang="el-GR" sz="1100" dirty="0" err="1">
                <a:solidFill>
                  <a:srgbClr val="775F55"/>
                </a:solidFill>
                <a:latin typeface="+mn-lt"/>
                <a:ea typeface="Times New Roman" panose="02020603050405020304" pitchFamily="18" charset="0"/>
                <a:cs typeface="Arial Narrow" panose="020B0606020202030204" pitchFamily="34" charset="0"/>
              </a:rPr>
              <a:t>clawback</a:t>
            </a:r>
            <a:r>
              <a:rPr lang="el-GR" sz="1100" dirty="0">
                <a:solidFill>
                  <a:srgbClr val="775F55"/>
                </a:solidFill>
                <a:latin typeface="+mn-lt"/>
                <a:ea typeface="Times New Roman" panose="02020603050405020304" pitchFamily="18" charset="0"/>
                <a:cs typeface="Arial Narrow" panose="020B0606020202030204" pitchFamily="34" charset="0"/>
              </a:rPr>
              <a:t> και </a:t>
            </a:r>
            <a:r>
              <a:rPr lang="el-GR" sz="1100" dirty="0" err="1">
                <a:solidFill>
                  <a:srgbClr val="775F55"/>
                </a:solidFill>
                <a:latin typeface="+mn-lt"/>
                <a:ea typeface="Times New Roman" panose="02020603050405020304" pitchFamily="18" charset="0"/>
                <a:cs typeface="Arial Narrow" panose="020B0606020202030204" pitchFamily="34" charset="0"/>
              </a:rPr>
              <a:t>rebates</a:t>
            </a:r>
            <a:r>
              <a:rPr lang="el-GR" sz="1100" dirty="0">
                <a:solidFill>
                  <a:srgbClr val="775F55"/>
                </a:solidFill>
                <a:latin typeface="+mn-lt"/>
                <a:ea typeface="Times New Roman" panose="02020603050405020304" pitchFamily="18" charset="0"/>
                <a:cs typeface="Arial Narrow" panose="020B0606020202030204" pitchFamily="34" charset="0"/>
              </a:rPr>
              <a:t> είναι εκτίμηση</a:t>
            </a:r>
          </a:p>
        </p:txBody>
      </p:sp>
      <p:graphicFrame>
        <p:nvGraphicFramePr>
          <p:cNvPr id="8" name="Chart 7">
            <a:extLst>
              <a:ext uri="{FF2B5EF4-FFF2-40B4-BE49-F238E27FC236}">
                <a16:creationId xmlns:a16="http://schemas.microsoft.com/office/drawing/2014/main" id="{00000000-0008-0000-1E00-000002000000}"/>
              </a:ext>
            </a:extLst>
          </p:cNvPr>
          <p:cNvGraphicFramePr/>
          <p:nvPr>
            <p:extLst>
              <p:ext uri="{D42A27DB-BD31-4B8C-83A1-F6EECF244321}">
                <p14:modId xmlns:p14="http://schemas.microsoft.com/office/powerpoint/2010/main" val="51996070"/>
              </p:ext>
            </p:extLst>
          </p:nvPr>
        </p:nvGraphicFramePr>
        <p:xfrm>
          <a:off x="179512" y="1053130"/>
          <a:ext cx="8784976" cy="5249651"/>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F83E3796-D7A3-45BD-8F2C-A7855054D8DC}"/>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15</a:t>
            </a:fld>
            <a:endParaRPr lang="en-US" dirty="0"/>
          </a:p>
        </p:txBody>
      </p:sp>
    </p:spTree>
    <p:extLst>
      <p:ext uri="{BB962C8B-B14F-4D97-AF65-F5344CB8AC3E}">
        <p14:creationId xmlns:p14="http://schemas.microsoft.com/office/powerpoint/2010/main" val="4211919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err="1">
                <a:latin typeface="+mn-lt"/>
                <a:cs typeface="Calibri" panose="020F0502020204030204" pitchFamily="34" charset="0"/>
              </a:rPr>
              <a:t>Εξωνοσοκομειακή</a:t>
            </a:r>
            <a:r>
              <a:rPr lang="el-GR" sz="2500" b="1" dirty="0">
                <a:latin typeface="+mn-lt"/>
                <a:cs typeface="Calibri" panose="020F0502020204030204" pitchFamily="34" charset="0"/>
              </a:rPr>
              <a:t> φαρμακευτική δαπάνη</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016" y="6239075"/>
            <a:ext cx="9122984" cy="635751"/>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ΕΟΠΥΥ 2012-2018 Εκθέσεις Προϋπολογισμών 2014-2018, επεξεργασία στοιχείων ΙΟΒΕ-ΣΦΕΕ. Συμμετοχή ασθενών: είναι μόνο ό,τι πληρώνει ο ασθενής στην </a:t>
            </a:r>
            <a:r>
              <a:rPr lang="el-GR" sz="1100" dirty="0" err="1">
                <a:solidFill>
                  <a:srgbClr val="775F55"/>
                </a:solidFill>
                <a:latin typeface="+mn-lt"/>
                <a:ea typeface="Times New Roman" panose="02020603050405020304" pitchFamily="18" charset="0"/>
                <a:cs typeface="Arial Narrow" panose="020B0606020202030204" pitchFamily="34" charset="0"/>
              </a:rPr>
              <a:t>αποζημιούμενη</a:t>
            </a:r>
            <a:r>
              <a:rPr lang="el-GR" sz="1100" dirty="0">
                <a:solidFill>
                  <a:srgbClr val="775F55"/>
                </a:solidFill>
                <a:latin typeface="+mn-lt"/>
                <a:ea typeface="Times New Roman" panose="02020603050405020304" pitchFamily="18" charset="0"/>
                <a:cs typeface="Arial Narrow" panose="020B0606020202030204" pitchFamily="34" charset="0"/>
              </a:rPr>
              <a:t> αγορά (δηλ. η θεσμοθετημένη 0%,10%,25%) και η επιβάρυνση που προκύπτει από τη διαφορά Λιανικής τιμής (ΛΤ)-Τιμής Αποζημίωσης (ΤΑ).</a:t>
            </a:r>
          </a:p>
        </p:txBody>
      </p:sp>
      <p:graphicFrame>
        <p:nvGraphicFramePr>
          <p:cNvPr id="6" name="Chart 5">
            <a:extLst>
              <a:ext uri="{FF2B5EF4-FFF2-40B4-BE49-F238E27FC236}">
                <a16:creationId xmlns:a16="http://schemas.microsoft.com/office/drawing/2014/main" id="{00000000-0008-0000-2300-000002000000}"/>
              </a:ext>
            </a:extLst>
          </p:cNvPr>
          <p:cNvGraphicFramePr/>
          <p:nvPr>
            <p:extLst>
              <p:ext uri="{D42A27DB-BD31-4B8C-83A1-F6EECF244321}">
                <p14:modId xmlns:p14="http://schemas.microsoft.com/office/powerpoint/2010/main" val="3922572102"/>
              </p:ext>
            </p:extLst>
          </p:nvPr>
        </p:nvGraphicFramePr>
        <p:xfrm>
          <a:off x="179512" y="1124744"/>
          <a:ext cx="8784976" cy="4968551"/>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85A98A2D-85C9-4801-BCCA-0865F7F9D8F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16</a:t>
            </a:fld>
            <a:endParaRPr lang="en-US" dirty="0"/>
          </a:p>
        </p:txBody>
      </p:sp>
    </p:spTree>
    <p:extLst>
      <p:ext uri="{BB962C8B-B14F-4D97-AF65-F5344CB8AC3E}">
        <p14:creationId xmlns:p14="http://schemas.microsoft.com/office/powerpoint/2010/main" val="3585694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Δημόσια νοσοκομειακή φαρμακευτική δαπάνη και συμμετοχή βιομηχανίας</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2831" y="6305065"/>
            <a:ext cx="9099398"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ΕΟΠΥΥ 2012-2018, ESY.net 2012-2015, επεξεργασία στοιχείων ΙΟΒΕ-ΣΦΕΕ. Σημείωση: Εκτίμηση 2018 για συμμετοχή βιομηχανίας βάσει του 2017. Δημόσια νοσοκομειακή φαρμακευτική δαπάνη: δεδομένα από ESY.net και από σημειώματα ΕΟΠΥΥ για την περίοδο 2013-2015. </a:t>
            </a:r>
          </a:p>
        </p:txBody>
      </p:sp>
      <p:graphicFrame>
        <p:nvGraphicFramePr>
          <p:cNvPr id="6" name="Chart 5">
            <a:extLst>
              <a:ext uri="{FF2B5EF4-FFF2-40B4-BE49-F238E27FC236}">
                <a16:creationId xmlns:a16="http://schemas.microsoft.com/office/drawing/2014/main" id="{00000000-0008-0000-2400-000002000000}"/>
              </a:ext>
            </a:extLst>
          </p:cNvPr>
          <p:cNvGraphicFramePr/>
          <p:nvPr>
            <p:extLst>
              <p:ext uri="{D42A27DB-BD31-4B8C-83A1-F6EECF244321}">
                <p14:modId xmlns:p14="http://schemas.microsoft.com/office/powerpoint/2010/main" val="163403792"/>
              </p:ext>
            </p:extLst>
          </p:nvPr>
        </p:nvGraphicFramePr>
        <p:xfrm>
          <a:off x="179512" y="1052736"/>
          <a:ext cx="8640960" cy="5112568"/>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a:extLst>
              <a:ext uri="{FF2B5EF4-FFF2-40B4-BE49-F238E27FC236}">
                <a16:creationId xmlns:a16="http://schemas.microsoft.com/office/drawing/2014/main" id="{00000000-0008-0000-2000-000003000000}"/>
              </a:ext>
            </a:extLst>
          </p:cNvPr>
          <p:cNvSpPr/>
          <p:nvPr/>
        </p:nvSpPr>
        <p:spPr>
          <a:xfrm>
            <a:off x="4111212" y="1484784"/>
            <a:ext cx="1287780" cy="454660"/>
          </a:xfrm>
          <a:prstGeom prst="rect">
            <a:avLst/>
          </a:prstGeom>
          <a:solidFill>
            <a:srgbClr val="E7E6E6"/>
          </a:solidFill>
          <a:ln w="12700" cap="flat" cmpd="sng" algn="ctr">
            <a:solidFill>
              <a:sysClr val="windowText" lastClr="000000">
                <a:lumMod val="65000"/>
                <a:lumOff val="35000"/>
              </a:sysClr>
            </a:solidFill>
            <a:prstDash val="solid"/>
            <a:miter lim="800000"/>
          </a:ln>
          <a:effectLst/>
        </p:spPr>
        <p:txBody>
          <a:bodyPr rtlCol="0" anchor="ctr"/>
          <a:lstStyle/>
          <a:p>
            <a:pPr algn="ctr">
              <a:spcAft>
                <a:spcPts val="0"/>
              </a:spcAft>
            </a:pPr>
            <a:r>
              <a:rPr lang="el-GR" sz="1100" b="1">
                <a:solidFill>
                  <a:srgbClr val="000000"/>
                </a:solidFill>
                <a:effectLst/>
                <a:latin typeface="Calibri" panose="020F0502020204030204" pitchFamily="34" charset="0"/>
                <a:cs typeface="+mn-cs"/>
              </a:rPr>
              <a:t>Επιβολή κλειστού προυπολογισμού </a:t>
            </a:r>
            <a:endParaRPr lang="el-GR" sz="1100">
              <a:effectLst/>
              <a:latin typeface="Times New Roman" panose="02020603050405020304" pitchFamily="18" charset="0"/>
              <a:ea typeface="Times New Roman" panose="02020603050405020304" pitchFamily="18" charset="0"/>
            </a:endParaRPr>
          </a:p>
        </p:txBody>
      </p:sp>
      <p:sp>
        <p:nvSpPr>
          <p:cNvPr id="3" name="Slide Number Placeholder 2">
            <a:extLst>
              <a:ext uri="{FF2B5EF4-FFF2-40B4-BE49-F238E27FC236}">
                <a16:creationId xmlns:a16="http://schemas.microsoft.com/office/drawing/2014/main" id="{0E346251-67AF-44C8-941B-560100D57CCC}"/>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17</a:t>
            </a:fld>
            <a:endParaRPr lang="en-US" dirty="0"/>
          </a:p>
        </p:txBody>
      </p:sp>
    </p:spTree>
    <p:extLst>
      <p:ext uri="{BB962C8B-B14F-4D97-AF65-F5344CB8AC3E}">
        <p14:creationId xmlns:p14="http://schemas.microsoft.com/office/powerpoint/2010/main" val="1083372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Συμμετοχή ασθενών στην </a:t>
            </a:r>
            <a:r>
              <a:rPr lang="el-GR" sz="2500" b="1" dirty="0" err="1">
                <a:latin typeface="+mn-lt"/>
                <a:cs typeface="Calibri" panose="020F0502020204030204" pitchFamily="34" charset="0"/>
              </a:rPr>
              <a:t>αποζημιούμενη</a:t>
            </a:r>
            <a:r>
              <a:rPr lang="el-GR" sz="2500" b="1" dirty="0">
                <a:latin typeface="+mn-lt"/>
                <a:cs typeface="Calibri" panose="020F0502020204030204" pitchFamily="34" charset="0"/>
              </a:rPr>
              <a:t> αγορά (2018)</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2831" y="6305065"/>
            <a:ext cx="9099398"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Κρατικός Προϋπολογισμός, σημειώματα εταιρειών, στοιχεία από ΗΔΙΚΑ, Επεξεργασία ΣΦΕΕ</a:t>
            </a:r>
          </a:p>
        </p:txBody>
      </p:sp>
      <p:graphicFrame>
        <p:nvGraphicFramePr>
          <p:cNvPr id="8" name="Γράφημα 41">
            <a:extLst>
              <a:ext uri="{FF2B5EF4-FFF2-40B4-BE49-F238E27FC236}">
                <a16:creationId xmlns:a16="http://schemas.microsoft.com/office/drawing/2014/main" id="{E143323E-3A34-4A3D-A394-DCCA3AD4EDB5}"/>
              </a:ext>
            </a:extLst>
          </p:cNvPr>
          <p:cNvGraphicFramePr/>
          <p:nvPr>
            <p:extLst>
              <p:ext uri="{D42A27DB-BD31-4B8C-83A1-F6EECF244321}">
                <p14:modId xmlns:p14="http://schemas.microsoft.com/office/powerpoint/2010/main" val="1277410653"/>
              </p:ext>
            </p:extLst>
          </p:nvPr>
        </p:nvGraphicFramePr>
        <p:xfrm>
          <a:off x="263192" y="1196821"/>
          <a:ext cx="8568952" cy="22396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Γράφημα 43">
            <a:extLst>
              <a:ext uri="{FF2B5EF4-FFF2-40B4-BE49-F238E27FC236}">
                <a16:creationId xmlns:a16="http://schemas.microsoft.com/office/drawing/2014/main" id="{F95F6C53-E26C-46E3-A4A9-CBE14169EAD3}"/>
              </a:ext>
            </a:extLst>
          </p:cNvPr>
          <p:cNvGraphicFramePr/>
          <p:nvPr>
            <p:extLst>
              <p:ext uri="{D42A27DB-BD31-4B8C-83A1-F6EECF244321}">
                <p14:modId xmlns:p14="http://schemas.microsoft.com/office/powerpoint/2010/main" val="2271863468"/>
              </p:ext>
            </p:extLst>
          </p:nvPr>
        </p:nvGraphicFramePr>
        <p:xfrm>
          <a:off x="107504" y="3830266"/>
          <a:ext cx="8928992" cy="2335038"/>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a:extLst>
              <a:ext uri="{FF2B5EF4-FFF2-40B4-BE49-F238E27FC236}">
                <a16:creationId xmlns:a16="http://schemas.microsoft.com/office/drawing/2014/main" id="{F459CCBD-2E62-459A-AAA2-3D926DD8EF9B}"/>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18</a:t>
            </a:fld>
            <a:endParaRPr lang="en-US" dirty="0"/>
          </a:p>
        </p:txBody>
      </p:sp>
    </p:spTree>
    <p:extLst>
      <p:ext uri="{BB962C8B-B14F-4D97-AF65-F5344CB8AC3E}">
        <p14:creationId xmlns:p14="http://schemas.microsoft.com/office/powerpoint/2010/main" val="3505377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Συνολική Ιδιωτική Φαρμακευτική Δαπάνη (2018)</a:t>
            </a:r>
          </a:p>
        </p:txBody>
      </p:sp>
      <p:pic>
        <p:nvPicPr>
          <p:cNvPr id="5" name="Picture 4"/>
          <p:cNvPicPr>
            <a:picLocks noChangeAspect="1"/>
          </p:cNvPicPr>
          <p:nvPr/>
        </p:nvPicPr>
        <p:blipFill>
          <a:blip r:embed="rId2"/>
          <a:stretch>
            <a:fillRect/>
          </a:stretch>
        </p:blipFill>
        <p:spPr>
          <a:xfrm>
            <a:off x="8244329" y="26146"/>
            <a:ext cx="877900" cy="865707"/>
          </a:xfrm>
          <a:prstGeom prst="rect">
            <a:avLst/>
          </a:prstGeom>
        </p:spPr>
      </p:pic>
      <p:sp>
        <p:nvSpPr>
          <p:cNvPr id="7" name="Rectangle 6"/>
          <p:cNvSpPr/>
          <p:nvPr/>
        </p:nvSpPr>
        <p:spPr>
          <a:xfrm>
            <a:off x="22831" y="6305065"/>
            <a:ext cx="9099398"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Στοιχεία ΗΔΙΚΑ (Θεσμοθετημένη συμμετοχή ασθενών), ΜΗΣΥΦΑ &amp; </a:t>
            </a:r>
            <a:r>
              <a:rPr lang="el-GR" sz="1100" dirty="0" err="1">
                <a:solidFill>
                  <a:srgbClr val="775F55"/>
                </a:solidFill>
                <a:latin typeface="+mn-lt"/>
                <a:ea typeface="Times New Roman" panose="02020603050405020304" pitchFamily="18" charset="0"/>
                <a:cs typeface="Arial Narrow" panose="020B0606020202030204" pitchFamily="34" charset="0"/>
              </a:rPr>
              <a:t>Αρν.Λίστα</a:t>
            </a:r>
            <a:r>
              <a:rPr lang="el-GR" sz="1100" dirty="0">
                <a:solidFill>
                  <a:srgbClr val="775F55"/>
                </a:solidFill>
                <a:latin typeface="+mn-lt"/>
                <a:ea typeface="Times New Roman" panose="02020603050405020304" pitchFamily="18" charset="0"/>
                <a:cs typeface="Arial Narrow" panose="020B0606020202030204" pitchFamily="34" charset="0"/>
              </a:rPr>
              <a:t> υπολογισμοί ΣΦΕΕ βάσει στοιχείων IQVIA (MAT3/2018)</a:t>
            </a:r>
          </a:p>
        </p:txBody>
      </p:sp>
      <p:graphicFrame>
        <p:nvGraphicFramePr>
          <p:cNvPr id="9" name="Γράφημα 35">
            <a:extLst>
              <a:ext uri="{FF2B5EF4-FFF2-40B4-BE49-F238E27FC236}">
                <a16:creationId xmlns:a16="http://schemas.microsoft.com/office/drawing/2014/main" id="{C073EFCF-C940-4499-B99D-11ECFC0A8722}"/>
              </a:ext>
            </a:extLst>
          </p:cNvPr>
          <p:cNvGraphicFramePr/>
          <p:nvPr>
            <p:extLst>
              <p:ext uri="{D42A27DB-BD31-4B8C-83A1-F6EECF244321}">
                <p14:modId xmlns:p14="http://schemas.microsoft.com/office/powerpoint/2010/main" val="2523884773"/>
              </p:ext>
            </p:extLst>
          </p:nvPr>
        </p:nvGraphicFramePr>
        <p:xfrm>
          <a:off x="179512" y="1384988"/>
          <a:ext cx="8280920" cy="4420275"/>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B242E0FB-8608-4266-B22B-83B0298B78CF}"/>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19</a:t>
            </a:fld>
            <a:endParaRPr lang="en-US" dirty="0"/>
          </a:p>
        </p:txBody>
      </p:sp>
    </p:spTree>
    <p:extLst>
      <p:ext uri="{BB962C8B-B14F-4D97-AF65-F5344CB8AC3E}">
        <p14:creationId xmlns:p14="http://schemas.microsoft.com/office/powerpoint/2010/main" val="15981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Σωρευτική απώλεια στο ΑΕΠ </a:t>
            </a:r>
            <a:r>
              <a:rPr lang="el-GR" sz="2500" b="1" dirty="0" smtClean="0">
                <a:latin typeface="+mn-lt"/>
                <a:cs typeface="Calibri" panose="020F0502020204030204" pitchFamily="34" charset="0"/>
              </a:rPr>
              <a:t>κατά -26,4</a:t>
            </a:r>
            <a:r>
              <a:rPr lang="el-GR" sz="2500" b="1" dirty="0">
                <a:latin typeface="+mn-lt"/>
                <a:cs typeface="Calibri" panose="020F0502020204030204" pitchFamily="34" charset="0"/>
              </a:rPr>
              <a:t>% </a:t>
            </a:r>
            <a:r>
              <a:rPr lang="en-US" sz="2500" b="1" dirty="0">
                <a:latin typeface="+mn-lt"/>
                <a:cs typeface="Calibri" panose="020F0502020204030204" pitchFamily="34" charset="0"/>
              </a:rPr>
              <a:t>(</a:t>
            </a:r>
            <a:r>
              <a:rPr lang="el-GR" sz="2500" b="1" dirty="0">
                <a:latin typeface="+mn-lt"/>
                <a:cs typeface="Calibri" panose="020F0502020204030204" pitchFamily="34" charset="0"/>
              </a:rPr>
              <a:t>2007-2016</a:t>
            </a:r>
            <a:r>
              <a:rPr lang="en-US" sz="2500" b="1" dirty="0" smtClean="0">
                <a:latin typeface="+mn-lt"/>
                <a:cs typeface="Calibri" panose="020F0502020204030204" pitchFamily="34" charset="0"/>
              </a:rPr>
              <a:t>)</a:t>
            </a:r>
            <a:r>
              <a:rPr lang="el-GR" sz="2500" b="1" dirty="0" smtClean="0">
                <a:latin typeface="+mn-lt"/>
                <a:cs typeface="Calibri" panose="020F0502020204030204" pitchFamily="34" charset="0"/>
              </a:rPr>
              <a:t>, </a:t>
            </a:r>
            <a:r>
              <a:rPr lang="el-GR" sz="2500" b="1" dirty="0">
                <a:latin typeface="+mn-lt"/>
                <a:cs typeface="Calibri" panose="020F0502020204030204" pitchFamily="34" charset="0"/>
              </a:rPr>
              <a:t>εκτίμηση για </a:t>
            </a:r>
            <a:r>
              <a:rPr lang="el-GR" sz="2500" b="1" dirty="0" smtClean="0">
                <a:latin typeface="+mn-lt"/>
                <a:cs typeface="Calibri" panose="020F0502020204030204" pitchFamily="34" charset="0"/>
              </a:rPr>
              <a:t>αύξηση την </a:t>
            </a:r>
            <a:r>
              <a:rPr lang="el-GR" sz="2500" b="1" dirty="0">
                <a:latin typeface="+mn-lt"/>
                <a:cs typeface="Calibri" panose="020F0502020204030204" pitchFamily="34" charset="0"/>
              </a:rPr>
              <a:t>περίοδο 2017-2020</a:t>
            </a:r>
          </a:p>
        </p:txBody>
      </p:sp>
      <p:pic>
        <p:nvPicPr>
          <p:cNvPr id="5" name="Picture 4"/>
          <p:cNvPicPr>
            <a:picLocks noChangeAspect="1"/>
          </p:cNvPicPr>
          <p:nvPr/>
        </p:nvPicPr>
        <p:blipFill>
          <a:blip r:embed="rId2"/>
          <a:stretch>
            <a:fillRect/>
          </a:stretch>
        </p:blipFill>
        <p:spPr>
          <a:xfrm>
            <a:off x="8244329" y="26146"/>
            <a:ext cx="877900" cy="865707"/>
          </a:xfrm>
          <a:prstGeom prst="rect">
            <a:avLst/>
          </a:prstGeom>
        </p:spPr>
      </p:pic>
      <p:sp>
        <p:nvSpPr>
          <p:cNvPr id="7" name="Rectangle 6"/>
          <p:cNvSpPr/>
          <p:nvPr/>
        </p:nvSpPr>
        <p:spPr>
          <a:xfrm>
            <a:off x="21016" y="6398194"/>
            <a:ext cx="8511424"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n-US" sz="1100" dirty="0">
                <a:solidFill>
                  <a:srgbClr val="775F55"/>
                </a:solidFill>
                <a:latin typeface="+mn-lt"/>
                <a:ea typeface="Times New Roman" panose="02020603050405020304" pitchFamily="18" charset="0"/>
                <a:cs typeface="Arial Narrow" panose="020B0606020202030204" pitchFamily="34" charset="0"/>
              </a:rPr>
              <a:t>Eurostat 2019, AMECO, </a:t>
            </a:r>
            <a:r>
              <a:rPr lang="el-GR" sz="1100" dirty="0">
                <a:solidFill>
                  <a:srgbClr val="775F55"/>
                </a:solidFill>
                <a:latin typeface="+mn-lt"/>
                <a:ea typeface="Times New Roman" panose="02020603050405020304" pitchFamily="18" charset="0"/>
                <a:cs typeface="Arial Narrow" panose="020B0606020202030204" pitchFamily="34" charset="0"/>
              </a:rPr>
              <a:t>Ευρωπαϊκή Επιτροπή, </a:t>
            </a:r>
            <a:r>
              <a:rPr lang="en-US" sz="1100" dirty="0">
                <a:solidFill>
                  <a:srgbClr val="775F55"/>
                </a:solidFill>
                <a:latin typeface="+mn-lt"/>
                <a:ea typeface="Times New Roman" panose="02020603050405020304" pitchFamily="18" charset="0"/>
                <a:cs typeface="Arial Narrow" panose="020B0606020202030204" pitchFamily="34" charset="0"/>
              </a:rPr>
              <a:t>Winter 2019 Economic Forecast (</a:t>
            </a:r>
            <a:r>
              <a:rPr lang="el-GR" sz="1100" dirty="0">
                <a:solidFill>
                  <a:srgbClr val="775F55"/>
                </a:solidFill>
                <a:latin typeface="+mn-lt"/>
                <a:ea typeface="Times New Roman" panose="02020603050405020304" pitchFamily="18" charset="0"/>
                <a:cs typeface="Arial Narrow" panose="020B0606020202030204" pitchFamily="34" charset="0"/>
              </a:rPr>
              <a:t>Φεβρουάριος 2019), ΑΕΠ αλυσωτοί δείκτες 2010, επεξεργασία στοιχείων ΙΟΒΕ. Νότιες Χώρες (Ιταλία, Ισπανία, Πορτογαλία), </a:t>
            </a:r>
            <a:r>
              <a:rPr lang="en-US" sz="1100" dirty="0">
                <a:solidFill>
                  <a:srgbClr val="775F55"/>
                </a:solidFill>
                <a:latin typeface="+mn-lt"/>
                <a:ea typeface="Times New Roman" panose="02020603050405020304" pitchFamily="18" charset="0"/>
                <a:cs typeface="Arial Narrow" panose="020B0606020202030204" pitchFamily="34" charset="0"/>
              </a:rPr>
              <a:t>e-estimation, f-forecast</a:t>
            </a:r>
            <a:endParaRPr lang="el-GR" sz="1100" dirty="0">
              <a:solidFill>
                <a:srgbClr val="775F55"/>
              </a:solidFill>
              <a:latin typeface="+mn-lt"/>
              <a:ea typeface="Times New Roman" panose="02020603050405020304" pitchFamily="18" charset="0"/>
              <a:cs typeface="Arial Narrow" panose="020B0606020202030204" pitchFamily="34" charset="0"/>
            </a:endParaRPr>
          </a:p>
        </p:txBody>
      </p:sp>
      <p:graphicFrame>
        <p:nvGraphicFramePr>
          <p:cNvPr id="6" name="Chart 5">
            <a:extLst>
              <a:ext uri="{FF2B5EF4-FFF2-40B4-BE49-F238E27FC236}">
                <a16:creationId xmlns:a16="http://schemas.microsoft.com/office/drawing/2014/main" id="{00000000-0008-0000-0600-000004000000}"/>
              </a:ext>
            </a:extLst>
          </p:cNvPr>
          <p:cNvGraphicFramePr>
            <a:graphicFrameLocks/>
          </p:cNvGraphicFramePr>
          <p:nvPr>
            <p:extLst>
              <p:ext uri="{D42A27DB-BD31-4B8C-83A1-F6EECF244321}">
                <p14:modId xmlns:p14="http://schemas.microsoft.com/office/powerpoint/2010/main" val="3782760520"/>
              </p:ext>
            </p:extLst>
          </p:nvPr>
        </p:nvGraphicFramePr>
        <p:xfrm>
          <a:off x="179512" y="1052736"/>
          <a:ext cx="8856984" cy="5343175"/>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A877CCBB-91A0-4F76-B452-B25EA7F35E0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a:t>
            </a:fld>
            <a:endParaRPr lang="en-US" dirty="0"/>
          </a:p>
        </p:txBody>
      </p:sp>
    </p:spTree>
    <p:extLst>
      <p:ext uri="{BB962C8B-B14F-4D97-AF65-F5344CB8AC3E}">
        <p14:creationId xmlns:p14="http://schemas.microsoft.com/office/powerpoint/2010/main" val="4063996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fontScale="90000"/>
          </a:bodyPr>
          <a:lstStyle/>
          <a:p>
            <a:r>
              <a:rPr lang="el-GR" sz="2500" b="1" dirty="0">
                <a:latin typeface="+mn-lt"/>
                <a:cs typeface="Calibri" panose="020F0502020204030204" pitchFamily="34" charset="0"/>
              </a:rPr>
              <a:t>2.506 κλινικές μελέτες (1.434 ολοκληρωμένες) μέχρι το 2018</a:t>
            </a:r>
            <a:br>
              <a:rPr lang="el-GR" sz="2500" b="1" dirty="0">
                <a:latin typeface="+mn-lt"/>
                <a:cs typeface="Calibri" panose="020F0502020204030204" pitchFamily="34" charset="0"/>
              </a:rPr>
            </a:br>
            <a:r>
              <a:rPr lang="el-GR" sz="2500" b="1" dirty="0">
                <a:latin typeface="+mn-lt"/>
                <a:cs typeface="Calibri" panose="020F0502020204030204" pitchFamily="34" charset="0"/>
              </a:rPr>
              <a:t>Δαπάνη Ε&amp;Α φαρμακοβιομηχανίας: 8% συνολικής δαπάνης για Ε&amp;Α στην Ελλάδα (2015)</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016" y="6619130"/>
            <a:ext cx="3686888"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n-US" sz="1100" dirty="0">
                <a:solidFill>
                  <a:srgbClr val="775F55"/>
                </a:solidFill>
                <a:latin typeface="+mn-lt"/>
                <a:ea typeface="Times New Roman" panose="02020603050405020304" pitchFamily="18" charset="0"/>
                <a:cs typeface="Arial Narrow" panose="020B0606020202030204" pitchFamily="34" charset="0"/>
              </a:rPr>
              <a:t>Clinical trials </a:t>
            </a:r>
            <a:r>
              <a:rPr lang="en-US" sz="1100" dirty="0" err="1">
                <a:solidFill>
                  <a:srgbClr val="775F55"/>
                </a:solidFill>
                <a:latin typeface="+mn-lt"/>
                <a:ea typeface="Times New Roman" panose="02020603050405020304" pitchFamily="18" charset="0"/>
                <a:cs typeface="Arial Narrow" panose="020B0606020202030204" pitchFamily="34" charset="0"/>
              </a:rPr>
              <a:t>gov</a:t>
            </a:r>
            <a:r>
              <a:rPr lang="en-US" sz="1100" dirty="0">
                <a:solidFill>
                  <a:srgbClr val="775F55"/>
                </a:solidFill>
                <a:latin typeface="+mn-lt"/>
                <a:ea typeface="Times New Roman" panose="02020603050405020304" pitchFamily="18" charset="0"/>
                <a:cs typeface="Arial Narrow" panose="020B0606020202030204" pitchFamily="34" charset="0"/>
              </a:rPr>
              <a:t>, 2018, Eurostat</a:t>
            </a:r>
            <a:endParaRPr lang="el-GR" sz="1100" dirty="0">
              <a:solidFill>
                <a:srgbClr val="775F55"/>
              </a:solidFill>
              <a:latin typeface="+mn-lt"/>
              <a:ea typeface="Times New Roman" panose="02020603050405020304" pitchFamily="18" charset="0"/>
              <a:cs typeface="Arial Narrow" panose="020B0606020202030204" pitchFamily="34" charset="0"/>
            </a:endParaRPr>
          </a:p>
        </p:txBody>
      </p:sp>
      <p:graphicFrame>
        <p:nvGraphicFramePr>
          <p:cNvPr id="6" name="Chart 5">
            <a:extLst>
              <a:ext uri="{FF2B5EF4-FFF2-40B4-BE49-F238E27FC236}">
                <a16:creationId xmlns:a16="http://schemas.microsoft.com/office/drawing/2014/main" id="{00000000-0008-0000-1B00-000002000000}"/>
              </a:ext>
            </a:extLst>
          </p:cNvPr>
          <p:cNvGraphicFramePr/>
          <p:nvPr>
            <p:extLst>
              <p:ext uri="{D42A27DB-BD31-4B8C-83A1-F6EECF244321}">
                <p14:modId xmlns:p14="http://schemas.microsoft.com/office/powerpoint/2010/main" val="2556403526"/>
              </p:ext>
            </p:extLst>
          </p:nvPr>
        </p:nvGraphicFramePr>
        <p:xfrm>
          <a:off x="42319" y="917999"/>
          <a:ext cx="8640960" cy="3024336"/>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D0B2D23E-9874-460B-9EF7-09469F973CA4}"/>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20</a:t>
            </a:fld>
            <a:endParaRPr lang="en-US" dirty="0"/>
          </a:p>
        </p:txBody>
      </p:sp>
      <p:graphicFrame>
        <p:nvGraphicFramePr>
          <p:cNvPr id="8" name="Chart 7"/>
          <p:cNvGraphicFramePr/>
          <p:nvPr>
            <p:extLst>
              <p:ext uri="{D42A27DB-BD31-4B8C-83A1-F6EECF244321}">
                <p14:modId xmlns:p14="http://schemas.microsoft.com/office/powerpoint/2010/main" val="1982851355"/>
              </p:ext>
            </p:extLst>
          </p:nvPr>
        </p:nvGraphicFramePr>
        <p:xfrm>
          <a:off x="179512" y="3853560"/>
          <a:ext cx="8626803" cy="2808312"/>
        </p:xfrm>
        <a:graphic>
          <a:graphicData uri="http://schemas.openxmlformats.org/drawingml/2006/chart">
            <c:chart xmlns:c="http://schemas.openxmlformats.org/drawingml/2006/chart" xmlns:r="http://schemas.openxmlformats.org/officeDocument/2006/relationships" r:id="rId5"/>
          </a:graphicData>
        </a:graphic>
      </p:graphicFrame>
      <p:sp>
        <p:nvSpPr>
          <p:cNvPr id="4" name="TextBox 3"/>
          <p:cNvSpPr txBox="1"/>
          <p:nvPr/>
        </p:nvSpPr>
        <p:spPr>
          <a:xfrm>
            <a:off x="3203848" y="960563"/>
            <a:ext cx="3312368" cy="313932"/>
          </a:xfrm>
          <a:prstGeom prst="rect">
            <a:avLst/>
          </a:prstGeom>
          <a:noFill/>
        </p:spPr>
        <p:txBody>
          <a:bodyPr wrap="square" rtlCol="0">
            <a:spAutoFit/>
          </a:bodyPr>
          <a:lstStyle/>
          <a:p>
            <a:r>
              <a:rPr lang="el-GR" sz="1440" b="1" dirty="0">
                <a:latin typeface="+mn-lt"/>
              </a:rPr>
              <a:t>Αριθμός κλινικών μελετών</a:t>
            </a:r>
            <a:endParaRPr lang="en-US" sz="1440" b="1" dirty="0">
              <a:latin typeface="+mn-lt"/>
            </a:endParaRPr>
          </a:p>
        </p:txBody>
      </p:sp>
      <p:sp>
        <p:nvSpPr>
          <p:cNvPr id="9" name="TextBox 8"/>
          <p:cNvSpPr txBox="1"/>
          <p:nvPr/>
        </p:nvSpPr>
        <p:spPr>
          <a:xfrm>
            <a:off x="3144426" y="3934103"/>
            <a:ext cx="4978179" cy="535531"/>
          </a:xfrm>
          <a:prstGeom prst="rect">
            <a:avLst/>
          </a:prstGeom>
          <a:noFill/>
        </p:spPr>
        <p:txBody>
          <a:bodyPr wrap="square" rtlCol="0">
            <a:spAutoFit/>
          </a:bodyPr>
          <a:lstStyle/>
          <a:p>
            <a:r>
              <a:rPr lang="el-GR" sz="1440" b="1" dirty="0">
                <a:latin typeface="+mn-lt"/>
              </a:rPr>
              <a:t>Δαπάνες για Ε&amp;Α κλάδου φαρμάκου ως προς τις συνολικές ιδιωτικές δαπάνες για Ε&amp;Α</a:t>
            </a:r>
            <a:endParaRPr lang="en-US" sz="1440" b="1" dirty="0">
              <a:latin typeface="+mn-lt"/>
            </a:endParaRPr>
          </a:p>
        </p:txBody>
      </p:sp>
    </p:spTree>
    <p:extLst>
      <p:ext uri="{BB962C8B-B14F-4D97-AF65-F5344CB8AC3E}">
        <p14:creationId xmlns:p14="http://schemas.microsoft.com/office/powerpoint/2010/main" val="1311812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fontScale="90000"/>
          </a:bodyPr>
          <a:lstStyle/>
          <a:p>
            <a:r>
              <a:rPr lang="el-GR" b="1" dirty="0" smtClean="0"/>
              <a:t/>
            </a:r>
            <a:br>
              <a:rPr lang="el-GR" b="1" dirty="0" smtClean="0"/>
            </a:br>
            <a:r>
              <a:rPr lang="en-US" b="1" dirty="0" smtClean="0"/>
              <a:t/>
            </a:r>
            <a:br>
              <a:rPr lang="en-US" b="1" dirty="0" smtClean="0"/>
            </a:br>
            <a:r>
              <a:rPr lang="el-GR" sz="2700" b="1" dirty="0" smtClean="0">
                <a:latin typeface="+mn-lt"/>
              </a:rPr>
              <a:t>Και αύξηση μεριδίου </a:t>
            </a:r>
            <a:r>
              <a:rPr lang="el-GR" sz="2700" b="1" dirty="0" err="1" smtClean="0">
                <a:latin typeface="+mn-lt"/>
              </a:rPr>
              <a:t>πατεντών</a:t>
            </a:r>
            <a:r>
              <a:rPr lang="en-US" sz="2700" b="1" dirty="0" smtClean="0">
                <a:latin typeface="+mn-lt"/>
              </a:rPr>
              <a:t>: </a:t>
            </a:r>
            <a:r>
              <a:rPr lang="el-GR" sz="2700" b="1" dirty="0">
                <a:latin typeface="+mn-lt"/>
              </a:rPr>
              <a:t>Υψηλότερο  ποσοστό </a:t>
            </a:r>
            <a:r>
              <a:rPr lang="el-GR" sz="2700" b="1" dirty="0" smtClean="0">
                <a:latin typeface="+mn-lt"/>
              </a:rPr>
              <a:t>στον </a:t>
            </a:r>
            <a:r>
              <a:rPr lang="el-GR" sz="2700" b="1" dirty="0">
                <a:latin typeface="+mn-lt"/>
              </a:rPr>
              <a:t>τομέα του φαρμάκου στην Ελλάδα σε σχέση με την Ευρώπη</a:t>
            </a:r>
            <a:br>
              <a:rPr lang="el-GR" sz="2700" b="1" dirty="0">
                <a:latin typeface="+mn-lt"/>
              </a:rPr>
            </a:br>
            <a:r>
              <a:rPr lang="el-GR" b="1" dirty="0"/>
              <a:t/>
            </a:r>
            <a:br>
              <a:rPr lang="el-GR" b="1" dirty="0"/>
            </a:br>
            <a:endParaRPr lang="el-GR" dirty="0"/>
          </a:p>
        </p:txBody>
      </p:sp>
      <p:sp>
        <p:nvSpPr>
          <p:cNvPr id="9" name="Rectangle 256"/>
          <p:cNvSpPr>
            <a:spLocks noChangeArrowheads="1"/>
          </p:cNvSpPr>
          <p:nvPr/>
        </p:nvSpPr>
        <p:spPr bwMode="auto">
          <a:xfrm>
            <a:off x="179512" y="6126251"/>
            <a:ext cx="3552825" cy="346249"/>
          </a:xfrm>
          <a:prstGeom prst="rect">
            <a:avLst/>
          </a:prstGeom>
          <a:noFill/>
          <a:ln w="9525">
            <a:noFill/>
            <a:miter lim="800000"/>
            <a:headEnd/>
            <a:tailEnd/>
          </a:ln>
        </p:spPr>
        <p:txBody>
          <a:bodyPr>
            <a:spAutoFit/>
          </a:bodyPr>
          <a:lstStyle/>
          <a:p>
            <a:pPr algn="just">
              <a:lnSpc>
                <a:spcPct val="150000"/>
              </a:lnSpc>
              <a:spcAft>
                <a:spcPts val="600"/>
              </a:spcAft>
            </a:pPr>
            <a:r>
              <a:rPr lang="el-GR" sz="1100" b="1" dirty="0">
                <a:solidFill>
                  <a:srgbClr val="775F55"/>
                </a:solidFill>
                <a:latin typeface="Candara" pitchFamily="34" charset="0"/>
                <a:ea typeface="Times New Roman" panose="02020603050405020304" pitchFamily="18" charset="0"/>
                <a:cs typeface="Arial Narrow" panose="020B0606020202030204" pitchFamily="34" charset="0"/>
              </a:rPr>
              <a:t>Πηγή: </a:t>
            </a:r>
            <a:r>
              <a:rPr lang="en-GB" sz="1100" dirty="0">
                <a:solidFill>
                  <a:srgbClr val="775F55"/>
                </a:solidFill>
                <a:latin typeface="Candara" pitchFamily="34" charset="0"/>
                <a:ea typeface="Times New Roman" panose="02020603050405020304" pitchFamily="18" charset="0"/>
                <a:cs typeface="Arial Narrow" panose="020B0606020202030204" pitchFamily="34" charset="0"/>
              </a:rPr>
              <a:t>European Patent </a:t>
            </a:r>
            <a:r>
              <a:rPr lang="en-US" sz="1100" dirty="0">
                <a:solidFill>
                  <a:srgbClr val="775F55"/>
                </a:solidFill>
                <a:latin typeface="Candara" pitchFamily="34" charset="0"/>
                <a:ea typeface="Times New Roman" panose="02020603050405020304" pitchFamily="18" charset="0"/>
                <a:cs typeface="Arial Narrow" panose="020B0606020202030204" pitchFamily="34" charset="0"/>
              </a:rPr>
              <a:t>Office</a:t>
            </a:r>
          </a:p>
        </p:txBody>
      </p:sp>
      <p:graphicFrame>
        <p:nvGraphicFramePr>
          <p:cNvPr id="12" name="Chart 11"/>
          <p:cNvGraphicFramePr>
            <a:graphicFrameLocks/>
          </p:cNvGraphicFramePr>
          <p:nvPr>
            <p:extLst/>
          </p:nvPr>
        </p:nvGraphicFramePr>
        <p:xfrm>
          <a:off x="971600" y="1283547"/>
          <a:ext cx="7128792" cy="43056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098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fontScale="90000"/>
          </a:bodyPr>
          <a:lstStyle/>
          <a:p>
            <a:r>
              <a:rPr lang="el-GR" sz="2500" b="1" dirty="0">
                <a:latin typeface="+mn-lt"/>
                <a:cs typeface="Calibri" panose="020F0502020204030204" pitchFamily="34" charset="0"/>
              </a:rPr>
              <a:t>Η παραγωγή φαρμάκου στην Ελλάδα σε αξία ανήλθε στα €954 εκατ. (2017), αυξημένη κατά 34,2% σε σύγκριση με το 2006 (€711 </a:t>
            </a:r>
            <a:r>
              <a:rPr lang="el-GR" sz="2500" b="1" dirty="0" err="1">
                <a:latin typeface="+mn-lt"/>
                <a:cs typeface="Calibri" panose="020F0502020204030204" pitchFamily="34" charset="0"/>
              </a:rPr>
              <a:t>εκατ</a:t>
            </a:r>
            <a:r>
              <a:rPr lang="el-GR" sz="2500" b="1" dirty="0">
                <a:latin typeface="+mn-lt"/>
                <a:cs typeface="Calibri" panose="020F0502020204030204" pitchFamily="34" charset="0"/>
              </a:rPr>
              <a:t>).</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9586" y="6391824"/>
            <a:ext cx="8511424"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2018, Βάση Δεδομένων PRODCOM; επεξεργασία στοιχείων ΙΟΒΕ *Σημείωση: Τυχόν διαφορετικά στοιχεία προκύπτουν βάσει αναθεώρησης των στοιχείων από </a:t>
            </a:r>
            <a:r>
              <a:rPr lang="el-GR" sz="1100" dirty="0" err="1">
                <a:solidFill>
                  <a:srgbClr val="775F55"/>
                </a:solidFill>
                <a:latin typeface="+mn-lt"/>
                <a:ea typeface="Times New Roman" panose="02020603050405020304" pitchFamily="18" charset="0"/>
                <a:cs typeface="Arial Narrow" panose="020B0606020202030204" pitchFamily="34" charset="0"/>
              </a:rPr>
              <a:t>Eurostat</a:t>
            </a:r>
            <a:endParaRPr lang="el-GR" sz="1100" dirty="0">
              <a:solidFill>
                <a:srgbClr val="775F55"/>
              </a:solidFill>
              <a:latin typeface="+mn-lt"/>
              <a:ea typeface="Times New Roman" panose="02020603050405020304" pitchFamily="18" charset="0"/>
              <a:cs typeface="Arial Narrow" panose="020B0606020202030204" pitchFamily="34" charset="0"/>
            </a:endParaRPr>
          </a:p>
        </p:txBody>
      </p:sp>
      <p:graphicFrame>
        <p:nvGraphicFramePr>
          <p:cNvPr id="8" name="Chart 7">
            <a:extLst>
              <a:ext uri="{FF2B5EF4-FFF2-40B4-BE49-F238E27FC236}">
                <a16:creationId xmlns:a16="http://schemas.microsoft.com/office/drawing/2014/main" id="{00000000-0008-0000-1F00-000002000000}"/>
              </a:ext>
            </a:extLst>
          </p:cNvPr>
          <p:cNvGraphicFramePr/>
          <p:nvPr>
            <p:extLst>
              <p:ext uri="{D42A27DB-BD31-4B8C-83A1-F6EECF244321}">
                <p14:modId xmlns:p14="http://schemas.microsoft.com/office/powerpoint/2010/main" val="3420185928"/>
              </p:ext>
            </p:extLst>
          </p:nvPr>
        </p:nvGraphicFramePr>
        <p:xfrm>
          <a:off x="179512" y="1124744"/>
          <a:ext cx="8784976" cy="5112569"/>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C21D7194-CCD7-4EB5-8E9D-FAEDCAE65FB8}"/>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22</a:t>
            </a:fld>
            <a:endParaRPr lang="en-US" dirty="0"/>
          </a:p>
        </p:txBody>
      </p:sp>
    </p:spTree>
    <p:extLst>
      <p:ext uri="{BB962C8B-B14F-4D97-AF65-F5344CB8AC3E}">
        <p14:creationId xmlns:p14="http://schemas.microsoft.com/office/powerpoint/2010/main" val="369733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a:bodyPr>
          <a:lstStyle/>
          <a:p>
            <a:r>
              <a:rPr lang="el-GR" sz="2500" b="1" dirty="0">
                <a:latin typeface="+mn-lt"/>
                <a:cs typeface="Calibri" panose="020F0502020204030204" pitchFamily="34" charset="0"/>
              </a:rPr>
              <a:t>Σημαντική ανάκαμψη της παραγωγής φαρμάκου στη μεταποίηση κατά 33,3% την περίοδο 2009-2017</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0" y="6584527"/>
            <a:ext cx="2987824"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2018, </a:t>
            </a:r>
            <a:r>
              <a:rPr lang="en-US"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National accounts</a:t>
            </a:r>
            <a:endPar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3" name="Slide Number Placeholder 2">
            <a:extLst>
              <a:ext uri="{FF2B5EF4-FFF2-40B4-BE49-F238E27FC236}">
                <a16:creationId xmlns:a16="http://schemas.microsoft.com/office/drawing/2014/main" id="{C21D7194-CCD7-4EB5-8E9D-FAEDCAE65FB8}"/>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23</a:t>
            </a:fld>
            <a:endParaRPr lang="en-US" dirty="0"/>
          </a:p>
        </p:txBody>
      </p:sp>
      <p:pic>
        <p:nvPicPr>
          <p:cNvPr id="9" name="Picture 8"/>
          <p:cNvPicPr>
            <a:picLocks noChangeAspect="1"/>
          </p:cNvPicPr>
          <p:nvPr/>
        </p:nvPicPr>
        <p:blipFill>
          <a:blip r:embed="rId4"/>
          <a:stretch>
            <a:fillRect/>
          </a:stretch>
        </p:blipFill>
        <p:spPr>
          <a:xfrm>
            <a:off x="21016" y="986070"/>
            <a:ext cx="8943472" cy="5598457"/>
          </a:xfrm>
          <a:prstGeom prst="rect">
            <a:avLst/>
          </a:prstGeom>
        </p:spPr>
      </p:pic>
      <p:sp>
        <p:nvSpPr>
          <p:cNvPr id="4" name="Oval 3"/>
          <p:cNvSpPr/>
          <p:nvPr/>
        </p:nvSpPr>
        <p:spPr>
          <a:xfrm>
            <a:off x="1043608" y="4005064"/>
            <a:ext cx="7776864"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23068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fontScale="90000"/>
          </a:bodyPr>
          <a:lstStyle/>
          <a:p>
            <a:r>
              <a:rPr lang="el-GR" sz="2500" b="1" dirty="0">
                <a:latin typeface="+mn-lt"/>
                <a:cs typeface="Calibri" panose="020F0502020204030204" pitchFamily="34" charset="0"/>
              </a:rPr>
              <a:t>Δείκτης βιομηχανικής παραγωγής φαρμακευτικών προϊόντων σημαντική άνοδο το 2017, ενώ η αύξηση συνεχίστηκε και το 2018</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016" y="6542211"/>
            <a:ext cx="4839016"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2019, Εποχικά διορθωμένα στοιχεία με εργάσιμες ημέρες</a:t>
            </a:r>
          </a:p>
        </p:txBody>
      </p:sp>
      <p:graphicFrame>
        <p:nvGraphicFramePr>
          <p:cNvPr id="8" name="Chart 7">
            <a:extLst>
              <a:ext uri="{FF2B5EF4-FFF2-40B4-BE49-F238E27FC236}">
                <a16:creationId xmlns:a16="http://schemas.microsoft.com/office/drawing/2014/main" id="{00000000-0008-0000-2000-000003000000}"/>
              </a:ext>
            </a:extLst>
          </p:cNvPr>
          <p:cNvGraphicFramePr/>
          <p:nvPr>
            <p:extLst>
              <p:ext uri="{D42A27DB-BD31-4B8C-83A1-F6EECF244321}">
                <p14:modId xmlns:p14="http://schemas.microsoft.com/office/powerpoint/2010/main" val="2439174033"/>
              </p:ext>
            </p:extLst>
          </p:nvPr>
        </p:nvGraphicFramePr>
        <p:xfrm>
          <a:off x="107504" y="1055383"/>
          <a:ext cx="9014725" cy="5400600"/>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07C84A72-05D9-4BDD-B9EF-2329D558537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24</a:t>
            </a:fld>
            <a:endParaRPr lang="en-US" dirty="0"/>
          </a:p>
        </p:txBody>
      </p:sp>
    </p:spTree>
    <p:extLst>
      <p:ext uri="{BB962C8B-B14F-4D97-AF65-F5344CB8AC3E}">
        <p14:creationId xmlns:p14="http://schemas.microsoft.com/office/powerpoint/2010/main" val="1122549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a:bodyPr>
          <a:lstStyle/>
          <a:p>
            <a:r>
              <a:rPr lang="el-GR" sz="2500" b="1" dirty="0">
                <a:latin typeface="+mn-lt"/>
                <a:cs typeface="Calibri" panose="020F0502020204030204" pitchFamily="34" charset="0"/>
              </a:rPr>
              <a:t>Παραγωγή φαρμακευτικών προϊόντων: €668 εκατ. (2017), στο 3,0% της συνολικής προστιθέμενης αξίας μεταποίησης</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0" y="6523327"/>
            <a:ext cx="8964488"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Επεξεργασία στοιχείων ΙΟΒΕ, 2018; Σημείωση: Τυχόν διαφορετικά στοιχεία προκύπτουν βάσει αναθεώρησης των στοιχείων από </a:t>
            </a:r>
            <a:r>
              <a:rPr lang="el-GR" sz="1100" dirty="0" err="1">
                <a:solidFill>
                  <a:srgbClr val="775F55"/>
                </a:solidFill>
                <a:latin typeface="+mn-lt"/>
                <a:ea typeface="Times New Roman" panose="02020603050405020304" pitchFamily="18" charset="0"/>
                <a:cs typeface="Arial Narrow" panose="020B0606020202030204" pitchFamily="34" charset="0"/>
              </a:rPr>
              <a:t>Eurostat</a:t>
            </a:r>
            <a:endParaRPr lang="el-GR" sz="1100" dirty="0">
              <a:solidFill>
                <a:srgbClr val="775F55"/>
              </a:solidFill>
              <a:latin typeface="+mn-lt"/>
              <a:ea typeface="Times New Roman" panose="02020603050405020304" pitchFamily="18" charset="0"/>
              <a:cs typeface="Arial Narrow" panose="020B0606020202030204" pitchFamily="34" charset="0"/>
            </a:endParaRPr>
          </a:p>
        </p:txBody>
      </p:sp>
      <p:sp>
        <p:nvSpPr>
          <p:cNvPr id="3" name="Slide Number Placeholder 2">
            <a:extLst>
              <a:ext uri="{FF2B5EF4-FFF2-40B4-BE49-F238E27FC236}">
                <a16:creationId xmlns:a16="http://schemas.microsoft.com/office/drawing/2014/main" id="{3FFDC412-34A1-4B4F-B346-48325DCF030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25</a:t>
            </a:fld>
            <a:endParaRPr lang="en-US" dirty="0"/>
          </a:p>
        </p:txBody>
      </p:sp>
      <p:graphicFrame>
        <p:nvGraphicFramePr>
          <p:cNvPr id="8" name="Chart 7">
            <a:extLst>
              <a:ext uri="{FF2B5EF4-FFF2-40B4-BE49-F238E27FC236}">
                <a16:creationId xmlns:a16="http://schemas.microsoft.com/office/drawing/2014/main" id="{00000000-0008-0000-3000-000002000000}"/>
              </a:ext>
            </a:extLst>
          </p:cNvPr>
          <p:cNvGraphicFramePr>
            <a:graphicFrameLocks/>
          </p:cNvGraphicFramePr>
          <p:nvPr>
            <p:extLst>
              <p:ext uri="{D42A27DB-BD31-4B8C-83A1-F6EECF244321}">
                <p14:modId xmlns:p14="http://schemas.microsoft.com/office/powerpoint/2010/main" val="4273220255"/>
              </p:ext>
            </p:extLst>
          </p:nvPr>
        </p:nvGraphicFramePr>
        <p:xfrm>
          <a:off x="107504" y="1124744"/>
          <a:ext cx="8856984" cy="533177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75547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a:bodyPr>
          <a:lstStyle/>
          <a:p>
            <a:r>
              <a:rPr lang="el-GR" sz="2500" b="1" dirty="0">
                <a:latin typeface="+mn-lt"/>
                <a:cs typeface="Calibri" panose="020F0502020204030204" pitchFamily="34" charset="0"/>
              </a:rPr>
              <a:t>Απασχόληση στην παραγωγή φαρμάκου (χιλ. άτομα)</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0" y="6432718"/>
            <a:ext cx="8511424" cy="430887"/>
          </a:xfrm>
          <a:prstGeom prst="rect">
            <a:avLst/>
          </a:prstGeom>
        </p:spPr>
        <p:txBody>
          <a:bodyPr wrap="square">
            <a:spAutoFit/>
          </a:bodyPr>
          <a:lstStyle/>
          <a:p>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Labour Force </a:t>
            </a:r>
            <a:r>
              <a:rPr lang="el-GR" sz="1100" dirty="0" err="1">
                <a:solidFill>
                  <a:srgbClr val="775F55"/>
                </a:solidFill>
                <a:latin typeface="+mn-lt"/>
                <a:ea typeface="Times New Roman" panose="02020603050405020304" pitchFamily="18" charset="0"/>
                <a:cs typeface="Arial Narrow" panose="020B0606020202030204" pitchFamily="34" charset="0"/>
              </a:rPr>
              <a:t>Survey</a:t>
            </a:r>
            <a:r>
              <a:rPr lang="el-GR" sz="1100" dirty="0">
                <a:solidFill>
                  <a:srgbClr val="775F55"/>
                </a:solidFill>
                <a:latin typeface="+mn-lt"/>
                <a:ea typeface="Times New Roman" panose="02020603050405020304" pitchFamily="18" charset="0"/>
                <a:cs typeface="Arial Narrow" panose="020B0606020202030204" pitchFamily="34" charset="0"/>
              </a:rPr>
              <a:t>, 2018, επεξεργασία στοιχείων ΙΟΒΕ *Δεν συνυπολογίζονται οι εργαζόμενοι στον κλάδο χονδρικού εμπορίου του ευρύτερου τομέα υγείας</a:t>
            </a:r>
          </a:p>
        </p:txBody>
      </p:sp>
      <p:graphicFrame>
        <p:nvGraphicFramePr>
          <p:cNvPr id="8" name="Chart 7"/>
          <p:cNvGraphicFramePr/>
          <p:nvPr>
            <p:extLst>
              <p:ext uri="{D42A27DB-BD31-4B8C-83A1-F6EECF244321}">
                <p14:modId xmlns:p14="http://schemas.microsoft.com/office/powerpoint/2010/main" val="3647294127"/>
              </p:ext>
            </p:extLst>
          </p:nvPr>
        </p:nvGraphicFramePr>
        <p:xfrm>
          <a:off x="179512" y="1124744"/>
          <a:ext cx="8784976" cy="5201442"/>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49F51327-5BA6-4A9A-A5FB-1E47AEC88E50}"/>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26</a:t>
            </a:fld>
            <a:endParaRPr lang="en-US" dirty="0"/>
          </a:p>
        </p:txBody>
      </p:sp>
    </p:spTree>
    <p:extLst>
      <p:ext uri="{BB962C8B-B14F-4D97-AF65-F5344CB8AC3E}">
        <p14:creationId xmlns:p14="http://schemas.microsoft.com/office/powerpoint/2010/main" val="2310427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a:bodyPr>
          <a:lstStyle/>
          <a:p>
            <a:r>
              <a:rPr lang="el-GR" sz="2500" b="1" dirty="0">
                <a:latin typeface="+mn-lt"/>
                <a:cs typeface="Calibri" panose="020F0502020204030204" pitchFamily="34" charset="0"/>
              </a:rPr>
              <a:t>Υψηλή εκπαιδευτική κατάρτιση των εργαζομένων στον κλάδο παραγωγής φαρμακευτικών προϊόντων</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0" y="6326187"/>
            <a:ext cx="8511424" cy="454612"/>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ΕΛ.ΣΤΑΤ 2018, Απασχολούμενοι Τριτοβάθμιας εκπαίδευσης στο σύνολο της απασχόλησης Διεθνή Τυποποιημένη Ταξινόμηση της Εκπαίδευσης (ISCED 2011)  </a:t>
            </a:r>
          </a:p>
        </p:txBody>
      </p:sp>
      <p:graphicFrame>
        <p:nvGraphicFramePr>
          <p:cNvPr id="8" name="Chart 7"/>
          <p:cNvGraphicFramePr/>
          <p:nvPr>
            <p:extLst>
              <p:ext uri="{D42A27DB-BD31-4B8C-83A1-F6EECF244321}">
                <p14:modId xmlns:p14="http://schemas.microsoft.com/office/powerpoint/2010/main" val="4278940114"/>
              </p:ext>
            </p:extLst>
          </p:nvPr>
        </p:nvGraphicFramePr>
        <p:xfrm>
          <a:off x="179512" y="1052736"/>
          <a:ext cx="8712968" cy="5184576"/>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756A09FB-774A-437A-8F01-B5D8735B155B}"/>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27</a:t>
            </a:fld>
            <a:endParaRPr lang="en-US" dirty="0"/>
          </a:p>
        </p:txBody>
      </p:sp>
    </p:spTree>
    <p:extLst>
      <p:ext uri="{BB962C8B-B14F-4D97-AF65-F5344CB8AC3E}">
        <p14:creationId xmlns:p14="http://schemas.microsoft.com/office/powerpoint/2010/main" val="1509592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1"/>
            <a:ext cx="8244408" cy="891853"/>
          </a:xfrm>
        </p:spPr>
        <p:txBody>
          <a:bodyPr>
            <a:normAutofit/>
          </a:bodyPr>
          <a:lstStyle/>
          <a:p>
            <a:r>
              <a:rPr lang="el-GR" sz="2500" b="1" dirty="0">
                <a:latin typeface="+mn-lt"/>
                <a:cs typeface="Calibri" panose="020F0502020204030204" pitchFamily="34" charset="0"/>
              </a:rPr>
              <a:t>Πωλήσεις φαρμάκων σε αξία (σ ε </a:t>
            </a:r>
            <a:r>
              <a:rPr lang="el-GR" sz="2500" b="1" dirty="0" err="1">
                <a:latin typeface="+mn-lt"/>
                <a:cs typeface="Calibri" panose="020F0502020204030204" pitchFamily="34" charset="0"/>
              </a:rPr>
              <a:t>δισεκ</a:t>
            </a:r>
            <a:r>
              <a:rPr lang="el-GR" sz="2500" b="1" dirty="0">
                <a:latin typeface="+mn-lt"/>
                <a:cs typeface="Calibri" panose="020F0502020204030204" pitchFamily="34" charset="0"/>
              </a:rPr>
              <a:t>.€ ) </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38216" y="6640025"/>
            <a:ext cx="8511424"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ΕΟΦ, 2018 (Φαρμακεία/ Φαρμακαποθήκες σε λιανικές τιμές και Νοσοκομεία σε Νοσοκομειακές τιμές) </a:t>
            </a:r>
          </a:p>
        </p:txBody>
      </p:sp>
      <p:graphicFrame>
        <p:nvGraphicFramePr>
          <p:cNvPr id="8" name="Chart 7">
            <a:extLst>
              <a:ext uri="{FF2B5EF4-FFF2-40B4-BE49-F238E27FC236}">
                <a16:creationId xmlns:a16="http://schemas.microsoft.com/office/drawing/2014/main" id="{00000000-0008-0000-2600-000003000000}"/>
              </a:ext>
            </a:extLst>
          </p:cNvPr>
          <p:cNvGraphicFramePr/>
          <p:nvPr>
            <p:extLst>
              <p:ext uri="{D42A27DB-BD31-4B8C-83A1-F6EECF244321}">
                <p14:modId xmlns:p14="http://schemas.microsoft.com/office/powerpoint/2010/main" val="2363502687"/>
              </p:ext>
            </p:extLst>
          </p:nvPr>
        </p:nvGraphicFramePr>
        <p:xfrm>
          <a:off x="179512" y="1124744"/>
          <a:ext cx="8712968" cy="5328592"/>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B7721A72-4F0A-43C7-8630-146BE57CF392}"/>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28</a:t>
            </a:fld>
            <a:endParaRPr lang="en-US" dirty="0"/>
          </a:p>
        </p:txBody>
      </p:sp>
    </p:spTree>
    <p:extLst>
      <p:ext uri="{BB962C8B-B14F-4D97-AF65-F5344CB8AC3E}">
        <p14:creationId xmlns:p14="http://schemas.microsoft.com/office/powerpoint/2010/main" val="705927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fontScale="90000"/>
          </a:bodyPr>
          <a:lstStyle/>
          <a:p>
            <a:r>
              <a:rPr lang="el-GR" sz="2500" b="1" dirty="0">
                <a:latin typeface="+mn-lt"/>
                <a:cs typeface="Calibri" panose="020F0502020204030204" pitchFamily="34" charset="0"/>
              </a:rPr>
              <a:t>Εισαγωγές φαρμακευτικών προϊόντων ανήλθαν το 2018 σε €2,8 </a:t>
            </a:r>
            <a:r>
              <a:rPr lang="el-GR" sz="2500" b="1" dirty="0" err="1">
                <a:latin typeface="+mn-lt"/>
                <a:cs typeface="Calibri" panose="020F0502020204030204" pitchFamily="34" charset="0"/>
              </a:rPr>
              <a:t>δισεκ</a:t>
            </a:r>
            <a:r>
              <a:rPr lang="el-GR" sz="2500" b="1" dirty="0">
                <a:latin typeface="+mn-lt"/>
                <a:cs typeface="Calibri" panose="020F0502020204030204" pitchFamily="34" charset="0"/>
              </a:rPr>
              <a:t>. ενώ οι εξαγωγές κατέγραψαν θεαματική άνοδο κατά 24,0%, στα €1,4 </a:t>
            </a:r>
            <a:r>
              <a:rPr lang="el-GR" sz="2500" b="1" dirty="0" err="1">
                <a:latin typeface="+mn-lt"/>
                <a:cs typeface="Calibri" panose="020F0502020204030204" pitchFamily="34" charset="0"/>
              </a:rPr>
              <a:t>δισεκ</a:t>
            </a:r>
            <a:r>
              <a:rPr lang="el-GR" sz="2500" b="1" dirty="0">
                <a:latin typeface="+mn-lt"/>
                <a:cs typeface="Calibri" panose="020F0502020204030204" pitchFamily="34" charset="0"/>
              </a:rPr>
              <a:t>.</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016" y="6588149"/>
            <a:ext cx="8511424"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n-US" sz="1100" dirty="0">
                <a:solidFill>
                  <a:srgbClr val="775F55"/>
                </a:solidFill>
                <a:latin typeface="+mn-lt"/>
                <a:ea typeface="Times New Roman" panose="02020603050405020304" pitchFamily="18" charset="0"/>
                <a:cs typeface="Arial Narrow" panose="020B0606020202030204" pitchFamily="34" charset="0"/>
              </a:rPr>
              <a:t>Eurostat, International trade, EU Trade Since 1988 By CN8, 2019, </a:t>
            </a:r>
            <a:r>
              <a:rPr lang="el-GR" sz="1100" dirty="0">
                <a:solidFill>
                  <a:srgbClr val="775F55"/>
                </a:solidFill>
                <a:latin typeface="+mn-lt"/>
                <a:ea typeface="Times New Roman" panose="02020603050405020304" pitchFamily="18" charset="0"/>
                <a:cs typeface="Arial Narrow" panose="020B0606020202030204" pitchFamily="34" charset="0"/>
              </a:rPr>
              <a:t>επεξεργασία στοιχείων ΙΟΒΕ</a:t>
            </a:r>
          </a:p>
        </p:txBody>
      </p:sp>
      <p:graphicFrame>
        <p:nvGraphicFramePr>
          <p:cNvPr id="8" name="Chart 7">
            <a:extLst>
              <a:ext uri="{FF2B5EF4-FFF2-40B4-BE49-F238E27FC236}">
                <a16:creationId xmlns:a16="http://schemas.microsoft.com/office/drawing/2014/main" id="{00000000-0008-0000-3500-000002000000}"/>
              </a:ext>
            </a:extLst>
          </p:cNvPr>
          <p:cNvGraphicFramePr/>
          <p:nvPr>
            <p:extLst>
              <p:ext uri="{D42A27DB-BD31-4B8C-83A1-F6EECF244321}">
                <p14:modId xmlns:p14="http://schemas.microsoft.com/office/powerpoint/2010/main" val="2825989031"/>
              </p:ext>
            </p:extLst>
          </p:nvPr>
        </p:nvGraphicFramePr>
        <p:xfrm>
          <a:off x="179512" y="1196752"/>
          <a:ext cx="8712968" cy="5040560"/>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B8664D62-F6BE-40F1-AD4D-A5D5E333C58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29</a:t>
            </a:fld>
            <a:endParaRPr lang="en-US" dirty="0"/>
          </a:p>
        </p:txBody>
      </p:sp>
    </p:spTree>
    <p:extLst>
      <p:ext uri="{BB962C8B-B14F-4D97-AF65-F5344CB8AC3E}">
        <p14:creationId xmlns:p14="http://schemas.microsoft.com/office/powerpoint/2010/main" val="107756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r>
              <a:rPr lang="el-GR" sz="2500" b="1" dirty="0">
                <a:latin typeface="+mn-lt"/>
                <a:cs typeface="Calibri" panose="020F0502020204030204" pitchFamily="34" charset="0"/>
              </a:rPr>
              <a:t>Μείωση</a:t>
            </a:r>
            <a:r>
              <a:rPr lang="en-US" sz="2500" b="1" dirty="0">
                <a:latin typeface="+mn-lt"/>
                <a:cs typeface="Calibri" panose="020F0502020204030204" pitchFamily="34" charset="0"/>
              </a:rPr>
              <a:t> </a:t>
            </a:r>
            <a:r>
              <a:rPr lang="el-GR" sz="2500" b="1" dirty="0">
                <a:latin typeface="+mn-lt"/>
                <a:cs typeface="Calibri" panose="020F0502020204030204" pitchFamily="34" charset="0"/>
              </a:rPr>
              <a:t>εισοδημάτων και </a:t>
            </a:r>
            <a:r>
              <a:rPr lang="el-GR" sz="2500" b="1" dirty="0" smtClean="0">
                <a:latin typeface="+mn-lt"/>
                <a:cs typeface="Calibri" panose="020F0502020204030204" pitchFamily="34" charset="0"/>
              </a:rPr>
              <a:t>αύξηση </a:t>
            </a:r>
            <a:r>
              <a:rPr lang="el-GR" sz="2500" b="1" dirty="0">
                <a:latin typeface="+mn-lt"/>
                <a:cs typeface="Calibri" panose="020F0502020204030204" pitchFamily="34" charset="0"/>
              </a:rPr>
              <a:t>ανεργίας κλιμάκωσαν τον </a:t>
            </a:r>
            <a:br>
              <a:rPr lang="el-GR" sz="2500" b="1" dirty="0">
                <a:latin typeface="+mn-lt"/>
                <a:cs typeface="Calibri" panose="020F0502020204030204" pitchFamily="34" charset="0"/>
              </a:rPr>
            </a:br>
            <a:r>
              <a:rPr lang="el-GR" sz="2500" b="1" dirty="0">
                <a:latin typeface="+mn-lt"/>
                <a:cs typeface="Calibri" panose="020F0502020204030204" pitchFamily="34" charset="0"/>
              </a:rPr>
              <a:t>κίνδυνο φτώχειας, με σχετική βελτίωση τα τελευταία έτη</a:t>
            </a:r>
          </a:p>
        </p:txBody>
      </p:sp>
      <p:graphicFrame>
        <p:nvGraphicFramePr>
          <p:cNvPr id="13" name="Content Placeholder 12">
            <a:extLst>
              <a:ext uri="{FF2B5EF4-FFF2-40B4-BE49-F238E27FC236}">
                <a16:creationId xmlns:a16="http://schemas.microsoft.com/office/drawing/2014/main" id="{12AA7C2D-CF84-416A-97DE-B9613BE4DEF3}"/>
              </a:ext>
            </a:extLst>
          </p:cNvPr>
          <p:cNvGraphicFramePr>
            <a:graphicFrameLocks noGrp="1"/>
          </p:cNvGraphicFramePr>
          <p:nvPr>
            <p:ph sz="half" idx="1"/>
            <p:extLst>
              <p:ext uri="{D42A27DB-BD31-4B8C-83A1-F6EECF244321}">
                <p14:modId xmlns:p14="http://schemas.microsoft.com/office/powerpoint/2010/main" val="2050919273"/>
              </p:ext>
            </p:extLst>
          </p:nvPr>
        </p:nvGraphicFramePr>
        <p:xfrm>
          <a:off x="59635" y="1052736"/>
          <a:ext cx="4368349" cy="53285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ontent Placeholder 13">
            <a:extLst>
              <a:ext uri="{FF2B5EF4-FFF2-40B4-BE49-F238E27FC236}">
                <a16:creationId xmlns:a16="http://schemas.microsoft.com/office/drawing/2014/main" id="{A54B2433-9162-42BF-BA6C-13032905B8D2}"/>
              </a:ext>
            </a:extLst>
          </p:cNvPr>
          <p:cNvGraphicFramePr>
            <a:graphicFrameLocks noGrp="1"/>
          </p:cNvGraphicFramePr>
          <p:nvPr>
            <p:ph sz="half" idx="2"/>
            <p:extLst>
              <p:ext uri="{D42A27DB-BD31-4B8C-83A1-F6EECF244321}">
                <p14:modId xmlns:p14="http://schemas.microsoft.com/office/powerpoint/2010/main" val="2617802452"/>
              </p:ext>
            </p:extLst>
          </p:nvPr>
        </p:nvGraphicFramePr>
        <p:xfrm>
          <a:off x="4648200" y="1052736"/>
          <a:ext cx="4316288" cy="5256584"/>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59635" y="6474152"/>
            <a:ext cx="3508917" cy="261610"/>
          </a:xfrm>
          <a:prstGeom prst="rect">
            <a:avLst/>
          </a:prstGeom>
        </p:spPr>
        <p:txBody>
          <a:bodyPr wrap="square">
            <a:spAutoFit/>
          </a:bodyPr>
          <a:lstStyle/>
          <a:p>
            <a:pPr algn="just" eaLnBrk="1" fontAlgn="auto" hangingPunct="1">
              <a:spcBef>
                <a:spcPts val="0"/>
              </a:spcBef>
              <a:spcAft>
                <a:spcPts val="0"/>
              </a:spcAft>
              <a:defRPr/>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επεξεργασία στοιχείων ΙΟΒΕ</a:t>
            </a:r>
            <a:r>
              <a:rPr lang="en-US" sz="1100" dirty="0">
                <a:solidFill>
                  <a:srgbClr val="775F55"/>
                </a:solidFill>
                <a:latin typeface="+mn-lt"/>
                <a:ea typeface="Times New Roman" panose="02020603050405020304" pitchFamily="18" charset="0"/>
                <a:cs typeface="Arial Narrow" panose="020B0606020202030204" pitchFamily="34" charset="0"/>
              </a:rPr>
              <a:t>, f-forecast</a:t>
            </a:r>
            <a:endParaRPr lang="el-GR" sz="1100" dirty="0">
              <a:solidFill>
                <a:srgbClr val="775F55"/>
              </a:solidFill>
              <a:latin typeface="+mn-lt"/>
              <a:ea typeface="Times New Roman" panose="02020603050405020304" pitchFamily="18" charset="0"/>
              <a:cs typeface="Arial Narrow" panose="020B0606020202030204" pitchFamily="34" charset="0"/>
            </a:endParaRPr>
          </a:p>
        </p:txBody>
      </p:sp>
      <p:sp>
        <p:nvSpPr>
          <p:cNvPr id="15" name="Slide Number Placeholder 14">
            <a:extLst>
              <a:ext uri="{FF2B5EF4-FFF2-40B4-BE49-F238E27FC236}">
                <a16:creationId xmlns:a16="http://schemas.microsoft.com/office/drawing/2014/main" id="{CABCEB7B-3B18-4E95-831B-7E40848DA350}"/>
              </a:ext>
            </a:extLst>
          </p:cNvPr>
          <p:cNvSpPr>
            <a:spLocks noGrp="1"/>
          </p:cNvSpPr>
          <p:nvPr>
            <p:ph type="sldNum" sz="quarter" idx="12"/>
          </p:nvPr>
        </p:nvSpPr>
        <p:spPr/>
        <p:txBody>
          <a:bodyPr>
            <a:normAutofit fontScale="92500" lnSpcReduction="10000"/>
          </a:bodyPr>
          <a:lstStyle/>
          <a:p>
            <a:pPr>
              <a:defRPr/>
            </a:pPr>
            <a:fld id="{DDD3FD99-DF8E-4394-BFA9-157F3FD50977}" type="slidenum">
              <a:rPr lang="en-US" smtClean="0"/>
              <a:pPr>
                <a:defRPr/>
              </a:pPr>
              <a:t>3</a:t>
            </a:fld>
            <a:endParaRPr lang="en-US" dirty="0"/>
          </a:p>
        </p:txBody>
      </p:sp>
    </p:spTree>
    <p:extLst>
      <p:ext uri="{BB962C8B-B14F-4D97-AF65-F5344CB8AC3E}">
        <p14:creationId xmlns:p14="http://schemas.microsoft.com/office/powerpoint/2010/main" val="2279022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6" y="0"/>
            <a:ext cx="8244408" cy="889570"/>
          </a:xfrm>
        </p:spPr>
        <p:txBody>
          <a:bodyPr>
            <a:normAutofit/>
          </a:bodyPr>
          <a:lstStyle/>
          <a:p>
            <a:r>
              <a:rPr lang="el-GR" sz="2500" b="1" dirty="0">
                <a:latin typeface="+mn-lt"/>
                <a:cs typeface="Calibri" panose="020F0502020204030204" pitchFamily="34" charset="0"/>
              </a:rPr>
              <a:t>Μερίδιο εξαγωγών-εισαγωγών φαρμάκου (% σύνολο εξαγωγών - εισαγωγών) - Ελλάδα</a:t>
            </a:r>
          </a:p>
        </p:txBody>
      </p:sp>
      <p:pic>
        <p:nvPicPr>
          <p:cNvPr id="5" name="Picture 4"/>
          <p:cNvPicPr>
            <a:picLocks noChangeAspect="1"/>
          </p:cNvPicPr>
          <p:nvPr/>
        </p:nvPicPr>
        <p:blipFill>
          <a:blip r:embed="rId3"/>
          <a:stretch>
            <a:fillRect/>
          </a:stretch>
        </p:blipFill>
        <p:spPr>
          <a:xfrm>
            <a:off x="8244329" y="26146"/>
            <a:ext cx="877900" cy="865707"/>
          </a:xfrm>
          <a:prstGeom prst="rect">
            <a:avLst/>
          </a:prstGeom>
        </p:spPr>
      </p:pic>
      <p:sp>
        <p:nvSpPr>
          <p:cNvPr id="7" name="Rectangle 6"/>
          <p:cNvSpPr/>
          <p:nvPr/>
        </p:nvSpPr>
        <p:spPr>
          <a:xfrm>
            <a:off x="21016" y="6584527"/>
            <a:ext cx="8511424" cy="273473"/>
          </a:xfrm>
          <a:prstGeom prst="rect">
            <a:avLst/>
          </a:prstGeom>
        </p:spPr>
        <p:txBody>
          <a:bodyPr wrap="square">
            <a:spAutoFit/>
          </a:bodyPr>
          <a:lstStyle/>
          <a:p>
            <a:pPr algn="just">
              <a:lnSpc>
                <a:spcPct val="107000"/>
              </a:lnSpc>
              <a:spcAft>
                <a:spcPts val="800"/>
              </a:spcAft>
            </a:pPr>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n-US" sz="1100" dirty="0">
                <a:solidFill>
                  <a:srgbClr val="775F55"/>
                </a:solidFill>
                <a:latin typeface="+mn-lt"/>
                <a:ea typeface="Times New Roman" panose="02020603050405020304" pitchFamily="18" charset="0"/>
                <a:cs typeface="Arial Narrow" panose="020B0606020202030204" pitchFamily="34" charset="0"/>
              </a:rPr>
              <a:t>Eurostat, International trade, EU Trade Since 1988 By CN8, 2019, </a:t>
            </a:r>
            <a:r>
              <a:rPr lang="el-GR" sz="1100" dirty="0">
                <a:solidFill>
                  <a:srgbClr val="775F55"/>
                </a:solidFill>
                <a:latin typeface="+mn-lt"/>
                <a:ea typeface="Times New Roman" panose="02020603050405020304" pitchFamily="18" charset="0"/>
                <a:cs typeface="Arial Narrow" panose="020B0606020202030204" pitchFamily="34" charset="0"/>
              </a:rPr>
              <a:t>επεξεργασία στοιχείων ΙΟΒΕ</a:t>
            </a:r>
          </a:p>
        </p:txBody>
      </p:sp>
      <p:graphicFrame>
        <p:nvGraphicFramePr>
          <p:cNvPr id="6" name="Chart 5">
            <a:extLst>
              <a:ext uri="{FF2B5EF4-FFF2-40B4-BE49-F238E27FC236}">
                <a16:creationId xmlns:a16="http://schemas.microsoft.com/office/drawing/2014/main" id="{00000000-0008-0000-3600-000002000000}"/>
              </a:ext>
            </a:extLst>
          </p:cNvPr>
          <p:cNvGraphicFramePr/>
          <p:nvPr>
            <p:extLst>
              <p:ext uri="{D42A27DB-BD31-4B8C-83A1-F6EECF244321}">
                <p14:modId xmlns:p14="http://schemas.microsoft.com/office/powerpoint/2010/main" val="824757644"/>
              </p:ext>
            </p:extLst>
          </p:nvPr>
        </p:nvGraphicFramePr>
        <p:xfrm>
          <a:off x="179512" y="1196752"/>
          <a:ext cx="8568952" cy="4968552"/>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1D738651-56F7-495C-A656-3C4544E42CE7}"/>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30</a:t>
            </a:fld>
            <a:endParaRPr lang="en-US" dirty="0"/>
          </a:p>
        </p:txBody>
      </p:sp>
    </p:spTree>
    <p:extLst>
      <p:ext uri="{BB962C8B-B14F-4D97-AF65-F5344CB8AC3E}">
        <p14:creationId xmlns:p14="http://schemas.microsoft.com/office/powerpoint/2010/main" val="3075263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vert="horz" anchor="ctr">
            <a:normAutofit/>
          </a:bodyPr>
          <a:lstStyle/>
          <a:p>
            <a:r>
              <a:rPr lang="el-GR" sz="2400" b="1" dirty="0"/>
              <a:t>Τα φαρμακευτικά προϊόντα κατέχουν σημαντικό μερίδιο των ελληνικών εξαγωγών αγαθών</a:t>
            </a:r>
          </a:p>
        </p:txBody>
      </p:sp>
      <p:sp>
        <p:nvSpPr>
          <p:cNvPr id="3" name="Slide Number Placeholder 2"/>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3171B7B-951C-45A0-8BDA-EADAF544B531}" type="slidenum">
              <a:rPr kumimoji="0" lang="el-GR" sz="1400" b="1" i="0" u="none" strike="noStrike" kern="1200" cap="none" spc="0" normalizeH="0" baseline="0" noProof="0" smtClean="0">
                <a:ln>
                  <a:noFill/>
                </a:ln>
                <a:solidFill>
                  <a:prstClr val="black"/>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31</a:t>
            </a:fld>
            <a:endParaRPr kumimoji="0" lang="el-GR" sz="1400" b="1" i="0" u="none" strike="noStrike" kern="1200" cap="none" spc="0" normalizeH="0" baseline="0" noProof="0">
              <a:ln>
                <a:noFill/>
              </a:ln>
              <a:solidFill>
                <a:prstClr val="black"/>
              </a:solidFill>
              <a:effectLst/>
              <a:uLnTx/>
              <a:uFillTx/>
              <a:latin typeface="Calibri" pitchFamily="34" charset="0"/>
              <a:ea typeface="+mn-ea"/>
              <a:cs typeface="+mn-cs"/>
            </a:endParaRPr>
          </a:p>
        </p:txBody>
      </p:sp>
      <p:graphicFrame>
        <p:nvGraphicFramePr>
          <p:cNvPr id="11" name="Content Placeholder 8"/>
          <p:cNvGraphicFramePr>
            <a:graphicFrameLocks noGrp="1"/>
          </p:cNvGraphicFramePr>
          <p:nvPr>
            <p:ph sz="quarter" idx="4294967295"/>
            <p:extLst>
              <p:ext uri="{D42A27DB-BD31-4B8C-83A1-F6EECF244321}">
                <p14:modId xmlns:p14="http://schemas.microsoft.com/office/powerpoint/2010/main" val="967703815"/>
              </p:ext>
            </p:extLst>
          </p:nvPr>
        </p:nvGraphicFramePr>
        <p:xfrm>
          <a:off x="254978" y="1124744"/>
          <a:ext cx="8709510" cy="524954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3133" y="6520318"/>
            <a:ext cx="5855011"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000" b="1" i="0" u="none" strike="noStrike" kern="1200" cap="none" spc="0" normalizeH="0" baseline="0" noProof="0" dirty="0">
                <a:ln>
                  <a:noFill/>
                </a:ln>
                <a:effectLst/>
                <a:uLnTx/>
                <a:uFillTx/>
                <a:latin typeface="Calibri" panose="020F0502020204030204" pitchFamily="34" charset="0"/>
                <a:cs typeface="+mn-cs"/>
              </a:rPr>
              <a:t>Πηγή:</a:t>
            </a:r>
            <a:r>
              <a:rPr kumimoji="0" lang="en-US" sz="1000" b="0" i="0" u="none" strike="noStrike" kern="1200" cap="none" spc="0" normalizeH="0" baseline="0" noProof="0" dirty="0">
                <a:ln>
                  <a:noFill/>
                </a:ln>
                <a:effectLst/>
                <a:uLnTx/>
                <a:uFillTx/>
                <a:latin typeface="Tw Cen MT"/>
                <a:cs typeface="+mn-cs"/>
              </a:rPr>
              <a:t> </a:t>
            </a:r>
            <a:r>
              <a:rPr lang="en-US" sz="1000" noProof="0" dirty="0">
                <a:latin typeface="Calibri" panose="020F0502020204030204" pitchFamily="34" charset="0"/>
              </a:rPr>
              <a:t>International trade (</a:t>
            </a:r>
            <a:r>
              <a:rPr lang="en-US" sz="1000" noProof="0" dirty="0" err="1">
                <a:latin typeface="Calibri" panose="020F0502020204030204" pitchFamily="34" charset="0"/>
              </a:rPr>
              <a:t>ComExt</a:t>
            </a:r>
            <a:r>
              <a:rPr lang="en-US" sz="1000" noProof="0" dirty="0">
                <a:latin typeface="Calibri" panose="020F0502020204030204" pitchFamily="34" charset="0"/>
              </a:rPr>
              <a:t> database), Eurostat </a:t>
            </a:r>
            <a:r>
              <a:rPr lang="el-GR" sz="1000" b="1" noProof="0" dirty="0">
                <a:latin typeface="Calibri" panose="020F0502020204030204" pitchFamily="34" charset="0"/>
              </a:rPr>
              <a:t>Επεξεργασία στοιχείων: </a:t>
            </a:r>
            <a:r>
              <a:rPr lang="el-GR" sz="1000" noProof="0" dirty="0">
                <a:latin typeface="Calibri" panose="020F0502020204030204" pitchFamily="34" charset="0"/>
              </a:rPr>
              <a:t>ΙΟΒΕ</a:t>
            </a:r>
            <a:endParaRPr kumimoji="0" lang="el-GR" sz="1000" b="0" i="0" u="none" strike="noStrike" kern="1200" cap="none" spc="0" normalizeH="0" baseline="0" noProof="0" dirty="0">
              <a:ln>
                <a:noFill/>
              </a:ln>
              <a:effectLst/>
              <a:uLnTx/>
              <a:uFillTx/>
              <a:latin typeface="Calibri" panose="020F0502020204030204" pitchFamily="34" charset="0"/>
            </a:endParaRPr>
          </a:p>
        </p:txBody>
      </p:sp>
    </p:spTree>
    <p:extLst>
      <p:ext uri="{BB962C8B-B14F-4D97-AF65-F5344CB8AC3E}">
        <p14:creationId xmlns:p14="http://schemas.microsoft.com/office/powerpoint/2010/main" val="609145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3200" dirty="0"/>
              <a:t>Συνεισφορά του κλάδου φαρμάκου</a:t>
            </a:r>
            <a:r>
              <a:rPr lang="el-GR" sz="3200" dirty="0">
                <a:solidFill>
                  <a:srgbClr val="FF0000"/>
                </a:solidFill>
              </a:rPr>
              <a:t> </a:t>
            </a:r>
            <a:r>
              <a:rPr lang="el-GR" sz="3200" dirty="0"/>
              <a:t>στην ελληνική οικονομία</a:t>
            </a:r>
            <a:endParaRPr lang="en-US" sz="3200" dirty="0"/>
          </a:p>
        </p:txBody>
      </p:sp>
      <p:sp>
        <p:nvSpPr>
          <p:cNvPr id="3" name="Slide Number Placeholder 2"/>
          <p:cNvSpPr>
            <a:spLocks noGrp="1"/>
          </p:cNvSpPr>
          <p:nvPr>
            <p:ph type="sldNum" sz="quarter" idx="4294967295"/>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1E1ECAE-AD09-4633-AA86-B25347162B1D}" type="slidenum">
              <a:rPr kumimoji="0" lang="el-GR" sz="1400" b="1"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el-GR" sz="1400" b="1"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114415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l-GR" sz="2500" b="1" dirty="0"/>
              <a:t>Εκτίμηση αποτυπώματος </a:t>
            </a:r>
          </a:p>
        </p:txBody>
      </p:sp>
      <p:sp>
        <p:nvSpPr>
          <p:cNvPr id="5" name="Slide Number Placeholder 4"/>
          <p:cNvSpPr>
            <a:spLocks noGrp="1"/>
          </p:cNvSpPr>
          <p:nvPr>
            <p:ph type="sldNum" sz="quarter" idx="12"/>
          </p:nvPr>
        </p:nvSpPr>
        <p:spPr/>
        <p:txBody>
          <a:bodyPr>
            <a:normAutofit fontScale="92500" lnSpcReduction="10000"/>
          </a:bodyPr>
          <a:lstStyle/>
          <a:p>
            <a:fld id="{B1E1ECAE-AD09-4633-AA86-B25347162B1D}" type="slidenum">
              <a:rPr lang="el-GR" smtClean="0"/>
              <a:pPr/>
              <a:t>33</a:t>
            </a:fld>
            <a:endParaRPr lang="el-GR"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2208920149"/>
              </p:ext>
            </p:extLst>
          </p:nvPr>
        </p:nvGraphicFramePr>
        <p:xfrm>
          <a:off x="251520" y="1052736"/>
          <a:ext cx="8784976" cy="55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169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vert="horz" anchor="ctr">
            <a:noAutofit/>
          </a:bodyPr>
          <a:lstStyle/>
          <a:p>
            <a:r>
              <a:rPr lang="el-GR" sz="2400" b="1" dirty="0"/>
              <a:t>Η εκτίμηση της συνολικής συνεισφοράς μιας δραστηριότητας λαμβάνει υπόψη τις αλληλεπιδράσεις σε μια οικονομία</a:t>
            </a:r>
          </a:p>
        </p:txBody>
      </p:sp>
      <p:sp>
        <p:nvSpPr>
          <p:cNvPr id="4" name="Content Placeholder 3"/>
          <p:cNvSpPr>
            <a:spLocks noGrp="1"/>
          </p:cNvSpPr>
          <p:nvPr>
            <p:ph sz="half" idx="2"/>
          </p:nvPr>
        </p:nvSpPr>
        <p:spPr>
          <a:xfrm>
            <a:off x="4709864" y="1955972"/>
            <a:ext cx="4038600" cy="4065316"/>
          </a:xfrm>
        </p:spPr>
        <p:txBody>
          <a:bodyPr>
            <a:noAutofit/>
          </a:bodyPr>
          <a:lstStyle/>
          <a:p>
            <a:r>
              <a:rPr lang="el-GR" sz="2000" dirty="0"/>
              <a:t>Σταθερή τεχνολογία παραγωγής</a:t>
            </a:r>
          </a:p>
          <a:p>
            <a:pPr lvl="1"/>
            <a:r>
              <a:rPr lang="el-GR" sz="1800" dirty="0"/>
              <a:t>Η παραγωγή του τελικού προϊόντος κάθε κλάδου απαιτεί εισροές και εργασία σε σταθερές αναλογίες</a:t>
            </a:r>
          </a:p>
          <a:p>
            <a:r>
              <a:rPr lang="el-GR" sz="2000" dirty="0"/>
              <a:t>Σταθερές τιμές</a:t>
            </a:r>
          </a:p>
          <a:p>
            <a:r>
              <a:rPr lang="el-GR" sz="2000" dirty="0"/>
              <a:t>Σταθερές καταναλωτικές προτιμήσεις</a:t>
            </a:r>
          </a:p>
          <a:p>
            <a:r>
              <a:rPr lang="el-GR" sz="2000" dirty="0"/>
              <a:t>Δεν υπάρχουν περιορισμοί στην παραγωγική δυνατότητα των κλάδων</a:t>
            </a:r>
          </a:p>
        </p:txBody>
      </p:sp>
      <p:sp>
        <p:nvSpPr>
          <p:cNvPr id="5" name="Slide Number Placeholder 4"/>
          <p:cNvSpPr>
            <a:spLocks noGrp="1"/>
          </p:cNvSpPr>
          <p:nvPr>
            <p:ph type="sldNum" sz="quarter" idx="12"/>
          </p:nvPr>
        </p:nvSpPr>
        <p:spPr/>
        <p:txBody>
          <a:bodyPr>
            <a:normAutofit fontScale="92500" lnSpcReduction="10000"/>
          </a:bodyPr>
          <a:lstStyle/>
          <a:p>
            <a:fld id="{B1E1ECAE-AD09-4633-AA86-B25347162B1D}" type="slidenum">
              <a:rPr lang="el-GR" smtClean="0"/>
              <a:pPr/>
              <a:t>34</a:t>
            </a:fld>
            <a:endParaRPr lang="el-GR"/>
          </a:p>
        </p:txBody>
      </p:sp>
      <p:graphicFrame>
        <p:nvGraphicFramePr>
          <p:cNvPr id="6" name="Content Placeholder 30"/>
          <p:cNvGraphicFramePr>
            <a:graphicFrameLocks noGrp="1"/>
          </p:cNvGraphicFramePr>
          <p:nvPr>
            <p:ph sz="half" idx="1"/>
            <p:extLst/>
          </p:nvPr>
        </p:nvGraphicFramePr>
        <p:xfrm>
          <a:off x="457200" y="1384176"/>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ight Arrow 7"/>
          <p:cNvSpPr/>
          <p:nvPr/>
        </p:nvSpPr>
        <p:spPr>
          <a:xfrm rot="5400000">
            <a:off x="1367644" y="2456892"/>
            <a:ext cx="72008"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Right Arrow 11"/>
          <p:cNvSpPr/>
          <p:nvPr/>
        </p:nvSpPr>
        <p:spPr>
          <a:xfrm rot="5400000">
            <a:off x="3532597" y="2435163"/>
            <a:ext cx="72008"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Right Arrow 12"/>
          <p:cNvSpPr/>
          <p:nvPr/>
        </p:nvSpPr>
        <p:spPr>
          <a:xfrm rot="5400000">
            <a:off x="3527884" y="3571664"/>
            <a:ext cx="72008"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ight Arrow 13"/>
          <p:cNvSpPr/>
          <p:nvPr/>
        </p:nvSpPr>
        <p:spPr>
          <a:xfrm rot="5400000">
            <a:off x="3527884" y="4722899"/>
            <a:ext cx="72008"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Right Arrow 14"/>
          <p:cNvSpPr/>
          <p:nvPr/>
        </p:nvSpPr>
        <p:spPr>
          <a:xfrm rot="5400000">
            <a:off x="1367644" y="4719414"/>
            <a:ext cx="72008"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Right Arrow 15"/>
          <p:cNvSpPr/>
          <p:nvPr/>
        </p:nvSpPr>
        <p:spPr>
          <a:xfrm>
            <a:off x="2411760" y="1844824"/>
            <a:ext cx="144016" cy="144016"/>
          </a:xfrm>
          <a:prstGeom prst="rightArrow">
            <a:avLst>
              <a:gd name="adj1" fmla="val 41182"/>
              <a:gd name="adj2" fmla="val 6175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Rectangle 2"/>
          <p:cNvSpPr/>
          <p:nvPr/>
        </p:nvSpPr>
        <p:spPr>
          <a:xfrm>
            <a:off x="4644008" y="1270501"/>
            <a:ext cx="4104456" cy="646331"/>
          </a:xfrm>
          <a:prstGeom prst="rect">
            <a:avLst/>
          </a:prstGeom>
        </p:spPr>
        <p:txBody>
          <a:bodyPr wrap="square">
            <a:spAutoFit/>
          </a:bodyPr>
          <a:lstStyle/>
          <a:p>
            <a:pPr algn="ctr"/>
            <a:r>
              <a:rPr lang="el-GR" b="1" dirty="0"/>
              <a:t>Βασικές παραδοχές του υποδείγματος εισροών-εκροών</a:t>
            </a:r>
            <a:endParaRPr lang="en-US" b="1" dirty="0"/>
          </a:p>
        </p:txBody>
      </p:sp>
      <p:sp>
        <p:nvSpPr>
          <p:cNvPr id="17" name="TextBox 16"/>
          <p:cNvSpPr txBox="1"/>
          <p:nvPr/>
        </p:nvSpPr>
        <p:spPr>
          <a:xfrm>
            <a:off x="196075" y="6178871"/>
            <a:ext cx="4891314" cy="215444"/>
          </a:xfrm>
          <a:prstGeom prst="rect">
            <a:avLst/>
          </a:prstGeom>
          <a:noFill/>
        </p:spPr>
        <p:txBody>
          <a:bodyPr wrap="square" rtlCol="0">
            <a:spAutoFit/>
          </a:bodyPr>
          <a:lstStyle/>
          <a:p>
            <a:r>
              <a:rPr lang="el-GR" sz="800" b="1" dirty="0"/>
              <a:t>(*) </a:t>
            </a:r>
            <a:r>
              <a:rPr lang="el-GR" sz="800" dirty="0"/>
              <a:t>Κλάδος 21 και κλάδος 46.46 αντίστοιχα με βάση τη στατιστική ταξινόμηση ΣΤΑΚΟΔ-08  </a:t>
            </a:r>
          </a:p>
        </p:txBody>
      </p:sp>
    </p:spTree>
    <p:extLst>
      <p:ext uri="{BB962C8B-B14F-4D97-AF65-F5344CB8AC3E}">
        <p14:creationId xmlns:p14="http://schemas.microsoft.com/office/powerpoint/2010/main" val="3270562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solidFill>
                  <a:srgbClr val="775F55"/>
                </a:solidFill>
              </a:rPr>
              <a:t>Η συνολική συμβολή του κλάδου του φαρμάκου σε όρους ΑΕΠ εκτιμάται σε €6</a:t>
            </a:r>
            <a:r>
              <a:rPr lang="en-US" b="1" dirty="0">
                <a:solidFill>
                  <a:srgbClr val="775F55"/>
                </a:solidFill>
              </a:rPr>
              <a:t>,1</a:t>
            </a:r>
            <a:r>
              <a:rPr lang="el-GR" b="1" dirty="0">
                <a:solidFill>
                  <a:srgbClr val="775F55"/>
                </a:solidFill>
              </a:rPr>
              <a:t> </a:t>
            </a:r>
            <a:r>
              <a:rPr lang="el-GR" b="1" dirty="0" err="1">
                <a:solidFill>
                  <a:srgbClr val="775F55"/>
                </a:solidFill>
              </a:rPr>
              <a:t>δισεκ</a:t>
            </a:r>
            <a:r>
              <a:rPr lang="el-GR" b="1" dirty="0">
                <a:solidFill>
                  <a:srgbClr val="775F55"/>
                </a:solidFill>
              </a:rPr>
              <a:t>. (3,</a:t>
            </a:r>
            <a:r>
              <a:rPr lang="en-US" b="1" dirty="0">
                <a:solidFill>
                  <a:srgbClr val="775F55"/>
                </a:solidFill>
              </a:rPr>
              <a:t>4</a:t>
            </a:r>
            <a:r>
              <a:rPr lang="el-GR" b="1" dirty="0">
                <a:solidFill>
                  <a:srgbClr val="775F55"/>
                </a:solidFill>
              </a:rPr>
              <a:t>% του ΑΕΠ) το 2017 </a:t>
            </a:r>
            <a:endParaRPr lang="el-GR" b="1" dirty="0"/>
          </a:p>
        </p:txBody>
      </p:sp>
      <p:sp>
        <p:nvSpPr>
          <p:cNvPr id="5" name="Slide Number Placeholder 4"/>
          <p:cNvSpPr>
            <a:spLocks noGrp="1"/>
          </p:cNvSpPr>
          <p:nvPr>
            <p:ph type="sldNum" sz="quarter" idx="12"/>
          </p:nvPr>
        </p:nvSpPr>
        <p:spPr/>
        <p:txBody>
          <a:bodyPr>
            <a:normAutofit fontScale="92500" lnSpcReduction="10000"/>
          </a:bodyPr>
          <a:lstStyle/>
          <a:p>
            <a:fld id="{B1E1ECAE-AD09-4633-AA86-B25347162B1D}" type="slidenum">
              <a:rPr lang="el-GR" smtClean="0"/>
              <a:pPr/>
              <a:t>35</a:t>
            </a:fld>
            <a:endParaRPr lang="el-GR"/>
          </a:p>
        </p:txBody>
      </p:sp>
      <mc:AlternateContent xmlns:mc="http://schemas.openxmlformats.org/markup-compatibility/2006" xmlns:cx1="http://schemas.microsoft.com/office/drawing/2015/9/8/chartex">
        <mc:Choice Requires="cx1">
          <p:graphicFrame>
            <p:nvGraphicFramePr>
              <p:cNvPr id="6" name="Content Placeholder 5"/>
              <p:cNvGraphicFramePr>
                <a:graphicFrameLocks noGrp="1"/>
              </p:cNvGraphicFramePr>
              <p:nvPr>
                <p:ph sz="half" idx="1"/>
                <p:extLst>
                  <p:ext uri="{D42A27DB-BD31-4B8C-83A1-F6EECF244321}">
                    <p14:modId xmlns:p14="http://schemas.microsoft.com/office/powerpoint/2010/main" val="3262527004"/>
                  </p:ext>
                </p:extLst>
              </p:nvPr>
            </p:nvGraphicFramePr>
            <p:xfrm>
              <a:off x="179512" y="1268761"/>
              <a:ext cx="5112568" cy="4729714"/>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6" name="Content Placeholder 5"/>
              <p:cNvPicPr>
                <a:picLocks noGrp="1" noRot="1" noChangeAspect="1" noMove="1" noResize="1" noEditPoints="1" noAdjustHandles="1" noChangeArrowheads="1" noChangeShapeType="1"/>
              </p:cNvPicPr>
              <p:nvPr/>
            </p:nvPicPr>
            <p:blipFill>
              <a:blip r:embed="rId3"/>
              <a:stretch>
                <a:fillRect/>
              </a:stretch>
            </p:blipFill>
            <p:spPr>
              <a:xfrm>
                <a:off x="179512" y="1268761"/>
                <a:ext cx="5112568" cy="4729714"/>
              </a:xfrm>
              <a:prstGeom prst="rect">
                <a:avLst/>
              </a:prstGeom>
            </p:spPr>
          </p:pic>
        </mc:Fallback>
      </mc:AlternateContent>
      <p:sp>
        <p:nvSpPr>
          <p:cNvPr id="7" name="Content Placeholder 3"/>
          <p:cNvSpPr txBox="1">
            <a:spLocks/>
          </p:cNvSpPr>
          <p:nvPr/>
        </p:nvSpPr>
        <p:spPr>
          <a:xfrm>
            <a:off x="390030" y="6274385"/>
            <a:ext cx="8032861" cy="461377"/>
          </a:xfrm>
          <a:prstGeom prst="rect">
            <a:avLst/>
          </a:prstGeom>
        </p:spPr>
        <p:style>
          <a:lnRef idx="1">
            <a:schemeClr val="accent3"/>
          </a:lnRef>
          <a:fillRef idx="3">
            <a:schemeClr val="accent3"/>
          </a:fillRef>
          <a:effectRef idx="2">
            <a:schemeClr val="accent3"/>
          </a:effectRef>
          <a:fontRef idx="minor">
            <a:schemeClr val="lt1"/>
          </a:fontRef>
        </p:style>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lt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lt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lt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lt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lt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lt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lt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lt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lt1"/>
                </a:solidFill>
                <a:latin typeface="+mn-lt"/>
                <a:ea typeface="+mn-ea"/>
                <a:cs typeface="+mn-cs"/>
              </a:defRPr>
            </a:lvl9pPr>
          </a:lstStyle>
          <a:p>
            <a:pPr marL="0" indent="0" algn="ctr">
              <a:buNone/>
            </a:pPr>
            <a:r>
              <a:rPr lang="el-GR" sz="1200" b="1" dirty="0">
                <a:solidFill>
                  <a:schemeClr val="bg1"/>
                </a:solidFill>
              </a:rPr>
              <a:t>Για κάθε ευρώ προστιθέμενης αξίας των εταιριών που δραστηριοποιούνται στον κλάδο του φαρμάκου  δημιουργούνται άλλα </a:t>
            </a:r>
            <a:r>
              <a:rPr lang="en-US" sz="1200" b="1" dirty="0">
                <a:solidFill>
                  <a:schemeClr val="bg1"/>
                </a:solidFill>
              </a:rPr>
              <a:t>2,</a:t>
            </a:r>
            <a:r>
              <a:rPr lang="el-GR" sz="1200" b="1" dirty="0">
                <a:solidFill>
                  <a:schemeClr val="bg1"/>
                </a:solidFill>
              </a:rPr>
              <a:t>9 ευρώ ΑΕΠ στο σύνολο της ελληνικής οικονομίας</a:t>
            </a:r>
          </a:p>
        </p:txBody>
      </p:sp>
      <p:sp>
        <p:nvSpPr>
          <p:cNvPr id="8" name="TextBox 7"/>
          <p:cNvSpPr txBox="1"/>
          <p:nvPr/>
        </p:nvSpPr>
        <p:spPr>
          <a:xfrm>
            <a:off x="457200" y="5998475"/>
            <a:ext cx="1810544"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p:sp>
        <p:nvSpPr>
          <p:cNvPr id="9" name="Content Placeholder 2"/>
          <p:cNvSpPr>
            <a:spLocks noGrp="1"/>
          </p:cNvSpPr>
          <p:nvPr>
            <p:ph sz="half" idx="2"/>
          </p:nvPr>
        </p:nvSpPr>
        <p:spPr>
          <a:xfrm>
            <a:off x="5502518" y="1265691"/>
            <a:ext cx="3347650" cy="4732783"/>
          </a:xfrm>
        </p:spPr>
        <p:txBody>
          <a:bodyPr/>
          <a:lstStyle/>
          <a:p>
            <a:pPr lvl="0">
              <a:buClr>
                <a:srgbClr val="DD8047"/>
              </a:buClr>
            </a:pPr>
            <a:r>
              <a:rPr lang="el-GR" sz="2200" dirty="0">
                <a:solidFill>
                  <a:prstClr val="black"/>
                </a:solidFill>
              </a:rPr>
              <a:t>Η άμεση συνεισφορά στο ΑΕΠ της χώρας από τον κλάδο φαρμάκου εκτιμάται σε €1,6 </a:t>
            </a:r>
            <a:r>
              <a:rPr lang="el-GR" sz="2200" dirty="0" err="1">
                <a:solidFill>
                  <a:prstClr val="black"/>
                </a:solidFill>
              </a:rPr>
              <a:t>δισεκ</a:t>
            </a:r>
            <a:r>
              <a:rPr lang="el-GR" sz="2200" dirty="0">
                <a:solidFill>
                  <a:prstClr val="black"/>
                </a:solidFill>
              </a:rPr>
              <a:t>. </a:t>
            </a:r>
          </a:p>
          <a:p>
            <a:pPr lvl="0">
              <a:buClr>
                <a:srgbClr val="DD8047"/>
              </a:buClr>
            </a:pPr>
            <a:r>
              <a:rPr lang="el-GR" sz="2200" dirty="0">
                <a:solidFill>
                  <a:prstClr val="black"/>
                </a:solidFill>
              </a:rPr>
              <a:t>Η έμμεση επίδραση ξεπερνά τα 1,4 δισεκ.</a:t>
            </a:r>
          </a:p>
          <a:p>
            <a:pPr lvl="0">
              <a:buClr>
                <a:srgbClr val="DD8047"/>
              </a:buClr>
            </a:pPr>
            <a:r>
              <a:rPr lang="el-GR" sz="2200" dirty="0">
                <a:solidFill>
                  <a:prstClr val="black"/>
                </a:solidFill>
              </a:rPr>
              <a:t>Σημαντικές και οι προκαλούμενες επιδράσεις </a:t>
            </a:r>
          </a:p>
          <a:p>
            <a:pPr lvl="1">
              <a:buClr>
                <a:srgbClr val="DD8047"/>
              </a:buClr>
            </a:pPr>
            <a:r>
              <a:rPr lang="el-GR" sz="1900" dirty="0">
                <a:solidFill>
                  <a:prstClr val="black"/>
                </a:solidFill>
              </a:rPr>
              <a:t>Το ήμισυ της συνολικής επίδρασης</a:t>
            </a:r>
          </a:p>
          <a:p>
            <a:endParaRPr lang="el-GR" dirty="0"/>
          </a:p>
        </p:txBody>
      </p:sp>
    </p:spTree>
    <p:extLst>
      <p:ext uri="{BB962C8B-B14F-4D97-AF65-F5344CB8AC3E}">
        <p14:creationId xmlns:p14="http://schemas.microsoft.com/office/powerpoint/2010/main" val="3792833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400" b="1" dirty="0"/>
              <a:t>Σε όρους απασχόλησης, η συνολική συνεισφορά εκτιμάται σε 1</a:t>
            </a:r>
            <a:r>
              <a:rPr lang="en-US" sz="2400" b="1" dirty="0"/>
              <a:t>22</a:t>
            </a:r>
            <a:r>
              <a:rPr lang="el-GR" sz="2400" b="1" dirty="0"/>
              <a:t> χιλ. θέσεις εργασίας (ή</a:t>
            </a:r>
            <a:r>
              <a:rPr lang="en-US" sz="2400" b="1" dirty="0"/>
              <a:t> 3,0</a:t>
            </a:r>
            <a:r>
              <a:rPr lang="el-GR" sz="2400" b="1" dirty="0"/>
              <a:t>% της συνολικής απασχόλησης)</a:t>
            </a:r>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36</a:t>
            </a:fld>
            <a:endParaRPr lang="el-GR"/>
          </a:p>
        </p:txBody>
      </p:sp>
      <p:sp>
        <p:nvSpPr>
          <p:cNvPr id="9" name="TextBox 8"/>
          <p:cNvSpPr txBox="1"/>
          <p:nvPr/>
        </p:nvSpPr>
        <p:spPr>
          <a:xfrm>
            <a:off x="181514" y="6520318"/>
            <a:ext cx="1835010"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mc:AlternateContent xmlns:mc="http://schemas.openxmlformats.org/markup-compatibility/2006" xmlns:cx1="http://schemas.microsoft.com/office/drawing/2015/9/8/chartex">
        <mc:Choice Requires="cx1">
          <p:graphicFrame>
            <p:nvGraphicFramePr>
              <p:cNvPr id="10" name="Content Placeholder 9"/>
              <p:cNvGraphicFramePr>
                <a:graphicFrameLocks noGrp="1"/>
              </p:cNvGraphicFramePr>
              <p:nvPr>
                <p:ph sz="quarter" idx="4294967295"/>
                <p:extLst>
                  <p:ext uri="{D42A27DB-BD31-4B8C-83A1-F6EECF244321}">
                    <p14:modId xmlns:p14="http://schemas.microsoft.com/office/powerpoint/2010/main" val="3515755666"/>
                  </p:ext>
                </p:extLst>
              </p:nvPr>
            </p:nvGraphicFramePr>
            <p:xfrm>
              <a:off x="107950" y="1268413"/>
              <a:ext cx="8928100" cy="5113337"/>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0" name="Content Placeholder 9"/>
              <p:cNvPicPr>
                <a:picLocks noGrp="1" noRot="1" noChangeAspect="1" noMove="1" noResize="1" noEditPoints="1" noAdjustHandles="1" noChangeArrowheads="1" noChangeShapeType="1"/>
              </p:cNvPicPr>
              <p:nvPr/>
            </p:nvPicPr>
            <p:blipFill>
              <a:blip r:embed="rId3"/>
              <a:stretch>
                <a:fillRect/>
              </a:stretch>
            </p:blipFill>
            <p:spPr>
              <a:xfrm>
                <a:off x="107950" y="1268413"/>
                <a:ext cx="8928100" cy="5113337"/>
              </a:xfrm>
              <a:prstGeom prst="rect">
                <a:avLst/>
              </a:prstGeom>
            </p:spPr>
          </p:pic>
        </mc:Fallback>
      </mc:AlternateContent>
      <p:sp>
        <p:nvSpPr>
          <p:cNvPr id="11" name="Content Placeholder 3"/>
          <p:cNvSpPr txBox="1">
            <a:spLocks/>
          </p:cNvSpPr>
          <p:nvPr/>
        </p:nvSpPr>
        <p:spPr>
          <a:xfrm>
            <a:off x="892504" y="1843042"/>
            <a:ext cx="2383352" cy="1369934"/>
          </a:xfrm>
          <a:prstGeom prst="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lt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lt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lt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lt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lt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lt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lt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lt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lt1"/>
                </a:solidFill>
                <a:latin typeface="+mn-lt"/>
                <a:ea typeface="+mn-ea"/>
                <a:cs typeface="+mn-cs"/>
              </a:defRPr>
            </a:lvl9pPr>
          </a:lstStyle>
          <a:p>
            <a:pPr marL="0" indent="0">
              <a:buNone/>
            </a:pPr>
            <a:r>
              <a:rPr lang="el-GR" sz="1400" b="1" dirty="0"/>
              <a:t>Κάθε θέση εργασίας στον κλάδο του φαρμάκου υποστηρίζει άλλες 4,7 ισοδύναμες θέσεις πλήρους απασχόλησης συνολικά στην οικονομία</a:t>
            </a:r>
          </a:p>
        </p:txBody>
      </p:sp>
    </p:spTree>
    <p:extLst>
      <p:ext uri="{BB962C8B-B14F-4D97-AF65-F5344CB8AC3E}">
        <p14:creationId xmlns:p14="http://schemas.microsoft.com/office/powerpoint/2010/main" val="3121296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vert="horz" anchor="ctr">
            <a:noAutofit/>
          </a:bodyPr>
          <a:lstStyle/>
          <a:p>
            <a:r>
              <a:rPr lang="el-GR" sz="2500" b="1" dirty="0"/>
              <a:t>Η επίδραση στα φορολογικά έσοδα από τη δραστηριότητα του κλάδου φαρμάκου εκτιμάται περίπου στα 1,7 </a:t>
            </a:r>
            <a:r>
              <a:rPr lang="el-GR" sz="2500" b="1" dirty="0" err="1"/>
              <a:t>δισεκ</a:t>
            </a:r>
            <a:r>
              <a:rPr lang="el-GR" sz="2500" b="1" dirty="0"/>
              <a:t>. </a:t>
            </a:r>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37</a:t>
            </a:fld>
            <a:endParaRPr lang="el-GR"/>
          </a:p>
        </p:txBody>
      </p:sp>
      <p:sp>
        <p:nvSpPr>
          <p:cNvPr id="6" name="TextBox 5"/>
          <p:cNvSpPr txBox="1"/>
          <p:nvPr/>
        </p:nvSpPr>
        <p:spPr>
          <a:xfrm>
            <a:off x="89979" y="6457890"/>
            <a:ext cx="8064450" cy="400110"/>
          </a:xfrm>
          <a:prstGeom prst="rect">
            <a:avLst/>
          </a:prstGeom>
          <a:noFill/>
        </p:spPr>
        <p:txBody>
          <a:bodyPr wrap="square" rtlCol="0">
            <a:spAutoFit/>
          </a:bodyPr>
          <a:lstStyle/>
          <a:p>
            <a:r>
              <a:rPr lang="el-GR" sz="1000" b="1" dirty="0">
                <a:latin typeface="+mn-lt"/>
              </a:rPr>
              <a:t>Σημείωση: </a:t>
            </a:r>
            <a:r>
              <a:rPr lang="el-GR" sz="1000" dirty="0">
                <a:latin typeface="+mn-lt"/>
              </a:rPr>
              <a:t>Έσοδα από φόρους επί της παραγωγής (ΦΠΑ στα προϊόντα και ΕΦΚ ) και εργοδοτικές εισφορές</a:t>
            </a:r>
          </a:p>
          <a:p>
            <a:r>
              <a:rPr lang="el-GR" sz="1000" b="1" dirty="0">
                <a:latin typeface="+mn-lt"/>
              </a:rPr>
              <a:t>Πηγή:</a:t>
            </a:r>
            <a:r>
              <a:rPr lang="el-GR" sz="1000" dirty="0">
                <a:latin typeface="+mn-lt"/>
              </a:rPr>
              <a:t> Εκτιμήσεις ΙΟΒΕ</a:t>
            </a:r>
          </a:p>
        </p:txBody>
      </p:sp>
      <mc:AlternateContent xmlns:mc="http://schemas.openxmlformats.org/markup-compatibility/2006" xmlns:cx1="http://schemas.microsoft.com/office/drawing/2015/9/8/chartex">
        <mc:Choice Requires="cx1">
          <p:graphicFrame>
            <p:nvGraphicFramePr>
              <p:cNvPr id="7" name="Content Placeholder 6"/>
              <p:cNvGraphicFramePr>
                <a:graphicFrameLocks noGrp="1"/>
              </p:cNvGraphicFramePr>
              <p:nvPr>
                <p:ph sz="quarter" idx="4294967295"/>
                <p:extLst>
                  <p:ext uri="{D42A27DB-BD31-4B8C-83A1-F6EECF244321}">
                    <p14:modId xmlns:p14="http://schemas.microsoft.com/office/powerpoint/2010/main" val="115558522"/>
                  </p:ext>
                </p:extLst>
              </p:nvPr>
            </p:nvGraphicFramePr>
            <p:xfrm>
              <a:off x="107950" y="1124745"/>
              <a:ext cx="8928100" cy="5203616"/>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7" name="Content Placeholder 6"/>
              <p:cNvPicPr>
                <a:picLocks noGrp="1" noRot="1" noChangeAspect="1" noMove="1" noResize="1" noEditPoints="1" noAdjustHandles="1" noChangeArrowheads="1" noChangeShapeType="1"/>
              </p:cNvPicPr>
              <p:nvPr/>
            </p:nvPicPr>
            <p:blipFill>
              <a:blip r:embed="rId3"/>
              <a:stretch>
                <a:fillRect/>
              </a:stretch>
            </p:blipFill>
            <p:spPr>
              <a:xfrm>
                <a:off x="107950" y="1124745"/>
                <a:ext cx="8928100" cy="5203616"/>
              </a:xfrm>
              <a:prstGeom prst="rect">
                <a:avLst/>
              </a:prstGeom>
            </p:spPr>
          </p:pic>
        </mc:Fallback>
      </mc:AlternateContent>
    </p:spTree>
    <p:extLst>
      <p:ext uri="{BB962C8B-B14F-4D97-AF65-F5344CB8AC3E}">
        <p14:creationId xmlns:p14="http://schemas.microsoft.com/office/powerpoint/2010/main" val="3254784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Σημαντικές οι πολλαπλασιαστικές επιδράσεις στην οικονομία από τη λειτουργία του κλάδου φαρμάκου</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748867511"/>
              </p:ext>
            </p:extLst>
          </p:nvPr>
        </p:nvGraphicFramePr>
        <p:xfrm>
          <a:off x="395536" y="1076709"/>
          <a:ext cx="4038600" cy="5590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819319936"/>
              </p:ext>
            </p:extLst>
          </p:nvPr>
        </p:nvGraphicFramePr>
        <p:xfrm>
          <a:off x="4644008" y="1046242"/>
          <a:ext cx="4038600" cy="56424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Slide Number Placeholder 4"/>
          <p:cNvSpPr>
            <a:spLocks noGrp="1"/>
          </p:cNvSpPr>
          <p:nvPr>
            <p:ph type="sldNum" sz="quarter" idx="12"/>
          </p:nvPr>
        </p:nvSpPr>
        <p:spPr/>
        <p:txBody>
          <a:bodyPr>
            <a:normAutofit fontScale="92500" lnSpcReduction="10000"/>
          </a:bodyPr>
          <a:lstStyle/>
          <a:p>
            <a:fld id="{B1E1ECAE-AD09-4633-AA86-B25347162B1D}" type="slidenum">
              <a:rPr lang="el-GR" smtClean="0"/>
              <a:pPr/>
              <a:t>38</a:t>
            </a:fld>
            <a:endParaRPr lang="el-GR"/>
          </a:p>
        </p:txBody>
      </p:sp>
      <p:sp>
        <p:nvSpPr>
          <p:cNvPr id="9" name="TextBox 8"/>
          <p:cNvSpPr txBox="1"/>
          <p:nvPr/>
        </p:nvSpPr>
        <p:spPr>
          <a:xfrm>
            <a:off x="250041" y="6092716"/>
            <a:ext cx="2320418"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p:sp>
        <p:nvSpPr>
          <p:cNvPr id="10" name="TextBox 9"/>
          <p:cNvSpPr txBox="1"/>
          <p:nvPr/>
        </p:nvSpPr>
        <p:spPr>
          <a:xfrm>
            <a:off x="785782" y="1412182"/>
            <a:ext cx="3258108" cy="430887"/>
          </a:xfrm>
          <a:prstGeom prst="rect">
            <a:avLst/>
          </a:prstGeom>
          <a:noFill/>
        </p:spPr>
        <p:txBody>
          <a:bodyPr wrap="square" rtlCol="0">
            <a:spAutoFit/>
          </a:bodyPr>
          <a:lstStyle/>
          <a:p>
            <a:pPr algn="ctr"/>
            <a:r>
              <a:rPr lang="el-GR" sz="1100" b="1" dirty="0"/>
              <a:t>Πολλαπλασιαστές στο ΑΕΠ από τη δραστηριότητα παραγωγής &amp; εμπορίας φαρμάκων</a:t>
            </a:r>
            <a:endParaRPr lang="el-GR" sz="1100" dirty="0"/>
          </a:p>
        </p:txBody>
      </p:sp>
      <p:sp>
        <p:nvSpPr>
          <p:cNvPr id="11" name="TextBox 10"/>
          <p:cNvSpPr txBox="1"/>
          <p:nvPr/>
        </p:nvSpPr>
        <p:spPr>
          <a:xfrm>
            <a:off x="4957609" y="1412181"/>
            <a:ext cx="3672408" cy="430887"/>
          </a:xfrm>
          <a:prstGeom prst="rect">
            <a:avLst/>
          </a:prstGeom>
          <a:noFill/>
        </p:spPr>
        <p:txBody>
          <a:bodyPr wrap="square" rtlCol="0">
            <a:spAutoFit/>
          </a:bodyPr>
          <a:lstStyle/>
          <a:p>
            <a:pPr algn="ctr"/>
            <a:r>
              <a:rPr lang="el-GR" sz="1100" b="1" dirty="0"/>
              <a:t>Πολλαπλασιαστές στην απασχόληση από τη δραστηριότητα παραγωγής &amp; εμπορίας φαρμάκων</a:t>
            </a:r>
            <a:endParaRPr lang="el-GR" sz="1100" dirty="0"/>
          </a:p>
        </p:txBody>
      </p:sp>
      <p:sp>
        <p:nvSpPr>
          <p:cNvPr id="12" name="TextBox 11"/>
          <p:cNvSpPr txBox="1"/>
          <p:nvPr/>
        </p:nvSpPr>
        <p:spPr>
          <a:xfrm>
            <a:off x="107504" y="6309320"/>
            <a:ext cx="8640960" cy="415498"/>
          </a:xfrm>
          <a:prstGeom prst="rect">
            <a:avLst/>
          </a:prstGeom>
          <a:noFill/>
        </p:spPr>
        <p:txBody>
          <a:bodyPr wrap="square" rtlCol="0">
            <a:spAutoFit/>
          </a:bodyPr>
          <a:lstStyle/>
          <a:p>
            <a:r>
              <a:rPr lang="el-GR" sz="1050" b="1" dirty="0">
                <a:latin typeface="+mn-lt"/>
              </a:rPr>
              <a:t>Μερικός πολλαπλασιαστής: </a:t>
            </a:r>
            <a:r>
              <a:rPr lang="el-GR" sz="1050" dirty="0">
                <a:latin typeface="+mn-lt"/>
              </a:rPr>
              <a:t>Εκφράζει το πολλαπλασιαστικό αποτέλεσμα που προκύπτει (στο ΑΕΠ, την απασχόληση κλπ.) λόγω των έμμεσων επιδράσεων</a:t>
            </a:r>
          </a:p>
          <a:p>
            <a:r>
              <a:rPr lang="el-GR" sz="1050" b="1" dirty="0">
                <a:latin typeface="+mn-lt"/>
              </a:rPr>
              <a:t>Συνολικός πολλαπλασιαστής:</a:t>
            </a:r>
            <a:r>
              <a:rPr lang="el-GR" sz="1050" dirty="0">
                <a:latin typeface="+mn-lt"/>
              </a:rPr>
              <a:t> Εκφράζει το πολλαπλασιαστικό αποτέλεσμα που προκύπτει από το συνδυασμό έμμεσων και προκαλούμενων επιδράσεων</a:t>
            </a:r>
          </a:p>
        </p:txBody>
      </p:sp>
      <p:cxnSp>
        <p:nvCxnSpPr>
          <p:cNvPr id="14" name="Straight Connector 13"/>
          <p:cNvCxnSpPr/>
          <p:nvPr/>
        </p:nvCxnSpPr>
        <p:spPr>
          <a:xfrm>
            <a:off x="107504" y="2708920"/>
            <a:ext cx="131872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4104" y="3501008"/>
            <a:ext cx="1828641"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0385" y="2532511"/>
            <a:ext cx="1312481" cy="215444"/>
          </a:xfrm>
          <a:prstGeom prst="rect">
            <a:avLst/>
          </a:prstGeom>
          <a:noFill/>
        </p:spPr>
        <p:txBody>
          <a:bodyPr wrap="square" rtlCol="0">
            <a:spAutoFit/>
          </a:bodyPr>
          <a:lstStyle/>
          <a:p>
            <a:r>
              <a:rPr lang="el-GR" sz="800" dirty="0"/>
              <a:t>Μερικός πολλαπλασιαστής</a:t>
            </a:r>
          </a:p>
        </p:txBody>
      </p:sp>
      <p:sp>
        <p:nvSpPr>
          <p:cNvPr id="21" name="TextBox 20"/>
          <p:cNvSpPr txBox="1"/>
          <p:nvPr/>
        </p:nvSpPr>
        <p:spPr>
          <a:xfrm>
            <a:off x="120436" y="3285564"/>
            <a:ext cx="1571244" cy="215444"/>
          </a:xfrm>
          <a:prstGeom prst="rect">
            <a:avLst/>
          </a:prstGeom>
          <a:noFill/>
        </p:spPr>
        <p:txBody>
          <a:bodyPr wrap="square" rtlCol="0">
            <a:spAutoFit/>
          </a:bodyPr>
          <a:lstStyle/>
          <a:p>
            <a:r>
              <a:rPr lang="el-GR" sz="800" dirty="0"/>
              <a:t>Συνολικός πολλαπλασιαστής</a:t>
            </a:r>
          </a:p>
        </p:txBody>
      </p:sp>
    </p:spTree>
    <p:extLst>
      <p:ext uri="{BB962C8B-B14F-4D97-AF65-F5344CB8AC3E}">
        <p14:creationId xmlns:p14="http://schemas.microsoft.com/office/powerpoint/2010/main" val="2943439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500" b="1" dirty="0"/>
              <a:t>Ακίνητη περιουσία, εμπόριο και τράπεζες οι κλάδοι με τη μεγαλύτερη έμμεση επίδραση</a:t>
            </a:r>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39</a:t>
            </a:fld>
            <a:endParaRPr lang="el-GR"/>
          </a:p>
        </p:txBody>
      </p:sp>
      <p:sp>
        <p:nvSpPr>
          <p:cNvPr id="6" name="TextBox 5"/>
          <p:cNvSpPr txBox="1"/>
          <p:nvPr/>
        </p:nvSpPr>
        <p:spPr>
          <a:xfrm>
            <a:off x="75422" y="6538248"/>
            <a:ext cx="2048306"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p:graphicFrame>
        <p:nvGraphicFramePr>
          <p:cNvPr id="7" name="Content Placeholder 6"/>
          <p:cNvGraphicFramePr>
            <a:graphicFrameLocks noGrp="1"/>
          </p:cNvGraphicFramePr>
          <p:nvPr>
            <p:ph sz="quarter" idx="4294967295"/>
            <p:extLst>
              <p:ext uri="{D42A27DB-BD31-4B8C-83A1-F6EECF244321}">
                <p14:modId xmlns:p14="http://schemas.microsoft.com/office/powerpoint/2010/main" val="765464122"/>
              </p:ext>
            </p:extLst>
          </p:nvPr>
        </p:nvGraphicFramePr>
        <p:xfrm>
          <a:off x="107950" y="1268414"/>
          <a:ext cx="8928100" cy="52698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3281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p:txBody>
          <a:bodyPr wrap="square" lIns="91440" tIns="45720" rIns="91440" bIns="45720" numCol="1" anchorCtr="0" compatLnSpc="1">
            <a:prstTxWarp prst="textNoShape">
              <a:avLst/>
            </a:prstTxWarp>
            <a:noAutofit/>
          </a:bodyPr>
          <a:lstStyle/>
          <a:p>
            <a:r>
              <a:rPr lang="el-GR" sz="2300" b="1" dirty="0">
                <a:latin typeface="+mn-lt"/>
                <a:cs typeface="Calibri" panose="020F0502020204030204" pitchFamily="34" charset="0"/>
              </a:rPr>
              <a:t>Μείωση </a:t>
            </a:r>
            <a:r>
              <a:rPr lang="el-GR" sz="2300" b="1" dirty="0" smtClean="0">
                <a:latin typeface="+mn-lt"/>
                <a:cs typeface="Calibri" panose="020F0502020204030204" pitchFamily="34" charset="0"/>
              </a:rPr>
              <a:t>ισοζυγίου γεννήσεων-θανάτων </a:t>
            </a:r>
            <a:r>
              <a:rPr lang="el-GR" sz="2300" b="1" dirty="0">
                <a:latin typeface="+mn-lt"/>
                <a:cs typeface="Calibri" panose="020F0502020204030204" pitchFamily="34" charset="0"/>
              </a:rPr>
              <a:t>και αύξηση στο προσδόκιμο επιβίωσης (9,5 χρόνια) την περίοδο 1960-2016</a:t>
            </a:r>
          </a:p>
        </p:txBody>
      </p:sp>
      <p:sp>
        <p:nvSpPr>
          <p:cNvPr id="5" name="Rectangle 4"/>
          <p:cNvSpPr/>
          <p:nvPr/>
        </p:nvSpPr>
        <p:spPr>
          <a:xfrm>
            <a:off x="24746" y="6613524"/>
            <a:ext cx="4043198" cy="261610"/>
          </a:xfrm>
          <a:prstGeom prst="rect">
            <a:avLst/>
          </a:prstGeom>
        </p:spPr>
        <p:txBody>
          <a:bodyPr wrap="square">
            <a:spAutoFit/>
          </a:bodyPr>
          <a:lstStyle/>
          <a:p>
            <a:pPr algn="just" fontAlgn="auto">
              <a:spcBef>
                <a:spcPts val="0"/>
              </a:spcBef>
              <a:spcAft>
                <a:spcPts val="0"/>
              </a:spcAft>
              <a:defRPr/>
            </a:pPr>
            <a:r>
              <a:rPr lang="el-GR" sz="1100" dirty="0">
                <a:solidFill>
                  <a:srgbClr val="775F55"/>
                </a:solidFill>
                <a:latin typeface="+mn-lt"/>
                <a:ea typeface="Times New Roman" panose="02020603050405020304" pitchFamily="18" charset="0"/>
                <a:cs typeface="Arial Narrow" panose="020B0606020202030204" pitchFamily="34" charset="0"/>
              </a:rPr>
              <a:t>Πηγή: ΕΛ.ΣΤΑΤ., </a:t>
            </a:r>
            <a:r>
              <a:rPr lang="en-US" sz="1100" dirty="0">
                <a:solidFill>
                  <a:srgbClr val="775F55"/>
                </a:solidFill>
                <a:latin typeface="+mn-lt"/>
                <a:ea typeface="Times New Roman" panose="02020603050405020304" pitchFamily="18" charset="0"/>
                <a:cs typeface="Arial Narrow" panose="020B0606020202030204" pitchFamily="34" charset="0"/>
              </a:rPr>
              <a:t>OECD Health statistics,</a:t>
            </a:r>
            <a:r>
              <a:rPr lang="el-GR" sz="1100" dirty="0">
                <a:solidFill>
                  <a:srgbClr val="775F55"/>
                </a:solidFill>
                <a:ea typeface="Times New Roman" panose="02020603050405020304" pitchFamily="18" charset="0"/>
                <a:cs typeface="Arial Narrow" panose="020B0606020202030204" pitchFamily="34" charset="0"/>
              </a:rPr>
              <a:t> </a:t>
            </a:r>
            <a:r>
              <a:rPr lang="el-GR" sz="1100" dirty="0">
                <a:solidFill>
                  <a:srgbClr val="775F55"/>
                </a:solidFill>
                <a:latin typeface="+mn-lt"/>
                <a:ea typeface="Times New Roman" panose="02020603050405020304" pitchFamily="18" charset="0"/>
                <a:cs typeface="Arial Narrow" panose="020B0606020202030204" pitchFamily="34" charset="0"/>
              </a:rPr>
              <a:t>επεξεργασία στοιχείων ΙΟΒΕ</a:t>
            </a:r>
          </a:p>
        </p:txBody>
      </p:sp>
      <p:graphicFrame>
        <p:nvGraphicFramePr>
          <p:cNvPr id="10" name="Content Placeholder 9">
            <a:extLst>
              <a:ext uri="{FF2B5EF4-FFF2-40B4-BE49-F238E27FC236}">
                <a16:creationId xmlns:a16="http://schemas.microsoft.com/office/drawing/2014/main" id="{F36BB837-76DD-48C7-A53B-11C3341A0176}"/>
              </a:ext>
            </a:extLst>
          </p:cNvPr>
          <p:cNvGraphicFramePr>
            <a:graphicFrameLocks noGrp="1"/>
          </p:cNvGraphicFramePr>
          <p:nvPr>
            <p:ph sz="half" idx="2"/>
            <p:extLst>
              <p:ext uri="{D42A27DB-BD31-4B8C-83A1-F6EECF244321}">
                <p14:modId xmlns:p14="http://schemas.microsoft.com/office/powerpoint/2010/main" val="1971283883"/>
              </p:ext>
            </p:extLst>
          </p:nvPr>
        </p:nvGraphicFramePr>
        <p:xfrm>
          <a:off x="4572000" y="1124745"/>
          <a:ext cx="4396680" cy="51845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2">
            <a:extLst>
              <a:ext uri="{FF2B5EF4-FFF2-40B4-BE49-F238E27FC236}">
                <a16:creationId xmlns:a16="http://schemas.microsoft.com/office/drawing/2014/main" id="{20EF6603-5528-4116-BBDF-8CEF6F6FE3EC}"/>
              </a:ext>
            </a:extLst>
          </p:cNvPr>
          <p:cNvGraphicFramePr>
            <a:graphicFrameLocks noGrp="1"/>
          </p:cNvGraphicFramePr>
          <p:nvPr>
            <p:ph sz="half" idx="1"/>
            <p:extLst>
              <p:ext uri="{D42A27DB-BD31-4B8C-83A1-F6EECF244321}">
                <p14:modId xmlns:p14="http://schemas.microsoft.com/office/powerpoint/2010/main" val="520973868"/>
              </p:ext>
            </p:extLst>
          </p:nvPr>
        </p:nvGraphicFramePr>
        <p:xfrm>
          <a:off x="179512" y="1124744"/>
          <a:ext cx="4316288" cy="5184576"/>
        </p:xfrm>
        <a:graphic>
          <a:graphicData uri="http://schemas.openxmlformats.org/drawingml/2006/chart">
            <c:chart xmlns:c="http://schemas.openxmlformats.org/drawingml/2006/chart" xmlns:r="http://schemas.openxmlformats.org/officeDocument/2006/relationships" r:id="rId4"/>
          </a:graphicData>
        </a:graphic>
      </p:graphicFrame>
      <p:sp>
        <p:nvSpPr>
          <p:cNvPr id="14" name="Slide Number Placeholder 13">
            <a:extLst>
              <a:ext uri="{FF2B5EF4-FFF2-40B4-BE49-F238E27FC236}">
                <a16:creationId xmlns:a16="http://schemas.microsoft.com/office/drawing/2014/main" id="{FAB3EFBB-47B8-42FA-910C-B9FA9961C1DC}"/>
              </a:ext>
            </a:extLst>
          </p:cNvPr>
          <p:cNvSpPr>
            <a:spLocks noGrp="1"/>
          </p:cNvSpPr>
          <p:nvPr>
            <p:ph type="sldNum" sz="quarter" idx="12"/>
          </p:nvPr>
        </p:nvSpPr>
        <p:spPr/>
        <p:txBody>
          <a:bodyPr>
            <a:normAutofit fontScale="92500" lnSpcReduction="10000"/>
          </a:bodyPr>
          <a:lstStyle/>
          <a:p>
            <a:pPr>
              <a:defRPr/>
            </a:pPr>
            <a:fld id="{DDD3FD99-DF8E-4394-BFA9-157F3FD50977}" type="slidenum">
              <a:rPr lang="en-US" smtClean="0"/>
              <a:pPr>
                <a:defRPr/>
              </a:pPr>
              <a:t>4</a:t>
            </a:fld>
            <a:endParaRPr lang="en-US" dirty="0"/>
          </a:p>
        </p:txBody>
      </p:sp>
    </p:spTree>
    <p:extLst>
      <p:ext uri="{BB962C8B-B14F-4D97-AF65-F5344CB8AC3E}">
        <p14:creationId xmlns:p14="http://schemas.microsoft.com/office/powerpoint/2010/main" val="2994423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solidFill>
                  <a:srgbClr val="775F55"/>
                </a:solidFill>
              </a:rPr>
              <a:t>Σε ακίνητη περιουσία, εμπόριο, υπηρεσίες εστίασης-διαμονής και κλάδο φαρμάκου η μεγαλύτερη συνολική επίδραση </a:t>
            </a:r>
            <a:endParaRPr lang="el-GR" sz="2400" b="1" dirty="0"/>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40</a:t>
            </a:fld>
            <a:endParaRPr lang="el-GR"/>
          </a:p>
        </p:txBody>
      </p:sp>
      <p:sp>
        <p:nvSpPr>
          <p:cNvPr id="6" name="TextBox 5"/>
          <p:cNvSpPr txBox="1"/>
          <p:nvPr/>
        </p:nvSpPr>
        <p:spPr>
          <a:xfrm>
            <a:off x="123472" y="6535707"/>
            <a:ext cx="2072263"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p:graphicFrame>
        <p:nvGraphicFramePr>
          <p:cNvPr id="7" name="Content Placeholder 6"/>
          <p:cNvGraphicFramePr>
            <a:graphicFrameLocks noGrp="1"/>
          </p:cNvGraphicFramePr>
          <p:nvPr>
            <p:ph sz="quarter" idx="4294967295"/>
            <p:extLst>
              <p:ext uri="{D42A27DB-BD31-4B8C-83A1-F6EECF244321}">
                <p14:modId xmlns:p14="http://schemas.microsoft.com/office/powerpoint/2010/main" val="1333986462"/>
              </p:ext>
            </p:extLst>
          </p:nvPr>
        </p:nvGraphicFramePr>
        <p:xfrm>
          <a:off x="123472" y="1052737"/>
          <a:ext cx="8928100" cy="54829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0517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500" b="1" dirty="0"/>
              <a:t>Νομικές-λογιστικές δραστηριότητες και εμπόριο οι κλάδοι με τη μεγαλύτερη έμμεση επίδραση στην απασχόληση </a:t>
            </a:r>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41</a:t>
            </a:fld>
            <a:endParaRPr lang="el-GR"/>
          </a:p>
        </p:txBody>
      </p:sp>
      <p:sp>
        <p:nvSpPr>
          <p:cNvPr id="6" name="TextBox 5"/>
          <p:cNvSpPr txBox="1"/>
          <p:nvPr/>
        </p:nvSpPr>
        <p:spPr>
          <a:xfrm>
            <a:off x="0" y="6296611"/>
            <a:ext cx="8820472" cy="553998"/>
          </a:xfrm>
          <a:prstGeom prst="rect">
            <a:avLst/>
          </a:prstGeom>
          <a:noFill/>
        </p:spPr>
        <p:txBody>
          <a:bodyPr wrap="square" rtlCol="0">
            <a:spAutoFit/>
          </a:bodyPr>
          <a:lstStyle/>
          <a:p>
            <a:r>
              <a:rPr lang="el-GR" sz="1000" dirty="0">
                <a:latin typeface="+mn-lt"/>
              </a:rPr>
              <a:t>* Υπηρεσίες σε κτίρια, εξωτερικούς χώρους, δραστηριότητες γραφείου, καθαριότητα, υπηρεσίες ιδιωτικής προστασίας </a:t>
            </a:r>
          </a:p>
          <a:p>
            <a:r>
              <a:rPr lang="el-GR" sz="1000" dirty="0">
                <a:latin typeface="+mn-lt"/>
              </a:rPr>
              <a:t>** Επιστημονικές, τεχνικές δραστηριότητες</a:t>
            </a:r>
          </a:p>
          <a:p>
            <a:r>
              <a:rPr lang="el-GR" sz="1000" b="1" dirty="0">
                <a:latin typeface="+mn-lt"/>
              </a:rPr>
              <a:t>Πηγή:</a:t>
            </a:r>
            <a:r>
              <a:rPr lang="el-GR" sz="1000" dirty="0">
                <a:latin typeface="+mn-lt"/>
              </a:rPr>
              <a:t> Εκτιμήσεις ΙΟΒΕ</a:t>
            </a:r>
          </a:p>
        </p:txBody>
      </p:sp>
      <p:graphicFrame>
        <p:nvGraphicFramePr>
          <p:cNvPr id="7" name="Content Placeholder 6"/>
          <p:cNvGraphicFramePr>
            <a:graphicFrameLocks noGrp="1"/>
          </p:cNvGraphicFramePr>
          <p:nvPr>
            <p:ph sz="quarter" idx="4294967295"/>
            <p:extLst>
              <p:ext uri="{D42A27DB-BD31-4B8C-83A1-F6EECF244321}">
                <p14:modId xmlns:p14="http://schemas.microsoft.com/office/powerpoint/2010/main" val="663147736"/>
              </p:ext>
            </p:extLst>
          </p:nvPr>
        </p:nvGraphicFramePr>
        <p:xfrm>
          <a:off x="107950" y="1124744"/>
          <a:ext cx="8928100" cy="5164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8359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t>Εστίαση-καταλύματα, λιανικό εμπόριο και γεωργία οι κλάδοι με τη</a:t>
            </a:r>
            <a:r>
              <a:rPr lang="el-GR" sz="2400" b="1" dirty="0">
                <a:solidFill>
                  <a:srgbClr val="775F55"/>
                </a:solidFill>
              </a:rPr>
              <a:t> μεγαλύτερη συνολική επίδραση στην απασχόληση </a:t>
            </a:r>
            <a:endParaRPr lang="el-GR" sz="2400" b="1" dirty="0"/>
          </a:p>
        </p:txBody>
      </p:sp>
      <p:sp>
        <p:nvSpPr>
          <p:cNvPr id="3" name="Slide Number Placeholder 2"/>
          <p:cNvSpPr>
            <a:spLocks noGrp="1"/>
          </p:cNvSpPr>
          <p:nvPr>
            <p:ph type="sldNum" sz="quarter" idx="12"/>
          </p:nvPr>
        </p:nvSpPr>
        <p:spPr/>
        <p:txBody>
          <a:bodyPr>
            <a:normAutofit fontScale="92500" lnSpcReduction="10000"/>
          </a:bodyPr>
          <a:lstStyle/>
          <a:p>
            <a:fld id="{B1E1ECAE-AD09-4633-AA86-B25347162B1D}" type="slidenum">
              <a:rPr lang="el-GR" smtClean="0"/>
              <a:pPr/>
              <a:t>42</a:t>
            </a:fld>
            <a:endParaRPr lang="el-G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3027035869"/>
              </p:ext>
            </p:extLst>
          </p:nvPr>
        </p:nvGraphicFramePr>
        <p:xfrm>
          <a:off x="107950" y="1052736"/>
          <a:ext cx="8928100" cy="532901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41522" y="6545710"/>
            <a:ext cx="2126221" cy="246221"/>
          </a:xfrm>
          <a:prstGeom prst="rect">
            <a:avLst/>
          </a:prstGeom>
          <a:noFill/>
        </p:spPr>
        <p:txBody>
          <a:bodyPr wrap="square" rtlCol="0">
            <a:spAutoFit/>
          </a:bodyPr>
          <a:lstStyle/>
          <a:p>
            <a:r>
              <a:rPr lang="el-GR" sz="1000" b="1" dirty="0">
                <a:latin typeface="+mn-lt"/>
              </a:rPr>
              <a:t>Πηγή:</a:t>
            </a:r>
            <a:r>
              <a:rPr lang="el-GR" sz="1000" dirty="0">
                <a:latin typeface="+mn-lt"/>
              </a:rPr>
              <a:t> Εκτιμήσεις ΙΟΒΕ</a:t>
            </a:r>
          </a:p>
        </p:txBody>
      </p:sp>
    </p:spTree>
    <p:extLst>
      <p:ext uri="{BB962C8B-B14F-4D97-AF65-F5344CB8AC3E}">
        <p14:creationId xmlns:p14="http://schemas.microsoft.com/office/powerpoint/2010/main" val="2961372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fontScale="90000"/>
          </a:bodyPr>
          <a:lstStyle/>
          <a:p>
            <a:r>
              <a:rPr lang="en-US" b="1" dirty="0" smtClean="0"/>
              <a:t/>
            </a:r>
            <a:br>
              <a:rPr lang="en-US" b="1" dirty="0" smtClean="0"/>
            </a:br>
            <a:r>
              <a:rPr lang="el-GR" sz="3100" b="1" dirty="0">
                <a:latin typeface="+mn-lt"/>
              </a:rPr>
              <a:t>Οικονομικός αντίκτυπος επενδύσεων σε Έρευνα και Ανάπτυξη νέων </a:t>
            </a:r>
            <a:r>
              <a:rPr lang="el-GR" sz="3100" b="1" dirty="0" smtClean="0">
                <a:latin typeface="+mn-lt"/>
              </a:rPr>
              <a:t>προϊόντων και κλινικές μελέτες</a:t>
            </a:r>
            <a:r>
              <a:rPr lang="el-GR" sz="3100" b="1" dirty="0">
                <a:latin typeface="+mn-lt"/>
              </a:rPr>
              <a:t/>
            </a:r>
            <a:br>
              <a:rPr lang="el-GR" sz="3100" b="1" dirty="0">
                <a:latin typeface="+mn-lt"/>
              </a:rPr>
            </a:br>
            <a:endParaRPr lang="el-GR" sz="3100" b="1" dirty="0">
              <a:latin typeface="+mn-lt"/>
            </a:endParaRPr>
          </a:p>
        </p:txBody>
      </p:sp>
      <p:sp>
        <p:nvSpPr>
          <p:cNvPr id="4" name="Slide Number Placeholder 3"/>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43</a:t>
            </a:fld>
            <a:endParaRPr lang="en-US" dirty="0"/>
          </a:p>
        </p:txBody>
      </p:sp>
      <p:sp>
        <p:nvSpPr>
          <p:cNvPr id="5" name="Rectangle 3"/>
          <p:cNvSpPr txBox="1">
            <a:spLocks/>
          </p:cNvSpPr>
          <p:nvPr/>
        </p:nvSpPr>
        <p:spPr bwMode="auto">
          <a:xfrm>
            <a:off x="251520" y="1088877"/>
            <a:ext cx="8741668" cy="4565987"/>
          </a:xfrm>
          <a:prstGeom prst="rect">
            <a:avLst/>
          </a:prstGeom>
          <a:ln w="1905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dk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dk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dk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dk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dk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dk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dk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dk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dk1"/>
                </a:solidFill>
                <a:latin typeface="+mn-lt"/>
                <a:ea typeface="+mn-ea"/>
                <a:cs typeface="+mn-cs"/>
              </a:defRPr>
            </a:lvl9pPr>
          </a:lstStyle>
          <a:p>
            <a:pPr marL="0" indent="0">
              <a:buNone/>
            </a:pPr>
            <a:r>
              <a:rPr lang="el-GR" sz="2000" u="sng" dirty="0" smtClean="0"/>
              <a:t>Ε&amp;Α</a:t>
            </a:r>
          </a:p>
          <a:p>
            <a:r>
              <a:rPr lang="el-GR" sz="2000" dirty="0" smtClean="0"/>
              <a:t>Κάθε €1 εκατ. επενδύσεων σε </a:t>
            </a:r>
            <a:r>
              <a:rPr lang="en-US" sz="2000" dirty="0" smtClean="0"/>
              <a:t>E&amp;A</a:t>
            </a:r>
            <a:r>
              <a:rPr lang="el-GR" sz="2000" dirty="0" smtClean="0"/>
              <a:t> οδηγεί σε αύξηση ΑΕΠ κατά €</a:t>
            </a:r>
            <a:r>
              <a:rPr lang="en-US" sz="2000" dirty="0" smtClean="0"/>
              <a:t>1,7 </a:t>
            </a:r>
            <a:r>
              <a:rPr lang="el-GR" sz="2000" dirty="0" smtClean="0"/>
              <a:t>εκατ., δημιουργία </a:t>
            </a:r>
            <a:r>
              <a:rPr lang="el-GR" sz="2000" b="1" dirty="0" smtClean="0"/>
              <a:t>32 </a:t>
            </a:r>
            <a:r>
              <a:rPr lang="el-GR" sz="2000" dirty="0" smtClean="0"/>
              <a:t>νέων θέσεων εργασίας και αύξηση εσόδων Δημοσίου κατά €320.000</a:t>
            </a:r>
          </a:p>
          <a:p>
            <a:r>
              <a:rPr lang="el-GR" sz="2000" dirty="0" smtClean="0"/>
              <a:t>Αν οι επενδύσεις του φαρμακευτικού κλάδου σε Ε&amp;Α αυξηθούν στο 10% του κύκλου εργασιών του μπορεί να προκύψει συνολική αύξηση του ΑΕΠ κατά €132 εκατ., δημιουργία 2.540 νέων θέσεων εργασίας και αύξηση των εσόδων του Δημοσίου κατά €25 εκατ.</a:t>
            </a:r>
          </a:p>
          <a:p>
            <a:pPr marL="0" indent="0">
              <a:buNone/>
            </a:pPr>
            <a:r>
              <a:rPr lang="el-GR" sz="2000" u="sng" dirty="0" smtClean="0"/>
              <a:t>Κλινικές μελέτες</a:t>
            </a:r>
            <a:endParaRPr lang="el-GR" sz="2000" u="sng" dirty="0"/>
          </a:p>
          <a:p>
            <a:r>
              <a:rPr lang="el-GR" sz="2000" dirty="0"/>
              <a:t>Κάθε €1 εκατ. επενδύσεων σε νέες κλινικές δοκιμές οδηγεί σε συνολική αύξηση του </a:t>
            </a:r>
            <a:r>
              <a:rPr lang="el-GR" sz="2000" dirty="0" smtClean="0"/>
              <a:t>ΑΕΠ </a:t>
            </a:r>
            <a:r>
              <a:rPr lang="el-GR" sz="2000" dirty="0"/>
              <a:t>κατά €1,96</a:t>
            </a:r>
            <a:r>
              <a:rPr lang="en-US" sz="2000" dirty="0"/>
              <a:t> </a:t>
            </a:r>
            <a:r>
              <a:rPr lang="el-GR" sz="2000" dirty="0"/>
              <a:t>εκατ., δημιουργία 44 νέων θέσεων εργασίας και αύξηση των εσόδων του Δημοσίου κατά €</a:t>
            </a:r>
            <a:r>
              <a:rPr lang="el-GR" sz="2000" dirty="0" smtClean="0"/>
              <a:t>356.000</a:t>
            </a:r>
            <a:r>
              <a:rPr lang="en-US" sz="2000" dirty="0" smtClean="0"/>
              <a:t>*</a:t>
            </a:r>
            <a:endParaRPr lang="el-GR" sz="2000" dirty="0"/>
          </a:p>
          <a:p>
            <a:pPr marL="0" indent="0">
              <a:buNone/>
            </a:pPr>
            <a:r>
              <a:rPr lang="el-GR" sz="1600" dirty="0" smtClean="0"/>
              <a:t>Πηγή: ΙΟΒΕ</a:t>
            </a:r>
            <a:endParaRPr lang="el-GR" sz="1600" dirty="0"/>
          </a:p>
        </p:txBody>
      </p:sp>
      <p:sp>
        <p:nvSpPr>
          <p:cNvPr id="7" name="Rectangle 6"/>
          <p:cNvSpPr/>
          <p:nvPr/>
        </p:nvSpPr>
        <p:spPr>
          <a:xfrm>
            <a:off x="251520" y="5805264"/>
            <a:ext cx="8712968" cy="954107"/>
          </a:xfrm>
          <a:prstGeom prst="rect">
            <a:avLst/>
          </a:prstGeom>
        </p:spPr>
        <p:txBody>
          <a:bodyPr wrap="square">
            <a:spAutoFit/>
          </a:bodyPr>
          <a:lstStyle/>
          <a:p>
            <a:pPr lvl="1"/>
            <a:r>
              <a:rPr lang="en-US" sz="1200" dirty="0" smtClean="0"/>
              <a:t>*</a:t>
            </a:r>
            <a:r>
              <a:rPr lang="el-GR" sz="1200" dirty="0" smtClean="0"/>
              <a:t>Θεωρώντας </a:t>
            </a:r>
            <a:r>
              <a:rPr lang="el-GR" sz="1200" dirty="0"/>
              <a:t>ότι η δαπάνη για κάθε νέα δοκιμή είναι ίση με την μέση δαπάνη ανά κλινική δοκιμή το 2010, ήτοι €296.602,</a:t>
            </a:r>
            <a:r>
              <a:rPr lang="en-US" sz="1200" dirty="0"/>
              <a:t> </a:t>
            </a:r>
            <a:r>
              <a:rPr lang="el-GR" sz="1200" dirty="0"/>
              <a:t>βλ.: </a:t>
            </a:r>
            <a:r>
              <a:rPr lang="en-US" sz="1200" dirty="0"/>
              <a:t>K</a:t>
            </a:r>
            <a:r>
              <a:rPr lang="el-GR" sz="1200" dirty="0"/>
              <a:t>.</a:t>
            </a:r>
            <a:r>
              <a:rPr lang="en-US" sz="1200" dirty="0" err="1"/>
              <a:t>Athanasakis</a:t>
            </a:r>
            <a:r>
              <a:rPr lang="en-US" sz="1200" dirty="0"/>
              <a:t>, M</a:t>
            </a:r>
            <a:r>
              <a:rPr lang="el-GR" sz="1200" dirty="0"/>
              <a:t>.</a:t>
            </a:r>
            <a:r>
              <a:rPr lang="en-US" sz="1200" dirty="0" err="1"/>
              <a:t>Detsis</a:t>
            </a:r>
            <a:r>
              <a:rPr lang="en-US" sz="1200" dirty="0"/>
              <a:t>, B</a:t>
            </a:r>
            <a:r>
              <a:rPr lang="el-GR" sz="1200" dirty="0"/>
              <a:t>.</a:t>
            </a:r>
            <a:r>
              <a:rPr lang="en-US" sz="1200" dirty="0" err="1"/>
              <a:t>Baroutsou</a:t>
            </a:r>
            <a:r>
              <a:rPr lang="en-US" sz="1200" dirty="0"/>
              <a:t>, J</a:t>
            </a:r>
            <a:r>
              <a:rPr lang="el-GR" sz="1200" dirty="0"/>
              <a:t>.</a:t>
            </a:r>
            <a:r>
              <a:rPr lang="en-US" sz="1200" dirty="0" err="1"/>
              <a:t>Kyriopoulos</a:t>
            </a:r>
            <a:r>
              <a:rPr lang="en-US" sz="1200" dirty="0"/>
              <a:t> (2012) Clinical trial activity in Greece A case of missed opportunities? Archives of Hellenic Medicine 29(6):734-736 · January 2012 </a:t>
            </a:r>
            <a:endParaRPr lang="el-GR" sz="1200" dirty="0"/>
          </a:p>
          <a:p>
            <a:pPr lvl="1"/>
            <a:endParaRPr lang="el-GR" sz="2000" dirty="0"/>
          </a:p>
        </p:txBody>
      </p:sp>
    </p:spTree>
    <p:extLst>
      <p:ext uri="{BB962C8B-B14F-4D97-AF65-F5344CB8AC3E}">
        <p14:creationId xmlns:p14="http://schemas.microsoft.com/office/powerpoint/2010/main" val="42718201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107504" y="1052736"/>
            <a:ext cx="8856984" cy="5688632"/>
          </a:xfrm>
        </p:spPr>
        <p:txBody>
          <a:bodyPr/>
          <a:lstStyle/>
          <a:p>
            <a:pPr marL="0" indent="0" algn="just">
              <a:lnSpc>
                <a:spcPct val="80000"/>
              </a:lnSpc>
              <a:buNone/>
            </a:pPr>
            <a:r>
              <a:rPr lang="el-GR" altLang="el-GR" sz="2000" dirty="0"/>
              <a:t>Στην πλευρά της ζήτησης:</a:t>
            </a:r>
          </a:p>
          <a:p>
            <a:pPr algn="just">
              <a:lnSpc>
                <a:spcPct val="80000"/>
              </a:lnSpc>
              <a:buFont typeface="Wingdings" panose="05000000000000000000" pitchFamily="2" charset="2"/>
              <a:buChar char="Ø"/>
            </a:pPr>
            <a:r>
              <a:rPr lang="el-GR" altLang="el-GR" sz="2000" dirty="0"/>
              <a:t>Δημογραφικές </a:t>
            </a:r>
            <a:r>
              <a:rPr lang="el-GR" altLang="el-GR" sz="2000" dirty="0" smtClean="0"/>
              <a:t>εξελίξεις: Αύξηση </a:t>
            </a:r>
            <a:r>
              <a:rPr lang="el-GR" altLang="el-GR" sz="2000" dirty="0"/>
              <a:t>προσδόκιμου επιβίωσης/ γήρανση </a:t>
            </a:r>
            <a:r>
              <a:rPr lang="el-GR" altLang="el-GR" sz="2000" dirty="0" smtClean="0"/>
              <a:t>πληθυσμού, αλλαγή </a:t>
            </a:r>
            <a:r>
              <a:rPr lang="el-GR" altLang="el-GR" sz="2000" dirty="0"/>
              <a:t>ηλιακής σύνθεσης πληθυσμού</a:t>
            </a:r>
            <a:r>
              <a:rPr lang="en-US" altLang="el-GR" sz="2000" dirty="0"/>
              <a:t> </a:t>
            </a:r>
            <a:r>
              <a:rPr lang="el-GR" altLang="el-GR" sz="2000" dirty="0"/>
              <a:t>αυξάνουν </a:t>
            </a:r>
            <a:r>
              <a:rPr lang="el-GR" altLang="el-GR" sz="2000" dirty="0" smtClean="0"/>
              <a:t>ζήτηση </a:t>
            </a:r>
            <a:r>
              <a:rPr lang="el-GR" altLang="el-GR" sz="2000" dirty="0"/>
              <a:t>για υπηρεσίες υγείας-φάρμακα</a:t>
            </a:r>
            <a:endParaRPr lang="en-US" altLang="el-GR" sz="2000" dirty="0"/>
          </a:p>
          <a:p>
            <a:pPr algn="just">
              <a:lnSpc>
                <a:spcPct val="80000"/>
              </a:lnSpc>
              <a:buFont typeface="Wingdings" panose="05000000000000000000" pitchFamily="2" charset="2"/>
              <a:buChar char="Ø"/>
            </a:pPr>
            <a:endParaRPr lang="en-US" altLang="el-GR" sz="2000" dirty="0"/>
          </a:p>
          <a:p>
            <a:pPr algn="just">
              <a:lnSpc>
                <a:spcPct val="80000"/>
              </a:lnSpc>
              <a:buFont typeface="Wingdings" panose="05000000000000000000" pitchFamily="2" charset="2"/>
              <a:buChar char="Ø"/>
            </a:pPr>
            <a:r>
              <a:rPr lang="el-GR" altLang="el-GR" sz="2000" dirty="0"/>
              <a:t>Σύγχρονος τρόπος ζωής, αλλαγή στις διατροφικές συνήθειες, μειωμένη φυσική άσκηση, </a:t>
            </a:r>
            <a:r>
              <a:rPr lang="el-GR" altLang="el-GR" sz="2000" dirty="0" err="1"/>
              <a:t>καπνισματικές</a:t>
            </a:r>
            <a:r>
              <a:rPr lang="el-GR" altLang="el-GR" sz="2000" dirty="0"/>
              <a:t> συνήθειες, κατανάλωση οινοπνευματωδών ποτών</a:t>
            </a:r>
          </a:p>
          <a:p>
            <a:pPr marL="0" indent="0" algn="just">
              <a:lnSpc>
                <a:spcPct val="80000"/>
              </a:lnSpc>
              <a:buNone/>
            </a:pPr>
            <a:endParaRPr lang="el-GR" altLang="el-GR" sz="2000" dirty="0"/>
          </a:p>
          <a:p>
            <a:pPr algn="just" eaLnBrk="1" hangingPunct="1">
              <a:lnSpc>
                <a:spcPct val="80000"/>
              </a:lnSpc>
              <a:buFont typeface="Wingdings" panose="05000000000000000000" pitchFamily="2" charset="2"/>
              <a:buChar char="Ø"/>
            </a:pPr>
            <a:r>
              <a:rPr lang="el-GR" altLang="el-GR" sz="2000" dirty="0"/>
              <a:t>Αύξηση </a:t>
            </a:r>
            <a:r>
              <a:rPr lang="el-GR" altLang="el-GR" sz="2000" dirty="0" smtClean="0"/>
              <a:t>αριθμού ασθενών </a:t>
            </a:r>
            <a:r>
              <a:rPr lang="el-GR" altLang="el-GR" sz="2000" dirty="0"/>
              <a:t>με σοβαρές και χρόνιες παθήσεις (καρδιαγγειακά νοσήματα, καρκίνος, προβλήματα ψυχικής υγείας, σακχαρώδης διαβήτης, χρόνια αναπνευστικά νοσήματα και </a:t>
            </a:r>
            <a:r>
              <a:rPr lang="el-GR" altLang="el-GR" sz="2000" dirty="0" err="1"/>
              <a:t>μυοσκελετικές</a:t>
            </a:r>
            <a:r>
              <a:rPr lang="el-GR" altLang="el-GR" sz="2000" dirty="0"/>
              <a:t> παθήσεις)</a:t>
            </a:r>
          </a:p>
          <a:p>
            <a:pPr marL="0" indent="0" algn="just">
              <a:lnSpc>
                <a:spcPct val="80000"/>
              </a:lnSpc>
              <a:buNone/>
            </a:pPr>
            <a:endParaRPr lang="el-GR" altLang="el-GR" sz="2000" dirty="0"/>
          </a:p>
          <a:p>
            <a:pPr marL="0" indent="0" algn="just">
              <a:lnSpc>
                <a:spcPct val="80000"/>
              </a:lnSpc>
              <a:buNone/>
            </a:pPr>
            <a:r>
              <a:rPr lang="el-GR" altLang="el-GR" sz="2000" dirty="0"/>
              <a:t>Αλλά και:</a:t>
            </a:r>
          </a:p>
          <a:p>
            <a:pPr algn="just" eaLnBrk="1" hangingPunct="1">
              <a:lnSpc>
                <a:spcPct val="80000"/>
              </a:lnSpc>
              <a:buFont typeface="Wingdings" panose="05000000000000000000" pitchFamily="2" charset="2"/>
              <a:buChar char="Ø"/>
            </a:pPr>
            <a:r>
              <a:rPr lang="el-GR" altLang="el-GR" sz="2000" dirty="0"/>
              <a:t>Εξελίξεις στην ιατρική τεχνολογία και βιοτεχνολογία με την ανακάλυψη νέων θεραπειών αποτελούν σημαντικές προκλήσεις καθώς οι νέες θεραπείες είναι ακριβότερες, με αποτέλεσμα την επιβάρυνση των συστημάτων υγείας</a:t>
            </a:r>
            <a:endParaRPr lang="en-US" altLang="el-GR" sz="2000" dirty="0"/>
          </a:p>
          <a:p>
            <a:pPr marL="0" indent="0" algn="just" eaLnBrk="1" hangingPunct="1">
              <a:lnSpc>
                <a:spcPct val="80000"/>
              </a:lnSpc>
              <a:buNone/>
            </a:pPr>
            <a:endParaRPr lang="el-GR" altLang="el-GR" sz="2000" dirty="0">
              <a:solidFill>
                <a:srgbClr val="775F55"/>
              </a:solidFill>
              <a:latin typeface="+mn-lt"/>
            </a:endParaRPr>
          </a:p>
          <a:p>
            <a:pPr marL="0" indent="0" algn="just" eaLnBrk="1" hangingPunct="1">
              <a:lnSpc>
                <a:spcPct val="80000"/>
              </a:lnSpc>
              <a:buNone/>
            </a:pPr>
            <a:endParaRPr lang="en-US" altLang="el-GR" sz="1800" dirty="0">
              <a:solidFill>
                <a:srgbClr val="775F55"/>
              </a:solidFill>
              <a:latin typeface="Candara" panose="020E0502030303020204" pitchFamily="34" charset="0"/>
            </a:endParaRPr>
          </a:p>
          <a:p>
            <a:pPr algn="just" eaLnBrk="1" hangingPunct="1">
              <a:lnSpc>
                <a:spcPct val="80000"/>
              </a:lnSpc>
              <a:buFont typeface="Wingdings" panose="05000000000000000000" pitchFamily="2" charset="2"/>
              <a:buChar char="Ø"/>
            </a:pPr>
            <a:endParaRPr lang="el-GR" altLang="el-GR" sz="1600" dirty="0">
              <a:latin typeface="Candara" panose="020E0502030303020204" pitchFamily="34" charset="0"/>
            </a:endParaRPr>
          </a:p>
          <a:p>
            <a:pPr algn="just" eaLnBrk="1" hangingPunct="1">
              <a:lnSpc>
                <a:spcPct val="80000"/>
              </a:lnSpc>
              <a:buFont typeface="Wingdings" panose="05000000000000000000" pitchFamily="2" charset="2"/>
              <a:buChar char="Ø"/>
            </a:pPr>
            <a:endParaRPr lang="el-GR" altLang="el-GR" sz="1600" dirty="0">
              <a:latin typeface="Candara" panose="020E0502030303020204" pitchFamily="34" charset="0"/>
            </a:endParaRPr>
          </a:p>
          <a:p>
            <a:pPr marL="0" indent="0" algn="just" eaLnBrk="1" hangingPunct="1">
              <a:lnSpc>
                <a:spcPct val="80000"/>
              </a:lnSpc>
              <a:buNone/>
            </a:pPr>
            <a:r>
              <a:rPr lang="el-GR" altLang="el-GR" sz="1600" dirty="0">
                <a:latin typeface="Candara" panose="020E0502030303020204" pitchFamily="34" charset="0"/>
              </a:rPr>
              <a:t> </a:t>
            </a:r>
          </a:p>
        </p:txBody>
      </p:sp>
      <p:sp>
        <p:nvSpPr>
          <p:cNvPr id="2" name="Title 1"/>
          <p:cNvSpPr>
            <a:spLocks noGrp="1"/>
          </p:cNvSpPr>
          <p:nvPr>
            <p:ph type="title"/>
          </p:nvPr>
        </p:nvSpPr>
        <p:spPr>
          <a:xfrm>
            <a:off x="0" y="-1"/>
            <a:ext cx="9144000" cy="914401"/>
          </a:xfrm>
        </p:spPr>
        <p:txBody>
          <a:bodyPr>
            <a:normAutofit fontScale="90000"/>
          </a:bodyPr>
          <a:lstStyle/>
          <a:p>
            <a:r>
              <a:rPr lang="el-GR" sz="2400" b="1" dirty="0"/>
              <a:t/>
            </a:r>
            <a:br>
              <a:rPr lang="el-GR" sz="2400" b="1" dirty="0"/>
            </a:br>
            <a:r>
              <a:rPr lang="el-GR" sz="2700" b="1" dirty="0">
                <a:solidFill>
                  <a:srgbClr val="775F55"/>
                </a:solidFill>
                <a:latin typeface="Calibri" pitchFamily="34" charset="0"/>
              </a:rPr>
              <a:t>Σημερινό περιβάλλον-Προκλήσεις</a:t>
            </a:r>
            <a:r>
              <a:rPr lang="el-GR" sz="2700" b="1" dirty="0">
                <a:solidFill>
                  <a:schemeClr val="tx1"/>
                </a:solidFill>
              </a:rPr>
              <a:t/>
            </a:r>
            <a:br>
              <a:rPr lang="el-GR" sz="2700" b="1" dirty="0">
                <a:solidFill>
                  <a:schemeClr val="tx1"/>
                </a:solidFill>
              </a:rPr>
            </a:br>
            <a:endParaRPr lang="el-GR" sz="2700" b="1" dirty="0">
              <a:solidFill>
                <a:schemeClr val="tx1"/>
              </a:solidFill>
            </a:endParaRPr>
          </a:p>
        </p:txBody>
      </p:sp>
      <p:sp>
        <p:nvSpPr>
          <p:cNvPr id="3" name="Slide Number Placeholder 2">
            <a:extLst>
              <a:ext uri="{FF2B5EF4-FFF2-40B4-BE49-F238E27FC236}">
                <a16:creationId xmlns:a16="http://schemas.microsoft.com/office/drawing/2014/main" id="{14BE6220-D0A1-41B5-B57D-4EB9479F8F6D}"/>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44</a:t>
            </a:fld>
            <a:endParaRPr lang="en-US" dirty="0"/>
          </a:p>
        </p:txBody>
      </p:sp>
    </p:spTree>
    <p:extLst>
      <p:ext uri="{BB962C8B-B14F-4D97-AF65-F5344CB8AC3E}">
        <p14:creationId xmlns:p14="http://schemas.microsoft.com/office/powerpoint/2010/main" val="25992195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107504" y="1052736"/>
            <a:ext cx="8856984" cy="5688632"/>
          </a:xfrm>
        </p:spPr>
        <p:txBody>
          <a:bodyPr/>
          <a:lstStyle/>
          <a:p>
            <a:pPr marL="0" indent="0" algn="just">
              <a:lnSpc>
                <a:spcPct val="80000"/>
              </a:lnSpc>
              <a:buNone/>
            </a:pPr>
            <a:r>
              <a:rPr lang="el-GR" altLang="el-GR" sz="2000" dirty="0"/>
              <a:t>Στην πλευρά της δημόσιας πολιτικής: </a:t>
            </a:r>
          </a:p>
          <a:p>
            <a:pPr algn="just">
              <a:lnSpc>
                <a:spcPct val="80000"/>
              </a:lnSpc>
            </a:pPr>
            <a:r>
              <a:rPr lang="el-GR" altLang="el-GR" sz="2000" dirty="0"/>
              <a:t>Προσπάθεια από τις κυβερνήσεις για </a:t>
            </a:r>
            <a:r>
              <a:rPr lang="el-GR" altLang="el-GR" sz="2000" dirty="0" err="1"/>
              <a:t>εξορθολογισμό</a:t>
            </a:r>
            <a:r>
              <a:rPr lang="el-GR" altLang="el-GR" sz="2000" dirty="0"/>
              <a:t> και μείωση δαπανών υγείας-φαρμάκου και έγκριση νέων θεραπειών-φαρμάκων με βάση την αποτελεσματικότητα κόστους-οφέλους</a:t>
            </a:r>
            <a:endParaRPr lang="en-US" altLang="el-GR" sz="2000" dirty="0"/>
          </a:p>
          <a:p>
            <a:pPr marL="0" indent="0" algn="just" eaLnBrk="1" hangingPunct="1">
              <a:lnSpc>
                <a:spcPct val="80000"/>
              </a:lnSpc>
              <a:buNone/>
            </a:pPr>
            <a:endParaRPr lang="el-GR" altLang="el-GR" sz="2000" dirty="0">
              <a:solidFill>
                <a:srgbClr val="775F55"/>
              </a:solidFill>
              <a:latin typeface="+mn-lt"/>
            </a:endParaRPr>
          </a:p>
          <a:p>
            <a:r>
              <a:rPr lang="el-GR" sz="2000" dirty="0"/>
              <a:t>Ταυτόχρονες, </a:t>
            </a:r>
            <a:r>
              <a:rPr lang="el-GR" sz="2000" dirty="0" smtClean="0"/>
              <a:t>πολλές, </a:t>
            </a:r>
            <a:r>
              <a:rPr lang="el-GR" sz="2000" dirty="0"/>
              <a:t>σοβαρές </a:t>
            </a:r>
            <a:r>
              <a:rPr lang="el-GR" sz="2000" dirty="0" smtClean="0"/>
              <a:t>παρεμβάσεις στο </a:t>
            </a:r>
            <a:r>
              <a:rPr lang="el-GR" sz="2000" dirty="0"/>
              <a:t>πλαίσιο και της </a:t>
            </a:r>
            <a:r>
              <a:rPr lang="el-GR" sz="2000" dirty="0" smtClean="0"/>
              <a:t>αυστηρότερης δημοσιονομικής </a:t>
            </a:r>
            <a:r>
              <a:rPr lang="el-GR" sz="2000" dirty="0"/>
              <a:t>προσαρμογής: </a:t>
            </a:r>
            <a:r>
              <a:rPr lang="el-GR" sz="2000" dirty="0" smtClean="0"/>
              <a:t>«</a:t>
            </a:r>
            <a:r>
              <a:rPr lang="el-GR" sz="2000" dirty="0"/>
              <a:t>πάγωμα» </a:t>
            </a:r>
            <a:r>
              <a:rPr lang="el-GR" sz="2000" dirty="0" smtClean="0"/>
              <a:t>δημόσιας φαρμακευτικής δαπάνης, οφειλές </a:t>
            </a:r>
            <a:r>
              <a:rPr lang="el-GR" sz="2000" dirty="0"/>
              <a:t>Δημοσίου (ΕΟΠΥΥ), </a:t>
            </a:r>
            <a:r>
              <a:rPr lang="el-GR" sz="2000" dirty="0" err="1"/>
              <a:t>clawback</a:t>
            </a:r>
            <a:r>
              <a:rPr lang="en-US" sz="2000" dirty="0"/>
              <a:t>,</a:t>
            </a:r>
            <a:r>
              <a:rPr lang="el-GR" sz="2000" dirty="0"/>
              <a:t> </a:t>
            </a:r>
            <a:r>
              <a:rPr lang="el-GR" sz="2000" dirty="0" err="1"/>
              <a:t>rebate</a:t>
            </a:r>
            <a:r>
              <a:rPr lang="en-US" sz="2000" dirty="0"/>
              <a:t>s, </a:t>
            </a:r>
            <a:r>
              <a:rPr lang="el-GR" sz="2000" dirty="0"/>
              <a:t>χαμηλοί φαρμακευτικοί προϋπολογισμοί για ΕΟΠΥΥ και νοσοκομεία, ανάγκη </a:t>
            </a:r>
            <a:r>
              <a:rPr lang="el-GR" sz="2000" dirty="0" smtClean="0"/>
              <a:t>επιπλέον </a:t>
            </a:r>
            <a:r>
              <a:rPr lang="el-GR" sz="2000" dirty="0"/>
              <a:t>κονδυλίων για κάλυψη ανασφάλιστων και </a:t>
            </a:r>
            <a:r>
              <a:rPr lang="el-GR" sz="2000" dirty="0" smtClean="0"/>
              <a:t>προσφύγων</a:t>
            </a:r>
          </a:p>
          <a:p>
            <a:pPr lvl="1"/>
            <a:r>
              <a:rPr lang="el-GR" sz="2000" dirty="0"/>
              <a:t>Φαρμακευτική πολιτική τελευταίων ετών: αρκετές φορές με αντικρουόμενες στοχεύσεις, λάθος εργαλεία για λάθους στόχους, με αποτέλεσμα μάλλον επιδείνωση στις υπηρεσίες </a:t>
            </a:r>
            <a:r>
              <a:rPr lang="el-GR" sz="2000" dirty="0" smtClean="0"/>
              <a:t>υγείας</a:t>
            </a:r>
          </a:p>
          <a:p>
            <a:pPr lvl="1"/>
            <a:r>
              <a:rPr lang="el-GR" sz="2000" dirty="0"/>
              <a:t>Μονομερής εστίαση στον περιορισμό της φαρμακευτικής </a:t>
            </a:r>
            <a:r>
              <a:rPr lang="el-GR" sz="2000" dirty="0" smtClean="0"/>
              <a:t>δαπάνης με </a:t>
            </a:r>
            <a:r>
              <a:rPr lang="el-GR" sz="2000" dirty="0"/>
              <a:t>μείωση τιμών και όχι </a:t>
            </a:r>
            <a:r>
              <a:rPr lang="el-GR" sz="2000" dirty="0" smtClean="0"/>
              <a:t>ποσοτήτων</a:t>
            </a:r>
            <a:endParaRPr lang="el-GR" sz="2000" dirty="0"/>
          </a:p>
          <a:p>
            <a:pPr lvl="1"/>
            <a:endParaRPr lang="el-GR" sz="2000" dirty="0"/>
          </a:p>
          <a:p>
            <a:endParaRPr lang="el-GR" sz="2000" dirty="0"/>
          </a:p>
          <a:p>
            <a:pPr marL="0" indent="0" algn="just" eaLnBrk="1" hangingPunct="1">
              <a:lnSpc>
                <a:spcPct val="80000"/>
              </a:lnSpc>
              <a:buNone/>
            </a:pPr>
            <a:endParaRPr lang="en-US" altLang="el-GR" sz="1800" dirty="0">
              <a:solidFill>
                <a:srgbClr val="775F55"/>
              </a:solidFill>
              <a:latin typeface="Candara" panose="020E0502030303020204" pitchFamily="34" charset="0"/>
            </a:endParaRPr>
          </a:p>
          <a:p>
            <a:pPr algn="just" eaLnBrk="1" hangingPunct="1">
              <a:lnSpc>
                <a:spcPct val="80000"/>
              </a:lnSpc>
              <a:buFont typeface="Wingdings" panose="05000000000000000000" pitchFamily="2" charset="2"/>
              <a:buChar char="Ø"/>
            </a:pPr>
            <a:endParaRPr lang="el-GR" altLang="el-GR" sz="1600" dirty="0">
              <a:latin typeface="Candara" panose="020E0502030303020204" pitchFamily="34" charset="0"/>
            </a:endParaRPr>
          </a:p>
          <a:p>
            <a:pPr algn="just" eaLnBrk="1" hangingPunct="1">
              <a:lnSpc>
                <a:spcPct val="80000"/>
              </a:lnSpc>
              <a:buFont typeface="Wingdings" panose="05000000000000000000" pitchFamily="2" charset="2"/>
              <a:buChar char="Ø"/>
            </a:pPr>
            <a:endParaRPr lang="el-GR" altLang="el-GR" sz="1600" dirty="0">
              <a:latin typeface="Candara" panose="020E0502030303020204" pitchFamily="34" charset="0"/>
            </a:endParaRPr>
          </a:p>
          <a:p>
            <a:pPr marL="0" indent="0" algn="just" eaLnBrk="1" hangingPunct="1">
              <a:lnSpc>
                <a:spcPct val="80000"/>
              </a:lnSpc>
              <a:buNone/>
            </a:pPr>
            <a:r>
              <a:rPr lang="el-GR" altLang="el-GR" sz="1600" dirty="0">
                <a:latin typeface="Candara" panose="020E0502030303020204" pitchFamily="34" charset="0"/>
              </a:rPr>
              <a:t> </a:t>
            </a:r>
          </a:p>
        </p:txBody>
      </p:sp>
      <p:sp>
        <p:nvSpPr>
          <p:cNvPr id="2" name="Title 1"/>
          <p:cNvSpPr>
            <a:spLocks noGrp="1"/>
          </p:cNvSpPr>
          <p:nvPr>
            <p:ph type="title"/>
          </p:nvPr>
        </p:nvSpPr>
        <p:spPr>
          <a:xfrm>
            <a:off x="0" y="-1"/>
            <a:ext cx="9144000" cy="914401"/>
          </a:xfrm>
        </p:spPr>
        <p:txBody>
          <a:bodyPr>
            <a:normAutofit fontScale="90000"/>
          </a:bodyPr>
          <a:lstStyle/>
          <a:p>
            <a:r>
              <a:rPr lang="el-GR" sz="2400" b="1" dirty="0"/>
              <a:t/>
            </a:r>
            <a:br>
              <a:rPr lang="el-GR" sz="2400" b="1" dirty="0"/>
            </a:br>
            <a:r>
              <a:rPr lang="el-GR" sz="2700" b="1" dirty="0">
                <a:solidFill>
                  <a:srgbClr val="775F55"/>
                </a:solidFill>
                <a:latin typeface="Calibri" pitchFamily="34" charset="0"/>
              </a:rPr>
              <a:t>Σημερινό περιβάλλον-Προκλήσεις</a:t>
            </a:r>
            <a:r>
              <a:rPr lang="el-GR" sz="2700" b="1" dirty="0">
                <a:solidFill>
                  <a:schemeClr val="tx1"/>
                </a:solidFill>
              </a:rPr>
              <a:t/>
            </a:r>
            <a:br>
              <a:rPr lang="el-GR" sz="2700" b="1" dirty="0">
                <a:solidFill>
                  <a:schemeClr val="tx1"/>
                </a:solidFill>
              </a:rPr>
            </a:br>
            <a:endParaRPr lang="el-GR" sz="2700" b="1" dirty="0">
              <a:solidFill>
                <a:schemeClr val="tx1"/>
              </a:solidFill>
            </a:endParaRPr>
          </a:p>
        </p:txBody>
      </p:sp>
      <p:sp>
        <p:nvSpPr>
          <p:cNvPr id="3" name="Slide Number Placeholder 2">
            <a:extLst>
              <a:ext uri="{FF2B5EF4-FFF2-40B4-BE49-F238E27FC236}">
                <a16:creationId xmlns:a16="http://schemas.microsoft.com/office/drawing/2014/main" id="{14BE6220-D0A1-41B5-B57D-4EB9479F8F6D}"/>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45</a:t>
            </a:fld>
            <a:endParaRPr lang="en-US" dirty="0"/>
          </a:p>
        </p:txBody>
      </p:sp>
    </p:spTree>
    <p:extLst>
      <p:ext uri="{BB962C8B-B14F-4D97-AF65-F5344CB8AC3E}">
        <p14:creationId xmlns:p14="http://schemas.microsoft.com/office/powerpoint/2010/main" val="20262436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Κρίσιμα ζητήματα για τον τομέα</a:t>
            </a:r>
            <a:endParaRPr lang="el-GR" b="1" dirty="0"/>
          </a:p>
        </p:txBody>
      </p:sp>
      <p:sp>
        <p:nvSpPr>
          <p:cNvPr id="3" name="Text Placeholder 2"/>
          <p:cNvSpPr>
            <a:spLocks noGrp="1"/>
          </p:cNvSpPr>
          <p:nvPr>
            <p:ph type="body" idx="1"/>
          </p:nvPr>
        </p:nvSpPr>
        <p:spPr/>
        <p:txBody>
          <a:bodyPr>
            <a:normAutofit/>
          </a:bodyPr>
          <a:lstStyle/>
          <a:p>
            <a:r>
              <a:rPr lang="el-GR" dirty="0" smtClean="0"/>
              <a:t>Ανάγκη συνεκτίμησης της διασύνδεσης </a:t>
            </a:r>
            <a:r>
              <a:rPr lang="el-GR" dirty="0"/>
              <a:t>της </a:t>
            </a:r>
            <a:r>
              <a:rPr lang="el-GR" dirty="0" smtClean="0"/>
              <a:t>εγχώριας πορείας </a:t>
            </a:r>
            <a:r>
              <a:rPr lang="el-GR" dirty="0"/>
              <a:t>του κλάδου </a:t>
            </a:r>
            <a:r>
              <a:rPr lang="el-GR" dirty="0" smtClean="0"/>
              <a:t>με </a:t>
            </a:r>
            <a:r>
              <a:rPr lang="el-GR" dirty="0"/>
              <a:t>το ευρωπαϊκό και παγκόσμιο περιβάλλον, </a:t>
            </a:r>
            <a:endParaRPr lang="el-GR" dirty="0" smtClean="0"/>
          </a:p>
          <a:p>
            <a:pPr lvl="1"/>
            <a:r>
              <a:rPr lang="el-GR" dirty="0" smtClean="0"/>
              <a:t>Η διαμόρφωση φαρμακευτικής πολιτικής </a:t>
            </a:r>
            <a:r>
              <a:rPr lang="el-GR" dirty="0"/>
              <a:t>σε μια χώρα </a:t>
            </a:r>
            <a:r>
              <a:rPr lang="el-GR" dirty="0" smtClean="0"/>
              <a:t>εξαρτάται και από άλλες πολιτικές </a:t>
            </a:r>
            <a:r>
              <a:rPr lang="el-GR" dirty="0"/>
              <a:t>στο περιβάλλον της (κλαδικές, καινοτομίας, φορολογικά) που μπορεί να λειτουργούν συμπληρωματικά ή ανταγωνιστικά </a:t>
            </a:r>
            <a:endParaRPr lang="el-GR" dirty="0" smtClean="0"/>
          </a:p>
          <a:p>
            <a:pPr lvl="1"/>
            <a:r>
              <a:rPr lang="el-GR" dirty="0" smtClean="0"/>
              <a:t>Δεύτερον</a:t>
            </a:r>
            <a:r>
              <a:rPr lang="el-GR" dirty="0"/>
              <a:t>, σε επίπεδο πολυεθνικών επιχειρήσεων η κάθε μια εκπονεί στρατηγικό ή επιχειρησιακό σχεδιασμό που μπορεί να μετατοπίσει στάδια της δραστηριότητας της από τη μια χώρα στην άλλη ανάλογα με </a:t>
            </a:r>
            <a:r>
              <a:rPr lang="el-GR" dirty="0" smtClean="0"/>
              <a:t>εθνικά χαρακτηριστικά </a:t>
            </a:r>
            <a:r>
              <a:rPr lang="el-GR" dirty="0"/>
              <a:t>και πολιτικές. </a:t>
            </a:r>
            <a:endParaRPr lang="el-GR" dirty="0" smtClean="0"/>
          </a:p>
          <a:p>
            <a:pPr lvl="1"/>
            <a:r>
              <a:rPr lang="el-GR" dirty="0" smtClean="0"/>
              <a:t>Στο </a:t>
            </a:r>
            <a:r>
              <a:rPr lang="el-GR" dirty="0"/>
              <a:t>φάρμακο υπάρχει «κύκλος ζωής προϊόντος» που περιλαμβάνει πολλά στάδια και συνήθως εκτείνεται σε διαφορετικές </a:t>
            </a:r>
            <a:r>
              <a:rPr lang="el-GR" dirty="0" smtClean="0"/>
              <a:t>χώρες (παγκόσμιες αλυσίδες αξίας, </a:t>
            </a:r>
            <a:r>
              <a:rPr lang="en-US" dirty="0" smtClean="0"/>
              <a:t>Global value chains)</a:t>
            </a:r>
            <a:r>
              <a:rPr lang="el-GR" dirty="0" smtClean="0"/>
              <a:t> </a:t>
            </a:r>
            <a:endParaRPr lang="en-US" dirty="0"/>
          </a:p>
          <a:p>
            <a:endParaRPr lang="en-US" dirty="0"/>
          </a:p>
          <a:p>
            <a:endParaRPr lang="en-US" dirty="0" smtClean="0"/>
          </a:p>
          <a:p>
            <a:endParaRPr lang="el-GR" dirty="0" smtClean="0"/>
          </a:p>
          <a:p>
            <a:endParaRPr lang="el-GR" dirty="0"/>
          </a:p>
        </p:txBody>
      </p:sp>
      <p:sp>
        <p:nvSpPr>
          <p:cNvPr id="4" name="Slide Number Placeholder 3"/>
          <p:cNvSpPr>
            <a:spLocks noGrp="1"/>
          </p:cNvSpPr>
          <p:nvPr>
            <p:ph type="sldNum" sz="quarter" idx="12"/>
          </p:nvPr>
        </p:nvSpPr>
        <p:spPr/>
        <p:txBody>
          <a:bodyPr>
            <a:normAutofit fontScale="92500" lnSpcReduction="10000"/>
          </a:bodyPr>
          <a:lstStyle/>
          <a:p>
            <a:pPr>
              <a:defRPr/>
            </a:pPr>
            <a:fld id="{9D154304-3D04-4465-AEF7-A29D920F7937}" type="slidenum">
              <a:rPr lang="en-US" smtClean="0"/>
              <a:pPr>
                <a:defRPr/>
              </a:pPr>
              <a:t>46</a:t>
            </a:fld>
            <a:endParaRPr lang="en-US" dirty="0"/>
          </a:p>
        </p:txBody>
      </p:sp>
    </p:spTree>
    <p:extLst>
      <p:ext uri="{BB962C8B-B14F-4D97-AF65-F5344CB8AC3E}">
        <p14:creationId xmlns:p14="http://schemas.microsoft.com/office/powerpoint/2010/main" val="26972736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Κρίσιμα ζητήματα για τον τομέα</a:t>
            </a:r>
            <a:endParaRPr lang="en-US" dirty="0"/>
          </a:p>
        </p:txBody>
      </p:sp>
      <p:sp>
        <p:nvSpPr>
          <p:cNvPr id="3" name="Text Placeholder 2"/>
          <p:cNvSpPr>
            <a:spLocks noGrp="1"/>
          </p:cNvSpPr>
          <p:nvPr>
            <p:ph type="body" idx="1"/>
          </p:nvPr>
        </p:nvSpPr>
        <p:spPr/>
        <p:txBody>
          <a:bodyPr>
            <a:normAutofit lnSpcReduction="10000"/>
          </a:bodyPr>
          <a:lstStyle/>
          <a:p>
            <a:r>
              <a:rPr lang="el-GR" dirty="0"/>
              <a:t>Φυσικά χρειαζόμαστε αποτελεσματική χρήση δημόσιων πόρων και σύνθεση δαπανών υγείας (δημόσιων και ιδιωτικών</a:t>
            </a:r>
            <a:r>
              <a:rPr lang="el-GR" dirty="0" smtClean="0"/>
              <a:t>)</a:t>
            </a:r>
          </a:p>
          <a:p>
            <a:pPr marL="0" indent="0">
              <a:buNone/>
            </a:pPr>
            <a:r>
              <a:rPr lang="el-GR" dirty="0" smtClean="0"/>
              <a:t>Αλλά:</a:t>
            </a:r>
            <a:endParaRPr lang="el-GR" dirty="0"/>
          </a:p>
          <a:p>
            <a:r>
              <a:rPr lang="el-GR" dirty="0" smtClean="0"/>
              <a:t>Ανάγκη δημιουργίας συνθηκών που </a:t>
            </a:r>
            <a:r>
              <a:rPr lang="el-GR" dirty="0"/>
              <a:t>θα οδηγήσουν στην αξιοποίηση της αναπτυξιακής δυνατότητας </a:t>
            </a:r>
            <a:r>
              <a:rPr lang="el-GR" dirty="0" smtClean="0"/>
              <a:t>του </a:t>
            </a:r>
            <a:r>
              <a:rPr lang="el-GR" dirty="0"/>
              <a:t>φαρμακευτικού κλάδου στην Ελλάδα, ως ενός </a:t>
            </a:r>
            <a:r>
              <a:rPr lang="el-GR" dirty="0" smtClean="0"/>
              <a:t>τομέα </a:t>
            </a:r>
            <a:r>
              <a:rPr lang="el-GR" dirty="0"/>
              <a:t>που </a:t>
            </a:r>
            <a:r>
              <a:rPr lang="el-GR" dirty="0" smtClean="0"/>
              <a:t>δίνει ώθηση </a:t>
            </a:r>
            <a:r>
              <a:rPr lang="el-GR" dirty="0"/>
              <a:t>στην οικονομία, ειδικά στον τομέα της καινοτομίας. </a:t>
            </a:r>
            <a:endParaRPr lang="el-GR" dirty="0" smtClean="0"/>
          </a:p>
          <a:p>
            <a:r>
              <a:rPr lang="el-GR" dirty="0" smtClean="0"/>
              <a:t>Ενίσχυση </a:t>
            </a:r>
            <a:r>
              <a:rPr lang="el-GR" dirty="0"/>
              <a:t>επενδύσεων, εξαγωγών και σύνδεση με το αναπτυξιακό αφήγημα της </a:t>
            </a:r>
            <a:r>
              <a:rPr lang="el-GR" dirty="0" smtClean="0"/>
              <a:t>οικονομίας</a:t>
            </a:r>
          </a:p>
          <a:p>
            <a:pPr lvl="1"/>
            <a:r>
              <a:rPr lang="el-GR" dirty="0" smtClean="0"/>
              <a:t>Ο τομέας της Υγείας και του φαρμάκου έχει επιλεγεί ως ένας από τους 9 τομείς ανάπτυξης </a:t>
            </a:r>
            <a:endParaRPr lang="el-GR" dirty="0"/>
          </a:p>
          <a:p>
            <a:r>
              <a:rPr lang="el-GR" dirty="0" smtClean="0"/>
              <a:t>Σύνδεση με τον κύκλο </a:t>
            </a:r>
            <a:r>
              <a:rPr lang="el-GR" dirty="0"/>
              <a:t>ζωής φαρμάκου και συνέργειες</a:t>
            </a:r>
            <a:r>
              <a:rPr lang="en-US" dirty="0"/>
              <a:t> </a:t>
            </a:r>
            <a:r>
              <a:rPr lang="el-GR" dirty="0"/>
              <a:t>–</a:t>
            </a:r>
            <a:r>
              <a:rPr lang="en-US" dirty="0"/>
              <a:t> </a:t>
            </a:r>
            <a:r>
              <a:rPr lang="el-GR" dirty="0"/>
              <a:t>κλινικές </a:t>
            </a:r>
            <a:r>
              <a:rPr lang="el-GR" dirty="0" smtClean="0"/>
              <a:t>μελέτες: </a:t>
            </a:r>
            <a:r>
              <a:rPr lang="el-GR" dirty="0"/>
              <a:t>ν</a:t>
            </a:r>
            <a:r>
              <a:rPr lang="el-GR" dirty="0" smtClean="0"/>
              <a:t>ομοθετικό </a:t>
            </a:r>
            <a:r>
              <a:rPr lang="el-GR" dirty="0"/>
              <a:t>πλαίσιο που να ενθαρρύνει και προωθεί την ανάπτυξη κλινικών μελετών</a:t>
            </a:r>
          </a:p>
          <a:p>
            <a:endParaRPr lang="el-GR" dirty="0" smtClean="0"/>
          </a:p>
          <a:p>
            <a:endParaRPr lang="en-US" dirty="0"/>
          </a:p>
          <a:p>
            <a:endParaRPr lang="en-US" dirty="0"/>
          </a:p>
        </p:txBody>
      </p:sp>
      <p:sp>
        <p:nvSpPr>
          <p:cNvPr id="4" name="Slide Number Placeholder 3"/>
          <p:cNvSpPr>
            <a:spLocks noGrp="1"/>
          </p:cNvSpPr>
          <p:nvPr>
            <p:ph type="sldNum" sz="quarter" idx="12"/>
          </p:nvPr>
        </p:nvSpPr>
        <p:spPr/>
        <p:txBody>
          <a:bodyPr>
            <a:normAutofit fontScale="92500" lnSpcReduction="10000"/>
          </a:bodyPr>
          <a:lstStyle/>
          <a:p>
            <a:pPr>
              <a:defRPr/>
            </a:pPr>
            <a:fld id="{9D154304-3D04-4465-AEF7-A29D920F7937}" type="slidenum">
              <a:rPr lang="en-US" smtClean="0"/>
              <a:pPr>
                <a:defRPr/>
              </a:pPr>
              <a:t>47</a:t>
            </a:fld>
            <a:endParaRPr lang="en-US" dirty="0"/>
          </a:p>
        </p:txBody>
      </p:sp>
    </p:spTree>
    <p:extLst>
      <p:ext uri="{BB962C8B-B14F-4D97-AF65-F5344CB8AC3E}">
        <p14:creationId xmlns:p14="http://schemas.microsoft.com/office/powerpoint/2010/main" val="4113274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500" b="1" dirty="0">
                <a:latin typeface="+mn-lt"/>
                <a:cs typeface="Calibri" panose="020F0502020204030204" pitchFamily="34" charset="0"/>
              </a:rPr>
              <a:t>Μείωση πληθυσμού </a:t>
            </a:r>
            <a:r>
              <a:rPr lang="el-GR" sz="2500" b="1" dirty="0" smtClean="0">
                <a:latin typeface="+mn-lt"/>
                <a:cs typeface="Calibri" panose="020F0502020204030204" pitchFamily="34" charset="0"/>
              </a:rPr>
              <a:t>και αύξηση </a:t>
            </a:r>
            <a:r>
              <a:rPr lang="el-GR" sz="2500" b="1" dirty="0">
                <a:latin typeface="+mn-lt"/>
                <a:cs typeface="Calibri" panose="020F0502020204030204" pitchFamily="34" charset="0"/>
              </a:rPr>
              <a:t>του μεριδίου των ατόμων άνω των 65 ετών</a:t>
            </a:r>
          </a:p>
        </p:txBody>
      </p:sp>
      <p:graphicFrame>
        <p:nvGraphicFramePr>
          <p:cNvPr id="5" name="Chart 4">
            <a:extLst>
              <a:ext uri="{FF2B5EF4-FFF2-40B4-BE49-F238E27FC236}">
                <a16:creationId xmlns:a16="http://schemas.microsoft.com/office/drawing/2014/main" id="{00000000-0008-0000-0600-000002000000}"/>
              </a:ext>
            </a:extLst>
          </p:cNvPr>
          <p:cNvGraphicFramePr/>
          <p:nvPr>
            <p:extLst>
              <p:ext uri="{D42A27DB-BD31-4B8C-83A1-F6EECF244321}">
                <p14:modId xmlns:p14="http://schemas.microsoft.com/office/powerpoint/2010/main" val="2885476402"/>
              </p:ext>
            </p:extLst>
          </p:nvPr>
        </p:nvGraphicFramePr>
        <p:xfrm>
          <a:off x="179512" y="1052736"/>
          <a:ext cx="8784976" cy="547260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36004" y="6613524"/>
            <a:ext cx="4535996" cy="261610"/>
          </a:xfrm>
          <a:prstGeom prst="rect">
            <a:avLst/>
          </a:prstGeom>
        </p:spPr>
        <p:txBody>
          <a:bodyPr wrap="square">
            <a:spAutoFit/>
          </a:bodyPr>
          <a:lstStyle/>
          <a:p>
            <a:r>
              <a:rPr lang="el-GR" sz="1100" dirty="0">
                <a:solidFill>
                  <a:srgbClr val="775F55"/>
                </a:solidFill>
                <a:latin typeface="+mn-lt"/>
                <a:ea typeface="Times New Roman" panose="02020603050405020304" pitchFamily="18" charset="0"/>
                <a:cs typeface="Arial Narrow" panose="020B0606020202030204" pitchFamily="34" charset="0"/>
              </a:rPr>
              <a:t>Πηγή: </a:t>
            </a:r>
            <a:r>
              <a:rPr lang="el-GR" sz="1100" dirty="0" err="1">
                <a:solidFill>
                  <a:srgbClr val="775F55"/>
                </a:solidFill>
                <a:latin typeface="+mn-lt"/>
                <a:ea typeface="Times New Roman" panose="02020603050405020304" pitchFamily="18" charset="0"/>
                <a:cs typeface="Arial Narrow" panose="020B0606020202030204" pitchFamily="34" charset="0"/>
              </a:rPr>
              <a:t>Eurostat</a:t>
            </a:r>
            <a:r>
              <a:rPr lang="el-GR" sz="1100" dirty="0">
                <a:solidFill>
                  <a:srgbClr val="775F55"/>
                </a:solidFill>
                <a:latin typeface="+mn-lt"/>
                <a:ea typeface="Times New Roman" panose="02020603050405020304" pitchFamily="18" charset="0"/>
                <a:cs typeface="Arial Narrow" panose="020B0606020202030204" pitchFamily="34" charset="0"/>
              </a:rPr>
              <a:t>, </a:t>
            </a:r>
            <a:r>
              <a:rPr lang="el-GR" sz="1100" dirty="0" err="1">
                <a:solidFill>
                  <a:srgbClr val="775F55"/>
                </a:solidFill>
                <a:latin typeface="+mn-lt"/>
                <a:ea typeface="Times New Roman" panose="02020603050405020304" pitchFamily="18" charset="0"/>
                <a:cs typeface="Arial Narrow" panose="020B0606020202030204" pitchFamily="34" charset="0"/>
              </a:rPr>
              <a:t>Population</a:t>
            </a:r>
            <a:r>
              <a:rPr lang="el-GR" sz="1100" dirty="0">
                <a:solidFill>
                  <a:srgbClr val="775F55"/>
                </a:solidFill>
                <a:latin typeface="+mn-lt"/>
                <a:ea typeface="Times New Roman" panose="02020603050405020304" pitchFamily="18" charset="0"/>
                <a:cs typeface="Arial Narrow" panose="020B0606020202030204" pitchFamily="34" charset="0"/>
              </a:rPr>
              <a:t> </a:t>
            </a:r>
            <a:r>
              <a:rPr lang="el-GR" sz="1100" dirty="0" err="1">
                <a:solidFill>
                  <a:srgbClr val="775F55"/>
                </a:solidFill>
                <a:latin typeface="+mn-lt"/>
                <a:ea typeface="Times New Roman" panose="02020603050405020304" pitchFamily="18" charset="0"/>
                <a:cs typeface="Arial Narrow" panose="020B0606020202030204" pitchFamily="34" charset="0"/>
              </a:rPr>
              <a:t>Projections</a:t>
            </a:r>
            <a:r>
              <a:rPr lang="el-GR" sz="1100" dirty="0">
                <a:solidFill>
                  <a:srgbClr val="775F55"/>
                </a:solidFill>
                <a:latin typeface="+mn-lt"/>
                <a:ea typeface="Times New Roman" panose="02020603050405020304" pitchFamily="18" charset="0"/>
                <a:cs typeface="Arial Narrow" panose="020B0606020202030204" pitchFamily="34" charset="0"/>
              </a:rPr>
              <a:t>, 2018, επεξεργασία στοιχείων ΙΟΒΕ</a:t>
            </a:r>
          </a:p>
        </p:txBody>
      </p:sp>
      <p:sp>
        <p:nvSpPr>
          <p:cNvPr id="8" name="Slide Number Placeholder 7">
            <a:extLst>
              <a:ext uri="{FF2B5EF4-FFF2-40B4-BE49-F238E27FC236}">
                <a16:creationId xmlns:a16="http://schemas.microsoft.com/office/drawing/2014/main" id="{13F51E4E-68A4-4AD3-A043-18F7735240DF}"/>
              </a:ext>
            </a:extLst>
          </p:cNvPr>
          <p:cNvSpPr>
            <a:spLocks noGrp="1"/>
          </p:cNvSpPr>
          <p:nvPr>
            <p:ph type="sldNum" sz="quarter" idx="12"/>
          </p:nvPr>
        </p:nvSpPr>
        <p:spPr/>
        <p:txBody>
          <a:bodyPr>
            <a:normAutofit fontScale="92500" lnSpcReduction="10000"/>
          </a:bodyPr>
          <a:lstStyle/>
          <a:p>
            <a:pPr>
              <a:defRPr/>
            </a:pPr>
            <a:fld id="{9D154304-3D04-4465-AEF7-A29D920F7937}" type="slidenum">
              <a:rPr lang="en-US" smtClean="0"/>
              <a:pPr>
                <a:defRPr/>
              </a:pPr>
              <a:t>5</a:t>
            </a:fld>
            <a:endParaRPr lang="en-US" dirty="0"/>
          </a:p>
        </p:txBody>
      </p:sp>
    </p:spTree>
    <p:extLst>
      <p:ext uri="{BB962C8B-B14F-4D97-AF65-F5344CB8AC3E}">
        <p14:creationId xmlns:p14="http://schemas.microsoft.com/office/powerpoint/2010/main" val="34379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l-GR" sz="2500" b="1" dirty="0">
                <a:latin typeface="+mn-lt"/>
                <a:cs typeface="Calibri" panose="020F0502020204030204" pitchFamily="34" charset="0"/>
              </a:rPr>
              <a:t>Δείκτης εξάρτησης 53%</a:t>
            </a:r>
            <a:r>
              <a:rPr lang="en-US" sz="2500" b="1" dirty="0">
                <a:latin typeface="+mn-lt"/>
                <a:cs typeface="Calibri" panose="020F0502020204030204" pitchFamily="34" charset="0"/>
              </a:rPr>
              <a:t>: </a:t>
            </a:r>
            <a:r>
              <a:rPr lang="el-GR" sz="2500" b="1" dirty="0">
                <a:latin typeface="+mn-lt"/>
                <a:cs typeface="Calibri" panose="020F0502020204030204" pitchFamily="34" charset="0"/>
              </a:rPr>
              <a:t>για κάθε 2 άτομα ενεργού </a:t>
            </a:r>
            <a:br>
              <a:rPr lang="el-GR" sz="2500" b="1" dirty="0">
                <a:latin typeface="+mn-lt"/>
                <a:cs typeface="Calibri" panose="020F0502020204030204" pitchFamily="34" charset="0"/>
              </a:rPr>
            </a:br>
            <a:r>
              <a:rPr lang="el-GR" sz="2500" b="1" dirty="0">
                <a:latin typeface="+mn-lt"/>
                <a:cs typeface="Calibri" panose="020F0502020204030204" pitchFamily="34" charset="0"/>
              </a:rPr>
              <a:t>πληθυσμού αντιστοιχεί 1 άτομο ανενεργού πληθυσμού</a:t>
            </a:r>
          </a:p>
        </p:txBody>
      </p:sp>
      <p:sp>
        <p:nvSpPr>
          <p:cNvPr id="4" name="Slide Number Placeholder 3"/>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6</a:t>
            </a:fld>
            <a:endParaRPr lang="en-US" dirty="0"/>
          </a:p>
        </p:txBody>
      </p:sp>
      <p:graphicFrame>
        <p:nvGraphicFramePr>
          <p:cNvPr id="5" name="Chart 4">
            <a:extLst>
              <a:ext uri="{FF2B5EF4-FFF2-40B4-BE49-F238E27FC236}">
                <a16:creationId xmlns:a16="http://schemas.microsoft.com/office/drawing/2014/main" id="{00000000-0008-0000-0700-000002000000}"/>
              </a:ext>
            </a:extLst>
          </p:cNvPr>
          <p:cNvGraphicFramePr/>
          <p:nvPr>
            <p:extLst>
              <p:ext uri="{D42A27DB-BD31-4B8C-83A1-F6EECF244321}">
                <p14:modId xmlns:p14="http://schemas.microsoft.com/office/powerpoint/2010/main" val="1482728415"/>
              </p:ext>
            </p:extLst>
          </p:nvPr>
        </p:nvGraphicFramePr>
        <p:xfrm>
          <a:off x="179512" y="1124745"/>
          <a:ext cx="8712968" cy="5311724"/>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39721" y="6453336"/>
            <a:ext cx="5907865" cy="430887"/>
          </a:xfrm>
          <a:prstGeom prst="rect">
            <a:avLst/>
          </a:prstGeom>
        </p:spPr>
        <p:txBody>
          <a:bodyPr wrap="square">
            <a:spAutoFit/>
          </a:bodyPr>
          <a:lstStyle/>
          <a:p>
            <a:r>
              <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Πηγή: United Nations, World </a:t>
            </a:r>
            <a:r>
              <a:rPr lang="el-GR" sz="1100" dirty="0" err="1">
                <a:solidFill>
                  <a:srgbClr val="775F55"/>
                </a:solidFill>
                <a:latin typeface="Calibri" panose="020F0502020204030204" pitchFamily="34" charset="0"/>
                <a:ea typeface="Times New Roman" panose="02020603050405020304" pitchFamily="18" charset="0"/>
                <a:cs typeface="Calibri" panose="020F0502020204030204" pitchFamily="34" charset="0"/>
              </a:rPr>
              <a:t>Population</a:t>
            </a:r>
            <a:r>
              <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 </a:t>
            </a:r>
            <a:r>
              <a:rPr lang="el-GR" sz="1100" dirty="0" err="1">
                <a:solidFill>
                  <a:srgbClr val="775F55"/>
                </a:solidFill>
                <a:latin typeface="Calibri" panose="020F0502020204030204" pitchFamily="34" charset="0"/>
                <a:ea typeface="Times New Roman" panose="02020603050405020304" pitchFamily="18" charset="0"/>
                <a:cs typeface="Calibri" panose="020F0502020204030204" pitchFamily="34" charset="0"/>
              </a:rPr>
              <a:t>Prospects</a:t>
            </a:r>
            <a:r>
              <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 The 2018 </a:t>
            </a:r>
            <a:r>
              <a:rPr lang="el-GR" sz="1100" dirty="0" err="1">
                <a:solidFill>
                  <a:srgbClr val="775F55"/>
                </a:solidFill>
                <a:latin typeface="Calibri" panose="020F0502020204030204" pitchFamily="34" charset="0"/>
                <a:ea typeface="Times New Roman" panose="02020603050405020304" pitchFamily="18" charset="0"/>
                <a:cs typeface="Calibri" panose="020F0502020204030204" pitchFamily="34" charset="0"/>
              </a:rPr>
              <a:t>Revision</a:t>
            </a:r>
            <a:r>
              <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 επεξεργασία στοιχείων ΙΟΒΕ, </a:t>
            </a:r>
            <a:endParaRPr lang="en-US" sz="1100" dirty="0">
              <a:solidFill>
                <a:srgbClr val="775F55"/>
              </a:solidFill>
              <a:latin typeface="Calibri" panose="020F0502020204030204" pitchFamily="34" charset="0"/>
              <a:ea typeface="Times New Roman" panose="02020603050405020304" pitchFamily="18" charset="0"/>
              <a:cs typeface="Calibri" panose="020F0502020204030204" pitchFamily="34" charset="0"/>
            </a:endParaRPr>
          </a:p>
          <a:p>
            <a:r>
              <a:rPr lang="el-GR" sz="1100" dirty="0">
                <a:solidFill>
                  <a:srgbClr val="775F55"/>
                </a:solidFill>
                <a:latin typeface="Calibri" panose="020F0502020204030204" pitchFamily="34" charset="0"/>
                <a:ea typeface="Times New Roman" panose="02020603050405020304" pitchFamily="18" charset="0"/>
                <a:cs typeface="Calibri" panose="020F0502020204030204" pitchFamily="34" charset="0"/>
              </a:rPr>
              <a:t>Νότιες Χώρες (Ιταλία, Ισπανία, Πορτογαλία), *Δεν υπάρχουν διαθέσιμα στοιχεία για την Κύπρο </a:t>
            </a:r>
          </a:p>
        </p:txBody>
      </p:sp>
      <p:pic>
        <p:nvPicPr>
          <p:cNvPr id="7" name="Picture 6"/>
          <p:cNvPicPr>
            <a:picLocks noChangeAspect="1"/>
          </p:cNvPicPr>
          <p:nvPr/>
        </p:nvPicPr>
        <p:blipFill>
          <a:blip r:embed="rId4"/>
          <a:stretch>
            <a:fillRect/>
          </a:stretch>
        </p:blipFill>
        <p:spPr>
          <a:xfrm>
            <a:off x="8244329" y="26146"/>
            <a:ext cx="877900" cy="865707"/>
          </a:xfrm>
          <a:prstGeom prst="rect">
            <a:avLst/>
          </a:prstGeom>
        </p:spPr>
      </p:pic>
    </p:spTree>
    <p:extLst>
      <p:ext uri="{BB962C8B-B14F-4D97-AF65-F5344CB8AC3E}">
        <p14:creationId xmlns:p14="http://schemas.microsoft.com/office/powerpoint/2010/main" val="166846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atin typeface="Calibri" panose="020F0502020204030204" pitchFamily="34" charset="0"/>
                <a:cs typeface="Calibri" panose="020F0502020204030204" pitchFamily="34" charset="0"/>
              </a:rPr>
              <a:t>Από 2009: μείωση 35,6% συνολικής χρηματοδότησης υγείας με τη δημόσια στο -43%  </a:t>
            </a:r>
          </a:p>
        </p:txBody>
      </p:sp>
      <p:sp>
        <p:nvSpPr>
          <p:cNvPr id="4" name="Slide Number Placeholder 3">
            <a:extLst>
              <a:ext uri="{FF2B5EF4-FFF2-40B4-BE49-F238E27FC236}">
                <a16:creationId xmlns:a16="http://schemas.microsoft.com/office/drawing/2014/main" id="{11C86EAA-4053-4A28-8ABA-EECEF979924E}"/>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7</a:t>
            </a:fld>
            <a:endParaRPr lang="en-US" dirty="0"/>
          </a:p>
        </p:txBody>
      </p:sp>
      <p:sp>
        <p:nvSpPr>
          <p:cNvPr id="6" name="Rectangle 5"/>
          <p:cNvSpPr/>
          <p:nvPr/>
        </p:nvSpPr>
        <p:spPr>
          <a:xfrm>
            <a:off x="0" y="6618789"/>
            <a:ext cx="7524328" cy="261610"/>
          </a:xfrm>
          <a:prstGeom prst="rect">
            <a:avLst/>
          </a:prstGeom>
        </p:spPr>
        <p:txBody>
          <a:bodyPr wrap="square">
            <a:spAutoFit/>
          </a:bodyPr>
          <a:lstStyle/>
          <a:p>
            <a:pPr algn="just">
              <a:spcBef>
                <a:spcPts val="600"/>
              </a:spcBef>
              <a:spcAft>
                <a:spcPts val="600"/>
              </a:spcAft>
            </a:pPr>
            <a:r>
              <a:rPr lang="el-GR" sz="1100" dirty="0">
                <a:solidFill>
                  <a:srgbClr val="775F55"/>
                </a:solidFill>
                <a:latin typeface="Candara" pitchFamily="34" charset="0"/>
                <a:ea typeface="Times New Roman" panose="02020603050405020304" pitchFamily="18" charset="0"/>
                <a:cs typeface="Arial Narrow" panose="020B0606020202030204" pitchFamily="34" charset="0"/>
              </a:rPr>
              <a:t>Πηγή: Σύστημα Λογαριασμών Υγείας (ΣΛΥ) 2017, ΕΛ.ΣΤΑΤ., 2018, OECD Health </a:t>
            </a:r>
            <a:r>
              <a:rPr lang="el-GR" sz="1100" dirty="0" err="1">
                <a:solidFill>
                  <a:srgbClr val="775F55"/>
                </a:solidFill>
                <a:latin typeface="Candara" pitchFamily="34" charset="0"/>
                <a:ea typeface="Times New Roman" panose="02020603050405020304" pitchFamily="18" charset="0"/>
                <a:cs typeface="Arial Narrow" panose="020B0606020202030204" pitchFamily="34" charset="0"/>
              </a:rPr>
              <a:t>Statistics</a:t>
            </a:r>
            <a:r>
              <a:rPr lang="el-GR" sz="1100" dirty="0">
                <a:solidFill>
                  <a:srgbClr val="775F55"/>
                </a:solidFill>
                <a:latin typeface="Candara" pitchFamily="34" charset="0"/>
                <a:ea typeface="Times New Roman" panose="02020603050405020304" pitchFamily="18" charset="0"/>
                <a:cs typeface="Arial Narrow" panose="020B0606020202030204" pitchFamily="34" charset="0"/>
              </a:rPr>
              <a:t>, 2018 επεξεργασία στοιχείων ΙΟΒΕ</a:t>
            </a:r>
            <a:endParaRPr lang="el-GR" sz="1100" dirty="0">
              <a:solidFill>
                <a:srgbClr val="FF0000"/>
              </a:solidFill>
              <a:latin typeface="Candara" pitchFamily="34" charset="0"/>
              <a:ea typeface="Times New Roman" panose="02020603050405020304" pitchFamily="18" charset="0"/>
              <a:cs typeface="Arial Narrow" panose="020B0606020202030204" pitchFamily="34" charset="0"/>
            </a:endParaRPr>
          </a:p>
        </p:txBody>
      </p:sp>
      <p:pic>
        <p:nvPicPr>
          <p:cNvPr id="3" name="Picture 2"/>
          <p:cNvPicPr>
            <a:picLocks noChangeAspect="1"/>
          </p:cNvPicPr>
          <p:nvPr/>
        </p:nvPicPr>
        <p:blipFill>
          <a:blip r:embed="rId3"/>
          <a:stretch>
            <a:fillRect/>
          </a:stretch>
        </p:blipFill>
        <p:spPr>
          <a:xfrm>
            <a:off x="8244329" y="4529"/>
            <a:ext cx="877900" cy="908383"/>
          </a:xfrm>
          <a:prstGeom prst="rect">
            <a:avLst/>
          </a:prstGeom>
        </p:spPr>
      </p:pic>
      <p:graphicFrame>
        <p:nvGraphicFramePr>
          <p:cNvPr id="11" name="Content Placeholder 10">
            <a:extLst>
              <a:ext uri="{FF2B5EF4-FFF2-40B4-BE49-F238E27FC236}">
                <a16:creationId xmlns:a16="http://schemas.microsoft.com/office/drawing/2014/main" id="{00000000-0008-0000-1400-000003000000}"/>
              </a:ext>
            </a:extLst>
          </p:cNvPr>
          <p:cNvGraphicFramePr>
            <a:graphicFrameLocks noGrp="1"/>
          </p:cNvGraphicFramePr>
          <p:nvPr>
            <p:ph sz="quarter" idx="13"/>
            <p:extLst>
              <p:ext uri="{D42A27DB-BD31-4B8C-83A1-F6EECF244321}">
                <p14:modId xmlns:p14="http://schemas.microsoft.com/office/powerpoint/2010/main" val="372847245"/>
              </p:ext>
            </p:extLst>
          </p:nvPr>
        </p:nvGraphicFramePr>
        <p:xfrm>
          <a:off x="162210" y="1052736"/>
          <a:ext cx="8928100" cy="54726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65764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500" b="1" dirty="0">
                <a:cs typeface="Calibri" panose="020F0502020204030204" pitchFamily="34" charset="0"/>
              </a:rPr>
              <a:t>Όταν η αντίστοιχη </a:t>
            </a:r>
            <a:r>
              <a:rPr lang="el-GR" sz="2500" b="1" dirty="0">
                <a:latin typeface="Calibri" panose="020F0502020204030204" pitchFamily="34" charset="0"/>
                <a:cs typeface="Calibri" panose="020F0502020204030204" pitchFamily="34" charset="0"/>
              </a:rPr>
              <a:t>χρηματοδότηση δαπανών υγείας αυξάνεται σε Ευρώπη αλλά και Νότιες Χώρες</a:t>
            </a:r>
          </a:p>
        </p:txBody>
      </p:sp>
      <p:sp>
        <p:nvSpPr>
          <p:cNvPr id="4" name="Slide Number Placeholder 3">
            <a:extLst>
              <a:ext uri="{FF2B5EF4-FFF2-40B4-BE49-F238E27FC236}">
                <a16:creationId xmlns:a16="http://schemas.microsoft.com/office/drawing/2014/main" id="{1DA19692-D90E-47BE-87B9-565E50D66414}"/>
              </a:ext>
            </a:extLst>
          </p:cNvPr>
          <p:cNvSpPr>
            <a:spLocks noGrp="1"/>
          </p:cNvSpPr>
          <p:nvPr>
            <p:ph type="sldNum" sz="quarter" idx="12"/>
          </p:nvPr>
        </p:nvSpPr>
        <p:spPr/>
        <p:txBody>
          <a:bodyPr>
            <a:normAutofit fontScale="92500" lnSpcReduction="10000"/>
          </a:bodyPr>
          <a:lstStyle/>
          <a:p>
            <a:pPr>
              <a:defRPr/>
            </a:pPr>
            <a:fld id="{63A73AA3-798F-469E-99F5-2A6BD9B07FD2}" type="slidenum">
              <a:rPr lang="en-US" smtClean="0"/>
              <a:pPr>
                <a:defRPr/>
              </a:pPr>
              <a:t>8</a:t>
            </a:fld>
            <a:endParaRPr lang="en-US" dirty="0"/>
          </a:p>
        </p:txBody>
      </p:sp>
      <p:sp>
        <p:nvSpPr>
          <p:cNvPr id="6" name="Rectangle 5"/>
          <p:cNvSpPr/>
          <p:nvPr/>
        </p:nvSpPr>
        <p:spPr>
          <a:xfrm>
            <a:off x="0" y="6309320"/>
            <a:ext cx="9144000" cy="600164"/>
          </a:xfrm>
          <a:prstGeom prst="rect">
            <a:avLst/>
          </a:prstGeom>
        </p:spPr>
        <p:txBody>
          <a:bodyPr wrap="square">
            <a:spAutoFit/>
          </a:bodyPr>
          <a:lstStyle/>
          <a:p>
            <a:r>
              <a:rPr lang="el-GR" sz="1100" dirty="0">
                <a:solidFill>
                  <a:srgbClr val="775F55"/>
                </a:solidFill>
                <a:latin typeface="Candara" pitchFamily="34" charset="0"/>
                <a:ea typeface="Times New Roman" panose="02020603050405020304" pitchFamily="18" charset="0"/>
                <a:cs typeface="Arial Narrow" panose="020B0606020202030204" pitchFamily="34" charset="0"/>
              </a:rPr>
              <a:t>Πηγή: Σύστημα Λογαριασμών Υγείας (ΣΛΥ) 201</a:t>
            </a:r>
            <a:r>
              <a:rPr lang="en-US" sz="1100" dirty="0">
                <a:solidFill>
                  <a:srgbClr val="775F55"/>
                </a:solidFill>
                <a:latin typeface="Candara" pitchFamily="34" charset="0"/>
                <a:ea typeface="Times New Roman" panose="02020603050405020304" pitchFamily="18" charset="0"/>
                <a:cs typeface="Arial Narrow" panose="020B0606020202030204" pitchFamily="34" charset="0"/>
              </a:rPr>
              <a:t>7</a:t>
            </a:r>
            <a:r>
              <a:rPr lang="el-GR" sz="1100" dirty="0">
                <a:solidFill>
                  <a:srgbClr val="775F55"/>
                </a:solidFill>
                <a:latin typeface="Candara" pitchFamily="34" charset="0"/>
                <a:ea typeface="Times New Roman" panose="02020603050405020304" pitchFamily="18" charset="0"/>
                <a:cs typeface="Arial Narrow" panose="020B0606020202030204" pitchFamily="34" charset="0"/>
              </a:rPr>
              <a:t>, OECD Health </a:t>
            </a:r>
            <a:r>
              <a:rPr lang="el-GR" sz="1100" dirty="0" err="1">
                <a:solidFill>
                  <a:srgbClr val="775F55"/>
                </a:solidFill>
                <a:latin typeface="Candara" pitchFamily="34" charset="0"/>
                <a:ea typeface="Times New Roman" panose="02020603050405020304" pitchFamily="18" charset="0"/>
                <a:cs typeface="Arial Narrow" panose="020B0606020202030204" pitchFamily="34" charset="0"/>
              </a:rPr>
              <a:t>Statistics</a:t>
            </a:r>
            <a:r>
              <a:rPr lang="el-GR" sz="1100" dirty="0">
                <a:solidFill>
                  <a:srgbClr val="775F55"/>
                </a:solidFill>
                <a:latin typeface="Candara" pitchFamily="34" charset="0"/>
                <a:ea typeface="Times New Roman" panose="02020603050405020304" pitchFamily="18" charset="0"/>
                <a:cs typeface="Arial Narrow" panose="020B0606020202030204" pitchFamily="34" charset="0"/>
              </a:rPr>
              <a:t>, 2018, επεξεργασία στοιχείων ΙΟΒΕ . Νότιες Χώρες (Ιταλία, Ισπανία, Πορτογαλία) . Οι ποσοστιαίες μεταβολές μεταξύ 2009 και 2017 έχουν υπολογιστεί στα στοιχεία χρηματοδότησης σε σταθερές τιμές ($ 2010 PPS, OECD).</a:t>
            </a:r>
            <a:endParaRPr lang="el-GR" sz="1100" dirty="0">
              <a:solidFill>
                <a:srgbClr val="FF0000"/>
              </a:solidFill>
              <a:latin typeface="Candara" pitchFamily="34" charset="0"/>
              <a:ea typeface="Times New Roman" panose="02020603050405020304" pitchFamily="18" charset="0"/>
              <a:cs typeface="Arial Narrow" panose="020B0606020202030204" pitchFamily="34" charset="0"/>
            </a:endParaRPr>
          </a:p>
        </p:txBody>
      </p:sp>
      <p:graphicFrame>
        <p:nvGraphicFramePr>
          <p:cNvPr id="7" name="Chart 6">
            <a:extLst>
              <a:ext uri="{FF2B5EF4-FFF2-40B4-BE49-F238E27FC236}">
                <a16:creationId xmlns:a16="http://schemas.microsoft.com/office/drawing/2014/main" id="{00000000-0008-0000-0B00-000002000000}"/>
              </a:ext>
            </a:extLst>
          </p:cNvPr>
          <p:cNvGraphicFramePr/>
          <p:nvPr>
            <p:extLst>
              <p:ext uri="{D42A27DB-BD31-4B8C-83A1-F6EECF244321}">
                <p14:modId xmlns:p14="http://schemas.microsoft.com/office/powerpoint/2010/main" val="4145991239"/>
              </p:ext>
            </p:extLst>
          </p:nvPr>
        </p:nvGraphicFramePr>
        <p:xfrm>
          <a:off x="294722" y="1761189"/>
          <a:ext cx="4133262" cy="4201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00000000-0008-0000-0B00-000003000000}"/>
              </a:ext>
            </a:extLst>
          </p:cNvPr>
          <p:cNvGraphicFramePr/>
          <p:nvPr>
            <p:extLst>
              <p:ext uri="{D42A27DB-BD31-4B8C-83A1-F6EECF244321}">
                <p14:modId xmlns:p14="http://schemas.microsoft.com/office/powerpoint/2010/main" val="2739762082"/>
              </p:ext>
            </p:extLst>
          </p:nvPr>
        </p:nvGraphicFramePr>
        <p:xfrm>
          <a:off x="4687210" y="1816848"/>
          <a:ext cx="4205270" cy="4089762"/>
        </p:xfrm>
        <a:graphic>
          <a:graphicData uri="http://schemas.openxmlformats.org/drawingml/2006/chart">
            <c:chart xmlns:c="http://schemas.openxmlformats.org/drawingml/2006/chart" xmlns:r="http://schemas.openxmlformats.org/officeDocument/2006/relationships" r:id="rId4"/>
          </a:graphicData>
        </a:graphic>
      </p:graphicFrame>
      <p:pic>
        <p:nvPicPr>
          <p:cNvPr id="3" name="Picture 2"/>
          <p:cNvPicPr>
            <a:picLocks noChangeAspect="1"/>
          </p:cNvPicPr>
          <p:nvPr/>
        </p:nvPicPr>
        <p:blipFill>
          <a:blip r:embed="rId5"/>
          <a:stretch>
            <a:fillRect/>
          </a:stretch>
        </p:blipFill>
        <p:spPr>
          <a:xfrm>
            <a:off x="8251564" y="0"/>
            <a:ext cx="877900" cy="907915"/>
          </a:xfrm>
          <a:prstGeom prst="rect">
            <a:avLst/>
          </a:prstGeom>
        </p:spPr>
      </p:pic>
      <p:sp>
        <p:nvSpPr>
          <p:cNvPr id="5" name="Rectangle 4"/>
          <p:cNvSpPr/>
          <p:nvPr/>
        </p:nvSpPr>
        <p:spPr>
          <a:xfrm>
            <a:off x="112711" y="1007429"/>
            <a:ext cx="4392488" cy="646331"/>
          </a:xfrm>
          <a:prstGeom prst="rect">
            <a:avLst/>
          </a:prstGeom>
          <a:solidFill>
            <a:schemeClr val="bg1">
              <a:lumMod val="85000"/>
            </a:schemeClr>
          </a:solidFill>
        </p:spPr>
        <p:txBody>
          <a:bodyPr wrap="square">
            <a:spAutoFit/>
          </a:bodyPr>
          <a:lstStyle/>
          <a:p>
            <a:r>
              <a:rPr lang="el-GR" b="1" dirty="0">
                <a:latin typeface="Calibri" panose="020F0502020204030204" pitchFamily="34" charset="0"/>
                <a:cs typeface="Calibri" panose="020F0502020204030204" pitchFamily="34" charset="0"/>
              </a:rPr>
              <a:t>Ελλάδα: από 9,5% του ΑΕΠ το 2009 σε 8,0% το 2017 (9,9% σε ΕΕ-23)</a:t>
            </a:r>
            <a:endParaRPr lang="en-US" b="1" dirty="0">
              <a:latin typeface="Calibri" panose="020F0502020204030204" pitchFamily="34" charset="0"/>
              <a:cs typeface="Calibri" panose="020F0502020204030204" pitchFamily="34" charset="0"/>
            </a:endParaRPr>
          </a:p>
        </p:txBody>
      </p:sp>
      <p:sp>
        <p:nvSpPr>
          <p:cNvPr id="9" name="Rectangle 8"/>
          <p:cNvSpPr/>
          <p:nvPr/>
        </p:nvSpPr>
        <p:spPr>
          <a:xfrm>
            <a:off x="4687210" y="1016687"/>
            <a:ext cx="4392488" cy="646331"/>
          </a:xfrm>
          <a:prstGeom prst="rect">
            <a:avLst/>
          </a:prstGeom>
          <a:solidFill>
            <a:schemeClr val="bg1">
              <a:lumMod val="85000"/>
            </a:schemeClr>
          </a:solidFill>
        </p:spPr>
        <p:txBody>
          <a:bodyPr wrap="square">
            <a:spAutoFit/>
          </a:bodyPr>
          <a:lstStyle/>
          <a:p>
            <a:r>
              <a:rPr lang="el-GR" b="1" dirty="0">
                <a:latin typeface="Calibri" panose="020F0502020204030204" pitchFamily="34" charset="0"/>
                <a:cs typeface="Calibri" panose="020F0502020204030204" pitchFamily="34" charset="0"/>
              </a:rPr>
              <a:t>Ελλάδα: από 6,5% του ΑΕΠ στο 5,1% το 2017, (7,9% σε ΕΕ-23)</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8316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el-GR" sz="2500" b="1" dirty="0">
                <a:latin typeface="Calibri" panose="020F0502020204030204" pitchFamily="34" charset="0"/>
                <a:cs typeface="Calibri" panose="020F0502020204030204" pitchFamily="34" charset="0"/>
              </a:rPr>
              <a:t>Μείωση 39,1% στην δημόσια κατά κεφαλή δαπάνη υγείας </a:t>
            </a:r>
            <a:br>
              <a:rPr lang="el-GR" sz="2500" b="1" dirty="0">
                <a:latin typeface="Calibri" panose="020F0502020204030204" pitchFamily="34" charset="0"/>
                <a:cs typeface="Calibri" panose="020F0502020204030204" pitchFamily="34" charset="0"/>
              </a:rPr>
            </a:br>
            <a:r>
              <a:rPr lang="el-GR" sz="2500" b="1" dirty="0">
                <a:latin typeface="Calibri" panose="020F0502020204030204" pitchFamily="34" charset="0"/>
                <a:cs typeface="Calibri" panose="020F0502020204030204" pitchFamily="34" charset="0"/>
              </a:rPr>
              <a:t>την περίοδο 2009-2017 </a:t>
            </a:r>
            <a:r>
              <a:rPr lang="el-GR" sz="2500" b="1" dirty="0" smtClean="0">
                <a:latin typeface="Calibri" panose="020F0502020204030204" pitchFamily="34" charset="0"/>
                <a:cs typeface="Calibri" panose="020F0502020204030204" pitchFamily="34" charset="0"/>
              </a:rPr>
              <a:t>ενώ αύξηση 22% </a:t>
            </a:r>
            <a:r>
              <a:rPr lang="el-GR" sz="2500" b="1" dirty="0">
                <a:latin typeface="Calibri" panose="020F0502020204030204" pitchFamily="34" charset="0"/>
                <a:cs typeface="Calibri" panose="020F0502020204030204" pitchFamily="34" charset="0"/>
              </a:rPr>
              <a:t>στην ΕΕ</a:t>
            </a:r>
          </a:p>
        </p:txBody>
      </p:sp>
      <p:sp>
        <p:nvSpPr>
          <p:cNvPr id="7" name="Rectangle 5"/>
          <p:cNvSpPr>
            <a:spLocks noChangeArrowheads="1"/>
          </p:cNvSpPr>
          <p:nvPr/>
        </p:nvSpPr>
        <p:spPr bwMode="auto">
          <a:xfrm>
            <a:off x="0" y="6460968"/>
            <a:ext cx="9001000"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Calibri" panose="020F0502020204030204" pitchFamily="34" charset="0"/>
                <a:cs typeface="Arial" panose="020B0604020202020204"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Calibri" panose="020F0502020204030204" pitchFamily="34" charset="0"/>
                <a:cs typeface="Arial" panose="020B0604020202020204"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Calibri" panose="020F0502020204030204" pitchFamily="34" charset="0"/>
                <a:cs typeface="Arial" panose="020B0604020202020204"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Calibri" panose="020F0502020204030204" pitchFamily="34" charset="0"/>
                <a:cs typeface="Arial" panose="020B0604020202020204" pitchFamily="34" charset="0"/>
              </a:defRPr>
            </a:lvl9pPr>
          </a:lstStyle>
          <a:p>
            <a:pPr eaLnBrk="1" hangingPunct="1">
              <a:lnSpc>
                <a:spcPct val="90000"/>
              </a:lnSpc>
              <a:spcBef>
                <a:spcPct val="0"/>
              </a:spcBef>
              <a:buClrTx/>
              <a:buSzTx/>
              <a:buFontTx/>
              <a:buNone/>
            </a:pPr>
            <a:r>
              <a:rPr lang="el-GR" altLang="el-GR" sz="1100" dirty="0">
                <a:solidFill>
                  <a:srgbClr val="775F55"/>
                </a:solidFill>
                <a:latin typeface="+mn-lt"/>
                <a:ea typeface="Times New Roman" panose="02020603050405020304" pitchFamily="18" charset="0"/>
                <a:cs typeface="Arial Narrow" panose="020B0606020202030204" pitchFamily="34" charset="0"/>
              </a:rPr>
              <a:t>Πηγή</a:t>
            </a:r>
            <a:r>
              <a:rPr lang="en-US" altLang="el-GR" sz="1100" dirty="0">
                <a:solidFill>
                  <a:srgbClr val="775F55"/>
                </a:solidFill>
                <a:latin typeface="+mn-lt"/>
                <a:ea typeface="Times New Roman" panose="02020603050405020304" pitchFamily="18" charset="0"/>
                <a:cs typeface="Arial Narrow" panose="020B0606020202030204" pitchFamily="34" charset="0"/>
              </a:rPr>
              <a:t>:</a:t>
            </a:r>
            <a:r>
              <a:rPr lang="el-GR" altLang="el-GR" sz="1100" dirty="0">
                <a:solidFill>
                  <a:srgbClr val="775F55"/>
                </a:solidFill>
                <a:latin typeface="+mn-lt"/>
                <a:ea typeface="Times New Roman" panose="02020603050405020304" pitchFamily="18" charset="0"/>
                <a:cs typeface="Arial Narrow" panose="020B0606020202030204" pitchFamily="34" charset="0"/>
              </a:rPr>
              <a:t> OECD Health </a:t>
            </a:r>
            <a:r>
              <a:rPr lang="el-GR" altLang="el-GR" sz="1100" dirty="0" err="1">
                <a:solidFill>
                  <a:srgbClr val="775F55"/>
                </a:solidFill>
                <a:latin typeface="+mn-lt"/>
                <a:ea typeface="Times New Roman" panose="02020603050405020304" pitchFamily="18" charset="0"/>
                <a:cs typeface="Arial Narrow" panose="020B0606020202030204" pitchFamily="34" charset="0"/>
              </a:rPr>
              <a:t>Statistics</a:t>
            </a:r>
            <a:r>
              <a:rPr lang="el-GR" altLang="el-GR" sz="1100" dirty="0">
                <a:solidFill>
                  <a:srgbClr val="775F55"/>
                </a:solidFill>
                <a:latin typeface="+mn-lt"/>
                <a:ea typeface="Times New Roman" panose="02020603050405020304" pitchFamily="18" charset="0"/>
                <a:cs typeface="Arial Narrow" panose="020B0606020202030204" pitchFamily="34" charset="0"/>
              </a:rPr>
              <a:t>, 2018, επεξεργασία στοιχείων ΙΟΒΕ . Νότιες Χώρες (Ιταλία, Ισπανία, Πορτογαλία), Η ΕΕ αναφέρεται στο μέσο όρο 23 χωρών της ΕΕ, λόγω μη διαθεσιμότητας στοιχείων για τις υπόλοιπες</a:t>
            </a:r>
          </a:p>
        </p:txBody>
      </p:sp>
      <p:graphicFrame>
        <p:nvGraphicFramePr>
          <p:cNvPr id="6" name="Chart 5">
            <a:extLst>
              <a:ext uri="{FF2B5EF4-FFF2-40B4-BE49-F238E27FC236}">
                <a16:creationId xmlns:a16="http://schemas.microsoft.com/office/drawing/2014/main" id="{00000000-0008-0000-0E00-000005000000}"/>
              </a:ext>
            </a:extLst>
          </p:cNvPr>
          <p:cNvGraphicFramePr/>
          <p:nvPr>
            <p:extLst>
              <p:ext uri="{D42A27DB-BD31-4B8C-83A1-F6EECF244321}">
                <p14:modId xmlns:p14="http://schemas.microsoft.com/office/powerpoint/2010/main" val="3423179472"/>
              </p:ext>
            </p:extLst>
          </p:nvPr>
        </p:nvGraphicFramePr>
        <p:xfrm>
          <a:off x="251520" y="1196752"/>
          <a:ext cx="8640960" cy="504056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p:cNvCxnSpPr/>
          <p:nvPr/>
        </p:nvCxnSpPr>
        <p:spPr>
          <a:xfrm>
            <a:off x="2339752" y="4581128"/>
            <a:ext cx="648072" cy="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cxnSp>
        <p:nvCxnSpPr>
          <p:cNvPr id="8" name="Straight Arrow Connector 7"/>
          <p:cNvCxnSpPr/>
          <p:nvPr/>
        </p:nvCxnSpPr>
        <p:spPr>
          <a:xfrm>
            <a:off x="2324030" y="3497855"/>
            <a:ext cx="646070" cy="402349"/>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cxnSp>
        <p:nvCxnSpPr>
          <p:cNvPr id="11" name="Straight Arrow Connector 10"/>
          <p:cNvCxnSpPr/>
          <p:nvPr/>
        </p:nvCxnSpPr>
        <p:spPr>
          <a:xfrm>
            <a:off x="7236296" y="4221088"/>
            <a:ext cx="576064" cy="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14" name="Text Box 1"/>
          <p:cNvSpPr txBox="1"/>
          <p:nvPr/>
        </p:nvSpPr>
        <p:spPr>
          <a:xfrm>
            <a:off x="2324030" y="4280807"/>
            <a:ext cx="646070" cy="3003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l-GR" b="1" baseline="0" dirty="0">
                <a:solidFill>
                  <a:sysClr val="windowText" lastClr="000000"/>
                </a:solidFill>
                <a:latin typeface="Calibri" panose="020F0502020204030204" pitchFamily="34" charset="0"/>
                <a:cs typeface="Calibri" panose="020F0502020204030204" pitchFamily="34" charset="0"/>
              </a:rPr>
              <a:t>-</a:t>
            </a:r>
            <a:r>
              <a:rPr lang="en-US" b="1" dirty="0">
                <a:solidFill>
                  <a:sysClr val="windowText" lastClr="000000"/>
                </a:solidFill>
                <a:latin typeface="Calibri" panose="020F0502020204030204" pitchFamily="34" charset="0"/>
                <a:cs typeface="Calibri" panose="020F0502020204030204" pitchFamily="34" charset="0"/>
              </a:rPr>
              <a:t>39,1</a:t>
            </a:r>
            <a:r>
              <a:rPr lang="el-GR" b="1" baseline="0" dirty="0">
                <a:solidFill>
                  <a:sysClr val="windowText" lastClr="000000"/>
                </a:solidFill>
                <a:latin typeface="Calibri" panose="020F0502020204030204" pitchFamily="34" charset="0"/>
                <a:cs typeface="Calibri" panose="020F0502020204030204" pitchFamily="34" charset="0"/>
              </a:rPr>
              <a:t>%</a:t>
            </a:r>
          </a:p>
        </p:txBody>
      </p:sp>
      <p:sp>
        <p:nvSpPr>
          <p:cNvPr id="15" name="Text Box 1"/>
          <p:cNvSpPr txBox="1"/>
          <p:nvPr/>
        </p:nvSpPr>
        <p:spPr>
          <a:xfrm>
            <a:off x="4778988" y="4033137"/>
            <a:ext cx="629487" cy="247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solidFill>
                  <a:sysClr val="windowText" lastClr="000000"/>
                </a:solidFill>
                <a:latin typeface="Calibri" panose="020F0502020204030204" pitchFamily="34" charset="0"/>
                <a:cs typeface="Calibri" panose="020F0502020204030204" pitchFamily="34" charset="0"/>
              </a:rPr>
              <a:t>22</a:t>
            </a:r>
            <a:r>
              <a:rPr lang="el-GR" b="1" baseline="0" dirty="0">
                <a:solidFill>
                  <a:sysClr val="windowText" lastClr="000000"/>
                </a:solidFill>
                <a:latin typeface="Calibri" panose="020F0502020204030204" pitchFamily="34" charset="0"/>
                <a:cs typeface="Calibri" panose="020F0502020204030204" pitchFamily="34" charset="0"/>
              </a:rPr>
              <a:t>,</a:t>
            </a:r>
            <a:r>
              <a:rPr lang="en-US" b="1" baseline="0" dirty="0">
                <a:solidFill>
                  <a:sysClr val="windowText" lastClr="000000"/>
                </a:solidFill>
                <a:latin typeface="Calibri" panose="020F0502020204030204" pitchFamily="34" charset="0"/>
                <a:cs typeface="Calibri" panose="020F0502020204030204" pitchFamily="34" charset="0"/>
              </a:rPr>
              <a:t>0</a:t>
            </a:r>
            <a:r>
              <a:rPr lang="el-GR" b="1" baseline="0" dirty="0">
                <a:solidFill>
                  <a:sysClr val="windowText" lastClr="000000"/>
                </a:solidFill>
                <a:latin typeface="Calibri" panose="020F0502020204030204" pitchFamily="34" charset="0"/>
                <a:cs typeface="Calibri" panose="020F0502020204030204" pitchFamily="34" charset="0"/>
              </a:rPr>
              <a:t>%</a:t>
            </a:r>
          </a:p>
        </p:txBody>
      </p:sp>
      <p:sp>
        <p:nvSpPr>
          <p:cNvPr id="16" name="Text Box 1"/>
          <p:cNvSpPr txBox="1"/>
          <p:nvPr/>
        </p:nvSpPr>
        <p:spPr>
          <a:xfrm>
            <a:off x="7236297" y="3900204"/>
            <a:ext cx="579834" cy="247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l-GR" b="1" baseline="0" dirty="0">
                <a:solidFill>
                  <a:sysClr val="windowText" lastClr="000000"/>
                </a:solidFill>
                <a:latin typeface="Calibri" panose="020F0502020204030204" pitchFamily="34" charset="0"/>
                <a:cs typeface="Calibri" panose="020F0502020204030204" pitchFamily="34" charset="0"/>
              </a:rPr>
              <a:t>-</a:t>
            </a:r>
            <a:r>
              <a:rPr lang="en-US" b="1" dirty="0">
                <a:solidFill>
                  <a:sysClr val="windowText" lastClr="000000"/>
                </a:solidFill>
                <a:latin typeface="Calibri" panose="020F0502020204030204" pitchFamily="34" charset="0"/>
                <a:cs typeface="Calibri" panose="020F0502020204030204" pitchFamily="34" charset="0"/>
              </a:rPr>
              <a:t>0,5</a:t>
            </a:r>
            <a:r>
              <a:rPr lang="el-GR" b="1" baseline="0" dirty="0">
                <a:solidFill>
                  <a:sysClr val="windowText" lastClr="000000"/>
                </a:solidFill>
                <a:latin typeface="Calibri" panose="020F0502020204030204" pitchFamily="34" charset="0"/>
                <a:cs typeface="Calibri" panose="020F0502020204030204" pitchFamily="34" charset="0"/>
              </a:rPr>
              <a:t>%</a:t>
            </a:r>
          </a:p>
        </p:txBody>
      </p:sp>
      <p:cxnSp>
        <p:nvCxnSpPr>
          <p:cNvPr id="17" name="Straight Arrow Connector 16"/>
          <p:cNvCxnSpPr/>
          <p:nvPr/>
        </p:nvCxnSpPr>
        <p:spPr>
          <a:xfrm>
            <a:off x="4797921" y="4333458"/>
            <a:ext cx="616656" cy="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19" name="Text Box 1"/>
          <p:cNvSpPr txBox="1"/>
          <p:nvPr/>
        </p:nvSpPr>
        <p:spPr>
          <a:xfrm>
            <a:off x="2411364" y="3325346"/>
            <a:ext cx="592179" cy="247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l-GR" b="1" baseline="0" dirty="0">
                <a:solidFill>
                  <a:sysClr val="windowText" lastClr="000000"/>
                </a:solidFill>
                <a:latin typeface="Calibri" panose="020F0502020204030204" pitchFamily="34" charset="0"/>
                <a:cs typeface="Calibri" panose="020F0502020204030204" pitchFamily="34" charset="0"/>
              </a:rPr>
              <a:t>-</a:t>
            </a:r>
            <a:r>
              <a:rPr lang="en-US" b="1" dirty="0">
                <a:solidFill>
                  <a:sysClr val="windowText" lastClr="000000"/>
                </a:solidFill>
                <a:latin typeface="Calibri" panose="020F0502020204030204" pitchFamily="34" charset="0"/>
                <a:cs typeface="Calibri" panose="020F0502020204030204" pitchFamily="34" charset="0"/>
              </a:rPr>
              <a:t>16,1</a:t>
            </a:r>
            <a:r>
              <a:rPr lang="el-GR" b="1" baseline="0" dirty="0">
                <a:solidFill>
                  <a:sysClr val="windowText" lastClr="000000"/>
                </a:solidFill>
                <a:latin typeface="Calibri" panose="020F0502020204030204" pitchFamily="34" charset="0"/>
                <a:cs typeface="Calibri" panose="020F0502020204030204" pitchFamily="34" charset="0"/>
              </a:rPr>
              <a:t>%</a:t>
            </a:r>
          </a:p>
        </p:txBody>
      </p:sp>
      <p:cxnSp>
        <p:nvCxnSpPr>
          <p:cNvPr id="22" name="Straight Arrow Connector 21"/>
          <p:cNvCxnSpPr/>
          <p:nvPr/>
        </p:nvCxnSpPr>
        <p:spPr>
          <a:xfrm flipV="1">
            <a:off x="4778988" y="2287078"/>
            <a:ext cx="629487" cy="319697"/>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24" name="Text Box 1"/>
          <p:cNvSpPr txBox="1"/>
          <p:nvPr/>
        </p:nvSpPr>
        <p:spPr>
          <a:xfrm>
            <a:off x="4778989" y="2199257"/>
            <a:ext cx="629486" cy="247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solidFill>
                  <a:sysClr val="windowText" lastClr="000000"/>
                </a:solidFill>
                <a:latin typeface="Calibri" panose="020F0502020204030204" pitchFamily="34" charset="0"/>
                <a:cs typeface="Calibri" panose="020F0502020204030204" pitchFamily="34" charset="0"/>
              </a:rPr>
              <a:t>23</a:t>
            </a:r>
            <a:r>
              <a:rPr lang="el-GR" b="1" baseline="0" dirty="0">
                <a:solidFill>
                  <a:sysClr val="windowText" lastClr="000000"/>
                </a:solidFill>
                <a:latin typeface="Calibri" panose="020F0502020204030204" pitchFamily="34" charset="0"/>
                <a:cs typeface="Calibri" panose="020F0502020204030204" pitchFamily="34" charset="0"/>
              </a:rPr>
              <a:t>,</a:t>
            </a:r>
            <a:r>
              <a:rPr lang="en-US" b="1" dirty="0">
                <a:solidFill>
                  <a:sysClr val="windowText" lastClr="000000"/>
                </a:solidFill>
                <a:latin typeface="Calibri" panose="020F0502020204030204" pitchFamily="34" charset="0"/>
                <a:cs typeface="Calibri" panose="020F0502020204030204" pitchFamily="34" charset="0"/>
              </a:rPr>
              <a:t>9</a:t>
            </a:r>
            <a:r>
              <a:rPr lang="el-GR" b="1" baseline="0" dirty="0">
                <a:solidFill>
                  <a:sysClr val="windowText" lastClr="000000"/>
                </a:solidFill>
                <a:latin typeface="Calibri" panose="020F0502020204030204" pitchFamily="34" charset="0"/>
                <a:cs typeface="Calibri" panose="020F0502020204030204" pitchFamily="34" charset="0"/>
              </a:rPr>
              <a:t>%</a:t>
            </a:r>
          </a:p>
        </p:txBody>
      </p:sp>
      <p:cxnSp>
        <p:nvCxnSpPr>
          <p:cNvPr id="25" name="Straight Arrow Connector 24"/>
          <p:cNvCxnSpPr/>
          <p:nvPr/>
        </p:nvCxnSpPr>
        <p:spPr>
          <a:xfrm flipV="1">
            <a:off x="7236296" y="3291567"/>
            <a:ext cx="602776" cy="13579"/>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26" name="Text Box 1"/>
          <p:cNvSpPr txBox="1"/>
          <p:nvPr/>
        </p:nvSpPr>
        <p:spPr>
          <a:xfrm>
            <a:off x="7239808" y="2879402"/>
            <a:ext cx="572552" cy="247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solidFill>
                  <a:sysClr val="windowText" lastClr="000000"/>
                </a:solidFill>
                <a:latin typeface="Calibri" panose="020F0502020204030204" pitchFamily="34" charset="0"/>
                <a:cs typeface="Calibri" panose="020F0502020204030204" pitchFamily="34" charset="0"/>
              </a:rPr>
              <a:t>24</a:t>
            </a:r>
            <a:r>
              <a:rPr lang="el-GR" b="1" baseline="0" dirty="0">
                <a:solidFill>
                  <a:sysClr val="windowText" lastClr="000000"/>
                </a:solidFill>
                <a:latin typeface="Calibri" panose="020F0502020204030204" pitchFamily="34" charset="0"/>
                <a:cs typeface="Calibri" panose="020F0502020204030204" pitchFamily="34" charset="0"/>
              </a:rPr>
              <a:t>,</a:t>
            </a:r>
            <a:r>
              <a:rPr lang="en-US" b="1" dirty="0">
                <a:solidFill>
                  <a:sysClr val="windowText" lastClr="000000"/>
                </a:solidFill>
                <a:latin typeface="Calibri" panose="020F0502020204030204" pitchFamily="34" charset="0"/>
                <a:cs typeface="Calibri" panose="020F0502020204030204" pitchFamily="34" charset="0"/>
              </a:rPr>
              <a:t>8</a:t>
            </a:r>
            <a:r>
              <a:rPr lang="el-GR" b="1" baseline="0" dirty="0">
                <a:solidFill>
                  <a:sysClr val="windowText" lastClr="000000"/>
                </a:solidFill>
                <a:latin typeface="Calibri" panose="020F0502020204030204" pitchFamily="34" charset="0"/>
                <a:cs typeface="Calibri" panose="020F0502020204030204" pitchFamily="34" charset="0"/>
              </a:rPr>
              <a:t>%</a:t>
            </a:r>
          </a:p>
        </p:txBody>
      </p:sp>
      <p:pic>
        <p:nvPicPr>
          <p:cNvPr id="3" name="Picture 2"/>
          <p:cNvPicPr>
            <a:picLocks noChangeAspect="1"/>
          </p:cNvPicPr>
          <p:nvPr/>
        </p:nvPicPr>
        <p:blipFill>
          <a:blip r:embed="rId4"/>
          <a:stretch>
            <a:fillRect/>
          </a:stretch>
        </p:blipFill>
        <p:spPr>
          <a:xfrm>
            <a:off x="8266100" y="337"/>
            <a:ext cx="877900" cy="908383"/>
          </a:xfrm>
          <a:prstGeom prst="rect">
            <a:avLst/>
          </a:prstGeom>
        </p:spPr>
      </p:pic>
      <p:sp>
        <p:nvSpPr>
          <p:cNvPr id="4" name="Slide Number Placeholder 3">
            <a:extLst>
              <a:ext uri="{FF2B5EF4-FFF2-40B4-BE49-F238E27FC236}">
                <a16:creationId xmlns:a16="http://schemas.microsoft.com/office/drawing/2014/main" id="{E9FD0D5B-0834-4362-9B83-14934AAC456C}"/>
              </a:ext>
            </a:extLst>
          </p:cNvPr>
          <p:cNvSpPr>
            <a:spLocks noGrp="1"/>
          </p:cNvSpPr>
          <p:nvPr>
            <p:ph type="sldNum" sz="quarter" idx="16"/>
          </p:nvPr>
        </p:nvSpPr>
        <p:spPr/>
        <p:txBody>
          <a:bodyPr>
            <a:normAutofit fontScale="92500" lnSpcReduction="10000"/>
          </a:bodyPr>
          <a:lstStyle/>
          <a:p>
            <a:pPr>
              <a:defRPr/>
            </a:pPr>
            <a:fld id="{63A73AA3-798F-469E-99F5-2A6BD9B07FD2}" type="slidenum">
              <a:rPr lang="en-US" smtClean="0"/>
              <a:pPr>
                <a:defRPr/>
              </a:pPr>
              <a:t>9</a:t>
            </a:fld>
            <a:endParaRPr lang="en-US" dirty="0"/>
          </a:p>
        </p:txBody>
      </p:sp>
      <p:sp>
        <p:nvSpPr>
          <p:cNvPr id="9" name="Rectangle 8"/>
          <p:cNvSpPr/>
          <p:nvPr/>
        </p:nvSpPr>
        <p:spPr>
          <a:xfrm>
            <a:off x="1835696" y="988553"/>
            <a:ext cx="5040560" cy="325508"/>
          </a:xfrm>
          <a:prstGeom prst="rect">
            <a:avLst/>
          </a:prstGeom>
        </p:spPr>
        <p:txBody>
          <a:bodyPr wrap="square">
            <a:spAutoFit/>
          </a:bodyPr>
          <a:lstStyle/>
          <a:p>
            <a:r>
              <a:rPr lang="el-GR" sz="1440" b="1" dirty="0">
                <a:latin typeface="Calibri" panose="020F0502020204030204" pitchFamily="34" charset="0"/>
                <a:cs typeface="Calibri" panose="020F0502020204030204" pitchFamily="34" charset="0"/>
              </a:rPr>
              <a:t>Κατά κεφαλή δαπάνη υγείας (Ελλάδα-ΕΕ23-Νότιες Χώρες)</a:t>
            </a:r>
            <a:endParaRPr lang="en-US" sz="1440" dirty="0"/>
          </a:p>
        </p:txBody>
      </p:sp>
    </p:spTree>
    <p:extLst>
      <p:ext uri="{BB962C8B-B14F-4D97-AF65-F5344CB8AC3E}">
        <p14:creationId xmlns:p14="http://schemas.microsoft.com/office/powerpoint/2010/main" val="18250417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rketingPlan_TP1010796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themeOverride>
</file>

<file path=ppt/theme/themeOverride2.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5132</Words>
  <Application>Microsoft Office PowerPoint</Application>
  <PresentationFormat>On-screen Show (4:3)</PresentationFormat>
  <Paragraphs>489</Paragraphs>
  <Slides>47</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ＭＳ Ｐゴシック</vt:lpstr>
      <vt:lpstr>Arial</vt:lpstr>
      <vt:lpstr>Arial Narrow</vt:lpstr>
      <vt:lpstr>Calibri</vt:lpstr>
      <vt:lpstr>Candara</vt:lpstr>
      <vt:lpstr>Times New Roman</vt:lpstr>
      <vt:lpstr>Tw Cen MT</vt:lpstr>
      <vt:lpstr>Wingdings</vt:lpstr>
      <vt:lpstr>Wingdings 2</vt:lpstr>
      <vt:lpstr>MarketingPlan_TP10107969</vt:lpstr>
      <vt:lpstr>PowerPoint Presentation</vt:lpstr>
      <vt:lpstr>Σωρευτική απώλεια στο ΑΕΠ κατά -26,4% (2007-2016), εκτίμηση για αύξηση την περίοδο 2017-2020</vt:lpstr>
      <vt:lpstr>Μείωση εισοδημάτων και αύξηση ανεργίας κλιμάκωσαν τον  κίνδυνο φτώχειας, με σχετική βελτίωση τα τελευταία έτη</vt:lpstr>
      <vt:lpstr>Μείωση ισοζυγίου γεννήσεων-θανάτων και αύξηση στο προσδόκιμο επιβίωσης (9,5 χρόνια) την περίοδο 1960-2016</vt:lpstr>
      <vt:lpstr>Μείωση πληθυσμού και αύξηση του μεριδίου των ατόμων άνω των 65 ετών</vt:lpstr>
      <vt:lpstr>Δείκτης εξάρτησης 53%: για κάθε 2 άτομα ενεργού  πληθυσμού αντιστοιχεί 1 άτομο ανενεργού πληθυσμού</vt:lpstr>
      <vt:lpstr>Από 2009: μείωση 35,6% συνολικής χρηματοδότησης υγείας με τη δημόσια στο -43%  </vt:lpstr>
      <vt:lpstr>Όταν η αντίστοιχη χρηματοδότηση δαπανών υγείας αυξάνεται σε Ευρώπη αλλά και Νότιες Χώρες</vt:lpstr>
      <vt:lpstr>Μείωση 39,1% στην δημόσια κατά κεφαλή δαπάνη υγείας  την περίοδο 2009-2017 ενώ αύξηση 22% στην ΕΕ</vt:lpstr>
      <vt:lpstr> Μείωση μέσης μηνιαίας δαπάνης υγείας για νοικοκυριά σε σχέση  με το 2009, αλλά αύξηση ως ποσοστό των συνολικών δαπανών </vt:lpstr>
      <vt:lpstr>Μετατόπιση δαπανών νοικοκυριών για υγεία στην κάλυψη φαρμακευτικής και νοσοκομειακής περίθαλψης</vt:lpstr>
      <vt:lpstr>Μείωση -36,7% στη συνολική και -55,3% στη δημόσια δαπάνη για φαρμακευτικά και άλλα υγειονομικά αναλώσιμα από το 2009 </vt:lpstr>
      <vt:lpstr>Από €430 το 2009 στα €188 το 2016 η δημόσια κατά κεφαλή δαπάνη για φαρμακευτικά και άλλα υγειονομικά αναλώσιμα (1,1% του ΑΕΠ έναντι 2% το 2009), κάτω από το μέσο όρο ΕΕ22 και Νοτίων Χωρών</vt:lpstr>
      <vt:lpstr>Χαμηλότερη η δημόσια κεφαλή φαρμακευτική δαπάνη σε σχέση με ΕΕ, Νότιες χώρες, υψηλότερα όμως η ιδιωτική</vt:lpstr>
      <vt:lpstr>Συνολική μείωση -61,9% από το 2009</vt:lpstr>
      <vt:lpstr>Εξωνοσοκομειακή φαρμακευτική δαπάνη</vt:lpstr>
      <vt:lpstr>Δημόσια νοσοκομειακή φαρμακευτική δαπάνη και συμμετοχή βιομηχανίας</vt:lpstr>
      <vt:lpstr>Συμμετοχή ασθενών στην αποζημιούμενη αγορά (2018)</vt:lpstr>
      <vt:lpstr>Συνολική Ιδιωτική Φαρμακευτική Δαπάνη (2018)</vt:lpstr>
      <vt:lpstr>2.506 κλινικές μελέτες (1.434 ολοκληρωμένες) μέχρι το 2018 Δαπάνη Ε&amp;Α φαρμακοβιομηχανίας: 8% συνολικής δαπάνης για Ε&amp;Α στην Ελλάδα (2015)</vt:lpstr>
      <vt:lpstr>  Και αύξηση μεριδίου πατεντών: Υψηλότερο  ποσοστό στον τομέα του φαρμάκου στην Ελλάδα σε σχέση με την Ευρώπη  </vt:lpstr>
      <vt:lpstr>Η παραγωγή φαρμάκου στην Ελλάδα σε αξία ανήλθε στα €954 εκατ. (2017), αυξημένη κατά 34,2% σε σύγκριση με το 2006 (€711 εκατ).</vt:lpstr>
      <vt:lpstr>Σημαντική ανάκαμψη της παραγωγής φαρμάκου στη μεταποίηση κατά 33,3% την περίοδο 2009-2017</vt:lpstr>
      <vt:lpstr>Δείκτης βιομηχανικής παραγωγής φαρμακευτικών προϊόντων σημαντική άνοδο το 2017, ενώ η αύξηση συνεχίστηκε και το 2018</vt:lpstr>
      <vt:lpstr>Παραγωγή φαρμακευτικών προϊόντων: €668 εκατ. (2017), στο 3,0% της συνολικής προστιθέμενης αξίας μεταποίησης</vt:lpstr>
      <vt:lpstr>Απασχόληση στην παραγωγή φαρμάκου (χιλ. άτομα)</vt:lpstr>
      <vt:lpstr>Υψηλή εκπαιδευτική κατάρτιση των εργαζομένων στον κλάδο παραγωγής φαρμακευτικών προϊόντων</vt:lpstr>
      <vt:lpstr>Πωλήσεις φαρμάκων σε αξία (σ ε δισεκ.€ ) </vt:lpstr>
      <vt:lpstr>Εισαγωγές φαρμακευτικών προϊόντων ανήλθαν το 2018 σε €2,8 δισεκ. ενώ οι εξαγωγές κατέγραψαν θεαματική άνοδο κατά 24,0%, στα €1,4 δισεκ.</vt:lpstr>
      <vt:lpstr>Μερίδιο εξαγωγών-εισαγωγών φαρμάκου (% σύνολο εξαγωγών - εισαγωγών) - Ελλάδα</vt:lpstr>
      <vt:lpstr>Τα φαρμακευτικά προϊόντα κατέχουν σημαντικό μερίδιο των ελληνικών εξαγωγών αγαθών</vt:lpstr>
      <vt:lpstr>Συνεισφορά του κλάδου φαρμάκου στην ελληνική οικονομία</vt:lpstr>
      <vt:lpstr>Εκτίμηση αποτυπώματος </vt:lpstr>
      <vt:lpstr>Η εκτίμηση της συνολικής συνεισφοράς μιας δραστηριότητας λαμβάνει υπόψη τις αλληλεπιδράσεις σε μια οικονομία</vt:lpstr>
      <vt:lpstr>Η συνολική συμβολή του κλάδου του φαρμάκου σε όρους ΑΕΠ εκτιμάται σε €6,1 δισεκ. (3,4% του ΑΕΠ) το 2017 </vt:lpstr>
      <vt:lpstr>Σε όρους απασχόλησης, η συνολική συνεισφορά εκτιμάται σε 122 χιλ. θέσεις εργασίας (ή 3,0% της συνολικής απασχόλησης)</vt:lpstr>
      <vt:lpstr>Η επίδραση στα φορολογικά έσοδα από τη δραστηριότητα του κλάδου φαρμάκου εκτιμάται περίπου στα 1,7 δισεκ. </vt:lpstr>
      <vt:lpstr>Σημαντικές οι πολλαπλασιαστικές επιδράσεις στην οικονομία από τη λειτουργία του κλάδου φαρμάκου</vt:lpstr>
      <vt:lpstr>Ακίνητη περιουσία, εμπόριο και τράπεζες οι κλάδοι με τη μεγαλύτερη έμμεση επίδραση</vt:lpstr>
      <vt:lpstr>Σε ακίνητη περιουσία, εμπόριο, υπηρεσίες εστίασης-διαμονής και κλάδο φαρμάκου η μεγαλύτερη συνολική επίδραση </vt:lpstr>
      <vt:lpstr>Νομικές-λογιστικές δραστηριότητες και εμπόριο οι κλάδοι με τη μεγαλύτερη έμμεση επίδραση στην απασχόληση </vt:lpstr>
      <vt:lpstr>Εστίαση-καταλύματα, λιανικό εμπόριο και γεωργία οι κλάδοι με τη μεγαλύτερη συνολική επίδραση στην απασχόληση </vt:lpstr>
      <vt:lpstr> Οικονομικός αντίκτυπος επενδύσεων σε Έρευνα και Ανάπτυξη νέων προϊόντων και κλινικές μελέτες </vt:lpstr>
      <vt:lpstr> Σημερινό περιβάλλον-Προκλήσεις </vt:lpstr>
      <vt:lpstr> Σημερινό περιβάλλον-Προκλήσεις </vt:lpstr>
      <vt:lpstr>Κρίσιμα ζητήματα για τον τομέα</vt:lpstr>
      <vt:lpstr>Κρίσιμα ζητήματα για τον τομέα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10</cp:revision>
  <dcterms:created xsi:type="dcterms:W3CDTF">2013-09-12T09:35:03Z</dcterms:created>
  <dcterms:modified xsi:type="dcterms:W3CDTF">2019-04-22T08:26:39Z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TC101079699990</vt:lpwstr>
  </property>
</Properties>
</file>