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179.xml" ContentType="application/vnd.openxmlformats-officedocument.presentationml.tags+xml"/>
  <Override PartName="/ppt/tags/tag180.xml" ContentType="application/vnd.openxmlformats-officedocument.presentationml.tags+xml"/>
  <Override PartName="/ppt/notesSlides/notesSlide8.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9.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0.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ags/tag240.xml" ContentType="application/vnd.openxmlformats-officedocument.presentationml.tags+xml"/>
  <Override PartName="/ppt/tags/tag241.xml" ContentType="application/vnd.openxmlformats-officedocument.presentationml.tags+xml"/>
  <Override PartName="/ppt/notesSlides/notesSlide14.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notesSlides/notesSlide15.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notesSlides/notesSlide16.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notesSlides/notesSlide17.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notesSlides/notesSlide18.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notesSlides/notesSlide19.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notesSlides/notesSlide20.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notesSlides/notesSlide21.xml" ContentType="application/vnd.openxmlformats-officedocument.presentationml.notesSlide+xml"/>
  <Override PartName="/ppt/tags/tag256.xml" ContentType="application/vnd.openxmlformats-officedocument.presentationml.tags+xml"/>
  <Override PartName="/ppt/notesSlides/notesSlide22.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notesSlides/notesSlide23.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notesSlides/notesSlide24.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25.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26.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notesSlides/notesSlide27.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notesSlides/notesSlide28.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notesSlides/notesSlide29.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3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ags/tag309.xml" ContentType="application/vnd.openxmlformats-officedocument.presentationml.tags+xml"/>
  <Override PartName="/ppt/notesSlides/notesSlide31.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notesSlides/notesSlide32.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notesSlides/notesSlide33.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notesSlides/notesSlide34.xml" ContentType="application/vnd.openxmlformats-officedocument.presentationml.notesSlide+xml"/>
  <Override PartName="/ppt/tags/tag316.xml" ContentType="application/vnd.openxmlformats-officedocument.presentationml.tags+xml"/>
  <Override PartName="/ppt/tags/tag317.xml" ContentType="application/vnd.openxmlformats-officedocument.presentationml.tags+xml"/>
  <Override PartName="/ppt/notesSlides/notesSlide35.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notesSlides/notesSlide36.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notesSlides/notesSlide37.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3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ags/tag343.xml" ContentType="application/vnd.openxmlformats-officedocument.presentationml.tags+xml"/>
  <Override PartName="/ppt/notesSlides/notesSlide39.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notesSlides/notesSlide40.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notesSlides/notesSlide41.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notesSlides/notesSlide42.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notesSlides/notesSlide43.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notesSlides/notesSlide44.xml" ContentType="application/vnd.openxmlformats-officedocument.presentationml.notesSlide+xml"/>
  <Override PartName="/ppt/tags/tag354.xml" ContentType="application/vnd.openxmlformats-officedocument.presentationml.tags+xml"/>
  <Override PartName="/ppt/notesSlides/notesSlide45.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notesSlides/notesSlide46.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notesSlides/notesSlide47.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notesSlides/notesSlide48.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notesSlides/notesSlide49.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notesSlides/notesSlide50.xml" ContentType="application/vnd.openxmlformats-officedocument.presentationml.notesSlide+xml"/>
  <Override PartName="/ppt/tags/tag365.xml" ContentType="application/vnd.openxmlformats-officedocument.presentationml.tags+xml"/>
  <Override PartName="/ppt/tags/tag366.xml" ContentType="application/vnd.openxmlformats-officedocument.presentationml.tags+xml"/>
  <Override PartName="/ppt/notesSlides/notesSlide51.xml" ContentType="application/vnd.openxmlformats-officedocument.presentationml.notesSlide+xml"/>
  <Override PartName="/ppt/tags/tag367.xml" ContentType="application/vnd.openxmlformats-officedocument.presentationml.tags+xml"/>
  <Override PartName="/ppt/tags/tag368.xml" ContentType="application/vnd.openxmlformats-officedocument.presentationml.tags+xml"/>
  <Override PartName="/ppt/notesSlides/notesSlide52.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notesSlides/notesSlide53.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notesSlides/notesSlide54.xml" ContentType="application/vnd.openxmlformats-officedocument.presentationml.notesSlide+xml"/>
  <Override PartName="/ppt/tags/tag373.xml" ContentType="application/vnd.openxmlformats-officedocument.presentationml.tags+xml"/>
  <Override PartName="/ppt/tags/tag374.xml" ContentType="application/vnd.openxmlformats-officedocument.presentationml.tags+xml"/>
  <Override PartName="/ppt/notesSlides/notesSlide55.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notesSlides/notesSlide56.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notesSlides/notesSlide57.xml" ContentType="application/vnd.openxmlformats-officedocument.presentationml.notesSlide+xml"/>
  <Override PartName="/ppt/tags/tag379.xml" ContentType="application/vnd.openxmlformats-officedocument.presentationml.tags+xml"/>
  <Override PartName="/ppt/notesSlides/notesSlide58.xml" ContentType="application/vnd.openxmlformats-officedocument.presentationml.notesSlide+xml"/>
  <Override PartName="/ppt/tags/tag380.xml" ContentType="application/vnd.openxmlformats-officedocument.presentationml.tags+xml"/>
  <Override PartName="/ppt/tags/tag381.xml" ContentType="application/vnd.openxmlformats-officedocument.presentationml.tags+xml"/>
  <Override PartName="/ppt/notesSlides/notesSlide59.xml" ContentType="application/vnd.openxmlformats-officedocument.presentationml.notesSlide+xml"/>
  <Override PartName="/ppt/tags/tag382.xml" ContentType="application/vnd.openxmlformats-officedocument.presentationml.tags+xml"/>
  <Override PartName="/ppt/notesSlides/notesSlide60.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notesSlides/notesSlide61.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notesSlides/notesSlide62.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1" r:id="rId4"/>
  </p:sldMasterIdLst>
  <p:notesMasterIdLst>
    <p:notesMasterId r:id="rId68"/>
  </p:notesMasterIdLst>
  <p:handoutMasterIdLst>
    <p:handoutMasterId r:id="rId69"/>
  </p:handoutMasterIdLst>
  <p:sldIdLst>
    <p:sldId id="271" r:id="rId5"/>
    <p:sldId id="574" r:id="rId6"/>
    <p:sldId id="548" r:id="rId7"/>
    <p:sldId id="572" r:id="rId8"/>
    <p:sldId id="570" r:id="rId9"/>
    <p:sldId id="539" r:id="rId10"/>
    <p:sldId id="540" r:id="rId11"/>
    <p:sldId id="541" r:id="rId12"/>
    <p:sldId id="578" r:id="rId13"/>
    <p:sldId id="571" r:id="rId14"/>
    <p:sldId id="576" r:id="rId15"/>
    <p:sldId id="536" r:id="rId16"/>
    <p:sldId id="582" r:id="rId17"/>
    <p:sldId id="564" r:id="rId18"/>
    <p:sldId id="577" r:id="rId19"/>
    <p:sldId id="573" r:id="rId20"/>
    <p:sldId id="584" r:id="rId21"/>
    <p:sldId id="429" r:id="rId22"/>
    <p:sldId id="595" r:id="rId23"/>
    <p:sldId id="596" r:id="rId24"/>
    <p:sldId id="493" r:id="rId25"/>
    <p:sldId id="597" r:id="rId26"/>
    <p:sldId id="497" r:id="rId27"/>
    <p:sldId id="498" r:id="rId28"/>
    <p:sldId id="482" r:id="rId29"/>
    <p:sldId id="437" r:id="rId30"/>
    <p:sldId id="499" r:id="rId31"/>
    <p:sldId id="500" r:id="rId32"/>
    <p:sldId id="501" r:id="rId33"/>
    <p:sldId id="502" r:id="rId34"/>
    <p:sldId id="503" r:id="rId35"/>
    <p:sldId id="504" r:id="rId36"/>
    <p:sldId id="505" r:id="rId37"/>
    <p:sldId id="369" r:id="rId38"/>
    <p:sldId id="587" r:id="rId39"/>
    <p:sldId id="588" r:id="rId40"/>
    <p:sldId id="589" r:id="rId41"/>
    <p:sldId id="526" r:id="rId42"/>
    <p:sldId id="590" r:id="rId43"/>
    <p:sldId id="591" r:id="rId44"/>
    <p:sldId id="524" r:id="rId45"/>
    <p:sldId id="473" r:id="rId46"/>
    <p:sldId id="474" r:id="rId47"/>
    <p:sldId id="476" r:id="rId48"/>
    <p:sldId id="478" r:id="rId49"/>
    <p:sldId id="479" r:id="rId50"/>
    <p:sldId id="593" r:id="rId51"/>
    <p:sldId id="520" r:id="rId52"/>
    <p:sldId id="461" r:id="rId53"/>
    <p:sldId id="462" r:id="rId54"/>
    <p:sldId id="463" r:id="rId55"/>
    <p:sldId id="464" r:id="rId56"/>
    <p:sldId id="465" r:id="rId57"/>
    <p:sldId id="466" r:id="rId58"/>
    <p:sldId id="467" r:id="rId59"/>
    <p:sldId id="521" r:id="rId60"/>
    <p:sldId id="528" r:id="rId61"/>
    <p:sldId id="529" r:id="rId62"/>
    <p:sldId id="530" r:id="rId63"/>
    <p:sldId id="533" r:id="rId64"/>
    <p:sldId id="534" r:id="rId65"/>
    <p:sldId id="535" r:id="rId66"/>
    <p:sldId id="586" r:id="rId67"/>
  </p:sldIdLst>
  <p:sldSz cx="12192000" cy="6858000"/>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67" userDrawn="1">
          <p15:clr>
            <a:srgbClr val="A4A3A4"/>
          </p15:clr>
        </p15:guide>
        <p15:guide id="2" orient="horz" pos="1068" userDrawn="1">
          <p15:clr>
            <a:srgbClr val="A4A3A4"/>
          </p15:clr>
        </p15:guide>
        <p15:guide id="3" pos="7410" userDrawn="1">
          <p15:clr>
            <a:srgbClr val="A4A3A4"/>
          </p15:clr>
        </p15:guide>
        <p15:guide id="4" orient="horz" pos="3870" userDrawn="1">
          <p15:clr>
            <a:srgbClr val="A4A3A4"/>
          </p15:clr>
        </p15:guide>
        <p15:guide id="5" orient="horz" pos="6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wary, Vibhu" initials="TV" lastIdx="272" clrIdx="0">
    <p:extLst/>
  </p:cmAuthor>
  <p:cmAuthor id="2" name="Guan, Qi" initials="GQ" lastIdx="2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FE4"/>
    <a:srgbClr val="FFED99"/>
    <a:srgbClr val="AEE8A1"/>
    <a:srgbClr val="FFE5E5"/>
    <a:srgbClr val="FFFFFF"/>
    <a:srgbClr val="74E0D4"/>
    <a:srgbClr val="FFE366"/>
    <a:srgbClr val="FFA3A3"/>
    <a:srgbClr val="00A1DF"/>
    <a:srgbClr val="93C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A8A8E-5841-4ABB-8222-D967A403F997}" v="4039" dt="2019-11-04T23:32:26.905"/>
    <p1510:client id="{593F5EDF-2B20-4D3E-B67D-0147826A788D}" v="2" dt="2019-11-05T16:19:05.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5420" autoAdjust="0"/>
  </p:normalViewPr>
  <p:slideViewPr>
    <p:cSldViewPr snapToGrid="0">
      <p:cViewPr varScale="1">
        <p:scale>
          <a:sx n="85" d="100"/>
          <a:sy n="85" d="100"/>
        </p:scale>
        <p:origin x="590" y="48"/>
      </p:cViewPr>
      <p:guideLst>
        <p:guide pos="267"/>
        <p:guide orient="horz" pos="1068"/>
        <p:guide pos="7410"/>
        <p:guide orient="horz" pos="3870"/>
        <p:guide orient="horz" pos="672"/>
      </p:guideLst>
    </p:cSldViewPr>
  </p:slideViewPr>
  <p:outlineViewPr>
    <p:cViewPr>
      <p:scale>
        <a:sx n="33" d="100"/>
        <a:sy n="33" d="100"/>
      </p:scale>
      <p:origin x="0" y="-2995"/>
    </p:cViewPr>
  </p:outlineViewPr>
  <p:notesTextViewPr>
    <p:cViewPr>
      <p:scale>
        <a:sx n="1" d="1"/>
        <a:sy n="1" d="1"/>
      </p:scale>
      <p:origin x="0" y="0"/>
    </p:cViewPr>
  </p:notesTextViewPr>
  <p:sorterViewPr>
    <p:cViewPr varScale="1">
      <p:scale>
        <a:sx n="1" d="1"/>
        <a:sy n="1" d="1"/>
      </p:scale>
      <p:origin x="0" y="-2962"/>
    </p:cViewPr>
  </p:sorterViewPr>
  <p:notesViewPr>
    <p:cSldViewPr snapToGrid="0">
      <p:cViewPr varScale="1">
        <p:scale>
          <a:sx n="63" d="100"/>
          <a:sy n="63" d="100"/>
        </p:scale>
        <p:origin x="2395"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wary, Vibhu" userId="846d8cc4-6bf6-4f71-938d-65195fc72a5d" providerId="ADAL" clId="{593F5EDF-2B20-4D3E-B67D-0147826A788D}"/>
    <pc:docChg chg="custSel modSld">
      <pc:chgData name="Tewary, Vibhu" userId="846d8cc4-6bf6-4f71-938d-65195fc72a5d" providerId="ADAL" clId="{593F5EDF-2B20-4D3E-B67D-0147826A788D}" dt="2019-11-05T16:19:05.141" v="27"/>
      <pc:docMkLst>
        <pc:docMk/>
      </pc:docMkLst>
      <pc:sldChg chg="modSp">
        <pc:chgData name="Tewary, Vibhu" userId="846d8cc4-6bf6-4f71-938d-65195fc72a5d" providerId="ADAL" clId="{593F5EDF-2B20-4D3E-B67D-0147826A788D}" dt="2019-11-05T16:19:05.141" v="27"/>
        <pc:sldMkLst>
          <pc:docMk/>
          <pc:sldMk cId="4248740282" sldId="479"/>
        </pc:sldMkLst>
        <pc:spChg chg="mod">
          <ac:chgData name="Tewary, Vibhu" userId="846d8cc4-6bf6-4f71-938d-65195fc72a5d" providerId="ADAL" clId="{593F5EDF-2B20-4D3E-B67D-0147826A788D}" dt="2019-11-05T16:19:04.523" v="3" actId="20577"/>
          <ac:spMkLst>
            <pc:docMk/>
            <pc:sldMk cId="4248740282" sldId="479"/>
            <ac:spMk id="2" creationId="{00000000-0000-0000-0000-000000000000}"/>
          </ac:spMkLst>
        </pc:spChg>
        <pc:spChg chg="mod">
          <ac:chgData name="Tewary, Vibhu" userId="846d8cc4-6bf6-4f71-938d-65195fc72a5d" providerId="ADAL" clId="{593F5EDF-2B20-4D3E-B67D-0147826A788D}" dt="2019-11-05T16:19:05.106" v="25" actId="6549"/>
          <ac:spMkLst>
            <pc:docMk/>
            <pc:sldMk cId="4248740282" sldId="479"/>
            <ac:spMk id="3" creationId="{70A06157-428C-43E5-A65B-60F4BC06151E}"/>
          </ac:spMkLst>
        </pc:spChg>
        <pc:graphicFrameChg chg="mod">
          <ac:chgData name="Tewary, Vibhu" userId="846d8cc4-6bf6-4f71-938d-65195fc72a5d" providerId="ADAL" clId="{593F5EDF-2B20-4D3E-B67D-0147826A788D}" dt="2019-11-05T16:19:05.141" v="27"/>
          <ac:graphicFrameMkLst>
            <pc:docMk/>
            <pc:sldMk cId="4248740282" sldId="479"/>
            <ac:graphicFrameMk id="7" creationId="{E4EBDD89-CD30-4938-AA9A-766C57A6771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025062656641603E-2"/>
          <c:y val="3.1553398058252427E-2"/>
          <c:w val="0.97994987468671679"/>
          <c:h val="0.93689320388349506"/>
        </c:manualLayout>
      </c:layout>
      <c:barChart>
        <c:barDir val="col"/>
        <c:grouping val="stacked"/>
        <c:varyColors val="0"/>
        <c:ser>
          <c:idx val="0"/>
          <c:order val="0"/>
          <c:spPr>
            <a:solidFill>
              <a:srgbClr val="D6D7D9"/>
            </a:solidFill>
            <a:ln>
              <a:noFill/>
            </a:ln>
          </c:spPr>
          <c:invertIfNegative val="0"/>
          <c:val>
            <c:numRef>
              <c:f>Sheet1!$A$1:$H$1</c:f>
              <c:numCache>
                <c:formatCode>General</c:formatCode>
                <c:ptCount val="8"/>
                <c:pt idx="0">
                  <c:v>22</c:v>
                </c:pt>
                <c:pt idx="1">
                  <c:v>16</c:v>
                </c:pt>
                <c:pt idx="2">
                  <c:v>24</c:v>
                </c:pt>
                <c:pt idx="3">
                  <c:v>30</c:v>
                </c:pt>
                <c:pt idx="4">
                  <c:v>27</c:v>
                </c:pt>
                <c:pt idx="5">
                  <c:v>27</c:v>
                </c:pt>
                <c:pt idx="6">
                  <c:v>22</c:v>
                </c:pt>
                <c:pt idx="7">
                  <c:v>8</c:v>
                </c:pt>
              </c:numCache>
            </c:numRef>
          </c:val>
          <c:extLst xmlns:c16r2="http://schemas.microsoft.com/office/drawing/2015/06/chart">
            <c:ext xmlns:c16="http://schemas.microsoft.com/office/drawing/2014/chart" uri="{C3380CC4-5D6E-409C-BE32-E72D297353CC}">
              <c16:uniqueId val="{00000000-5966-4708-839E-1DA93C522E75}"/>
            </c:ext>
          </c:extLst>
        </c:ser>
        <c:ser>
          <c:idx val="1"/>
          <c:order val="1"/>
          <c:spPr>
            <a:solidFill>
              <a:schemeClr val="tx2"/>
            </a:solidFill>
            <a:ln>
              <a:noFill/>
            </a:ln>
          </c:spPr>
          <c:invertIfNegative val="0"/>
          <c:val>
            <c:numRef>
              <c:f>Sheet1!$A$2:$H$2</c:f>
              <c:numCache>
                <c:formatCode>General</c:formatCode>
                <c:ptCount val="8"/>
                <c:pt idx="0">
                  <c:v>16</c:v>
                </c:pt>
                <c:pt idx="1">
                  <c:v>21</c:v>
                </c:pt>
                <c:pt idx="2">
                  <c:v>24</c:v>
                </c:pt>
                <c:pt idx="3">
                  <c:v>35</c:v>
                </c:pt>
                <c:pt idx="4">
                  <c:v>25</c:v>
                </c:pt>
                <c:pt idx="5">
                  <c:v>26</c:v>
                </c:pt>
                <c:pt idx="6">
                  <c:v>21</c:v>
                </c:pt>
                <c:pt idx="7">
                  <c:v>5</c:v>
                </c:pt>
              </c:numCache>
            </c:numRef>
          </c:val>
          <c:extLst xmlns:c16r2="http://schemas.microsoft.com/office/drawing/2015/06/chart">
            <c:ext xmlns:c16="http://schemas.microsoft.com/office/drawing/2014/chart" uri="{C3380CC4-5D6E-409C-BE32-E72D297353CC}">
              <c16:uniqueId val="{00000001-5966-4708-839E-1DA93C522E75}"/>
            </c:ext>
          </c:extLst>
        </c:ser>
        <c:ser>
          <c:idx val="2"/>
          <c:order val="2"/>
          <c:spPr>
            <a:solidFill>
              <a:srgbClr val="9DB1CF"/>
            </a:solidFill>
            <a:ln>
              <a:noFill/>
            </a:ln>
          </c:spPr>
          <c:invertIfNegative val="0"/>
          <c:val>
            <c:numRef>
              <c:f>Sheet1!$A$3:$H$3</c:f>
              <c:numCache>
                <c:formatCode>General</c:formatCode>
                <c:ptCount val="8"/>
                <c:pt idx="0">
                  <c:v>16</c:v>
                </c:pt>
                <c:pt idx="1">
                  <c:v>9</c:v>
                </c:pt>
                <c:pt idx="2">
                  <c:v>9</c:v>
                </c:pt>
                <c:pt idx="3">
                  <c:v>9</c:v>
                </c:pt>
                <c:pt idx="4">
                  <c:v>11</c:v>
                </c:pt>
                <c:pt idx="5">
                  <c:v>9</c:v>
                </c:pt>
                <c:pt idx="6">
                  <c:v>7</c:v>
                </c:pt>
                <c:pt idx="7">
                  <c:v>2</c:v>
                </c:pt>
              </c:numCache>
            </c:numRef>
          </c:val>
          <c:extLst xmlns:c16r2="http://schemas.microsoft.com/office/drawing/2015/06/chart">
            <c:ext xmlns:c16="http://schemas.microsoft.com/office/drawing/2014/chart" uri="{C3380CC4-5D6E-409C-BE32-E72D297353CC}">
              <c16:uniqueId val="{00000002-5966-4708-839E-1DA93C522E75}"/>
            </c:ext>
          </c:extLst>
        </c:ser>
        <c:dLbls>
          <c:showLegendKey val="0"/>
          <c:showVal val="0"/>
          <c:showCatName val="0"/>
          <c:showSerName val="0"/>
          <c:showPercent val="0"/>
          <c:showBubbleSize val="0"/>
        </c:dLbls>
        <c:gapWidth val="80"/>
        <c:overlap val="100"/>
        <c:axId val="1040198352"/>
        <c:axId val="1040196176"/>
      </c:barChart>
      <c:catAx>
        <c:axId val="10401983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040196176"/>
        <c:crosses val="min"/>
        <c:auto val="0"/>
        <c:lblAlgn val="ctr"/>
        <c:lblOffset val="100"/>
        <c:noMultiLvlLbl val="0"/>
      </c:catAx>
      <c:valAx>
        <c:axId val="1040196176"/>
        <c:scaling>
          <c:orientation val="minMax"/>
          <c:max val="74"/>
          <c:min val="0"/>
        </c:scaling>
        <c:delete val="1"/>
        <c:axPos val="l"/>
        <c:numFmt formatCode="General" sourceLinked="1"/>
        <c:majorTickMark val="out"/>
        <c:minorTickMark val="none"/>
        <c:tickLblPos val="nextTo"/>
        <c:crossAx val="1040198352"/>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387177560731269E-2"/>
          <c:y val="7.4815595363540557E-2"/>
          <c:w val="0.90859003255697457"/>
          <c:h val="0.84931506849315064"/>
        </c:manualLayout>
      </c:layout>
      <c:barChart>
        <c:barDir val="col"/>
        <c:grouping val="stacked"/>
        <c:varyColors val="0"/>
        <c:ser>
          <c:idx val="0"/>
          <c:order val="0"/>
          <c:spPr>
            <a:solidFill>
              <a:schemeClr val="accent3"/>
            </a:solidFill>
            <a:ln>
              <a:noFill/>
            </a:ln>
          </c:spPr>
          <c:invertIfNegative val="0"/>
          <c:val>
            <c:numRef>
              <c:f>Sheet1!$A$1:$G$1</c:f>
              <c:numCache>
                <c:formatCode>General</c:formatCode>
                <c:ptCount val="7"/>
                <c:pt idx="0">
                  <c:v>87.404541260338803</c:v>
                </c:pt>
                <c:pt idx="1">
                  <c:v>85.071997713789443</c:v>
                </c:pt>
                <c:pt idx="2">
                  <c:v>90.200425439852395</c:v>
                </c:pt>
                <c:pt idx="3">
                  <c:v>82.653912588348959</c:v>
                </c:pt>
                <c:pt idx="4">
                  <c:v>94.014772412788147</c:v>
                </c:pt>
                <c:pt idx="5">
                  <c:v>81.666873941231088</c:v>
                </c:pt>
                <c:pt idx="6">
                  <c:v>95.28226005246502</c:v>
                </c:pt>
              </c:numCache>
            </c:numRef>
          </c:val>
          <c:extLst xmlns:c16r2="http://schemas.microsoft.com/office/drawing/2015/06/chart">
            <c:ext xmlns:c16="http://schemas.microsoft.com/office/drawing/2014/chart" uri="{C3380CC4-5D6E-409C-BE32-E72D297353CC}">
              <c16:uniqueId val="{00000000-CAFC-4CFE-B0A8-45AD2EAB8CDB}"/>
            </c:ext>
          </c:extLst>
        </c:ser>
        <c:ser>
          <c:idx val="1"/>
          <c:order val="1"/>
          <c:spPr>
            <a:solidFill>
              <a:schemeClr val="accent1"/>
            </a:solidFill>
            <a:ln>
              <a:noFill/>
            </a:ln>
          </c:spPr>
          <c:invertIfNegative val="0"/>
          <c:val>
            <c:numRef>
              <c:f>Sheet1!$A$2:$G$2</c:f>
              <c:numCache>
                <c:formatCode>General</c:formatCode>
                <c:ptCount val="7"/>
                <c:pt idx="0">
                  <c:v>0.95994651277962362</c:v>
                </c:pt>
                <c:pt idx="1">
                  <c:v>7.2405340880162328</c:v>
                </c:pt>
                <c:pt idx="2">
                  <c:v>4.993947434816647</c:v>
                </c:pt>
                <c:pt idx="3">
                  <c:v>1.7369472625413778</c:v>
                </c:pt>
                <c:pt idx="4">
                  <c:v>3.1252781647949064</c:v>
                </c:pt>
                <c:pt idx="5">
                  <c:v>5.3843425942709331</c:v>
                </c:pt>
                <c:pt idx="6">
                  <c:v>0.38512919888292174</c:v>
                </c:pt>
              </c:numCache>
            </c:numRef>
          </c:val>
          <c:extLst xmlns:c16r2="http://schemas.microsoft.com/office/drawing/2015/06/chart">
            <c:ext xmlns:c16="http://schemas.microsoft.com/office/drawing/2014/chart" uri="{C3380CC4-5D6E-409C-BE32-E72D297353CC}">
              <c16:uniqueId val="{00000001-CAFC-4CFE-B0A8-45AD2EAB8CDB}"/>
            </c:ext>
          </c:extLst>
        </c:ser>
        <c:ser>
          <c:idx val="2"/>
          <c:order val="2"/>
          <c:spPr>
            <a:solidFill>
              <a:schemeClr val="accent2"/>
            </a:solidFill>
            <a:ln>
              <a:noFill/>
            </a:ln>
          </c:spPr>
          <c:invertIfNegative val="0"/>
          <c:val>
            <c:numRef>
              <c:f>Sheet1!$A$3:$G$3</c:f>
              <c:numCache>
                <c:formatCode>General</c:formatCode>
                <c:ptCount val="7"/>
                <c:pt idx="0">
                  <c:v>11.635512226881559</c:v>
                </c:pt>
                <c:pt idx="1">
                  <c:v>7.687468198194324</c:v>
                </c:pt>
                <c:pt idx="2">
                  <c:v>4.8056271253309717</c:v>
                </c:pt>
                <c:pt idx="3">
                  <c:v>15.609140149109663</c:v>
                </c:pt>
                <c:pt idx="4">
                  <c:v>2.8599494224169462</c:v>
                </c:pt>
                <c:pt idx="5">
                  <c:v>12.948783464497978</c:v>
                </c:pt>
                <c:pt idx="6">
                  <c:v>4.3326107486520584</c:v>
                </c:pt>
              </c:numCache>
            </c:numRef>
          </c:val>
          <c:extLst xmlns:c16r2="http://schemas.microsoft.com/office/drawing/2015/06/chart">
            <c:ext xmlns:c16="http://schemas.microsoft.com/office/drawing/2014/chart" uri="{C3380CC4-5D6E-409C-BE32-E72D297353CC}">
              <c16:uniqueId val="{00000002-CAFC-4CFE-B0A8-45AD2EAB8CDB}"/>
            </c:ext>
          </c:extLst>
        </c:ser>
        <c:dLbls>
          <c:showLegendKey val="0"/>
          <c:showVal val="0"/>
          <c:showCatName val="0"/>
          <c:showSerName val="0"/>
          <c:showPercent val="0"/>
          <c:showBubbleSize val="0"/>
        </c:dLbls>
        <c:gapWidth val="80"/>
        <c:overlap val="100"/>
        <c:axId val="1162495504"/>
        <c:axId val="1162494960"/>
      </c:barChart>
      <c:catAx>
        <c:axId val="116249550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162494960"/>
        <c:crosses val="min"/>
        <c:auto val="0"/>
        <c:lblAlgn val="ctr"/>
        <c:lblOffset val="100"/>
        <c:noMultiLvlLbl val="0"/>
      </c:catAx>
      <c:valAx>
        <c:axId val="1162494960"/>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200">
                <a:solidFill>
                  <a:schemeClr val="tx1"/>
                </a:solidFill>
                <a:latin typeface="+mn-lt"/>
                <a:ea typeface="+mn-ea"/>
                <a:cs typeface="+mn-cs"/>
                <a:sym typeface="+mn-lt"/>
              </a:defRPr>
            </a:pPr>
            <a:endParaRPr lang="el-GR"/>
          </a:p>
        </c:txPr>
        <c:crossAx val="1162495504"/>
        <c:crosses val="min"/>
        <c:crossBetween val="between"/>
        <c:majorUnit val="2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12557193695984"/>
          <c:y val="7.4815595363540557E-2"/>
          <c:w val="0.81443823080833755"/>
          <c:h val="0.84931506849315064"/>
        </c:manualLayout>
      </c:layout>
      <c:barChart>
        <c:barDir val="col"/>
        <c:grouping val="stacked"/>
        <c:varyColors val="0"/>
        <c:ser>
          <c:idx val="0"/>
          <c:order val="0"/>
          <c:spPr>
            <a:solidFill>
              <a:schemeClr val="accent2"/>
            </a:solidFill>
            <a:ln>
              <a:noFill/>
            </a:ln>
          </c:spPr>
          <c:invertIfNegative val="0"/>
          <c:val>
            <c:numRef>
              <c:f>Sheet1!$A$1:$B$1</c:f>
              <c:numCache>
                <c:formatCode>General</c:formatCode>
                <c:ptCount val="2"/>
                <c:pt idx="0">
                  <c:v>62.299912399458471</c:v>
                </c:pt>
                <c:pt idx="1">
                  <c:v>26.308884168436837</c:v>
                </c:pt>
              </c:numCache>
            </c:numRef>
          </c:val>
          <c:extLst xmlns:c16r2="http://schemas.microsoft.com/office/drawing/2015/06/chart">
            <c:ext xmlns:c16="http://schemas.microsoft.com/office/drawing/2014/chart" uri="{C3380CC4-5D6E-409C-BE32-E72D297353CC}">
              <c16:uniqueId val="{00000000-7DE4-4C5E-899C-DFB809643BF3}"/>
            </c:ext>
          </c:extLst>
        </c:ser>
        <c:ser>
          <c:idx val="1"/>
          <c:order val="1"/>
          <c:spPr>
            <a:solidFill>
              <a:schemeClr val="accent1"/>
            </a:solidFill>
            <a:ln>
              <a:noFill/>
            </a:ln>
          </c:spPr>
          <c:invertIfNegative val="0"/>
          <c:val>
            <c:numRef>
              <c:f>Sheet1!$A$2:$B$2</c:f>
              <c:numCache>
                <c:formatCode>General</c:formatCode>
                <c:ptCount val="2"/>
                <c:pt idx="0">
                  <c:v>37.700087600541529</c:v>
                </c:pt>
                <c:pt idx="1">
                  <c:v>73.691115831563152</c:v>
                </c:pt>
              </c:numCache>
            </c:numRef>
          </c:val>
          <c:extLst xmlns:c16r2="http://schemas.microsoft.com/office/drawing/2015/06/chart">
            <c:ext xmlns:c16="http://schemas.microsoft.com/office/drawing/2014/chart" uri="{C3380CC4-5D6E-409C-BE32-E72D297353CC}">
              <c16:uniqueId val="{00000001-7DE4-4C5E-899C-DFB809643BF3}"/>
            </c:ext>
          </c:extLst>
        </c:ser>
        <c:dLbls>
          <c:showLegendKey val="0"/>
          <c:showVal val="0"/>
          <c:showCatName val="0"/>
          <c:showSerName val="0"/>
          <c:showPercent val="0"/>
          <c:showBubbleSize val="0"/>
        </c:dLbls>
        <c:gapWidth val="80"/>
        <c:overlap val="100"/>
        <c:axId val="1162496592"/>
        <c:axId val="1162496048"/>
      </c:barChart>
      <c:catAx>
        <c:axId val="116249659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162496048"/>
        <c:crosses val="min"/>
        <c:auto val="0"/>
        <c:lblAlgn val="ctr"/>
        <c:lblOffset val="100"/>
        <c:noMultiLvlLbl val="0"/>
      </c:catAx>
      <c:valAx>
        <c:axId val="1162496048"/>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200">
                <a:solidFill>
                  <a:schemeClr val="tx1"/>
                </a:solidFill>
                <a:latin typeface="+mn-lt"/>
                <a:ea typeface="+mn-ea"/>
                <a:cs typeface="+mn-cs"/>
                <a:sym typeface="+mn-lt"/>
              </a:defRPr>
            </a:pPr>
            <a:endParaRPr lang="el-GR"/>
          </a:p>
        </c:txPr>
        <c:crossAx val="1162496592"/>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002154011847066E-2"/>
          <c:y val="5.5319148936170216E-2"/>
          <c:w val="0.94399569197630584"/>
          <c:h val="0.88936170212765964"/>
        </c:manualLayout>
      </c:layout>
      <c:scatterChart>
        <c:scatterStyle val="lineMarker"/>
        <c:varyColors val="0"/>
        <c:ser>
          <c:idx val="0"/>
          <c:order val="0"/>
          <c:spPr>
            <a:ln>
              <a:noFill/>
            </a:ln>
          </c:spPr>
          <c:marker>
            <c:symbol val="circle"/>
            <c:size val="7"/>
            <c:spPr>
              <a:solidFill>
                <a:schemeClr val="accent1"/>
              </a:solidFill>
              <a:ln w="9525" algn="ctr">
                <a:solidFill>
                  <a:schemeClr val="accent1"/>
                </a:solidFill>
                <a:prstDash val="solid"/>
              </a:ln>
            </c:spPr>
          </c:marker>
          <c:xVal>
            <c:numRef>
              <c:f>Sheet1!$A$1:$A$4</c:f>
              <c:numCache>
                <c:formatCode>General</c:formatCode>
                <c:ptCount val="4"/>
                <c:pt idx="0">
                  <c:v>0.5</c:v>
                </c:pt>
                <c:pt idx="1">
                  <c:v>0.7</c:v>
                </c:pt>
              </c:numCache>
            </c:numRef>
          </c:xVal>
          <c:yVal>
            <c:numRef>
              <c:f>Sheet1!$B$1:$B$4</c:f>
              <c:numCache>
                <c:formatCode>General</c:formatCode>
                <c:ptCount val="4"/>
                <c:pt idx="0">
                  <c:v>5200</c:v>
                </c:pt>
                <c:pt idx="1">
                  <c:v>6207</c:v>
                </c:pt>
              </c:numCache>
            </c:numRef>
          </c:yVal>
          <c:smooth val="0"/>
          <c:extLst xmlns:c16r2="http://schemas.microsoft.com/office/drawing/2015/06/chart">
            <c:ext xmlns:c16="http://schemas.microsoft.com/office/drawing/2014/chart" uri="{C3380CC4-5D6E-409C-BE32-E72D297353CC}">
              <c16:uniqueId val="{00000000-7565-4C3E-849E-744475D2AE11}"/>
            </c:ext>
          </c:extLst>
        </c:ser>
        <c:ser>
          <c:idx val="1"/>
          <c:order val="1"/>
          <c:spPr>
            <a:ln>
              <a:noFill/>
            </a:ln>
          </c:spPr>
          <c:marker>
            <c:symbol val="circle"/>
            <c:size val="7"/>
            <c:spPr>
              <a:solidFill>
                <a:schemeClr val="accent2"/>
              </a:solidFill>
              <a:ln w="9525" algn="ctr">
                <a:solidFill>
                  <a:schemeClr val="accent2"/>
                </a:solidFill>
                <a:prstDash val="solid"/>
              </a:ln>
            </c:spPr>
          </c:marker>
          <c:xVal>
            <c:numRef>
              <c:f>Sheet1!$A$1:$A$4</c:f>
              <c:numCache>
                <c:formatCode>General</c:formatCode>
                <c:ptCount val="4"/>
                <c:pt idx="2">
                  <c:v>0.5</c:v>
                </c:pt>
                <c:pt idx="3">
                  <c:v>0.7</c:v>
                </c:pt>
              </c:numCache>
            </c:numRef>
          </c:xVal>
          <c:yVal>
            <c:numRef>
              <c:f>Sheet1!$C$1:$C$4</c:f>
              <c:numCache>
                <c:formatCode>General</c:formatCode>
                <c:ptCount val="4"/>
                <c:pt idx="2">
                  <c:v>5300</c:v>
                </c:pt>
                <c:pt idx="3">
                  <c:v>5943</c:v>
                </c:pt>
              </c:numCache>
            </c:numRef>
          </c:yVal>
          <c:smooth val="0"/>
          <c:extLst xmlns:c16r2="http://schemas.microsoft.com/office/drawing/2015/06/chart">
            <c:ext xmlns:c16="http://schemas.microsoft.com/office/drawing/2014/chart" uri="{C3380CC4-5D6E-409C-BE32-E72D297353CC}">
              <c16:uniqueId val="{00000001-7565-4C3E-849E-744475D2AE11}"/>
            </c:ext>
          </c:extLst>
        </c:ser>
        <c:dLbls>
          <c:showLegendKey val="0"/>
          <c:showVal val="0"/>
          <c:showCatName val="0"/>
          <c:showSerName val="0"/>
          <c:showPercent val="0"/>
          <c:showBubbleSize val="0"/>
        </c:dLbls>
        <c:axId val="1162507472"/>
        <c:axId val="1162492784"/>
      </c:scatterChart>
      <c:valAx>
        <c:axId val="1162507472"/>
        <c:scaling>
          <c:orientation val="minMax"/>
          <c:max val="0.8"/>
          <c:min val="0.30000000000000004"/>
        </c:scaling>
        <c:delete val="0"/>
        <c:axPos val="b"/>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1400">
                <a:latin typeface="+mn-lt"/>
                <a:ea typeface="+mn-ea"/>
                <a:cs typeface="+mn-cs"/>
                <a:sym typeface="+mn-lt"/>
              </a:defRPr>
            </a:pPr>
            <a:endParaRPr lang="el-GR"/>
          </a:p>
        </c:txPr>
        <c:crossAx val="1162492784"/>
        <c:crosses val="min"/>
        <c:crossBetween val="midCat"/>
        <c:majorUnit val="0.1"/>
      </c:valAx>
      <c:valAx>
        <c:axId val="1162492784"/>
        <c:scaling>
          <c:orientation val="minMax"/>
          <c:max val="8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1400">
                <a:latin typeface="+mn-lt"/>
                <a:ea typeface="+mn-ea"/>
                <a:cs typeface="+mn-cs"/>
                <a:sym typeface="+mn-lt"/>
              </a:defRPr>
            </a:pPr>
            <a:endParaRPr lang="el-GR"/>
          </a:p>
        </c:txPr>
        <c:crossAx val="1162507472"/>
        <c:crosses val="min"/>
        <c:crossBetween val="midCat"/>
        <c:majorUnit val="2000"/>
      </c:valAx>
      <c:spPr>
        <a:noFill/>
        <a:ln w="9525" algn="ctr">
          <a:solidFill>
            <a:schemeClr val="bg1"/>
          </a:solidFill>
          <a:prstDash val="solid"/>
        </a:ln>
      </c:spPr>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33876600698487E-2"/>
          <c:y val="5.8890147225368068E-2"/>
          <c:w val="0.96973224679860304"/>
          <c:h val="0.88221970554926399"/>
        </c:manualLayout>
      </c:layout>
      <c:barChart>
        <c:barDir val="col"/>
        <c:grouping val="stacked"/>
        <c:varyColors val="0"/>
        <c:ser>
          <c:idx val="0"/>
          <c:order val="0"/>
          <c:spPr>
            <a:solidFill>
              <a:srgbClr val="6F8DB9"/>
            </a:solidFill>
            <a:ln>
              <a:noFill/>
            </a:ln>
          </c:spPr>
          <c:invertIfNegative val="0"/>
          <c:dPt>
            <c:idx val="1"/>
            <c:invertIfNegative val="0"/>
            <c:bubble3D val="0"/>
            <c:spPr>
              <a:solidFill>
                <a:schemeClr val="accent3"/>
              </a:solidFill>
              <a:ln>
                <a:noFill/>
              </a:ln>
            </c:spPr>
            <c:extLst xmlns:c16r2="http://schemas.microsoft.com/office/drawing/2015/06/chart">
              <c:ext xmlns:c16="http://schemas.microsoft.com/office/drawing/2014/chart" uri="{C3380CC4-5D6E-409C-BE32-E72D297353CC}">
                <c16:uniqueId val="{00000000-13F8-47C2-9B5D-06A6F4AA6ED0}"/>
              </c:ext>
            </c:extLst>
          </c:dPt>
          <c:dPt>
            <c:idx val="4"/>
            <c:invertIfNegative val="0"/>
            <c:bubble3D val="0"/>
            <c:spPr>
              <a:solidFill>
                <a:schemeClr val="accent1"/>
              </a:solidFill>
              <a:ln>
                <a:noFill/>
              </a:ln>
            </c:spPr>
            <c:extLst xmlns:c16r2="http://schemas.microsoft.com/office/drawing/2015/06/chart">
              <c:ext xmlns:c16="http://schemas.microsoft.com/office/drawing/2014/chart" uri="{C3380CC4-5D6E-409C-BE32-E72D297353CC}">
                <c16:uniqueId val="{00000001-13F8-47C2-9B5D-06A6F4AA6ED0}"/>
              </c:ext>
            </c:extLst>
          </c:dPt>
          <c:dPt>
            <c:idx val="5"/>
            <c:invertIfNegative val="0"/>
            <c:bubble3D val="0"/>
            <c:spPr>
              <a:solidFill>
                <a:schemeClr val="accent3"/>
              </a:solidFill>
              <a:ln>
                <a:noFill/>
              </a:ln>
            </c:spPr>
            <c:extLst xmlns:c16r2="http://schemas.microsoft.com/office/drawing/2015/06/chart">
              <c:ext xmlns:c16="http://schemas.microsoft.com/office/drawing/2014/chart" uri="{C3380CC4-5D6E-409C-BE32-E72D297353CC}">
                <c16:uniqueId val="{00000002-13F8-47C2-9B5D-06A6F4AA6ED0}"/>
              </c:ext>
            </c:extLst>
          </c:dPt>
          <c:dLbls>
            <c:dLbl>
              <c:idx val="2"/>
              <c:layout>
                <c:manualLayout>
                  <c:x val="0"/>
                  <c:y val="0"/>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3F8-47C2-9B5D-06A6F4AA6ED0}"/>
                </c:ext>
                <c:ext xmlns:c15="http://schemas.microsoft.com/office/drawing/2012/chart" uri="{CE6537A1-D6FC-4f65-9D91-7224C49458BB}">
                  <c15:spPr xmlns:c15="http://schemas.microsoft.com/office/drawing/2012/chart">
                    <a:prstGeom prst="rect">
                      <a:avLst/>
                    </a:prstGeom>
                  </c15:spPr>
                </c:ext>
              </c:extLst>
            </c:dLbl>
            <c:dLbl>
              <c:idx val="3"/>
              <c:layout>
                <c:manualLayout>
                  <c:x val="0"/>
                  <c:y val="0"/>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3F8-47C2-9B5D-06A6F4AA6ED0}"/>
                </c:ext>
                <c:ext xmlns:c15="http://schemas.microsoft.com/office/drawing/2012/chart" uri="{CE6537A1-D6FC-4f65-9D91-7224C49458BB}">
                  <c15:spPr xmlns:c15="http://schemas.microsoft.com/office/drawing/2012/chart">
                    <a:prstGeom prst="rect">
                      <a:avLst/>
                    </a:prstGeom>
                  </c15:spPr>
                </c:ext>
              </c:extLst>
            </c:dLbl>
            <c:dLbl>
              <c:idx val="5"/>
              <c:layout>
                <c:manualLayout>
                  <c:x val="0"/>
                  <c:y val="-3.3975084937712344E-3"/>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3F8-47C2-9B5D-06A6F4AA6ED0}"/>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Sheet1!$A$1:$F$1</c:f>
              <c:numCache>
                <c:formatCode>General</c:formatCode>
                <c:ptCount val="6"/>
                <c:pt idx="0">
                  <c:v>8.3333333333333321</c:v>
                </c:pt>
                <c:pt idx="1">
                  <c:v>8.3333333333333321</c:v>
                </c:pt>
                <c:pt idx="2">
                  <c:v>38.70967741935484</c:v>
                </c:pt>
                <c:pt idx="3">
                  <c:v>65.384615384615387</c:v>
                </c:pt>
                <c:pt idx="4">
                  <c:v>8.3333333333333321</c:v>
                </c:pt>
                <c:pt idx="5">
                  <c:v>12.5</c:v>
                </c:pt>
              </c:numCache>
            </c:numRef>
          </c:val>
          <c:extLst xmlns:c16r2="http://schemas.microsoft.com/office/drawing/2015/06/chart">
            <c:ext xmlns:c16="http://schemas.microsoft.com/office/drawing/2014/chart" uri="{C3380CC4-5D6E-409C-BE32-E72D297353CC}">
              <c16:uniqueId val="{00000005-13F8-47C2-9B5D-06A6F4AA6ED0}"/>
            </c:ext>
          </c:extLst>
        </c:ser>
        <c:ser>
          <c:idx val="1"/>
          <c:order val="1"/>
          <c:spPr>
            <a:solidFill>
              <a:schemeClr val="accent6"/>
            </a:solidFill>
            <a:ln>
              <a:noFill/>
            </a:ln>
          </c:spPr>
          <c:invertIfNegative val="0"/>
          <c:dPt>
            <c:idx val="1"/>
            <c:invertIfNegative val="0"/>
            <c:bubble3D val="0"/>
            <c:spPr>
              <a:solidFill>
                <a:srgbClr val="6F8DB9"/>
              </a:solidFill>
              <a:ln>
                <a:noFill/>
              </a:ln>
            </c:spPr>
            <c:extLst xmlns:c16r2="http://schemas.microsoft.com/office/drawing/2015/06/chart">
              <c:ext xmlns:c16="http://schemas.microsoft.com/office/drawing/2014/chart" uri="{C3380CC4-5D6E-409C-BE32-E72D297353CC}">
                <c16:uniqueId val="{00000006-13F8-47C2-9B5D-06A6F4AA6ED0}"/>
              </c:ext>
            </c:extLst>
          </c:dPt>
          <c:dPt>
            <c:idx val="4"/>
            <c:invertIfNegative val="0"/>
            <c:bubble3D val="0"/>
            <c:spPr>
              <a:solidFill>
                <a:srgbClr val="C3CFE1"/>
              </a:solidFill>
              <a:ln>
                <a:noFill/>
              </a:ln>
            </c:spPr>
            <c:extLst xmlns:c16r2="http://schemas.microsoft.com/office/drawing/2015/06/chart">
              <c:ext xmlns:c16="http://schemas.microsoft.com/office/drawing/2014/chart" uri="{C3380CC4-5D6E-409C-BE32-E72D297353CC}">
                <c16:uniqueId val="{00000007-13F8-47C2-9B5D-06A6F4AA6ED0}"/>
              </c:ext>
            </c:extLst>
          </c:dPt>
          <c:dLbls>
            <c:dLbl>
              <c:idx val="0"/>
              <c:layout>
                <c:manualLayout>
                  <c:x val="7.2759022118742731E-2"/>
                  <c:y val="0"/>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3F8-47C2-9B5D-06A6F4AA6ED0}"/>
                </c:ext>
                <c:ext xmlns:c15="http://schemas.microsoft.com/office/drawing/2012/chart" uri="{CE6537A1-D6FC-4f65-9D91-7224C49458BB}">
                  <c15:spPr xmlns:c15="http://schemas.microsoft.com/office/drawing/2012/chart">
                    <a:prstGeom prst="rect">
                      <a:avLst/>
                    </a:prstGeom>
                  </c15:spPr>
                </c:ext>
              </c:extLst>
            </c:dLbl>
            <c:dLbl>
              <c:idx val="1"/>
              <c:layout>
                <c:manualLayout>
                  <c:x val="0"/>
                  <c:y val="0"/>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3F8-47C2-9B5D-06A6F4AA6ED0}"/>
                </c:ext>
                <c:ext xmlns:c15="http://schemas.microsoft.com/office/drawing/2012/chart" uri="{CE6537A1-D6FC-4f65-9D91-7224C49458BB}">
                  <c15:spPr xmlns:c15="http://schemas.microsoft.com/office/drawing/2012/chart">
                    <a:prstGeom prst="rect">
                      <a:avLst/>
                    </a:prstGeom>
                  </c15:spPr>
                </c:ext>
              </c:extLst>
            </c:dLbl>
            <c:dLbl>
              <c:idx val="2"/>
              <c:layout>
                <c:manualLayout>
                  <c:x val="0"/>
                  <c:y val="-3.3975084937712344E-3"/>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13F8-47C2-9B5D-06A6F4AA6ED0}"/>
                </c:ext>
                <c:ext xmlns:c15="http://schemas.microsoft.com/office/drawing/2012/chart" uri="{CE6537A1-D6FC-4f65-9D91-7224C49458BB}">
                  <c15:spPr xmlns:c15="http://schemas.microsoft.com/office/drawing/2012/chart">
                    <a:prstGeom prst="rect">
                      <a:avLst/>
                    </a:prstGeom>
                  </c15:spPr>
                </c:ext>
              </c:extLst>
            </c:dLbl>
            <c:dLbl>
              <c:idx val="4"/>
              <c:layout>
                <c:manualLayout>
                  <c:x val="0"/>
                  <c:y val="-3.3975084937712344E-3"/>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3F8-47C2-9B5D-06A6F4AA6ED0}"/>
                </c:ext>
                <c:ext xmlns:c15="http://schemas.microsoft.com/office/drawing/2012/chart" uri="{CE6537A1-D6FC-4f65-9D91-7224C49458BB}">
                  <c15:spPr xmlns:c15="http://schemas.microsoft.com/office/drawing/2012/chart">
                    <a:prstGeom prst="rect">
                      <a:avLst/>
                    </a:prstGeom>
                  </c15:spPr>
                </c:ext>
              </c:extLst>
            </c:dLbl>
            <c:dLbl>
              <c:idx val="5"/>
              <c:layout>
                <c:manualLayout>
                  <c:x val="0"/>
                  <c:y val="-3.3975084937712344E-3"/>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13F8-47C2-9B5D-06A6F4AA6ED0}"/>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Sheet1!$A$2:$F$2</c:f>
              <c:numCache>
                <c:formatCode>General</c:formatCode>
                <c:ptCount val="6"/>
                <c:pt idx="0">
                  <c:v>3.3333333333333339</c:v>
                </c:pt>
                <c:pt idx="1">
                  <c:v>33.333333333333329</c:v>
                </c:pt>
                <c:pt idx="2">
                  <c:v>16.129032258064512</c:v>
                </c:pt>
                <c:pt idx="3">
                  <c:v>3.8461538461538436</c:v>
                </c:pt>
                <c:pt idx="4">
                  <c:v>41.666666666666664</c:v>
                </c:pt>
                <c:pt idx="5">
                  <c:v>12.5</c:v>
                </c:pt>
              </c:numCache>
            </c:numRef>
          </c:val>
          <c:extLst xmlns:c16r2="http://schemas.microsoft.com/office/drawing/2015/06/chart">
            <c:ext xmlns:c16="http://schemas.microsoft.com/office/drawing/2014/chart" uri="{C3380CC4-5D6E-409C-BE32-E72D297353CC}">
              <c16:uniqueId val="{0000000B-13F8-47C2-9B5D-06A6F4AA6ED0}"/>
            </c:ext>
          </c:extLst>
        </c:ser>
        <c:ser>
          <c:idx val="2"/>
          <c:order val="2"/>
          <c:spPr>
            <a:solidFill>
              <a:srgbClr val="364D6E"/>
            </a:solidFill>
            <a:ln>
              <a:noFill/>
            </a:ln>
          </c:spPr>
          <c:invertIfNegative val="0"/>
          <c:dPt>
            <c:idx val="1"/>
            <c:invertIfNegative val="0"/>
            <c:bubble3D val="0"/>
            <c:spPr>
              <a:solidFill>
                <a:schemeClr val="accent6"/>
              </a:solidFill>
              <a:ln>
                <a:noFill/>
              </a:ln>
            </c:spPr>
            <c:extLst xmlns:c16r2="http://schemas.microsoft.com/office/drawing/2015/06/chart">
              <c:ext xmlns:c16="http://schemas.microsoft.com/office/drawing/2014/chart" uri="{C3380CC4-5D6E-409C-BE32-E72D297353CC}">
                <c16:uniqueId val="{0000000C-13F8-47C2-9B5D-06A6F4AA6ED0}"/>
              </c:ext>
            </c:extLst>
          </c:dPt>
          <c:dPt>
            <c:idx val="4"/>
            <c:invertIfNegative val="0"/>
            <c:bubble3D val="0"/>
            <c:spPr>
              <a:solidFill>
                <a:schemeClr val="accent3"/>
              </a:solidFill>
              <a:ln>
                <a:noFill/>
              </a:ln>
            </c:spPr>
            <c:extLst xmlns:c16r2="http://schemas.microsoft.com/office/drawing/2015/06/chart">
              <c:ext xmlns:c16="http://schemas.microsoft.com/office/drawing/2014/chart" uri="{C3380CC4-5D6E-409C-BE32-E72D297353CC}">
                <c16:uniqueId val="{0000000D-13F8-47C2-9B5D-06A6F4AA6ED0}"/>
              </c:ext>
            </c:extLst>
          </c:dPt>
          <c:dLbls>
            <c:dLbl>
              <c:idx val="0"/>
              <c:layout>
                <c:manualLayout>
                  <c:x val="0"/>
                  <c:y val="0"/>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13F8-47C2-9B5D-06A6F4AA6ED0}"/>
                </c:ext>
                <c:ext xmlns:c15="http://schemas.microsoft.com/office/drawing/2012/chart" uri="{CE6537A1-D6FC-4f65-9D91-7224C49458BB}">
                  <c15:spPr xmlns:c15="http://schemas.microsoft.com/office/drawing/2012/chart">
                    <a:prstGeom prst="rect">
                      <a:avLst/>
                    </a:prstGeom>
                  </c15:spPr>
                </c:ext>
              </c:extLst>
            </c:dLbl>
            <c:dLbl>
              <c:idx val="1"/>
              <c:layout>
                <c:manualLayout>
                  <c:x val="0"/>
                  <c:y val="-3.3975084937712344E-3"/>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13F8-47C2-9B5D-06A6F4AA6ED0}"/>
                </c:ext>
                <c:ext xmlns:c15="http://schemas.microsoft.com/office/drawing/2012/chart" uri="{CE6537A1-D6FC-4f65-9D91-7224C49458BB}">
                  <c15:spPr xmlns:c15="http://schemas.microsoft.com/office/drawing/2012/chart">
                    <a:prstGeom prst="rect">
                      <a:avLst/>
                    </a:prstGeom>
                  </c15:spPr>
                </c:ext>
              </c:extLst>
            </c:dLbl>
            <c:dLbl>
              <c:idx val="2"/>
              <c:layout>
                <c:manualLayout>
                  <c:x val="0"/>
                  <c:y val="0"/>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13F8-47C2-9B5D-06A6F4AA6ED0}"/>
                </c:ext>
                <c:ext xmlns:c15="http://schemas.microsoft.com/office/drawing/2012/chart" uri="{CE6537A1-D6FC-4f65-9D91-7224C49458BB}">
                  <c15:spPr xmlns:c15="http://schemas.microsoft.com/office/drawing/2012/chart">
                    <a:prstGeom prst="rect">
                      <a:avLst/>
                    </a:prstGeom>
                  </c15:spPr>
                </c:ext>
              </c:extLst>
            </c:dLbl>
            <c:dLbl>
              <c:idx val="3"/>
              <c:layout>
                <c:manualLayout>
                  <c:x val="0"/>
                  <c:y val="0"/>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13F8-47C2-9B5D-06A6F4AA6ED0}"/>
                </c:ext>
                <c:ext xmlns:c15="http://schemas.microsoft.com/office/drawing/2012/chart" uri="{CE6537A1-D6FC-4f65-9D91-7224C49458BB}">
                  <c15:spPr xmlns:c15="http://schemas.microsoft.com/office/drawing/2012/chart">
                    <a:prstGeom prst="rect">
                      <a:avLst/>
                    </a:prstGeom>
                  </c15:spPr>
                </c:ext>
              </c:extLst>
            </c:dLbl>
            <c:dLbl>
              <c:idx val="5"/>
              <c:layout>
                <c:manualLayout>
                  <c:x val="0"/>
                  <c:y val="0"/>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13F8-47C2-9B5D-06A6F4AA6ED0}"/>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Sheet1!$A$3:$F$3</c:f>
              <c:numCache>
                <c:formatCode>General</c:formatCode>
                <c:ptCount val="6"/>
                <c:pt idx="0">
                  <c:v>88.333333333333329</c:v>
                </c:pt>
                <c:pt idx="1">
                  <c:v>13.888888888888895</c:v>
                </c:pt>
                <c:pt idx="2">
                  <c:v>45.161290322580648</c:v>
                </c:pt>
                <c:pt idx="3">
                  <c:v>30.76923076923077</c:v>
                </c:pt>
                <c:pt idx="4">
                  <c:v>8.3333333333333321</c:v>
                </c:pt>
                <c:pt idx="5">
                  <c:v>75</c:v>
                </c:pt>
              </c:numCache>
            </c:numRef>
          </c:val>
          <c:extLst xmlns:c16r2="http://schemas.microsoft.com/office/drawing/2015/06/chart">
            <c:ext xmlns:c16="http://schemas.microsoft.com/office/drawing/2014/chart" uri="{C3380CC4-5D6E-409C-BE32-E72D297353CC}">
              <c16:uniqueId val="{00000012-13F8-47C2-9B5D-06A6F4AA6ED0}"/>
            </c:ext>
          </c:extLst>
        </c:ser>
        <c:ser>
          <c:idx val="3"/>
          <c:order val="3"/>
          <c:spPr>
            <a:solidFill>
              <a:srgbClr val="364D6E"/>
            </a:solidFill>
            <a:ln>
              <a:noFill/>
            </a:ln>
          </c:spPr>
          <c:invertIfNegative val="0"/>
          <c:dLbls>
            <c:dLbl>
              <c:idx val="1"/>
              <c:layout>
                <c:manualLayout>
                  <c:x val="0"/>
                  <c:y val="0"/>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13F8-47C2-9B5D-06A6F4AA6ED0}"/>
                </c:ext>
                <c:ext xmlns:c15="http://schemas.microsoft.com/office/drawing/2012/chart" uri="{CE6537A1-D6FC-4f65-9D91-7224C49458BB}">
                  <c15:spPr xmlns:c15="http://schemas.microsoft.com/office/drawing/2012/chart">
                    <a:prstGeom prst="rect">
                      <a:avLst/>
                    </a:prstGeom>
                  </c15:spPr>
                </c:ext>
              </c:extLst>
            </c:dLbl>
            <c:dLbl>
              <c:idx val="4"/>
              <c:layout>
                <c:manualLayout>
                  <c:x val="0"/>
                  <c:y val="0"/>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13F8-47C2-9B5D-06A6F4AA6ED0}"/>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Sheet1!$A$4:$F$4</c:f>
              <c:numCache>
                <c:formatCode>General</c:formatCode>
                <c:ptCount val="6"/>
                <c:pt idx="1">
                  <c:v>44.444444444444443</c:v>
                </c:pt>
                <c:pt idx="4">
                  <c:v>41.666666666666664</c:v>
                </c:pt>
              </c:numCache>
            </c:numRef>
          </c:val>
          <c:extLst xmlns:c16r2="http://schemas.microsoft.com/office/drawing/2015/06/chart">
            <c:ext xmlns:c16="http://schemas.microsoft.com/office/drawing/2014/chart" uri="{C3380CC4-5D6E-409C-BE32-E72D297353CC}">
              <c16:uniqueId val="{00000015-13F8-47C2-9B5D-06A6F4AA6ED0}"/>
            </c:ext>
          </c:extLst>
        </c:ser>
        <c:dLbls>
          <c:showLegendKey val="0"/>
          <c:showVal val="0"/>
          <c:showCatName val="0"/>
          <c:showSerName val="0"/>
          <c:showPercent val="0"/>
          <c:showBubbleSize val="0"/>
        </c:dLbls>
        <c:gapWidth val="80"/>
        <c:overlap val="100"/>
        <c:axId val="1040210320"/>
        <c:axId val="1040201616"/>
      </c:barChart>
      <c:catAx>
        <c:axId val="10402103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040201616"/>
        <c:crosses val="min"/>
        <c:auto val="0"/>
        <c:lblAlgn val="ctr"/>
        <c:lblOffset val="100"/>
        <c:noMultiLvlLbl val="0"/>
      </c:catAx>
      <c:valAx>
        <c:axId val="1040201616"/>
        <c:scaling>
          <c:orientation val="minMax"/>
          <c:max val="100"/>
          <c:min val="0"/>
        </c:scaling>
        <c:delete val="1"/>
        <c:axPos val="l"/>
        <c:numFmt formatCode="General" sourceLinked="1"/>
        <c:majorTickMark val="out"/>
        <c:minorTickMark val="none"/>
        <c:tickLblPos val="nextTo"/>
        <c:crossAx val="104021032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70341207349084E-2"/>
          <c:y val="3.815113719735877E-2"/>
          <c:w val="0.82611548556430447"/>
          <c:h val="0.92369772560528252"/>
        </c:manualLayout>
      </c:layout>
      <c:doughnutChart>
        <c:varyColors val="0"/>
        <c:ser>
          <c:idx val="0"/>
          <c:order val="0"/>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0-46CF-4743-ACAA-E00D5EF63661}"/>
              </c:ext>
            </c:extLst>
          </c:dPt>
          <c:dPt>
            <c:idx val="1"/>
            <c:bubble3D val="0"/>
            <c:spPr>
              <a:solidFill>
                <a:schemeClr val="accent2"/>
              </a:solidFill>
              <a:ln>
                <a:noFill/>
              </a:ln>
            </c:spPr>
            <c:extLst xmlns:c16r2="http://schemas.microsoft.com/office/drawing/2015/06/chart">
              <c:ext xmlns:c16="http://schemas.microsoft.com/office/drawing/2014/chart" uri="{C3380CC4-5D6E-409C-BE32-E72D297353CC}">
                <c16:uniqueId val="{00000001-46CF-4743-ACAA-E00D5EF63661}"/>
              </c:ext>
            </c:extLst>
          </c:dPt>
          <c:dPt>
            <c:idx val="2"/>
            <c:bubble3D val="0"/>
            <c:spPr>
              <a:solidFill>
                <a:schemeClr val="accent3"/>
              </a:solidFill>
              <a:ln>
                <a:noFill/>
              </a:ln>
            </c:spPr>
            <c:extLst xmlns:c16r2="http://schemas.microsoft.com/office/drawing/2015/06/chart">
              <c:ext xmlns:c16="http://schemas.microsoft.com/office/drawing/2014/chart" uri="{C3380CC4-5D6E-409C-BE32-E72D297353CC}">
                <c16:uniqueId val="{00000002-46CF-4743-ACAA-E00D5EF63661}"/>
              </c:ext>
            </c:extLst>
          </c:dPt>
          <c:dPt>
            <c:idx val="3"/>
            <c:bubble3D val="0"/>
            <c:spPr>
              <a:solidFill>
                <a:srgbClr val="C0C0C0"/>
              </a:solidFill>
              <a:ln>
                <a:noFill/>
              </a:ln>
            </c:spPr>
            <c:extLst xmlns:c16r2="http://schemas.microsoft.com/office/drawing/2015/06/chart">
              <c:ext xmlns:c16="http://schemas.microsoft.com/office/drawing/2014/chart" uri="{C3380CC4-5D6E-409C-BE32-E72D297353CC}">
                <c16:uniqueId val="{00000003-46CF-4743-ACAA-E00D5EF63661}"/>
              </c:ext>
            </c:extLst>
          </c:dPt>
          <c:dPt>
            <c:idx val="4"/>
            <c:bubble3D val="0"/>
            <c:spPr>
              <a:solidFill>
                <a:srgbClr val="4C6C9C"/>
              </a:solidFill>
              <a:ln>
                <a:noFill/>
              </a:ln>
            </c:spPr>
            <c:extLst xmlns:c16r2="http://schemas.microsoft.com/office/drawing/2015/06/chart">
              <c:ext xmlns:c16="http://schemas.microsoft.com/office/drawing/2014/chart" uri="{C3380CC4-5D6E-409C-BE32-E72D297353CC}">
                <c16:uniqueId val="{00000004-46CF-4743-ACAA-E00D5EF63661}"/>
              </c:ext>
            </c:extLst>
          </c:dPt>
          <c:dPt>
            <c:idx val="5"/>
            <c:bubble3D val="0"/>
            <c:spPr>
              <a:solidFill>
                <a:srgbClr val="364D6E"/>
              </a:solidFill>
              <a:ln>
                <a:noFill/>
              </a:ln>
            </c:spPr>
            <c:extLst xmlns:c16r2="http://schemas.microsoft.com/office/drawing/2015/06/chart">
              <c:ext xmlns:c16="http://schemas.microsoft.com/office/drawing/2014/chart" uri="{C3380CC4-5D6E-409C-BE32-E72D297353CC}">
                <c16:uniqueId val="{00000005-46CF-4743-ACAA-E00D5EF63661}"/>
              </c:ext>
            </c:extLst>
          </c:dPt>
          <c:dLbls>
            <c:dLbl>
              <c:idx val="0"/>
              <c:layout>
                <c:manualLayout>
                  <c:x val="2.4278215223097113E-2"/>
                  <c:y val="-1.6140865737344093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6CF-4743-ACAA-E00D5EF63661}"/>
                </c:ext>
                <c:ext xmlns:c15="http://schemas.microsoft.com/office/drawing/2012/chart" uri="{CE6537A1-D6FC-4f65-9D91-7224C49458BB}">
                  <c15:spPr xmlns:c15="http://schemas.microsoft.com/office/drawing/2012/chart">
                    <a:prstGeom prst="rect">
                      <a:avLst/>
                    </a:prstGeom>
                  </c15:spPr>
                </c:ext>
              </c:extLst>
            </c:dLbl>
            <c:dLbl>
              <c:idx val="1"/>
              <c:layout>
                <c:manualLayout>
                  <c:x val="1.3779527559055118E-2"/>
                  <c:y val="4.4020542920029347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6CF-4743-ACAA-E00D5EF63661}"/>
                </c:ext>
                <c:ext xmlns:c15="http://schemas.microsoft.com/office/drawing/2012/chart" uri="{CE6537A1-D6FC-4f65-9D91-7224C49458BB}">
                  <c15:spPr xmlns:c15="http://schemas.microsoft.com/office/drawing/2012/chart">
                    <a:prstGeom prst="rect">
                      <a:avLst/>
                    </a:prstGeom>
                  </c15:spPr>
                </c:ext>
              </c:extLst>
            </c:dLbl>
            <c:dLbl>
              <c:idx val="2"/>
              <c:layout>
                <c:manualLayout>
                  <c:x val="-2.2309711286089239E-2"/>
                  <c:y val="1.7608217168011739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6CF-4743-ACAA-E00D5EF63661}"/>
                </c:ext>
                <c:ext xmlns:c15="http://schemas.microsoft.com/office/drawing/2012/chart" uri="{CE6537A1-D6FC-4f65-9D91-7224C49458BB}">
                  <c15:spPr xmlns:c15="http://schemas.microsoft.com/office/drawing/2012/chart">
                    <a:prstGeom prst="rect">
                      <a:avLst/>
                    </a:prstGeom>
                  </c15:spPr>
                </c:ext>
              </c:extLst>
            </c:dLbl>
            <c:dLbl>
              <c:idx val="3"/>
              <c:layout>
                <c:manualLayout>
                  <c:x val="-2.5590551181102362E-2"/>
                  <c:y val="-1.3206162876008804E-2"/>
                </c:manualLayout>
              </c:layout>
              <c:numFmt formatCode="#,##0&quot;%&quot;;&quot;-&quot;#,##0&quot;%&quot;" sourceLinked="0"/>
              <c:spPr>
                <a:noFill/>
                <a:ln>
                  <a:noFill/>
                </a:ln>
              </c:spPr>
              <c:txPr>
                <a:bodyPr wrap="none"/>
                <a:lstStyle/>
                <a:p>
                  <a:pPr>
                    <a:defRPr sz="1200">
                      <a:solidFill>
                        <a:schemeClr val="tx1"/>
                      </a:solidFill>
                      <a:latin typeface="+mn-lt"/>
                      <a:ea typeface="+mn-ea"/>
                      <a:cs typeface="+mn-cs"/>
                      <a:sym typeface="+mn-lt"/>
                    </a:defRPr>
                  </a:pPr>
                  <a:endParaRPr lang="el-G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6CF-4743-ACAA-E00D5EF63661}"/>
                </c:ext>
                <c:ext xmlns:c15="http://schemas.microsoft.com/office/drawing/2012/chart" uri="{CE6537A1-D6FC-4f65-9D91-7224C49458BB}">
                  <c15:spPr xmlns:c15="http://schemas.microsoft.com/office/drawing/2012/chart">
                    <a:prstGeom prst="rect">
                      <a:avLst/>
                    </a:prstGeom>
                  </c15:spPr>
                </c:ext>
              </c:extLst>
            </c:dLbl>
            <c:dLbl>
              <c:idx val="4"/>
              <c:layout>
                <c:manualLayout>
                  <c:x val="-2.2309711286089239E-2"/>
                  <c:y val="-4.6955245781364639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6CF-4743-ACAA-E00D5EF63661}"/>
                </c:ext>
                <c:ext xmlns:c15="http://schemas.microsoft.com/office/drawing/2012/chart" uri="{CE6537A1-D6FC-4f65-9D91-7224C49458BB}">
                  <c15:spPr xmlns:c15="http://schemas.microsoft.com/office/drawing/2012/chart">
                    <a:prstGeom prst="rect">
                      <a:avLst/>
                    </a:prstGeom>
                  </c15:spPr>
                </c:ext>
              </c:extLst>
            </c:dLbl>
            <c:dLbl>
              <c:idx val="5"/>
              <c:layout>
                <c:manualLayout>
                  <c:x val="-8.5301837270341206E-3"/>
                  <c:y val="-6.4563462949376371E-2"/>
                </c:manualLayout>
              </c:layout>
              <c:numFmt formatCode="#,##0&quot;%&quot;;&quot;-&quot;#,##0&quot;%&quot;" sourceLinked="0"/>
              <c:spPr>
                <a:noFill/>
                <a:ln>
                  <a:noFill/>
                </a:ln>
              </c:spPr>
              <c:txPr>
                <a:bodyPr wrap="none"/>
                <a:lstStyle/>
                <a:p>
                  <a:pPr>
                    <a:defRPr sz="1200">
                      <a:solidFill>
                        <a:schemeClr val="bg1"/>
                      </a:solidFill>
                      <a:latin typeface="+mn-lt"/>
                      <a:ea typeface="+mn-ea"/>
                      <a:cs typeface="+mn-cs"/>
                      <a:sym typeface="+mn-lt"/>
                    </a:defRPr>
                  </a:pPr>
                  <a:endParaRPr lang="el-GR"/>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6CF-4743-ACAA-E00D5EF63661}"/>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val>
            <c:numRef>
              <c:f>Sheet1!$A$1:$A$6</c:f>
              <c:numCache>
                <c:formatCode>General</c:formatCode>
                <c:ptCount val="6"/>
                <c:pt idx="0">
                  <c:v>34.682080924855491</c:v>
                </c:pt>
                <c:pt idx="1">
                  <c:v>20.809248554913296</c:v>
                </c:pt>
                <c:pt idx="2">
                  <c:v>17.919075144508671</c:v>
                </c:pt>
                <c:pt idx="3">
                  <c:v>15.028901734104046</c:v>
                </c:pt>
                <c:pt idx="4">
                  <c:v>6.9364161849710975</c:v>
                </c:pt>
                <c:pt idx="5">
                  <c:v>4.6242774566473983</c:v>
                </c:pt>
              </c:numCache>
            </c:numRef>
          </c:val>
          <c:extLst xmlns:c16r2="http://schemas.microsoft.com/office/drawing/2015/06/chart">
            <c:ext xmlns:c16="http://schemas.microsoft.com/office/drawing/2014/chart" uri="{C3380CC4-5D6E-409C-BE32-E72D297353CC}">
              <c16:uniqueId val="{00000006-46CF-4743-ACAA-E00D5EF63661}"/>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18181818181813E-2"/>
          <c:y val="5.5793991416309016E-2"/>
          <c:w val="0.92436363636363628"/>
          <c:h val="0.88841201716738194"/>
        </c:manualLayout>
      </c:layout>
      <c:barChart>
        <c:barDir val="col"/>
        <c:grouping val="stacked"/>
        <c:varyColors val="0"/>
        <c:ser>
          <c:idx val="0"/>
          <c:order val="0"/>
          <c:spPr>
            <a:solidFill>
              <a:srgbClr val="C30C3E"/>
            </a:solidFill>
            <a:ln>
              <a:noFill/>
            </a:ln>
          </c:spPr>
          <c:invertIfNegative val="0"/>
          <c:dLbls>
            <c:dLbl>
              <c:idx val="0"/>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A0B-49F5-8F2D-837CEAEAE5D7}"/>
                </c:ext>
                <c:ext xmlns:c15="http://schemas.microsoft.com/office/drawing/2012/chart" uri="{CE6537A1-D6FC-4f65-9D91-7224C49458BB}">
                  <c15:spPr xmlns:c15="http://schemas.microsoft.com/office/drawing/2012/chart">
                    <a:prstGeom prst="rect">
                      <a:avLst/>
                    </a:prstGeom>
                  </c15:spPr>
                </c:ext>
              </c:extLst>
            </c:dLbl>
            <c:dLbl>
              <c:idx val="1"/>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A0B-49F5-8F2D-837CEAEAE5D7}"/>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Sheet1!$A$1:$B$1</c:f>
              <c:numCache>
                <c:formatCode>General</c:formatCode>
                <c:ptCount val="2"/>
                <c:pt idx="0">
                  <c:v>10.989010989010991</c:v>
                </c:pt>
                <c:pt idx="1">
                  <c:v>23.992994746059544</c:v>
                </c:pt>
              </c:numCache>
            </c:numRef>
          </c:val>
          <c:extLst xmlns:c16r2="http://schemas.microsoft.com/office/drawing/2015/06/chart">
            <c:ext xmlns:c16="http://schemas.microsoft.com/office/drawing/2014/chart" uri="{C3380CC4-5D6E-409C-BE32-E72D297353CC}">
              <c16:uniqueId val="{00000002-2A0B-49F5-8F2D-837CEAEAE5D7}"/>
            </c:ext>
          </c:extLst>
        </c:ser>
        <c:ser>
          <c:idx val="1"/>
          <c:order val="1"/>
          <c:spPr>
            <a:solidFill>
              <a:schemeClr val="accent4"/>
            </a:solidFill>
            <a:ln>
              <a:noFill/>
            </a:ln>
          </c:spPr>
          <c:invertIfNegative val="0"/>
          <c:dLbls>
            <c:dLbl>
              <c:idx val="0"/>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A0B-49F5-8F2D-837CEAEAE5D7}"/>
                </c:ext>
                <c:ext xmlns:c15="http://schemas.microsoft.com/office/drawing/2012/chart" uri="{CE6537A1-D6FC-4f65-9D91-7224C49458BB}">
                  <c15:spPr xmlns:c15="http://schemas.microsoft.com/office/drawing/2012/chart">
                    <a:prstGeom prst="rect">
                      <a:avLst/>
                    </a:prstGeom>
                  </c15:spPr>
                </c:ext>
              </c:extLst>
            </c:dLbl>
            <c:dLbl>
              <c:idx val="1"/>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A0B-49F5-8F2D-837CEAEAE5D7}"/>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Sheet1!$A$2:$B$2</c:f>
              <c:numCache>
                <c:formatCode>General</c:formatCode>
                <c:ptCount val="2"/>
                <c:pt idx="0">
                  <c:v>89.010989010989007</c:v>
                </c:pt>
                <c:pt idx="1">
                  <c:v>76.007005253940449</c:v>
                </c:pt>
              </c:numCache>
            </c:numRef>
          </c:val>
          <c:extLst xmlns:c16r2="http://schemas.microsoft.com/office/drawing/2015/06/chart">
            <c:ext xmlns:c16="http://schemas.microsoft.com/office/drawing/2014/chart" uri="{C3380CC4-5D6E-409C-BE32-E72D297353CC}">
              <c16:uniqueId val="{00000005-2A0B-49F5-8F2D-837CEAEAE5D7}"/>
            </c:ext>
          </c:extLst>
        </c:ser>
        <c:dLbls>
          <c:showLegendKey val="0"/>
          <c:showVal val="0"/>
          <c:showCatName val="0"/>
          <c:showSerName val="0"/>
          <c:showPercent val="0"/>
          <c:showBubbleSize val="0"/>
        </c:dLbls>
        <c:gapWidth val="80"/>
        <c:overlap val="100"/>
        <c:axId val="1162502576"/>
        <c:axId val="1162501488"/>
      </c:barChart>
      <c:catAx>
        <c:axId val="116250257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162501488"/>
        <c:crosses val="min"/>
        <c:auto val="0"/>
        <c:lblAlgn val="ctr"/>
        <c:lblOffset val="100"/>
        <c:noMultiLvlLbl val="0"/>
      </c:catAx>
      <c:valAx>
        <c:axId val="1162501488"/>
        <c:scaling>
          <c:orientation val="minMax"/>
          <c:max val="100"/>
          <c:min val="0"/>
        </c:scaling>
        <c:delete val="1"/>
        <c:axPos val="l"/>
        <c:numFmt formatCode="General" sourceLinked="1"/>
        <c:majorTickMark val="out"/>
        <c:minorTickMark val="none"/>
        <c:tickLblPos val="nextTo"/>
        <c:crossAx val="1162502576"/>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18181818181813E-2"/>
          <c:y val="5.5793991416309016E-2"/>
          <c:w val="0.92436363636363628"/>
          <c:h val="0.88841201716738194"/>
        </c:manualLayout>
      </c:layout>
      <c:barChart>
        <c:barDir val="col"/>
        <c:grouping val="stacked"/>
        <c:varyColors val="0"/>
        <c:ser>
          <c:idx val="0"/>
          <c:order val="0"/>
          <c:spPr>
            <a:solidFill>
              <a:schemeClr val="accent6"/>
            </a:solidFill>
            <a:ln>
              <a:noFill/>
            </a:ln>
          </c:spPr>
          <c:invertIfNegative val="0"/>
          <c:val>
            <c:numRef>
              <c:f>Sheet1!$A$1:$B$1</c:f>
              <c:numCache>
                <c:formatCode>General</c:formatCode>
                <c:ptCount val="2"/>
                <c:pt idx="0">
                  <c:v>3.5714285714285712</c:v>
                </c:pt>
                <c:pt idx="1">
                  <c:v>7.4626865671641784</c:v>
                </c:pt>
              </c:numCache>
            </c:numRef>
          </c:val>
          <c:extLst xmlns:c16r2="http://schemas.microsoft.com/office/drawing/2015/06/chart">
            <c:ext xmlns:c16="http://schemas.microsoft.com/office/drawing/2014/chart" uri="{C3380CC4-5D6E-409C-BE32-E72D297353CC}">
              <c16:uniqueId val="{00000000-B0B7-49BE-AAF7-7ABF28393E14}"/>
            </c:ext>
          </c:extLst>
        </c:ser>
        <c:ser>
          <c:idx val="1"/>
          <c:order val="1"/>
          <c:spPr>
            <a:solidFill>
              <a:srgbClr val="C30C3E"/>
            </a:solidFill>
            <a:ln>
              <a:noFill/>
            </a:ln>
          </c:spPr>
          <c:invertIfNegative val="0"/>
          <c:dLbls>
            <c:dLbl>
              <c:idx val="0"/>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0B7-49BE-AAF7-7ABF28393E14}"/>
                </c:ext>
                <c:ext xmlns:c15="http://schemas.microsoft.com/office/drawing/2012/chart" uri="{CE6537A1-D6FC-4f65-9D91-7224C49458BB}">
                  <c15:spPr xmlns:c15="http://schemas.microsoft.com/office/drawing/2012/chart">
                    <a:prstGeom prst="rect">
                      <a:avLst/>
                    </a:prstGeom>
                  </c15:spPr>
                </c:ext>
              </c:extLst>
            </c:dLbl>
            <c:dLbl>
              <c:idx val="1"/>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0B7-49BE-AAF7-7ABF28393E14}"/>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Sheet1!$A$2:$B$2</c:f>
              <c:numCache>
                <c:formatCode>General</c:formatCode>
                <c:ptCount val="2"/>
                <c:pt idx="0">
                  <c:v>21.428571428571431</c:v>
                </c:pt>
                <c:pt idx="1">
                  <c:v>47.761194029850749</c:v>
                </c:pt>
              </c:numCache>
            </c:numRef>
          </c:val>
          <c:extLst xmlns:c16r2="http://schemas.microsoft.com/office/drawing/2015/06/chart">
            <c:ext xmlns:c16="http://schemas.microsoft.com/office/drawing/2014/chart" uri="{C3380CC4-5D6E-409C-BE32-E72D297353CC}">
              <c16:uniqueId val="{00000003-B0B7-49BE-AAF7-7ABF28393E14}"/>
            </c:ext>
          </c:extLst>
        </c:ser>
        <c:ser>
          <c:idx val="2"/>
          <c:order val="2"/>
          <c:spPr>
            <a:solidFill>
              <a:schemeClr val="accent3"/>
            </a:solidFill>
            <a:ln>
              <a:noFill/>
            </a:ln>
          </c:spPr>
          <c:invertIfNegative val="0"/>
          <c:dLbls>
            <c:dLbl>
              <c:idx val="0"/>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B0B7-49BE-AAF7-7ABF28393E14}"/>
                </c:ext>
                <c:ext xmlns:c15="http://schemas.microsoft.com/office/drawing/2012/chart" uri="{CE6537A1-D6FC-4f65-9D91-7224C49458BB}">
                  <c15:spPr xmlns:c15="http://schemas.microsoft.com/office/drawing/2012/chart">
                    <a:prstGeom prst="rect">
                      <a:avLst/>
                    </a:prstGeom>
                  </c15:spPr>
                </c:ext>
              </c:extLst>
            </c:dLbl>
            <c:dLbl>
              <c:idx val="1"/>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0B7-49BE-AAF7-7ABF28393E14}"/>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Sheet1!$A$3:$B$3</c:f>
              <c:numCache>
                <c:formatCode>General</c:formatCode>
                <c:ptCount val="2"/>
                <c:pt idx="0">
                  <c:v>35.714285714285708</c:v>
                </c:pt>
                <c:pt idx="1">
                  <c:v>28.358208955223873</c:v>
                </c:pt>
              </c:numCache>
            </c:numRef>
          </c:val>
          <c:extLst xmlns:c16r2="http://schemas.microsoft.com/office/drawing/2015/06/chart">
            <c:ext xmlns:c16="http://schemas.microsoft.com/office/drawing/2014/chart" uri="{C3380CC4-5D6E-409C-BE32-E72D297353CC}">
              <c16:uniqueId val="{00000006-B0B7-49BE-AAF7-7ABF28393E14}"/>
            </c:ext>
          </c:extLst>
        </c:ser>
        <c:ser>
          <c:idx val="3"/>
          <c:order val="3"/>
          <c:spPr>
            <a:solidFill>
              <a:schemeClr val="accent4"/>
            </a:solidFill>
            <a:ln>
              <a:noFill/>
            </a:ln>
          </c:spPr>
          <c:invertIfNegative val="0"/>
          <c:dLbls>
            <c:dLbl>
              <c:idx val="0"/>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0B7-49BE-AAF7-7ABF28393E14}"/>
                </c:ext>
                <c:ext xmlns:c15="http://schemas.microsoft.com/office/drawing/2012/chart" uri="{CE6537A1-D6FC-4f65-9D91-7224C49458BB}">
                  <c15:spPr xmlns:c15="http://schemas.microsoft.com/office/drawing/2012/chart">
                    <a:prstGeom prst="rect">
                      <a:avLst/>
                    </a:prstGeom>
                  </c15:spPr>
                </c:ext>
              </c:extLst>
            </c:dLbl>
            <c:dLbl>
              <c:idx val="1"/>
              <c:layout>
                <c:manualLayout>
                  <c:x val="-6.4000000000000001E-2"/>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B0B7-49BE-AAF7-7ABF28393E14}"/>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Sheet1!$A$4:$B$4</c:f>
              <c:numCache>
                <c:formatCode>General</c:formatCode>
                <c:ptCount val="2"/>
                <c:pt idx="0">
                  <c:v>17.857142857142851</c:v>
                </c:pt>
                <c:pt idx="1">
                  <c:v>10.447761194029848</c:v>
                </c:pt>
              </c:numCache>
            </c:numRef>
          </c:val>
          <c:extLst xmlns:c16r2="http://schemas.microsoft.com/office/drawing/2015/06/chart">
            <c:ext xmlns:c16="http://schemas.microsoft.com/office/drawing/2014/chart" uri="{C3380CC4-5D6E-409C-BE32-E72D297353CC}">
              <c16:uniqueId val="{00000009-B0B7-49BE-AAF7-7ABF28393E14}"/>
            </c:ext>
          </c:extLst>
        </c:ser>
        <c:ser>
          <c:idx val="4"/>
          <c:order val="4"/>
          <c:spPr>
            <a:solidFill>
              <a:schemeClr val="accent5"/>
            </a:solidFill>
            <a:ln>
              <a:noFill/>
            </a:ln>
          </c:spPr>
          <c:invertIfNegative val="0"/>
          <c:val>
            <c:numRef>
              <c:f>Sheet1!$A$5:$B$5</c:f>
              <c:numCache>
                <c:formatCode>General</c:formatCode>
                <c:ptCount val="2"/>
                <c:pt idx="0">
                  <c:v>3.5714285714285698</c:v>
                </c:pt>
                <c:pt idx="1">
                  <c:v>1.4925373134328401</c:v>
                </c:pt>
              </c:numCache>
            </c:numRef>
          </c:val>
          <c:extLst xmlns:c16r2="http://schemas.microsoft.com/office/drawing/2015/06/chart">
            <c:ext xmlns:c16="http://schemas.microsoft.com/office/drawing/2014/chart" uri="{C3380CC4-5D6E-409C-BE32-E72D297353CC}">
              <c16:uniqueId val="{0000000A-B0B7-49BE-AAF7-7ABF28393E14}"/>
            </c:ext>
          </c:extLst>
        </c:ser>
        <c:ser>
          <c:idx val="5"/>
          <c:order val="5"/>
          <c:spPr>
            <a:solidFill>
              <a:schemeClr val="accent1"/>
            </a:solidFill>
            <a:ln>
              <a:noFill/>
            </a:ln>
          </c:spPr>
          <c:invertIfNegative val="0"/>
          <c:dLbls>
            <c:dLbl>
              <c:idx val="0"/>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B0B7-49BE-AAF7-7ABF28393E14}"/>
                </c:ext>
                <c:ext xmlns:c15="http://schemas.microsoft.com/office/drawing/2012/chart" uri="{CE6537A1-D6FC-4f65-9D91-7224C49458BB}">
                  <c15:spPr xmlns:c15="http://schemas.microsoft.com/office/drawing/2012/chart">
                    <a:prstGeom prst="rect">
                      <a:avLst/>
                    </a:prstGeom>
                  </c15:spPr>
                </c:ext>
              </c:extLst>
            </c:dLbl>
            <c:dLbl>
              <c:idx val="1"/>
              <c:layout>
                <c:manualLayout>
                  <c:x val="0.18545454545454546"/>
                  <c:y val="2.3605150214592276E-2"/>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B0B7-49BE-AAF7-7ABF28393E14}"/>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Sheet1!$A$6:$B$6</c:f>
              <c:numCache>
                <c:formatCode>General</c:formatCode>
                <c:ptCount val="2"/>
                <c:pt idx="0">
                  <c:v>17.857142857142851</c:v>
                </c:pt>
                <c:pt idx="1">
                  <c:v>4.4776119402985088</c:v>
                </c:pt>
              </c:numCache>
            </c:numRef>
          </c:val>
          <c:extLst xmlns:c16r2="http://schemas.microsoft.com/office/drawing/2015/06/chart">
            <c:ext xmlns:c16="http://schemas.microsoft.com/office/drawing/2014/chart" uri="{C3380CC4-5D6E-409C-BE32-E72D297353CC}">
              <c16:uniqueId val="{0000000D-B0B7-49BE-AAF7-7ABF28393E14}"/>
            </c:ext>
          </c:extLst>
        </c:ser>
        <c:dLbls>
          <c:showLegendKey val="0"/>
          <c:showVal val="0"/>
          <c:showCatName val="0"/>
          <c:showSerName val="0"/>
          <c:showPercent val="0"/>
          <c:showBubbleSize val="0"/>
        </c:dLbls>
        <c:gapWidth val="80"/>
        <c:overlap val="100"/>
        <c:axId val="1162502032"/>
        <c:axId val="1162493872"/>
      </c:barChart>
      <c:catAx>
        <c:axId val="11625020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162493872"/>
        <c:crosses val="min"/>
        <c:auto val="0"/>
        <c:lblAlgn val="ctr"/>
        <c:lblOffset val="100"/>
        <c:noMultiLvlLbl val="0"/>
      </c:catAx>
      <c:valAx>
        <c:axId val="1162493872"/>
        <c:scaling>
          <c:orientation val="minMax"/>
          <c:max val="100"/>
          <c:min val="0"/>
        </c:scaling>
        <c:delete val="1"/>
        <c:axPos val="l"/>
        <c:numFmt formatCode="General" sourceLinked="1"/>
        <c:majorTickMark val="out"/>
        <c:minorTickMark val="none"/>
        <c:tickLblPos val="nextTo"/>
        <c:crossAx val="1162502032"/>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818181818181813E-2"/>
          <c:y val="5.5793991416309016E-2"/>
          <c:w val="0.92436363636363628"/>
          <c:h val="0.88841201716738194"/>
        </c:manualLayout>
      </c:layout>
      <c:barChart>
        <c:barDir val="col"/>
        <c:grouping val="stacked"/>
        <c:varyColors val="0"/>
        <c:ser>
          <c:idx val="0"/>
          <c:order val="0"/>
          <c:spPr>
            <a:solidFill>
              <a:srgbClr val="C30C3E"/>
            </a:solidFill>
            <a:ln>
              <a:noFill/>
            </a:ln>
          </c:spPr>
          <c:invertIfNegative val="0"/>
          <c:dLbls>
            <c:dLbl>
              <c:idx val="0"/>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34C-46BF-87DF-97DCA2589862}"/>
                </c:ext>
                <c:ext xmlns:c15="http://schemas.microsoft.com/office/drawing/2012/chart" uri="{CE6537A1-D6FC-4f65-9D91-7224C49458BB}">
                  <c15:spPr xmlns:c15="http://schemas.microsoft.com/office/drawing/2012/chart">
                    <a:prstGeom prst="rect">
                      <a:avLst/>
                    </a:prstGeom>
                  </c15:spPr>
                </c:ext>
              </c:extLst>
            </c:dLbl>
            <c:dLbl>
              <c:idx val="1"/>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34C-46BF-87DF-97DCA2589862}"/>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Sheet1!$A$1:$B$1</c:f>
              <c:numCache>
                <c:formatCode>General</c:formatCode>
                <c:ptCount val="2"/>
                <c:pt idx="0">
                  <c:v>17.857142857142854</c:v>
                </c:pt>
                <c:pt idx="1">
                  <c:v>38.805970149253731</c:v>
                </c:pt>
              </c:numCache>
            </c:numRef>
          </c:val>
          <c:extLst xmlns:c16r2="http://schemas.microsoft.com/office/drawing/2015/06/chart">
            <c:ext xmlns:c16="http://schemas.microsoft.com/office/drawing/2014/chart" uri="{C3380CC4-5D6E-409C-BE32-E72D297353CC}">
              <c16:uniqueId val="{00000002-434C-46BF-87DF-97DCA2589862}"/>
            </c:ext>
          </c:extLst>
        </c:ser>
        <c:ser>
          <c:idx val="1"/>
          <c:order val="1"/>
          <c:spPr>
            <a:solidFill>
              <a:schemeClr val="bg2"/>
            </a:solidFill>
            <a:ln>
              <a:noFill/>
            </a:ln>
          </c:spPr>
          <c:invertIfNegative val="0"/>
          <c:dLbls>
            <c:dLbl>
              <c:idx val="0"/>
              <c:layout>
                <c:manualLayout>
                  <c:x val="0"/>
                  <c:y val="-3.2188841201716738E-3"/>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34C-46BF-87DF-97DCA2589862}"/>
                </c:ext>
                <c:ext xmlns:c15="http://schemas.microsoft.com/office/drawing/2012/chart" uri="{CE6537A1-D6FC-4f65-9D91-7224C49458BB}">
                  <c15:spPr xmlns:c15="http://schemas.microsoft.com/office/drawing/2012/chart">
                    <a:prstGeom prst="rect">
                      <a:avLst/>
                    </a:prstGeom>
                  </c15:spPr>
                </c:ext>
              </c:extLst>
            </c:dLbl>
            <c:dLbl>
              <c:idx val="1"/>
              <c:layout>
                <c:manualLayout>
                  <c:x val="0"/>
                  <c:y val="-3.2188841201716738E-3"/>
                </c:manualLayout>
              </c:layout>
              <c:numFmt formatCode="#,##0&quot;%&quot;;&quot;-&quot;#,##0&quot;%&quot;" sourceLinked="0"/>
              <c:spPr>
                <a:noFill/>
                <a:ln>
                  <a:noFill/>
                </a:ln>
              </c:spPr>
              <c:txPr>
                <a:bodyPr wrap="none"/>
                <a:lstStyle/>
                <a:p>
                  <a:pPr>
                    <a:defRPr sz="1000">
                      <a:solidFill>
                        <a:schemeClr val="tx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34C-46BF-87DF-97DCA2589862}"/>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Sheet1!$A$2:$B$2</c:f>
              <c:numCache>
                <c:formatCode>General</c:formatCode>
                <c:ptCount val="2"/>
                <c:pt idx="0">
                  <c:v>28.571428571428569</c:v>
                </c:pt>
                <c:pt idx="1">
                  <c:v>13.432835820895516</c:v>
                </c:pt>
              </c:numCache>
            </c:numRef>
          </c:val>
          <c:extLst xmlns:c16r2="http://schemas.microsoft.com/office/drawing/2015/06/chart">
            <c:ext xmlns:c16="http://schemas.microsoft.com/office/drawing/2014/chart" uri="{C3380CC4-5D6E-409C-BE32-E72D297353CC}">
              <c16:uniqueId val="{00000005-434C-46BF-87DF-97DCA2589862}"/>
            </c:ext>
          </c:extLst>
        </c:ser>
        <c:ser>
          <c:idx val="2"/>
          <c:order val="2"/>
          <c:spPr>
            <a:solidFill>
              <a:schemeClr val="accent3"/>
            </a:solidFill>
            <a:ln>
              <a:noFill/>
            </a:ln>
          </c:spPr>
          <c:invertIfNegative val="0"/>
          <c:dLbls>
            <c:dLbl>
              <c:idx val="0"/>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34C-46BF-87DF-97DCA2589862}"/>
                </c:ext>
                <c:ext xmlns:c15="http://schemas.microsoft.com/office/drawing/2012/chart" uri="{CE6537A1-D6FC-4f65-9D91-7224C49458BB}">
                  <c15:spPr xmlns:c15="http://schemas.microsoft.com/office/drawing/2012/chart">
                    <a:prstGeom prst="rect">
                      <a:avLst/>
                    </a:prstGeom>
                  </c15:spPr>
                </c:ext>
              </c:extLst>
            </c:dLbl>
            <c:dLbl>
              <c:idx val="1"/>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34C-46BF-87DF-97DCA2589862}"/>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Sheet1!$A$3:$B$3</c:f>
              <c:numCache>
                <c:formatCode>General</c:formatCode>
                <c:ptCount val="2"/>
                <c:pt idx="0">
                  <c:v>24.999999999999993</c:v>
                </c:pt>
                <c:pt idx="1">
                  <c:v>20.895522388059696</c:v>
                </c:pt>
              </c:numCache>
            </c:numRef>
          </c:val>
          <c:extLst xmlns:c16r2="http://schemas.microsoft.com/office/drawing/2015/06/chart">
            <c:ext xmlns:c16="http://schemas.microsoft.com/office/drawing/2014/chart" uri="{C3380CC4-5D6E-409C-BE32-E72D297353CC}">
              <c16:uniqueId val="{00000008-434C-46BF-87DF-97DCA2589862}"/>
            </c:ext>
          </c:extLst>
        </c:ser>
        <c:ser>
          <c:idx val="3"/>
          <c:order val="3"/>
          <c:spPr>
            <a:solidFill>
              <a:schemeClr val="accent4"/>
            </a:solidFill>
            <a:ln>
              <a:noFill/>
            </a:ln>
          </c:spPr>
          <c:invertIfNegative val="0"/>
          <c:dLbls>
            <c:dLbl>
              <c:idx val="0"/>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34C-46BF-87DF-97DCA2589862}"/>
                </c:ext>
                <c:ext xmlns:c15="http://schemas.microsoft.com/office/drawing/2012/chart" uri="{CE6537A1-D6FC-4f65-9D91-7224C49458BB}">
                  <c15:spPr xmlns:c15="http://schemas.microsoft.com/office/drawing/2012/chart">
                    <a:prstGeom prst="rect">
                      <a:avLst/>
                    </a:prstGeom>
                  </c15:spPr>
                </c:ext>
              </c:extLst>
            </c:dLbl>
            <c:dLbl>
              <c:idx val="1"/>
              <c:layout>
                <c:manualLayout>
                  <c:x val="0"/>
                  <c:y val="-3.2188841201716738E-3"/>
                </c:manualLayout>
              </c:layout>
              <c:numFmt formatCode="#,##0&quot;%&quot;;&quot;-&quot;#,##0&quot;%&quot;" sourceLinked="0"/>
              <c:spPr>
                <a:noFill/>
                <a:ln>
                  <a:noFill/>
                </a:ln>
              </c:spPr>
              <c:txPr>
                <a:bodyPr wrap="none"/>
                <a:lstStyle/>
                <a:p>
                  <a:pPr>
                    <a:defRPr sz="1000">
                      <a:solidFill>
                        <a:schemeClr val="bg1"/>
                      </a:solidFill>
                      <a:latin typeface="+mn-lt"/>
                      <a:ea typeface="+mn-ea"/>
                      <a:cs typeface="+mn-cs"/>
                      <a:sym typeface="+mn-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34C-46BF-87DF-97DCA2589862}"/>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Sheet1!$A$4:$B$4</c:f>
              <c:numCache>
                <c:formatCode>General</c:formatCode>
                <c:ptCount val="2"/>
                <c:pt idx="0">
                  <c:v>28.571428571428569</c:v>
                </c:pt>
                <c:pt idx="1">
                  <c:v>26.865671641791046</c:v>
                </c:pt>
              </c:numCache>
            </c:numRef>
          </c:val>
          <c:extLst xmlns:c16r2="http://schemas.microsoft.com/office/drawing/2015/06/chart">
            <c:ext xmlns:c16="http://schemas.microsoft.com/office/drawing/2014/chart" uri="{C3380CC4-5D6E-409C-BE32-E72D297353CC}">
              <c16:uniqueId val="{0000000B-434C-46BF-87DF-97DCA2589862}"/>
            </c:ext>
          </c:extLst>
        </c:ser>
        <c:dLbls>
          <c:showLegendKey val="0"/>
          <c:showVal val="0"/>
          <c:showCatName val="0"/>
          <c:showSerName val="0"/>
          <c:showPercent val="0"/>
          <c:showBubbleSize val="0"/>
        </c:dLbls>
        <c:gapWidth val="80"/>
        <c:overlap val="100"/>
        <c:axId val="1162503664"/>
        <c:axId val="1162499856"/>
      </c:barChart>
      <c:catAx>
        <c:axId val="11625036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162499856"/>
        <c:crosses val="min"/>
        <c:auto val="0"/>
        <c:lblAlgn val="ctr"/>
        <c:lblOffset val="100"/>
        <c:noMultiLvlLbl val="0"/>
      </c:catAx>
      <c:valAx>
        <c:axId val="1162499856"/>
        <c:scaling>
          <c:orientation val="minMax"/>
          <c:max val="99.999999999999986"/>
          <c:min val="0"/>
        </c:scaling>
        <c:delete val="1"/>
        <c:axPos val="l"/>
        <c:numFmt formatCode="General" sourceLinked="1"/>
        <c:majorTickMark val="out"/>
        <c:minorTickMark val="none"/>
        <c:tickLblPos val="nextTo"/>
        <c:crossAx val="1162503664"/>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650793650793697E-2"/>
          <c:y val="2.9697315819531701E-2"/>
          <c:w val="0.78174603174603197"/>
          <c:h val="0.940605368360937"/>
        </c:manualLayout>
      </c:layout>
      <c:barChart>
        <c:barDir val="bar"/>
        <c:grouping val="stacked"/>
        <c:varyColors val="0"/>
        <c:ser>
          <c:idx val="0"/>
          <c:order val="0"/>
          <c:spPr>
            <a:solidFill>
              <a:schemeClr val="accent1"/>
            </a:solidFill>
            <a:ln>
              <a:noFill/>
            </a:ln>
          </c:spPr>
          <c:invertIfNegative val="0"/>
          <c:dPt>
            <c:idx val="0"/>
            <c:invertIfNegative val="0"/>
            <c:bubble3D val="0"/>
            <c:spPr>
              <a:solidFill>
                <a:srgbClr val="9DB1CF"/>
              </a:solidFill>
              <a:ln>
                <a:noFill/>
              </a:ln>
            </c:spPr>
            <c:extLst xmlns:c16r2="http://schemas.microsoft.com/office/drawing/2015/06/chart">
              <c:ext xmlns:c16="http://schemas.microsoft.com/office/drawing/2014/chart" uri="{C3380CC4-5D6E-409C-BE32-E72D297353CC}">
                <c16:uniqueId val="{00000000-A46A-4CF0-B8FF-3EFC390AE537}"/>
              </c:ext>
            </c:extLst>
          </c:dPt>
          <c:dLbls>
            <c:dLbl>
              <c:idx val="0"/>
              <c:layout>
                <c:manualLayout>
                  <c:x val="0.47777777777777802"/>
                  <c:y val="0"/>
                </c:manualLayout>
              </c:layout>
              <c:numFmt formatCode="#,##0;&quot;-&quot;#,##0" sourceLinked="0"/>
              <c:spPr>
                <a:noFill/>
                <a:ln>
                  <a:noFill/>
                </a:ln>
              </c:spPr>
              <c:txPr>
                <a:bodyPr wrap="none"/>
                <a:lstStyle/>
                <a:p>
                  <a:pPr>
                    <a:defRPr sz="1200" i="1">
                      <a:solidFill>
                        <a:schemeClr val="tx1"/>
                      </a:solidFill>
                      <a:latin typeface="+mj-lt"/>
                      <a:ea typeface="+mj-ea"/>
                      <a:cs typeface="+mj-cs"/>
                      <a:sym typeface="+mj-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46A-4CF0-B8FF-3EFC390AE537}"/>
                </c:ext>
                <c:ext xmlns:c15="http://schemas.microsoft.com/office/drawing/2012/chart" uri="{CE6537A1-D6FC-4f65-9D91-7224C49458BB}">
                  <c15:spPr xmlns:c15="http://schemas.microsoft.com/office/drawing/2012/chart">
                    <a:prstGeom prst="rect">
                      <a:avLst/>
                    </a:prstGeom>
                  </c15:spPr>
                </c:ext>
              </c:extLst>
            </c:dLbl>
            <c:dLbl>
              <c:idx val="1"/>
              <c:layout>
                <c:manualLayout>
                  <c:x val="0.43730158730158702"/>
                  <c:y val="0"/>
                </c:manualLayout>
              </c:layout>
              <c:numFmt formatCode="#,##0;&quot;-&quot;#,##0" sourceLinked="0"/>
              <c:spPr>
                <a:noFill/>
                <a:ln>
                  <a:noFill/>
                </a:ln>
              </c:spPr>
              <c:txPr>
                <a:bodyPr wrap="none"/>
                <a:lstStyle/>
                <a:p>
                  <a:pPr>
                    <a:defRPr sz="1200" i="1">
                      <a:solidFill>
                        <a:schemeClr val="tx1"/>
                      </a:solidFill>
                      <a:latin typeface="+mj-lt"/>
                      <a:ea typeface="+mj-ea"/>
                      <a:cs typeface="+mj-cs"/>
                      <a:sym typeface="+mj-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46A-4CF0-B8FF-3EFC390AE537}"/>
                </c:ext>
                <c:ext xmlns:c15="http://schemas.microsoft.com/office/drawing/2012/chart" uri="{CE6537A1-D6FC-4f65-9D91-7224C49458BB}">
                  <c15:spPr xmlns:c15="http://schemas.microsoft.com/office/drawing/2012/chart">
                    <a:prstGeom prst="rect">
                      <a:avLst/>
                    </a:prstGeom>
                  </c15:spPr>
                </c:ext>
              </c:extLst>
            </c:dLbl>
            <c:dLbl>
              <c:idx val="2"/>
              <c:layout>
                <c:manualLayout>
                  <c:x val="0.449206349206349"/>
                  <c:y val="0"/>
                </c:manualLayout>
              </c:layout>
              <c:numFmt formatCode="#,##0;&quot;-&quot;#,##0" sourceLinked="0"/>
              <c:spPr>
                <a:noFill/>
                <a:ln>
                  <a:noFill/>
                </a:ln>
              </c:spPr>
              <c:txPr>
                <a:bodyPr wrap="none"/>
                <a:lstStyle/>
                <a:p>
                  <a:pPr>
                    <a:defRPr sz="1200" i="1">
                      <a:solidFill>
                        <a:schemeClr val="tx1"/>
                      </a:solidFill>
                      <a:latin typeface="+mj-lt"/>
                      <a:ea typeface="+mj-ea"/>
                      <a:cs typeface="+mj-cs"/>
                      <a:sym typeface="+mj-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46A-4CF0-B8FF-3EFC390AE537}"/>
                </c:ext>
                <c:ext xmlns:c15="http://schemas.microsoft.com/office/drawing/2012/chart" uri="{CE6537A1-D6FC-4f65-9D91-7224C49458BB}">
                  <c15:spPr xmlns:c15="http://schemas.microsoft.com/office/drawing/2012/chart">
                    <a:prstGeom prst="rect">
                      <a:avLst/>
                    </a:prstGeom>
                  </c15:spPr>
                </c:ext>
              </c:extLst>
            </c:dLbl>
            <c:dLbl>
              <c:idx val="3"/>
              <c:layout>
                <c:manualLayout>
                  <c:x val="0.378571428571429"/>
                  <c:y val="0"/>
                </c:manualLayout>
              </c:layout>
              <c:numFmt formatCode="#,##0;&quot;-&quot;#,##0" sourceLinked="0"/>
              <c:spPr>
                <a:noFill/>
                <a:ln>
                  <a:noFill/>
                </a:ln>
              </c:spPr>
              <c:txPr>
                <a:bodyPr wrap="none"/>
                <a:lstStyle/>
                <a:p>
                  <a:pPr>
                    <a:defRPr sz="1200" i="1">
                      <a:solidFill>
                        <a:schemeClr val="tx1"/>
                      </a:solidFill>
                      <a:latin typeface="+mj-lt"/>
                      <a:ea typeface="+mj-ea"/>
                      <a:cs typeface="+mj-cs"/>
                      <a:sym typeface="+mj-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46A-4CF0-B8FF-3EFC390AE537}"/>
                </c:ext>
                <c:ext xmlns:c15="http://schemas.microsoft.com/office/drawing/2012/chart" uri="{CE6537A1-D6FC-4f65-9D91-7224C49458BB}">
                  <c15:spPr xmlns:c15="http://schemas.microsoft.com/office/drawing/2012/chart">
                    <a:prstGeom prst="rect">
                      <a:avLst/>
                    </a:prstGeom>
                  </c15:spPr>
                </c:ext>
              </c:extLst>
            </c:dLbl>
            <c:dLbl>
              <c:idx val="4"/>
              <c:layout>
                <c:manualLayout>
                  <c:x val="0.43730158730158702"/>
                  <c:y val="0"/>
                </c:manualLayout>
              </c:layout>
              <c:numFmt formatCode="#,##0;&quot;-&quot;#,##0" sourceLinked="0"/>
              <c:spPr>
                <a:noFill/>
                <a:ln>
                  <a:noFill/>
                </a:ln>
              </c:spPr>
              <c:txPr>
                <a:bodyPr wrap="none"/>
                <a:lstStyle/>
                <a:p>
                  <a:pPr>
                    <a:defRPr sz="1200" i="1">
                      <a:solidFill>
                        <a:schemeClr val="tx1"/>
                      </a:solidFill>
                      <a:latin typeface="+mj-lt"/>
                      <a:ea typeface="+mj-ea"/>
                      <a:cs typeface="+mj-cs"/>
                      <a:sym typeface="+mj-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46A-4CF0-B8FF-3EFC390AE537}"/>
                </c:ext>
                <c:ext xmlns:c15="http://schemas.microsoft.com/office/drawing/2012/chart" uri="{CE6537A1-D6FC-4f65-9D91-7224C49458BB}">
                  <c15:spPr xmlns:c15="http://schemas.microsoft.com/office/drawing/2012/chart">
                    <a:prstGeom prst="rect">
                      <a:avLst/>
                    </a:prstGeom>
                  </c15:spPr>
                </c:ext>
              </c:extLst>
            </c:dLbl>
            <c:dLbl>
              <c:idx val="5"/>
              <c:layout>
                <c:manualLayout>
                  <c:x val="0.47777777777777802"/>
                  <c:y val="0"/>
                </c:manualLayout>
              </c:layout>
              <c:numFmt formatCode="#,##0;&quot;-&quot;#,##0" sourceLinked="0"/>
              <c:spPr>
                <a:noFill/>
                <a:ln>
                  <a:noFill/>
                </a:ln>
              </c:spPr>
              <c:txPr>
                <a:bodyPr wrap="none"/>
                <a:lstStyle/>
                <a:p>
                  <a:pPr>
                    <a:defRPr sz="1200" i="1">
                      <a:solidFill>
                        <a:schemeClr val="tx1"/>
                      </a:solidFill>
                      <a:latin typeface="+mj-lt"/>
                      <a:ea typeface="+mj-ea"/>
                      <a:cs typeface="+mj-cs"/>
                      <a:sym typeface="+mj-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46A-4CF0-B8FF-3EFC390AE537}"/>
                </c:ext>
                <c:ext xmlns:c15="http://schemas.microsoft.com/office/drawing/2012/chart" uri="{CE6537A1-D6FC-4f65-9D91-7224C49458BB}">
                  <c15:spPr xmlns:c15="http://schemas.microsoft.com/office/drawing/2012/chart">
                    <a:prstGeom prst="rect">
                      <a:avLst/>
                    </a:prstGeom>
                  </c15:spPr>
                </c:ext>
              </c:extLst>
            </c:dLbl>
            <c:dLbl>
              <c:idx val="6"/>
              <c:layout>
                <c:manualLayout>
                  <c:x val="0.47777777777777802"/>
                  <c:y val="0"/>
                </c:manualLayout>
              </c:layout>
              <c:numFmt formatCode="#,##0;&quot;-&quot;#,##0" sourceLinked="0"/>
              <c:spPr>
                <a:noFill/>
                <a:ln>
                  <a:noFill/>
                </a:ln>
              </c:spPr>
              <c:txPr>
                <a:bodyPr wrap="none"/>
                <a:lstStyle/>
                <a:p>
                  <a:pPr>
                    <a:defRPr sz="1200" i="1">
                      <a:solidFill>
                        <a:schemeClr val="tx1"/>
                      </a:solidFill>
                      <a:latin typeface="+mj-lt"/>
                      <a:ea typeface="+mj-ea"/>
                      <a:cs typeface="+mj-cs"/>
                      <a:sym typeface="+mj-lt"/>
                    </a:defRPr>
                  </a:pPr>
                  <a:endParaRPr lang="el-GR"/>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46A-4CF0-B8FF-3EFC390AE537}"/>
                </c:ext>
                <c:ext xmlns:c15="http://schemas.microsoft.com/office/drawing/2012/chart" uri="{CE6537A1-D6FC-4f65-9D91-7224C49458BB}">
                  <c15:spPr xmlns:c15="http://schemas.microsoft.com/office/drawing/2012/chart">
                    <a:prstGeom prst="rect">
                      <a:avLst/>
                    </a:prstGeom>
                  </c15:spPr>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Sheet1!$A$1:$G$1</c:f>
              <c:numCache>
                <c:formatCode>General</c:formatCode>
                <c:ptCount val="7"/>
                <c:pt idx="0">
                  <c:v>100</c:v>
                </c:pt>
                <c:pt idx="1">
                  <c:v>95</c:v>
                </c:pt>
                <c:pt idx="2">
                  <c:v>98</c:v>
                </c:pt>
                <c:pt idx="3">
                  <c:v>80</c:v>
                </c:pt>
                <c:pt idx="4">
                  <c:v>95</c:v>
                </c:pt>
                <c:pt idx="5">
                  <c:v>100</c:v>
                </c:pt>
                <c:pt idx="6">
                  <c:v>100</c:v>
                </c:pt>
              </c:numCache>
            </c:numRef>
          </c:val>
          <c:extLst xmlns:c16r2="http://schemas.microsoft.com/office/drawing/2015/06/chart">
            <c:ext xmlns:c16="http://schemas.microsoft.com/office/drawing/2014/chart" uri="{C3380CC4-5D6E-409C-BE32-E72D297353CC}">
              <c16:uniqueId val="{00000007-A46A-4CF0-B8FF-3EFC390AE537}"/>
            </c:ext>
          </c:extLst>
        </c:ser>
        <c:dLbls>
          <c:showLegendKey val="0"/>
          <c:showVal val="0"/>
          <c:showCatName val="0"/>
          <c:showSerName val="0"/>
          <c:showPercent val="0"/>
          <c:showBubbleSize val="0"/>
        </c:dLbls>
        <c:gapWidth val="80"/>
        <c:overlap val="100"/>
        <c:axId val="1162504752"/>
        <c:axId val="1162508016"/>
      </c:barChart>
      <c:catAx>
        <c:axId val="1162504752"/>
        <c:scaling>
          <c:orientation val="maxMin"/>
        </c:scaling>
        <c:delete val="0"/>
        <c:axPos val="l"/>
        <c:majorGridlines>
          <c:spPr>
            <a:ln>
              <a:noFill/>
            </a:ln>
          </c:spPr>
        </c:majorGridlines>
        <c:majorTickMark val="none"/>
        <c:minorTickMark val="none"/>
        <c:tickLblPos val="none"/>
        <c:spPr>
          <a:ln w="9525">
            <a:solidFill>
              <a:schemeClr val="tx1"/>
            </a:solidFill>
            <a:prstDash val="solid"/>
          </a:ln>
        </c:spPr>
        <c:crossAx val="1162508016"/>
        <c:crosses val="min"/>
        <c:auto val="0"/>
        <c:lblAlgn val="ctr"/>
        <c:lblOffset val="100"/>
        <c:noMultiLvlLbl val="0"/>
      </c:catAx>
      <c:valAx>
        <c:axId val="1162508016"/>
        <c:scaling>
          <c:orientation val="minMax"/>
          <c:max val="100"/>
          <c:min val="0"/>
        </c:scaling>
        <c:delete val="1"/>
        <c:axPos val="t"/>
        <c:numFmt formatCode="General" sourceLinked="1"/>
        <c:majorTickMark val="out"/>
        <c:minorTickMark val="none"/>
        <c:tickLblPos val="nextTo"/>
        <c:crossAx val="1162504752"/>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89524490525555E-2"/>
          <c:y val="4.8399687743950037E-2"/>
          <c:w val="0.88201644619234887"/>
          <c:h val="0.90320062451209993"/>
        </c:manualLayout>
      </c:layout>
      <c:scatterChart>
        <c:scatterStyle val="lineMarker"/>
        <c:varyColors val="0"/>
        <c:ser>
          <c:idx val="0"/>
          <c:order val="0"/>
          <c:spPr>
            <a:ln>
              <a:noFill/>
            </a:ln>
          </c:spPr>
          <c:marker>
            <c:symbol val="circle"/>
            <c:size val="7"/>
            <c:spPr>
              <a:solidFill>
                <a:schemeClr val="accent1"/>
              </a:solidFill>
              <a:ln w="9525" algn="ctr">
                <a:solidFill>
                  <a:schemeClr val="accent1"/>
                </a:solidFill>
                <a:prstDash val="solid"/>
              </a:ln>
            </c:spPr>
          </c:marker>
          <c:xVal>
            <c:numRef>
              <c:f>Sheet1!$A$1:$A$16</c:f>
              <c:numCache>
                <c:formatCode>General</c:formatCode>
                <c:ptCount val="16"/>
                <c:pt idx="0">
                  <c:v>1</c:v>
                </c:pt>
                <c:pt idx="1">
                  <c:v>2</c:v>
                </c:pt>
                <c:pt idx="2">
                  <c:v>3</c:v>
                </c:pt>
                <c:pt idx="3">
                  <c:v>4</c:v>
                </c:pt>
                <c:pt idx="4">
                  <c:v>5</c:v>
                </c:pt>
                <c:pt idx="5">
                  <c:v>6</c:v>
                </c:pt>
                <c:pt idx="6">
                  <c:v>7</c:v>
                </c:pt>
                <c:pt idx="7">
                  <c:v>8</c:v>
                </c:pt>
              </c:numCache>
            </c:numRef>
          </c:xVal>
          <c:yVal>
            <c:numRef>
              <c:f>Sheet1!$B$1:$B$16</c:f>
              <c:numCache>
                <c:formatCode>General</c:formatCode>
                <c:ptCount val="16"/>
                <c:pt idx="0">
                  <c:v>100</c:v>
                </c:pt>
                <c:pt idx="1">
                  <c:v>100</c:v>
                </c:pt>
                <c:pt idx="2">
                  <c:v>100</c:v>
                </c:pt>
                <c:pt idx="3">
                  <c:v>100</c:v>
                </c:pt>
                <c:pt idx="4">
                  <c:v>100</c:v>
                </c:pt>
                <c:pt idx="5">
                  <c:v>100</c:v>
                </c:pt>
                <c:pt idx="6">
                  <c:v>100</c:v>
                </c:pt>
                <c:pt idx="7">
                  <c:v>100</c:v>
                </c:pt>
              </c:numCache>
            </c:numRef>
          </c:yVal>
          <c:smooth val="0"/>
          <c:extLst xmlns:c16r2="http://schemas.microsoft.com/office/drawing/2015/06/chart">
            <c:ext xmlns:c16="http://schemas.microsoft.com/office/drawing/2014/chart" uri="{C3380CC4-5D6E-409C-BE32-E72D297353CC}">
              <c16:uniqueId val="{00000000-F8DB-4AAC-8906-600ED29A364A}"/>
            </c:ext>
          </c:extLst>
        </c:ser>
        <c:ser>
          <c:idx val="1"/>
          <c:order val="1"/>
          <c:spPr>
            <a:ln>
              <a:noFill/>
            </a:ln>
          </c:spPr>
          <c:marker>
            <c:symbol val="dash"/>
            <c:size val="14"/>
            <c:spPr>
              <a:solidFill>
                <a:schemeClr val="accent2"/>
              </a:solidFill>
              <a:ln w="9525" algn="ctr">
                <a:solidFill>
                  <a:schemeClr val="accent2"/>
                </a:solidFill>
                <a:prstDash val="solid"/>
              </a:ln>
            </c:spPr>
          </c:marker>
          <c:dPt>
            <c:idx val="11"/>
            <c:marker>
              <c:symbol val="dash"/>
              <c:size val="12"/>
            </c:marker>
            <c:bubble3D val="0"/>
            <c:extLst xmlns:c16r2="http://schemas.microsoft.com/office/drawing/2015/06/chart">
              <c:ext xmlns:c16="http://schemas.microsoft.com/office/drawing/2014/chart" uri="{C3380CC4-5D6E-409C-BE32-E72D297353CC}">
                <c16:uniqueId val="{00000001-F8DB-4AAC-8906-600ED29A364A}"/>
              </c:ext>
            </c:extLst>
          </c:dPt>
          <c:xVal>
            <c:numRef>
              <c:f>Sheet1!$A$1:$A$16</c:f>
              <c:numCache>
                <c:formatCode>General</c:formatCode>
                <c:ptCount val="16"/>
                <c:pt idx="8">
                  <c:v>1</c:v>
                </c:pt>
                <c:pt idx="9">
                  <c:v>2</c:v>
                </c:pt>
                <c:pt idx="10">
                  <c:v>3</c:v>
                </c:pt>
                <c:pt idx="11">
                  <c:v>4</c:v>
                </c:pt>
                <c:pt idx="12">
                  <c:v>5</c:v>
                </c:pt>
                <c:pt idx="13">
                  <c:v>6</c:v>
                </c:pt>
                <c:pt idx="14">
                  <c:v>7</c:v>
                </c:pt>
                <c:pt idx="15">
                  <c:v>8</c:v>
                </c:pt>
              </c:numCache>
            </c:numRef>
          </c:xVal>
          <c:yVal>
            <c:numRef>
              <c:f>Sheet1!$C$1:$C$16</c:f>
              <c:numCache>
                <c:formatCode>General</c:formatCode>
                <c:ptCount val="16"/>
                <c:pt idx="8">
                  <c:v>92.6</c:v>
                </c:pt>
                <c:pt idx="9">
                  <c:v>96.6</c:v>
                </c:pt>
                <c:pt idx="10">
                  <c:v>85.3</c:v>
                </c:pt>
                <c:pt idx="11">
                  <c:v>82.8</c:v>
                </c:pt>
                <c:pt idx="12">
                  <c:v>89.4</c:v>
                </c:pt>
                <c:pt idx="13">
                  <c:v>79.7</c:v>
                </c:pt>
                <c:pt idx="14">
                  <c:v>83.2</c:v>
                </c:pt>
                <c:pt idx="15">
                  <c:v>86.8</c:v>
                </c:pt>
              </c:numCache>
            </c:numRef>
          </c:yVal>
          <c:smooth val="0"/>
          <c:extLst xmlns:c16r2="http://schemas.microsoft.com/office/drawing/2015/06/chart">
            <c:ext xmlns:c16="http://schemas.microsoft.com/office/drawing/2014/chart" uri="{C3380CC4-5D6E-409C-BE32-E72D297353CC}">
              <c16:uniqueId val="{00000002-F8DB-4AAC-8906-600ED29A364A}"/>
            </c:ext>
          </c:extLst>
        </c:ser>
        <c:dLbls>
          <c:showLegendKey val="0"/>
          <c:showVal val="0"/>
          <c:showCatName val="0"/>
          <c:showSerName val="0"/>
          <c:showPercent val="0"/>
          <c:showBubbleSize val="0"/>
        </c:dLbls>
        <c:axId val="1162504208"/>
        <c:axId val="1162498768"/>
      </c:scatterChart>
      <c:valAx>
        <c:axId val="1162504208"/>
        <c:scaling>
          <c:orientation val="minMax"/>
          <c:max val="8"/>
          <c:min val="0"/>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162498768"/>
        <c:crosses val="min"/>
        <c:crossBetween val="midCat"/>
      </c:valAx>
      <c:valAx>
        <c:axId val="1162498768"/>
        <c:scaling>
          <c:orientation val="minMax"/>
          <c:max val="110"/>
          <c:min val="5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00">
                <a:solidFill>
                  <a:schemeClr val="tx1"/>
                </a:solidFill>
                <a:latin typeface="+mn-lt"/>
                <a:ea typeface="+mn-ea"/>
                <a:cs typeface="+mn-cs"/>
                <a:sym typeface="+mn-lt"/>
              </a:defRPr>
            </a:pPr>
            <a:endParaRPr lang="el-GR"/>
          </a:p>
        </c:txPr>
        <c:crossAx val="1162504208"/>
        <c:crosses val="min"/>
        <c:crossBetween val="midCat"/>
        <c:majorUnit val="1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91183879093195E-2"/>
          <c:y val="7.1789686552072809E-2"/>
          <c:w val="0.92141057934508819"/>
          <c:h val="0.8554095045500506"/>
        </c:manualLayout>
      </c:layout>
      <c:scatterChart>
        <c:scatterStyle val="lineMarker"/>
        <c:varyColors val="0"/>
        <c:ser>
          <c:idx val="0"/>
          <c:order val="0"/>
          <c:spPr>
            <a:ln>
              <a:noFill/>
            </a:ln>
          </c:spPr>
          <c:marker>
            <c:symbol val="circle"/>
            <c:size val="6"/>
            <c:spPr>
              <a:solidFill>
                <a:schemeClr val="accent1"/>
              </a:solidFill>
              <a:ln w="9525" algn="ctr">
                <a:solidFill>
                  <a:schemeClr val="accent1"/>
                </a:solidFill>
                <a:prstDash val="solid"/>
              </a:ln>
            </c:spPr>
          </c:marker>
          <c:xVal>
            <c:numRef>
              <c:f>Sheet1!$A$1:$A$14</c:f>
              <c:numCache>
                <c:formatCode>General</c:formatCode>
                <c:ptCount val="14"/>
                <c:pt idx="0">
                  <c:v>1</c:v>
                </c:pt>
                <c:pt idx="1">
                  <c:v>2</c:v>
                </c:pt>
                <c:pt idx="2">
                  <c:v>3</c:v>
                </c:pt>
                <c:pt idx="3">
                  <c:v>4</c:v>
                </c:pt>
                <c:pt idx="4">
                  <c:v>5</c:v>
                </c:pt>
                <c:pt idx="5">
                  <c:v>6</c:v>
                </c:pt>
                <c:pt idx="6">
                  <c:v>7</c:v>
                </c:pt>
              </c:numCache>
            </c:numRef>
          </c:xVal>
          <c:yVal>
            <c:numRef>
              <c:f>Sheet1!$B$1:$B$14</c:f>
              <c:numCache>
                <c:formatCode>General</c:formatCode>
                <c:ptCount val="14"/>
                <c:pt idx="0">
                  <c:v>30.67</c:v>
                </c:pt>
                <c:pt idx="1">
                  <c:v>28.92</c:v>
                </c:pt>
                <c:pt idx="2">
                  <c:v>31.87</c:v>
                </c:pt>
                <c:pt idx="3">
                  <c:v>32.67</c:v>
                </c:pt>
                <c:pt idx="4">
                  <c:v>29.05</c:v>
                </c:pt>
                <c:pt idx="5">
                  <c:v>29.08</c:v>
                </c:pt>
                <c:pt idx="6">
                  <c:v>31.74</c:v>
                </c:pt>
              </c:numCache>
            </c:numRef>
          </c:yVal>
          <c:smooth val="0"/>
          <c:extLst xmlns:c16r2="http://schemas.microsoft.com/office/drawing/2015/06/chart">
            <c:ext xmlns:c16="http://schemas.microsoft.com/office/drawing/2014/chart" uri="{C3380CC4-5D6E-409C-BE32-E72D297353CC}">
              <c16:uniqueId val="{00000000-F2F4-4272-801B-FE8DD37870BC}"/>
            </c:ext>
          </c:extLst>
        </c:ser>
        <c:ser>
          <c:idx val="1"/>
          <c:order val="1"/>
          <c:spPr>
            <a:ln>
              <a:noFill/>
            </a:ln>
          </c:spPr>
          <c:marker>
            <c:symbol val="dash"/>
            <c:size val="10"/>
            <c:spPr>
              <a:solidFill>
                <a:schemeClr val="accent2"/>
              </a:solidFill>
              <a:ln w="9525" algn="ctr">
                <a:solidFill>
                  <a:schemeClr val="accent2"/>
                </a:solidFill>
                <a:prstDash val="solid"/>
              </a:ln>
            </c:spPr>
          </c:marker>
          <c:xVal>
            <c:numRef>
              <c:f>Sheet1!$A$1:$A$14</c:f>
              <c:numCache>
                <c:formatCode>General</c:formatCode>
                <c:ptCount val="14"/>
                <c:pt idx="7">
                  <c:v>1</c:v>
                </c:pt>
                <c:pt idx="8">
                  <c:v>2</c:v>
                </c:pt>
                <c:pt idx="9">
                  <c:v>3</c:v>
                </c:pt>
                <c:pt idx="10">
                  <c:v>4</c:v>
                </c:pt>
                <c:pt idx="11">
                  <c:v>5</c:v>
                </c:pt>
                <c:pt idx="12">
                  <c:v>6</c:v>
                </c:pt>
                <c:pt idx="13">
                  <c:v>7</c:v>
                </c:pt>
              </c:numCache>
            </c:numRef>
          </c:xVal>
          <c:yVal>
            <c:numRef>
              <c:f>Sheet1!$C$1:$C$14</c:f>
              <c:numCache>
                <c:formatCode>General</c:formatCode>
                <c:ptCount val="14"/>
                <c:pt idx="7">
                  <c:v>30.67</c:v>
                </c:pt>
                <c:pt idx="8">
                  <c:v>26</c:v>
                </c:pt>
                <c:pt idx="9">
                  <c:v>31.87</c:v>
                </c:pt>
                <c:pt idx="10">
                  <c:v>32.67</c:v>
                </c:pt>
                <c:pt idx="11">
                  <c:v>28.98</c:v>
                </c:pt>
                <c:pt idx="12">
                  <c:v>27.68</c:v>
                </c:pt>
                <c:pt idx="13">
                  <c:v>29.77</c:v>
                </c:pt>
              </c:numCache>
            </c:numRef>
          </c:yVal>
          <c:smooth val="0"/>
          <c:extLst xmlns:c16r2="http://schemas.microsoft.com/office/drawing/2015/06/chart">
            <c:ext xmlns:c16="http://schemas.microsoft.com/office/drawing/2014/chart" uri="{C3380CC4-5D6E-409C-BE32-E72D297353CC}">
              <c16:uniqueId val="{00000001-F2F4-4272-801B-FE8DD37870BC}"/>
            </c:ext>
          </c:extLst>
        </c:ser>
        <c:dLbls>
          <c:showLegendKey val="0"/>
          <c:showVal val="0"/>
          <c:showCatName val="0"/>
          <c:showSerName val="0"/>
          <c:showPercent val="0"/>
          <c:showBubbleSize val="0"/>
        </c:dLbls>
        <c:axId val="1162505840"/>
        <c:axId val="1162506384"/>
      </c:scatterChart>
      <c:valAx>
        <c:axId val="1162505840"/>
        <c:scaling>
          <c:orientation val="minMax"/>
          <c:max val="8"/>
          <c:min val="0"/>
        </c:scaling>
        <c:delete val="0"/>
        <c:axPos val="b"/>
        <c:majorGridlines>
          <c:spPr>
            <a:ln>
              <a:noFill/>
            </a:ln>
          </c:spPr>
        </c:majorGridlines>
        <c:numFmt formatCode="General" sourceLinked="1"/>
        <c:majorTickMark val="none"/>
        <c:minorTickMark val="none"/>
        <c:tickLblPos val="none"/>
        <c:spPr>
          <a:ln w="9525" algn="ctr">
            <a:solidFill>
              <a:schemeClr val="tx1"/>
            </a:solidFill>
            <a:prstDash val="solid"/>
          </a:ln>
        </c:spPr>
        <c:crossAx val="1162506384"/>
        <c:crosses val="min"/>
        <c:crossBetween val="midCat"/>
      </c:valAx>
      <c:valAx>
        <c:axId val="1162506384"/>
        <c:scaling>
          <c:orientation val="minMax"/>
          <c:max val="3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200">
                <a:solidFill>
                  <a:schemeClr val="tx1"/>
                </a:solidFill>
                <a:latin typeface="+mn-lt"/>
                <a:ea typeface="+mn-ea"/>
                <a:cs typeface="+mn-cs"/>
                <a:sym typeface="+mn-lt"/>
              </a:defRPr>
            </a:pPr>
            <a:endParaRPr lang="el-GR"/>
          </a:p>
        </c:txPr>
        <c:crossAx val="1162505840"/>
        <c:crosses val="min"/>
        <c:crossBetween val="midCat"/>
        <c:majorUnit val="5"/>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3045" y="274837"/>
            <a:ext cx="3758184" cy="458788"/>
          </a:xfrm>
          <a:prstGeom prst="rect">
            <a:avLst/>
          </a:prstGeom>
        </p:spPr>
        <p:txBody>
          <a:bodyPr vert="horz" lIns="91440" tIns="45720" rIns="91440" bIns="45720" rtlCol="0"/>
          <a:lstStyle>
            <a:lvl1pPr algn="l">
              <a:defRPr sz="1200"/>
            </a:lvl1pPr>
          </a:lstStyle>
          <a:p>
            <a:endParaRPr lang="en-US" dirty="0">
              <a:solidFill>
                <a:schemeClr val="tx2"/>
              </a:solidFill>
            </a:endParaRPr>
          </a:p>
        </p:txBody>
      </p:sp>
      <p:sp>
        <p:nvSpPr>
          <p:cNvPr id="3" name="Date Placeholder 2"/>
          <p:cNvSpPr>
            <a:spLocks noGrp="1"/>
          </p:cNvSpPr>
          <p:nvPr>
            <p:ph type="dt" sz="quarter" idx="1"/>
          </p:nvPr>
        </p:nvSpPr>
        <p:spPr>
          <a:xfrm>
            <a:off x="483045" y="805862"/>
            <a:ext cx="3758184" cy="246888"/>
          </a:xfrm>
          <a:prstGeom prst="rect">
            <a:avLst/>
          </a:prstGeom>
        </p:spPr>
        <p:txBody>
          <a:bodyPr vert="horz" lIns="91440" tIns="45720" rIns="91440" bIns="45720" rtlCol="0"/>
          <a:lstStyle>
            <a:lvl1pPr algn="r">
              <a:defRPr sz="1200"/>
            </a:lvl1pPr>
          </a:lstStyle>
          <a:p>
            <a:pPr algn="l"/>
            <a:fld id="{E7A8D578-5E90-413C-9512-130603CF2639}" type="datetimeFigureOut">
              <a:rPr lang="en-US" sz="1000" smtClean="0">
                <a:solidFill>
                  <a:schemeClr val="tx2"/>
                </a:solidFill>
              </a:rPr>
              <a:pPr algn="l"/>
              <a:t>11/13/2019</a:t>
            </a:fld>
            <a:endParaRPr lang="en-US" sz="1000" dirty="0">
              <a:solidFill>
                <a:schemeClr val="tx2"/>
              </a:solidFill>
            </a:endParaRPr>
          </a:p>
        </p:txBody>
      </p:sp>
      <p:sp>
        <p:nvSpPr>
          <p:cNvPr id="4" name="Footer Placeholder 3"/>
          <p:cNvSpPr>
            <a:spLocks noGrp="1"/>
          </p:cNvSpPr>
          <p:nvPr>
            <p:ph type="ftr" sz="quarter" idx="2"/>
          </p:nvPr>
        </p:nvSpPr>
        <p:spPr>
          <a:xfrm>
            <a:off x="483045" y="8624522"/>
            <a:ext cx="2825496" cy="246888"/>
          </a:xfrm>
          <a:prstGeom prst="rect">
            <a:avLst/>
          </a:prstGeom>
        </p:spPr>
        <p:txBody>
          <a:bodyPr vert="horz" lIns="91440" tIns="45720" rIns="91440" bIns="45720" rtlCol="0" anchor="b"/>
          <a:lstStyle>
            <a:lvl1pPr algn="l">
              <a:defRPr sz="1200"/>
            </a:lvl1pPr>
          </a:lstStyle>
          <a:p>
            <a:endParaRPr lang="en-US" sz="1000" dirty="0">
              <a:solidFill>
                <a:schemeClr val="tx2"/>
              </a:solidFill>
            </a:endParaRPr>
          </a:p>
        </p:txBody>
      </p:sp>
      <p:sp>
        <p:nvSpPr>
          <p:cNvPr id="5" name="Slide Number Placeholder 4"/>
          <p:cNvSpPr>
            <a:spLocks noGrp="1"/>
          </p:cNvSpPr>
          <p:nvPr>
            <p:ph type="sldNum" sz="quarter" idx="3"/>
          </p:nvPr>
        </p:nvSpPr>
        <p:spPr>
          <a:xfrm>
            <a:off x="5174597" y="8624522"/>
            <a:ext cx="1193229" cy="246888"/>
          </a:xfrm>
          <a:prstGeom prst="rect">
            <a:avLst/>
          </a:prstGeom>
        </p:spPr>
        <p:txBody>
          <a:bodyPr vert="horz" lIns="91440" tIns="45720" rIns="91440" bIns="45720" rtlCol="0" anchor="b"/>
          <a:lstStyle>
            <a:lvl1pPr algn="r">
              <a:defRPr sz="1200"/>
            </a:lvl1pPr>
          </a:lstStyle>
          <a:p>
            <a:fld id="{6D32B792-199B-4EBF-B605-6F6C876EB442}" type="slidenum">
              <a:rPr lang="en-US" sz="1000" smtClean="0">
                <a:solidFill>
                  <a:schemeClr val="tx2"/>
                </a:solidFill>
              </a:rPr>
              <a:t>‹#›</a:t>
            </a:fld>
            <a:endParaRPr lang="en-US" sz="1000">
              <a:solidFill>
                <a:schemeClr val="tx2"/>
              </a:solidFill>
            </a:endParaRPr>
          </a:p>
        </p:txBody>
      </p:sp>
      <p:grpSp>
        <p:nvGrpSpPr>
          <p:cNvPr id="6" name="Group 5"/>
          <p:cNvGrpSpPr>
            <a:grpSpLocks noChangeAspect="1"/>
          </p:cNvGrpSpPr>
          <p:nvPr/>
        </p:nvGrpSpPr>
        <p:grpSpPr>
          <a:xfrm>
            <a:off x="4689262" y="369481"/>
            <a:ext cx="1692150" cy="365760"/>
            <a:chOff x="-2078038" y="1989138"/>
            <a:chExt cx="13308014" cy="2876550"/>
          </a:xfrm>
        </p:grpSpPr>
        <p:sp>
          <p:nvSpPr>
            <p:cNvPr id="7" name="Freeform 5"/>
            <p:cNvSpPr>
              <a:spLocks noEditPoints="1"/>
            </p:cNvSpPr>
            <p:nvPr userDrawn="1"/>
          </p:nvSpPr>
          <p:spPr bwMode="auto">
            <a:xfrm>
              <a:off x="1397000" y="2730501"/>
              <a:ext cx="9364663" cy="1457325"/>
            </a:xfrm>
            <a:custGeom>
              <a:avLst/>
              <a:gdLst>
                <a:gd name="T0" fmla="*/ 128 w 2495"/>
                <a:gd name="T1" fmla="*/ 371 h 387"/>
                <a:gd name="T2" fmla="*/ 36 w 2495"/>
                <a:gd name="T3" fmla="*/ 36 h 387"/>
                <a:gd name="T4" fmla="*/ 257 w 2495"/>
                <a:gd name="T5" fmla="*/ 185 h 387"/>
                <a:gd name="T6" fmla="*/ 246 w 2495"/>
                <a:gd name="T7" fmla="*/ 387 h 387"/>
                <a:gd name="T8" fmla="*/ 43 w 2495"/>
                <a:gd name="T9" fmla="*/ 185 h 387"/>
                <a:gd name="T10" fmla="*/ 175 w 2495"/>
                <a:gd name="T11" fmla="*/ 316 h 387"/>
                <a:gd name="T12" fmla="*/ 200 w 2495"/>
                <a:gd name="T13" fmla="*/ 288 h 387"/>
                <a:gd name="T14" fmla="*/ 128 w 2495"/>
                <a:gd name="T15" fmla="*/ 39 h 387"/>
                <a:gd name="T16" fmla="*/ 307 w 2495"/>
                <a:gd name="T17" fmla="*/ 275 h 387"/>
                <a:gd name="T18" fmla="*/ 349 w 2495"/>
                <a:gd name="T19" fmla="*/ 270 h 387"/>
                <a:gd name="T20" fmla="*/ 467 w 2495"/>
                <a:gd name="T21" fmla="*/ 114 h 387"/>
                <a:gd name="T22" fmla="*/ 467 w 2495"/>
                <a:gd name="T23" fmla="*/ 368 h 387"/>
                <a:gd name="T24" fmla="*/ 610 w 2495"/>
                <a:gd name="T25" fmla="*/ 368 h 387"/>
                <a:gd name="T26" fmla="*/ 569 w 2495"/>
                <a:gd name="T27" fmla="*/ 114 h 387"/>
                <a:gd name="T28" fmla="*/ 610 w 2495"/>
                <a:gd name="T29" fmla="*/ 368 h 387"/>
                <a:gd name="T30" fmla="*/ 567 w 2495"/>
                <a:gd name="T31" fmla="*/ 2 h 387"/>
                <a:gd name="T32" fmla="*/ 872 w 2495"/>
                <a:gd name="T33" fmla="*/ 368 h 387"/>
                <a:gd name="T34" fmla="*/ 772 w 2495"/>
                <a:gd name="T35" fmla="*/ 148 h 387"/>
                <a:gd name="T36" fmla="*/ 671 w 2495"/>
                <a:gd name="T37" fmla="*/ 368 h 387"/>
                <a:gd name="T38" fmla="*/ 712 w 2495"/>
                <a:gd name="T39" fmla="*/ 137 h 387"/>
                <a:gd name="T40" fmla="*/ 872 w 2495"/>
                <a:gd name="T41" fmla="*/ 206 h 387"/>
                <a:gd name="T42" fmla="*/ 1072 w 2495"/>
                <a:gd name="T43" fmla="*/ 368 h 387"/>
                <a:gd name="T44" fmla="*/ 1114 w 2495"/>
                <a:gd name="T45" fmla="*/ 114 h 387"/>
                <a:gd name="T46" fmla="*/ 1117 w 2495"/>
                <a:gd name="T47" fmla="*/ 48 h 387"/>
                <a:gd name="T48" fmla="*/ 1117 w 2495"/>
                <a:gd name="T49" fmla="*/ 2 h 387"/>
                <a:gd name="T50" fmla="*/ 1279 w 2495"/>
                <a:gd name="T51" fmla="*/ 241 h 387"/>
                <a:gd name="T52" fmla="*/ 1489 w 2495"/>
                <a:gd name="T53" fmla="*/ 253 h 387"/>
                <a:gd name="T54" fmla="*/ 1455 w 2495"/>
                <a:gd name="T55" fmla="*/ 306 h 387"/>
                <a:gd name="T56" fmla="*/ 1484 w 2495"/>
                <a:gd name="T57" fmla="*/ 332 h 387"/>
                <a:gd name="T58" fmla="*/ 1448 w 2495"/>
                <a:gd name="T59" fmla="*/ 221 h 387"/>
                <a:gd name="T60" fmla="*/ 1328 w 2495"/>
                <a:gd name="T61" fmla="*/ 183 h 387"/>
                <a:gd name="T62" fmla="*/ 1513 w 2495"/>
                <a:gd name="T63" fmla="*/ 334 h 387"/>
                <a:gd name="T64" fmla="*/ 1541 w 2495"/>
                <a:gd name="T65" fmla="*/ 306 h 387"/>
                <a:gd name="T66" fmla="*/ 1641 w 2495"/>
                <a:gd name="T67" fmla="*/ 259 h 387"/>
                <a:gd name="T68" fmla="*/ 1617 w 2495"/>
                <a:gd name="T69" fmla="*/ 111 h 387"/>
                <a:gd name="T70" fmla="*/ 1683 w 2495"/>
                <a:gd name="T71" fmla="*/ 167 h 387"/>
                <a:gd name="T72" fmla="*/ 1564 w 2495"/>
                <a:gd name="T73" fmla="*/ 185 h 387"/>
                <a:gd name="T74" fmla="*/ 1720 w 2495"/>
                <a:gd name="T75" fmla="*/ 292 h 387"/>
                <a:gd name="T76" fmla="*/ 1768 w 2495"/>
                <a:gd name="T77" fmla="*/ 368 h 387"/>
                <a:gd name="T78" fmla="*/ 1812 w 2495"/>
                <a:gd name="T79" fmla="*/ 3 h 387"/>
                <a:gd name="T80" fmla="*/ 2199 w 2495"/>
                <a:gd name="T81" fmla="*/ 368 h 387"/>
                <a:gd name="T82" fmla="*/ 2061 w 2495"/>
                <a:gd name="T83" fmla="*/ 311 h 387"/>
                <a:gd name="T84" fmla="*/ 1929 w 2495"/>
                <a:gd name="T85" fmla="*/ 368 h 387"/>
                <a:gd name="T86" fmla="*/ 1928 w 2495"/>
                <a:gd name="T87" fmla="*/ 3 h 387"/>
                <a:gd name="T88" fmla="*/ 2156 w 2495"/>
                <a:gd name="T89" fmla="*/ 3 h 387"/>
                <a:gd name="T90" fmla="*/ 2368 w 2495"/>
                <a:gd name="T91" fmla="*/ 371 h 387"/>
                <a:gd name="T92" fmla="*/ 2271 w 2495"/>
                <a:gd name="T93" fmla="*/ 291 h 387"/>
                <a:gd name="T94" fmla="*/ 2452 w 2495"/>
                <a:gd name="T95" fmla="*/ 267 h 387"/>
                <a:gd name="T96" fmla="*/ 2347 w 2495"/>
                <a:gd name="T97" fmla="*/ 201 h 387"/>
                <a:gd name="T98" fmla="*/ 2369 w 2495"/>
                <a:gd name="T99" fmla="*/ 0 h 387"/>
                <a:gd name="T100" fmla="*/ 2452 w 2495"/>
                <a:gd name="T101" fmla="*/ 70 h 387"/>
                <a:gd name="T102" fmla="*/ 2294 w 2495"/>
                <a:gd name="T103" fmla="*/ 102 h 387"/>
                <a:gd name="T104" fmla="*/ 2397 w 2495"/>
                <a:gd name="T105" fmla="*/ 167 h 387"/>
                <a:gd name="T106" fmla="*/ 2368 w 2495"/>
                <a:gd name="T107" fmla="*/ 371 h 387"/>
                <a:gd name="T108" fmla="*/ 936 w 2495"/>
                <a:gd name="T109" fmla="*/ 298 h 387"/>
                <a:gd name="T110" fmla="*/ 905 w 2495"/>
                <a:gd name="T111" fmla="*/ 114 h 387"/>
                <a:gd name="T112" fmla="*/ 977 w 2495"/>
                <a:gd name="T113" fmla="*/ 37 h 387"/>
                <a:gd name="T114" fmla="*/ 1031 w 2495"/>
                <a:gd name="T115" fmla="*/ 147 h 387"/>
                <a:gd name="T116" fmla="*/ 1009 w 2495"/>
                <a:gd name="T117" fmla="*/ 331 h 387"/>
                <a:gd name="T118" fmla="*/ 1012 w 2495"/>
                <a:gd name="T119" fmla="*/ 368 h 387"/>
                <a:gd name="T120" fmla="*/ 1174 w 2495"/>
                <a:gd name="T121" fmla="*/ 299 h 387"/>
                <a:gd name="T122" fmla="*/ 1215 w 2495"/>
                <a:gd name="T123" fmla="*/ 297 h 387"/>
                <a:gd name="T124" fmla="*/ 1249 w 2495"/>
                <a:gd name="T125" fmla="*/ 33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5" h="387">
                  <a:moveTo>
                    <a:pt x="246" y="387"/>
                  </a:moveTo>
                  <a:cubicBezTo>
                    <a:pt x="205" y="347"/>
                    <a:pt x="205" y="347"/>
                    <a:pt x="205" y="347"/>
                  </a:cubicBezTo>
                  <a:cubicBezTo>
                    <a:pt x="185" y="363"/>
                    <a:pt x="158" y="371"/>
                    <a:pt x="128" y="371"/>
                  </a:cubicBezTo>
                  <a:cubicBezTo>
                    <a:pt x="92" y="371"/>
                    <a:pt x="60" y="358"/>
                    <a:pt x="36" y="335"/>
                  </a:cubicBezTo>
                  <a:cubicBezTo>
                    <a:pt x="1" y="299"/>
                    <a:pt x="0" y="265"/>
                    <a:pt x="0" y="185"/>
                  </a:cubicBezTo>
                  <a:cubicBezTo>
                    <a:pt x="0" y="105"/>
                    <a:pt x="1" y="71"/>
                    <a:pt x="36" y="36"/>
                  </a:cubicBezTo>
                  <a:cubicBezTo>
                    <a:pt x="60" y="12"/>
                    <a:pt x="92" y="0"/>
                    <a:pt x="128" y="0"/>
                  </a:cubicBezTo>
                  <a:cubicBezTo>
                    <a:pt x="165" y="0"/>
                    <a:pt x="196" y="12"/>
                    <a:pt x="220" y="36"/>
                  </a:cubicBezTo>
                  <a:cubicBezTo>
                    <a:pt x="254" y="70"/>
                    <a:pt x="257" y="100"/>
                    <a:pt x="257" y="185"/>
                  </a:cubicBezTo>
                  <a:cubicBezTo>
                    <a:pt x="257" y="254"/>
                    <a:pt x="256" y="289"/>
                    <a:pt x="233" y="320"/>
                  </a:cubicBezTo>
                  <a:cubicBezTo>
                    <a:pt x="272" y="360"/>
                    <a:pt x="272" y="360"/>
                    <a:pt x="272" y="360"/>
                  </a:cubicBezTo>
                  <a:lnTo>
                    <a:pt x="246" y="387"/>
                  </a:lnTo>
                  <a:close/>
                  <a:moveTo>
                    <a:pt x="128" y="39"/>
                  </a:moveTo>
                  <a:cubicBezTo>
                    <a:pt x="104" y="39"/>
                    <a:pt x="83" y="48"/>
                    <a:pt x="68" y="64"/>
                  </a:cubicBezTo>
                  <a:cubicBezTo>
                    <a:pt x="46" y="86"/>
                    <a:pt x="43" y="109"/>
                    <a:pt x="43" y="185"/>
                  </a:cubicBezTo>
                  <a:cubicBezTo>
                    <a:pt x="43" y="261"/>
                    <a:pt x="46" y="285"/>
                    <a:pt x="68" y="307"/>
                  </a:cubicBezTo>
                  <a:cubicBezTo>
                    <a:pt x="83" y="323"/>
                    <a:pt x="104" y="331"/>
                    <a:pt x="128" y="331"/>
                  </a:cubicBezTo>
                  <a:cubicBezTo>
                    <a:pt x="147" y="331"/>
                    <a:pt x="162" y="326"/>
                    <a:pt x="175" y="316"/>
                  </a:cubicBezTo>
                  <a:cubicBezTo>
                    <a:pt x="130" y="271"/>
                    <a:pt x="130" y="271"/>
                    <a:pt x="130" y="271"/>
                  </a:cubicBezTo>
                  <a:cubicBezTo>
                    <a:pt x="157" y="244"/>
                    <a:pt x="157" y="244"/>
                    <a:pt x="157" y="244"/>
                  </a:cubicBezTo>
                  <a:cubicBezTo>
                    <a:pt x="200" y="288"/>
                    <a:pt x="200" y="288"/>
                    <a:pt x="200" y="288"/>
                  </a:cubicBezTo>
                  <a:cubicBezTo>
                    <a:pt x="212" y="267"/>
                    <a:pt x="213" y="239"/>
                    <a:pt x="213" y="185"/>
                  </a:cubicBezTo>
                  <a:cubicBezTo>
                    <a:pt x="213" y="109"/>
                    <a:pt x="210" y="86"/>
                    <a:pt x="189" y="64"/>
                  </a:cubicBezTo>
                  <a:cubicBezTo>
                    <a:pt x="173" y="48"/>
                    <a:pt x="152" y="39"/>
                    <a:pt x="128" y="39"/>
                  </a:cubicBezTo>
                  <a:close/>
                  <a:moveTo>
                    <a:pt x="399" y="371"/>
                  </a:moveTo>
                  <a:cubicBezTo>
                    <a:pt x="372" y="371"/>
                    <a:pt x="349" y="363"/>
                    <a:pt x="333" y="347"/>
                  </a:cubicBezTo>
                  <a:cubicBezTo>
                    <a:pt x="316" y="330"/>
                    <a:pt x="307" y="306"/>
                    <a:pt x="307" y="275"/>
                  </a:cubicBezTo>
                  <a:cubicBezTo>
                    <a:pt x="307" y="114"/>
                    <a:pt x="307" y="114"/>
                    <a:pt x="307" y="114"/>
                  </a:cubicBezTo>
                  <a:cubicBezTo>
                    <a:pt x="349" y="114"/>
                    <a:pt x="349" y="114"/>
                    <a:pt x="349" y="114"/>
                  </a:cubicBezTo>
                  <a:cubicBezTo>
                    <a:pt x="349" y="270"/>
                    <a:pt x="349" y="270"/>
                    <a:pt x="349" y="270"/>
                  </a:cubicBezTo>
                  <a:cubicBezTo>
                    <a:pt x="349" y="311"/>
                    <a:pt x="369" y="333"/>
                    <a:pt x="407" y="333"/>
                  </a:cubicBezTo>
                  <a:cubicBezTo>
                    <a:pt x="445" y="333"/>
                    <a:pt x="467" y="310"/>
                    <a:pt x="467" y="270"/>
                  </a:cubicBezTo>
                  <a:cubicBezTo>
                    <a:pt x="467" y="114"/>
                    <a:pt x="467" y="114"/>
                    <a:pt x="467" y="114"/>
                  </a:cubicBezTo>
                  <a:cubicBezTo>
                    <a:pt x="508" y="114"/>
                    <a:pt x="508" y="114"/>
                    <a:pt x="508" y="114"/>
                  </a:cubicBezTo>
                  <a:cubicBezTo>
                    <a:pt x="508" y="368"/>
                    <a:pt x="508" y="368"/>
                    <a:pt x="508" y="368"/>
                  </a:cubicBezTo>
                  <a:cubicBezTo>
                    <a:pt x="467" y="368"/>
                    <a:pt x="467" y="368"/>
                    <a:pt x="467" y="368"/>
                  </a:cubicBezTo>
                  <a:cubicBezTo>
                    <a:pt x="467" y="344"/>
                    <a:pt x="467" y="344"/>
                    <a:pt x="467" y="344"/>
                  </a:cubicBezTo>
                  <a:cubicBezTo>
                    <a:pt x="449" y="361"/>
                    <a:pt x="426" y="371"/>
                    <a:pt x="399" y="371"/>
                  </a:cubicBezTo>
                  <a:close/>
                  <a:moveTo>
                    <a:pt x="610" y="368"/>
                  </a:moveTo>
                  <a:cubicBezTo>
                    <a:pt x="569" y="368"/>
                    <a:pt x="569" y="368"/>
                    <a:pt x="569" y="368"/>
                  </a:cubicBezTo>
                  <a:cubicBezTo>
                    <a:pt x="569" y="233"/>
                    <a:pt x="569" y="233"/>
                    <a:pt x="569" y="233"/>
                  </a:cubicBezTo>
                  <a:cubicBezTo>
                    <a:pt x="569" y="114"/>
                    <a:pt x="569" y="114"/>
                    <a:pt x="569" y="114"/>
                  </a:cubicBezTo>
                  <a:cubicBezTo>
                    <a:pt x="610" y="114"/>
                    <a:pt x="610" y="114"/>
                    <a:pt x="610" y="114"/>
                  </a:cubicBezTo>
                  <a:cubicBezTo>
                    <a:pt x="610" y="231"/>
                    <a:pt x="610" y="231"/>
                    <a:pt x="610" y="231"/>
                  </a:cubicBezTo>
                  <a:lnTo>
                    <a:pt x="610" y="368"/>
                  </a:lnTo>
                  <a:close/>
                  <a:moveTo>
                    <a:pt x="613" y="48"/>
                  </a:moveTo>
                  <a:cubicBezTo>
                    <a:pt x="567" y="48"/>
                    <a:pt x="567" y="48"/>
                    <a:pt x="567" y="48"/>
                  </a:cubicBezTo>
                  <a:cubicBezTo>
                    <a:pt x="567" y="2"/>
                    <a:pt x="567" y="2"/>
                    <a:pt x="567" y="2"/>
                  </a:cubicBezTo>
                  <a:cubicBezTo>
                    <a:pt x="613" y="2"/>
                    <a:pt x="613" y="2"/>
                    <a:pt x="613" y="2"/>
                  </a:cubicBezTo>
                  <a:lnTo>
                    <a:pt x="613" y="48"/>
                  </a:lnTo>
                  <a:close/>
                  <a:moveTo>
                    <a:pt x="872" y="368"/>
                  </a:moveTo>
                  <a:cubicBezTo>
                    <a:pt x="830" y="368"/>
                    <a:pt x="830" y="368"/>
                    <a:pt x="830" y="368"/>
                  </a:cubicBezTo>
                  <a:cubicBezTo>
                    <a:pt x="830" y="212"/>
                    <a:pt x="830" y="212"/>
                    <a:pt x="830" y="212"/>
                  </a:cubicBezTo>
                  <a:cubicBezTo>
                    <a:pt x="830" y="171"/>
                    <a:pt x="809" y="148"/>
                    <a:pt x="772" y="148"/>
                  </a:cubicBezTo>
                  <a:cubicBezTo>
                    <a:pt x="734" y="148"/>
                    <a:pt x="712" y="172"/>
                    <a:pt x="712" y="212"/>
                  </a:cubicBezTo>
                  <a:cubicBezTo>
                    <a:pt x="712" y="368"/>
                    <a:pt x="712" y="368"/>
                    <a:pt x="712" y="368"/>
                  </a:cubicBezTo>
                  <a:cubicBezTo>
                    <a:pt x="671" y="368"/>
                    <a:pt x="671" y="368"/>
                    <a:pt x="671" y="368"/>
                  </a:cubicBezTo>
                  <a:cubicBezTo>
                    <a:pt x="671" y="114"/>
                    <a:pt x="671" y="114"/>
                    <a:pt x="671" y="114"/>
                  </a:cubicBezTo>
                  <a:cubicBezTo>
                    <a:pt x="712" y="114"/>
                    <a:pt x="712" y="114"/>
                    <a:pt x="712" y="114"/>
                  </a:cubicBezTo>
                  <a:cubicBezTo>
                    <a:pt x="712" y="137"/>
                    <a:pt x="712" y="137"/>
                    <a:pt x="712" y="137"/>
                  </a:cubicBezTo>
                  <a:cubicBezTo>
                    <a:pt x="730" y="120"/>
                    <a:pt x="753" y="111"/>
                    <a:pt x="780" y="111"/>
                  </a:cubicBezTo>
                  <a:cubicBezTo>
                    <a:pt x="807" y="111"/>
                    <a:pt x="830" y="119"/>
                    <a:pt x="845" y="135"/>
                  </a:cubicBezTo>
                  <a:cubicBezTo>
                    <a:pt x="863" y="152"/>
                    <a:pt x="872" y="175"/>
                    <a:pt x="872" y="206"/>
                  </a:cubicBezTo>
                  <a:lnTo>
                    <a:pt x="872" y="368"/>
                  </a:lnTo>
                  <a:close/>
                  <a:moveTo>
                    <a:pt x="1114" y="368"/>
                  </a:moveTo>
                  <a:cubicBezTo>
                    <a:pt x="1072" y="368"/>
                    <a:pt x="1072" y="368"/>
                    <a:pt x="1072" y="368"/>
                  </a:cubicBezTo>
                  <a:cubicBezTo>
                    <a:pt x="1072" y="229"/>
                    <a:pt x="1072" y="229"/>
                    <a:pt x="1072" y="229"/>
                  </a:cubicBezTo>
                  <a:cubicBezTo>
                    <a:pt x="1072" y="114"/>
                    <a:pt x="1072" y="114"/>
                    <a:pt x="1072" y="114"/>
                  </a:cubicBezTo>
                  <a:cubicBezTo>
                    <a:pt x="1114" y="114"/>
                    <a:pt x="1114" y="114"/>
                    <a:pt x="1114" y="114"/>
                  </a:cubicBezTo>
                  <a:cubicBezTo>
                    <a:pt x="1114" y="229"/>
                    <a:pt x="1114" y="229"/>
                    <a:pt x="1114" y="229"/>
                  </a:cubicBezTo>
                  <a:lnTo>
                    <a:pt x="1114" y="368"/>
                  </a:lnTo>
                  <a:close/>
                  <a:moveTo>
                    <a:pt x="1117" y="48"/>
                  </a:moveTo>
                  <a:cubicBezTo>
                    <a:pt x="1070" y="48"/>
                    <a:pt x="1070" y="48"/>
                    <a:pt x="1070" y="48"/>
                  </a:cubicBezTo>
                  <a:cubicBezTo>
                    <a:pt x="1070" y="2"/>
                    <a:pt x="1070" y="2"/>
                    <a:pt x="1070" y="2"/>
                  </a:cubicBezTo>
                  <a:cubicBezTo>
                    <a:pt x="1117" y="2"/>
                    <a:pt x="1117" y="2"/>
                    <a:pt x="1117" y="2"/>
                  </a:cubicBezTo>
                  <a:lnTo>
                    <a:pt x="1117" y="48"/>
                  </a:lnTo>
                  <a:close/>
                  <a:moveTo>
                    <a:pt x="1391" y="371"/>
                  </a:moveTo>
                  <a:cubicBezTo>
                    <a:pt x="1319" y="371"/>
                    <a:pt x="1279" y="325"/>
                    <a:pt x="1279" y="241"/>
                  </a:cubicBezTo>
                  <a:cubicBezTo>
                    <a:pt x="1279" y="159"/>
                    <a:pt x="1318" y="111"/>
                    <a:pt x="1384" y="111"/>
                  </a:cubicBezTo>
                  <a:cubicBezTo>
                    <a:pt x="1450" y="111"/>
                    <a:pt x="1489" y="157"/>
                    <a:pt x="1489" y="234"/>
                  </a:cubicBezTo>
                  <a:cubicBezTo>
                    <a:pt x="1489" y="253"/>
                    <a:pt x="1489" y="253"/>
                    <a:pt x="1489" y="253"/>
                  </a:cubicBezTo>
                  <a:cubicBezTo>
                    <a:pt x="1321" y="253"/>
                    <a:pt x="1321" y="253"/>
                    <a:pt x="1321" y="253"/>
                  </a:cubicBezTo>
                  <a:cubicBezTo>
                    <a:pt x="1322" y="305"/>
                    <a:pt x="1347" y="334"/>
                    <a:pt x="1392" y="334"/>
                  </a:cubicBezTo>
                  <a:cubicBezTo>
                    <a:pt x="1418" y="334"/>
                    <a:pt x="1435" y="327"/>
                    <a:pt x="1455" y="306"/>
                  </a:cubicBezTo>
                  <a:cubicBezTo>
                    <a:pt x="1457" y="305"/>
                    <a:pt x="1457" y="305"/>
                    <a:pt x="1457" y="305"/>
                  </a:cubicBezTo>
                  <a:cubicBezTo>
                    <a:pt x="1485" y="330"/>
                    <a:pt x="1485" y="330"/>
                    <a:pt x="1485" y="330"/>
                  </a:cubicBezTo>
                  <a:cubicBezTo>
                    <a:pt x="1484" y="332"/>
                    <a:pt x="1484" y="332"/>
                    <a:pt x="1484" y="332"/>
                  </a:cubicBezTo>
                  <a:cubicBezTo>
                    <a:pt x="1459" y="356"/>
                    <a:pt x="1435" y="371"/>
                    <a:pt x="1391" y="371"/>
                  </a:cubicBezTo>
                  <a:close/>
                  <a:moveTo>
                    <a:pt x="1321" y="221"/>
                  </a:moveTo>
                  <a:cubicBezTo>
                    <a:pt x="1448" y="221"/>
                    <a:pt x="1448" y="221"/>
                    <a:pt x="1448" y="221"/>
                  </a:cubicBezTo>
                  <a:cubicBezTo>
                    <a:pt x="1446" y="203"/>
                    <a:pt x="1445" y="195"/>
                    <a:pt x="1440" y="183"/>
                  </a:cubicBezTo>
                  <a:cubicBezTo>
                    <a:pt x="1429" y="160"/>
                    <a:pt x="1409" y="147"/>
                    <a:pt x="1384" y="147"/>
                  </a:cubicBezTo>
                  <a:cubicBezTo>
                    <a:pt x="1359" y="147"/>
                    <a:pt x="1339" y="160"/>
                    <a:pt x="1328" y="183"/>
                  </a:cubicBezTo>
                  <a:cubicBezTo>
                    <a:pt x="1323" y="195"/>
                    <a:pt x="1322" y="203"/>
                    <a:pt x="1321" y="221"/>
                  </a:cubicBezTo>
                  <a:close/>
                  <a:moveTo>
                    <a:pt x="1617" y="371"/>
                  </a:moveTo>
                  <a:cubicBezTo>
                    <a:pt x="1571" y="371"/>
                    <a:pt x="1539" y="360"/>
                    <a:pt x="1513" y="334"/>
                  </a:cubicBezTo>
                  <a:cubicBezTo>
                    <a:pt x="1511" y="332"/>
                    <a:pt x="1511" y="332"/>
                    <a:pt x="1511" y="332"/>
                  </a:cubicBezTo>
                  <a:cubicBezTo>
                    <a:pt x="1539" y="304"/>
                    <a:pt x="1539" y="304"/>
                    <a:pt x="1539" y="304"/>
                  </a:cubicBezTo>
                  <a:cubicBezTo>
                    <a:pt x="1541" y="306"/>
                    <a:pt x="1541" y="306"/>
                    <a:pt x="1541" y="306"/>
                  </a:cubicBezTo>
                  <a:cubicBezTo>
                    <a:pt x="1558" y="325"/>
                    <a:pt x="1584" y="334"/>
                    <a:pt x="1616" y="334"/>
                  </a:cubicBezTo>
                  <a:cubicBezTo>
                    <a:pt x="1640" y="334"/>
                    <a:pt x="1680" y="329"/>
                    <a:pt x="1680" y="293"/>
                  </a:cubicBezTo>
                  <a:cubicBezTo>
                    <a:pt x="1680" y="272"/>
                    <a:pt x="1668" y="261"/>
                    <a:pt x="1641" y="259"/>
                  </a:cubicBezTo>
                  <a:cubicBezTo>
                    <a:pt x="1600" y="256"/>
                    <a:pt x="1600" y="256"/>
                    <a:pt x="1600" y="256"/>
                  </a:cubicBezTo>
                  <a:cubicBezTo>
                    <a:pt x="1549" y="251"/>
                    <a:pt x="1523" y="228"/>
                    <a:pt x="1523" y="186"/>
                  </a:cubicBezTo>
                  <a:cubicBezTo>
                    <a:pt x="1523" y="140"/>
                    <a:pt x="1560" y="111"/>
                    <a:pt x="1617" y="111"/>
                  </a:cubicBezTo>
                  <a:cubicBezTo>
                    <a:pt x="1655" y="111"/>
                    <a:pt x="1686" y="120"/>
                    <a:pt x="1708" y="138"/>
                  </a:cubicBezTo>
                  <a:cubicBezTo>
                    <a:pt x="1711" y="140"/>
                    <a:pt x="1711" y="140"/>
                    <a:pt x="1711" y="140"/>
                  </a:cubicBezTo>
                  <a:cubicBezTo>
                    <a:pt x="1683" y="167"/>
                    <a:pt x="1683" y="167"/>
                    <a:pt x="1683" y="167"/>
                  </a:cubicBezTo>
                  <a:cubicBezTo>
                    <a:pt x="1681" y="166"/>
                    <a:pt x="1681" y="166"/>
                    <a:pt x="1681" y="166"/>
                  </a:cubicBezTo>
                  <a:cubicBezTo>
                    <a:pt x="1665" y="153"/>
                    <a:pt x="1643" y="147"/>
                    <a:pt x="1617" y="147"/>
                  </a:cubicBezTo>
                  <a:cubicBezTo>
                    <a:pt x="1583" y="147"/>
                    <a:pt x="1564" y="160"/>
                    <a:pt x="1564" y="185"/>
                  </a:cubicBezTo>
                  <a:cubicBezTo>
                    <a:pt x="1564" y="206"/>
                    <a:pt x="1576" y="216"/>
                    <a:pt x="1606" y="219"/>
                  </a:cubicBezTo>
                  <a:cubicBezTo>
                    <a:pt x="1645" y="223"/>
                    <a:pt x="1645" y="223"/>
                    <a:pt x="1645" y="223"/>
                  </a:cubicBezTo>
                  <a:cubicBezTo>
                    <a:pt x="1677" y="226"/>
                    <a:pt x="1720" y="236"/>
                    <a:pt x="1720" y="292"/>
                  </a:cubicBezTo>
                  <a:cubicBezTo>
                    <a:pt x="1720" y="341"/>
                    <a:pt x="1681" y="371"/>
                    <a:pt x="1617" y="371"/>
                  </a:cubicBezTo>
                  <a:close/>
                  <a:moveTo>
                    <a:pt x="1812" y="368"/>
                  </a:moveTo>
                  <a:cubicBezTo>
                    <a:pt x="1768" y="368"/>
                    <a:pt x="1768" y="368"/>
                    <a:pt x="1768" y="368"/>
                  </a:cubicBezTo>
                  <a:cubicBezTo>
                    <a:pt x="1768" y="202"/>
                    <a:pt x="1768" y="202"/>
                    <a:pt x="1768" y="202"/>
                  </a:cubicBezTo>
                  <a:cubicBezTo>
                    <a:pt x="1768" y="3"/>
                    <a:pt x="1768" y="3"/>
                    <a:pt x="1768" y="3"/>
                  </a:cubicBezTo>
                  <a:cubicBezTo>
                    <a:pt x="1812" y="3"/>
                    <a:pt x="1812" y="3"/>
                    <a:pt x="1812" y="3"/>
                  </a:cubicBezTo>
                  <a:cubicBezTo>
                    <a:pt x="1812" y="202"/>
                    <a:pt x="1812" y="202"/>
                    <a:pt x="1812" y="202"/>
                  </a:cubicBezTo>
                  <a:lnTo>
                    <a:pt x="1812" y="368"/>
                  </a:lnTo>
                  <a:close/>
                  <a:moveTo>
                    <a:pt x="2199" y="368"/>
                  </a:moveTo>
                  <a:cubicBezTo>
                    <a:pt x="2155" y="368"/>
                    <a:pt x="2155" y="368"/>
                    <a:pt x="2155" y="368"/>
                  </a:cubicBezTo>
                  <a:cubicBezTo>
                    <a:pt x="2155" y="104"/>
                    <a:pt x="2155" y="104"/>
                    <a:pt x="2155" y="104"/>
                  </a:cubicBezTo>
                  <a:cubicBezTo>
                    <a:pt x="2061" y="311"/>
                    <a:pt x="2061" y="311"/>
                    <a:pt x="2061" y="311"/>
                  </a:cubicBezTo>
                  <a:cubicBezTo>
                    <a:pt x="2025" y="311"/>
                    <a:pt x="2025" y="311"/>
                    <a:pt x="2025" y="311"/>
                  </a:cubicBezTo>
                  <a:cubicBezTo>
                    <a:pt x="1929" y="103"/>
                    <a:pt x="1929" y="103"/>
                    <a:pt x="1929" y="103"/>
                  </a:cubicBezTo>
                  <a:cubicBezTo>
                    <a:pt x="1929" y="368"/>
                    <a:pt x="1929" y="368"/>
                    <a:pt x="1929" y="368"/>
                  </a:cubicBezTo>
                  <a:cubicBezTo>
                    <a:pt x="1885" y="368"/>
                    <a:pt x="1885" y="368"/>
                    <a:pt x="1885" y="368"/>
                  </a:cubicBezTo>
                  <a:cubicBezTo>
                    <a:pt x="1885" y="3"/>
                    <a:pt x="1885" y="3"/>
                    <a:pt x="1885" y="3"/>
                  </a:cubicBezTo>
                  <a:cubicBezTo>
                    <a:pt x="1928" y="3"/>
                    <a:pt x="1928" y="3"/>
                    <a:pt x="1928" y="3"/>
                  </a:cubicBezTo>
                  <a:cubicBezTo>
                    <a:pt x="1929" y="4"/>
                    <a:pt x="1929" y="4"/>
                    <a:pt x="1929" y="4"/>
                  </a:cubicBezTo>
                  <a:cubicBezTo>
                    <a:pt x="2044" y="254"/>
                    <a:pt x="2044" y="254"/>
                    <a:pt x="2044" y="254"/>
                  </a:cubicBezTo>
                  <a:cubicBezTo>
                    <a:pt x="2156" y="3"/>
                    <a:pt x="2156" y="3"/>
                    <a:pt x="2156" y="3"/>
                  </a:cubicBezTo>
                  <a:cubicBezTo>
                    <a:pt x="2199" y="3"/>
                    <a:pt x="2199" y="3"/>
                    <a:pt x="2199" y="3"/>
                  </a:cubicBezTo>
                  <a:lnTo>
                    <a:pt x="2199" y="368"/>
                  </a:lnTo>
                  <a:close/>
                  <a:moveTo>
                    <a:pt x="2368" y="371"/>
                  </a:moveTo>
                  <a:cubicBezTo>
                    <a:pt x="2313" y="371"/>
                    <a:pt x="2277" y="357"/>
                    <a:pt x="2243" y="323"/>
                  </a:cubicBezTo>
                  <a:cubicBezTo>
                    <a:pt x="2241" y="321"/>
                    <a:pt x="2241" y="321"/>
                    <a:pt x="2241" y="321"/>
                  </a:cubicBezTo>
                  <a:cubicBezTo>
                    <a:pt x="2271" y="291"/>
                    <a:pt x="2271" y="291"/>
                    <a:pt x="2271" y="291"/>
                  </a:cubicBezTo>
                  <a:cubicBezTo>
                    <a:pt x="2273" y="293"/>
                    <a:pt x="2273" y="293"/>
                    <a:pt x="2273" y="293"/>
                  </a:cubicBezTo>
                  <a:cubicBezTo>
                    <a:pt x="2300" y="321"/>
                    <a:pt x="2326" y="331"/>
                    <a:pt x="2369" y="331"/>
                  </a:cubicBezTo>
                  <a:cubicBezTo>
                    <a:pt x="2422" y="331"/>
                    <a:pt x="2452" y="308"/>
                    <a:pt x="2452" y="267"/>
                  </a:cubicBezTo>
                  <a:cubicBezTo>
                    <a:pt x="2452" y="248"/>
                    <a:pt x="2446" y="234"/>
                    <a:pt x="2435" y="224"/>
                  </a:cubicBezTo>
                  <a:cubicBezTo>
                    <a:pt x="2424" y="215"/>
                    <a:pt x="2415" y="211"/>
                    <a:pt x="2389" y="207"/>
                  </a:cubicBezTo>
                  <a:cubicBezTo>
                    <a:pt x="2347" y="201"/>
                    <a:pt x="2347" y="201"/>
                    <a:pt x="2347" y="201"/>
                  </a:cubicBezTo>
                  <a:cubicBezTo>
                    <a:pt x="2318" y="196"/>
                    <a:pt x="2297" y="187"/>
                    <a:pt x="2280" y="173"/>
                  </a:cubicBezTo>
                  <a:cubicBezTo>
                    <a:pt x="2261" y="156"/>
                    <a:pt x="2251" y="133"/>
                    <a:pt x="2251" y="103"/>
                  </a:cubicBezTo>
                  <a:cubicBezTo>
                    <a:pt x="2251" y="40"/>
                    <a:pt x="2298" y="0"/>
                    <a:pt x="2369" y="0"/>
                  </a:cubicBezTo>
                  <a:cubicBezTo>
                    <a:pt x="2415" y="0"/>
                    <a:pt x="2446" y="11"/>
                    <a:pt x="2478" y="40"/>
                  </a:cubicBezTo>
                  <a:cubicBezTo>
                    <a:pt x="2480" y="41"/>
                    <a:pt x="2480" y="41"/>
                    <a:pt x="2480" y="41"/>
                  </a:cubicBezTo>
                  <a:cubicBezTo>
                    <a:pt x="2452" y="70"/>
                    <a:pt x="2452" y="70"/>
                    <a:pt x="2452" y="70"/>
                  </a:cubicBezTo>
                  <a:cubicBezTo>
                    <a:pt x="2450" y="68"/>
                    <a:pt x="2450" y="68"/>
                    <a:pt x="2450" y="68"/>
                  </a:cubicBezTo>
                  <a:cubicBezTo>
                    <a:pt x="2427" y="47"/>
                    <a:pt x="2403" y="38"/>
                    <a:pt x="2368" y="38"/>
                  </a:cubicBezTo>
                  <a:cubicBezTo>
                    <a:pt x="2322" y="38"/>
                    <a:pt x="2294" y="62"/>
                    <a:pt x="2294" y="102"/>
                  </a:cubicBezTo>
                  <a:cubicBezTo>
                    <a:pt x="2294" y="120"/>
                    <a:pt x="2299" y="133"/>
                    <a:pt x="2309" y="142"/>
                  </a:cubicBezTo>
                  <a:cubicBezTo>
                    <a:pt x="2319" y="151"/>
                    <a:pt x="2335" y="157"/>
                    <a:pt x="2355" y="160"/>
                  </a:cubicBezTo>
                  <a:cubicBezTo>
                    <a:pt x="2397" y="167"/>
                    <a:pt x="2397" y="167"/>
                    <a:pt x="2397" y="167"/>
                  </a:cubicBezTo>
                  <a:cubicBezTo>
                    <a:pt x="2431" y="172"/>
                    <a:pt x="2447" y="179"/>
                    <a:pt x="2464" y="193"/>
                  </a:cubicBezTo>
                  <a:cubicBezTo>
                    <a:pt x="2484" y="211"/>
                    <a:pt x="2495" y="236"/>
                    <a:pt x="2495" y="266"/>
                  </a:cubicBezTo>
                  <a:cubicBezTo>
                    <a:pt x="2495" y="330"/>
                    <a:pt x="2445" y="371"/>
                    <a:pt x="2368" y="371"/>
                  </a:cubicBezTo>
                  <a:close/>
                  <a:moveTo>
                    <a:pt x="1012" y="368"/>
                  </a:moveTo>
                  <a:cubicBezTo>
                    <a:pt x="1002" y="368"/>
                    <a:pt x="1002" y="368"/>
                    <a:pt x="1002" y="368"/>
                  </a:cubicBezTo>
                  <a:cubicBezTo>
                    <a:pt x="962" y="368"/>
                    <a:pt x="936" y="341"/>
                    <a:pt x="936" y="298"/>
                  </a:cubicBezTo>
                  <a:cubicBezTo>
                    <a:pt x="936" y="147"/>
                    <a:pt x="936" y="147"/>
                    <a:pt x="936" y="147"/>
                  </a:cubicBezTo>
                  <a:cubicBezTo>
                    <a:pt x="905" y="147"/>
                    <a:pt x="905" y="147"/>
                    <a:pt x="905" y="147"/>
                  </a:cubicBezTo>
                  <a:cubicBezTo>
                    <a:pt x="905" y="114"/>
                    <a:pt x="905" y="114"/>
                    <a:pt x="905" y="114"/>
                  </a:cubicBezTo>
                  <a:cubicBezTo>
                    <a:pt x="936" y="114"/>
                    <a:pt x="936" y="114"/>
                    <a:pt x="936" y="114"/>
                  </a:cubicBezTo>
                  <a:cubicBezTo>
                    <a:pt x="936" y="37"/>
                    <a:pt x="936" y="37"/>
                    <a:pt x="936" y="37"/>
                  </a:cubicBezTo>
                  <a:cubicBezTo>
                    <a:pt x="977" y="37"/>
                    <a:pt x="977" y="37"/>
                    <a:pt x="977" y="37"/>
                  </a:cubicBezTo>
                  <a:cubicBezTo>
                    <a:pt x="977" y="114"/>
                    <a:pt x="977" y="114"/>
                    <a:pt x="977" y="114"/>
                  </a:cubicBezTo>
                  <a:cubicBezTo>
                    <a:pt x="1031" y="114"/>
                    <a:pt x="1031" y="114"/>
                    <a:pt x="1031" y="114"/>
                  </a:cubicBezTo>
                  <a:cubicBezTo>
                    <a:pt x="1031" y="147"/>
                    <a:pt x="1031" y="147"/>
                    <a:pt x="1031" y="147"/>
                  </a:cubicBezTo>
                  <a:cubicBezTo>
                    <a:pt x="977" y="147"/>
                    <a:pt x="977" y="147"/>
                    <a:pt x="977" y="147"/>
                  </a:cubicBezTo>
                  <a:cubicBezTo>
                    <a:pt x="977" y="297"/>
                    <a:pt x="977" y="297"/>
                    <a:pt x="977" y="297"/>
                  </a:cubicBezTo>
                  <a:cubicBezTo>
                    <a:pt x="977" y="320"/>
                    <a:pt x="988" y="331"/>
                    <a:pt x="1009" y="331"/>
                  </a:cubicBezTo>
                  <a:cubicBezTo>
                    <a:pt x="1011" y="331"/>
                    <a:pt x="1011" y="331"/>
                    <a:pt x="1011" y="331"/>
                  </a:cubicBezTo>
                  <a:cubicBezTo>
                    <a:pt x="1012" y="334"/>
                    <a:pt x="1012" y="334"/>
                    <a:pt x="1012" y="334"/>
                  </a:cubicBezTo>
                  <a:lnTo>
                    <a:pt x="1012" y="368"/>
                  </a:lnTo>
                  <a:close/>
                  <a:moveTo>
                    <a:pt x="1249" y="368"/>
                  </a:moveTo>
                  <a:cubicBezTo>
                    <a:pt x="1239" y="368"/>
                    <a:pt x="1239" y="368"/>
                    <a:pt x="1239" y="368"/>
                  </a:cubicBezTo>
                  <a:cubicBezTo>
                    <a:pt x="1198" y="368"/>
                    <a:pt x="1174" y="342"/>
                    <a:pt x="1174" y="299"/>
                  </a:cubicBezTo>
                  <a:cubicBezTo>
                    <a:pt x="1174" y="3"/>
                    <a:pt x="1174" y="3"/>
                    <a:pt x="1174" y="3"/>
                  </a:cubicBezTo>
                  <a:cubicBezTo>
                    <a:pt x="1215" y="3"/>
                    <a:pt x="1215" y="3"/>
                    <a:pt x="1215" y="3"/>
                  </a:cubicBezTo>
                  <a:cubicBezTo>
                    <a:pt x="1215" y="297"/>
                    <a:pt x="1215" y="297"/>
                    <a:pt x="1215" y="297"/>
                  </a:cubicBezTo>
                  <a:cubicBezTo>
                    <a:pt x="1215" y="322"/>
                    <a:pt x="1224" y="331"/>
                    <a:pt x="1246" y="331"/>
                  </a:cubicBezTo>
                  <a:cubicBezTo>
                    <a:pt x="1249" y="331"/>
                    <a:pt x="1249" y="331"/>
                    <a:pt x="1249" y="331"/>
                  </a:cubicBezTo>
                  <a:cubicBezTo>
                    <a:pt x="1249" y="334"/>
                    <a:pt x="1249" y="334"/>
                    <a:pt x="1249" y="334"/>
                  </a:cubicBezTo>
                  <a:lnTo>
                    <a:pt x="1249" y="368"/>
                  </a:lnTo>
                  <a:close/>
                </a:path>
              </a:pathLst>
            </a:custGeom>
            <a:solidFill>
              <a:srgbClr val="5959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noEditPoints="1"/>
            </p:cNvSpPr>
            <p:nvPr userDrawn="1"/>
          </p:nvSpPr>
          <p:spPr bwMode="auto">
            <a:xfrm>
              <a:off x="10866438" y="2730501"/>
              <a:ext cx="363538" cy="200025"/>
            </a:xfrm>
            <a:custGeom>
              <a:avLst/>
              <a:gdLst>
                <a:gd name="T0" fmla="*/ 54 w 229"/>
                <a:gd name="T1" fmla="*/ 19 h 126"/>
                <a:gd name="T2" fmla="*/ 54 w 229"/>
                <a:gd name="T3" fmla="*/ 126 h 126"/>
                <a:gd name="T4" fmla="*/ 33 w 229"/>
                <a:gd name="T5" fmla="*/ 126 h 126"/>
                <a:gd name="T6" fmla="*/ 33 w 229"/>
                <a:gd name="T7" fmla="*/ 19 h 126"/>
                <a:gd name="T8" fmla="*/ 0 w 229"/>
                <a:gd name="T9" fmla="*/ 19 h 126"/>
                <a:gd name="T10" fmla="*/ 0 w 229"/>
                <a:gd name="T11" fmla="*/ 0 h 126"/>
                <a:gd name="T12" fmla="*/ 90 w 229"/>
                <a:gd name="T13" fmla="*/ 0 h 126"/>
                <a:gd name="T14" fmla="*/ 90 w 229"/>
                <a:gd name="T15" fmla="*/ 19 h 126"/>
                <a:gd name="T16" fmla="*/ 54 w 229"/>
                <a:gd name="T17" fmla="*/ 19 h 126"/>
                <a:gd name="T18" fmla="*/ 208 w 229"/>
                <a:gd name="T19" fmla="*/ 126 h 126"/>
                <a:gd name="T20" fmla="*/ 208 w 229"/>
                <a:gd name="T21" fmla="*/ 43 h 126"/>
                <a:gd name="T22" fmla="*/ 180 w 229"/>
                <a:gd name="T23" fmla="*/ 95 h 126"/>
                <a:gd name="T24" fmla="*/ 161 w 229"/>
                <a:gd name="T25" fmla="*/ 95 h 126"/>
                <a:gd name="T26" fmla="*/ 132 w 229"/>
                <a:gd name="T27" fmla="*/ 43 h 126"/>
                <a:gd name="T28" fmla="*/ 132 w 229"/>
                <a:gd name="T29" fmla="*/ 126 h 126"/>
                <a:gd name="T30" fmla="*/ 111 w 229"/>
                <a:gd name="T31" fmla="*/ 126 h 126"/>
                <a:gd name="T32" fmla="*/ 111 w 229"/>
                <a:gd name="T33" fmla="*/ 0 h 126"/>
                <a:gd name="T34" fmla="*/ 132 w 229"/>
                <a:gd name="T35" fmla="*/ 0 h 126"/>
                <a:gd name="T36" fmla="*/ 170 w 229"/>
                <a:gd name="T37" fmla="*/ 71 h 126"/>
                <a:gd name="T38" fmla="*/ 208 w 229"/>
                <a:gd name="T39" fmla="*/ 0 h 126"/>
                <a:gd name="T40" fmla="*/ 229 w 229"/>
                <a:gd name="T41" fmla="*/ 0 h 126"/>
                <a:gd name="T42" fmla="*/ 229 w 229"/>
                <a:gd name="T43" fmla="*/ 126 h 126"/>
                <a:gd name="T44" fmla="*/ 208 w 229"/>
                <a:gd name="T4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9" h="126">
                  <a:moveTo>
                    <a:pt x="54" y="19"/>
                  </a:moveTo>
                  <a:lnTo>
                    <a:pt x="54" y="126"/>
                  </a:lnTo>
                  <a:lnTo>
                    <a:pt x="33" y="126"/>
                  </a:lnTo>
                  <a:lnTo>
                    <a:pt x="33" y="19"/>
                  </a:lnTo>
                  <a:lnTo>
                    <a:pt x="0" y="19"/>
                  </a:lnTo>
                  <a:lnTo>
                    <a:pt x="0" y="0"/>
                  </a:lnTo>
                  <a:lnTo>
                    <a:pt x="90" y="0"/>
                  </a:lnTo>
                  <a:lnTo>
                    <a:pt x="90" y="19"/>
                  </a:lnTo>
                  <a:lnTo>
                    <a:pt x="54" y="19"/>
                  </a:lnTo>
                  <a:close/>
                  <a:moveTo>
                    <a:pt x="208" y="126"/>
                  </a:moveTo>
                  <a:lnTo>
                    <a:pt x="208" y="43"/>
                  </a:lnTo>
                  <a:lnTo>
                    <a:pt x="180" y="95"/>
                  </a:lnTo>
                  <a:lnTo>
                    <a:pt x="161" y="95"/>
                  </a:lnTo>
                  <a:lnTo>
                    <a:pt x="132" y="43"/>
                  </a:lnTo>
                  <a:lnTo>
                    <a:pt x="132" y="126"/>
                  </a:lnTo>
                  <a:lnTo>
                    <a:pt x="111" y="126"/>
                  </a:lnTo>
                  <a:lnTo>
                    <a:pt x="111" y="0"/>
                  </a:lnTo>
                  <a:lnTo>
                    <a:pt x="132" y="0"/>
                  </a:lnTo>
                  <a:lnTo>
                    <a:pt x="170" y="71"/>
                  </a:lnTo>
                  <a:lnTo>
                    <a:pt x="208" y="0"/>
                  </a:lnTo>
                  <a:lnTo>
                    <a:pt x="229" y="0"/>
                  </a:lnTo>
                  <a:lnTo>
                    <a:pt x="229" y="126"/>
                  </a:lnTo>
                  <a:lnTo>
                    <a:pt x="208" y="126"/>
                  </a:lnTo>
                  <a:close/>
                </a:path>
              </a:pathLst>
            </a:custGeom>
            <a:solidFill>
              <a:srgbClr val="5959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userDrawn="1"/>
          </p:nvGrpSpPr>
          <p:grpSpPr>
            <a:xfrm>
              <a:off x="-2078038" y="1989138"/>
              <a:ext cx="2867026" cy="2876550"/>
              <a:chOff x="-2078038" y="1989138"/>
              <a:chExt cx="2867026" cy="2876550"/>
            </a:xfrm>
          </p:grpSpPr>
          <p:sp>
            <p:nvSpPr>
              <p:cNvPr id="10" name="Freeform 7"/>
              <p:cNvSpPr>
                <a:spLocks noEditPoints="1"/>
              </p:cNvSpPr>
              <p:nvPr userDrawn="1"/>
            </p:nvSpPr>
            <p:spPr bwMode="auto">
              <a:xfrm>
                <a:off x="-2078038" y="2184401"/>
                <a:ext cx="2674938" cy="2398713"/>
              </a:xfrm>
              <a:custGeom>
                <a:avLst/>
                <a:gdLst>
                  <a:gd name="T0" fmla="*/ 713 w 713"/>
                  <a:gd name="T1" fmla="*/ 139 h 637"/>
                  <a:gd name="T2" fmla="*/ 647 w 713"/>
                  <a:gd name="T3" fmla="*/ 177 h 637"/>
                  <a:gd name="T4" fmla="*/ 536 w 713"/>
                  <a:gd name="T5" fmla="*/ 65 h 637"/>
                  <a:gd name="T6" fmla="*/ 574 w 713"/>
                  <a:gd name="T7" fmla="*/ 0 h 637"/>
                  <a:gd name="T8" fmla="*/ 713 w 713"/>
                  <a:gd name="T9" fmla="*/ 139 h 637"/>
                  <a:gd name="T10" fmla="*/ 75 w 713"/>
                  <a:gd name="T11" fmla="*/ 330 h 637"/>
                  <a:gd name="T12" fmla="*/ 0 w 713"/>
                  <a:gd name="T13" fmla="*/ 330 h 637"/>
                  <a:gd name="T14" fmla="*/ 52 w 713"/>
                  <a:gd name="T15" fmla="*/ 522 h 637"/>
                  <a:gd name="T16" fmla="*/ 117 w 713"/>
                  <a:gd name="T17" fmla="*/ 484 h 637"/>
                  <a:gd name="T18" fmla="*/ 75 w 713"/>
                  <a:gd name="T19" fmla="*/ 330 h 637"/>
                  <a:gd name="T20" fmla="*/ 265 w 713"/>
                  <a:gd name="T21" fmla="*/ 127 h 637"/>
                  <a:gd name="T22" fmla="*/ 228 w 713"/>
                  <a:gd name="T23" fmla="*/ 64 h 637"/>
                  <a:gd name="T24" fmla="*/ 75 w 713"/>
                  <a:gd name="T25" fmla="*/ 330 h 637"/>
                  <a:gd name="T26" fmla="*/ 148 w 713"/>
                  <a:gd name="T27" fmla="*/ 330 h 637"/>
                  <a:gd name="T28" fmla="*/ 265 w 713"/>
                  <a:gd name="T29" fmla="*/ 127 h 637"/>
                  <a:gd name="T30" fmla="*/ 179 w 713"/>
                  <a:gd name="T31" fmla="*/ 448 h 637"/>
                  <a:gd name="T32" fmla="*/ 117 w 713"/>
                  <a:gd name="T33" fmla="*/ 484 h 637"/>
                  <a:gd name="T34" fmla="*/ 382 w 713"/>
                  <a:gd name="T35" fmla="*/ 637 h 637"/>
                  <a:gd name="T36" fmla="*/ 382 w 713"/>
                  <a:gd name="T37" fmla="*/ 564 h 637"/>
                  <a:gd name="T38" fmla="*/ 179 w 713"/>
                  <a:gd name="T39" fmla="*/ 44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637">
                    <a:moveTo>
                      <a:pt x="713" y="139"/>
                    </a:moveTo>
                    <a:cubicBezTo>
                      <a:pt x="647" y="177"/>
                      <a:pt x="647" y="177"/>
                      <a:pt x="647" y="177"/>
                    </a:cubicBezTo>
                    <a:cubicBezTo>
                      <a:pt x="621" y="131"/>
                      <a:pt x="582" y="92"/>
                      <a:pt x="536" y="65"/>
                    </a:cubicBezTo>
                    <a:cubicBezTo>
                      <a:pt x="574" y="0"/>
                      <a:pt x="574" y="0"/>
                      <a:pt x="574" y="0"/>
                    </a:cubicBezTo>
                    <a:cubicBezTo>
                      <a:pt x="631" y="33"/>
                      <a:pt x="679" y="82"/>
                      <a:pt x="713" y="139"/>
                    </a:cubicBezTo>
                    <a:close/>
                    <a:moveTo>
                      <a:pt x="75" y="330"/>
                    </a:moveTo>
                    <a:cubicBezTo>
                      <a:pt x="0" y="330"/>
                      <a:pt x="0" y="330"/>
                      <a:pt x="0" y="330"/>
                    </a:cubicBezTo>
                    <a:cubicBezTo>
                      <a:pt x="0" y="400"/>
                      <a:pt x="19" y="466"/>
                      <a:pt x="52" y="522"/>
                    </a:cubicBezTo>
                    <a:cubicBezTo>
                      <a:pt x="117" y="484"/>
                      <a:pt x="117" y="484"/>
                      <a:pt x="117" y="484"/>
                    </a:cubicBezTo>
                    <a:cubicBezTo>
                      <a:pt x="90" y="439"/>
                      <a:pt x="75" y="386"/>
                      <a:pt x="75" y="330"/>
                    </a:cubicBezTo>
                    <a:close/>
                    <a:moveTo>
                      <a:pt x="265" y="127"/>
                    </a:moveTo>
                    <a:cubicBezTo>
                      <a:pt x="228" y="64"/>
                      <a:pt x="228" y="64"/>
                      <a:pt x="228" y="64"/>
                    </a:cubicBezTo>
                    <a:cubicBezTo>
                      <a:pt x="137" y="117"/>
                      <a:pt x="75" y="217"/>
                      <a:pt x="75" y="330"/>
                    </a:cubicBezTo>
                    <a:cubicBezTo>
                      <a:pt x="148" y="330"/>
                      <a:pt x="148" y="330"/>
                      <a:pt x="148" y="330"/>
                    </a:cubicBezTo>
                    <a:cubicBezTo>
                      <a:pt x="148" y="244"/>
                      <a:pt x="195" y="168"/>
                      <a:pt x="265" y="127"/>
                    </a:cubicBezTo>
                    <a:close/>
                    <a:moveTo>
                      <a:pt x="179" y="448"/>
                    </a:moveTo>
                    <a:cubicBezTo>
                      <a:pt x="117" y="484"/>
                      <a:pt x="117" y="484"/>
                      <a:pt x="117" y="484"/>
                    </a:cubicBezTo>
                    <a:cubicBezTo>
                      <a:pt x="170" y="576"/>
                      <a:pt x="268" y="637"/>
                      <a:pt x="382" y="637"/>
                    </a:cubicBezTo>
                    <a:cubicBezTo>
                      <a:pt x="382" y="564"/>
                      <a:pt x="382" y="564"/>
                      <a:pt x="382" y="564"/>
                    </a:cubicBezTo>
                    <a:cubicBezTo>
                      <a:pt x="295" y="564"/>
                      <a:pt x="220" y="518"/>
                      <a:pt x="179" y="448"/>
                    </a:cubicBezTo>
                    <a:close/>
                  </a:path>
                </a:pathLst>
              </a:custGeom>
              <a:solidFill>
                <a:srgbClr val="B0E1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2078038" y="1989138"/>
                <a:ext cx="2154238" cy="2876550"/>
              </a:xfrm>
              <a:custGeom>
                <a:avLst/>
                <a:gdLst>
                  <a:gd name="T0" fmla="*/ 52 w 574"/>
                  <a:gd name="T1" fmla="*/ 574 h 764"/>
                  <a:gd name="T2" fmla="*/ 117 w 574"/>
                  <a:gd name="T3" fmla="*/ 536 h 764"/>
                  <a:gd name="T4" fmla="*/ 382 w 574"/>
                  <a:gd name="T5" fmla="*/ 689 h 764"/>
                  <a:gd name="T6" fmla="*/ 535 w 574"/>
                  <a:gd name="T7" fmla="*/ 648 h 764"/>
                  <a:gd name="T8" fmla="*/ 573 w 574"/>
                  <a:gd name="T9" fmla="*/ 713 h 764"/>
                  <a:gd name="T10" fmla="*/ 382 w 574"/>
                  <a:gd name="T11" fmla="*/ 764 h 764"/>
                  <a:gd name="T12" fmla="*/ 52 w 574"/>
                  <a:gd name="T13" fmla="*/ 574 h 764"/>
                  <a:gd name="T14" fmla="*/ 382 w 574"/>
                  <a:gd name="T15" fmla="*/ 75 h 764"/>
                  <a:gd name="T16" fmla="*/ 536 w 574"/>
                  <a:gd name="T17" fmla="*/ 117 h 764"/>
                  <a:gd name="T18" fmla="*/ 574 w 574"/>
                  <a:gd name="T19" fmla="*/ 52 h 764"/>
                  <a:gd name="T20" fmla="*/ 382 w 574"/>
                  <a:gd name="T21" fmla="*/ 0 h 764"/>
                  <a:gd name="T22" fmla="*/ 0 w 574"/>
                  <a:gd name="T23" fmla="*/ 382 h 764"/>
                  <a:gd name="T24" fmla="*/ 75 w 574"/>
                  <a:gd name="T25" fmla="*/ 382 h 764"/>
                  <a:gd name="T26" fmla="*/ 382 w 574"/>
                  <a:gd name="T27" fmla="*/ 7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4" h="764">
                    <a:moveTo>
                      <a:pt x="52" y="574"/>
                    </a:moveTo>
                    <a:cubicBezTo>
                      <a:pt x="117" y="536"/>
                      <a:pt x="117" y="536"/>
                      <a:pt x="117" y="536"/>
                    </a:cubicBezTo>
                    <a:cubicBezTo>
                      <a:pt x="170" y="628"/>
                      <a:pt x="268" y="689"/>
                      <a:pt x="382" y="689"/>
                    </a:cubicBezTo>
                    <a:cubicBezTo>
                      <a:pt x="438" y="689"/>
                      <a:pt x="490" y="674"/>
                      <a:pt x="535" y="648"/>
                    </a:cubicBezTo>
                    <a:cubicBezTo>
                      <a:pt x="573" y="713"/>
                      <a:pt x="573" y="713"/>
                      <a:pt x="573" y="713"/>
                    </a:cubicBezTo>
                    <a:cubicBezTo>
                      <a:pt x="517" y="745"/>
                      <a:pt x="451" y="764"/>
                      <a:pt x="382" y="764"/>
                    </a:cubicBezTo>
                    <a:cubicBezTo>
                      <a:pt x="241" y="764"/>
                      <a:pt x="118" y="688"/>
                      <a:pt x="52" y="574"/>
                    </a:cubicBezTo>
                    <a:close/>
                    <a:moveTo>
                      <a:pt x="382" y="75"/>
                    </a:moveTo>
                    <a:cubicBezTo>
                      <a:pt x="438" y="75"/>
                      <a:pt x="490" y="91"/>
                      <a:pt x="536" y="117"/>
                    </a:cubicBezTo>
                    <a:cubicBezTo>
                      <a:pt x="574" y="52"/>
                      <a:pt x="574" y="52"/>
                      <a:pt x="574" y="52"/>
                    </a:cubicBezTo>
                    <a:cubicBezTo>
                      <a:pt x="517" y="19"/>
                      <a:pt x="452" y="0"/>
                      <a:pt x="382" y="0"/>
                    </a:cubicBezTo>
                    <a:cubicBezTo>
                      <a:pt x="171" y="0"/>
                      <a:pt x="0" y="171"/>
                      <a:pt x="0" y="382"/>
                    </a:cubicBezTo>
                    <a:cubicBezTo>
                      <a:pt x="75" y="382"/>
                      <a:pt x="75" y="382"/>
                      <a:pt x="75" y="382"/>
                    </a:cubicBezTo>
                    <a:cubicBezTo>
                      <a:pt x="75" y="213"/>
                      <a:pt x="212" y="75"/>
                      <a:pt x="382" y="75"/>
                    </a:cubicBezTo>
                    <a:close/>
                  </a:path>
                </a:pathLst>
              </a:custGeom>
              <a:solidFill>
                <a:srgbClr val="1DAA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1524000" y="2546351"/>
                <a:ext cx="2312988" cy="1762125"/>
              </a:xfrm>
              <a:custGeom>
                <a:avLst/>
                <a:gdLst>
                  <a:gd name="T0" fmla="*/ 499 w 616"/>
                  <a:gd name="T1" fmla="*/ 81 h 468"/>
                  <a:gd name="T2" fmla="*/ 565 w 616"/>
                  <a:gd name="T3" fmla="*/ 43 h 468"/>
                  <a:gd name="T4" fmla="*/ 616 w 616"/>
                  <a:gd name="T5" fmla="*/ 234 h 468"/>
                  <a:gd name="T6" fmla="*/ 565 w 616"/>
                  <a:gd name="T7" fmla="*/ 425 h 468"/>
                  <a:gd name="T8" fmla="*/ 499 w 616"/>
                  <a:gd name="T9" fmla="*/ 388 h 468"/>
                  <a:gd name="T10" fmla="*/ 541 w 616"/>
                  <a:gd name="T11" fmla="*/ 234 h 468"/>
                  <a:gd name="T12" fmla="*/ 499 w 616"/>
                  <a:gd name="T13" fmla="*/ 81 h 468"/>
                  <a:gd name="T14" fmla="*/ 451 w 616"/>
                  <a:gd name="T15" fmla="*/ 451 h 468"/>
                  <a:gd name="T16" fmla="*/ 400 w 616"/>
                  <a:gd name="T17" fmla="*/ 399 h 468"/>
                  <a:gd name="T18" fmla="*/ 234 w 616"/>
                  <a:gd name="T19" fmla="*/ 468 h 468"/>
                  <a:gd name="T20" fmla="*/ 0 w 616"/>
                  <a:gd name="T21" fmla="*/ 234 h 468"/>
                  <a:gd name="T22" fmla="*/ 234 w 616"/>
                  <a:gd name="T23" fmla="*/ 0 h 468"/>
                  <a:gd name="T24" fmla="*/ 468 w 616"/>
                  <a:gd name="T25" fmla="*/ 234 h 468"/>
                  <a:gd name="T26" fmla="*/ 436 w 616"/>
                  <a:gd name="T27" fmla="*/ 351 h 468"/>
                  <a:gd name="T28" fmla="*/ 499 w 616"/>
                  <a:gd name="T29" fmla="*/ 388 h 468"/>
                  <a:gd name="T30" fmla="*/ 451 w 616"/>
                  <a:gd name="T31" fmla="*/ 451 h 468"/>
                  <a:gd name="T32" fmla="*/ 394 w 616"/>
                  <a:gd name="T33" fmla="*/ 234 h 468"/>
                  <a:gd name="T34" fmla="*/ 234 w 616"/>
                  <a:gd name="T35" fmla="*/ 74 h 468"/>
                  <a:gd name="T36" fmla="*/ 74 w 616"/>
                  <a:gd name="T37" fmla="*/ 234 h 468"/>
                  <a:gd name="T38" fmla="*/ 234 w 616"/>
                  <a:gd name="T39" fmla="*/ 394 h 468"/>
                  <a:gd name="T40" fmla="*/ 394 w 616"/>
                  <a:gd name="T41" fmla="*/ 2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6" h="468">
                    <a:moveTo>
                      <a:pt x="499" y="81"/>
                    </a:moveTo>
                    <a:cubicBezTo>
                      <a:pt x="565" y="43"/>
                      <a:pt x="565" y="43"/>
                      <a:pt x="565" y="43"/>
                    </a:cubicBezTo>
                    <a:cubicBezTo>
                      <a:pt x="597" y="100"/>
                      <a:pt x="616" y="165"/>
                      <a:pt x="616" y="234"/>
                    </a:cubicBezTo>
                    <a:cubicBezTo>
                      <a:pt x="616" y="304"/>
                      <a:pt x="597" y="369"/>
                      <a:pt x="565" y="425"/>
                    </a:cubicBezTo>
                    <a:cubicBezTo>
                      <a:pt x="499" y="388"/>
                      <a:pt x="499" y="388"/>
                      <a:pt x="499" y="388"/>
                    </a:cubicBezTo>
                    <a:cubicBezTo>
                      <a:pt x="525" y="342"/>
                      <a:pt x="541" y="290"/>
                      <a:pt x="541" y="234"/>
                    </a:cubicBezTo>
                    <a:cubicBezTo>
                      <a:pt x="541" y="178"/>
                      <a:pt x="526" y="126"/>
                      <a:pt x="499" y="81"/>
                    </a:cubicBezTo>
                    <a:close/>
                    <a:moveTo>
                      <a:pt x="451" y="451"/>
                    </a:moveTo>
                    <a:cubicBezTo>
                      <a:pt x="400" y="399"/>
                      <a:pt x="400" y="399"/>
                      <a:pt x="400" y="399"/>
                    </a:cubicBezTo>
                    <a:cubicBezTo>
                      <a:pt x="357" y="442"/>
                      <a:pt x="299" y="468"/>
                      <a:pt x="234" y="468"/>
                    </a:cubicBezTo>
                    <a:cubicBezTo>
                      <a:pt x="104" y="468"/>
                      <a:pt x="0" y="363"/>
                      <a:pt x="0" y="234"/>
                    </a:cubicBezTo>
                    <a:cubicBezTo>
                      <a:pt x="0" y="105"/>
                      <a:pt x="104" y="0"/>
                      <a:pt x="234" y="0"/>
                    </a:cubicBezTo>
                    <a:cubicBezTo>
                      <a:pt x="363" y="0"/>
                      <a:pt x="468" y="105"/>
                      <a:pt x="468" y="234"/>
                    </a:cubicBezTo>
                    <a:cubicBezTo>
                      <a:pt x="468" y="277"/>
                      <a:pt x="456" y="317"/>
                      <a:pt x="436" y="351"/>
                    </a:cubicBezTo>
                    <a:cubicBezTo>
                      <a:pt x="499" y="388"/>
                      <a:pt x="499" y="388"/>
                      <a:pt x="499" y="388"/>
                    </a:cubicBezTo>
                    <a:cubicBezTo>
                      <a:pt x="486" y="411"/>
                      <a:pt x="470" y="432"/>
                      <a:pt x="451" y="451"/>
                    </a:cubicBezTo>
                    <a:close/>
                    <a:moveTo>
                      <a:pt x="394" y="234"/>
                    </a:moveTo>
                    <a:cubicBezTo>
                      <a:pt x="394" y="146"/>
                      <a:pt x="322" y="74"/>
                      <a:pt x="234" y="74"/>
                    </a:cubicBezTo>
                    <a:cubicBezTo>
                      <a:pt x="145" y="74"/>
                      <a:pt x="74" y="146"/>
                      <a:pt x="74" y="234"/>
                    </a:cubicBezTo>
                    <a:cubicBezTo>
                      <a:pt x="74" y="322"/>
                      <a:pt x="145" y="394"/>
                      <a:pt x="234" y="394"/>
                    </a:cubicBezTo>
                    <a:cubicBezTo>
                      <a:pt x="322" y="394"/>
                      <a:pt x="394" y="322"/>
                      <a:pt x="394" y="234"/>
                    </a:cubicBezTo>
                    <a:close/>
                  </a:path>
                </a:pathLst>
              </a:custGeom>
              <a:solidFill>
                <a:srgbClr val="8645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0525" y="323850"/>
            <a:ext cx="3694176" cy="411480"/>
          </a:xfrm>
          <a:prstGeom prst="rect">
            <a:avLst/>
          </a:prstGeom>
        </p:spPr>
        <p:txBody>
          <a:bodyPr vert="horz" lIns="91440" tIns="45720" rIns="91440" bIns="45720" rtlCol="0"/>
          <a:lstStyle>
            <a:lvl1pPr algn="l" eaLnBrk="1">
              <a:defRPr sz="1200">
                <a:solidFill>
                  <a:schemeClr val="tx2"/>
                </a:solidFill>
              </a:defRPr>
            </a:lvl1pPr>
          </a:lstStyle>
          <a:p>
            <a:endParaRPr lang="en-US" dirty="0"/>
          </a:p>
        </p:txBody>
      </p:sp>
      <p:sp>
        <p:nvSpPr>
          <p:cNvPr id="3" name="Date Placeholder 2"/>
          <p:cNvSpPr>
            <a:spLocks noGrp="1"/>
          </p:cNvSpPr>
          <p:nvPr>
            <p:ph type="dt" idx="1"/>
          </p:nvPr>
        </p:nvSpPr>
        <p:spPr>
          <a:xfrm>
            <a:off x="390525" y="805862"/>
            <a:ext cx="2971800" cy="246888"/>
          </a:xfrm>
          <a:prstGeom prst="rect">
            <a:avLst/>
          </a:prstGeom>
        </p:spPr>
        <p:txBody>
          <a:bodyPr vert="horz" lIns="91440" tIns="45720" rIns="91440" bIns="45720" rtlCol="0"/>
          <a:lstStyle>
            <a:lvl1pPr algn="l">
              <a:defRPr sz="1000">
                <a:solidFill>
                  <a:schemeClr val="tx2"/>
                </a:solidFill>
              </a:defRPr>
            </a:lvl1pPr>
          </a:lstStyle>
          <a:p>
            <a:fld id="{29C70E8E-131E-4657-A195-2844EFBAE789}" type="datetimeFigureOut">
              <a:rPr lang="en-US" smtClean="0"/>
              <a:pPr/>
              <a:t>11/13/2019</a:t>
            </a:fld>
            <a:endParaRPr lang="en-US" dirty="0"/>
          </a:p>
        </p:txBody>
      </p:sp>
      <p:sp>
        <p:nvSpPr>
          <p:cNvPr id="4" name="Slide Image Placeholder 3"/>
          <p:cNvSpPr>
            <a:spLocks noGrp="1" noRot="1" noChangeAspect="1"/>
          </p:cNvSpPr>
          <p:nvPr>
            <p:ph type="sldImg" idx="2"/>
          </p:nvPr>
        </p:nvSpPr>
        <p:spPr>
          <a:xfrm>
            <a:off x="3811016" y="6937248"/>
            <a:ext cx="2641600" cy="1485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7096" y="1291590"/>
            <a:ext cx="6083808" cy="516636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5"/>
          </p:nvPr>
        </p:nvSpPr>
        <p:spPr>
          <a:xfrm>
            <a:off x="5462570" y="8624522"/>
            <a:ext cx="905256" cy="246888"/>
          </a:xfrm>
          <a:prstGeom prst="rect">
            <a:avLst/>
          </a:prstGeom>
        </p:spPr>
        <p:txBody>
          <a:bodyPr vert="horz" lIns="91440" tIns="45720" rIns="91440" bIns="45720" rtlCol="0" anchor="b"/>
          <a:lstStyle>
            <a:lvl1pPr algn="r">
              <a:defRPr sz="1000">
                <a:solidFill>
                  <a:schemeClr val="tx2"/>
                </a:solidFill>
              </a:defRPr>
            </a:lvl1pPr>
          </a:lstStyle>
          <a:p>
            <a:fld id="{CA61E296-9532-40C3-9174-581AD2B7748B}" type="slidenum">
              <a:rPr lang="en-US" smtClean="0"/>
              <a:pPr/>
              <a:t>‹#›</a:t>
            </a:fld>
            <a:endParaRPr lang="en-US" dirty="0"/>
          </a:p>
        </p:txBody>
      </p:sp>
      <p:grpSp>
        <p:nvGrpSpPr>
          <p:cNvPr id="8" name="Group 7"/>
          <p:cNvGrpSpPr>
            <a:grpSpLocks noChangeAspect="1"/>
          </p:cNvGrpSpPr>
          <p:nvPr/>
        </p:nvGrpSpPr>
        <p:grpSpPr>
          <a:xfrm>
            <a:off x="4689262" y="369481"/>
            <a:ext cx="1692150" cy="365760"/>
            <a:chOff x="-2078038" y="1989138"/>
            <a:chExt cx="13308014" cy="2876550"/>
          </a:xfrm>
        </p:grpSpPr>
        <p:sp>
          <p:nvSpPr>
            <p:cNvPr id="9" name="Freeform 5"/>
            <p:cNvSpPr>
              <a:spLocks noEditPoints="1"/>
            </p:cNvSpPr>
            <p:nvPr userDrawn="1"/>
          </p:nvSpPr>
          <p:spPr bwMode="auto">
            <a:xfrm>
              <a:off x="1397000" y="2730501"/>
              <a:ext cx="9364663" cy="1457325"/>
            </a:xfrm>
            <a:custGeom>
              <a:avLst/>
              <a:gdLst>
                <a:gd name="T0" fmla="*/ 128 w 2495"/>
                <a:gd name="T1" fmla="*/ 371 h 387"/>
                <a:gd name="T2" fmla="*/ 36 w 2495"/>
                <a:gd name="T3" fmla="*/ 36 h 387"/>
                <a:gd name="T4" fmla="*/ 257 w 2495"/>
                <a:gd name="T5" fmla="*/ 185 h 387"/>
                <a:gd name="T6" fmla="*/ 246 w 2495"/>
                <a:gd name="T7" fmla="*/ 387 h 387"/>
                <a:gd name="T8" fmla="*/ 43 w 2495"/>
                <a:gd name="T9" fmla="*/ 185 h 387"/>
                <a:gd name="T10" fmla="*/ 175 w 2495"/>
                <a:gd name="T11" fmla="*/ 316 h 387"/>
                <a:gd name="T12" fmla="*/ 200 w 2495"/>
                <a:gd name="T13" fmla="*/ 288 h 387"/>
                <a:gd name="T14" fmla="*/ 128 w 2495"/>
                <a:gd name="T15" fmla="*/ 39 h 387"/>
                <a:gd name="T16" fmla="*/ 307 w 2495"/>
                <a:gd name="T17" fmla="*/ 275 h 387"/>
                <a:gd name="T18" fmla="*/ 349 w 2495"/>
                <a:gd name="T19" fmla="*/ 270 h 387"/>
                <a:gd name="T20" fmla="*/ 467 w 2495"/>
                <a:gd name="T21" fmla="*/ 114 h 387"/>
                <a:gd name="T22" fmla="*/ 467 w 2495"/>
                <a:gd name="T23" fmla="*/ 368 h 387"/>
                <a:gd name="T24" fmla="*/ 610 w 2495"/>
                <a:gd name="T25" fmla="*/ 368 h 387"/>
                <a:gd name="T26" fmla="*/ 569 w 2495"/>
                <a:gd name="T27" fmla="*/ 114 h 387"/>
                <a:gd name="T28" fmla="*/ 610 w 2495"/>
                <a:gd name="T29" fmla="*/ 368 h 387"/>
                <a:gd name="T30" fmla="*/ 567 w 2495"/>
                <a:gd name="T31" fmla="*/ 2 h 387"/>
                <a:gd name="T32" fmla="*/ 872 w 2495"/>
                <a:gd name="T33" fmla="*/ 368 h 387"/>
                <a:gd name="T34" fmla="*/ 772 w 2495"/>
                <a:gd name="T35" fmla="*/ 148 h 387"/>
                <a:gd name="T36" fmla="*/ 671 w 2495"/>
                <a:gd name="T37" fmla="*/ 368 h 387"/>
                <a:gd name="T38" fmla="*/ 712 w 2495"/>
                <a:gd name="T39" fmla="*/ 137 h 387"/>
                <a:gd name="T40" fmla="*/ 872 w 2495"/>
                <a:gd name="T41" fmla="*/ 206 h 387"/>
                <a:gd name="T42" fmla="*/ 1072 w 2495"/>
                <a:gd name="T43" fmla="*/ 368 h 387"/>
                <a:gd name="T44" fmla="*/ 1114 w 2495"/>
                <a:gd name="T45" fmla="*/ 114 h 387"/>
                <a:gd name="T46" fmla="*/ 1117 w 2495"/>
                <a:gd name="T47" fmla="*/ 48 h 387"/>
                <a:gd name="T48" fmla="*/ 1117 w 2495"/>
                <a:gd name="T49" fmla="*/ 2 h 387"/>
                <a:gd name="T50" fmla="*/ 1279 w 2495"/>
                <a:gd name="T51" fmla="*/ 241 h 387"/>
                <a:gd name="T52" fmla="*/ 1489 w 2495"/>
                <a:gd name="T53" fmla="*/ 253 h 387"/>
                <a:gd name="T54" fmla="*/ 1455 w 2495"/>
                <a:gd name="T55" fmla="*/ 306 h 387"/>
                <a:gd name="T56" fmla="*/ 1484 w 2495"/>
                <a:gd name="T57" fmla="*/ 332 h 387"/>
                <a:gd name="T58" fmla="*/ 1448 w 2495"/>
                <a:gd name="T59" fmla="*/ 221 h 387"/>
                <a:gd name="T60" fmla="*/ 1328 w 2495"/>
                <a:gd name="T61" fmla="*/ 183 h 387"/>
                <a:gd name="T62" fmla="*/ 1513 w 2495"/>
                <a:gd name="T63" fmla="*/ 334 h 387"/>
                <a:gd name="T64" fmla="*/ 1541 w 2495"/>
                <a:gd name="T65" fmla="*/ 306 h 387"/>
                <a:gd name="T66" fmla="*/ 1641 w 2495"/>
                <a:gd name="T67" fmla="*/ 259 h 387"/>
                <a:gd name="T68" fmla="*/ 1617 w 2495"/>
                <a:gd name="T69" fmla="*/ 111 h 387"/>
                <a:gd name="T70" fmla="*/ 1683 w 2495"/>
                <a:gd name="T71" fmla="*/ 167 h 387"/>
                <a:gd name="T72" fmla="*/ 1564 w 2495"/>
                <a:gd name="T73" fmla="*/ 185 h 387"/>
                <a:gd name="T74" fmla="*/ 1720 w 2495"/>
                <a:gd name="T75" fmla="*/ 292 h 387"/>
                <a:gd name="T76" fmla="*/ 1768 w 2495"/>
                <a:gd name="T77" fmla="*/ 368 h 387"/>
                <a:gd name="T78" fmla="*/ 1812 w 2495"/>
                <a:gd name="T79" fmla="*/ 3 h 387"/>
                <a:gd name="T80" fmla="*/ 2199 w 2495"/>
                <a:gd name="T81" fmla="*/ 368 h 387"/>
                <a:gd name="T82" fmla="*/ 2061 w 2495"/>
                <a:gd name="T83" fmla="*/ 311 h 387"/>
                <a:gd name="T84" fmla="*/ 1929 w 2495"/>
                <a:gd name="T85" fmla="*/ 368 h 387"/>
                <a:gd name="T86" fmla="*/ 1928 w 2495"/>
                <a:gd name="T87" fmla="*/ 3 h 387"/>
                <a:gd name="T88" fmla="*/ 2156 w 2495"/>
                <a:gd name="T89" fmla="*/ 3 h 387"/>
                <a:gd name="T90" fmla="*/ 2368 w 2495"/>
                <a:gd name="T91" fmla="*/ 371 h 387"/>
                <a:gd name="T92" fmla="*/ 2271 w 2495"/>
                <a:gd name="T93" fmla="*/ 291 h 387"/>
                <a:gd name="T94" fmla="*/ 2452 w 2495"/>
                <a:gd name="T95" fmla="*/ 267 h 387"/>
                <a:gd name="T96" fmla="*/ 2347 w 2495"/>
                <a:gd name="T97" fmla="*/ 201 h 387"/>
                <a:gd name="T98" fmla="*/ 2369 w 2495"/>
                <a:gd name="T99" fmla="*/ 0 h 387"/>
                <a:gd name="T100" fmla="*/ 2452 w 2495"/>
                <a:gd name="T101" fmla="*/ 70 h 387"/>
                <a:gd name="T102" fmla="*/ 2294 w 2495"/>
                <a:gd name="T103" fmla="*/ 102 h 387"/>
                <a:gd name="T104" fmla="*/ 2397 w 2495"/>
                <a:gd name="T105" fmla="*/ 167 h 387"/>
                <a:gd name="T106" fmla="*/ 2368 w 2495"/>
                <a:gd name="T107" fmla="*/ 371 h 387"/>
                <a:gd name="T108" fmla="*/ 936 w 2495"/>
                <a:gd name="T109" fmla="*/ 298 h 387"/>
                <a:gd name="T110" fmla="*/ 905 w 2495"/>
                <a:gd name="T111" fmla="*/ 114 h 387"/>
                <a:gd name="T112" fmla="*/ 977 w 2495"/>
                <a:gd name="T113" fmla="*/ 37 h 387"/>
                <a:gd name="T114" fmla="*/ 1031 w 2495"/>
                <a:gd name="T115" fmla="*/ 147 h 387"/>
                <a:gd name="T116" fmla="*/ 1009 w 2495"/>
                <a:gd name="T117" fmla="*/ 331 h 387"/>
                <a:gd name="T118" fmla="*/ 1012 w 2495"/>
                <a:gd name="T119" fmla="*/ 368 h 387"/>
                <a:gd name="T120" fmla="*/ 1174 w 2495"/>
                <a:gd name="T121" fmla="*/ 299 h 387"/>
                <a:gd name="T122" fmla="*/ 1215 w 2495"/>
                <a:gd name="T123" fmla="*/ 297 h 387"/>
                <a:gd name="T124" fmla="*/ 1249 w 2495"/>
                <a:gd name="T125" fmla="*/ 33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5" h="387">
                  <a:moveTo>
                    <a:pt x="246" y="387"/>
                  </a:moveTo>
                  <a:cubicBezTo>
                    <a:pt x="205" y="347"/>
                    <a:pt x="205" y="347"/>
                    <a:pt x="205" y="347"/>
                  </a:cubicBezTo>
                  <a:cubicBezTo>
                    <a:pt x="185" y="363"/>
                    <a:pt x="158" y="371"/>
                    <a:pt x="128" y="371"/>
                  </a:cubicBezTo>
                  <a:cubicBezTo>
                    <a:pt x="92" y="371"/>
                    <a:pt x="60" y="358"/>
                    <a:pt x="36" y="335"/>
                  </a:cubicBezTo>
                  <a:cubicBezTo>
                    <a:pt x="1" y="299"/>
                    <a:pt x="0" y="265"/>
                    <a:pt x="0" y="185"/>
                  </a:cubicBezTo>
                  <a:cubicBezTo>
                    <a:pt x="0" y="105"/>
                    <a:pt x="1" y="71"/>
                    <a:pt x="36" y="36"/>
                  </a:cubicBezTo>
                  <a:cubicBezTo>
                    <a:pt x="60" y="12"/>
                    <a:pt x="92" y="0"/>
                    <a:pt x="128" y="0"/>
                  </a:cubicBezTo>
                  <a:cubicBezTo>
                    <a:pt x="165" y="0"/>
                    <a:pt x="196" y="12"/>
                    <a:pt x="220" y="36"/>
                  </a:cubicBezTo>
                  <a:cubicBezTo>
                    <a:pt x="254" y="70"/>
                    <a:pt x="257" y="100"/>
                    <a:pt x="257" y="185"/>
                  </a:cubicBezTo>
                  <a:cubicBezTo>
                    <a:pt x="257" y="254"/>
                    <a:pt x="256" y="289"/>
                    <a:pt x="233" y="320"/>
                  </a:cubicBezTo>
                  <a:cubicBezTo>
                    <a:pt x="272" y="360"/>
                    <a:pt x="272" y="360"/>
                    <a:pt x="272" y="360"/>
                  </a:cubicBezTo>
                  <a:lnTo>
                    <a:pt x="246" y="387"/>
                  </a:lnTo>
                  <a:close/>
                  <a:moveTo>
                    <a:pt x="128" y="39"/>
                  </a:moveTo>
                  <a:cubicBezTo>
                    <a:pt x="104" y="39"/>
                    <a:pt x="83" y="48"/>
                    <a:pt x="68" y="64"/>
                  </a:cubicBezTo>
                  <a:cubicBezTo>
                    <a:pt x="46" y="86"/>
                    <a:pt x="43" y="109"/>
                    <a:pt x="43" y="185"/>
                  </a:cubicBezTo>
                  <a:cubicBezTo>
                    <a:pt x="43" y="261"/>
                    <a:pt x="46" y="285"/>
                    <a:pt x="68" y="307"/>
                  </a:cubicBezTo>
                  <a:cubicBezTo>
                    <a:pt x="83" y="323"/>
                    <a:pt x="104" y="331"/>
                    <a:pt x="128" y="331"/>
                  </a:cubicBezTo>
                  <a:cubicBezTo>
                    <a:pt x="147" y="331"/>
                    <a:pt x="162" y="326"/>
                    <a:pt x="175" y="316"/>
                  </a:cubicBezTo>
                  <a:cubicBezTo>
                    <a:pt x="130" y="271"/>
                    <a:pt x="130" y="271"/>
                    <a:pt x="130" y="271"/>
                  </a:cubicBezTo>
                  <a:cubicBezTo>
                    <a:pt x="157" y="244"/>
                    <a:pt x="157" y="244"/>
                    <a:pt x="157" y="244"/>
                  </a:cubicBezTo>
                  <a:cubicBezTo>
                    <a:pt x="200" y="288"/>
                    <a:pt x="200" y="288"/>
                    <a:pt x="200" y="288"/>
                  </a:cubicBezTo>
                  <a:cubicBezTo>
                    <a:pt x="212" y="267"/>
                    <a:pt x="213" y="239"/>
                    <a:pt x="213" y="185"/>
                  </a:cubicBezTo>
                  <a:cubicBezTo>
                    <a:pt x="213" y="109"/>
                    <a:pt x="210" y="86"/>
                    <a:pt x="189" y="64"/>
                  </a:cubicBezTo>
                  <a:cubicBezTo>
                    <a:pt x="173" y="48"/>
                    <a:pt x="152" y="39"/>
                    <a:pt x="128" y="39"/>
                  </a:cubicBezTo>
                  <a:close/>
                  <a:moveTo>
                    <a:pt x="399" y="371"/>
                  </a:moveTo>
                  <a:cubicBezTo>
                    <a:pt x="372" y="371"/>
                    <a:pt x="349" y="363"/>
                    <a:pt x="333" y="347"/>
                  </a:cubicBezTo>
                  <a:cubicBezTo>
                    <a:pt x="316" y="330"/>
                    <a:pt x="307" y="306"/>
                    <a:pt x="307" y="275"/>
                  </a:cubicBezTo>
                  <a:cubicBezTo>
                    <a:pt x="307" y="114"/>
                    <a:pt x="307" y="114"/>
                    <a:pt x="307" y="114"/>
                  </a:cubicBezTo>
                  <a:cubicBezTo>
                    <a:pt x="349" y="114"/>
                    <a:pt x="349" y="114"/>
                    <a:pt x="349" y="114"/>
                  </a:cubicBezTo>
                  <a:cubicBezTo>
                    <a:pt x="349" y="270"/>
                    <a:pt x="349" y="270"/>
                    <a:pt x="349" y="270"/>
                  </a:cubicBezTo>
                  <a:cubicBezTo>
                    <a:pt x="349" y="311"/>
                    <a:pt x="369" y="333"/>
                    <a:pt x="407" y="333"/>
                  </a:cubicBezTo>
                  <a:cubicBezTo>
                    <a:pt x="445" y="333"/>
                    <a:pt x="467" y="310"/>
                    <a:pt x="467" y="270"/>
                  </a:cubicBezTo>
                  <a:cubicBezTo>
                    <a:pt x="467" y="114"/>
                    <a:pt x="467" y="114"/>
                    <a:pt x="467" y="114"/>
                  </a:cubicBezTo>
                  <a:cubicBezTo>
                    <a:pt x="508" y="114"/>
                    <a:pt x="508" y="114"/>
                    <a:pt x="508" y="114"/>
                  </a:cubicBezTo>
                  <a:cubicBezTo>
                    <a:pt x="508" y="368"/>
                    <a:pt x="508" y="368"/>
                    <a:pt x="508" y="368"/>
                  </a:cubicBezTo>
                  <a:cubicBezTo>
                    <a:pt x="467" y="368"/>
                    <a:pt x="467" y="368"/>
                    <a:pt x="467" y="368"/>
                  </a:cubicBezTo>
                  <a:cubicBezTo>
                    <a:pt x="467" y="344"/>
                    <a:pt x="467" y="344"/>
                    <a:pt x="467" y="344"/>
                  </a:cubicBezTo>
                  <a:cubicBezTo>
                    <a:pt x="449" y="361"/>
                    <a:pt x="426" y="371"/>
                    <a:pt x="399" y="371"/>
                  </a:cubicBezTo>
                  <a:close/>
                  <a:moveTo>
                    <a:pt x="610" y="368"/>
                  </a:moveTo>
                  <a:cubicBezTo>
                    <a:pt x="569" y="368"/>
                    <a:pt x="569" y="368"/>
                    <a:pt x="569" y="368"/>
                  </a:cubicBezTo>
                  <a:cubicBezTo>
                    <a:pt x="569" y="233"/>
                    <a:pt x="569" y="233"/>
                    <a:pt x="569" y="233"/>
                  </a:cubicBezTo>
                  <a:cubicBezTo>
                    <a:pt x="569" y="114"/>
                    <a:pt x="569" y="114"/>
                    <a:pt x="569" y="114"/>
                  </a:cubicBezTo>
                  <a:cubicBezTo>
                    <a:pt x="610" y="114"/>
                    <a:pt x="610" y="114"/>
                    <a:pt x="610" y="114"/>
                  </a:cubicBezTo>
                  <a:cubicBezTo>
                    <a:pt x="610" y="231"/>
                    <a:pt x="610" y="231"/>
                    <a:pt x="610" y="231"/>
                  </a:cubicBezTo>
                  <a:lnTo>
                    <a:pt x="610" y="368"/>
                  </a:lnTo>
                  <a:close/>
                  <a:moveTo>
                    <a:pt x="613" y="48"/>
                  </a:moveTo>
                  <a:cubicBezTo>
                    <a:pt x="567" y="48"/>
                    <a:pt x="567" y="48"/>
                    <a:pt x="567" y="48"/>
                  </a:cubicBezTo>
                  <a:cubicBezTo>
                    <a:pt x="567" y="2"/>
                    <a:pt x="567" y="2"/>
                    <a:pt x="567" y="2"/>
                  </a:cubicBezTo>
                  <a:cubicBezTo>
                    <a:pt x="613" y="2"/>
                    <a:pt x="613" y="2"/>
                    <a:pt x="613" y="2"/>
                  </a:cubicBezTo>
                  <a:lnTo>
                    <a:pt x="613" y="48"/>
                  </a:lnTo>
                  <a:close/>
                  <a:moveTo>
                    <a:pt x="872" y="368"/>
                  </a:moveTo>
                  <a:cubicBezTo>
                    <a:pt x="830" y="368"/>
                    <a:pt x="830" y="368"/>
                    <a:pt x="830" y="368"/>
                  </a:cubicBezTo>
                  <a:cubicBezTo>
                    <a:pt x="830" y="212"/>
                    <a:pt x="830" y="212"/>
                    <a:pt x="830" y="212"/>
                  </a:cubicBezTo>
                  <a:cubicBezTo>
                    <a:pt x="830" y="171"/>
                    <a:pt x="809" y="148"/>
                    <a:pt x="772" y="148"/>
                  </a:cubicBezTo>
                  <a:cubicBezTo>
                    <a:pt x="734" y="148"/>
                    <a:pt x="712" y="172"/>
                    <a:pt x="712" y="212"/>
                  </a:cubicBezTo>
                  <a:cubicBezTo>
                    <a:pt x="712" y="368"/>
                    <a:pt x="712" y="368"/>
                    <a:pt x="712" y="368"/>
                  </a:cubicBezTo>
                  <a:cubicBezTo>
                    <a:pt x="671" y="368"/>
                    <a:pt x="671" y="368"/>
                    <a:pt x="671" y="368"/>
                  </a:cubicBezTo>
                  <a:cubicBezTo>
                    <a:pt x="671" y="114"/>
                    <a:pt x="671" y="114"/>
                    <a:pt x="671" y="114"/>
                  </a:cubicBezTo>
                  <a:cubicBezTo>
                    <a:pt x="712" y="114"/>
                    <a:pt x="712" y="114"/>
                    <a:pt x="712" y="114"/>
                  </a:cubicBezTo>
                  <a:cubicBezTo>
                    <a:pt x="712" y="137"/>
                    <a:pt x="712" y="137"/>
                    <a:pt x="712" y="137"/>
                  </a:cubicBezTo>
                  <a:cubicBezTo>
                    <a:pt x="730" y="120"/>
                    <a:pt x="753" y="111"/>
                    <a:pt x="780" y="111"/>
                  </a:cubicBezTo>
                  <a:cubicBezTo>
                    <a:pt x="807" y="111"/>
                    <a:pt x="830" y="119"/>
                    <a:pt x="845" y="135"/>
                  </a:cubicBezTo>
                  <a:cubicBezTo>
                    <a:pt x="863" y="152"/>
                    <a:pt x="872" y="175"/>
                    <a:pt x="872" y="206"/>
                  </a:cubicBezTo>
                  <a:lnTo>
                    <a:pt x="872" y="368"/>
                  </a:lnTo>
                  <a:close/>
                  <a:moveTo>
                    <a:pt x="1114" y="368"/>
                  </a:moveTo>
                  <a:cubicBezTo>
                    <a:pt x="1072" y="368"/>
                    <a:pt x="1072" y="368"/>
                    <a:pt x="1072" y="368"/>
                  </a:cubicBezTo>
                  <a:cubicBezTo>
                    <a:pt x="1072" y="229"/>
                    <a:pt x="1072" y="229"/>
                    <a:pt x="1072" y="229"/>
                  </a:cubicBezTo>
                  <a:cubicBezTo>
                    <a:pt x="1072" y="114"/>
                    <a:pt x="1072" y="114"/>
                    <a:pt x="1072" y="114"/>
                  </a:cubicBezTo>
                  <a:cubicBezTo>
                    <a:pt x="1114" y="114"/>
                    <a:pt x="1114" y="114"/>
                    <a:pt x="1114" y="114"/>
                  </a:cubicBezTo>
                  <a:cubicBezTo>
                    <a:pt x="1114" y="229"/>
                    <a:pt x="1114" y="229"/>
                    <a:pt x="1114" y="229"/>
                  </a:cubicBezTo>
                  <a:lnTo>
                    <a:pt x="1114" y="368"/>
                  </a:lnTo>
                  <a:close/>
                  <a:moveTo>
                    <a:pt x="1117" y="48"/>
                  </a:moveTo>
                  <a:cubicBezTo>
                    <a:pt x="1070" y="48"/>
                    <a:pt x="1070" y="48"/>
                    <a:pt x="1070" y="48"/>
                  </a:cubicBezTo>
                  <a:cubicBezTo>
                    <a:pt x="1070" y="2"/>
                    <a:pt x="1070" y="2"/>
                    <a:pt x="1070" y="2"/>
                  </a:cubicBezTo>
                  <a:cubicBezTo>
                    <a:pt x="1117" y="2"/>
                    <a:pt x="1117" y="2"/>
                    <a:pt x="1117" y="2"/>
                  </a:cubicBezTo>
                  <a:lnTo>
                    <a:pt x="1117" y="48"/>
                  </a:lnTo>
                  <a:close/>
                  <a:moveTo>
                    <a:pt x="1391" y="371"/>
                  </a:moveTo>
                  <a:cubicBezTo>
                    <a:pt x="1319" y="371"/>
                    <a:pt x="1279" y="325"/>
                    <a:pt x="1279" y="241"/>
                  </a:cubicBezTo>
                  <a:cubicBezTo>
                    <a:pt x="1279" y="159"/>
                    <a:pt x="1318" y="111"/>
                    <a:pt x="1384" y="111"/>
                  </a:cubicBezTo>
                  <a:cubicBezTo>
                    <a:pt x="1450" y="111"/>
                    <a:pt x="1489" y="157"/>
                    <a:pt x="1489" y="234"/>
                  </a:cubicBezTo>
                  <a:cubicBezTo>
                    <a:pt x="1489" y="253"/>
                    <a:pt x="1489" y="253"/>
                    <a:pt x="1489" y="253"/>
                  </a:cubicBezTo>
                  <a:cubicBezTo>
                    <a:pt x="1321" y="253"/>
                    <a:pt x="1321" y="253"/>
                    <a:pt x="1321" y="253"/>
                  </a:cubicBezTo>
                  <a:cubicBezTo>
                    <a:pt x="1322" y="305"/>
                    <a:pt x="1347" y="334"/>
                    <a:pt x="1392" y="334"/>
                  </a:cubicBezTo>
                  <a:cubicBezTo>
                    <a:pt x="1418" y="334"/>
                    <a:pt x="1435" y="327"/>
                    <a:pt x="1455" y="306"/>
                  </a:cubicBezTo>
                  <a:cubicBezTo>
                    <a:pt x="1457" y="305"/>
                    <a:pt x="1457" y="305"/>
                    <a:pt x="1457" y="305"/>
                  </a:cubicBezTo>
                  <a:cubicBezTo>
                    <a:pt x="1485" y="330"/>
                    <a:pt x="1485" y="330"/>
                    <a:pt x="1485" y="330"/>
                  </a:cubicBezTo>
                  <a:cubicBezTo>
                    <a:pt x="1484" y="332"/>
                    <a:pt x="1484" y="332"/>
                    <a:pt x="1484" y="332"/>
                  </a:cubicBezTo>
                  <a:cubicBezTo>
                    <a:pt x="1459" y="356"/>
                    <a:pt x="1435" y="371"/>
                    <a:pt x="1391" y="371"/>
                  </a:cubicBezTo>
                  <a:close/>
                  <a:moveTo>
                    <a:pt x="1321" y="221"/>
                  </a:moveTo>
                  <a:cubicBezTo>
                    <a:pt x="1448" y="221"/>
                    <a:pt x="1448" y="221"/>
                    <a:pt x="1448" y="221"/>
                  </a:cubicBezTo>
                  <a:cubicBezTo>
                    <a:pt x="1446" y="203"/>
                    <a:pt x="1445" y="195"/>
                    <a:pt x="1440" y="183"/>
                  </a:cubicBezTo>
                  <a:cubicBezTo>
                    <a:pt x="1429" y="160"/>
                    <a:pt x="1409" y="147"/>
                    <a:pt x="1384" y="147"/>
                  </a:cubicBezTo>
                  <a:cubicBezTo>
                    <a:pt x="1359" y="147"/>
                    <a:pt x="1339" y="160"/>
                    <a:pt x="1328" y="183"/>
                  </a:cubicBezTo>
                  <a:cubicBezTo>
                    <a:pt x="1323" y="195"/>
                    <a:pt x="1322" y="203"/>
                    <a:pt x="1321" y="221"/>
                  </a:cubicBezTo>
                  <a:close/>
                  <a:moveTo>
                    <a:pt x="1617" y="371"/>
                  </a:moveTo>
                  <a:cubicBezTo>
                    <a:pt x="1571" y="371"/>
                    <a:pt x="1539" y="360"/>
                    <a:pt x="1513" y="334"/>
                  </a:cubicBezTo>
                  <a:cubicBezTo>
                    <a:pt x="1511" y="332"/>
                    <a:pt x="1511" y="332"/>
                    <a:pt x="1511" y="332"/>
                  </a:cubicBezTo>
                  <a:cubicBezTo>
                    <a:pt x="1539" y="304"/>
                    <a:pt x="1539" y="304"/>
                    <a:pt x="1539" y="304"/>
                  </a:cubicBezTo>
                  <a:cubicBezTo>
                    <a:pt x="1541" y="306"/>
                    <a:pt x="1541" y="306"/>
                    <a:pt x="1541" y="306"/>
                  </a:cubicBezTo>
                  <a:cubicBezTo>
                    <a:pt x="1558" y="325"/>
                    <a:pt x="1584" y="334"/>
                    <a:pt x="1616" y="334"/>
                  </a:cubicBezTo>
                  <a:cubicBezTo>
                    <a:pt x="1640" y="334"/>
                    <a:pt x="1680" y="329"/>
                    <a:pt x="1680" y="293"/>
                  </a:cubicBezTo>
                  <a:cubicBezTo>
                    <a:pt x="1680" y="272"/>
                    <a:pt x="1668" y="261"/>
                    <a:pt x="1641" y="259"/>
                  </a:cubicBezTo>
                  <a:cubicBezTo>
                    <a:pt x="1600" y="256"/>
                    <a:pt x="1600" y="256"/>
                    <a:pt x="1600" y="256"/>
                  </a:cubicBezTo>
                  <a:cubicBezTo>
                    <a:pt x="1549" y="251"/>
                    <a:pt x="1523" y="228"/>
                    <a:pt x="1523" y="186"/>
                  </a:cubicBezTo>
                  <a:cubicBezTo>
                    <a:pt x="1523" y="140"/>
                    <a:pt x="1560" y="111"/>
                    <a:pt x="1617" y="111"/>
                  </a:cubicBezTo>
                  <a:cubicBezTo>
                    <a:pt x="1655" y="111"/>
                    <a:pt x="1686" y="120"/>
                    <a:pt x="1708" y="138"/>
                  </a:cubicBezTo>
                  <a:cubicBezTo>
                    <a:pt x="1711" y="140"/>
                    <a:pt x="1711" y="140"/>
                    <a:pt x="1711" y="140"/>
                  </a:cubicBezTo>
                  <a:cubicBezTo>
                    <a:pt x="1683" y="167"/>
                    <a:pt x="1683" y="167"/>
                    <a:pt x="1683" y="167"/>
                  </a:cubicBezTo>
                  <a:cubicBezTo>
                    <a:pt x="1681" y="166"/>
                    <a:pt x="1681" y="166"/>
                    <a:pt x="1681" y="166"/>
                  </a:cubicBezTo>
                  <a:cubicBezTo>
                    <a:pt x="1665" y="153"/>
                    <a:pt x="1643" y="147"/>
                    <a:pt x="1617" y="147"/>
                  </a:cubicBezTo>
                  <a:cubicBezTo>
                    <a:pt x="1583" y="147"/>
                    <a:pt x="1564" y="160"/>
                    <a:pt x="1564" y="185"/>
                  </a:cubicBezTo>
                  <a:cubicBezTo>
                    <a:pt x="1564" y="206"/>
                    <a:pt x="1576" y="216"/>
                    <a:pt x="1606" y="219"/>
                  </a:cubicBezTo>
                  <a:cubicBezTo>
                    <a:pt x="1645" y="223"/>
                    <a:pt x="1645" y="223"/>
                    <a:pt x="1645" y="223"/>
                  </a:cubicBezTo>
                  <a:cubicBezTo>
                    <a:pt x="1677" y="226"/>
                    <a:pt x="1720" y="236"/>
                    <a:pt x="1720" y="292"/>
                  </a:cubicBezTo>
                  <a:cubicBezTo>
                    <a:pt x="1720" y="341"/>
                    <a:pt x="1681" y="371"/>
                    <a:pt x="1617" y="371"/>
                  </a:cubicBezTo>
                  <a:close/>
                  <a:moveTo>
                    <a:pt x="1812" y="368"/>
                  </a:moveTo>
                  <a:cubicBezTo>
                    <a:pt x="1768" y="368"/>
                    <a:pt x="1768" y="368"/>
                    <a:pt x="1768" y="368"/>
                  </a:cubicBezTo>
                  <a:cubicBezTo>
                    <a:pt x="1768" y="202"/>
                    <a:pt x="1768" y="202"/>
                    <a:pt x="1768" y="202"/>
                  </a:cubicBezTo>
                  <a:cubicBezTo>
                    <a:pt x="1768" y="3"/>
                    <a:pt x="1768" y="3"/>
                    <a:pt x="1768" y="3"/>
                  </a:cubicBezTo>
                  <a:cubicBezTo>
                    <a:pt x="1812" y="3"/>
                    <a:pt x="1812" y="3"/>
                    <a:pt x="1812" y="3"/>
                  </a:cubicBezTo>
                  <a:cubicBezTo>
                    <a:pt x="1812" y="202"/>
                    <a:pt x="1812" y="202"/>
                    <a:pt x="1812" y="202"/>
                  </a:cubicBezTo>
                  <a:lnTo>
                    <a:pt x="1812" y="368"/>
                  </a:lnTo>
                  <a:close/>
                  <a:moveTo>
                    <a:pt x="2199" y="368"/>
                  </a:moveTo>
                  <a:cubicBezTo>
                    <a:pt x="2155" y="368"/>
                    <a:pt x="2155" y="368"/>
                    <a:pt x="2155" y="368"/>
                  </a:cubicBezTo>
                  <a:cubicBezTo>
                    <a:pt x="2155" y="104"/>
                    <a:pt x="2155" y="104"/>
                    <a:pt x="2155" y="104"/>
                  </a:cubicBezTo>
                  <a:cubicBezTo>
                    <a:pt x="2061" y="311"/>
                    <a:pt x="2061" y="311"/>
                    <a:pt x="2061" y="311"/>
                  </a:cubicBezTo>
                  <a:cubicBezTo>
                    <a:pt x="2025" y="311"/>
                    <a:pt x="2025" y="311"/>
                    <a:pt x="2025" y="311"/>
                  </a:cubicBezTo>
                  <a:cubicBezTo>
                    <a:pt x="1929" y="103"/>
                    <a:pt x="1929" y="103"/>
                    <a:pt x="1929" y="103"/>
                  </a:cubicBezTo>
                  <a:cubicBezTo>
                    <a:pt x="1929" y="368"/>
                    <a:pt x="1929" y="368"/>
                    <a:pt x="1929" y="368"/>
                  </a:cubicBezTo>
                  <a:cubicBezTo>
                    <a:pt x="1885" y="368"/>
                    <a:pt x="1885" y="368"/>
                    <a:pt x="1885" y="368"/>
                  </a:cubicBezTo>
                  <a:cubicBezTo>
                    <a:pt x="1885" y="3"/>
                    <a:pt x="1885" y="3"/>
                    <a:pt x="1885" y="3"/>
                  </a:cubicBezTo>
                  <a:cubicBezTo>
                    <a:pt x="1928" y="3"/>
                    <a:pt x="1928" y="3"/>
                    <a:pt x="1928" y="3"/>
                  </a:cubicBezTo>
                  <a:cubicBezTo>
                    <a:pt x="1929" y="4"/>
                    <a:pt x="1929" y="4"/>
                    <a:pt x="1929" y="4"/>
                  </a:cubicBezTo>
                  <a:cubicBezTo>
                    <a:pt x="2044" y="254"/>
                    <a:pt x="2044" y="254"/>
                    <a:pt x="2044" y="254"/>
                  </a:cubicBezTo>
                  <a:cubicBezTo>
                    <a:pt x="2156" y="3"/>
                    <a:pt x="2156" y="3"/>
                    <a:pt x="2156" y="3"/>
                  </a:cubicBezTo>
                  <a:cubicBezTo>
                    <a:pt x="2199" y="3"/>
                    <a:pt x="2199" y="3"/>
                    <a:pt x="2199" y="3"/>
                  </a:cubicBezTo>
                  <a:lnTo>
                    <a:pt x="2199" y="368"/>
                  </a:lnTo>
                  <a:close/>
                  <a:moveTo>
                    <a:pt x="2368" y="371"/>
                  </a:moveTo>
                  <a:cubicBezTo>
                    <a:pt x="2313" y="371"/>
                    <a:pt x="2277" y="357"/>
                    <a:pt x="2243" y="323"/>
                  </a:cubicBezTo>
                  <a:cubicBezTo>
                    <a:pt x="2241" y="321"/>
                    <a:pt x="2241" y="321"/>
                    <a:pt x="2241" y="321"/>
                  </a:cubicBezTo>
                  <a:cubicBezTo>
                    <a:pt x="2271" y="291"/>
                    <a:pt x="2271" y="291"/>
                    <a:pt x="2271" y="291"/>
                  </a:cubicBezTo>
                  <a:cubicBezTo>
                    <a:pt x="2273" y="293"/>
                    <a:pt x="2273" y="293"/>
                    <a:pt x="2273" y="293"/>
                  </a:cubicBezTo>
                  <a:cubicBezTo>
                    <a:pt x="2300" y="321"/>
                    <a:pt x="2326" y="331"/>
                    <a:pt x="2369" y="331"/>
                  </a:cubicBezTo>
                  <a:cubicBezTo>
                    <a:pt x="2422" y="331"/>
                    <a:pt x="2452" y="308"/>
                    <a:pt x="2452" y="267"/>
                  </a:cubicBezTo>
                  <a:cubicBezTo>
                    <a:pt x="2452" y="248"/>
                    <a:pt x="2446" y="234"/>
                    <a:pt x="2435" y="224"/>
                  </a:cubicBezTo>
                  <a:cubicBezTo>
                    <a:pt x="2424" y="215"/>
                    <a:pt x="2415" y="211"/>
                    <a:pt x="2389" y="207"/>
                  </a:cubicBezTo>
                  <a:cubicBezTo>
                    <a:pt x="2347" y="201"/>
                    <a:pt x="2347" y="201"/>
                    <a:pt x="2347" y="201"/>
                  </a:cubicBezTo>
                  <a:cubicBezTo>
                    <a:pt x="2318" y="196"/>
                    <a:pt x="2297" y="187"/>
                    <a:pt x="2280" y="173"/>
                  </a:cubicBezTo>
                  <a:cubicBezTo>
                    <a:pt x="2261" y="156"/>
                    <a:pt x="2251" y="133"/>
                    <a:pt x="2251" y="103"/>
                  </a:cubicBezTo>
                  <a:cubicBezTo>
                    <a:pt x="2251" y="40"/>
                    <a:pt x="2298" y="0"/>
                    <a:pt x="2369" y="0"/>
                  </a:cubicBezTo>
                  <a:cubicBezTo>
                    <a:pt x="2415" y="0"/>
                    <a:pt x="2446" y="11"/>
                    <a:pt x="2478" y="40"/>
                  </a:cubicBezTo>
                  <a:cubicBezTo>
                    <a:pt x="2480" y="41"/>
                    <a:pt x="2480" y="41"/>
                    <a:pt x="2480" y="41"/>
                  </a:cubicBezTo>
                  <a:cubicBezTo>
                    <a:pt x="2452" y="70"/>
                    <a:pt x="2452" y="70"/>
                    <a:pt x="2452" y="70"/>
                  </a:cubicBezTo>
                  <a:cubicBezTo>
                    <a:pt x="2450" y="68"/>
                    <a:pt x="2450" y="68"/>
                    <a:pt x="2450" y="68"/>
                  </a:cubicBezTo>
                  <a:cubicBezTo>
                    <a:pt x="2427" y="47"/>
                    <a:pt x="2403" y="38"/>
                    <a:pt x="2368" y="38"/>
                  </a:cubicBezTo>
                  <a:cubicBezTo>
                    <a:pt x="2322" y="38"/>
                    <a:pt x="2294" y="62"/>
                    <a:pt x="2294" y="102"/>
                  </a:cubicBezTo>
                  <a:cubicBezTo>
                    <a:pt x="2294" y="120"/>
                    <a:pt x="2299" y="133"/>
                    <a:pt x="2309" y="142"/>
                  </a:cubicBezTo>
                  <a:cubicBezTo>
                    <a:pt x="2319" y="151"/>
                    <a:pt x="2335" y="157"/>
                    <a:pt x="2355" y="160"/>
                  </a:cubicBezTo>
                  <a:cubicBezTo>
                    <a:pt x="2397" y="167"/>
                    <a:pt x="2397" y="167"/>
                    <a:pt x="2397" y="167"/>
                  </a:cubicBezTo>
                  <a:cubicBezTo>
                    <a:pt x="2431" y="172"/>
                    <a:pt x="2447" y="179"/>
                    <a:pt x="2464" y="193"/>
                  </a:cubicBezTo>
                  <a:cubicBezTo>
                    <a:pt x="2484" y="211"/>
                    <a:pt x="2495" y="236"/>
                    <a:pt x="2495" y="266"/>
                  </a:cubicBezTo>
                  <a:cubicBezTo>
                    <a:pt x="2495" y="330"/>
                    <a:pt x="2445" y="371"/>
                    <a:pt x="2368" y="371"/>
                  </a:cubicBezTo>
                  <a:close/>
                  <a:moveTo>
                    <a:pt x="1012" y="368"/>
                  </a:moveTo>
                  <a:cubicBezTo>
                    <a:pt x="1002" y="368"/>
                    <a:pt x="1002" y="368"/>
                    <a:pt x="1002" y="368"/>
                  </a:cubicBezTo>
                  <a:cubicBezTo>
                    <a:pt x="962" y="368"/>
                    <a:pt x="936" y="341"/>
                    <a:pt x="936" y="298"/>
                  </a:cubicBezTo>
                  <a:cubicBezTo>
                    <a:pt x="936" y="147"/>
                    <a:pt x="936" y="147"/>
                    <a:pt x="936" y="147"/>
                  </a:cubicBezTo>
                  <a:cubicBezTo>
                    <a:pt x="905" y="147"/>
                    <a:pt x="905" y="147"/>
                    <a:pt x="905" y="147"/>
                  </a:cubicBezTo>
                  <a:cubicBezTo>
                    <a:pt x="905" y="114"/>
                    <a:pt x="905" y="114"/>
                    <a:pt x="905" y="114"/>
                  </a:cubicBezTo>
                  <a:cubicBezTo>
                    <a:pt x="936" y="114"/>
                    <a:pt x="936" y="114"/>
                    <a:pt x="936" y="114"/>
                  </a:cubicBezTo>
                  <a:cubicBezTo>
                    <a:pt x="936" y="37"/>
                    <a:pt x="936" y="37"/>
                    <a:pt x="936" y="37"/>
                  </a:cubicBezTo>
                  <a:cubicBezTo>
                    <a:pt x="977" y="37"/>
                    <a:pt x="977" y="37"/>
                    <a:pt x="977" y="37"/>
                  </a:cubicBezTo>
                  <a:cubicBezTo>
                    <a:pt x="977" y="114"/>
                    <a:pt x="977" y="114"/>
                    <a:pt x="977" y="114"/>
                  </a:cubicBezTo>
                  <a:cubicBezTo>
                    <a:pt x="1031" y="114"/>
                    <a:pt x="1031" y="114"/>
                    <a:pt x="1031" y="114"/>
                  </a:cubicBezTo>
                  <a:cubicBezTo>
                    <a:pt x="1031" y="147"/>
                    <a:pt x="1031" y="147"/>
                    <a:pt x="1031" y="147"/>
                  </a:cubicBezTo>
                  <a:cubicBezTo>
                    <a:pt x="977" y="147"/>
                    <a:pt x="977" y="147"/>
                    <a:pt x="977" y="147"/>
                  </a:cubicBezTo>
                  <a:cubicBezTo>
                    <a:pt x="977" y="297"/>
                    <a:pt x="977" y="297"/>
                    <a:pt x="977" y="297"/>
                  </a:cubicBezTo>
                  <a:cubicBezTo>
                    <a:pt x="977" y="320"/>
                    <a:pt x="988" y="331"/>
                    <a:pt x="1009" y="331"/>
                  </a:cubicBezTo>
                  <a:cubicBezTo>
                    <a:pt x="1011" y="331"/>
                    <a:pt x="1011" y="331"/>
                    <a:pt x="1011" y="331"/>
                  </a:cubicBezTo>
                  <a:cubicBezTo>
                    <a:pt x="1012" y="334"/>
                    <a:pt x="1012" y="334"/>
                    <a:pt x="1012" y="334"/>
                  </a:cubicBezTo>
                  <a:lnTo>
                    <a:pt x="1012" y="368"/>
                  </a:lnTo>
                  <a:close/>
                  <a:moveTo>
                    <a:pt x="1249" y="368"/>
                  </a:moveTo>
                  <a:cubicBezTo>
                    <a:pt x="1239" y="368"/>
                    <a:pt x="1239" y="368"/>
                    <a:pt x="1239" y="368"/>
                  </a:cubicBezTo>
                  <a:cubicBezTo>
                    <a:pt x="1198" y="368"/>
                    <a:pt x="1174" y="342"/>
                    <a:pt x="1174" y="299"/>
                  </a:cubicBezTo>
                  <a:cubicBezTo>
                    <a:pt x="1174" y="3"/>
                    <a:pt x="1174" y="3"/>
                    <a:pt x="1174" y="3"/>
                  </a:cubicBezTo>
                  <a:cubicBezTo>
                    <a:pt x="1215" y="3"/>
                    <a:pt x="1215" y="3"/>
                    <a:pt x="1215" y="3"/>
                  </a:cubicBezTo>
                  <a:cubicBezTo>
                    <a:pt x="1215" y="297"/>
                    <a:pt x="1215" y="297"/>
                    <a:pt x="1215" y="297"/>
                  </a:cubicBezTo>
                  <a:cubicBezTo>
                    <a:pt x="1215" y="322"/>
                    <a:pt x="1224" y="331"/>
                    <a:pt x="1246" y="331"/>
                  </a:cubicBezTo>
                  <a:cubicBezTo>
                    <a:pt x="1249" y="331"/>
                    <a:pt x="1249" y="331"/>
                    <a:pt x="1249" y="331"/>
                  </a:cubicBezTo>
                  <a:cubicBezTo>
                    <a:pt x="1249" y="334"/>
                    <a:pt x="1249" y="334"/>
                    <a:pt x="1249" y="334"/>
                  </a:cubicBezTo>
                  <a:lnTo>
                    <a:pt x="1249" y="368"/>
                  </a:lnTo>
                  <a:close/>
                </a:path>
              </a:pathLst>
            </a:custGeom>
            <a:solidFill>
              <a:srgbClr val="5959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10" name="Freeform 6"/>
            <p:cNvSpPr>
              <a:spLocks noEditPoints="1"/>
            </p:cNvSpPr>
            <p:nvPr userDrawn="1"/>
          </p:nvSpPr>
          <p:spPr bwMode="auto">
            <a:xfrm>
              <a:off x="10866438" y="2730501"/>
              <a:ext cx="363538" cy="200025"/>
            </a:xfrm>
            <a:custGeom>
              <a:avLst/>
              <a:gdLst>
                <a:gd name="T0" fmla="*/ 54 w 229"/>
                <a:gd name="T1" fmla="*/ 19 h 126"/>
                <a:gd name="T2" fmla="*/ 54 w 229"/>
                <a:gd name="T3" fmla="*/ 126 h 126"/>
                <a:gd name="T4" fmla="*/ 33 w 229"/>
                <a:gd name="T5" fmla="*/ 126 h 126"/>
                <a:gd name="T6" fmla="*/ 33 w 229"/>
                <a:gd name="T7" fmla="*/ 19 h 126"/>
                <a:gd name="T8" fmla="*/ 0 w 229"/>
                <a:gd name="T9" fmla="*/ 19 h 126"/>
                <a:gd name="T10" fmla="*/ 0 w 229"/>
                <a:gd name="T11" fmla="*/ 0 h 126"/>
                <a:gd name="T12" fmla="*/ 90 w 229"/>
                <a:gd name="T13" fmla="*/ 0 h 126"/>
                <a:gd name="T14" fmla="*/ 90 w 229"/>
                <a:gd name="T15" fmla="*/ 19 h 126"/>
                <a:gd name="T16" fmla="*/ 54 w 229"/>
                <a:gd name="T17" fmla="*/ 19 h 126"/>
                <a:gd name="T18" fmla="*/ 208 w 229"/>
                <a:gd name="T19" fmla="*/ 126 h 126"/>
                <a:gd name="T20" fmla="*/ 208 w 229"/>
                <a:gd name="T21" fmla="*/ 43 h 126"/>
                <a:gd name="T22" fmla="*/ 180 w 229"/>
                <a:gd name="T23" fmla="*/ 95 h 126"/>
                <a:gd name="T24" fmla="*/ 161 w 229"/>
                <a:gd name="T25" fmla="*/ 95 h 126"/>
                <a:gd name="T26" fmla="*/ 132 w 229"/>
                <a:gd name="T27" fmla="*/ 43 h 126"/>
                <a:gd name="T28" fmla="*/ 132 w 229"/>
                <a:gd name="T29" fmla="*/ 126 h 126"/>
                <a:gd name="T30" fmla="*/ 111 w 229"/>
                <a:gd name="T31" fmla="*/ 126 h 126"/>
                <a:gd name="T32" fmla="*/ 111 w 229"/>
                <a:gd name="T33" fmla="*/ 0 h 126"/>
                <a:gd name="T34" fmla="*/ 132 w 229"/>
                <a:gd name="T35" fmla="*/ 0 h 126"/>
                <a:gd name="T36" fmla="*/ 170 w 229"/>
                <a:gd name="T37" fmla="*/ 71 h 126"/>
                <a:gd name="T38" fmla="*/ 208 w 229"/>
                <a:gd name="T39" fmla="*/ 0 h 126"/>
                <a:gd name="T40" fmla="*/ 229 w 229"/>
                <a:gd name="T41" fmla="*/ 0 h 126"/>
                <a:gd name="T42" fmla="*/ 229 w 229"/>
                <a:gd name="T43" fmla="*/ 126 h 126"/>
                <a:gd name="T44" fmla="*/ 208 w 229"/>
                <a:gd name="T4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9" h="126">
                  <a:moveTo>
                    <a:pt x="54" y="19"/>
                  </a:moveTo>
                  <a:lnTo>
                    <a:pt x="54" y="126"/>
                  </a:lnTo>
                  <a:lnTo>
                    <a:pt x="33" y="126"/>
                  </a:lnTo>
                  <a:lnTo>
                    <a:pt x="33" y="19"/>
                  </a:lnTo>
                  <a:lnTo>
                    <a:pt x="0" y="19"/>
                  </a:lnTo>
                  <a:lnTo>
                    <a:pt x="0" y="0"/>
                  </a:lnTo>
                  <a:lnTo>
                    <a:pt x="90" y="0"/>
                  </a:lnTo>
                  <a:lnTo>
                    <a:pt x="90" y="19"/>
                  </a:lnTo>
                  <a:lnTo>
                    <a:pt x="54" y="19"/>
                  </a:lnTo>
                  <a:close/>
                  <a:moveTo>
                    <a:pt x="208" y="126"/>
                  </a:moveTo>
                  <a:lnTo>
                    <a:pt x="208" y="43"/>
                  </a:lnTo>
                  <a:lnTo>
                    <a:pt x="180" y="95"/>
                  </a:lnTo>
                  <a:lnTo>
                    <a:pt x="161" y="95"/>
                  </a:lnTo>
                  <a:lnTo>
                    <a:pt x="132" y="43"/>
                  </a:lnTo>
                  <a:lnTo>
                    <a:pt x="132" y="126"/>
                  </a:lnTo>
                  <a:lnTo>
                    <a:pt x="111" y="126"/>
                  </a:lnTo>
                  <a:lnTo>
                    <a:pt x="111" y="0"/>
                  </a:lnTo>
                  <a:lnTo>
                    <a:pt x="132" y="0"/>
                  </a:lnTo>
                  <a:lnTo>
                    <a:pt x="170" y="71"/>
                  </a:lnTo>
                  <a:lnTo>
                    <a:pt x="208" y="0"/>
                  </a:lnTo>
                  <a:lnTo>
                    <a:pt x="229" y="0"/>
                  </a:lnTo>
                  <a:lnTo>
                    <a:pt x="229" y="126"/>
                  </a:lnTo>
                  <a:lnTo>
                    <a:pt x="208" y="126"/>
                  </a:lnTo>
                  <a:close/>
                </a:path>
              </a:pathLst>
            </a:custGeom>
            <a:solidFill>
              <a:srgbClr val="59595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grpSp>
          <p:nvGrpSpPr>
            <p:cNvPr id="11" name="Group 10"/>
            <p:cNvGrpSpPr/>
            <p:nvPr userDrawn="1"/>
          </p:nvGrpSpPr>
          <p:grpSpPr>
            <a:xfrm>
              <a:off x="-2078038" y="1989138"/>
              <a:ext cx="2867026" cy="2876550"/>
              <a:chOff x="-2078038" y="1989138"/>
              <a:chExt cx="2867026" cy="2876550"/>
            </a:xfrm>
          </p:grpSpPr>
          <p:sp>
            <p:nvSpPr>
              <p:cNvPr id="12" name="Freeform 7"/>
              <p:cNvSpPr>
                <a:spLocks noEditPoints="1"/>
              </p:cNvSpPr>
              <p:nvPr userDrawn="1"/>
            </p:nvSpPr>
            <p:spPr bwMode="auto">
              <a:xfrm>
                <a:off x="-2078038" y="2184401"/>
                <a:ext cx="2674938" cy="2398713"/>
              </a:xfrm>
              <a:custGeom>
                <a:avLst/>
                <a:gdLst>
                  <a:gd name="T0" fmla="*/ 713 w 713"/>
                  <a:gd name="T1" fmla="*/ 139 h 637"/>
                  <a:gd name="T2" fmla="*/ 647 w 713"/>
                  <a:gd name="T3" fmla="*/ 177 h 637"/>
                  <a:gd name="T4" fmla="*/ 536 w 713"/>
                  <a:gd name="T5" fmla="*/ 65 h 637"/>
                  <a:gd name="T6" fmla="*/ 574 w 713"/>
                  <a:gd name="T7" fmla="*/ 0 h 637"/>
                  <a:gd name="T8" fmla="*/ 713 w 713"/>
                  <a:gd name="T9" fmla="*/ 139 h 637"/>
                  <a:gd name="T10" fmla="*/ 75 w 713"/>
                  <a:gd name="T11" fmla="*/ 330 h 637"/>
                  <a:gd name="T12" fmla="*/ 0 w 713"/>
                  <a:gd name="T13" fmla="*/ 330 h 637"/>
                  <a:gd name="T14" fmla="*/ 52 w 713"/>
                  <a:gd name="T15" fmla="*/ 522 h 637"/>
                  <a:gd name="T16" fmla="*/ 117 w 713"/>
                  <a:gd name="T17" fmla="*/ 484 h 637"/>
                  <a:gd name="T18" fmla="*/ 75 w 713"/>
                  <a:gd name="T19" fmla="*/ 330 h 637"/>
                  <a:gd name="T20" fmla="*/ 265 w 713"/>
                  <a:gd name="T21" fmla="*/ 127 h 637"/>
                  <a:gd name="T22" fmla="*/ 228 w 713"/>
                  <a:gd name="T23" fmla="*/ 64 h 637"/>
                  <a:gd name="T24" fmla="*/ 75 w 713"/>
                  <a:gd name="T25" fmla="*/ 330 h 637"/>
                  <a:gd name="T26" fmla="*/ 148 w 713"/>
                  <a:gd name="T27" fmla="*/ 330 h 637"/>
                  <a:gd name="T28" fmla="*/ 265 w 713"/>
                  <a:gd name="T29" fmla="*/ 127 h 637"/>
                  <a:gd name="T30" fmla="*/ 179 w 713"/>
                  <a:gd name="T31" fmla="*/ 448 h 637"/>
                  <a:gd name="T32" fmla="*/ 117 w 713"/>
                  <a:gd name="T33" fmla="*/ 484 h 637"/>
                  <a:gd name="T34" fmla="*/ 382 w 713"/>
                  <a:gd name="T35" fmla="*/ 637 h 637"/>
                  <a:gd name="T36" fmla="*/ 382 w 713"/>
                  <a:gd name="T37" fmla="*/ 564 h 637"/>
                  <a:gd name="T38" fmla="*/ 179 w 713"/>
                  <a:gd name="T39" fmla="*/ 44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637">
                    <a:moveTo>
                      <a:pt x="713" y="139"/>
                    </a:moveTo>
                    <a:cubicBezTo>
                      <a:pt x="647" y="177"/>
                      <a:pt x="647" y="177"/>
                      <a:pt x="647" y="177"/>
                    </a:cubicBezTo>
                    <a:cubicBezTo>
                      <a:pt x="621" y="131"/>
                      <a:pt x="582" y="92"/>
                      <a:pt x="536" y="65"/>
                    </a:cubicBezTo>
                    <a:cubicBezTo>
                      <a:pt x="574" y="0"/>
                      <a:pt x="574" y="0"/>
                      <a:pt x="574" y="0"/>
                    </a:cubicBezTo>
                    <a:cubicBezTo>
                      <a:pt x="631" y="33"/>
                      <a:pt x="679" y="82"/>
                      <a:pt x="713" y="139"/>
                    </a:cubicBezTo>
                    <a:close/>
                    <a:moveTo>
                      <a:pt x="75" y="330"/>
                    </a:moveTo>
                    <a:cubicBezTo>
                      <a:pt x="0" y="330"/>
                      <a:pt x="0" y="330"/>
                      <a:pt x="0" y="330"/>
                    </a:cubicBezTo>
                    <a:cubicBezTo>
                      <a:pt x="0" y="400"/>
                      <a:pt x="19" y="466"/>
                      <a:pt x="52" y="522"/>
                    </a:cubicBezTo>
                    <a:cubicBezTo>
                      <a:pt x="117" y="484"/>
                      <a:pt x="117" y="484"/>
                      <a:pt x="117" y="484"/>
                    </a:cubicBezTo>
                    <a:cubicBezTo>
                      <a:pt x="90" y="439"/>
                      <a:pt x="75" y="386"/>
                      <a:pt x="75" y="330"/>
                    </a:cubicBezTo>
                    <a:close/>
                    <a:moveTo>
                      <a:pt x="265" y="127"/>
                    </a:moveTo>
                    <a:cubicBezTo>
                      <a:pt x="228" y="64"/>
                      <a:pt x="228" y="64"/>
                      <a:pt x="228" y="64"/>
                    </a:cubicBezTo>
                    <a:cubicBezTo>
                      <a:pt x="137" y="117"/>
                      <a:pt x="75" y="217"/>
                      <a:pt x="75" y="330"/>
                    </a:cubicBezTo>
                    <a:cubicBezTo>
                      <a:pt x="148" y="330"/>
                      <a:pt x="148" y="330"/>
                      <a:pt x="148" y="330"/>
                    </a:cubicBezTo>
                    <a:cubicBezTo>
                      <a:pt x="148" y="244"/>
                      <a:pt x="195" y="168"/>
                      <a:pt x="265" y="127"/>
                    </a:cubicBezTo>
                    <a:close/>
                    <a:moveTo>
                      <a:pt x="179" y="448"/>
                    </a:moveTo>
                    <a:cubicBezTo>
                      <a:pt x="117" y="484"/>
                      <a:pt x="117" y="484"/>
                      <a:pt x="117" y="484"/>
                    </a:cubicBezTo>
                    <a:cubicBezTo>
                      <a:pt x="170" y="576"/>
                      <a:pt x="268" y="637"/>
                      <a:pt x="382" y="637"/>
                    </a:cubicBezTo>
                    <a:cubicBezTo>
                      <a:pt x="382" y="564"/>
                      <a:pt x="382" y="564"/>
                      <a:pt x="382" y="564"/>
                    </a:cubicBezTo>
                    <a:cubicBezTo>
                      <a:pt x="295" y="564"/>
                      <a:pt x="220" y="518"/>
                      <a:pt x="179" y="448"/>
                    </a:cubicBezTo>
                    <a:close/>
                  </a:path>
                </a:pathLst>
              </a:custGeom>
              <a:solidFill>
                <a:srgbClr val="B0E1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13" name="Freeform 8"/>
              <p:cNvSpPr>
                <a:spLocks noEditPoints="1"/>
              </p:cNvSpPr>
              <p:nvPr userDrawn="1"/>
            </p:nvSpPr>
            <p:spPr bwMode="auto">
              <a:xfrm>
                <a:off x="-2078038" y="1989138"/>
                <a:ext cx="2154238" cy="2876550"/>
              </a:xfrm>
              <a:custGeom>
                <a:avLst/>
                <a:gdLst>
                  <a:gd name="T0" fmla="*/ 52 w 574"/>
                  <a:gd name="T1" fmla="*/ 574 h 764"/>
                  <a:gd name="T2" fmla="*/ 117 w 574"/>
                  <a:gd name="T3" fmla="*/ 536 h 764"/>
                  <a:gd name="T4" fmla="*/ 382 w 574"/>
                  <a:gd name="T5" fmla="*/ 689 h 764"/>
                  <a:gd name="T6" fmla="*/ 535 w 574"/>
                  <a:gd name="T7" fmla="*/ 648 h 764"/>
                  <a:gd name="T8" fmla="*/ 573 w 574"/>
                  <a:gd name="T9" fmla="*/ 713 h 764"/>
                  <a:gd name="T10" fmla="*/ 382 w 574"/>
                  <a:gd name="T11" fmla="*/ 764 h 764"/>
                  <a:gd name="T12" fmla="*/ 52 w 574"/>
                  <a:gd name="T13" fmla="*/ 574 h 764"/>
                  <a:gd name="T14" fmla="*/ 382 w 574"/>
                  <a:gd name="T15" fmla="*/ 75 h 764"/>
                  <a:gd name="T16" fmla="*/ 536 w 574"/>
                  <a:gd name="T17" fmla="*/ 117 h 764"/>
                  <a:gd name="T18" fmla="*/ 574 w 574"/>
                  <a:gd name="T19" fmla="*/ 52 h 764"/>
                  <a:gd name="T20" fmla="*/ 382 w 574"/>
                  <a:gd name="T21" fmla="*/ 0 h 764"/>
                  <a:gd name="T22" fmla="*/ 0 w 574"/>
                  <a:gd name="T23" fmla="*/ 382 h 764"/>
                  <a:gd name="T24" fmla="*/ 75 w 574"/>
                  <a:gd name="T25" fmla="*/ 382 h 764"/>
                  <a:gd name="T26" fmla="*/ 382 w 574"/>
                  <a:gd name="T27" fmla="*/ 7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4" h="764">
                    <a:moveTo>
                      <a:pt x="52" y="574"/>
                    </a:moveTo>
                    <a:cubicBezTo>
                      <a:pt x="117" y="536"/>
                      <a:pt x="117" y="536"/>
                      <a:pt x="117" y="536"/>
                    </a:cubicBezTo>
                    <a:cubicBezTo>
                      <a:pt x="170" y="628"/>
                      <a:pt x="268" y="689"/>
                      <a:pt x="382" y="689"/>
                    </a:cubicBezTo>
                    <a:cubicBezTo>
                      <a:pt x="438" y="689"/>
                      <a:pt x="490" y="674"/>
                      <a:pt x="535" y="648"/>
                    </a:cubicBezTo>
                    <a:cubicBezTo>
                      <a:pt x="573" y="713"/>
                      <a:pt x="573" y="713"/>
                      <a:pt x="573" y="713"/>
                    </a:cubicBezTo>
                    <a:cubicBezTo>
                      <a:pt x="517" y="745"/>
                      <a:pt x="451" y="764"/>
                      <a:pt x="382" y="764"/>
                    </a:cubicBezTo>
                    <a:cubicBezTo>
                      <a:pt x="241" y="764"/>
                      <a:pt x="118" y="688"/>
                      <a:pt x="52" y="574"/>
                    </a:cubicBezTo>
                    <a:close/>
                    <a:moveTo>
                      <a:pt x="382" y="75"/>
                    </a:moveTo>
                    <a:cubicBezTo>
                      <a:pt x="438" y="75"/>
                      <a:pt x="490" y="91"/>
                      <a:pt x="536" y="117"/>
                    </a:cubicBezTo>
                    <a:cubicBezTo>
                      <a:pt x="574" y="52"/>
                      <a:pt x="574" y="52"/>
                      <a:pt x="574" y="52"/>
                    </a:cubicBezTo>
                    <a:cubicBezTo>
                      <a:pt x="517" y="19"/>
                      <a:pt x="452" y="0"/>
                      <a:pt x="382" y="0"/>
                    </a:cubicBezTo>
                    <a:cubicBezTo>
                      <a:pt x="171" y="0"/>
                      <a:pt x="0" y="171"/>
                      <a:pt x="0" y="382"/>
                    </a:cubicBezTo>
                    <a:cubicBezTo>
                      <a:pt x="75" y="382"/>
                      <a:pt x="75" y="382"/>
                      <a:pt x="75" y="382"/>
                    </a:cubicBezTo>
                    <a:cubicBezTo>
                      <a:pt x="75" y="213"/>
                      <a:pt x="212" y="75"/>
                      <a:pt x="382" y="75"/>
                    </a:cubicBezTo>
                    <a:close/>
                  </a:path>
                </a:pathLst>
              </a:custGeom>
              <a:solidFill>
                <a:srgbClr val="1DAA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sp>
            <p:nvSpPr>
              <p:cNvPr id="14" name="Freeform 9"/>
              <p:cNvSpPr>
                <a:spLocks noEditPoints="1"/>
              </p:cNvSpPr>
              <p:nvPr userDrawn="1"/>
            </p:nvSpPr>
            <p:spPr bwMode="auto">
              <a:xfrm>
                <a:off x="-1524000" y="2546351"/>
                <a:ext cx="2312988" cy="1762125"/>
              </a:xfrm>
              <a:custGeom>
                <a:avLst/>
                <a:gdLst>
                  <a:gd name="T0" fmla="*/ 499 w 616"/>
                  <a:gd name="T1" fmla="*/ 81 h 468"/>
                  <a:gd name="T2" fmla="*/ 565 w 616"/>
                  <a:gd name="T3" fmla="*/ 43 h 468"/>
                  <a:gd name="T4" fmla="*/ 616 w 616"/>
                  <a:gd name="T5" fmla="*/ 234 h 468"/>
                  <a:gd name="T6" fmla="*/ 565 w 616"/>
                  <a:gd name="T7" fmla="*/ 425 h 468"/>
                  <a:gd name="T8" fmla="*/ 499 w 616"/>
                  <a:gd name="T9" fmla="*/ 388 h 468"/>
                  <a:gd name="T10" fmla="*/ 541 w 616"/>
                  <a:gd name="T11" fmla="*/ 234 h 468"/>
                  <a:gd name="T12" fmla="*/ 499 w 616"/>
                  <a:gd name="T13" fmla="*/ 81 h 468"/>
                  <a:gd name="T14" fmla="*/ 451 w 616"/>
                  <a:gd name="T15" fmla="*/ 451 h 468"/>
                  <a:gd name="T16" fmla="*/ 400 w 616"/>
                  <a:gd name="T17" fmla="*/ 399 h 468"/>
                  <a:gd name="T18" fmla="*/ 234 w 616"/>
                  <a:gd name="T19" fmla="*/ 468 h 468"/>
                  <a:gd name="T20" fmla="*/ 0 w 616"/>
                  <a:gd name="T21" fmla="*/ 234 h 468"/>
                  <a:gd name="T22" fmla="*/ 234 w 616"/>
                  <a:gd name="T23" fmla="*/ 0 h 468"/>
                  <a:gd name="T24" fmla="*/ 468 w 616"/>
                  <a:gd name="T25" fmla="*/ 234 h 468"/>
                  <a:gd name="T26" fmla="*/ 436 w 616"/>
                  <a:gd name="T27" fmla="*/ 351 h 468"/>
                  <a:gd name="T28" fmla="*/ 499 w 616"/>
                  <a:gd name="T29" fmla="*/ 388 h 468"/>
                  <a:gd name="T30" fmla="*/ 451 w 616"/>
                  <a:gd name="T31" fmla="*/ 451 h 468"/>
                  <a:gd name="T32" fmla="*/ 394 w 616"/>
                  <a:gd name="T33" fmla="*/ 234 h 468"/>
                  <a:gd name="T34" fmla="*/ 234 w 616"/>
                  <a:gd name="T35" fmla="*/ 74 h 468"/>
                  <a:gd name="T36" fmla="*/ 74 w 616"/>
                  <a:gd name="T37" fmla="*/ 234 h 468"/>
                  <a:gd name="T38" fmla="*/ 234 w 616"/>
                  <a:gd name="T39" fmla="*/ 394 h 468"/>
                  <a:gd name="T40" fmla="*/ 394 w 616"/>
                  <a:gd name="T41" fmla="*/ 2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6" h="468">
                    <a:moveTo>
                      <a:pt x="499" y="81"/>
                    </a:moveTo>
                    <a:cubicBezTo>
                      <a:pt x="565" y="43"/>
                      <a:pt x="565" y="43"/>
                      <a:pt x="565" y="43"/>
                    </a:cubicBezTo>
                    <a:cubicBezTo>
                      <a:pt x="597" y="100"/>
                      <a:pt x="616" y="165"/>
                      <a:pt x="616" y="234"/>
                    </a:cubicBezTo>
                    <a:cubicBezTo>
                      <a:pt x="616" y="304"/>
                      <a:pt x="597" y="369"/>
                      <a:pt x="565" y="425"/>
                    </a:cubicBezTo>
                    <a:cubicBezTo>
                      <a:pt x="499" y="388"/>
                      <a:pt x="499" y="388"/>
                      <a:pt x="499" y="388"/>
                    </a:cubicBezTo>
                    <a:cubicBezTo>
                      <a:pt x="525" y="342"/>
                      <a:pt x="541" y="290"/>
                      <a:pt x="541" y="234"/>
                    </a:cubicBezTo>
                    <a:cubicBezTo>
                      <a:pt x="541" y="178"/>
                      <a:pt x="526" y="126"/>
                      <a:pt x="499" y="81"/>
                    </a:cubicBezTo>
                    <a:close/>
                    <a:moveTo>
                      <a:pt x="451" y="451"/>
                    </a:moveTo>
                    <a:cubicBezTo>
                      <a:pt x="400" y="399"/>
                      <a:pt x="400" y="399"/>
                      <a:pt x="400" y="399"/>
                    </a:cubicBezTo>
                    <a:cubicBezTo>
                      <a:pt x="357" y="442"/>
                      <a:pt x="299" y="468"/>
                      <a:pt x="234" y="468"/>
                    </a:cubicBezTo>
                    <a:cubicBezTo>
                      <a:pt x="104" y="468"/>
                      <a:pt x="0" y="363"/>
                      <a:pt x="0" y="234"/>
                    </a:cubicBezTo>
                    <a:cubicBezTo>
                      <a:pt x="0" y="105"/>
                      <a:pt x="104" y="0"/>
                      <a:pt x="234" y="0"/>
                    </a:cubicBezTo>
                    <a:cubicBezTo>
                      <a:pt x="363" y="0"/>
                      <a:pt x="468" y="105"/>
                      <a:pt x="468" y="234"/>
                    </a:cubicBezTo>
                    <a:cubicBezTo>
                      <a:pt x="468" y="277"/>
                      <a:pt x="456" y="317"/>
                      <a:pt x="436" y="351"/>
                    </a:cubicBezTo>
                    <a:cubicBezTo>
                      <a:pt x="499" y="388"/>
                      <a:pt x="499" y="388"/>
                      <a:pt x="499" y="388"/>
                    </a:cubicBezTo>
                    <a:cubicBezTo>
                      <a:pt x="486" y="411"/>
                      <a:pt x="470" y="432"/>
                      <a:pt x="451" y="451"/>
                    </a:cubicBezTo>
                    <a:close/>
                    <a:moveTo>
                      <a:pt x="394" y="234"/>
                    </a:moveTo>
                    <a:cubicBezTo>
                      <a:pt x="394" y="146"/>
                      <a:pt x="322" y="74"/>
                      <a:pt x="234" y="74"/>
                    </a:cubicBezTo>
                    <a:cubicBezTo>
                      <a:pt x="145" y="74"/>
                      <a:pt x="74" y="146"/>
                      <a:pt x="74" y="234"/>
                    </a:cubicBezTo>
                    <a:cubicBezTo>
                      <a:pt x="74" y="322"/>
                      <a:pt x="145" y="394"/>
                      <a:pt x="234" y="394"/>
                    </a:cubicBezTo>
                    <a:cubicBezTo>
                      <a:pt x="322" y="394"/>
                      <a:pt x="394" y="322"/>
                      <a:pt x="394" y="234"/>
                    </a:cubicBezTo>
                    <a:close/>
                  </a:path>
                </a:pathLst>
              </a:custGeom>
              <a:solidFill>
                <a:srgbClr val="8645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dirty="0"/>
              </a:p>
            </p:txBody>
          </p:sp>
        </p:grpSp>
      </p:gr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notesStyle>
    <a:lvl1pPr marL="174625" indent="-174625"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1pPr>
    <a:lvl2pPr marL="342900" indent="-168275"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2pPr>
    <a:lvl3pPr marL="517525" indent="-174625"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3pPr>
    <a:lvl4pPr marL="685800" indent="-168275"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4pPr>
    <a:lvl5pPr marL="860425" indent="-174625" algn="l" defTabSz="914400" rtl="0" eaLnBrk="1" latinLnBrk="0" hangingPunct="1">
      <a:spcBef>
        <a:spcPts val="400"/>
      </a:spcBef>
      <a:buFont typeface="Arial" panose="020B0604020202020204" pitchFamily="34" charset="0"/>
      <a:buChar char="–"/>
      <a:defRPr sz="16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61E296-9532-40C3-9174-581AD2B7748B}" type="slidenum">
              <a:rPr lang="en-US" smtClean="0"/>
              <a:pPr/>
              <a:t>0</a:t>
            </a:fld>
            <a:endParaRPr lang="en-US" dirty="0"/>
          </a:p>
        </p:txBody>
      </p:sp>
    </p:spTree>
    <p:extLst>
      <p:ext uri="{BB962C8B-B14F-4D97-AF65-F5344CB8AC3E}">
        <p14:creationId xmlns:p14="http://schemas.microsoft.com/office/powerpoint/2010/main" val="197388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9</a:t>
            </a:fld>
            <a:endParaRPr lang="en-US" dirty="0"/>
          </a:p>
        </p:txBody>
      </p:sp>
    </p:spTree>
    <p:extLst>
      <p:ext uri="{BB962C8B-B14F-4D97-AF65-F5344CB8AC3E}">
        <p14:creationId xmlns:p14="http://schemas.microsoft.com/office/powerpoint/2010/main" val="663592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10</a:t>
            </a:fld>
            <a:endParaRPr lang="en-US" dirty="0"/>
          </a:p>
        </p:txBody>
      </p:sp>
    </p:spTree>
    <p:extLst>
      <p:ext uri="{BB962C8B-B14F-4D97-AF65-F5344CB8AC3E}">
        <p14:creationId xmlns:p14="http://schemas.microsoft.com/office/powerpoint/2010/main" val="363813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11</a:t>
            </a:fld>
            <a:endParaRPr lang="en-US" dirty="0"/>
          </a:p>
        </p:txBody>
      </p:sp>
    </p:spTree>
    <p:extLst>
      <p:ext uri="{BB962C8B-B14F-4D97-AF65-F5344CB8AC3E}">
        <p14:creationId xmlns:p14="http://schemas.microsoft.com/office/powerpoint/2010/main" val="4269306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12</a:t>
            </a:fld>
            <a:endParaRPr lang="en-US" dirty="0"/>
          </a:p>
        </p:txBody>
      </p:sp>
    </p:spTree>
    <p:extLst>
      <p:ext uri="{BB962C8B-B14F-4D97-AF65-F5344CB8AC3E}">
        <p14:creationId xmlns:p14="http://schemas.microsoft.com/office/powerpoint/2010/main" val="63814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13</a:t>
            </a:fld>
            <a:endParaRPr lang="en-US" dirty="0"/>
          </a:p>
        </p:txBody>
      </p:sp>
    </p:spTree>
    <p:extLst>
      <p:ext uri="{BB962C8B-B14F-4D97-AF65-F5344CB8AC3E}">
        <p14:creationId xmlns:p14="http://schemas.microsoft.com/office/powerpoint/2010/main" val="780688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14</a:t>
            </a:fld>
            <a:endParaRPr lang="en-US" dirty="0"/>
          </a:p>
        </p:txBody>
      </p:sp>
    </p:spTree>
    <p:extLst>
      <p:ext uri="{BB962C8B-B14F-4D97-AF65-F5344CB8AC3E}">
        <p14:creationId xmlns:p14="http://schemas.microsoft.com/office/powerpoint/2010/main" val="358380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15</a:t>
            </a:fld>
            <a:endParaRPr lang="en-US" dirty="0"/>
          </a:p>
        </p:txBody>
      </p:sp>
    </p:spTree>
    <p:extLst>
      <p:ext uri="{BB962C8B-B14F-4D97-AF65-F5344CB8AC3E}">
        <p14:creationId xmlns:p14="http://schemas.microsoft.com/office/powerpoint/2010/main" val="366302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16</a:t>
            </a:fld>
            <a:endParaRPr lang="en-US" dirty="0"/>
          </a:p>
        </p:txBody>
      </p:sp>
    </p:spTree>
    <p:extLst>
      <p:ext uri="{BB962C8B-B14F-4D97-AF65-F5344CB8AC3E}">
        <p14:creationId xmlns:p14="http://schemas.microsoft.com/office/powerpoint/2010/main" val="405329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17</a:t>
            </a:fld>
            <a:endParaRPr lang="en-US" dirty="0"/>
          </a:p>
        </p:txBody>
      </p:sp>
    </p:spTree>
    <p:extLst>
      <p:ext uri="{BB962C8B-B14F-4D97-AF65-F5344CB8AC3E}">
        <p14:creationId xmlns:p14="http://schemas.microsoft.com/office/powerpoint/2010/main" val="986416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18</a:t>
            </a:fld>
            <a:endParaRPr lang="en-US" dirty="0"/>
          </a:p>
        </p:txBody>
      </p:sp>
    </p:spTree>
    <p:extLst>
      <p:ext uri="{BB962C8B-B14F-4D97-AF65-F5344CB8AC3E}">
        <p14:creationId xmlns:p14="http://schemas.microsoft.com/office/powerpoint/2010/main" val="223503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1</a:t>
            </a:fld>
            <a:endParaRPr lang="en-US" dirty="0"/>
          </a:p>
        </p:txBody>
      </p:sp>
    </p:spTree>
    <p:extLst>
      <p:ext uri="{BB962C8B-B14F-4D97-AF65-F5344CB8AC3E}">
        <p14:creationId xmlns:p14="http://schemas.microsoft.com/office/powerpoint/2010/main" val="39992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pPr marL="0" marR="0" lvl="0" indent="0" algn="l" defTabSz="914400" rtl="0"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19</a:t>
            </a:fld>
            <a:endParaRPr lang="en-US" dirty="0"/>
          </a:p>
        </p:txBody>
      </p:sp>
    </p:spTree>
    <p:extLst>
      <p:ext uri="{BB962C8B-B14F-4D97-AF65-F5344CB8AC3E}">
        <p14:creationId xmlns:p14="http://schemas.microsoft.com/office/powerpoint/2010/main" val="1451280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20</a:t>
            </a:fld>
            <a:endParaRPr lang="en-US" dirty="0"/>
          </a:p>
        </p:txBody>
      </p:sp>
    </p:spTree>
    <p:extLst>
      <p:ext uri="{BB962C8B-B14F-4D97-AF65-F5344CB8AC3E}">
        <p14:creationId xmlns:p14="http://schemas.microsoft.com/office/powerpoint/2010/main" val="852228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21</a:t>
            </a:fld>
            <a:endParaRPr lang="en-US" dirty="0"/>
          </a:p>
        </p:txBody>
      </p:sp>
    </p:spTree>
    <p:extLst>
      <p:ext uri="{BB962C8B-B14F-4D97-AF65-F5344CB8AC3E}">
        <p14:creationId xmlns:p14="http://schemas.microsoft.com/office/powerpoint/2010/main" val="308466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A4842-B12B-440A-998F-222D9BCED261}" type="slidenum">
              <a:rPr lang="en-US" smtClean="0"/>
              <a:t>22</a:t>
            </a:fld>
            <a:endParaRPr lang="en-US" dirty="0"/>
          </a:p>
        </p:txBody>
      </p:sp>
    </p:spTree>
    <p:extLst>
      <p:ext uri="{BB962C8B-B14F-4D97-AF65-F5344CB8AC3E}">
        <p14:creationId xmlns:p14="http://schemas.microsoft.com/office/powerpoint/2010/main" val="3601052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A4842-B12B-440A-998F-222D9BCED261}" type="slidenum">
              <a:rPr lang="en-US" smtClean="0"/>
              <a:t>23</a:t>
            </a:fld>
            <a:endParaRPr lang="en-US" dirty="0"/>
          </a:p>
        </p:txBody>
      </p:sp>
    </p:spTree>
    <p:extLst>
      <p:ext uri="{BB962C8B-B14F-4D97-AF65-F5344CB8AC3E}">
        <p14:creationId xmlns:p14="http://schemas.microsoft.com/office/powerpoint/2010/main" val="357139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24</a:t>
            </a:fld>
            <a:endParaRPr lang="en-US" dirty="0"/>
          </a:p>
        </p:txBody>
      </p:sp>
    </p:spTree>
    <p:extLst>
      <p:ext uri="{BB962C8B-B14F-4D97-AF65-F5344CB8AC3E}">
        <p14:creationId xmlns:p14="http://schemas.microsoft.com/office/powerpoint/2010/main" val="3890242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25</a:t>
            </a:fld>
            <a:endParaRPr lang="en-US" dirty="0"/>
          </a:p>
        </p:txBody>
      </p:sp>
    </p:spTree>
    <p:extLst>
      <p:ext uri="{BB962C8B-B14F-4D97-AF65-F5344CB8AC3E}">
        <p14:creationId xmlns:p14="http://schemas.microsoft.com/office/powerpoint/2010/main" val="2389282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1588" y="6937375"/>
            <a:ext cx="2641600" cy="1485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hangingPunct="1">
              <a:spcBef>
                <a:spcPct val="0"/>
              </a:spcBef>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D009CC-1CD1-4849-93D6-2F38904BDAF6}" type="slidenum">
              <a:rPr lang="en-US" altLang="en-US" smtClean="0">
                <a:latin typeface="Calibri" panose="020F0502020204030204" pitchFamily="34" charset="0"/>
              </a:rPr>
              <a:p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53190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27</a:t>
            </a:fld>
            <a:endParaRPr lang="en-US" dirty="0"/>
          </a:p>
        </p:txBody>
      </p:sp>
    </p:spTree>
    <p:extLst>
      <p:ext uri="{BB962C8B-B14F-4D97-AF65-F5344CB8AC3E}">
        <p14:creationId xmlns:p14="http://schemas.microsoft.com/office/powerpoint/2010/main" val="2663832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1588" y="6937375"/>
            <a:ext cx="2641600" cy="1485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hangingPunct="1">
              <a:spcBef>
                <a:spcPct val="0"/>
              </a:spcBef>
            </a:pP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9398EA-334D-4911-8879-0E7956A10BE7}" type="slidenum">
              <a:rPr lang="en-US" altLang="en-US" smtClean="0">
                <a:latin typeface="Calibri" panose="020F0502020204030204" pitchFamily="34" charset="0"/>
              </a:rPr>
              <a:pPr/>
              <a:t>28</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7630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2</a:t>
            </a:fld>
            <a:endParaRPr lang="en-US" dirty="0"/>
          </a:p>
        </p:txBody>
      </p:sp>
    </p:spTree>
    <p:extLst>
      <p:ext uri="{BB962C8B-B14F-4D97-AF65-F5344CB8AC3E}">
        <p14:creationId xmlns:p14="http://schemas.microsoft.com/office/powerpoint/2010/main" val="1856149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29</a:t>
            </a:fld>
            <a:endParaRPr lang="en-US" dirty="0"/>
          </a:p>
        </p:txBody>
      </p:sp>
    </p:spTree>
    <p:extLst>
      <p:ext uri="{BB962C8B-B14F-4D97-AF65-F5344CB8AC3E}">
        <p14:creationId xmlns:p14="http://schemas.microsoft.com/office/powerpoint/2010/main" val="3577135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1588" y="6937375"/>
            <a:ext cx="2641600" cy="1485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94F2F9-A5C9-4110-985E-6435479361CB}" type="slidenum">
              <a:rPr lang="en-US" altLang="en-US" smtClean="0">
                <a:latin typeface="Calibri" panose="020F0502020204030204" pitchFamily="34" charset="0"/>
              </a:rPr>
              <a:pPr/>
              <a:t>30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74581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31</a:t>
            </a:fld>
            <a:endParaRPr lang="en-US" dirty="0"/>
          </a:p>
        </p:txBody>
      </p:sp>
    </p:spTree>
    <p:extLst>
      <p:ext uri="{BB962C8B-B14F-4D97-AF65-F5344CB8AC3E}">
        <p14:creationId xmlns:p14="http://schemas.microsoft.com/office/powerpoint/2010/main" val="121260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32</a:t>
            </a:fld>
            <a:endParaRPr lang="en-US" dirty="0"/>
          </a:p>
        </p:txBody>
      </p:sp>
    </p:spTree>
    <p:extLst>
      <p:ext uri="{BB962C8B-B14F-4D97-AF65-F5344CB8AC3E}">
        <p14:creationId xmlns:p14="http://schemas.microsoft.com/office/powerpoint/2010/main" val="2175379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33</a:t>
            </a:fld>
            <a:endParaRPr lang="en-US" dirty="0"/>
          </a:p>
        </p:txBody>
      </p:sp>
    </p:spTree>
    <p:extLst>
      <p:ext uri="{BB962C8B-B14F-4D97-AF65-F5344CB8AC3E}">
        <p14:creationId xmlns:p14="http://schemas.microsoft.com/office/powerpoint/2010/main" val="4138375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34</a:t>
            </a:fld>
            <a:endParaRPr lang="en-US" dirty="0"/>
          </a:p>
        </p:txBody>
      </p:sp>
    </p:spTree>
    <p:extLst>
      <p:ext uri="{BB962C8B-B14F-4D97-AF65-F5344CB8AC3E}">
        <p14:creationId xmlns:p14="http://schemas.microsoft.com/office/powerpoint/2010/main" val="309850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pPr marL="0" marR="0" lvl="0" indent="0" algn="l" defTabSz="914400" rtl="0"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35</a:t>
            </a:fld>
            <a:endParaRPr lang="en-US" dirty="0"/>
          </a:p>
        </p:txBody>
      </p:sp>
    </p:spTree>
    <p:extLst>
      <p:ext uri="{BB962C8B-B14F-4D97-AF65-F5344CB8AC3E}">
        <p14:creationId xmlns:p14="http://schemas.microsoft.com/office/powerpoint/2010/main" val="3775750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36</a:t>
            </a:fld>
            <a:endParaRPr lang="en-US" dirty="0"/>
          </a:p>
        </p:txBody>
      </p:sp>
    </p:spTree>
    <p:extLst>
      <p:ext uri="{BB962C8B-B14F-4D97-AF65-F5344CB8AC3E}">
        <p14:creationId xmlns:p14="http://schemas.microsoft.com/office/powerpoint/2010/main" val="3262478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A4842-B12B-440A-998F-222D9BCED261}" type="slidenum">
              <a:rPr lang="en-US" smtClean="0"/>
              <a:t>37</a:t>
            </a:fld>
            <a:endParaRPr lang="en-US" dirty="0"/>
          </a:p>
        </p:txBody>
      </p:sp>
    </p:spTree>
    <p:extLst>
      <p:ext uri="{BB962C8B-B14F-4D97-AF65-F5344CB8AC3E}">
        <p14:creationId xmlns:p14="http://schemas.microsoft.com/office/powerpoint/2010/main" val="413233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38</a:t>
            </a:fld>
            <a:endParaRPr lang="en-US" dirty="0"/>
          </a:p>
        </p:txBody>
      </p:sp>
    </p:spTree>
    <p:extLst>
      <p:ext uri="{BB962C8B-B14F-4D97-AF65-F5344CB8AC3E}">
        <p14:creationId xmlns:p14="http://schemas.microsoft.com/office/powerpoint/2010/main" val="85161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3</a:t>
            </a:fld>
            <a:endParaRPr lang="en-US" dirty="0"/>
          </a:p>
        </p:txBody>
      </p:sp>
    </p:spTree>
    <p:extLst>
      <p:ext uri="{BB962C8B-B14F-4D97-AF65-F5344CB8AC3E}">
        <p14:creationId xmlns:p14="http://schemas.microsoft.com/office/powerpoint/2010/main" val="2669658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A4842-B12B-440A-998F-222D9BCED261}" type="slidenum">
              <a:rPr lang="en-US" smtClean="0"/>
              <a:t>39</a:t>
            </a:fld>
            <a:endParaRPr lang="en-US" dirty="0"/>
          </a:p>
        </p:txBody>
      </p:sp>
    </p:spTree>
    <p:extLst>
      <p:ext uri="{BB962C8B-B14F-4D97-AF65-F5344CB8AC3E}">
        <p14:creationId xmlns:p14="http://schemas.microsoft.com/office/powerpoint/2010/main" val="535340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40</a:t>
            </a:fld>
            <a:endParaRPr lang="en-US" dirty="0"/>
          </a:p>
        </p:txBody>
      </p:sp>
    </p:spTree>
    <p:extLst>
      <p:ext uri="{BB962C8B-B14F-4D97-AF65-F5344CB8AC3E}">
        <p14:creationId xmlns:p14="http://schemas.microsoft.com/office/powerpoint/2010/main" val="426047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41</a:t>
            </a:fld>
            <a:endParaRPr lang="en-US" dirty="0"/>
          </a:p>
        </p:txBody>
      </p:sp>
    </p:spTree>
    <p:extLst>
      <p:ext uri="{BB962C8B-B14F-4D97-AF65-F5344CB8AC3E}">
        <p14:creationId xmlns:p14="http://schemas.microsoft.com/office/powerpoint/2010/main" val="2618750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pPr marL="0" marR="0" lvl="0" indent="0" algn="l" defTabSz="914400" rtl="0"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42</a:t>
            </a:fld>
            <a:endParaRPr lang="en-US" dirty="0"/>
          </a:p>
        </p:txBody>
      </p:sp>
    </p:spTree>
    <p:extLst>
      <p:ext uri="{BB962C8B-B14F-4D97-AF65-F5344CB8AC3E}">
        <p14:creationId xmlns:p14="http://schemas.microsoft.com/office/powerpoint/2010/main" val="1854068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43</a:t>
            </a:fld>
            <a:endParaRPr lang="en-US" dirty="0"/>
          </a:p>
        </p:txBody>
      </p:sp>
    </p:spTree>
    <p:extLst>
      <p:ext uri="{BB962C8B-B14F-4D97-AF65-F5344CB8AC3E}">
        <p14:creationId xmlns:p14="http://schemas.microsoft.com/office/powerpoint/2010/main" val="4262097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44</a:t>
            </a:fld>
            <a:endParaRPr lang="en-US" dirty="0"/>
          </a:p>
        </p:txBody>
      </p:sp>
    </p:spTree>
    <p:extLst>
      <p:ext uri="{BB962C8B-B14F-4D97-AF65-F5344CB8AC3E}">
        <p14:creationId xmlns:p14="http://schemas.microsoft.com/office/powerpoint/2010/main" val="1099385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45</a:t>
            </a:fld>
            <a:endParaRPr lang="en-US" dirty="0"/>
          </a:p>
        </p:txBody>
      </p:sp>
    </p:spTree>
    <p:extLst>
      <p:ext uri="{BB962C8B-B14F-4D97-AF65-F5344CB8AC3E}">
        <p14:creationId xmlns:p14="http://schemas.microsoft.com/office/powerpoint/2010/main" val="3364280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46</a:t>
            </a:fld>
            <a:endParaRPr lang="en-US" dirty="0"/>
          </a:p>
        </p:txBody>
      </p:sp>
    </p:spTree>
    <p:extLst>
      <p:ext uri="{BB962C8B-B14F-4D97-AF65-F5344CB8AC3E}">
        <p14:creationId xmlns:p14="http://schemas.microsoft.com/office/powerpoint/2010/main" val="2879357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47</a:t>
            </a:fld>
            <a:endParaRPr lang="en-US" dirty="0"/>
          </a:p>
        </p:txBody>
      </p:sp>
    </p:spTree>
    <p:extLst>
      <p:ext uri="{BB962C8B-B14F-4D97-AF65-F5344CB8AC3E}">
        <p14:creationId xmlns:p14="http://schemas.microsoft.com/office/powerpoint/2010/main" val="3834710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48</a:t>
            </a:fld>
            <a:endParaRPr lang="en-US" dirty="0"/>
          </a:p>
        </p:txBody>
      </p:sp>
    </p:spTree>
    <p:extLst>
      <p:ext uri="{BB962C8B-B14F-4D97-AF65-F5344CB8AC3E}">
        <p14:creationId xmlns:p14="http://schemas.microsoft.com/office/powerpoint/2010/main" val="293206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4</a:t>
            </a:fld>
            <a:endParaRPr lang="en-US" dirty="0"/>
          </a:p>
        </p:txBody>
      </p:sp>
    </p:spTree>
    <p:extLst>
      <p:ext uri="{BB962C8B-B14F-4D97-AF65-F5344CB8AC3E}">
        <p14:creationId xmlns:p14="http://schemas.microsoft.com/office/powerpoint/2010/main" val="30257054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pPr marL="0" marR="0" lvl="0" indent="0" algn="l" defTabSz="914400" rtl="0"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49</a:t>
            </a:fld>
            <a:endParaRPr lang="en-US" dirty="0"/>
          </a:p>
        </p:txBody>
      </p:sp>
    </p:spTree>
    <p:extLst>
      <p:ext uri="{BB962C8B-B14F-4D97-AF65-F5344CB8AC3E}">
        <p14:creationId xmlns:p14="http://schemas.microsoft.com/office/powerpoint/2010/main" val="3415268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50</a:t>
            </a:fld>
            <a:endParaRPr lang="en-US" dirty="0"/>
          </a:p>
        </p:txBody>
      </p:sp>
    </p:spTree>
    <p:extLst>
      <p:ext uri="{BB962C8B-B14F-4D97-AF65-F5344CB8AC3E}">
        <p14:creationId xmlns:p14="http://schemas.microsoft.com/office/powerpoint/2010/main" val="38911052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51</a:t>
            </a:fld>
            <a:endParaRPr lang="en-US" dirty="0"/>
          </a:p>
        </p:txBody>
      </p:sp>
    </p:spTree>
    <p:extLst>
      <p:ext uri="{BB962C8B-B14F-4D97-AF65-F5344CB8AC3E}">
        <p14:creationId xmlns:p14="http://schemas.microsoft.com/office/powerpoint/2010/main" val="144441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52</a:t>
            </a:fld>
            <a:endParaRPr lang="en-US" dirty="0"/>
          </a:p>
        </p:txBody>
      </p:sp>
    </p:spTree>
    <p:extLst>
      <p:ext uri="{BB962C8B-B14F-4D97-AF65-F5344CB8AC3E}">
        <p14:creationId xmlns:p14="http://schemas.microsoft.com/office/powerpoint/2010/main" val="4106517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53</a:t>
            </a:fld>
            <a:endParaRPr lang="en-US" dirty="0"/>
          </a:p>
        </p:txBody>
      </p:sp>
    </p:spTree>
    <p:extLst>
      <p:ext uri="{BB962C8B-B14F-4D97-AF65-F5344CB8AC3E}">
        <p14:creationId xmlns:p14="http://schemas.microsoft.com/office/powerpoint/2010/main" val="2708759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54</a:t>
            </a:fld>
            <a:endParaRPr lang="en-US" dirty="0"/>
          </a:p>
        </p:txBody>
      </p:sp>
    </p:spTree>
    <p:extLst>
      <p:ext uri="{BB962C8B-B14F-4D97-AF65-F5344CB8AC3E}">
        <p14:creationId xmlns:p14="http://schemas.microsoft.com/office/powerpoint/2010/main" val="5874652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55</a:t>
            </a:fld>
            <a:endParaRPr lang="en-US" dirty="0"/>
          </a:p>
        </p:txBody>
      </p:sp>
    </p:spTree>
    <p:extLst>
      <p:ext uri="{BB962C8B-B14F-4D97-AF65-F5344CB8AC3E}">
        <p14:creationId xmlns:p14="http://schemas.microsoft.com/office/powerpoint/2010/main" val="4246594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56</a:t>
            </a:fld>
            <a:endParaRPr lang="en-US" dirty="0"/>
          </a:p>
        </p:txBody>
      </p:sp>
    </p:spTree>
    <p:extLst>
      <p:ext uri="{BB962C8B-B14F-4D97-AF65-F5344CB8AC3E}">
        <p14:creationId xmlns:p14="http://schemas.microsoft.com/office/powerpoint/2010/main" val="12821661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57</a:t>
            </a:fld>
            <a:endParaRPr lang="en-US" dirty="0"/>
          </a:p>
        </p:txBody>
      </p:sp>
    </p:spTree>
    <p:extLst>
      <p:ext uri="{BB962C8B-B14F-4D97-AF65-F5344CB8AC3E}">
        <p14:creationId xmlns:p14="http://schemas.microsoft.com/office/powerpoint/2010/main" val="771834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pPr marL="0" marR="0" lvl="0" indent="0" algn="l" defTabSz="914400" rtl="0"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58</a:t>
            </a:fld>
            <a:endParaRPr lang="en-US" dirty="0"/>
          </a:p>
        </p:txBody>
      </p:sp>
    </p:spTree>
    <p:extLst>
      <p:ext uri="{BB962C8B-B14F-4D97-AF65-F5344CB8AC3E}">
        <p14:creationId xmlns:p14="http://schemas.microsoft.com/office/powerpoint/2010/main" val="371420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5</a:t>
            </a:fld>
            <a:endParaRPr lang="en-US" dirty="0"/>
          </a:p>
        </p:txBody>
      </p:sp>
    </p:spTree>
    <p:extLst>
      <p:ext uri="{BB962C8B-B14F-4D97-AF65-F5344CB8AC3E}">
        <p14:creationId xmlns:p14="http://schemas.microsoft.com/office/powerpoint/2010/main" val="41760823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59</a:t>
            </a:fld>
            <a:endParaRPr lang="en-US" dirty="0"/>
          </a:p>
        </p:txBody>
      </p:sp>
    </p:spTree>
    <p:extLst>
      <p:ext uri="{BB962C8B-B14F-4D97-AF65-F5344CB8AC3E}">
        <p14:creationId xmlns:p14="http://schemas.microsoft.com/office/powerpoint/2010/main" val="36452602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pPr marL="0" marR="0" lvl="0" indent="0" algn="l" defTabSz="914400" rtl="0"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2604B9-EA64-470B-A599-D3E0849528A7}" type="slidenum">
              <a:rPr lang="en-US" smtClean="0"/>
              <a:t>60</a:t>
            </a:fld>
            <a:endParaRPr lang="en-US" dirty="0"/>
          </a:p>
        </p:txBody>
      </p:sp>
    </p:spTree>
    <p:extLst>
      <p:ext uri="{BB962C8B-B14F-4D97-AF65-F5344CB8AC3E}">
        <p14:creationId xmlns:p14="http://schemas.microsoft.com/office/powerpoint/2010/main" val="16205908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61</a:t>
            </a:fld>
            <a:endParaRPr lang="en-US" dirty="0"/>
          </a:p>
        </p:txBody>
      </p:sp>
    </p:spTree>
    <p:extLst>
      <p:ext uri="{BB962C8B-B14F-4D97-AF65-F5344CB8AC3E}">
        <p14:creationId xmlns:p14="http://schemas.microsoft.com/office/powerpoint/2010/main" val="14248462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A61E296-9532-40C3-9174-581AD2B7748B}" type="slidenum">
              <a:rPr lang="en-US" smtClean="0"/>
              <a:pPr/>
              <a:t>62</a:t>
            </a:fld>
            <a:endParaRPr lang="en-US" dirty="0"/>
          </a:p>
        </p:txBody>
      </p:sp>
    </p:spTree>
    <p:extLst>
      <p:ext uri="{BB962C8B-B14F-4D97-AF65-F5344CB8AC3E}">
        <p14:creationId xmlns:p14="http://schemas.microsoft.com/office/powerpoint/2010/main" val="422903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6</a:t>
            </a:fld>
            <a:endParaRPr lang="en-US" dirty="0"/>
          </a:p>
        </p:txBody>
      </p:sp>
    </p:spTree>
    <p:extLst>
      <p:ext uri="{BB962C8B-B14F-4D97-AF65-F5344CB8AC3E}">
        <p14:creationId xmlns:p14="http://schemas.microsoft.com/office/powerpoint/2010/main" val="206227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7</a:t>
            </a:fld>
            <a:endParaRPr lang="en-US" dirty="0"/>
          </a:p>
        </p:txBody>
      </p:sp>
    </p:spTree>
    <p:extLst>
      <p:ext uri="{BB962C8B-B14F-4D97-AF65-F5344CB8AC3E}">
        <p14:creationId xmlns:p14="http://schemas.microsoft.com/office/powerpoint/2010/main" val="348126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1588" y="6937375"/>
            <a:ext cx="2641600" cy="1485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1E296-9532-40C3-9174-581AD2B7748B}" type="slidenum">
              <a:rPr lang="en-US" smtClean="0"/>
              <a:pPr/>
              <a:t>8</a:t>
            </a:fld>
            <a:endParaRPr lang="en-US" dirty="0"/>
          </a:p>
        </p:txBody>
      </p:sp>
    </p:spTree>
    <p:extLst>
      <p:ext uri="{BB962C8B-B14F-4D97-AF65-F5344CB8AC3E}">
        <p14:creationId xmlns:p14="http://schemas.microsoft.com/office/powerpoint/2010/main" val="39543008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5.png"/><Relationship Id="rId2" Type="http://schemas.openxmlformats.org/officeDocument/2006/relationships/tags" Target="../tags/tag28.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1.xml"/><Relationship Id="rId7" Type="http://schemas.openxmlformats.org/officeDocument/2006/relationships/image" Target="../media/image6.png"/><Relationship Id="rId2" Type="http://schemas.openxmlformats.org/officeDocument/2006/relationships/tags" Target="../tags/tag30.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0928957D-EEF6-4B01-9875-034D57BD374C}"/>
              </a:ext>
            </a:extLst>
          </p:cNvPr>
          <p:cNvGraphicFramePr>
            <a:graphicFrameLocks noChangeAspect="1"/>
          </p:cNvGraphicFramePr>
          <p:nvPr userDrawn="1">
            <p:custDataLst>
              <p:tags r:id="rId2"/>
            </p:custDataLst>
            <p:extLst>
              <p:ext uri="{D42A27DB-BD31-4B8C-83A1-F6EECF244321}">
                <p14:modId xmlns:p14="http://schemas.microsoft.com/office/powerpoint/2010/main" val="2904906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216" imgH="216" progId="TCLayout.ActiveDocument.1">
                  <p:embed/>
                </p:oleObj>
              </mc:Choice>
              <mc:Fallback>
                <p:oleObj name="think-cell Slide" r:id="rId5" imgW="216" imgH="216" progId="TCLayout.ActiveDocument.1">
                  <p:embed/>
                  <p:pic>
                    <p:nvPicPr>
                      <p:cNvPr id="6" name="Object 5" hidden="1">
                        <a:extLst>
                          <a:ext uri="{FF2B5EF4-FFF2-40B4-BE49-F238E27FC236}">
                            <a16:creationId xmlns:a16="http://schemas.microsoft.com/office/drawing/2014/main" xmlns="" id="{0928957D-EEF6-4B01-9875-034D57BD374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1005A217-2450-4FF1-A12C-17D1752638CF}"/>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5428" y="452253"/>
            <a:ext cx="2295144" cy="624405"/>
          </a:xfrm>
          <a:prstGeom prst="rect">
            <a:avLst/>
          </a:prstGeom>
        </p:spPr>
      </p:pic>
      <p:sp>
        <p:nvSpPr>
          <p:cNvPr id="12" name="Rectangle 58"/>
          <p:cNvSpPr>
            <a:spLocks noChangeArrowheads="1"/>
          </p:cNvSpPr>
          <p:nvPr/>
        </p:nvSpPr>
        <p:spPr bwMode="gray">
          <a:xfrm>
            <a:off x="771351" y="773388"/>
            <a:ext cx="7744035" cy="17576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22" name="Text Placeholder 21"/>
          <p:cNvSpPr>
            <a:spLocks noGrp="1"/>
          </p:cNvSpPr>
          <p:nvPr>
            <p:ph type="body" sz="quarter" idx="10" hasCustomPrompt="1"/>
          </p:nvPr>
        </p:nvSpPr>
        <p:spPr>
          <a:xfrm>
            <a:off x="6325192" y="4084609"/>
            <a:ext cx="4800600" cy="646331"/>
          </a:xfrm>
          <a:prstGeom prst="rect">
            <a:avLst/>
          </a:prstGeom>
        </p:spPr>
        <p:txBody>
          <a:bodyPr>
            <a:noAutofit/>
          </a:bodyPr>
          <a:lstStyle>
            <a:lvl1pPr marL="0" indent="0" algn="r">
              <a:lnSpc>
                <a:spcPct val="100000"/>
              </a:lnSpc>
              <a:spcBef>
                <a:spcPts val="0"/>
              </a:spcBef>
              <a:buNone/>
              <a:defRPr sz="2000" i="1">
                <a:solidFill>
                  <a:schemeClr val="accent1"/>
                </a:solidFill>
              </a:defRPr>
            </a:lvl1pPr>
          </a:lstStyle>
          <a:p>
            <a:pPr lvl="0"/>
            <a:r>
              <a:rPr lang="en-US"/>
              <a:t>Subheads are 20pt Arial Italic </a:t>
            </a:r>
            <a:br>
              <a:rPr lang="en-US"/>
            </a:br>
            <a:r>
              <a:rPr lang="en-US"/>
              <a:t>sentence case</a:t>
            </a:r>
            <a:endParaRPr lang="en-US" dirty="0"/>
          </a:p>
        </p:txBody>
      </p:sp>
      <p:sp>
        <p:nvSpPr>
          <p:cNvPr id="3" name="Subtitle 2"/>
          <p:cNvSpPr>
            <a:spLocks noGrp="1"/>
          </p:cNvSpPr>
          <p:nvPr>
            <p:ph type="subTitle" idx="1" hasCustomPrompt="1"/>
          </p:nvPr>
        </p:nvSpPr>
        <p:spPr>
          <a:xfrm>
            <a:off x="6325192" y="4865458"/>
            <a:ext cx="4800600" cy="338554"/>
          </a:xfrm>
          <a:prstGeom prst="rect">
            <a:avLst/>
          </a:prstGeom>
        </p:spPr>
        <p:txBody>
          <a:bodyPr>
            <a:noAutofit/>
          </a:bodyPr>
          <a:lstStyle>
            <a:lvl1pPr marL="0" indent="0" algn="r">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16pt Arial</a:t>
            </a:r>
            <a:endParaRPr lang="en-US" dirty="0"/>
          </a:p>
        </p:txBody>
      </p:sp>
      <p:sp>
        <p:nvSpPr>
          <p:cNvPr id="19" name="TextBox 18"/>
          <p:cNvSpPr txBox="1"/>
          <p:nvPr/>
        </p:nvSpPr>
        <p:spPr bwMode="black">
          <a:xfrm>
            <a:off x="2248001" y="6520894"/>
            <a:ext cx="2204450" cy="215444"/>
          </a:xfrm>
          <a:prstGeom prst="rect">
            <a:avLst/>
          </a:prstGeom>
          <a:ln>
            <a:noFill/>
          </a:ln>
        </p:spPr>
        <p:txBody>
          <a:bodyPr vert="horz" wrap="none" lIns="91440" tIns="45720" rIns="91440" bIns="45720" numCol="1" rtlCol="0" anchor="ctr" anchorCtr="0" compatLnSpc="1">
            <a:prstTxWarp prst="textNoShape">
              <a:avLst/>
            </a:prstTxWarp>
            <a:spAutoFit/>
          </a:bodyPr>
          <a:lstStyle/>
          <a:p>
            <a:pPr>
              <a:defRPr/>
            </a:pPr>
            <a:r>
              <a:rPr lang="en-US" sz="800">
                <a:solidFill>
                  <a:schemeClr val="tx1"/>
                </a:solidFill>
                <a:ea typeface="Arial" charset="0"/>
                <a:cs typeface="Arial" charset="0"/>
              </a:rPr>
              <a:t>Copyright © 2018 IQVIA. All rights reserved.</a:t>
            </a:r>
            <a:endParaRPr lang="en-US" sz="800" dirty="0">
              <a:solidFill>
                <a:schemeClr val="tx1"/>
              </a:solidFill>
              <a:ea typeface="Arial" charset="0"/>
              <a:cs typeface="Arial" charset="0"/>
            </a:endParaRPr>
          </a:p>
        </p:txBody>
      </p:sp>
      <p:sp>
        <p:nvSpPr>
          <p:cNvPr id="2" name="Title 1"/>
          <p:cNvSpPr>
            <a:spLocks noGrp="1"/>
          </p:cNvSpPr>
          <p:nvPr>
            <p:ph type="ctrTitle" hasCustomPrompt="1"/>
          </p:nvPr>
        </p:nvSpPr>
        <p:spPr>
          <a:xfrm>
            <a:off x="6325192" y="1830302"/>
            <a:ext cx="4800600" cy="2286058"/>
          </a:xfrm>
          <a:prstGeom prst="rect">
            <a:avLst/>
          </a:prstGeom>
        </p:spPr>
        <p:txBody>
          <a:bodyPr anchor="b"/>
          <a:lstStyle>
            <a:lvl1pPr algn="r">
              <a:lnSpc>
                <a:spcPct val="100000"/>
              </a:lnSpc>
              <a:defRPr sz="3200" b="1">
                <a:solidFill>
                  <a:schemeClr val="tx1"/>
                </a:solidFill>
              </a:defRPr>
            </a:lvl1pPr>
          </a:lstStyle>
          <a:p>
            <a:r>
              <a:rPr lang="en-US"/>
              <a:t>Headlines Are 32pt Arial Bold Title Case</a:t>
            </a:r>
            <a:endParaRPr lang="en-US" dirty="0"/>
          </a:p>
        </p:txBody>
      </p:sp>
      <p:sp>
        <p:nvSpPr>
          <p:cNvPr id="11" name="Rectangle 58"/>
          <p:cNvSpPr>
            <a:spLocks noChangeArrowheads="1"/>
          </p:cNvSpPr>
          <p:nvPr/>
        </p:nvSpPr>
        <p:spPr bwMode="gray">
          <a:xfrm>
            <a:off x="11506198" y="771348"/>
            <a:ext cx="697189"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3" name="Rectangle 58"/>
          <p:cNvSpPr>
            <a:spLocks noChangeArrowheads="1"/>
          </p:cNvSpPr>
          <p:nvPr/>
        </p:nvSpPr>
        <p:spPr bwMode="gray">
          <a:xfrm rot="5400000">
            <a:off x="-864496" y="2477220"/>
            <a:ext cx="3447991" cy="17630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pic>
        <p:nvPicPr>
          <p:cNvPr id="15" name="Picture 1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0"/>
            <a:ext cx="6287589" cy="6874259"/>
          </a:xfrm>
          <a:prstGeom prst="rect">
            <a:avLst/>
          </a:prstGeom>
        </p:spPr>
      </p:pic>
      <p:sp>
        <p:nvSpPr>
          <p:cNvPr id="18" name="Rectangle 58"/>
          <p:cNvSpPr>
            <a:spLocks noChangeArrowheads="1"/>
          </p:cNvSpPr>
          <p:nvPr/>
        </p:nvSpPr>
        <p:spPr bwMode="gray">
          <a:xfrm rot="5400000">
            <a:off x="-436735" y="5497452"/>
            <a:ext cx="2592472" cy="1763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Subhead_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A38DC24-09A0-4979-82A9-F090873C2C7C}"/>
              </a:ext>
            </a:extLst>
          </p:cNvPr>
          <p:cNvGraphicFramePr>
            <a:graphicFrameLocks noChangeAspect="1"/>
          </p:cNvGraphicFramePr>
          <p:nvPr userDrawn="1">
            <p:custDataLst>
              <p:tags r:id="rId2"/>
            </p:custDataLst>
            <p:extLst>
              <p:ext uri="{D42A27DB-BD31-4B8C-83A1-F6EECF244321}">
                <p14:modId xmlns:p14="http://schemas.microsoft.com/office/powerpoint/2010/main" val="1948601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xmlns="" id="{0A38DC24-09A0-4979-82A9-F090873C2C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13ACD994-13FC-473D-8B0F-51B7BAF22AAC}"/>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2" name="Text Placeholder 8"/>
          <p:cNvSpPr>
            <a:spLocks noGrp="1"/>
          </p:cNvSpPr>
          <p:nvPr>
            <p:ph type="body" sz="quarter" idx="16" hasCustomPrompt="1"/>
          </p:nvPr>
        </p:nvSpPr>
        <p:spPr>
          <a:xfrm>
            <a:off x="426720" y="1071875"/>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dirty="0"/>
          </a:p>
        </p:txBody>
      </p:sp>
      <p:sp>
        <p:nvSpPr>
          <p:cNvPr id="13" name="Title 1"/>
          <p:cNvSpPr>
            <a:spLocks noGrp="1"/>
          </p:cNvSpPr>
          <p:nvPr>
            <p:ph type="title" hasCustomPrompt="1"/>
          </p:nvPr>
        </p:nvSpPr>
        <p:spPr>
          <a:xfrm>
            <a:off x="426720"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dirty="0"/>
          </a:p>
        </p:txBody>
      </p:sp>
      <p:sp>
        <p:nvSpPr>
          <p:cNvPr id="15"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45D51ACF-31DD-4C24-BCC7-414326CD2D59}"/>
              </a:ext>
            </a:extLst>
          </p:cNvPr>
          <p:cNvGraphicFramePr>
            <a:graphicFrameLocks noChangeAspect="1"/>
          </p:cNvGraphicFramePr>
          <p:nvPr userDrawn="1">
            <p:custDataLst>
              <p:tags r:id="rId2"/>
            </p:custDataLst>
            <p:extLst>
              <p:ext uri="{D42A27DB-BD31-4B8C-83A1-F6EECF244321}">
                <p14:modId xmlns:p14="http://schemas.microsoft.com/office/powerpoint/2010/main" val="101608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4" imgW="216" imgH="216" progId="TCLayout.ActiveDocument.1">
                  <p:embed/>
                </p:oleObj>
              </mc:Choice>
              <mc:Fallback>
                <p:oleObj name="think-cell Slide" r:id="rId4" imgW="216" imgH="216" progId="TCLayout.ActiveDocument.1">
                  <p:embed/>
                  <p:pic>
                    <p:nvPicPr>
                      <p:cNvPr id="2" name="Object 1" hidden="1">
                        <a:extLst>
                          <a:ext uri="{FF2B5EF4-FFF2-40B4-BE49-F238E27FC236}">
                            <a16:creationId xmlns:a16="http://schemas.microsoft.com/office/drawing/2014/main" xmlns="" id="{45D51ACF-31DD-4C24-BCC7-414326CD2D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2"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DCCF5F5C-17C7-4EB1-AC51-963FC53AF0D2}"/>
              </a:ext>
            </a:extLst>
          </p:cNvPr>
          <p:cNvGraphicFramePr>
            <a:graphicFrameLocks noChangeAspect="1"/>
          </p:cNvGraphicFramePr>
          <p:nvPr userDrawn="1">
            <p:custDataLst>
              <p:tags r:id="rId2"/>
            </p:custDataLst>
            <p:extLst>
              <p:ext uri="{D42A27DB-BD31-4B8C-83A1-F6EECF244321}">
                <p14:modId xmlns:p14="http://schemas.microsoft.com/office/powerpoint/2010/main" val="186748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4" imgW="216" imgH="216" progId="TCLayout.ActiveDocument.1">
                  <p:embed/>
                </p:oleObj>
              </mc:Choice>
              <mc:Fallback>
                <p:oleObj name="think-cell Slide" r:id="rId4" imgW="216" imgH="216" progId="TCLayout.ActiveDocument.1">
                  <p:embed/>
                  <p:pic>
                    <p:nvPicPr>
                      <p:cNvPr id="2" name="Object 1" hidden="1">
                        <a:extLst>
                          <a:ext uri="{FF2B5EF4-FFF2-40B4-BE49-F238E27FC236}">
                            <a16:creationId xmlns:a16="http://schemas.microsoft.com/office/drawing/2014/main" xmlns="" id="{DCCF5F5C-17C7-4EB1-AC51-963FC53AF0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5"/>
          <p:cNvSpPr txBox="1">
            <a:spLocks/>
          </p:cNvSpPr>
          <p:nvPr/>
        </p:nvSpPr>
        <p:spPr>
          <a:xfrm>
            <a:off x="11615748" y="6419366"/>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a:t>
            </a:fld>
            <a:endParaRPr lang="en-US" sz="900" dirty="0">
              <a:solidFill>
                <a:schemeClr val="tx1"/>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98D86B1-F652-43B0-B869-8C36ADDCAAA1}"/>
              </a:ext>
            </a:extLst>
          </p:cNvPr>
          <p:cNvGraphicFramePr>
            <a:graphicFrameLocks noChangeAspect="1"/>
          </p:cNvGraphicFramePr>
          <p:nvPr userDrawn="1">
            <p:custDataLst>
              <p:tags r:id="rId2"/>
            </p:custDataLst>
            <p:extLst>
              <p:ext uri="{D42A27DB-BD31-4B8C-83A1-F6EECF244321}">
                <p14:modId xmlns:p14="http://schemas.microsoft.com/office/powerpoint/2010/main" val="1817867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4" imgW="216" imgH="216" progId="TCLayout.ActiveDocument.1">
                  <p:embed/>
                </p:oleObj>
              </mc:Choice>
              <mc:Fallback>
                <p:oleObj name="think-cell Slide" r:id="rId4" imgW="216" imgH="216" progId="TCLayout.ActiveDocument.1">
                  <p:embed/>
                  <p:pic>
                    <p:nvPicPr>
                      <p:cNvPr id="2" name="Object 1" hidden="1">
                        <a:extLst>
                          <a:ext uri="{FF2B5EF4-FFF2-40B4-BE49-F238E27FC236}">
                            <a16:creationId xmlns:a16="http://schemas.microsoft.com/office/drawing/2014/main" xmlns="" id="{398D86B1-F652-43B0-B869-8C36ADDCA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xmlns="" id="{06C2D622-F7BA-4E76-8F59-7AC90F96E7F2}"/>
              </a:ext>
            </a:extLst>
          </p:cNvPr>
          <p:cNvSpPr/>
          <p:nvPr userDrawn="1"/>
        </p:nvSpPr>
        <p:spPr>
          <a:xfrm>
            <a:off x="0" y="6349042"/>
            <a:ext cx="6096000" cy="50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sp>
        <p:nvSpPr>
          <p:cNvPr id="61" name="Rectangle 60"/>
          <p:cNvSpPr>
            <a:spLocks noChangeArrowheads="1"/>
          </p:cNvSpPr>
          <p:nvPr/>
        </p:nvSpPr>
        <p:spPr bwMode="gray">
          <a:xfrm>
            <a:off x="582283" y="-1"/>
            <a:ext cx="3078445" cy="685800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p>
        </p:txBody>
      </p:sp>
      <p:sp>
        <p:nvSpPr>
          <p:cNvPr id="161" name="TextBox 160"/>
          <p:cNvSpPr txBox="1"/>
          <p:nvPr/>
        </p:nvSpPr>
        <p:spPr bwMode="white">
          <a:xfrm>
            <a:off x="946623" y="835016"/>
            <a:ext cx="1816547" cy="4999475"/>
          </a:xfrm>
          <a:prstGeom prst="rect">
            <a:avLst/>
          </a:prstGeom>
          <a:noFill/>
        </p:spPr>
        <p:txBody>
          <a:bodyPr wrap="square" rtlCol="0" anchor="ctr" anchorCtr="0">
            <a:noAutofit/>
          </a:bodyPr>
          <a:lstStyle/>
          <a:p>
            <a:r>
              <a:rPr lang="en-US" sz="2800" b="1">
                <a:solidFill>
                  <a:schemeClr val="bg1"/>
                </a:solidFill>
              </a:rPr>
              <a:t>Table</a:t>
            </a:r>
            <a:r>
              <a:rPr lang="en-US" sz="2800" b="1" baseline="0">
                <a:solidFill>
                  <a:schemeClr val="bg1"/>
                </a:solidFill>
              </a:rPr>
              <a:t> of Contents</a:t>
            </a:r>
            <a:endParaRPr lang="en-US" sz="2800" b="1" dirty="0">
              <a:solidFill>
                <a:schemeClr val="bg1"/>
              </a:solidFill>
            </a:endParaRPr>
          </a:p>
        </p:txBody>
      </p:sp>
      <p:sp>
        <p:nvSpPr>
          <p:cNvPr id="164" name="Text Placeholder 163"/>
          <p:cNvSpPr>
            <a:spLocks noGrp="1"/>
          </p:cNvSpPr>
          <p:nvPr>
            <p:ph type="body" sz="quarter" idx="11" hasCustomPrompt="1"/>
          </p:nvPr>
        </p:nvSpPr>
        <p:spPr>
          <a:xfrm>
            <a:off x="4236980" y="835016"/>
            <a:ext cx="7090641" cy="4999475"/>
          </a:xfrm>
          <a:prstGeom prst="rect">
            <a:avLst/>
          </a:prstGeom>
        </p:spPr>
        <p:txBody>
          <a:bodyPr anchor="ctr"/>
          <a:lstStyle>
            <a:lvl1pPr marL="228600" indent="-228600">
              <a:lnSpc>
                <a:spcPct val="100000"/>
              </a:lnSpc>
              <a:spcBef>
                <a:spcPts val="2000"/>
              </a:spcBef>
              <a:buClr>
                <a:schemeClr val="accent1"/>
              </a:buClr>
              <a:buFont typeface="Arial" panose="020B0604020202020204" pitchFamily="34" charset="0"/>
              <a:buChar char="+"/>
              <a:defRPr sz="1800" baseline="0"/>
            </a:lvl1pPr>
            <a:lvl2pPr marL="400050" indent="-171450">
              <a:buClr>
                <a:schemeClr val="bg2"/>
              </a:buClr>
              <a:defRPr sz="1800"/>
            </a:lvl2pPr>
            <a:lvl3pPr>
              <a:defRPr sz="1800"/>
            </a:lvl3pPr>
            <a:lvl4pPr>
              <a:defRPr sz="1800"/>
            </a:lvl4pPr>
            <a:lvl5pPr>
              <a:defRPr sz="1800"/>
            </a:lvl5pPr>
          </a:lstStyle>
          <a:p>
            <a:pPr lvl="0"/>
            <a:r>
              <a:rPr lang="en-US"/>
              <a:t>Arial 18pt TOC</a:t>
            </a:r>
            <a:endParaRPr lang="en-US" dirty="0"/>
          </a:p>
        </p:txBody>
      </p:sp>
      <p:sp>
        <p:nvSpPr>
          <p:cNvPr id="26" name="Rectangle 58"/>
          <p:cNvSpPr>
            <a:spLocks noChangeArrowheads="1"/>
          </p:cNvSpPr>
          <p:nvPr/>
        </p:nvSpPr>
        <p:spPr bwMode="gray">
          <a:xfrm>
            <a:off x="3660728" y="6420040"/>
            <a:ext cx="6116253"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27" name="Rectangle 58"/>
          <p:cNvSpPr>
            <a:spLocks noChangeArrowheads="1"/>
          </p:cNvSpPr>
          <p:nvPr/>
        </p:nvSpPr>
        <p:spPr bwMode="white">
          <a:xfrm>
            <a:off x="582284" y="6420040"/>
            <a:ext cx="3078444" cy="177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28" name="Rectangle 58"/>
          <p:cNvSpPr>
            <a:spLocks noChangeArrowheads="1"/>
          </p:cNvSpPr>
          <p:nvPr/>
        </p:nvSpPr>
        <p:spPr bwMode="gray">
          <a:xfrm>
            <a:off x="6033" y="6420040"/>
            <a:ext cx="576252"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3" name="Rectangle 58"/>
          <p:cNvSpPr>
            <a:spLocks noChangeArrowheads="1"/>
          </p:cNvSpPr>
          <p:nvPr/>
        </p:nvSpPr>
        <p:spPr bwMode="gray">
          <a:xfrm>
            <a:off x="11615748" y="6420040"/>
            <a:ext cx="576252"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574ED4AA-05AF-4175-AB55-4B84645BF538}"/>
              </a:ext>
            </a:extLst>
          </p:cNvPr>
          <p:cNvGraphicFramePr>
            <a:graphicFrameLocks noChangeAspect="1"/>
          </p:cNvGraphicFramePr>
          <p:nvPr userDrawn="1">
            <p:custDataLst>
              <p:tags r:id="rId2"/>
            </p:custDataLst>
            <p:extLst>
              <p:ext uri="{D42A27DB-BD31-4B8C-83A1-F6EECF244321}">
                <p14:modId xmlns:p14="http://schemas.microsoft.com/office/powerpoint/2010/main" val="1688770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5" imgW="216" imgH="216" progId="TCLayout.ActiveDocument.1">
                  <p:embed/>
                </p:oleObj>
              </mc:Choice>
              <mc:Fallback>
                <p:oleObj name="think-cell Slide" r:id="rId5" imgW="216" imgH="216" progId="TCLayout.ActiveDocument.1">
                  <p:embed/>
                  <p:pic>
                    <p:nvPicPr>
                      <p:cNvPr id="6" name="Object 5" hidden="1">
                        <a:extLst>
                          <a:ext uri="{FF2B5EF4-FFF2-40B4-BE49-F238E27FC236}">
                            <a16:creationId xmlns:a16="http://schemas.microsoft.com/office/drawing/2014/main" xmlns="" id="{574ED4AA-05AF-4175-AB55-4B84645BF53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9604C2C3-1C20-44B3-9672-DBC83F58E509}"/>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3" name="Rectangle 2">
            <a:extLst>
              <a:ext uri="{FF2B5EF4-FFF2-40B4-BE49-F238E27FC236}">
                <a16:creationId xmlns:a16="http://schemas.microsoft.com/office/drawing/2014/main" xmlns="" id="{D0A9483D-3336-43D6-B935-6983C6D0D218}"/>
              </a:ext>
            </a:extLst>
          </p:cNvPr>
          <p:cNvSpPr/>
          <p:nvPr userDrawn="1"/>
        </p:nvSpPr>
        <p:spPr>
          <a:xfrm>
            <a:off x="0" y="6349042"/>
            <a:ext cx="6096000" cy="50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sp>
        <p:nvSpPr>
          <p:cNvPr id="22" name="Rectangle 58"/>
          <p:cNvSpPr>
            <a:spLocks noChangeArrowheads="1"/>
          </p:cNvSpPr>
          <p:nvPr/>
        </p:nvSpPr>
        <p:spPr bwMode="gray">
          <a:xfrm rot="5400000">
            <a:off x="-2148815" y="3761537"/>
            <a:ext cx="6016625" cy="17630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5" name="Rectangle 4"/>
          <p:cNvSpPr/>
          <p:nvPr/>
        </p:nvSpPr>
        <p:spPr bwMode="gray">
          <a:xfrm>
            <a:off x="0" y="1786580"/>
            <a:ext cx="8515386" cy="4259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sp>
        <p:nvSpPr>
          <p:cNvPr id="2" name="Title 1"/>
          <p:cNvSpPr>
            <a:spLocks noGrp="1"/>
          </p:cNvSpPr>
          <p:nvPr>
            <p:ph type="title" hasCustomPrompt="1"/>
          </p:nvPr>
        </p:nvSpPr>
        <p:spPr bwMode="white">
          <a:xfrm>
            <a:off x="1721276" y="2107576"/>
            <a:ext cx="6494469" cy="3616037"/>
          </a:xfrm>
          <a:prstGeom prst="rect">
            <a:avLst/>
          </a:prstGeom>
        </p:spPr>
        <p:txBody>
          <a:bodyPr anchor="ctr" anchorCtr="0"/>
          <a:lstStyle>
            <a:lvl1pPr>
              <a:defRPr sz="2800" b="1">
                <a:solidFill>
                  <a:schemeClr val="bg1"/>
                </a:solidFill>
              </a:defRPr>
            </a:lvl1pPr>
          </a:lstStyle>
          <a:p>
            <a:r>
              <a:rPr lang="en-US"/>
              <a:t>Dividers Are 28pt Arial Bold </a:t>
            </a:r>
            <a:br>
              <a:rPr lang="en-US"/>
            </a:br>
            <a:r>
              <a:rPr lang="en-US"/>
              <a:t>Title Case</a:t>
            </a:r>
            <a:endParaRPr lang="en-US" dirty="0"/>
          </a:p>
        </p:txBody>
      </p:sp>
      <p:sp>
        <p:nvSpPr>
          <p:cNvPr id="16" name="Rectangle 58"/>
          <p:cNvSpPr>
            <a:spLocks noChangeArrowheads="1"/>
          </p:cNvSpPr>
          <p:nvPr/>
        </p:nvSpPr>
        <p:spPr bwMode="white">
          <a:xfrm rot="5400000">
            <a:off x="-1272658" y="3828727"/>
            <a:ext cx="4261751" cy="17373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8" name="Slide Number Placeholder 5"/>
          <p:cNvSpPr txBox="1">
            <a:spLocks/>
          </p:cNvSpPr>
          <p:nvPr/>
        </p:nvSpPr>
        <p:spPr>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a:t>
            </a:fld>
            <a:endParaRPr lang="en-US" sz="900" dirty="0">
              <a:solidFill>
                <a:schemeClr val="tx1"/>
              </a:solidFill>
            </a:endParaRPr>
          </a:p>
        </p:txBody>
      </p:sp>
      <p:sp>
        <p:nvSpPr>
          <p:cNvPr id="19" name="Rectangle 58"/>
          <p:cNvSpPr>
            <a:spLocks noChangeArrowheads="1"/>
          </p:cNvSpPr>
          <p:nvPr/>
        </p:nvSpPr>
        <p:spPr bwMode="gray">
          <a:xfrm>
            <a:off x="771351" y="773388"/>
            <a:ext cx="7744035" cy="17576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5428" y="452253"/>
            <a:ext cx="2295144" cy="624405"/>
          </a:xfrm>
          <a:prstGeom prst="rect">
            <a:avLst/>
          </a:prstGeom>
        </p:spPr>
      </p:pic>
      <p:sp>
        <p:nvSpPr>
          <p:cNvPr id="23" name="Rectangle 58"/>
          <p:cNvSpPr>
            <a:spLocks noChangeArrowheads="1"/>
          </p:cNvSpPr>
          <p:nvPr/>
        </p:nvSpPr>
        <p:spPr bwMode="gray">
          <a:xfrm>
            <a:off x="11506198" y="771348"/>
            <a:ext cx="697189" cy="1778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ought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5D96F7AE-7626-4CF9-9E00-71913334AAAF}"/>
              </a:ext>
            </a:extLst>
          </p:cNvPr>
          <p:cNvGraphicFramePr>
            <a:graphicFrameLocks noChangeAspect="1"/>
          </p:cNvGraphicFramePr>
          <p:nvPr userDrawn="1">
            <p:custDataLst>
              <p:tags r:id="rId2"/>
            </p:custDataLst>
            <p:extLst>
              <p:ext uri="{D42A27DB-BD31-4B8C-83A1-F6EECF244321}">
                <p14:modId xmlns:p14="http://schemas.microsoft.com/office/powerpoint/2010/main" val="2195753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xmlns="" id="{5D96F7AE-7626-4CF9-9E00-71913334AA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B5F9E2E9-55DE-4423-8E6D-3C7EF73474BD}"/>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3600" b="0" i="0" baseline="0" dirty="0">
              <a:latin typeface="Arial" panose="020B0604020202020204" pitchFamily="34" charset="0"/>
              <a:ea typeface="+mj-ea"/>
              <a:cs typeface="+mj-cs"/>
              <a:sym typeface="Arial" panose="020B0604020202020204" pitchFamily="34" charset="0"/>
            </a:endParaRPr>
          </a:p>
        </p:txBody>
      </p:sp>
      <p:sp>
        <p:nvSpPr>
          <p:cNvPr id="5" name="Rectangle 4"/>
          <p:cNvSpPr/>
          <p:nvPr/>
        </p:nvSpPr>
        <p:spPr bwMode="ltGray">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0462" y="6396641"/>
            <a:ext cx="1389888" cy="242717"/>
          </a:xfrm>
          <a:prstGeom prst="rect">
            <a:avLst/>
          </a:prstGeom>
        </p:spPr>
      </p:pic>
      <p:sp>
        <p:nvSpPr>
          <p:cNvPr id="9" name="Title 1"/>
          <p:cNvSpPr>
            <a:spLocks noGrp="1"/>
          </p:cNvSpPr>
          <p:nvPr>
            <p:ph type="title" hasCustomPrompt="1"/>
          </p:nvPr>
        </p:nvSpPr>
        <p:spPr bwMode="white">
          <a:xfrm>
            <a:off x="1053219" y="914400"/>
            <a:ext cx="10085832" cy="5029199"/>
          </a:xfrm>
          <a:prstGeom prst="rect">
            <a:avLst/>
          </a:prstGeom>
        </p:spPr>
        <p:txBody>
          <a:bodyPr anchor="ctr" anchorCtr="0"/>
          <a:lstStyle>
            <a:lvl1pPr>
              <a:defRPr sz="3600" b="0">
                <a:solidFill>
                  <a:schemeClr val="bg1"/>
                </a:solidFill>
              </a:defRPr>
            </a:lvl1pPr>
          </a:lstStyle>
          <a:p>
            <a:r>
              <a:rPr lang="en-US"/>
              <a:t>Thought slides are 36pt Arial sentence case</a:t>
            </a:r>
            <a:endParaRPr lang="en-US" dirty="0"/>
          </a:p>
        </p:txBody>
      </p:sp>
    </p:spTree>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91F82B4-915F-4C9E-8D62-6F03FF22998F}"/>
              </a:ext>
            </a:extLst>
          </p:cNvPr>
          <p:cNvGraphicFramePr>
            <a:graphicFrameLocks noChangeAspect="1"/>
          </p:cNvGraphicFramePr>
          <p:nvPr userDrawn="1">
            <p:custDataLst>
              <p:tags r:id="rId2"/>
            </p:custDataLst>
            <p:extLst>
              <p:ext uri="{D42A27DB-BD31-4B8C-83A1-F6EECF244321}">
                <p14:modId xmlns:p14="http://schemas.microsoft.com/office/powerpoint/2010/main" val="4031871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xmlns="" id="{091F82B4-915F-4C9E-8D62-6F03FF22998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B07735BA-2CD6-4DD2-A2F6-5301DE29D95F}"/>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3600" b="1" i="0" baseline="0" dirty="0">
              <a:latin typeface="Arial" panose="020B0604020202020204" pitchFamily="34" charset="0"/>
              <a:ea typeface="+mj-ea"/>
              <a:cs typeface="+mj-cs"/>
              <a:sym typeface="Arial" panose="020B0604020202020204" pitchFamily="34" charset="0"/>
            </a:endParaRPr>
          </a:p>
        </p:txBody>
      </p:sp>
      <p:sp>
        <p:nvSpPr>
          <p:cNvPr id="5" name="Rectangle 4"/>
          <p:cNvSpPr/>
          <p:nvPr/>
        </p:nvSpPr>
        <p:spPr bwMode="ltGray">
          <a:xfrm>
            <a:off x="0" y="0"/>
            <a:ext cx="122033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5428" y="452253"/>
            <a:ext cx="2295144" cy="624049"/>
          </a:xfrm>
          <a:prstGeom prst="rect">
            <a:avLst/>
          </a:prstGeom>
        </p:spPr>
      </p:pic>
      <p:sp>
        <p:nvSpPr>
          <p:cNvPr id="9" name="Title 1"/>
          <p:cNvSpPr>
            <a:spLocks noGrp="1"/>
          </p:cNvSpPr>
          <p:nvPr>
            <p:ph type="title" hasCustomPrompt="1"/>
          </p:nvPr>
        </p:nvSpPr>
        <p:spPr>
          <a:xfrm>
            <a:off x="1058912" y="1084819"/>
            <a:ext cx="10085562" cy="2110629"/>
          </a:xfrm>
          <a:prstGeom prst="rect">
            <a:avLst/>
          </a:prstGeom>
        </p:spPr>
        <p:txBody>
          <a:bodyPr anchor="ctr" anchorCtr="0"/>
          <a:lstStyle>
            <a:lvl1pPr>
              <a:defRPr sz="3600" b="1">
                <a:solidFill>
                  <a:schemeClr val="bg1"/>
                </a:solidFill>
              </a:defRPr>
            </a:lvl1pPr>
          </a:lstStyle>
          <a:p>
            <a:r>
              <a:rPr lang="en-US"/>
              <a:t>Closing Slides are 36pt Arial sentence case</a:t>
            </a:r>
            <a:endParaRPr lang="en-US" dirty="0"/>
          </a:p>
        </p:txBody>
      </p:sp>
      <p:pic>
        <p:nvPicPr>
          <p:cNvPr id="6" name="Picture 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3208148"/>
            <a:ext cx="3326745" cy="3637151"/>
          </a:xfrm>
          <a:prstGeom prst="rect">
            <a:avLst/>
          </a:prstGeom>
        </p:spPr>
      </p:pic>
      <p:sp>
        <p:nvSpPr>
          <p:cNvPr id="11" name="Rectangle 58"/>
          <p:cNvSpPr>
            <a:spLocks noChangeArrowheads="1"/>
          </p:cNvSpPr>
          <p:nvPr/>
        </p:nvSpPr>
        <p:spPr bwMode="white">
          <a:xfrm>
            <a:off x="11506198" y="771348"/>
            <a:ext cx="697189" cy="177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2" name="Content Placeholder 2"/>
          <p:cNvSpPr>
            <a:spLocks noGrp="1"/>
          </p:cNvSpPr>
          <p:nvPr>
            <p:ph idx="1" hasCustomPrompt="1"/>
          </p:nvPr>
        </p:nvSpPr>
        <p:spPr>
          <a:xfrm>
            <a:off x="3765550" y="3208148"/>
            <a:ext cx="7378924" cy="3300602"/>
          </a:xfrm>
          <a:prstGeom prst="rect">
            <a:avLst/>
          </a:prstGeom>
        </p:spPr>
        <p:txBody>
          <a:bodyPr/>
          <a:lstStyle>
            <a:lvl1pPr marL="171450" indent="-171450">
              <a:lnSpc>
                <a:spcPct val="100000"/>
              </a:lnSpc>
              <a:spcBef>
                <a:spcPts val="1000"/>
              </a:spcBef>
              <a:defRPr sz="2400">
                <a:solidFill>
                  <a:schemeClr val="bg1"/>
                </a:solidFill>
              </a:defRPr>
            </a:lvl1pPr>
            <a:lvl2pPr marL="342900" indent="-171450">
              <a:lnSpc>
                <a:spcPct val="100000"/>
              </a:lnSpc>
              <a:spcBef>
                <a:spcPts val="800"/>
              </a:spcBef>
              <a:buFont typeface="Arial" panose="020B0604020202020204" pitchFamily="34" charset="0"/>
              <a:buChar char="-"/>
              <a:defRPr sz="2400">
                <a:solidFill>
                  <a:schemeClr val="bg1"/>
                </a:solidFill>
              </a:defRPr>
            </a:lvl2pPr>
            <a:lvl3pPr marL="571500" indent="-171450">
              <a:lnSpc>
                <a:spcPct val="100000"/>
              </a:lnSpc>
              <a:spcBef>
                <a:spcPts val="800"/>
              </a:spcBef>
              <a:buFont typeface="Arial" panose="020B0604020202020204" pitchFamily="34" charset="0"/>
              <a:buChar char="›"/>
              <a:defRPr sz="2400">
                <a:solidFill>
                  <a:schemeClr val="bg1"/>
                </a:solidFill>
              </a:defRPr>
            </a:lvl3pPr>
            <a:lvl4pPr marL="742950" indent="-171450">
              <a:lnSpc>
                <a:spcPct val="100000"/>
              </a:lnSpc>
              <a:spcBef>
                <a:spcPts val="800"/>
              </a:spcBef>
              <a:buFont typeface="Arial" panose="020B0604020202020204" pitchFamily="34" charset="0"/>
              <a:buChar char="»"/>
              <a:defRPr sz="2400">
                <a:solidFill>
                  <a:schemeClr val="bg1"/>
                </a:solidFill>
              </a:defRPr>
            </a:lvl4pPr>
            <a:lvl5pPr marL="914400" indent="-17145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endParaRPr lang="en-US" dirty="0"/>
          </a:p>
        </p:txBody>
      </p:sp>
    </p:spTree>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65A78532-1264-4487-98F7-6FF8D41CFE88}"/>
              </a:ext>
            </a:extLst>
          </p:cNvPr>
          <p:cNvGraphicFramePr>
            <a:graphicFrameLocks noChangeAspect="1"/>
          </p:cNvGraphicFramePr>
          <p:nvPr userDrawn="1">
            <p:custDataLst>
              <p:tags r:id="rId2"/>
            </p:custDataLst>
            <p:extLst>
              <p:ext uri="{D42A27DB-BD31-4B8C-83A1-F6EECF244321}">
                <p14:modId xmlns:p14="http://schemas.microsoft.com/office/powerpoint/2010/main" val="1571977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xmlns="" id="{65A78532-1264-4487-98F7-6FF8D41CFE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9025EC-1CBC-4F01-9A49-E9EC6E181BC2}"/>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
        <p:nvSpPr>
          <p:cNvPr id="3" name="Content Placeholder 2"/>
          <p:cNvSpPr>
            <a:spLocks noGrp="1"/>
          </p:cNvSpPr>
          <p:nvPr>
            <p:ph idx="1" hasCustomPrompt="1"/>
          </p:nvPr>
        </p:nvSpPr>
        <p:spPr>
          <a:xfrm>
            <a:off x="426720" y="1286359"/>
            <a:ext cx="11338560" cy="4855464"/>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endParaRPr lang="en-US" dirty="0"/>
          </a:p>
        </p:txBody>
      </p:sp>
      <p:sp>
        <p:nvSpPr>
          <p:cNvPr id="1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sp>
        <p:nvSpPr>
          <p:cNvPr id="13" name="Title 1"/>
          <p:cNvSpPr>
            <a:spLocks noGrp="1"/>
          </p:cNvSpPr>
          <p:nvPr>
            <p:ph type="title" hasCustomPrompt="1"/>
          </p:nvPr>
        </p:nvSpPr>
        <p:spPr>
          <a:xfrm>
            <a:off x="426720"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dirty="0"/>
          </a:p>
        </p:txBody>
      </p:sp>
    </p:spTree>
    <p:extLst/>
  </p:cSld>
  <p:clrMapOvr>
    <a:masterClrMapping/>
  </p:clrMapOvr>
  <p:extLst mod="1">
    <p:ext uri="{DCECCB84-F9BA-43D5-87BE-67443E8EF086}">
      <p15:sldGuideLst xmlns:p15="http://schemas.microsoft.com/office/powerpoint/2012/main">
        <p15:guide id="1" orient="horz" pos="3872" userDrawn="1">
          <p15:clr>
            <a:srgbClr val="FBAE40"/>
          </p15:clr>
        </p15:guide>
        <p15:guide id="2" orient="horz" pos="2160" userDrawn="1">
          <p15:clr>
            <a:srgbClr val="FBAE40"/>
          </p15:clr>
        </p15:guide>
        <p15:guide id="3" orient="horz" pos="22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_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D19EE23B-AD7D-4A1E-B5F3-B479469B0427}"/>
              </a:ext>
            </a:extLst>
          </p:cNvPr>
          <p:cNvGraphicFramePr>
            <a:graphicFrameLocks noChangeAspect="1"/>
          </p:cNvGraphicFramePr>
          <p:nvPr userDrawn="1">
            <p:custDataLst>
              <p:tags r:id="rId2"/>
            </p:custDataLst>
            <p:extLst>
              <p:ext uri="{D42A27DB-BD31-4B8C-83A1-F6EECF244321}">
                <p14:modId xmlns:p14="http://schemas.microsoft.com/office/powerpoint/2010/main" val="3207561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216" imgH="216" progId="TCLayout.ActiveDocument.1">
                  <p:embed/>
                </p:oleObj>
              </mc:Choice>
              <mc:Fallback>
                <p:oleObj name="think-cell Slide" r:id="rId5" imgW="216" imgH="216" progId="TCLayout.ActiveDocument.1">
                  <p:embed/>
                  <p:pic>
                    <p:nvPicPr>
                      <p:cNvPr id="5" name="Object 4" hidden="1">
                        <a:extLst>
                          <a:ext uri="{FF2B5EF4-FFF2-40B4-BE49-F238E27FC236}">
                            <a16:creationId xmlns:a16="http://schemas.microsoft.com/office/drawing/2014/main" xmlns="" id="{D19EE23B-AD7D-4A1E-B5F3-B479469B04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06F7D9E5-F7BD-44A6-8D8E-A6511F5274E7}"/>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9" name="Text Placeholder 8"/>
          <p:cNvSpPr>
            <a:spLocks noGrp="1"/>
          </p:cNvSpPr>
          <p:nvPr>
            <p:ph type="body" sz="quarter" idx="16" hasCustomPrompt="1"/>
          </p:nvPr>
        </p:nvSpPr>
        <p:spPr>
          <a:xfrm>
            <a:off x="426720" y="1071875"/>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dirty="0"/>
          </a:p>
        </p:txBody>
      </p:sp>
      <p:sp>
        <p:nvSpPr>
          <p:cNvPr id="2" name="Title 1"/>
          <p:cNvSpPr>
            <a:spLocks noGrp="1"/>
          </p:cNvSpPr>
          <p:nvPr>
            <p:ph type="title" hasCustomPrompt="1"/>
          </p:nvPr>
        </p:nvSpPr>
        <p:spPr>
          <a:xfrm>
            <a:off x="426720"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dirty="0"/>
          </a:p>
        </p:txBody>
      </p:sp>
      <p:sp>
        <p:nvSpPr>
          <p:cNvPr id="3" name="Content Placeholder 2"/>
          <p:cNvSpPr>
            <a:spLocks noGrp="1"/>
          </p:cNvSpPr>
          <p:nvPr>
            <p:ph idx="1" hasCustomPrompt="1"/>
          </p:nvPr>
        </p:nvSpPr>
        <p:spPr>
          <a:xfrm>
            <a:off x="426720"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extLst mod="1">
    <p:ext uri="{DCECCB84-F9BA-43D5-87BE-67443E8EF086}">
      <p15:sldGuideLst xmlns:p15="http://schemas.microsoft.com/office/powerpoint/2012/main">
        <p15:guide id="1" orient="horz" pos="38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_Callout Opt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09D14CF-3FC3-47E3-A676-DCB123474D2F}"/>
              </a:ext>
            </a:extLst>
          </p:cNvPr>
          <p:cNvGraphicFramePr>
            <a:graphicFrameLocks noChangeAspect="1"/>
          </p:cNvGraphicFramePr>
          <p:nvPr userDrawn="1">
            <p:custDataLst>
              <p:tags r:id="rId2"/>
            </p:custDataLst>
            <p:extLst>
              <p:ext uri="{D42A27DB-BD31-4B8C-83A1-F6EECF244321}">
                <p14:modId xmlns:p14="http://schemas.microsoft.com/office/powerpoint/2010/main" val="1555174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xmlns="" id="{209D14CF-3FC3-47E3-A676-DCB123474D2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90604294-FFDE-4A38-8E54-635170E56281}"/>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8" name="Text Placeholder 11"/>
          <p:cNvSpPr>
            <a:spLocks noGrp="1"/>
          </p:cNvSpPr>
          <p:nvPr>
            <p:ph type="body" sz="quarter" idx="15" hasCustomPrompt="1"/>
          </p:nvPr>
        </p:nvSpPr>
        <p:spPr bwMode="gray">
          <a:xfrm>
            <a:off x="8132063" y="1931230"/>
            <a:ext cx="3764662" cy="4206240"/>
          </a:xfrm>
          <a:prstGeom prst="rect">
            <a:avLst/>
          </a:prstGeom>
        </p:spPr>
        <p:txBody>
          <a:bodyPr wrap="square" anchor="t" anchorCtr="0">
            <a:noAutofit/>
          </a:bodyPr>
          <a:lstStyle>
            <a:lvl1pPr marL="0" marR="0" indent="0" algn="l" defTabSz="1219170" rtl="0" eaLnBrk="0" fontAlgn="base" latinLnBrk="0" hangingPunct="0">
              <a:lnSpc>
                <a:spcPct val="100000"/>
              </a:lnSpc>
              <a:spcBef>
                <a:spcPts val="0"/>
              </a:spcBef>
              <a:spcAft>
                <a:spcPct val="0"/>
              </a:spcAft>
              <a:buClrTx/>
              <a:buSzTx/>
              <a:buFontTx/>
              <a:buNone/>
              <a:tabLst/>
              <a:defRPr sz="1600" b="1" i="0" baseline="0">
                <a:solidFill>
                  <a:schemeClr val="accent3"/>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16pt Arial Bold sentence case lorem ipsum dolor sit amet, consec tetuer adipiscing elit, sed diam nonummy nibh euismod tincidunt ut laoreet dolore magna aliquam erat volutpat. Lorem ipsum dolor sit amet, consectetuer adipiscing elit, sed diam nonummy nibh euismod ut dolore magna aliquam erat volutpat. </a:t>
            </a:r>
            <a:endParaRPr lang="en-US" noProof="0" dirty="0"/>
          </a:p>
        </p:txBody>
      </p:sp>
      <p:sp>
        <p:nvSpPr>
          <p:cNvPr id="6" name="Rectangle 5"/>
          <p:cNvSpPr/>
          <p:nvPr/>
        </p:nvSpPr>
        <p:spPr bwMode="gray">
          <a:xfrm>
            <a:off x="8220075" y="1687496"/>
            <a:ext cx="3971925" cy="95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sp>
        <p:nvSpPr>
          <p:cNvPr id="3" name="Content Placeholder 2"/>
          <p:cNvSpPr>
            <a:spLocks noGrp="1"/>
          </p:cNvSpPr>
          <p:nvPr>
            <p:ph idx="1" hasCustomPrompt="1"/>
          </p:nvPr>
        </p:nvSpPr>
        <p:spPr>
          <a:xfrm>
            <a:off x="426720" y="1702630"/>
            <a:ext cx="7492481" cy="4434840"/>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endParaRPr lang="en-US" dirty="0"/>
          </a:p>
        </p:txBody>
      </p:sp>
      <p:sp>
        <p:nvSpPr>
          <p:cNvPr id="14" name="Text Placeholder 8"/>
          <p:cNvSpPr>
            <a:spLocks noGrp="1"/>
          </p:cNvSpPr>
          <p:nvPr>
            <p:ph type="body" sz="quarter" idx="16" hasCustomPrompt="1"/>
          </p:nvPr>
        </p:nvSpPr>
        <p:spPr>
          <a:xfrm>
            <a:off x="426720" y="1071875"/>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dirty="0"/>
          </a:p>
        </p:txBody>
      </p:sp>
      <p:sp>
        <p:nvSpPr>
          <p:cNvPr id="15" name="Title 1"/>
          <p:cNvSpPr>
            <a:spLocks noGrp="1"/>
          </p:cNvSpPr>
          <p:nvPr>
            <p:ph type="title" hasCustomPrompt="1"/>
          </p:nvPr>
        </p:nvSpPr>
        <p:spPr>
          <a:xfrm>
            <a:off x="426720"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dirty="0"/>
          </a:p>
        </p:txBody>
      </p:sp>
      <p:sp>
        <p:nvSpPr>
          <p:cNvPr id="18"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9"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Callout Opt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6C6DE9EF-0AC1-40FA-93C6-7173D7A72973}"/>
              </a:ext>
            </a:extLst>
          </p:cNvPr>
          <p:cNvGraphicFramePr>
            <a:graphicFrameLocks noChangeAspect="1"/>
          </p:cNvGraphicFramePr>
          <p:nvPr userDrawn="1">
            <p:custDataLst>
              <p:tags r:id="rId2"/>
            </p:custDataLst>
            <p:extLst>
              <p:ext uri="{D42A27DB-BD31-4B8C-83A1-F6EECF244321}">
                <p14:modId xmlns:p14="http://schemas.microsoft.com/office/powerpoint/2010/main" val="582577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xmlns="" id="{6C6DE9EF-0AC1-40FA-93C6-7173D7A729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D1B730A-619E-443D-908C-887C4FE33571}"/>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hasCustomPrompt="1"/>
          </p:nvPr>
        </p:nvSpPr>
        <p:spPr>
          <a:xfrm>
            <a:off x="426720" y="1702630"/>
            <a:ext cx="7492481" cy="4434840"/>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endParaRPr lang="en-US" dirty="0"/>
          </a:p>
        </p:txBody>
      </p:sp>
      <p:sp>
        <p:nvSpPr>
          <p:cNvPr id="13" name="Text Placeholder 11"/>
          <p:cNvSpPr>
            <a:spLocks noGrp="1"/>
          </p:cNvSpPr>
          <p:nvPr>
            <p:ph type="body" sz="quarter" idx="15" hasCustomPrompt="1"/>
          </p:nvPr>
        </p:nvSpPr>
        <p:spPr bwMode="gray">
          <a:xfrm>
            <a:off x="8132063" y="1931230"/>
            <a:ext cx="3764662" cy="4206240"/>
          </a:xfrm>
          <a:prstGeom prst="rect">
            <a:avLst/>
          </a:prstGeom>
        </p:spPr>
        <p:txBody>
          <a:bodyPr wrap="square" anchor="t" anchorCtr="0">
            <a:noAutofit/>
          </a:bodyPr>
          <a:lstStyle>
            <a:lvl1pPr marL="0" marR="0" indent="0" algn="l" defTabSz="1219170" rtl="0" eaLnBrk="0" fontAlgn="base" latinLnBrk="0" hangingPunct="0">
              <a:lnSpc>
                <a:spcPct val="100000"/>
              </a:lnSpc>
              <a:spcBef>
                <a:spcPts val="0"/>
              </a:spcBef>
              <a:spcAft>
                <a:spcPct val="0"/>
              </a:spcAft>
              <a:buClrTx/>
              <a:buSzTx/>
              <a:buFontTx/>
              <a:buNone/>
              <a:tabLst/>
              <a:defRPr sz="1600" b="1" i="0" baseline="0">
                <a:solidFill>
                  <a:schemeClr val="accent4"/>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16pt Arial Bold sentence case lorem ipsum dolor sit amet, consec tetuer adipiscing elit, sed diam nonummy nibh euismod tincidunt ut laoreet dolore magna aliquam erat volutpat. Lorem ipsum dolor sit amet, consectetuer adipiscing elit, sed diam nonummy nibh euismod ut dolore magna aliquam erat volutpat. </a:t>
            </a:r>
            <a:endParaRPr lang="en-US" noProof="0" dirty="0"/>
          </a:p>
        </p:txBody>
      </p:sp>
      <p:sp>
        <p:nvSpPr>
          <p:cNvPr id="14" name="Rectangle 13"/>
          <p:cNvSpPr/>
          <p:nvPr/>
        </p:nvSpPr>
        <p:spPr bwMode="gray">
          <a:xfrm>
            <a:off x="8220075" y="1687496"/>
            <a:ext cx="3971925" cy="95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sp>
        <p:nvSpPr>
          <p:cNvPr id="16" name="Text Placeholder 8"/>
          <p:cNvSpPr>
            <a:spLocks noGrp="1"/>
          </p:cNvSpPr>
          <p:nvPr>
            <p:ph type="body" sz="quarter" idx="16" hasCustomPrompt="1"/>
          </p:nvPr>
        </p:nvSpPr>
        <p:spPr>
          <a:xfrm>
            <a:off x="426720" y="1071875"/>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dirty="0"/>
          </a:p>
        </p:txBody>
      </p:sp>
      <p:sp>
        <p:nvSpPr>
          <p:cNvPr id="17" name="Title 1"/>
          <p:cNvSpPr>
            <a:spLocks noGrp="1"/>
          </p:cNvSpPr>
          <p:nvPr>
            <p:ph type="title" hasCustomPrompt="1"/>
          </p:nvPr>
        </p:nvSpPr>
        <p:spPr>
          <a:xfrm>
            <a:off x="426720"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dirty="0"/>
          </a:p>
        </p:txBody>
      </p:sp>
      <p:sp>
        <p:nvSpPr>
          <p:cNvPr id="2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2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_Callout Opt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8AEBEBAA-74CF-4FF3-8C04-1928D9BE5539}"/>
              </a:ext>
            </a:extLst>
          </p:cNvPr>
          <p:cNvGraphicFramePr>
            <a:graphicFrameLocks noChangeAspect="1"/>
          </p:cNvGraphicFramePr>
          <p:nvPr userDrawn="1">
            <p:custDataLst>
              <p:tags r:id="rId2"/>
            </p:custDataLst>
            <p:extLst>
              <p:ext uri="{D42A27DB-BD31-4B8C-83A1-F6EECF244321}">
                <p14:modId xmlns:p14="http://schemas.microsoft.com/office/powerpoint/2010/main" val="2580859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xmlns="" id="{8AEBEBAA-74CF-4FF3-8C04-1928D9BE553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0A1E2763-82A4-45F2-93A8-CA83BC6B9A5F}"/>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hasCustomPrompt="1"/>
          </p:nvPr>
        </p:nvSpPr>
        <p:spPr>
          <a:xfrm>
            <a:off x="426720" y="1702630"/>
            <a:ext cx="7492481" cy="4434840"/>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endParaRPr lang="en-US" dirty="0"/>
          </a:p>
        </p:txBody>
      </p:sp>
      <p:sp>
        <p:nvSpPr>
          <p:cNvPr id="12" name="Text Placeholder 11"/>
          <p:cNvSpPr>
            <a:spLocks noGrp="1"/>
          </p:cNvSpPr>
          <p:nvPr>
            <p:ph type="body" sz="quarter" idx="15" hasCustomPrompt="1"/>
          </p:nvPr>
        </p:nvSpPr>
        <p:spPr bwMode="gray">
          <a:xfrm>
            <a:off x="8132063" y="1931230"/>
            <a:ext cx="3764662" cy="4206240"/>
          </a:xfrm>
          <a:prstGeom prst="rect">
            <a:avLst/>
          </a:prstGeom>
        </p:spPr>
        <p:txBody>
          <a:bodyPr wrap="square" anchor="t" anchorCtr="0">
            <a:noAutofit/>
          </a:bodyPr>
          <a:lstStyle>
            <a:lvl1pPr marL="0" marR="0" indent="0" algn="l" defTabSz="1219170" rtl="0" eaLnBrk="0" fontAlgn="base" latinLnBrk="0" hangingPunct="0">
              <a:lnSpc>
                <a:spcPct val="100000"/>
              </a:lnSpc>
              <a:spcBef>
                <a:spcPts val="0"/>
              </a:spcBef>
              <a:spcAft>
                <a:spcPct val="0"/>
              </a:spcAft>
              <a:buClrTx/>
              <a:buSzTx/>
              <a:buFontTx/>
              <a:buNone/>
              <a:tabLst/>
              <a:defRPr sz="16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16pt Arial Bold sentence case lorem ipsum dolor sit amet, consec tetuer adipiscing elit, sed diam nonummy nibh euismod tincidunt ut laoreet dolore magna aliquam erat volutpat. Lorem ipsum dolor sit amet, consectetuer adipiscing elit, sed diam nonummy nibh euismod ut dolore magna aliquam erat volutpat. </a:t>
            </a:r>
            <a:endParaRPr lang="en-US" noProof="0" dirty="0"/>
          </a:p>
        </p:txBody>
      </p:sp>
      <p:sp>
        <p:nvSpPr>
          <p:cNvPr id="13" name="Rectangle 12"/>
          <p:cNvSpPr/>
          <p:nvPr/>
        </p:nvSpPr>
        <p:spPr bwMode="gray">
          <a:xfrm>
            <a:off x="8220075" y="1687496"/>
            <a:ext cx="3971925" cy="95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eaLnBrk="1"/>
            <a:endParaRPr lang="en-US" sz="1600" dirty="0"/>
          </a:p>
        </p:txBody>
      </p:sp>
      <p:sp>
        <p:nvSpPr>
          <p:cNvPr id="16" name="Text Placeholder 8"/>
          <p:cNvSpPr>
            <a:spLocks noGrp="1"/>
          </p:cNvSpPr>
          <p:nvPr>
            <p:ph type="body" sz="quarter" idx="16" hasCustomPrompt="1"/>
          </p:nvPr>
        </p:nvSpPr>
        <p:spPr>
          <a:xfrm>
            <a:off x="426720" y="1071875"/>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dirty="0"/>
          </a:p>
        </p:txBody>
      </p:sp>
      <p:sp>
        <p:nvSpPr>
          <p:cNvPr id="17" name="Title 1"/>
          <p:cNvSpPr>
            <a:spLocks noGrp="1"/>
          </p:cNvSpPr>
          <p:nvPr>
            <p:ph type="title" hasCustomPrompt="1"/>
          </p:nvPr>
        </p:nvSpPr>
        <p:spPr>
          <a:xfrm>
            <a:off x="426720"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dirty="0"/>
          </a:p>
        </p:txBody>
      </p:sp>
      <p:sp>
        <p:nvSpPr>
          <p:cNvPr id="20"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21"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C143CB3A-24E3-4055-87A7-7D582D51C8CA}"/>
              </a:ext>
            </a:extLst>
          </p:cNvPr>
          <p:cNvGraphicFramePr>
            <a:graphicFrameLocks noChangeAspect="1"/>
          </p:cNvGraphicFramePr>
          <p:nvPr userDrawn="1">
            <p:custDataLst>
              <p:tags r:id="rId2"/>
            </p:custDataLst>
            <p:extLst>
              <p:ext uri="{D42A27DB-BD31-4B8C-83A1-F6EECF244321}">
                <p14:modId xmlns:p14="http://schemas.microsoft.com/office/powerpoint/2010/main" val="2790540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xmlns="" id="{C143CB3A-24E3-4055-87A7-7D582D51C8C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B4310ECB-8136-4A34-B902-D7738FDEE06B}"/>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hasCustomPrompt="1"/>
          </p:nvPr>
        </p:nvSpPr>
        <p:spPr>
          <a:xfrm>
            <a:off x="426720" y="1702631"/>
            <a:ext cx="5532120" cy="4434840"/>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endParaRPr lang="en-US" dirty="0"/>
          </a:p>
        </p:txBody>
      </p:sp>
      <p:sp>
        <p:nvSpPr>
          <p:cNvPr id="7" name="Content Placeholder 2"/>
          <p:cNvSpPr>
            <a:spLocks noGrp="1"/>
          </p:cNvSpPr>
          <p:nvPr>
            <p:ph idx="17" hasCustomPrompt="1"/>
          </p:nvPr>
        </p:nvSpPr>
        <p:spPr>
          <a:xfrm>
            <a:off x="6233160" y="1702631"/>
            <a:ext cx="5532120" cy="4434840"/>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tabLst/>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endParaRPr lang="en-US" dirty="0"/>
          </a:p>
        </p:txBody>
      </p:sp>
      <p:sp>
        <p:nvSpPr>
          <p:cNvPr id="13" name="Text Placeholder 8"/>
          <p:cNvSpPr>
            <a:spLocks noGrp="1"/>
          </p:cNvSpPr>
          <p:nvPr>
            <p:ph type="body" sz="quarter" idx="16" hasCustomPrompt="1"/>
          </p:nvPr>
        </p:nvSpPr>
        <p:spPr>
          <a:xfrm>
            <a:off x="426720" y="1071875"/>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dirty="0"/>
          </a:p>
        </p:txBody>
      </p:sp>
      <p:sp>
        <p:nvSpPr>
          <p:cNvPr id="14" name="Title 1"/>
          <p:cNvSpPr>
            <a:spLocks noGrp="1"/>
          </p:cNvSpPr>
          <p:nvPr>
            <p:ph type="title" hasCustomPrompt="1"/>
          </p:nvPr>
        </p:nvSpPr>
        <p:spPr>
          <a:xfrm>
            <a:off x="426720"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dirty="0"/>
          </a:p>
        </p:txBody>
      </p:sp>
      <p:sp>
        <p:nvSpPr>
          <p:cNvPr id="17"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8"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8096F604-75C2-4F7B-9498-A893E8CA9128}"/>
              </a:ext>
            </a:extLst>
          </p:cNvPr>
          <p:cNvGraphicFramePr>
            <a:graphicFrameLocks noChangeAspect="1"/>
          </p:cNvGraphicFramePr>
          <p:nvPr userDrawn="1">
            <p:custDataLst>
              <p:tags r:id="rId2"/>
            </p:custDataLst>
            <p:extLst>
              <p:ext uri="{D42A27DB-BD31-4B8C-83A1-F6EECF244321}">
                <p14:modId xmlns:p14="http://schemas.microsoft.com/office/powerpoint/2010/main" val="2848126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xmlns="" id="{8096F604-75C2-4F7B-9498-A893E8CA912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DA54F2A4-DC3F-449C-A20A-858E644B93B8}"/>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hasCustomPrompt="1"/>
          </p:nvPr>
        </p:nvSpPr>
        <p:spPr>
          <a:xfrm>
            <a:off x="426720" y="1702631"/>
            <a:ext cx="3616187" cy="4434840"/>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endParaRPr lang="en-US" dirty="0"/>
          </a:p>
        </p:txBody>
      </p:sp>
      <p:sp>
        <p:nvSpPr>
          <p:cNvPr id="7" name="Content Placeholder 2"/>
          <p:cNvSpPr>
            <a:spLocks noGrp="1"/>
          </p:cNvSpPr>
          <p:nvPr>
            <p:ph idx="17" hasCustomPrompt="1"/>
          </p:nvPr>
        </p:nvSpPr>
        <p:spPr>
          <a:xfrm>
            <a:off x="4287907" y="1702631"/>
            <a:ext cx="3616187" cy="4434840"/>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endParaRPr lang="en-US" dirty="0"/>
          </a:p>
        </p:txBody>
      </p:sp>
      <p:sp>
        <p:nvSpPr>
          <p:cNvPr id="8" name="Content Placeholder 2"/>
          <p:cNvSpPr>
            <a:spLocks noGrp="1"/>
          </p:cNvSpPr>
          <p:nvPr>
            <p:ph idx="18" hasCustomPrompt="1"/>
          </p:nvPr>
        </p:nvSpPr>
        <p:spPr>
          <a:xfrm>
            <a:off x="8149093" y="1702631"/>
            <a:ext cx="3616187" cy="4434840"/>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endParaRPr lang="en-US" dirty="0"/>
          </a:p>
        </p:txBody>
      </p:sp>
      <p:sp>
        <p:nvSpPr>
          <p:cNvPr id="14" name="Text Placeholder 8"/>
          <p:cNvSpPr>
            <a:spLocks noGrp="1"/>
          </p:cNvSpPr>
          <p:nvPr>
            <p:ph type="body" sz="quarter" idx="16" hasCustomPrompt="1"/>
          </p:nvPr>
        </p:nvSpPr>
        <p:spPr>
          <a:xfrm>
            <a:off x="426720" y="1071875"/>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dirty="0"/>
          </a:p>
        </p:txBody>
      </p:sp>
      <p:sp>
        <p:nvSpPr>
          <p:cNvPr id="15" name="Title 1"/>
          <p:cNvSpPr>
            <a:spLocks noGrp="1"/>
          </p:cNvSpPr>
          <p:nvPr>
            <p:ph type="title" hasCustomPrompt="1"/>
          </p:nvPr>
        </p:nvSpPr>
        <p:spPr>
          <a:xfrm>
            <a:off x="426720"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dirty="0"/>
          </a:p>
        </p:txBody>
      </p:sp>
      <p:sp>
        <p:nvSpPr>
          <p:cNvPr id="18"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9"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702D563A-E7CB-4AFE-AAF4-7ECDE7185203}"/>
              </a:ext>
            </a:extLst>
          </p:cNvPr>
          <p:cNvGraphicFramePr>
            <a:graphicFrameLocks noChangeAspect="1"/>
          </p:cNvGraphicFramePr>
          <p:nvPr userDrawn="1">
            <p:custDataLst>
              <p:tags r:id="rId2"/>
            </p:custDataLst>
            <p:extLst>
              <p:ext uri="{D42A27DB-BD31-4B8C-83A1-F6EECF244321}">
                <p14:modId xmlns:p14="http://schemas.microsoft.com/office/powerpoint/2010/main" val="316573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xmlns="" id="{702D563A-E7CB-4AFE-AAF4-7ECDE71852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9265D2BE-FA7B-48D9-9BD3-6C870CB4E6AC}"/>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l" eaLnBrk="1">
              <a:lnSpc>
                <a:spcPct val="90000"/>
              </a:lnSpc>
              <a:spcBef>
                <a:spcPct val="0"/>
              </a:spcBef>
              <a:spcAft>
                <a:spcPct val="0"/>
              </a:spcAft>
            </a:pPr>
            <a:endParaRPr lang="en-US" sz="2800" b="1" i="0" baseline="0" dirty="0">
              <a:latin typeface="Arial" panose="020B0604020202020204" pitchFamily="34" charset="0"/>
              <a:ea typeface="+mj-ea"/>
              <a:cs typeface="+mj-cs"/>
              <a:sym typeface="Arial" panose="020B0604020202020204" pitchFamily="34" charset="0"/>
            </a:endParaRPr>
          </a:p>
        </p:txBody>
      </p:sp>
      <p:sp>
        <p:nvSpPr>
          <p:cNvPr id="11" name="Title 1"/>
          <p:cNvSpPr>
            <a:spLocks noGrp="1"/>
          </p:cNvSpPr>
          <p:nvPr>
            <p:ph type="title" hasCustomPrompt="1"/>
          </p:nvPr>
        </p:nvSpPr>
        <p:spPr>
          <a:xfrm>
            <a:off x="426720"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dirty="0"/>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eaLnBrk="1"/>
            <a:endParaRPr lang="en-US" dirty="0">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dirty="0">
              <a:solidFill>
                <a:schemeClr val="bg1"/>
              </a:solidFill>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0462" y="6396504"/>
            <a:ext cx="1393818" cy="243541"/>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6D405539-11C7-43E8-AAE0-7774A2EED435}"/>
              </a:ext>
            </a:extLst>
          </p:cNvPr>
          <p:cNvGraphicFramePr>
            <a:graphicFrameLocks noChangeAspect="1"/>
          </p:cNvGraphicFramePr>
          <p:nvPr userDrawn="1">
            <p:custDataLst>
              <p:tags r:id="rId19"/>
            </p:custDataLst>
            <p:extLst>
              <p:ext uri="{D42A27DB-BD31-4B8C-83A1-F6EECF244321}">
                <p14:modId xmlns:p14="http://schemas.microsoft.com/office/powerpoint/2010/main" val="1196331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20" imgW="216" imgH="216" progId="TCLayout.ActiveDocument.1">
                  <p:embed/>
                </p:oleObj>
              </mc:Choice>
              <mc:Fallback>
                <p:oleObj name="think-cell Slide" r:id="rId20" imgW="216" imgH="216" progId="TCLayout.ActiveDocument.1">
                  <p:embed/>
                  <p:pic>
                    <p:nvPicPr>
                      <p:cNvPr id="2" name="Object 1" hidden="1">
                        <a:extLst>
                          <a:ext uri="{FF2B5EF4-FFF2-40B4-BE49-F238E27FC236}">
                            <a16:creationId xmlns:a16="http://schemas.microsoft.com/office/drawing/2014/main" xmlns="" id="{6D405539-11C7-43E8-AAE0-7774A2EED435}"/>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3" name="Footer Placeholder 4">
            <a:extLst>
              <a:ext uri="{FF2B5EF4-FFF2-40B4-BE49-F238E27FC236}">
                <a16:creationId xmlns:a16="http://schemas.microsoft.com/office/drawing/2014/main" xmlns="" id="{DAC0E5E1-F352-4A59-82FB-93EB7D86ACB5}"/>
              </a:ext>
            </a:extLst>
          </p:cNvPr>
          <p:cNvSpPr txBox="1">
            <a:spLocks/>
          </p:cNvSpPr>
          <p:nvPr userDrawn="1"/>
        </p:nvSpPr>
        <p:spPr bwMode="gray">
          <a:xfrm>
            <a:off x="426720" y="6387858"/>
            <a:ext cx="8831696" cy="338087"/>
          </a:xfrm>
          <a:prstGeom prst="rect">
            <a:avLst/>
          </a:prstGeom>
          <a:noFill/>
        </p:spPr>
        <p:txBody>
          <a:bodyPr vert="horz" lIns="91440" tIns="45720" rIns="91440" bIns="45720" rtlCol="0" anchor="b" anchorCtr="0"/>
          <a:lstStyle>
            <a:defPPr>
              <a:defRPr lang="en-US"/>
            </a:defPPr>
            <a:lvl1pPr marL="0" algn="l" defTabSz="914400" rtl="0" eaLnBrk="1" latinLnBrk="0" hangingPunct="1">
              <a:defRPr sz="800" kern="1200" baseline="0">
                <a:solidFill>
                  <a:schemeClr val="tx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Assessing Person-Centered Therapeutic Innovations Final Summary Report – 2019 </a:t>
            </a:r>
            <a:endParaRPr lang="en-US" dirty="0"/>
          </a:p>
        </p:txBody>
      </p:sp>
    </p:spTree>
    <p:extLst>
      <p:ext uri="{BB962C8B-B14F-4D97-AF65-F5344CB8AC3E}">
        <p14:creationId xmlns:p14="http://schemas.microsoft.com/office/powerpoint/2010/main" val="151925071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0.xml"/><Relationship Id="rId4"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1.emf"/><Relationship Id="rId2" Type="http://schemas.openxmlformats.org/officeDocument/2006/relationships/tags" Target="../tags/tag185.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3" Type="http://schemas.openxmlformats.org/officeDocument/2006/relationships/tags" Target="../tags/tag198.xml"/><Relationship Id="rId18" Type="http://schemas.openxmlformats.org/officeDocument/2006/relationships/tags" Target="../tags/tag203.xml"/><Relationship Id="rId26" Type="http://schemas.openxmlformats.org/officeDocument/2006/relationships/tags" Target="../tags/tag211.xml"/><Relationship Id="rId39" Type="http://schemas.openxmlformats.org/officeDocument/2006/relationships/tags" Target="../tags/tag224.xml"/><Relationship Id="rId21" Type="http://schemas.openxmlformats.org/officeDocument/2006/relationships/tags" Target="../tags/tag206.xml"/><Relationship Id="rId34" Type="http://schemas.openxmlformats.org/officeDocument/2006/relationships/tags" Target="../tags/tag219.xml"/><Relationship Id="rId42" Type="http://schemas.openxmlformats.org/officeDocument/2006/relationships/tags" Target="../tags/tag227.xml"/><Relationship Id="rId47" Type="http://schemas.openxmlformats.org/officeDocument/2006/relationships/notesSlide" Target="../notesSlides/notesSlide12.xml"/><Relationship Id="rId50" Type="http://schemas.openxmlformats.org/officeDocument/2006/relationships/image" Target="../media/image14.png"/><Relationship Id="rId7" Type="http://schemas.openxmlformats.org/officeDocument/2006/relationships/tags" Target="../tags/tag192.xml"/><Relationship Id="rId2" Type="http://schemas.openxmlformats.org/officeDocument/2006/relationships/tags" Target="../tags/tag187.xml"/><Relationship Id="rId16" Type="http://schemas.openxmlformats.org/officeDocument/2006/relationships/tags" Target="../tags/tag201.xml"/><Relationship Id="rId29" Type="http://schemas.openxmlformats.org/officeDocument/2006/relationships/tags" Target="../tags/tag214.xml"/><Relationship Id="rId11" Type="http://schemas.openxmlformats.org/officeDocument/2006/relationships/tags" Target="../tags/tag196.xml"/><Relationship Id="rId24" Type="http://schemas.openxmlformats.org/officeDocument/2006/relationships/tags" Target="../tags/tag209.xml"/><Relationship Id="rId32" Type="http://schemas.openxmlformats.org/officeDocument/2006/relationships/tags" Target="../tags/tag217.xml"/><Relationship Id="rId37" Type="http://schemas.openxmlformats.org/officeDocument/2006/relationships/tags" Target="../tags/tag222.xml"/><Relationship Id="rId40" Type="http://schemas.openxmlformats.org/officeDocument/2006/relationships/tags" Target="../tags/tag225.xml"/><Relationship Id="rId45" Type="http://schemas.openxmlformats.org/officeDocument/2006/relationships/tags" Target="../tags/tag230.xml"/><Relationship Id="rId53" Type="http://schemas.openxmlformats.org/officeDocument/2006/relationships/chart" Target="../charts/chart5.xml"/><Relationship Id="rId5" Type="http://schemas.openxmlformats.org/officeDocument/2006/relationships/tags" Target="../tags/tag190.xml"/><Relationship Id="rId10" Type="http://schemas.openxmlformats.org/officeDocument/2006/relationships/tags" Target="../tags/tag195.xml"/><Relationship Id="rId19" Type="http://schemas.openxmlformats.org/officeDocument/2006/relationships/tags" Target="../tags/tag204.xml"/><Relationship Id="rId31" Type="http://schemas.openxmlformats.org/officeDocument/2006/relationships/tags" Target="../tags/tag216.xml"/><Relationship Id="rId44" Type="http://schemas.openxmlformats.org/officeDocument/2006/relationships/tags" Target="../tags/tag229.xml"/><Relationship Id="rId52" Type="http://schemas.openxmlformats.org/officeDocument/2006/relationships/chart" Target="../charts/chart4.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tags" Target="../tags/tag199.xml"/><Relationship Id="rId22" Type="http://schemas.openxmlformats.org/officeDocument/2006/relationships/tags" Target="../tags/tag207.xml"/><Relationship Id="rId27" Type="http://schemas.openxmlformats.org/officeDocument/2006/relationships/tags" Target="../tags/tag212.xml"/><Relationship Id="rId30" Type="http://schemas.openxmlformats.org/officeDocument/2006/relationships/tags" Target="../tags/tag215.xml"/><Relationship Id="rId35" Type="http://schemas.openxmlformats.org/officeDocument/2006/relationships/tags" Target="../tags/tag220.xml"/><Relationship Id="rId43" Type="http://schemas.openxmlformats.org/officeDocument/2006/relationships/tags" Target="../tags/tag228.xml"/><Relationship Id="rId48" Type="http://schemas.openxmlformats.org/officeDocument/2006/relationships/oleObject" Target="../embeddings/oleObject29.bin"/><Relationship Id="rId8" Type="http://schemas.openxmlformats.org/officeDocument/2006/relationships/tags" Target="../tags/tag193.xml"/><Relationship Id="rId51" Type="http://schemas.openxmlformats.org/officeDocument/2006/relationships/image" Target="../media/image15.png"/><Relationship Id="rId3" Type="http://schemas.openxmlformats.org/officeDocument/2006/relationships/tags" Target="../tags/tag188.xml"/><Relationship Id="rId12" Type="http://schemas.openxmlformats.org/officeDocument/2006/relationships/tags" Target="../tags/tag197.xml"/><Relationship Id="rId17" Type="http://schemas.openxmlformats.org/officeDocument/2006/relationships/tags" Target="../tags/tag202.xml"/><Relationship Id="rId25" Type="http://schemas.openxmlformats.org/officeDocument/2006/relationships/tags" Target="../tags/tag210.xml"/><Relationship Id="rId33" Type="http://schemas.openxmlformats.org/officeDocument/2006/relationships/tags" Target="../tags/tag218.xml"/><Relationship Id="rId38" Type="http://schemas.openxmlformats.org/officeDocument/2006/relationships/tags" Target="../tags/tag223.xml"/><Relationship Id="rId46" Type="http://schemas.openxmlformats.org/officeDocument/2006/relationships/slideLayout" Target="../slideLayouts/slideLayout9.xml"/><Relationship Id="rId20" Type="http://schemas.openxmlformats.org/officeDocument/2006/relationships/tags" Target="../tags/tag205.xml"/><Relationship Id="rId41" Type="http://schemas.openxmlformats.org/officeDocument/2006/relationships/tags" Target="../tags/tag226.xml"/><Relationship Id="rId54" Type="http://schemas.openxmlformats.org/officeDocument/2006/relationships/chart" Target="../charts/chart6.xml"/><Relationship Id="rId1" Type="http://schemas.openxmlformats.org/officeDocument/2006/relationships/vmlDrawing" Target="../drawings/vmlDrawing29.vml"/><Relationship Id="rId6" Type="http://schemas.openxmlformats.org/officeDocument/2006/relationships/tags" Target="../tags/tag191.xml"/><Relationship Id="rId15" Type="http://schemas.openxmlformats.org/officeDocument/2006/relationships/tags" Target="../tags/tag200.xml"/><Relationship Id="rId23" Type="http://schemas.openxmlformats.org/officeDocument/2006/relationships/tags" Target="../tags/tag208.xml"/><Relationship Id="rId28" Type="http://schemas.openxmlformats.org/officeDocument/2006/relationships/tags" Target="../tags/tag213.xml"/><Relationship Id="rId36" Type="http://schemas.openxmlformats.org/officeDocument/2006/relationships/tags" Target="../tags/tag221.xml"/><Relationship Id="rId49"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oleObject" Target="../embeddings/oleObject30.bin"/><Relationship Id="rId18" Type="http://schemas.openxmlformats.org/officeDocument/2006/relationships/image" Target="../media/image17.png"/><Relationship Id="rId3" Type="http://schemas.openxmlformats.org/officeDocument/2006/relationships/tags" Target="../tags/tag232.xml"/><Relationship Id="rId21" Type="http://schemas.openxmlformats.org/officeDocument/2006/relationships/image" Target="../media/image20.png"/><Relationship Id="rId7" Type="http://schemas.openxmlformats.org/officeDocument/2006/relationships/tags" Target="../tags/tag236.xml"/><Relationship Id="rId12" Type="http://schemas.openxmlformats.org/officeDocument/2006/relationships/notesSlide" Target="../notesSlides/notesSlide13.xml"/><Relationship Id="rId17" Type="http://schemas.openxmlformats.org/officeDocument/2006/relationships/image" Target="../media/image16.png"/><Relationship Id="rId2" Type="http://schemas.openxmlformats.org/officeDocument/2006/relationships/tags" Target="../tags/tag231.xml"/><Relationship Id="rId16" Type="http://schemas.openxmlformats.org/officeDocument/2006/relationships/chart" Target="../charts/chart8.xml"/><Relationship Id="rId20" Type="http://schemas.openxmlformats.org/officeDocument/2006/relationships/image" Target="../media/image19.png"/><Relationship Id="rId1" Type="http://schemas.openxmlformats.org/officeDocument/2006/relationships/vmlDrawing" Target="../drawings/vmlDrawing30.vml"/><Relationship Id="rId6" Type="http://schemas.openxmlformats.org/officeDocument/2006/relationships/tags" Target="../tags/tag235.xml"/><Relationship Id="rId11" Type="http://schemas.openxmlformats.org/officeDocument/2006/relationships/slideLayout" Target="../slideLayouts/slideLayout9.xml"/><Relationship Id="rId24" Type="http://schemas.openxmlformats.org/officeDocument/2006/relationships/image" Target="../media/image23.png"/><Relationship Id="rId5" Type="http://schemas.openxmlformats.org/officeDocument/2006/relationships/tags" Target="../tags/tag234.xml"/><Relationship Id="rId15" Type="http://schemas.openxmlformats.org/officeDocument/2006/relationships/chart" Target="../charts/chart7.xml"/><Relationship Id="rId23" Type="http://schemas.openxmlformats.org/officeDocument/2006/relationships/image" Target="../media/image22.png"/><Relationship Id="rId10" Type="http://schemas.openxmlformats.org/officeDocument/2006/relationships/tags" Target="../tags/tag239.xml"/><Relationship Id="rId19" Type="http://schemas.openxmlformats.org/officeDocument/2006/relationships/image" Target="../media/image18.png"/><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image" Target="../media/image1.emf"/><Relationship Id="rId2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1.emf"/><Relationship Id="rId2" Type="http://schemas.openxmlformats.org/officeDocument/2006/relationships/tags" Target="../tags/tag240.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4.xml"/><Relationship Id="rId4"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image" Target="../media/image1.emf"/><Relationship Id="rId2" Type="http://schemas.openxmlformats.org/officeDocument/2006/relationships/tags" Target="../tags/tag242.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15.xml"/><Relationship Id="rId4"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image" Target="../media/image1.emf"/><Relationship Id="rId2" Type="http://schemas.openxmlformats.org/officeDocument/2006/relationships/tags" Target="../tags/tag244.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16.xml"/><Relationship Id="rId4"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image" Target="../media/image1.emf"/><Relationship Id="rId2" Type="http://schemas.openxmlformats.org/officeDocument/2006/relationships/tags" Target="../tags/tag246.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7.xml"/><Relationship Id="rId4"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image" Target="../media/image1.emf"/><Relationship Id="rId2" Type="http://schemas.openxmlformats.org/officeDocument/2006/relationships/tags" Target="../tags/tag248.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18.xml"/><Relationship Id="rId4"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1.emf"/><Relationship Id="rId2" Type="http://schemas.openxmlformats.org/officeDocument/2006/relationships/tags" Target="../tags/tag250.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emf"/><Relationship Id="rId2" Type="http://schemas.openxmlformats.org/officeDocument/2006/relationships/tags" Target="../tags/tag34.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253.xml"/><Relationship Id="rId7" Type="http://schemas.openxmlformats.org/officeDocument/2006/relationships/image" Target="../media/image24.emf"/><Relationship Id="rId2" Type="http://schemas.openxmlformats.org/officeDocument/2006/relationships/tags" Target="../tags/tag252.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20.xml"/><Relationship Id="rId10" Type="http://schemas.openxmlformats.org/officeDocument/2006/relationships/image" Target="../media/image27.jpg"/><Relationship Id="rId4" Type="http://schemas.openxmlformats.org/officeDocument/2006/relationships/slideLayout" Target="../slideLayouts/slideLayout9.xm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55.xml"/><Relationship Id="rId7" Type="http://schemas.openxmlformats.org/officeDocument/2006/relationships/image" Target="../media/image1.emf"/><Relationship Id="rId12" Type="http://schemas.openxmlformats.org/officeDocument/2006/relationships/image" Target="../media/image32.png"/><Relationship Id="rId2" Type="http://schemas.openxmlformats.org/officeDocument/2006/relationships/tags" Target="../tags/tag254.xml"/><Relationship Id="rId1" Type="http://schemas.openxmlformats.org/officeDocument/2006/relationships/vmlDrawing" Target="../drawings/vmlDrawing38.vml"/><Relationship Id="rId6" Type="http://schemas.openxmlformats.org/officeDocument/2006/relationships/oleObject" Target="../embeddings/oleObject38.bin"/><Relationship Id="rId11" Type="http://schemas.openxmlformats.org/officeDocument/2006/relationships/image" Target="../media/image31.png"/><Relationship Id="rId5" Type="http://schemas.openxmlformats.org/officeDocument/2006/relationships/notesSlide" Target="../notesSlides/notesSlide21.xml"/><Relationship Id="rId10" Type="http://schemas.openxmlformats.org/officeDocument/2006/relationships/image" Target="../media/image30.png"/><Relationship Id="rId4" Type="http://schemas.openxmlformats.org/officeDocument/2006/relationships/slideLayout" Target="../slideLayouts/slideLayout9.xml"/><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56.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258.xml"/><Relationship Id="rId7" Type="http://schemas.openxmlformats.org/officeDocument/2006/relationships/image" Target="../media/image1.emf"/><Relationship Id="rId2" Type="http://schemas.openxmlformats.org/officeDocument/2006/relationships/tags" Target="../tags/tag257.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23.xml"/><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image" Target="../media/image1.emf"/><Relationship Id="rId2" Type="http://schemas.openxmlformats.org/officeDocument/2006/relationships/tags" Target="../tags/tag259.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24.xml"/><Relationship Id="rId4"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image" Target="../media/image24.emf"/><Relationship Id="rId2" Type="http://schemas.openxmlformats.org/officeDocument/2006/relationships/tags" Target="../tags/tag261.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64.xml"/><Relationship Id="rId7" Type="http://schemas.openxmlformats.org/officeDocument/2006/relationships/image" Target="../media/image1.emf"/><Relationship Id="rId2" Type="http://schemas.openxmlformats.org/officeDocument/2006/relationships/tags" Target="../tags/tag263.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notesSlide" Target="../notesSlides/notesSlide26.xml"/><Relationship Id="rId4"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66.xml"/><Relationship Id="rId7" Type="http://schemas.openxmlformats.org/officeDocument/2006/relationships/image" Target="../media/image24.emf"/><Relationship Id="rId2" Type="http://schemas.openxmlformats.org/officeDocument/2006/relationships/tags" Target="../tags/tag265.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27.xml"/><Relationship Id="rId10" Type="http://schemas.openxmlformats.org/officeDocument/2006/relationships/image" Target="../media/image35.png"/><Relationship Id="rId4" Type="http://schemas.openxmlformats.org/officeDocument/2006/relationships/slideLayout" Target="../slideLayouts/slideLayout9.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68.xml"/><Relationship Id="rId7" Type="http://schemas.openxmlformats.org/officeDocument/2006/relationships/image" Target="../media/image24.emf"/><Relationship Id="rId12" Type="http://schemas.openxmlformats.org/officeDocument/2006/relationships/image" Target="../media/image39.png"/><Relationship Id="rId2" Type="http://schemas.openxmlformats.org/officeDocument/2006/relationships/tags" Target="../tags/tag267.xml"/><Relationship Id="rId1" Type="http://schemas.openxmlformats.org/officeDocument/2006/relationships/vmlDrawing" Target="../drawings/vmlDrawing45.vml"/><Relationship Id="rId6" Type="http://schemas.openxmlformats.org/officeDocument/2006/relationships/oleObject" Target="../embeddings/oleObject45.bin"/><Relationship Id="rId11" Type="http://schemas.openxmlformats.org/officeDocument/2006/relationships/image" Target="../media/image38.png"/><Relationship Id="rId5" Type="http://schemas.openxmlformats.org/officeDocument/2006/relationships/notesSlide" Target="../notesSlides/notesSlide28.xml"/><Relationship Id="rId10" Type="http://schemas.openxmlformats.org/officeDocument/2006/relationships/image" Target="../media/image37.png"/><Relationship Id="rId4" Type="http://schemas.openxmlformats.org/officeDocument/2006/relationships/slideLayout" Target="../slideLayouts/slideLayout9.xml"/><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70.xml"/><Relationship Id="rId7" Type="http://schemas.openxmlformats.org/officeDocument/2006/relationships/image" Target="../media/image1.emf"/><Relationship Id="rId12" Type="http://schemas.openxmlformats.org/officeDocument/2006/relationships/image" Target="../media/image41.png"/><Relationship Id="rId2" Type="http://schemas.openxmlformats.org/officeDocument/2006/relationships/tags" Target="../tags/tag269.xml"/><Relationship Id="rId1" Type="http://schemas.openxmlformats.org/officeDocument/2006/relationships/vmlDrawing" Target="../drawings/vmlDrawing46.vml"/><Relationship Id="rId6" Type="http://schemas.openxmlformats.org/officeDocument/2006/relationships/oleObject" Target="../embeddings/oleObject46.bin"/><Relationship Id="rId11" Type="http://schemas.openxmlformats.org/officeDocument/2006/relationships/image" Target="../media/image32.png"/><Relationship Id="rId5" Type="http://schemas.openxmlformats.org/officeDocument/2006/relationships/notesSlide" Target="../notesSlides/notesSlide29.xml"/><Relationship Id="rId10" Type="http://schemas.openxmlformats.org/officeDocument/2006/relationships/image" Target="../media/image31.png"/><Relationship Id="rId4" Type="http://schemas.openxmlformats.org/officeDocument/2006/relationships/slideLayout" Target="../slideLayouts/slideLayout9.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3" Type="http://schemas.openxmlformats.org/officeDocument/2006/relationships/tags" Target="../tags/tag282.xml"/><Relationship Id="rId18" Type="http://schemas.openxmlformats.org/officeDocument/2006/relationships/tags" Target="../tags/tag287.xml"/><Relationship Id="rId26" Type="http://schemas.openxmlformats.org/officeDocument/2006/relationships/tags" Target="../tags/tag295.xml"/><Relationship Id="rId39" Type="http://schemas.openxmlformats.org/officeDocument/2006/relationships/tags" Target="../tags/tag308.xml"/><Relationship Id="rId21" Type="http://schemas.openxmlformats.org/officeDocument/2006/relationships/tags" Target="../tags/tag290.xml"/><Relationship Id="rId34" Type="http://schemas.openxmlformats.org/officeDocument/2006/relationships/tags" Target="../tags/tag303.xml"/><Relationship Id="rId42" Type="http://schemas.openxmlformats.org/officeDocument/2006/relationships/oleObject" Target="../embeddings/oleObject47.bin"/><Relationship Id="rId47" Type="http://schemas.openxmlformats.org/officeDocument/2006/relationships/image" Target="../media/image43.png"/><Relationship Id="rId50" Type="http://schemas.openxmlformats.org/officeDocument/2006/relationships/image" Target="../media/image45.png"/><Relationship Id="rId7" Type="http://schemas.openxmlformats.org/officeDocument/2006/relationships/tags" Target="../tags/tag276.xml"/><Relationship Id="rId2" Type="http://schemas.openxmlformats.org/officeDocument/2006/relationships/tags" Target="../tags/tag271.xml"/><Relationship Id="rId16" Type="http://schemas.openxmlformats.org/officeDocument/2006/relationships/tags" Target="../tags/tag285.xml"/><Relationship Id="rId29" Type="http://schemas.openxmlformats.org/officeDocument/2006/relationships/tags" Target="../tags/tag298.xml"/><Relationship Id="rId11" Type="http://schemas.openxmlformats.org/officeDocument/2006/relationships/tags" Target="../tags/tag280.xml"/><Relationship Id="rId24" Type="http://schemas.openxmlformats.org/officeDocument/2006/relationships/tags" Target="../tags/tag293.xml"/><Relationship Id="rId32" Type="http://schemas.openxmlformats.org/officeDocument/2006/relationships/tags" Target="../tags/tag301.xml"/><Relationship Id="rId37" Type="http://schemas.openxmlformats.org/officeDocument/2006/relationships/tags" Target="../tags/tag306.xml"/><Relationship Id="rId40" Type="http://schemas.openxmlformats.org/officeDocument/2006/relationships/slideLayout" Target="../slideLayouts/slideLayout9.xml"/><Relationship Id="rId45" Type="http://schemas.openxmlformats.org/officeDocument/2006/relationships/image" Target="../media/image42.png"/><Relationship Id="rId5" Type="http://schemas.openxmlformats.org/officeDocument/2006/relationships/tags" Target="../tags/tag274.xml"/><Relationship Id="rId15" Type="http://schemas.openxmlformats.org/officeDocument/2006/relationships/tags" Target="../tags/tag284.xml"/><Relationship Id="rId23" Type="http://schemas.openxmlformats.org/officeDocument/2006/relationships/tags" Target="../tags/tag292.xml"/><Relationship Id="rId28" Type="http://schemas.openxmlformats.org/officeDocument/2006/relationships/tags" Target="../tags/tag297.xml"/><Relationship Id="rId36" Type="http://schemas.openxmlformats.org/officeDocument/2006/relationships/tags" Target="../tags/tag305.xml"/><Relationship Id="rId49" Type="http://schemas.openxmlformats.org/officeDocument/2006/relationships/image" Target="../media/image32.png"/><Relationship Id="rId10" Type="http://schemas.openxmlformats.org/officeDocument/2006/relationships/tags" Target="../tags/tag279.xml"/><Relationship Id="rId19" Type="http://schemas.openxmlformats.org/officeDocument/2006/relationships/tags" Target="../tags/tag288.xml"/><Relationship Id="rId31" Type="http://schemas.openxmlformats.org/officeDocument/2006/relationships/tags" Target="../tags/tag300.xml"/><Relationship Id="rId44" Type="http://schemas.openxmlformats.org/officeDocument/2006/relationships/chart" Target="../charts/chart9.xml"/><Relationship Id="rId52" Type="http://schemas.openxmlformats.org/officeDocument/2006/relationships/chart" Target="../charts/chart10.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tags" Target="../tags/tag283.xml"/><Relationship Id="rId22" Type="http://schemas.openxmlformats.org/officeDocument/2006/relationships/tags" Target="../tags/tag291.xml"/><Relationship Id="rId27" Type="http://schemas.openxmlformats.org/officeDocument/2006/relationships/tags" Target="../tags/tag296.xml"/><Relationship Id="rId30" Type="http://schemas.openxmlformats.org/officeDocument/2006/relationships/tags" Target="../tags/tag299.xml"/><Relationship Id="rId35" Type="http://schemas.openxmlformats.org/officeDocument/2006/relationships/tags" Target="../tags/tag304.xml"/><Relationship Id="rId43" Type="http://schemas.openxmlformats.org/officeDocument/2006/relationships/image" Target="../media/image24.emf"/><Relationship Id="rId48" Type="http://schemas.openxmlformats.org/officeDocument/2006/relationships/image" Target="../media/image44.png"/><Relationship Id="rId8" Type="http://schemas.openxmlformats.org/officeDocument/2006/relationships/tags" Target="../tags/tag277.xml"/><Relationship Id="rId51" Type="http://schemas.openxmlformats.org/officeDocument/2006/relationships/image" Target="../media/image46.png"/><Relationship Id="rId3" Type="http://schemas.openxmlformats.org/officeDocument/2006/relationships/tags" Target="../tags/tag272.xml"/><Relationship Id="rId12" Type="http://schemas.openxmlformats.org/officeDocument/2006/relationships/tags" Target="../tags/tag281.xml"/><Relationship Id="rId17" Type="http://schemas.openxmlformats.org/officeDocument/2006/relationships/tags" Target="../tags/tag286.xml"/><Relationship Id="rId25" Type="http://schemas.openxmlformats.org/officeDocument/2006/relationships/tags" Target="../tags/tag294.xml"/><Relationship Id="rId33" Type="http://schemas.openxmlformats.org/officeDocument/2006/relationships/tags" Target="../tags/tag302.xml"/><Relationship Id="rId38" Type="http://schemas.openxmlformats.org/officeDocument/2006/relationships/tags" Target="../tags/tag307.xml"/><Relationship Id="rId46" Type="http://schemas.openxmlformats.org/officeDocument/2006/relationships/image" Target="../media/image41.png"/><Relationship Id="rId20" Type="http://schemas.openxmlformats.org/officeDocument/2006/relationships/tags" Target="../tags/tag289.xml"/><Relationship Id="rId41" Type="http://schemas.openxmlformats.org/officeDocument/2006/relationships/notesSlide" Target="../notesSlides/notesSlide30.xml"/><Relationship Id="rId1" Type="http://schemas.openxmlformats.org/officeDocument/2006/relationships/vmlDrawing" Target="../drawings/vmlDrawing47.vml"/><Relationship Id="rId6" Type="http://schemas.openxmlformats.org/officeDocument/2006/relationships/tags" Target="../tags/tag27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09.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image" Target="../media/image1.emf"/><Relationship Id="rId2" Type="http://schemas.openxmlformats.org/officeDocument/2006/relationships/tags" Target="../tags/tag310.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notesSlide" Target="../notesSlides/notesSlide32.xml"/><Relationship Id="rId4"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tags" Target="../tags/tag313.xml"/><Relationship Id="rId7" Type="http://schemas.openxmlformats.org/officeDocument/2006/relationships/image" Target="../media/image1.emf"/><Relationship Id="rId2" Type="http://schemas.openxmlformats.org/officeDocument/2006/relationships/tags" Target="../tags/tag312.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notesSlide" Target="../notesSlides/notesSlide33.xml"/><Relationship Id="rId4"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tags" Target="../tags/tag315.xml"/><Relationship Id="rId7" Type="http://schemas.openxmlformats.org/officeDocument/2006/relationships/image" Target="../media/image24.emf"/><Relationship Id="rId2" Type="http://schemas.openxmlformats.org/officeDocument/2006/relationships/tags" Target="../tags/tag314.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317.xml"/><Relationship Id="rId7" Type="http://schemas.openxmlformats.org/officeDocument/2006/relationships/image" Target="../media/image1.emf"/><Relationship Id="rId2" Type="http://schemas.openxmlformats.org/officeDocument/2006/relationships/tags" Target="../tags/tag316.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notesSlide" Target="../notesSlides/notesSlide35.xml"/><Relationship Id="rId4"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tags" Target="../tags/tag319.xml"/><Relationship Id="rId7" Type="http://schemas.openxmlformats.org/officeDocument/2006/relationships/image" Target="../media/image24.emf"/><Relationship Id="rId2" Type="http://schemas.openxmlformats.org/officeDocument/2006/relationships/tags" Target="../tags/tag318.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notesSlide" Target="../notesSlides/notesSlide36.xml"/><Relationship Id="rId10" Type="http://schemas.openxmlformats.org/officeDocument/2006/relationships/image" Target="../media/image49.jpeg"/><Relationship Id="rId4" Type="http://schemas.openxmlformats.org/officeDocument/2006/relationships/slideLayout" Target="../slideLayouts/slideLayout9.xml"/><Relationship Id="rId9" Type="http://schemas.openxmlformats.org/officeDocument/2006/relationships/image" Target="../media/image48.png"/></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321.xml"/><Relationship Id="rId7" Type="http://schemas.openxmlformats.org/officeDocument/2006/relationships/image" Target="../media/image1.emf"/><Relationship Id="rId2" Type="http://schemas.openxmlformats.org/officeDocument/2006/relationships/tags" Target="../tags/tag320.xml"/><Relationship Id="rId1" Type="http://schemas.openxmlformats.org/officeDocument/2006/relationships/vmlDrawing" Target="../drawings/vmlDrawing54.vml"/><Relationship Id="rId6" Type="http://schemas.openxmlformats.org/officeDocument/2006/relationships/oleObject" Target="../embeddings/oleObject54.bin"/><Relationship Id="rId11" Type="http://schemas.openxmlformats.org/officeDocument/2006/relationships/image" Target="../media/image46.png"/><Relationship Id="rId5" Type="http://schemas.openxmlformats.org/officeDocument/2006/relationships/notesSlide" Target="../notesSlides/notesSlide37.xml"/><Relationship Id="rId10" Type="http://schemas.openxmlformats.org/officeDocument/2006/relationships/image" Target="../media/image41.png"/><Relationship Id="rId4" Type="http://schemas.openxmlformats.org/officeDocument/2006/relationships/slideLayout" Target="../slideLayouts/slideLayout9.xml"/><Relationship Id="rId9" Type="http://schemas.openxmlformats.org/officeDocument/2006/relationships/image" Target="../media/image31.png"/></Relationships>
</file>

<file path=ppt/slides/_rels/slide38.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18" Type="http://schemas.openxmlformats.org/officeDocument/2006/relationships/tags" Target="../tags/tag338.xml"/><Relationship Id="rId26" Type="http://schemas.openxmlformats.org/officeDocument/2006/relationships/image" Target="../media/image24.emf"/><Relationship Id="rId3" Type="http://schemas.openxmlformats.org/officeDocument/2006/relationships/tags" Target="../tags/tag323.xml"/><Relationship Id="rId21" Type="http://schemas.openxmlformats.org/officeDocument/2006/relationships/tags" Target="../tags/tag341.xml"/><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oleObject" Target="../embeddings/oleObject55.bin"/><Relationship Id="rId2" Type="http://schemas.openxmlformats.org/officeDocument/2006/relationships/tags" Target="../tags/tag322.xml"/><Relationship Id="rId16" Type="http://schemas.openxmlformats.org/officeDocument/2006/relationships/tags" Target="../tags/tag336.xml"/><Relationship Id="rId20" Type="http://schemas.openxmlformats.org/officeDocument/2006/relationships/tags" Target="../tags/tag340.xml"/><Relationship Id="rId29" Type="http://schemas.openxmlformats.org/officeDocument/2006/relationships/image" Target="../media/image44.png"/><Relationship Id="rId1" Type="http://schemas.openxmlformats.org/officeDocument/2006/relationships/vmlDrawing" Target="../drawings/vmlDrawing55.vml"/><Relationship Id="rId6" Type="http://schemas.openxmlformats.org/officeDocument/2006/relationships/tags" Target="../tags/tag326.xml"/><Relationship Id="rId11" Type="http://schemas.openxmlformats.org/officeDocument/2006/relationships/tags" Target="../tags/tag331.xml"/><Relationship Id="rId24" Type="http://schemas.openxmlformats.org/officeDocument/2006/relationships/notesSlide" Target="../notesSlides/notesSlide38.xml"/><Relationship Id="rId5" Type="http://schemas.openxmlformats.org/officeDocument/2006/relationships/tags" Target="../tags/tag325.xml"/><Relationship Id="rId15" Type="http://schemas.openxmlformats.org/officeDocument/2006/relationships/tags" Target="../tags/tag335.xml"/><Relationship Id="rId23" Type="http://schemas.openxmlformats.org/officeDocument/2006/relationships/slideLayout" Target="../slideLayouts/slideLayout9.xml"/><Relationship Id="rId28" Type="http://schemas.openxmlformats.org/officeDocument/2006/relationships/image" Target="../media/image41.png"/><Relationship Id="rId10" Type="http://schemas.openxmlformats.org/officeDocument/2006/relationships/tags" Target="../tags/tag330.xml"/><Relationship Id="rId19" Type="http://schemas.openxmlformats.org/officeDocument/2006/relationships/tags" Target="../tags/tag339.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 Id="rId22" Type="http://schemas.openxmlformats.org/officeDocument/2006/relationships/tags" Target="../tags/tag342.xml"/><Relationship Id="rId27" Type="http://schemas.openxmlformats.org/officeDocument/2006/relationships/chart" Target="../charts/chart11.xml"/><Relationship Id="rId30" Type="http://schemas.openxmlformats.org/officeDocument/2006/relationships/chart" Target="../charts/chart1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43.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emf"/><Relationship Id="rId2" Type="http://schemas.openxmlformats.org/officeDocument/2006/relationships/tags" Target="../tags/tag38.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4.xml"/><Relationship Id="rId4"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tags" Target="../tags/tag345.xml"/><Relationship Id="rId7" Type="http://schemas.openxmlformats.org/officeDocument/2006/relationships/image" Target="../media/image24.emf"/><Relationship Id="rId2" Type="http://schemas.openxmlformats.org/officeDocument/2006/relationships/tags" Target="../tags/tag344.xml"/><Relationship Id="rId1" Type="http://schemas.openxmlformats.org/officeDocument/2006/relationships/vmlDrawing" Target="../drawings/vmlDrawing57.vml"/><Relationship Id="rId6" Type="http://schemas.openxmlformats.org/officeDocument/2006/relationships/oleObject" Target="../embeddings/oleObject57.bin"/><Relationship Id="rId5" Type="http://schemas.openxmlformats.org/officeDocument/2006/relationships/notesSlide" Target="../notesSlides/notesSlide40.xml"/><Relationship Id="rId4"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tags" Target="../tags/tag347.xml"/><Relationship Id="rId7" Type="http://schemas.openxmlformats.org/officeDocument/2006/relationships/image" Target="../media/image1.emf"/><Relationship Id="rId2" Type="http://schemas.openxmlformats.org/officeDocument/2006/relationships/tags" Target="../tags/tag346.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notesSlide" Target="../notesSlides/notesSlide41.xml"/><Relationship Id="rId4"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tags" Target="../tags/tag349.xml"/><Relationship Id="rId7" Type="http://schemas.openxmlformats.org/officeDocument/2006/relationships/image" Target="../media/image1.emf"/><Relationship Id="rId2" Type="http://schemas.openxmlformats.org/officeDocument/2006/relationships/tags" Target="../tags/tag348.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notesSlide" Target="../notesSlides/notesSlide42.xml"/><Relationship Id="rId4"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351.xml"/><Relationship Id="rId7" Type="http://schemas.openxmlformats.org/officeDocument/2006/relationships/image" Target="../media/image24.emf"/><Relationship Id="rId2" Type="http://schemas.openxmlformats.org/officeDocument/2006/relationships/tags" Target="../tags/tag350.xml"/><Relationship Id="rId1" Type="http://schemas.openxmlformats.org/officeDocument/2006/relationships/vmlDrawing" Target="../drawings/vmlDrawing60.vml"/><Relationship Id="rId6" Type="http://schemas.openxmlformats.org/officeDocument/2006/relationships/oleObject" Target="../embeddings/oleObject60.bin"/><Relationship Id="rId5" Type="http://schemas.openxmlformats.org/officeDocument/2006/relationships/notesSlide" Target="../notesSlides/notesSlide43.xml"/><Relationship Id="rId10" Type="http://schemas.openxmlformats.org/officeDocument/2006/relationships/image" Target="../media/image52.png"/><Relationship Id="rId4" Type="http://schemas.openxmlformats.org/officeDocument/2006/relationships/slideLayout" Target="../slideLayouts/slideLayout9.xml"/><Relationship Id="rId9" Type="http://schemas.openxmlformats.org/officeDocument/2006/relationships/image" Target="../media/image51.png"/></Relationships>
</file>

<file path=ppt/slides/_rels/slide4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353.xml"/><Relationship Id="rId7" Type="http://schemas.openxmlformats.org/officeDocument/2006/relationships/image" Target="../media/image1.emf"/><Relationship Id="rId2" Type="http://schemas.openxmlformats.org/officeDocument/2006/relationships/tags" Target="../tags/tag352.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notesSlide" Target="../notesSlides/notesSlide44.xml"/><Relationship Id="rId4"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54.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tags" Target="../tags/tag356.xml"/><Relationship Id="rId7" Type="http://schemas.openxmlformats.org/officeDocument/2006/relationships/image" Target="../media/image1.emf"/><Relationship Id="rId2" Type="http://schemas.openxmlformats.org/officeDocument/2006/relationships/tags" Target="../tags/tag355.xml"/><Relationship Id="rId1" Type="http://schemas.openxmlformats.org/officeDocument/2006/relationships/vmlDrawing" Target="../drawings/vmlDrawing63.vml"/><Relationship Id="rId6" Type="http://schemas.openxmlformats.org/officeDocument/2006/relationships/oleObject" Target="../embeddings/oleObject63.bin"/><Relationship Id="rId5" Type="http://schemas.openxmlformats.org/officeDocument/2006/relationships/notesSlide" Target="../notesSlides/notesSlide46.xml"/><Relationship Id="rId4"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tags" Target="../tags/tag358.xml"/><Relationship Id="rId7" Type="http://schemas.openxmlformats.org/officeDocument/2006/relationships/image" Target="../media/image1.emf"/><Relationship Id="rId2" Type="http://schemas.openxmlformats.org/officeDocument/2006/relationships/tags" Target="../tags/tag357.xml"/><Relationship Id="rId1" Type="http://schemas.openxmlformats.org/officeDocument/2006/relationships/vmlDrawing" Target="../drawings/vmlDrawing64.vml"/><Relationship Id="rId6" Type="http://schemas.openxmlformats.org/officeDocument/2006/relationships/oleObject" Target="../embeddings/oleObject64.bin"/><Relationship Id="rId5" Type="http://schemas.openxmlformats.org/officeDocument/2006/relationships/notesSlide" Target="../notesSlides/notesSlide47.xml"/><Relationship Id="rId4"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tags" Target="../tags/tag360.xml"/><Relationship Id="rId7" Type="http://schemas.openxmlformats.org/officeDocument/2006/relationships/image" Target="../media/image24.emf"/><Relationship Id="rId2" Type="http://schemas.openxmlformats.org/officeDocument/2006/relationships/tags" Target="../tags/tag359.xml"/><Relationship Id="rId1" Type="http://schemas.openxmlformats.org/officeDocument/2006/relationships/vmlDrawing" Target="../drawings/vmlDrawing65.vml"/><Relationship Id="rId6" Type="http://schemas.openxmlformats.org/officeDocument/2006/relationships/oleObject" Target="../embeddings/oleObject65.bin"/><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362.xml"/><Relationship Id="rId7" Type="http://schemas.openxmlformats.org/officeDocument/2006/relationships/image" Target="../media/image1.emf"/><Relationship Id="rId2" Type="http://schemas.openxmlformats.org/officeDocument/2006/relationships/tags" Target="../tags/tag361.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notesSlide" Target="../notesSlides/notesSlide49.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tags" Target="../tags/tag41.xml"/><Relationship Id="rId7" Type="http://schemas.openxmlformats.org/officeDocument/2006/relationships/image" Target="../media/image1.emf"/><Relationship Id="rId12" Type="http://schemas.openxmlformats.org/officeDocument/2006/relationships/slide" Target="slide8.xml"/><Relationship Id="rId2" Type="http://schemas.openxmlformats.org/officeDocument/2006/relationships/tags" Target="../tags/tag40.xml"/><Relationship Id="rId16" Type="http://schemas.openxmlformats.org/officeDocument/2006/relationships/image" Target="../media/image12.png"/><Relationship Id="rId1" Type="http://schemas.openxmlformats.org/officeDocument/2006/relationships/vmlDrawing" Target="../drawings/vmlDrawing22.vml"/><Relationship Id="rId6" Type="http://schemas.openxmlformats.org/officeDocument/2006/relationships/oleObject" Target="../embeddings/oleObject22.bin"/><Relationship Id="rId11" Type="http://schemas.openxmlformats.org/officeDocument/2006/relationships/image" Target="../media/image10.png"/><Relationship Id="rId5" Type="http://schemas.openxmlformats.org/officeDocument/2006/relationships/notesSlide" Target="../notesSlides/notesSlide5.xml"/><Relationship Id="rId15" Type="http://schemas.openxmlformats.org/officeDocument/2006/relationships/slide" Target="slide7.xml"/><Relationship Id="rId10" Type="http://schemas.openxmlformats.org/officeDocument/2006/relationships/image" Target="../media/image9.png"/><Relationship Id="rId4" Type="http://schemas.openxmlformats.org/officeDocument/2006/relationships/slideLayout" Target="../slideLayouts/slideLayout10.xml"/><Relationship Id="rId9" Type="http://schemas.openxmlformats.org/officeDocument/2006/relationships/slide" Target="slide6.xml"/><Relationship Id="rId14" Type="http://schemas.openxmlformats.org/officeDocument/2006/relationships/image" Target="../media/image110.png"/></Relationships>
</file>

<file path=ppt/slides/_rels/slide5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jpeg"/><Relationship Id="rId3" Type="http://schemas.openxmlformats.org/officeDocument/2006/relationships/tags" Target="../tags/tag364.xml"/><Relationship Id="rId7" Type="http://schemas.openxmlformats.org/officeDocument/2006/relationships/image" Target="../media/image24.emf"/><Relationship Id="rId12" Type="http://schemas.openxmlformats.org/officeDocument/2006/relationships/image" Target="../media/image57.jpeg"/><Relationship Id="rId2" Type="http://schemas.openxmlformats.org/officeDocument/2006/relationships/tags" Target="../tags/tag363.xml"/><Relationship Id="rId1" Type="http://schemas.openxmlformats.org/officeDocument/2006/relationships/vmlDrawing" Target="../drawings/vmlDrawing67.vml"/><Relationship Id="rId6" Type="http://schemas.openxmlformats.org/officeDocument/2006/relationships/oleObject" Target="../embeddings/oleObject67.bin"/><Relationship Id="rId11" Type="http://schemas.openxmlformats.org/officeDocument/2006/relationships/image" Target="../media/image56.png"/><Relationship Id="rId5" Type="http://schemas.openxmlformats.org/officeDocument/2006/relationships/notesSlide" Target="../notesSlides/notesSlide50.xml"/><Relationship Id="rId10" Type="http://schemas.openxmlformats.org/officeDocument/2006/relationships/image" Target="../media/image55.jpg"/><Relationship Id="rId4" Type="http://schemas.openxmlformats.org/officeDocument/2006/relationships/slideLayout" Target="../slideLayouts/slideLayout9.xml"/><Relationship Id="rId9" Type="http://schemas.openxmlformats.org/officeDocument/2006/relationships/image" Target="../media/image54.jpeg"/></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366.xml"/><Relationship Id="rId7" Type="http://schemas.openxmlformats.org/officeDocument/2006/relationships/image" Target="../media/image24.emf"/><Relationship Id="rId2" Type="http://schemas.openxmlformats.org/officeDocument/2006/relationships/tags" Target="../tags/tag365.xml"/><Relationship Id="rId1" Type="http://schemas.openxmlformats.org/officeDocument/2006/relationships/vmlDrawing" Target="../drawings/vmlDrawing68.vml"/><Relationship Id="rId6" Type="http://schemas.openxmlformats.org/officeDocument/2006/relationships/oleObject" Target="../embeddings/oleObject68.bin"/><Relationship Id="rId5" Type="http://schemas.openxmlformats.org/officeDocument/2006/relationships/notesSlide" Target="../notesSlides/notesSlide51.xml"/><Relationship Id="rId4" Type="http://schemas.openxmlformats.org/officeDocument/2006/relationships/slideLayout" Target="../slideLayouts/slideLayout9.xml"/><Relationship Id="rId9" Type="http://schemas.openxmlformats.org/officeDocument/2006/relationships/image" Target="../media/image60.png"/></Relationships>
</file>

<file path=ppt/slides/_rels/slide5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368.xml"/><Relationship Id="rId7" Type="http://schemas.openxmlformats.org/officeDocument/2006/relationships/image" Target="../media/image1.emf"/><Relationship Id="rId2" Type="http://schemas.openxmlformats.org/officeDocument/2006/relationships/tags" Target="../tags/tag367.xml"/><Relationship Id="rId1" Type="http://schemas.openxmlformats.org/officeDocument/2006/relationships/vmlDrawing" Target="../drawings/vmlDrawing69.vml"/><Relationship Id="rId6" Type="http://schemas.openxmlformats.org/officeDocument/2006/relationships/oleObject" Target="../embeddings/oleObject69.bin"/><Relationship Id="rId5" Type="http://schemas.openxmlformats.org/officeDocument/2006/relationships/notesSlide" Target="../notesSlides/notesSlide52.xml"/><Relationship Id="rId4" Type="http://schemas.openxmlformats.org/officeDocument/2006/relationships/slideLayout" Target="../slideLayouts/slideLayout9.xml"/><Relationship Id="rId9"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tags" Target="../tags/tag370.xml"/><Relationship Id="rId7" Type="http://schemas.openxmlformats.org/officeDocument/2006/relationships/image" Target="../media/image24.emf"/><Relationship Id="rId2" Type="http://schemas.openxmlformats.org/officeDocument/2006/relationships/tags" Target="../tags/tag369.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notesSlide" Target="../notesSlides/notesSlide53.xml"/><Relationship Id="rId4"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tags" Target="../tags/tag372.xml"/><Relationship Id="rId7" Type="http://schemas.openxmlformats.org/officeDocument/2006/relationships/image" Target="../media/image1.emf"/><Relationship Id="rId2" Type="http://schemas.openxmlformats.org/officeDocument/2006/relationships/tags" Target="../tags/tag371.xml"/><Relationship Id="rId1" Type="http://schemas.openxmlformats.org/officeDocument/2006/relationships/vmlDrawing" Target="../drawings/vmlDrawing71.vml"/><Relationship Id="rId6" Type="http://schemas.openxmlformats.org/officeDocument/2006/relationships/oleObject" Target="../embeddings/oleObject71.bin"/><Relationship Id="rId5" Type="http://schemas.openxmlformats.org/officeDocument/2006/relationships/notesSlide" Target="../notesSlides/notesSlide54.xml"/><Relationship Id="rId4"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tags" Target="../tags/tag374.xml"/><Relationship Id="rId7" Type="http://schemas.openxmlformats.org/officeDocument/2006/relationships/image" Target="../media/image1.emf"/><Relationship Id="rId2" Type="http://schemas.openxmlformats.org/officeDocument/2006/relationships/tags" Target="../tags/tag373.xml"/><Relationship Id="rId1" Type="http://schemas.openxmlformats.org/officeDocument/2006/relationships/vmlDrawing" Target="../drawings/vmlDrawing72.vml"/><Relationship Id="rId6" Type="http://schemas.openxmlformats.org/officeDocument/2006/relationships/oleObject" Target="../embeddings/oleObject72.bin"/><Relationship Id="rId5" Type="http://schemas.openxmlformats.org/officeDocument/2006/relationships/notesSlide" Target="../notesSlides/notesSlide55.xml"/><Relationship Id="rId4"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tags" Target="../tags/tag376.xml"/><Relationship Id="rId7" Type="http://schemas.openxmlformats.org/officeDocument/2006/relationships/image" Target="../media/image24.emf"/><Relationship Id="rId2" Type="http://schemas.openxmlformats.org/officeDocument/2006/relationships/tags" Target="../tags/tag375.xml"/><Relationship Id="rId1" Type="http://schemas.openxmlformats.org/officeDocument/2006/relationships/vmlDrawing" Target="../drawings/vmlDrawing73.vml"/><Relationship Id="rId6" Type="http://schemas.openxmlformats.org/officeDocument/2006/relationships/oleObject" Target="../embeddings/oleObject73.bin"/><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378.xml"/><Relationship Id="rId7" Type="http://schemas.openxmlformats.org/officeDocument/2006/relationships/image" Target="../media/image1.emf"/><Relationship Id="rId2" Type="http://schemas.openxmlformats.org/officeDocument/2006/relationships/tags" Target="../tags/tag377.xml"/><Relationship Id="rId1" Type="http://schemas.openxmlformats.org/officeDocument/2006/relationships/vmlDrawing" Target="../drawings/vmlDrawing74.vml"/><Relationship Id="rId6" Type="http://schemas.openxmlformats.org/officeDocument/2006/relationships/oleObject" Target="../embeddings/oleObject74.bin"/><Relationship Id="rId5" Type="http://schemas.openxmlformats.org/officeDocument/2006/relationships/notesSlide" Target="../notesSlides/notesSlide57.xml"/><Relationship Id="rId4"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2.png"/><Relationship Id="rId2" Type="http://schemas.openxmlformats.org/officeDocument/2006/relationships/tags" Target="../tags/tag379.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75.bin"/><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381.xml"/><Relationship Id="rId7" Type="http://schemas.openxmlformats.org/officeDocument/2006/relationships/image" Target="../media/image24.emf"/><Relationship Id="rId2" Type="http://schemas.openxmlformats.org/officeDocument/2006/relationships/tags" Target="../tags/tag380.xml"/><Relationship Id="rId1" Type="http://schemas.openxmlformats.org/officeDocument/2006/relationships/vmlDrawing" Target="../drawings/vmlDrawing76.vml"/><Relationship Id="rId6" Type="http://schemas.openxmlformats.org/officeDocument/2006/relationships/oleObject" Target="../embeddings/oleObject76.bin"/><Relationship Id="rId5" Type="http://schemas.openxmlformats.org/officeDocument/2006/relationships/notesSlide" Target="../notesSlides/notesSlide59.xml"/><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6" Type="http://schemas.openxmlformats.org/officeDocument/2006/relationships/tags" Target="../tags/tag66.xml"/><Relationship Id="rId21" Type="http://schemas.openxmlformats.org/officeDocument/2006/relationships/tags" Target="../tags/tag61.xml"/><Relationship Id="rId42" Type="http://schemas.openxmlformats.org/officeDocument/2006/relationships/tags" Target="../tags/tag82.xml"/><Relationship Id="rId47" Type="http://schemas.openxmlformats.org/officeDocument/2006/relationships/tags" Target="../tags/tag87.xml"/><Relationship Id="rId63" Type="http://schemas.openxmlformats.org/officeDocument/2006/relationships/tags" Target="../tags/tag103.xml"/><Relationship Id="rId68" Type="http://schemas.openxmlformats.org/officeDocument/2006/relationships/tags" Target="../tags/tag108.xml"/><Relationship Id="rId16" Type="http://schemas.openxmlformats.org/officeDocument/2006/relationships/tags" Target="../tags/tag56.xml"/><Relationship Id="rId11" Type="http://schemas.openxmlformats.org/officeDocument/2006/relationships/tags" Target="../tags/tag51.xml"/><Relationship Id="rId24" Type="http://schemas.openxmlformats.org/officeDocument/2006/relationships/tags" Target="../tags/tag64.xml"/><Relationship Id="rId32" Type="http://schemas.openxmlformats.org/officeDocument/2006/relationships/tags" Target="../tags/tag72.xml"/><Relationship Id="rId37" Type="http://schemas.openxmlformats.org/officeDocument/2006/relationships/tags" Target="../tags/tag77.xml"/><Relationship Id="rId40" Type="http://schemas.openxmlformats.org/officeDocument/2006/relationships/tags" Target="../tags/tag80.xml"/><Relationship Id="rId45" Type="http://schemas.openxmlformats.org/officeDocument/2006/relationships/tags" Target="../tags/tag85.xml"/><Relationship Id="rId53" Type="http://schemas.openxmlformats.org/officeDocument/2006/relationships/tags" Target="../tags/tag93.xml"/><Relationship Id="rId58" Type="http://schemas.openxmlformats.org/officeDocument/2006/relationships/tags" Target="../tags/tag98.xml"/><Relationship Id="rId66" Type="http://schemas.openxmlformats.org/officeDocument/2006/relationships/tags" Target="../tags/tag106.xml"/><Relationship Id="rId74" Type="http://schemas.openxmlformats.org/officeDocument/2006/relationships/notesSlide" Target="../notesSlides/notesSlide6.xml"/><Relationship Id="rId5" Type="http://schemas.openxmlformats.org/officeDocument/2006/relationships/tags" Target="../tags/tag45.xml"/><Relationship Id="rId61" Type="http://schemas.openxmlformats.org/officeDocument/2006/relationships/tags" Target="../tags/tag101.xml"/><Relationship Id="rId19" Type="http://schemas.openxmlformats.org/officeDocument/2006/relationships/tags" Target="../tags/tag5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tags" Target="../tags/tag70.xml"/><Relationship Id="rId35" Type="http://schemas.openxmlformats.org/officeDocument/2006/relationships/tags" Target="../tags/tag75.xml"/><Relationship Id="rId43" Type="http://schemas.openxmlformats.org/officeDocument/2006/relationships/tags" Target="../tags/tag83.xml"/><Relationship Id="rId48" Type="http://schemas.openxmlformats.org/officeDocument/2006/relationships/tags" Target="../tags/tag88.xml"/><Relationship Id="rId56" Type="http://schemas.openxmlformats.org/officeDocument/2006/relationships/tags" Target="../tags/tag96.xml"/><Relationship Id="rId64" Type="http://schemas.openxmlformats.org/officeDocument/2006/relationships/tags" Target="../tags/tag104.xml"/><Relationship Id="rId69" Type="http://schemas.openxmlformats.org/officeDocument/2006/relationships/tags" Target="../tags/tag109.xml"/><Relationship Id="rId77" Type="http://schemas.openxmlformats.org/officeDocument/2006/relationships/chart" Target="../charts/chart1.xml"/><Relationship Id="rId8" Type="http://schemas.openxmlformats.org/officeDocument/2006/relationships/tags" Target="../tags/tag48.xml"/><Relationship Id="rId51" Type="http://schemas.openxmlformats.org/officeDocument/2006/relationships/tags" Target="../tags/tag91.xml"/><Relationship Id="rId72" Type="http://schemas.openxmlformats.org/officeDocument/2006/relationships/tags" Target="../tags/tag112.xml"/><Relationship Id="rId3" Type="http://schemas.openxmlformats.org/officeDocument/2006/relationships/tags" Target="../tags/tag43.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33" Type="http://schemas.openxmlformats.org/officeDocument/2006/relationships/tags" Target="../tags/tag73.xml"/><Relationship Id="rId38" Type="http://schemas.openxmlformats.org/officeDocument/2006/relationships/tags" Target="../tags/tag78.xml"/><Relationship Id="rId46" Type="http://schemas.openxmlformats.org/officeDocument/2006/relationships/tags" Target="../tags/tag86.xml"/><Relationship Id="rId59" Type="http://schemas.openxmlformats.org/officeDocument/2006/relationships/tags" Target="../tags/tag99.xml"/><Relationship Id="rId67" Type="http://schemas.openxmlformats.org/officeDocument/2006/relationships/tags" Target="../tags/tag107.xml"/><Relationship Id="rId20" Type="http://schemas.openxmlformats.org/officeDocument/2006/relationships/tags" Target="../tags/tag60.xml"/><Relationship Id="rId41" Type="http://schemas.openxmlformats.org/officeDocument/2006/relationships/tags" Target="../tags/tag81.xml"/><Relationship Id="rId54" Type="http://schemas.openxmlformats.org/officeDocument/2006/relationships/tags" Target="../tags/tag94.xml"/><Relationship Id="rId62" Type="http://schemas.openxmlformats.org/officeDocument/2006/relationships/tags" Target="../tags/tag102.xml"/><Relationship Id="rId70" Type="http://schemas.openxmlformats.org/officeDocument/2006/relationships/tags" Target="../tags/tag110.xml"/><Relationship Id="rId75" Type="http://schemas.openxmlformats.org/officeDocument/2006/relationships/oleObject" Target="../embeddings/oleObject23.bin"/><Relationship Id="rId1" Type="http://schemas.openxmlformats.org/officeDocument/2006/relationships/vmlDrawing" Target="../drawings/vmlDrawing23.vml"/><Relationship Id="rId6" Type="http://schemas.openxmlformats.org/officeDocument/2006/relationships/tags" Target="../tags/tag46.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tags" Target="../tags/tag68.xml"/><Relationship Id="rId36" Type="http://schemas.openxmlformats.org/officeDocument/2006/relationships/tags" Target="../tags/tag76.xml"/><Relationship Id="rId49" Type="http://schemas.openxmlformats.org/officeDocument/2006/relationships/tags" Target="../tags/tag89.xml"/><Relationship Id="rId57" Type="http://schemas.openxmlformats.org/officeDocument/2006/relationships/tags" Target="../tags/tag97.xml"/><Relationship Id="rId10" Type="http://schemas.openxmlformats.org/officeDocument/2006/relationships/tags" Target="../tags/tag50.xml"/><Relationship Id="rId31" Type="http://schemas.openxmlformats.org/officeDocument/2006/relationships/tags" Target="../tags/tag71.xml"/><Relationship Id="rId44" Type="http://schemas.openxmlformats.org/officeDocument/2006/relationships/tags" Target="../tags/tag84.xml"/><Relationship Id="rId52" Type="http://schemas.openxmlformats.org/officeDocument/2006/relationships/tags" Target="../tags/tag92.xml"/><Relationship Id="rId60" Type="http://schemas.openxmlformats.org/officeDocument/2006/relationships/tags" Target="../tags/tag100.xml"/><Relationship Id="rId65" Type="http://schemas.openxmlformats.org/officeDocument/2006/relationships/tags" Target="../tags/tag105.xml"/><Relationship Id="rId73" Type="http://schemas.openxmlformats.org/officeDocument/2006/relationships/slideLayout" Target="../slideLayouts/slideLayout9.xml"/><Relationship Id="rId4" Type="http://schemas.openxmlformats.org/officeDocument/2006/relationships/tags" Target="../tags/tag44.xml"/><Relationship Id="rId9" Type="http://schemas.openxmlformats.org/officeDocument/2006/relationships/tags" Target="../tags/tag49.xml"/><Relationship Id="rId13" Type="http://schemas.openxmlformats.org/officeDocument/2006/relationships/tags" Target="../tags/tag53.xml"/><Relationship Id="rId18" Type="http://schemas.openxmlformats.org/officeDocument/2006/relationships/tags" Target="../tags/tag58.xml"/><Relationship Id="rId39" Type="http://schemas.openxmlformats.org/officeDocument/2006/relationships/tags" Target="../tags/tag79.xml"/><Relationship Id="rId34" Type="http://schemas.openxmlformats.org/officeDocument/2006/relationships/tags" Target="../tags/tag74.xml"/><Relationship Id="rId50" Type="http://schemas.openxmlformats.org/officeDocument/2006/relationships/tags" Target="../tags/tag90.xml"/><Relationship Id="rId55" Type="http://schemas.openxmlformats.org/officeDocument/2006/relationships/tags" Target="../tags/tag95.xml"/><Relationship Id="rId76" Type="http://schemas.openxmlformats.org/officeDocument/2006/relationships/image" Target="../media/image1.emf"/><Relationship Id="rId7" Type="http://schemas.openxmlformats.org/officeDocument/2006/relationships/tags" Target="../tags/tag47.xml"/><Relationship Id="rId71" Type="http://schemas.openxmlformats.org/officeDocument/2006/relationships/tags" Target="../tags/tag111.xml"/><Relationship Id="rId2" Type="http://schemas.openxmlformats.org/officeDocument/2006/relationships/tags" Target="../tags/tag42.xml"/><Relationship Id="rId29" Type="http://schemas.openxmlformats.org/officeDocument/2006/relationships/tags" Target="../tags/tag69.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8.png"/><Relationship Id="rId2" Type="http://schemas.openxmlformats.org/officeDocument/2006/relationships/tags" Target="../tags/tag382.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84.xml"/><Relationship Id="rId7" Type="http://schemas.openxmlformats.org/officeDocument/2006/relationships/image" Target="../media/image24.emf"/><Relationship Id="rId2" Type="http://schemas.openxmlformats.org/officeDocument/2006/relationships/tags" Target="../tags/tag383.xml"/><Relationship Id="rId1" Type="http://schemas.openxmlformats.org/officeDocument/2006/relationships/vmlDrawing" Target="../drawings/vmlDrawing78.vml"/><Relationship Id="rId6" Type="http://schemas.openxmlformats.org/officeDocument/2006/relationships/oleObject" Target="../embeddings/oleObject78.bin"/><Relationship Id="rId5" Type="http://schemas.openxmlformats.org/officeDocument/2006/relationships/notesSlide" Target="../notesSlides/notesSlide61.xml"/><Relationship Id="rId4"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86.xml"/><Relationship Id="rId7" Type="http://schemas.openxmlformats.org/officeDocument/2006/relationships/image" Target="../media/image1.emf"/><Relationship Id="rId2" Type="http://schemas.openxmlformats.org/officeDocument/2006/relationships/tags" Target="../tags/tag385.xml"/><Relationship Id="rId1" Type="http://schemas.openxmlformats.org/officeDocument/2006/relationships/vmlDrawing" Target="../drawings/vmlDrawing79.vml"/><Relationship Id="rId6" Type="http://schemas.openxmlformats.org/officeDocument/2006/relationships/oleObject" Target="../embeddings/oleObject79.bin"/><Relationship Id="rId5" Type="http://schemas.openxmlformats.org/officeDocument/2006/relationships/notesSlide" Target="../notesSlides/notesSlide62.xml"/><Relationship Id="rId4"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tags" Target="../tags/tag388.xml"/><Relationship Id="rId7" Type="http://schemas.openxmlformats.org/officeDocument/2006/relationships/image" Target="../media/image24.emf"/><Relationship Id="rId2" Type="http://schemas.openxmlformats.org/officeDocument/2006/relationships/tags" Target="../tags/tag387.xml"/><Relationship Id="rId1" Type="http://schemas.openxmlformats.org/officeDocument/2006/relationships/vmlDrawing" Target="../drawings/vmlDrawing80.vml"/><Relationship Id="rId6" Type="http://schemas.openxmlformats.org/officeDocument/2006/relationships/oleObject" Target="../embeddings/oleObject80.bin"/><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tags" Target="../tags/tag137.xml"/><Relationship Id="rId21" Type="http://schemas.openxmlformats.org/officeDocument/2006/relationships/tags" Target="../tags/tag132.xml"/><Relationship Id="rId42" Type="http://schemas.openxmlformats.org/officeDocument/2006/relationships/tags" Target="../tags/tag153.xml"/><Relationship Id="rId47" Type="http://schemas.openxmlformats.org/officeDocument/2006/relationships/tags" Target="../tags/tag158.xml"/><Relationship Id="rId63" Type="http://schemas.openxmlformats.org/officeDocument/2006/relationships/tags" Target="../tags/tag174.xml"/><Relationship Id="rId68" Type="http://schemas.openxmlformats.org/officeDocument/2006/relationships/slideLayout" Target="../slideLayouts/slideLayout9.xml"/><Relationship Id="rId2" Type="http://schemas.openxmlformats.org/officeDocument/2006/relationships/tags" Target="../tags/tag113.xml"/><Relationship Id="rId16" Type="http://schemas.openxmlformats.org/officeDocument/2006/relationships/tags" Target="../tags/tag127.xml"/><Relationship Id="rId29" Type="http://schemas.openxmlformats.org/officeDocument/2006/relationships/tags" Target="../tags/tag140.xml"/><Relationship Id="rId11" Type="http://schemas.openxmlformats.org/officeDocument/2006/relationships/tags" Target="../tags/tag122.xml"/><Relationship Id="rId24" Type="http://schemas.openxmlformats.org/officeDocument/2006/relationships/tags" Target="../tags/tag135.xml"/><Relationship Id="rId32" Type="http://schemas.openxmlformats.org/officeDocument/2006/relationships/tags" Target="../tags/tag143.xml"/><Relationship Id="rId37" Type="http://schemas.openxmlformats.org/officeDocument/2006/relationships/tags" Target="../tags/tag148.xml"/><Relationship Id="rId40" Type="http://schemas.openxmlformats.org/officeDocument/2006/relationships/tags" Target="../tags/tag151.xml"/><Relationship Id="rId45" Type="http://schemas.openxmlformats.org/officeDocument/2006/relationships/tags" Target="../tags/tag156.xml"/><Relationship Id="rId53" Type="http://schemas.openxmlformats.org/officeDocument/2006/relationships/tags" Target="../tags/tag164.xml"/><Relationship Id="rId58" Type="http://schemas.openxmlformats.org/officeDocument/2006/relationships/tags" Target="../tags/tag169.xml"/><Relationship Id="rId66" Type="http://schemas.openxmlformats.org/officeDocument/2006/relationships/tags" Target="../tags/tag177.xml"/><Relationship Id="rId5" Type="http://schemas.openxmlformats.org/officeDocument/2006/relationships/tags" Target="../tags/tag116.xml"/><Relationship Id="rId61" Type="http://schemas.openxmlformats.org/officeDocument/2006/relationships/tags" Target="../tags/tag172.xml"/><Relationship Id="rId19" Type="http://schemas.openxmlformats.org/officeDocument/2006/relationships/tags" Target="../tags/tag13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tags" Target="../tags/tag138.xml"/><Relationship Id="rId30" Type="http://schemas.openxmlformats.org/officeDocument/2006/relationships/tags" Target="../tags/tag141.xml"/><Relationship Id="rId35" Type="http://schemas.openxmlformats.org/officeDocument/2006/relationships/tags" Target="../tags/tag146.xml"/><Relationship Id="rId43" Type="http://schemas.openxmlformats.org/officeDocument/2006/relationships/tags" Target="../tags/tag154.xml"/><Relationship Id="rId48" Type="http://schemas.openxmlformats.org/officeDocument/2006/relationships/tags" Target="../tags/tag159.xml"/><Relationship Id="rId56" Type="http://schemas.openxmlformats.org/officeDocument/2006/relationships/tags" Target="../tags/tag167.xml"/><Relationship Id="rId64" Type="http://schemas.openxmlformats.org/officeDocument/2006/relationships/tags" Target="../tags/tag175.xml"/><Relationship Id="rId69" Type="http://schemas.openxmlformats.org/officeDocument/2006/relationships/notesSlide" Target="../notesSlides/notesSlide7.xml"/><Relationship Id="rId8" Type="http://schemas.openxmlformats.org/officeDocument/2006/relationships/tags" Target="../tags/tag119.xml"/><Relationship Id="rId51" Type="http://schemas.openxmlformats.org/officeDocument/2006/relationships/tags" Target="../tags/tag162.xml"/><Relationship Id="rId72" Type="http://schemas.openxmlformats.org/officeDocument/2006/relationships/chart" Target="../charts/chart2.xml"/><Relationship Id="rId3" Type="http://schemas.openxmlformats.org/officeDocument/2006/relationships/tags" Target="../tags/tag114.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tags" Target="../tags/tag136.xml"/><Relationship Id="rId33" Type="http://schemas.openxmlformats.org/officeDocument/2006/relationships/tags" Target="../tags/tag144.xml"/><Relationship Id="rId38" Type="http://schemas.openxmlformats.org/officeDocument/2006/relationships/tags" Target="../tags/tag149.xml"/><Relationship Id="rId46" Type="http://schemas.openxmlformats.org/officeDocument/2006/relationships/tags" Target="../tags/tag157.xml"/><Relationship Id="rId59" Type="http://schemas.openxmlformats.org/officeDocument/2006/relationships/tags" Target="../tags/tag170.xml"/><Relationship Id="rId67" Type="http://schemas.openxmlformats.org/officeDocument/2006/relationships/tags" Target="../tags/tag178.xml"/><Relationship Id="rId20" Type="http://schemas.openxmlformats.org/officeDocument/2006/relationships/tags" Target="../tags/tag131.xml"/><Relationship Id="rId41" Type="http://schemas.openxmlformats.org/officeDocument/2006/relationships/tags" Target="../tags/tag152.xml"/><Relationship Id="rId54" Type="http://schemas.openxmlformats.org/officeDocument/2006/relationships/tags" Target="../tags/tag165.xml"/><Relationship Id="rId62" Type="http://schemas.openxmlformats.org/officeDocument/2006/relationships/tags" Target="../tags/tag173.xml"/><Relationship Id="rId70" Type="http://schemas.openxmlformats.org/officeDocument/2006/relationships/oleObject" Target="../embeddings/oleObject24.bin"/><Relationship Id="rId1" Type="http://schemas.openxmlformats.org/officeDocument/2006/relationships/vmlDrawing" Target="../drawings/vmlDrawing24.vml"/><Relationship Id="rId6" Type="http://schemas.openxmlformats.org/officeDocument/2006/relationships/tags" Target="../tags/tag117.xml"/><Relationship Id="rId15" Type="http://schemas.openxmlformats.org/officeDocument/2006/relationships/tags" Target="../tags/tag126.xml"/><Relationship Id="rId23" Type="http://schemas.openxmlformats.org/officeDocument/2006/relationships/tags" Target="../tags/tag134.xml"/><Relationship Id="rId28" Type="http://schemas.openxmlformats.org/officeDocument/2006/relationships/tags" Target="../tags/tag139.xml"/><Relationship Id="rId36" Type="http://schemas.openxmlformats.org/officeDocument/2006/relationships/tags" Target="../tags/tag147.xml"/><Relationship Id="rId49" Type="http://schemas.openxmlformats.org/officeDocument/2006/relationships/tags" Target="../tags/tag160.xml"/><Relationship Id="rId57" Type="http://schemas.openxmlformats.org/officeDocument/2006/relationships/tags" Target="../tags/tag168.xml"/><Relationship Id="rId10" Type="http://schemas.openxmlformats.org/officeDocument/2006/relationships/tags" Target="../tags/tag121.xml"/><Relationship Id="rId31" Type="http://schemas.openxmlformats.org/officeDocument/2006/relationships/tags" Target="../tags/tag142.xml"/><Relationship Id="rId44" Type="http://schemas.openxmlformats.org/officeDocument/2006/relationships/tags" Target="../tags/tag155.xml"/><Relationship Id="rId52" Type="http://schemas.openxmlformats.org/officeDocument/2006/relationships/tags" Target="../tags/tag163.xml"/><Relationship Id="rId60" Type="http://schemas.openxmlformats.org/officeDocument/2006/relationships/tags" Target="../tags/tag171.xml"/><Relationship Id="rId65" Type="http://schemas.openxmlformats.org/officeDocument/2006/relationships/tags" Target="../tags/tag176.xml"/><Relationship Id="rId73" Type="http://schemas.openxmlformats.org/officeDocument/2006/relationships/chart" Target="../charts/chart3.xml"/><Relationship Id="rId4" Type="http://schemas.openxmlformats.org/officeDocument/2006/relationships/tags" Target="../tags/tag115.xml"/><Relationship Id="rId9" Type="http://schemas.openxmlformats.org/officeDocument/2006/relationships/tags" Target="../tags/tag120.xml"/><Relationship Id="rId13" Type="http://schemas.openxmlformats.org/officeDocument/2006/relationships/tags" Target="../tags/tag124.xml"/><Relationship Id="rId18" Type="http://schemas.openxmlformats.org/officeDocument/2006/relationships/tags" Target="../tags/tag129.xml"/><Relationship Id="rId39" Type="http://schemas.openxmlformats.org/officeDocument/2006/relationships/tags" Target="../tags/tag150.xml"/><Relationship Id="rId34" Type="http://schemas.openxmlformats.org/officeDocument/2006/relationships/tags" Target="../tags/tag145.xml"/><Relationship Id="rId50" Type="http://schemas.openxmlformats.org/officeDocument/2006/relationships/tags" Target="../tags/tag161.xml"/><Relationship Id="rId55" Type="http://schemas.openxmlformats.org/officeDocument/2006/relationships/tags" Target="../tags/tag166.xml"/><Relationship Id="rId7" Type="http://schemas.openxmlformats.org/officeDocument/2006/relationships/tags" Target="../tags/tag118.xml"/><Relationship Id="rId71"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1.emf"/><Relationship Id="rId2" Type="http://schemas.openxmlformats.org/officeDocument/2006/relationships/tags" Target="../tags/tag179.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8.xml"/><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2.xml"/><Relationship Id="rId7" Type="http://schemas.openxmlformats.org/officeDocument/2006/relationships/image" Target="../media/image1.emf"/><Relationship Id="rId2" Type="http://schemas.openxmlformats.org/officeDocument/2006/relationships/tags" Target="../tags/tag181.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9.xml"/><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4CCF32A0-957B-409F-AB8B-F789E821BD6E}"/>
              </a:ext>
            </a:extLst>
          </p:cNvPr>
          <p:cNvGraphicFramePr>
            <a:graphicFrameLocks noChangeAspect="1"/>
          </p:cNvGraphicFramePr>
          <p:nvPr>
            <p:custDataLst>
              <p:tags r:id="rId2"/>
            </p:custDataLst>
            <p:extLst>
              <p:ext uri="{D42A27DB-BD31-4B8C-83A1-F6EECF244321}">
                <p14:modId xmlns:p14="http://schemas.microsoft.com/office/powerpoint/2010/main" val="2326736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5"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xmlns="" id="{4CCF32A0-957B-409F-AB8B-F789E821BD6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6F1A17E3-F890-465D-ACAF-2F380D870C5C}"/>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3200" b="1" dirty="0">
              <a:latin typeface="Arial" panose="020B0604020202020204" pitchFamily="34" charset="0"/>
              <a:ea typeface="+mj-ea"/>
              <a:cs typeface="+mj-cs"/>
              <a:sym typeface="Arial" panose="020B0604020202020204" pitchFamily="34" charset="0"/>
            </a:endParaRPr>
          </a:p>
        </p:txBody>
      </p:sp>
      <p:sp>
        <p:nvSpPr>
          <p:cNvPr id="5" name="Title 4"/>
          <p:cNvSpPr>
            <a:spLocks noGrp="1"/>
          </p:cNvSpPr>
          <p:nvPr>
            <p:ph type="ctrTitle"/>
          </p:nvPr>
        </p:nvSpPr>
        <p:spPr>
          <a:xfrm>
            <a:off x="6001965" y="1830302"/>
            <a:ext cx="5552725" cy="2286058"/>
          </a:xfrm>
        </p:spPr>
        <p:txBody>
          <a:bodyPr/>
          <a:lstStyle/>
          <a:p>
            <a:r>
              <a:rPr lang="en-US" cap="all"/>
              <a:t>assessing Person-Centered Therapeutic Innovations</a:t>
            </a:r>
            <a:endParaRPr lang="en-US" cap="all" dirty="0"/>
          </a:p>
        </p:txBody>
      </p:sp>
      <p:pic>
        <p:nvPicPr>
          <p:cNvPr id="8" name="Picture 87" descr="http://www.worldvision.org/sites/default/files/styles/press-header-image/public/images/press_releases/efpia-logo_700x405.png?itok=OgcLxMLC">
            <a:extLst>
              <a:ext uri="{FF2B5EF4-FFF2-40B4-BE49-F238E27FC236}">
                <a16:creationId xmlns:a16="http://schemas.microsoft.com/office/drawing/2014/main" xmlns="" id="{4850B4F4-5839-45C7-A994-0589B04C5F0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2628" t="4188" r="12677" b="18479"/>
          <a:stretch/>
        </p:blipFill>
        <p:spPr bwMode="auto">
          <a:xfrm>
            <a:off x="9878686" y="4805177"/>
            <a:ext cx="1168988" cy="700235"/>
          </a:xfrm>
          <a:prstGeom prst="rect">
            <a:avLst/>
          </a:prstGeom>
          <a:noFill/>
        </p:spPr>
      </p:pic>
      <p:sp>
        <p:nvSpPr>
          <p:cNvPr id="4" name="TextBox 3">
            <a:extLst>
              <a:ext uri="{FF2B5EF4-FFF2-40B4-BE49-F238E27FC236}">
                <a16:creationId xmlns:a16="http://schemas.microsoft.com/office/drawing/2014/main" xmlns="" id="{6E5D746C-1E8C-466B-8ECC-5E3D72F76E47}"/>
              </a:ext>
            </a:extLst>
          </p:cNvPr>
          <p:cNvSpPr txBox="1"/>
          <p:nvPr/>
        </p:nvSpPr>
        <p:spPr>
          <a:xfrm>
            <a:off x="7287491" y="4116360"/>
            <a:ext cx="4267199" cy="338554"/>
          </a:xfrm>
          <a:prstGeom prst="rect">
            <a:avLst/>
          </a:prstGeom>
          <a:noFill/>
        </p:spPr>
        <p:txBody>
          <a:bodyPr wrap="square" rtlCol="0">
            <a:spAutoFit/>
          </a:bodyPr>
          <a:lstStyle/>
          <a:p>
            <a:r>
              <a:rPr lang="en-US" sz="1600" b="1">
                <a:solidFill>
                  <a:schemeClr val="accent1"/>
                </a:solidFill>
              </a:rPr>
              <a:t>An IQVIA Presentation prepared for EFPIA</a:t>
            </a:r>
            <a:endParaRPr lang="en-US" sz="1600" b="1" dirty="0">
              <a:solidFill>
                <a:schemeClr val="accent1"/>
              </a:solidFill>
            </a:endParaRPr>
          </a:p>
        </p:txBody>
      </p:sp>
    </p:spTree>
    <p:extLst>
      <p:ext uri="{BB962C8B-B14F-4D97-AF65-F5344CB8AC3E}">
        <p14:creationId xmlns:p14="http://schemas.microsoft.com/office/powerpoint/2010/main" val="137589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B3B9619B-7305-480F-A9C8-FB550B6863EF}"/>
              </a:ext>
            </a:extLst>
          </p:cNvPr>
          <p:cNvGraphicFramePr>
            <a:graphicFrameLocks noChangeAspect="1"/>
          </p:cNvGraphicFramePr>
          <p:nvPr>
            <p:custDataLst>
              <p:tags r:id="rId2"/>
            </p:custDataLst>
            <p:extLst>
              <p:ext uri="{D42A27DB-BD31-4B8C-83A1-F6EECF244321}">
                <p14:modId xmlns:p14="http://schemas.microsoft.com/office/powerpoint/2010/main" val="2538615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6" imgW="216" imgH="216" progId="TCLayout.ActiveDocument.1">
                  <p:embed/>
                </p:oleObj>
              </mc:Choice>
              <mc:Fallback>
                <p:oleObj name="think-cell Slide" r:id="rId6" imgW="216" imgH="216" progId="TCLayout.ActiveDocument.1">
                  <p:embed/>
                  <p:pic>
                    <p:nvPicPr>
                      <p:cNvPr id="6" name="Object 5" hidden="1">
                        <a:extLst>
                          <a:ext uri="{FF2B5EF4-FFF2-40B4-BE49-F238E27FC236}">
                            <a16:creationId xmlns:a16="http://schemas.microsoft.com/office/drawing/2014/main" xmlns="" id="{B3B9619B-7305-480F-A9C8-FB550B6863E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29E89C85-1EF6-4292-9E55-4E912ECAB838}"/>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3600" b="1" i="1" dirty="0">
              <a:latin typeface="Arial" panose="020B0604020202020204" pitchFamily="34" charset="0"/>
              <a:ea typeface="+mj-ea"/>
              <a:cs typeface="+mj-cs"/>
              <a:sym typeface="Arial" panose="020B0604020202020204" pitchFamily="34" charset="0"/>
            </a:endParaRPr>
          </a:p>
        </p:txBody>
      </p:sp>
      <p:sp>
        <p:nvSpPr>
          <p:cNvPr id="5" name="Title 4">
            <a:extLst>
              <a:ext uri="{FF2B5EF4-FFF2-40B4-BE49-F238E27FC236}">
                <a16:creationId xmlns:a16="http://schemas.microsoft.com/office/drawing/2014/main" xmlns="" id="{22C793B3-0473-4893-A4EE-149C6D5B434A}"/>
              </a:ext>
            </a:extLst>
          </p:cNvPr>
          <p:cNvSpPr>
            <a:spLocks noGrp="1"/>
          </p:cNvSpPr>
          <p:nvPr>
            <p:ph type="title"/>
          </p:nvPr>
        </p:nvSpPr>
        <p:spPr/>
        <p:txBody>
          <a:bodyPr/>
          <a:lstStyle/>
          <a:p>
            <a:pPr>
              <a:lnSpc>
                <a:spcPct val="100000"/>
              </a:lnSpc>
              <a:spcBef>
                <a:spcPts val="0"/>
              </a:spcBef>
            </a:pPr>
            <a:r>
              <a:rPr lang="en-US"/>
              <a:t>Differing value perception of these innovations by stakeholders is </a:t>
            </a:r>
            <a:r>
              <a:rPr lang="en-US" b="1" i="1"/>
              <a:t>at odds</a:t>
            </a:r>
            <a:r>
              <a:rPr lang="en-US"/>
              <a:t> with general undervaluation of these solutions per HTA and P&amp;R provisions, pointing to a </a:t>
            </a:r>
            <a:r>
              <a:rPr lang="en-US" b="1" i="1"/>
              <a:t>need for reflection</a:t>
            </a:r>
            <a:endParaRPr lang="en-US" b="1" i="1" dirty="0"/>
          </a:p>
        </p:txBody>
      </p:sp>
    </p:spTree>
    <p:extLst>
      <p:ext uri="{BB962C8B-B14F-4D97-AF65-F5344CB8AC3E}">
        <p14:creationId xmlns:p14="http://schemas.microsoft.com/office/powerpoint/2010/main" val="32046885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DB8DFB98-C6E0-4E4C-B1E0-90F0D438B2EE}"/>
              </a:ext>
            </a:extLst>
          </p:cNvPr>
          <p:cNvGraphicFramePr>
            <a:graphicFrameLocks noChangeAspect="1"/>
          </p:cNvGraphicFramePr>
          <p:nvPr>
            <p:custDataLst>
              <p:tags r:id="rId2"/>
            </p:custDataLst>
            <p:extLst>
              <p:ext uri="{D42A27DB-BD31-4B8C-83A1-F6EECF244321}">
                <p14:modId xmlns:p14="http://schemas.microsoft.com/office/powerpoint/2010/main" val="3143627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6" imgW="216" imgH="216" progId="TCLayout.ActiveDocument.1">
                  <p:embed/>
                </p:oleObj>
              </mc:Choice>
              <mc:Fallback>
                <p:oleObj name="think-cell Slide" r:id="rId6" imgW="216" imgH="216" progId="TCLayout.ActiveDocument.1">
                  <p:embed/>
                  <p:pic>
                    <p:nvPicPr>
                      <p:cNvPr id="4" name="Object 3" hidden="1">
                        <a:extLst>
                          <a:ext uri="{FF2B5EF4-FFF2-40B4-BE49-F238E27FC236}">
                            <a16:creationId xmlns:a16="http://schemas.microsoft.com/office/drawing/2014/main" xmlns="" id="{DB8DFB98-C6E0-4E4C-B1E0-90F0D438B2E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7BB2E069-E831-4873-B601-146118061569}"/>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ext Placeholder 1">
            <a:extLst>
              <a:ext uri="{FF2B5EF4-FFF2-40B4-BE49-F238E27FC236}">
                <a16:creationId xmlns:a16="http://schemas.microsoft.com/office/drawing/2014/main" xmlns="" id="{36AA0B44-3D77-41E6-AA65-E10592EB16C6}"/>
              </a:ext>
            </a:extLst>
          </p:cNvPr>
          <p:cNvSpPr>
            <a:spLocks noGrp="1"/>
          </p:cNvSpPr>
          <p:nvPr>
            <p:ph type="body" sz="quarter" idx="16"/>
          </p:nvPr>
        </p:nvSpPr>
        <p:spPr/>
        <p:txBody>
          <a:bodyPr/>
          <a:lstStyle/>
          <a:p>
            <a:r>
              <a:rPr lang="en-US"/>
              <a:t>Value perceptions </a:t>
            </a:r>
            <a:endParaRPr lang="en-US" dirty="0"/>
          </a:p>
        </p:txBody>
      </p:sp>
      <p:sp>
        <p:nvSpPr>
          <p:cNvPr id="3" name="Title 2">
            <a:extLst>
              <a:ext uri="{FF2B5EF4-FFF2-40B4-BE49-F238E27FC236}">
                <a16:creationId xmlns:a16="http://schemas.microsoft.com/office/drawing/2014/main" xmlns="" id="{1F45BD12-C5E3-4BD2-8D05-C16E5A7FDFE0}"/>
              </a:ext>
            </a:extLst>
          </p:cNvPr>
          <p:cNvSpPr>
            <a:spLocks noGrp="1"/>
          </p:cNvSpPr>
          <p:nvPr>
            <p:ph type="title"/>
          </p:nvPr>
        </p:nvSpPr>
        <p:spPr>
          <a:xfrm>
            <a:off x="426720" y="294468"/>
            <a:ext cx="11338560" cy="768263"/>
          </a:xfrm>
        </p:spPr>
        <p:txBody>
          <a:bodyPr/>
          <a:lstStyle/>
          <a:p>
            <a:r>
              <a:rPr lang="en-US"/>
              <a:t>Perception of value offered by Person-Centered Therapeutic Innovations varies across stakeholders</a:t>
            </a:r>
            <a:endParaRPr lang="en-US" dirty="0"/>
          </a:p>
        </p:txBody>
      </p:sp>
      <p:graphicFrame>
        <p:nvGraphicFramePr>
          <p:cNvPr id="5" name="Table 4">
            <a:extLst>
              <a:ext uri="{FF2B5EF4-FFF2-40B4-BE49-F238E27FC236}">
                <a16:creationId xmlns:a16="http://schemas.microsoft.com/office/drawing/2014/main" xmlns="" id="{94D8C4E7-43B3-44B3-8FE9-63B9B219558E}"/>
              </a:ext>
            </a:extLst>
          </p:cNvPr>
          <p:cNvGraphicFramePr>
            <a:graphicFrameLocks noGrp="1"/>
          </p:cNvGraphicFramePr>
          <p:nvPr>
            <p:extLst>
              <p:ext uri="{D42A27DB-BD31-4B8C-83A1-F6EECF244321}">
                <p14:modId xmlns:p14="http://schemas.microsoft.com/office/powerpoint/2010/main" val="2230185865"/>
              </p:ext>
            </p:extLst>
          </p:nvPr>
        </p:nvGraphicFramePr>
        <p:xfrm>
          <a:off x="1494787" y="3898425"/>
          <a:ext cx="4830990" cy="1920240"/>
        </p:xfrm>
        <a:graphic>
          <a:graphicData uri="http://schemas.openxmlformats.org/drawingml/2006/table">
            <a:tbl>
              <a:tblPr bandRow="1">
                <a:tableStyleId>{2D5ABB26-0587-4C30-8999-92F81FD0307C}</a:tableStyleId>
              </a:tblPr>
              <a:tblGrid>
                <a:gridCol w="178824">
                  <a:extLst>
                    <a:ext uri="{9D8B030D-6E8A-4147-A177-3AD203B41FA5}">
                      <a16:colId xmlns:a16="http://schemas.microsoft.com/office/drawing/2014/main" xmlns="" val="3011871056"/>
                    </a:ext>
                  </a:extLst>
                </a:gridCol>
                <a:gridCol w="1804043">
                  <a:extLst>
                    <a:ext uri="{9D8B030D-6E8A-4147-A177-3AD203B41FA5}">
                      <a16:colId xmlns:a16="http://schemas.microsoft.com/office/drawing/2014/main" xmlns="" val="2079055076"/>
                    </a:ext>
                  </a:extLst>
                </a:gridCol>
                <a:gridCol w="902021">
                  <a:extLst>
                    <a:ext uri="{9D8B030D-6E8A-4147-A177-3AD203B41FA5}">
                      <a16:colId xmlns:a16="http://schemas.microsoft.com/office/drawing/2014/main" xmlns="" val="4202559813"/>
                    </a:ext>
                  </a:extLst>
                </a:gridCol>
                <a:gridCol w="1008000">
                  <a:extLst>
                    <a:ext uri="{9D8B030D-6E8A-4147-A177-3AD203B41FA5}">
                      <a16:colId xmlns:a16="http://schemas.microsoft.com/office/drawing/2014/main" xmlns="" val="3427281858"/>
                    </a:ext>
                  </a:extLst>
                </a:gridCol>
                <a:gridCol w="938102">
                  <a:extLst>
                    <a:ext uri="{9D8B030D-6E8A-4147-A177-3AD203B41FA5}">
                      <a16:colId xmlns:a16="http://schemas.microsoft.com/office/drawing/2014/main" xmlns="" val="3095685601"/>
                    </a:ext>
                  </a:extLst>
                </a:gridCol>
              </a:tblGrid>
              <a:tr h="165364">
                <a:tc gridSpan="2">
                  <a:txBody>
                    <a:bodyPr/>
                    <a:lstStyle/>
                    <a:p>
                      <a:pPr algn="l" eaLnBrk="1"/>
                      <a:endParaRPr lang="en-US" sz="1200" b="1"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algn="ctr"/>
                      <a:r>
                        <a:rPr lang="en-US" sz="1200" b="1">
                          <a:solidFill>
                            <a:schemeClr val="accent1"/>
                          </a:solidFill>
                        </a:rPr>
                        <a:t>Payer</a:t>
                      </a:r>
                      <a:endParaRPr lang="en-US" sz="1200" b="1" dirty="0">
                        <a:solidFill>
                          <a:schemeClr val="accent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accent1"/>
                          </a:solidFill>
                        </a:rPr>
                        <a:t>Clinical KOL</a:t>
                      </a:r>
                      <a:endParaRPr lang="en-US" sz="1200" b="1" dirty="0">
                        <a:solidFill>
                          <a:schemeClr val="accent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a:solidFill>
                            <a:schemeClr val="accent1"/>
                          </a:solidFill>
                        </a:rPr>
                        <a:t>Patient Rep</a:t>
                      </a:r>
                      <a:endParaRPr lang="en-US" sz="1200" b="1" dirty="0">
                        <a:solidFill>
                          <a:schemeClr val="accent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76775984"/>
                  </a:ext>
                </a:extLst>
              </a:tr>
              <a:tr h="16536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Clinical outcome benefit</a:t>
                      </a:r>
                      <a:endParaRPr lang="en-US"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accent4"/>
                          </a:solidFill>
                        </a:rPr>
                        <a:t>High</a:t>
                      </a:r>
                      <a:endParaRPr lang="en-US" sz="1100" b="1" dirty="0">
                        <a:solidFill>
                          <a:schemeClr val="accent4"/>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High</a:t>
                      </a:r>
                      <a:endPar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High</a:t>
                      </a:r>
                      <a:endPar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04651146"/>
                  </a:ext>
                </a:extLst>
              </a:tr>
              <a:tr h="165364">
                <a:tc vMerge="1">
                  <a:txBody>
                    <a:bodyPr/>
                    <a:lstStyle/>
                    <a:p>
                      <a:pPr algn="l"/>
                      <a:endParaRPr lang="en-GB"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a:solidFill>
                            <a:schemeClr val="tx1"/>
                          </a:solidFill>
                        </a:rPr>
                        <a:t>Cost benefit </a:t>
                      </a:r>
                      <a:endParaRPr lang="en-US"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accent4"/>
                          </a:solidFill>
                        </a:rPr>
                        <a:t>High</a:t>
                      </a:r>
                      <a:endParaRPr lang="en-US" sz="1100" b="1" dirty="0">
                        <a:solidFill>
                          <a:schemeClr val="accent4"/>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75000"/>
                            </a:schemeClr>
                          </a:solidFill>
                          <a:effectLst/>
                          <a:uLnTx/>
                          <a:uFillTx/>
                          <a:latin typeface="Arial" panose="020B0604020202020204"/>
                          <a:ea typeface="+mn-ea"/>
                          <a:cs typeface="+mn-cs"/>
                        </a:rPr>
                        <a:t>Low</a:t>
                      </a:r>
                      <a:endParaRPr kumimoji="0" lang="en-US" sz="1100" b="1" i="0" u="none" strike="noStrike" kern="1200" cap="none" spc="0" normalizeH="0" baseline="0" noProof="0" dirty="0">
                        <a:ln>
                          <a:noFill/>
                        </a:ln>
                        <a:solidFill>
                          <a:schemeClr val="bg1">
                            <a:lumMod val="75000"/>
                          </a:schemeClr>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75000"/>
                            </a:schemeClr>
                          </a:solidFill>
                          <a:effectLst/>
                          <a:uLnTx/>
                          <a:uFillTx/>
                          <a:latin typeface="Arial" panose="020B0604020202020204"/>
                          <a:ea typeface="+mn-ea"/>
                          <a:cs typeface="+mn-cs"/>
                        </a:rPr>
                        <a:t>Low</a:t>
                      </a:r>
                      <a:endParaRPr kumimoji="0" lang="en-US" sz="1100" b="1" i="0" u="none" strike="noStrike" kern="1200" cap="none" spc="0" normalizeH="0" baseline="0" noProof="0" dirty="0">
                        <a:ln>
                          <a:noFill/>
                        </a:ln>
                        <a:solidFill>
                          <a:schemeClr val="bg1">
                            <a:lumMod val="75000"/>
                          </a:schemeClr>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34896671"/>
                  </a:ext>
                </a:extLst>
              </a:tr>
              <a:tr h="165364">
                <a:tc vMerge="1">
                  <a:txBody>
                    <a:bodyPr/>
                    <a:lstStyle/>
                    <a:p>
                      <a:pPr algn="l"/>
                      <a:endParaRPr lang="en-GB"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a:solidFill>
                            <a:schemeClr val="tx1"/>
                          </a:solidFill>
                        </a:rPr>
                        <a:t>Efficiency benefit</a:t>
                      </a:r>
                      <a:endParaRPr lang="en-US"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bg1">
                              <a:lumMod val="75000"/>
                            </a:schemeClr>
                          </a:solidFill>
                        </a:rPr>
                        <a:t>Low</a:t>
                      </a:r>
                      <a:endParaRPr lang="en-US" sz="1100" b="1" dirty="0">
                        <a:solidFill>
                          <a:schemeClr val="bg1">
                            <a:lumMod val="75000"/>
                          </a:schemeClr>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accent3"/>
                          </a:solidFill>
                        </a:rPr>
                        <a:t>Moderate</a:t>
                      </a:r>
                      <a:endParaRPr lang="en-US" sz="1100" b="1" dirty="0">
                        <a:solidFill>
                          <a:schemeClr val="accent3"/>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bg1">
                              <a:lumMod val="75000"/>
                            </a:schemeClr>
                          </a:solidFill>
                        </a:rPr>
                        <a:t>Low</a:t>
                      </a:r>
                      <a:endParaRPr lang="en-US" sz="1100" b="1" dirty="0">
                        <a:solidFill>
                          <a:schemeClr val="bg1">
                            <a:lumMod val="75000"/>
                          </a:schemeClr>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67829194"/>
                  </a:ext>
                </a:extLst>
              </a:tr>
              <a:tr h="165364">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Patient/family experience</a:t>
                      </a:r>
                      <a:endParaRPr lang="en-US"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75000"/>
                            </a:schemeClr>
                          </a:solidFill>
                          <a:effectLst/>
                          <a:uLnTx/>
                          <a:uFillTx/>
                          <a:latin typeface="Arial" panose="020B0604020202020204"/>
                          <a:ea typeface="+mn-ea"/>
                          <a:cs typeface="+mn-cs"/>
                        </a:rPr>
                        <a:t>Low</a:t>
                      </a:r>
                      <a:endParaRPr kumimoji="0" lang="en-US" sz="1100" b="1" i="0" u="none" strike="noStrike" kern="1200" cap="none" spc="0" normalizeH="0" baseline="0" noProof="0" dirty="0">
                        <a:ln>
                          <a:noFill/>
                        </a:ln>
                        <a:solidFill>
                          <a:schemeClr val="bg1">
                            <a:lumMod val="75000"/>
                          </a:schemeClr>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High</a:t>
                      </a:r>
                      <a:endPar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High</a:t>
                      </a:r>
                      <a:endPar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5483314"/>
                  </a:ext>
                </a:extLst>
              </a:tr>
              <a:tr h="1653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Physician experience </a:t>
                      </a:r>
                      <a:endParaRPr lang="en-US"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75000"/>
                            </a:schemeClr>
                          </a:solidFill>
                          <a:effectLst/>
                          <a:uLnTx/>
                          <a:uFillTx/>
                          <a:latin typeface="Arial" panose="020B0604020202020204"/>
                          <a:ea typeface="+mn-ea"/>
                          <a:cs typeface="+mn-cs"/>
                        </a:rPr>
                        <a:t>Low</a:t>
                      </a:r>
                      <a:endParaRPr kumimoji="0" lang="en-US" sz="1100" b="1" i="0" u="none" strike="noStrike" kern="1200" cap="none" spc="0" normalizeH="0" baseline="0" noProof="0" dirty="0">
                        <a:ln>
                          <a:noFill/>
                        </a:ln>
                        <a:solidFill>
                          <a:schemeClr val="bg1">
                            <a:lumMod val="75000"/>
                          </a:schemeClr>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High</a:t>
                      </a:r>
                      <a:endPar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accent3"/>
                          </a:solidFill>
                        </a:rPr>
                        <a:t>Moderate</a:t>
                      </a:r>
                      <a:endParaRPr lang="en-US" sz="1100" b="1" dirty="0">
                        <a:solidFill>
                          <a:schemeClr val="accent3"/>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83497970"/>
                  </a:ext>
                </a:extLst>
              </a:tr>
              <a:tr h="1653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rPr>
                        <a:t>Provider experience</a:t>
                      </a:r>
                      <a:endParaRPr lang="en-US" sz="1200" b="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75000"/>
                            </a:schemeClr>
                          </a:solidFill>
                          <a:effectLst/>
                          <a:uLnTx/>
                          <a:uFillTx/>
                          <a:latin typeface="Arial" panose="020B0604020202020204"/>
                          <a:ea typeface="+mn-ea"/>
                          <a:cs typeface="+mn-cs"/>
                        </a:rPr>
                        <a:t>Low</a:t>
                      </a:r>
                      <a:endParaRPr kumimoji="0" lang="en-US" sz="1100" b="1" i="0" u="none" strike="noStrike" kern="1200" cap="none" spc="0" normalizeH="0" baseline="0" noProof="0" dirty="0">
                        <a:ln>
                          <a:noFill/>
                        </a:ln>
                        <a:solidFill>
                          <a:schemeClr val="bg1">
                            <a:lumMod val="75000"/>
                          </a:schemeClr>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High</a:t>
                      </a:r>
                      <a:endParaRPr kumimoji="0" lang="en-US" sz="1100" b="1" i="0" u="none" strike="noStrike" kern="1200" cap="none" spc="0" normalizeH="0" baseline="0" noProof="0" dirty="0">
                        <a:ln>
                          <a:noFill/>
                        </a:ln>
                        <a:solidFill>
                          <a:schemeClr val="accent4"/>
                        </a:solidFill>
                        <a:effectLst/>
                        <a:uLnTx/>
                        <a:uFillTx/>
                        <a:latin typeface="Arial" panose="020B0604020202020204"/>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lumMod val="75000"/>
                            </a:schemeClr>
                          </a:solidFill>
                          <a:effectLst/>
                          <a:uLnTx/>
                          <a:uFillTx/>
                          <a:latin typeface="+mn-lt"/>
                          <a:ea typeface="+mn-ea"/>
                          <a:cs typeface="+mn-cs"/>
                        </a:rPr>
                        <a:t>Low</a:t>
                      </a:r>
                      <a:endParaRPr kumimoji="0" lang="en-US" sz="1100" b="1" i="0" u="none" strike="noStrike" kern="1200" cap="none" spc="0" normalizeH="0" baseline="0" noProof="0" dirty="0">
                        <a:ln>
                          <a:noFill/>
                        </a:ln>
                        <a:solidFill>
                          <a:schemeClr val="bg1">
                            <a:lumMod val="75000"/>
                          </a:schemeClr>
                        </a:solidFill>
                        <a:effectLst/>
                        <a:uLnTx/>
                        <a:uFillTx/>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0000"/>
                          <a:lumOff val="40000"/>
                        </a:schemeClr>
                      </a:solidFill>
                      <a:prstDash val="sysDot"/>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76425725"/>
                  </a:ext>
                </a:extLst>
              </a:tr>
            </a:tbl>
          </a:graphicData>
        </a:graphic>
      </p:graphicFrame>
      <p:sp>
        <p:nvSpPr>
          <p:cNvPr id="6" name="Rectangle: Top Corners Rounded 5">
            <a:extLst>
              <a:ext uri="{FF2B5EF4-FFF2-40B4-BE49-F238E27FC236}">
                <a16:creationId xmlns:a16="http://schemas.microsoft.com/office/drawing/2014/main" xmlns="" id="{F93CB1FB-5A67-484C-8810-9F292B5C94C3}"/>
              </a:ext>
            </a:extLst>
          </p:cNvPr>
          <p:cNvSpPr/>
          <p:nvPr/>
        </p:nvSpPr>
        <p:spPr>
          <a:xfrm>
            <a:off x="425787" y="3969899"/>
            <a:ext cx="1039321" cy="1920238"/>
          </a:xfrm>
          <a:prstGeom prst="round2SameRect">
            <a:avLst>
              <a:gd name="adj1" fmla="val 0"/>
              <a:gd name="adj2" fmla="val 0"/>
            </a:avLst>
          </a:prstGeom>
          <a:solidFill>
            <a:schemeClr val="tx1">
              <a:lumMod val="20000"/>
              <a:lumOff val="80000"/>
            </a:schemeClr>
          </a:solidFill>
        </p:spPr>
        <p:txBody>
          <a:bodyPr wrap="square">
            <a:noAutofit/>
          </a:bodyPr>
          <a:lstStyle/>
          <a:p>
            <a:r>
              <a:rPr lang="en-US" sz="1200" b="1" i="1" dirty="0">
                <a:solidFill>
                  <a:schemeClr val="tx2"/>
                </a:solidFill>
                <a:latin typeface="Arial" panose="020B0604020202020204" pitchFamily="34" charset="0"/>
                <a:ea typeface="Times New Roman" panose="02020603050405020304" pitchFamily="18" charset="0"/>
              </a:rPr>
              <a:t>When asked about importance of value domains…</a:t>
            </a:r>
            <a:endParaRPr lang="en-US" sz="1200" i="1" dirty="0">
              <a:solidFill>
                <a:schemeClr val="tx2"/>
              </a:solidFill>
            </a:endParaRPr>
          </a:p>
        </p:txBody>
      </p:sp>
      <p:graphicFrame>
        <p:nvGraphicFramePr>
          <p:cNvPr id="194" name="Table 193">
            <a:extLst>
              <a:ext uri="{FF2B5EF4-FFF2-40B4-BE49-F238E27FC236}">
                <a16:creationId xmlns:a16="http://schemas.microsoft.com/office/drawing/2014/main" xmlns="" id="{9FC49629-131E-4822-B7EF-B0B651F15CC1}"/>
              </a:ext>
            </a:extLst>
          </p:cNvPr>
          <p:cNvGraphicFramePr>
            <a:graphicFrameLocks noGrp="1"/>
          </p:cNvGraphicFramePr>
          <p:nvPr>
            <p:extLst>
              <p:ext uri="{D42A27DB-BD31-4B8C-83A1-F6EECF244321}">
                <p14:modId xmlns:p14="http://schemas.microsoft.com/office/powerpoint/2010/main" val="2544726168"/>
              </p:ext>
            </p:extLst>
          </p:nvPr>
        </p:nvGraphicFramePr>
        <p:xfrm>
          <a:off x="1564374" y="1622659"/>
          <a:ext cx="4724475" cy="2057400"/>
        </p:xfrm>
        <a:graphic>
          <a:graphicData uri="http://schemas.openxmlformats.org/drawingml/2006/table">
            <a:tbl>
              <a:tblPr bandRow="1">
                <a:tableStyleId>{2D5ABB26-0587-4C30-8999-92F81FD0307C}</a:tableStyleId>
              </a:tblPr>
              <a:tblGrid>
                <a:gridCol w="277372">
                  <a:extLst>
                    <a:ext uri="{9D8B030D-6E8A-4147-A177-3AD203B41FA5}">
                      <a16:colId xmlns:a16="http://schemas.microsoft.com/office/drawing/2014/main" xmlns="" val="20000"/>
                    </a:ext>
                  </a:extLst>
                </a:gridCol>
                <a:gridCol w="1457525">
                  <a:extLst>
                    <a:ext uri="{9D8B030D-6E8A-4147-A177-3AD203B41FA5}">
                      <a16:colId xmlns:a16="http://schemas.microsoft.com/office/drawing/2014/main" xmlns="" val="20001"/>
                    </a:ext>
                  </a:extLst>
                </a:gridCol>
                <a:gridCol w="1457525">
                  <a:extLst>
                    <a:ext uri="{9D8B030D-6E8A-4147-A177-3AD203B41FA5}">
                      <a16:colId xmlns:a16="http://schemas.microsoft.com/office/drawing/2014/main" xmlns="" val="20002"/>
                    </a:ext>
                  </a:extLst>
                </a:gridCol>
                <a:gridCol w="1532053">
                  <a:extLst>
                    <a:ext uri="{9D8B030D-6E8A-4147-A177-3AD203B41FA5}">
                      <a16:colId xmlns:a16="http://schemas.microsoft.com/office/drawing/2014/main" xmlns="" val="20003"/>
                    </a:ext>
                  </a:extLst>
                </a:gridCol>
              </a:tblGrid>
              <a:tr h="167967">
                <a:tc>
                  <a:txBody>
                    <a:bodyPr/>
                    <a:lstStyle/>
                    <a:p>
                      <a:pPr algn="ctr"/>
                      <a:r>
                        <a:rPr lang="en-US" sz="1100" b="1">
                          <a:solidFill>
                            <a:schemeClr val="accent1"/>
                          </a:solidFill>
                        </a:rPr>
                        <a:t>#</a:t>
                      </a:r>
                      <a:endParaRPr lang="en-US" sz="11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accent1"/>
                          </a:solidFill>
                        </a:rPr>
                        <a:t>Payer</a:t>
                      </a:r>
                      <a:endParaRPr lang="en-US" sz="11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accent1"/>
                          </a:solidFill>
                        </a:rPr>
                        <a:t>Clinical KOL</a:t>
                      </a:r>
                      <a:endParaRPr lang="en-US" sz="11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solidFill>
                            <a:schemeClr val="accent1"/>
                          </a:solidFill>
                        </a:rPr>
                        <a:t>Patient Rep</a:t>
                      </a:r>
                      <a:endParaRPr lang="en-US" sz="1100" b="1" dirty="0">
                        <a:solidFill>
                          <a:schemeClr val="accent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7967">
                <a:tc>
                  <a:txBody>
                    <a:bodyPr/>
                    <a:lstStyle/>
                    <a:p>
                      <a:pPr algn="ctr"/>
                      <a:r>
                        <a:rPr lang="en-US" sz="1100" b="1">
                          <a:solidFill>
                            <a:schemeClr val="tx2"/>
                          </a:solidFill>
                        </a:rPr>
                        <a:t>1</a:t>
                      </a:r>
                      <a:endParaRPr lang="en-US" sz="11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2"/>
                          </a:solidFill>
                          <a:latin typeface="+mn-lt"/>
                          <a:ea typeface="+mn-ea"/>
                          <a:cs typeface="+mn-cs"/>
                        </a:rPr>
                        <a:t>Efficacy benefit</a:t>
                      </a:r>
                      <a:endParaRPr lang="en-US" sz="11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2"/>
                          </a:solidFill>
                          <a:latin typeface="+mn-lt"/>
                          <a:ea typeface="+mn-ea"/>
                          <a:cs typeface="+mn-cs"/>
                        </a:rPr>
                        <a:t>Efficacy benefit</a:t>
                      </a:r>
                      <a:endParaRPr lang="en-US" sz="11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2"/>
                          </a:solidFill>
                          <a:latin typeface="+mn-lt"/>
                          <a:ea typeface="+mn-ea"/>
                          <a:cs typeface="+mn-cs"/>
                        </a:rPr>
                        <a:t>Efficacy benefit</a:t>
                      </a:r>
                      <a:endParaRPr lang="en-US" sz="11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679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2"/>
                          </a:solidFill>
                        </a:rPr>
                        <a:t>2</a:t>
                      </a:r>
                      <a:endParaRPr lang="en-US" sz="11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2"/>
                          </a:solidFill>
                          <a:latin typeface="+mn-lt"/>
                          <a:ea typeface="+mn-ea"/>
                          <a:cs typeface="+mn-cs"/>
                        </a:rPr>
                        <a:t>Cost effectiveness</a:t>
                      </a:r>
                      <a:endParaRPr lang="en-US" sz="1100" kern="1200" dirty="0">
                        <a:solidFill>
                          <a:schemeClr val="tx2"/>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tx2"/>
                          </a:solidFill>
                        </a:rPr>
                        <a:t>AE/safety benefit</a:t>
                      </a:r>
                      <a:endParaRPr lang="en-US" sz="11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tx2"/>
                          </a:solidFill>
                        </a:rPr>
                        <a:t>AE/safety benefit</a:t>
                      </a:r>
                      <a:endParaRPr lang="en-US" sz="11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276651">
                <a:tc>
                  <a:txBody>
                    <a:bodyPr/>
                    <a:lstStyle/>
                    <a:p>
                      <a:pPr algn="ctr"/>
                      <a:r>
                        <a:rPr lang="en-US" sz="1100" b="1">
                          <a:solidFill>
                            <a:schemeClr val="tx2"/>
                          </a:solidFill>
                        </a:rPr>
                        <a:t>3</a:t>
                      </a:r>
                      <a:endParaRPr lang="en-US" sz="11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tx2"/>
                          </a:solidFill>
                        </a:rPr>
                        <a:t>Reduced budget impact</a:t>
                      </a:r>
                      <a:endParaRPr lang="en-US" sz="1100" dirty="0">
                        <a:solidFill>
                          <a:schemeClr val="tx2"/>
                        </a:solidFill>
                      </a:endParaRPr>
                    </a:p>
                  </a:txBody>
                  <a:tcPr anchor="ctr">
                    <a:lnL w="12700" cap="flat" cmpd="sng" algn="ctr">
                      <a:no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accent3"/>
                          </a:solidFill>
                        </a:rPr>
                        <a:t>Low dose burden</a:t>
                      </a:r>
                      <a:endParaRPr lang="en-US" sz="1100" dirty="0">
                        <a:solidFill>
                          <a:schemeClr val="accent3"/>
                        </a:solidFill>
                      </a:endParaRPr>
                    </a:p>
                  </a:txBody>
                  <a:tcPr anchor="ctr">
                    <a:lnL w="381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accent3"/>
                          </a:solidFill>
                          <a:latin typeface="+mn-lt"/>
                          <a:ea typeface="+mn-ea"/>
                          <a:cs typeface="+mn-cs"/>
                        </a:rPr>
                        <a:t>Improved confidence in drug use</a:t>
                      </a:r>
                      <a:endParaRPr lang="en-US" sz="1100" kern="1200" dirty="0">
                        <a:solidFill>
                          <a:schemeClr val="accent3"/>
                        </a:solidFill>
                        <a:latin typeface="+mn-lt"/>
                        <a:ea typeface="+mn-ea"/>
                        <a:cs typeface="+mn-cs"/>
                      </a:endParaRPr>
                    </a:p>
                  </a:txBody>
                  <a:tcPr anchor="ctr">
                    <a:lnL w="12700" cap="flat" cmpd="sng" algn="ctr">
                      <a:no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6651">
                <a:tc>
                  <a:txBody>
                    <a:bodyPr/>
                    <a:lstStyle/>
                    <a:p>
                      <a:pPr algn="ctr"/>
                      <a:r>
                        <a:rPr lang="en-US" sz="1100" b="1">
                          <a:solidFill>
                            <a:schemeClr val="tx2"/>
                          </a:solidFill>
                        </a:rPr>
                        <a:t>4</a:t>
                      </a:r>
                      <a:endParaRPr lang="en-US" sz="11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tx2"/>
                          </a:solidFill>
                        </a:rPr>
                        <a:t>AE/safety benefit</a:t>
                      </a:r>
                      <a:endParaRPr lang="en-US" sz="1100" dirty="0">
                        <a:solidFill>
                          <a:schemeClr val="tx2"/>
                        </a:solidFill>
                      </a:endParaRPr>
                    </a:p>
                  </a:txBody>
                  <a:tcPr anchor="ctr">
                    <a:lnL w="12700" cap="flat" cmpd="sng" algn="ctr">
                      <a:no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accent3"/>
                          </a:solidFill>
                        </a:rPr>
                        <a:t>More</a:t>
                      </a:r>
                      <a:r>
                        <a:rPr lang="en-US" sz="1100" baseline="0">
                          <a:solidFill>
                            <a:schemeClr val="accent3"/>
                          </a:solidFill>
                        </a:rPr>
                        <a:t> treatment options</a:t>
                      </a:r>
                      <a:endParaRPr lang="en-US" sz="1100" dirty="0">
                        <a:solidFill>
                          <a:schemeClr val="accent3"/>
                        </a:solidFill>
                      </a:endParaRPr>
                    </a:p>
                  </a:txBody>
                  <a:tcPr anchor="ctr">
                    <a:lnL w="381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accent3"/>
                          </a:solidFill>
                        </a:rPr>
                        <a:t>Informed and efficient physic</a:t>
                      </a:r>
                      <a:r>
                        <a:rPr lang="en-US" sz="1100" baseline="0">
                          <a:solidFill>
                            <a:schemeClr val="accent3"/>
                          </a:solidFill>
                        </a:rPr>
                        <a:t>ian</a:t>
                      </a:r>
                      <a:r>
                        <a:rPr lang="en-US" sz="1100">
                          <a:solidFill>
                            <a:schemeClr val="accent3"/>
                          </a:solidFill>
                        </a:rPr>
                        <a:t> Interaction</a:t>
                      </a:r>
                      <a:endParaRPr lang="en-US" sz="1100" dirty="0">
                        <a:solidFill>
                          <a:schemeClr val="accent3"/>
                        </a:solidFill>
                      </a:endParaRPr>
                    </a:p>
                  </a:txBody>
                  <a:tcPr anchor="ctr">
                    <a:lnL w="12700" cap="flat" cmpd="sng" algn="ctr">
                      <a:no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76651">
                <a:tc>
                  <a:txBody>
                    <a:bodyPr/>
                    <a:lstStyle/>
                    <a:p>
                      <a:pPr algn="ctr"/>
                      <a:r>
                        <a:rPr lang="en-US" sz="1100" b="1">
                          <a:solidFill>
                            <a:schemeClr val="tx2"/>
                          </a:solidFill>
                        </a:rPr>
                        <a:t>5</a:t>
                      </a:r>
                      <a:endParaRPr lang="en-US" sz="11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tx2"/>
                          </a:solidFill>
                        </a:rPr>
                        <a:t>Price reduction due to competition</a:t>
                      </a:r>
                      <a:endParaRPr lang="en-US" sz="1100" dirty="0">
                        <a:solidFill>
                          <a:schemeClr val="tx2"/>
                        </a:solidFill>
                      </a:endParaRPr>
                    </a:p>
                  </a:txBody>
                  <a:tcPr anchor="ctr">
                    <a:lnL w="12700" cap="flat" cmpd="sng" algn="ctr">
                      <a:no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accent3"/>
                          </a:solidFill>
                        </a:rPr>
                        <a:t>HRQoL benefit</a:t>
                      </a:r>
                      <a:endParaRPr lang="en-US" sz="1100" dirty="0">
                        <a:solidFill>
                          <a:schemeClr val="accent3"/>
                        </a:solidFill>
                      </a:endParaRPr>
                    </a:p>
                  </a:txBody>
                  <a:tcPr anchor="ctr">
                    <a:lnL w="381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accent3"/>
                          </a:solidFill>
                        </a:rPr>
                        <a:t>Low dose burden</a:t>
                      </a:r>
                      <a:endParaRPr lang="en-US" sz="1100" dirty="0">
                        <a:solidFill>
                          <a:schemeClr val="accent3"/>
                        </a:solidFill>
                      </a:endParaRPr>
                    </a:p>
                  </a:txBody>
                  <a:tcPr anchor="ctr">
                    <a:lnL w="12700" cap="flat" cmpd="sng" algn="ctr">
                      <a:noFill/>
                      <a:prstDash val="solid"/>
                      <a:round/>
                      <a:headEnd type="none" w="med" len="med"/>
                      <a:tailEnd type="none" w="med" len="med"/>
                    </a:lnL>
                    <a:lnR w="38100" cap="flat" cmpd="sng" algn="ctr">
                      <a:noFill/>
                      <a:prstDash val="sysDash"/>
                      <a:round/>
                      <a:headEnd type="none" w="med" len="med"/>
                      <a:tailEnd type="none" w="med" len="med"/>
                    </a:lnR>
                    <a:lnT w="12700" cap="flat" cmpd="sng" algn="ctr">
                      <a:solidFill>
                        <a:schemeClr val="tx2">
                          <a:lumMod val="60000"/>
                          <a:lumOff val="40000"/>
                        </a:schemeClr>
                      </a:solidFill>
                      <a:prstDash val="sysDot"/>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95" name="Rectangle: Top Corners Rounded 194">
            <a:extLst>
              <a:ext uri="{FF2B5EF4-FFF2-40B4-BE49-F238E27FC236}">
                <a16:creationId xmlns:a16="http://schemas.microsoft.com/office/drawing/2014/main" xmlns="" id="{7F01C5DA-8E0F-4692-B06D-4CBD74EC7778}"/>
              </a:ext>
            </a:extLst>
          </p:cNvPr>
          <p:cNvSpPr/>
          <p:nvPr/>
        </p:nvSpPr>
        <p:spPr>
          <a:xfrm>
            <a:off x="388473" y="1622659"/>
            <a:ext cx="1070673" cy="2043854"/>
          </a:xfrm>
          <a:prstGeom prst="round2SameRect">
            <a:avLst>
              <a:gd name="adj1" fmla="val 0"/>
              <a:gd name="adj2" fmla="val 0"/>
            </a:avLst>
          </a:prstGeom>
          <a:solidFill>
            <a:schemeClr val="tx1">
              <a:lumMod val="20000"/>
              <a:lumOff val="80000"/>
            </a:schemeClr>
          </a:solidFill>
        </p:spPr>
        <p:txBody>
          <a:bodyPr wrap="square">
            <a:noAutofit/>
          </a:bodyPr>
          <a:lstStyle/>
          <a:p>
            <a:pPr>
              <a:spcAft>
                <a:spcPts val="800"/>
              </a:spcAft>
            </a:pPr>
            <a:r>
              <a:rPr lang="en-US" sz="1200" b="1" i="1">
                <a:solidFill>
                  <a:schemeClr val="tx2"/>
                </a:solidFill>
                <a:latin typeface="+mj-lt"/>
                <a:ea typeface="Calibri" panose="020F0502020204030204" pitchFamily="34" charset="0"/>
                <a:cs typeface="Times New Roman" panose="02020603050405020304" pitchFamily="18" charset="0"/>
              </a:rPr>
              <a:t>When asked about top 5 value drivers…</a:t>
            </a:r>
            <a:endParaRPr lang="en-US" sz="1200" i="1" strike="sngStrike" dirty="0">
              <a:solidFill>
                <a:schemeClr val="tx2"/>
              </a:solidFill>
              <a:latin typeface="+mj-lt"/>
              <a:ea typeface="Calibri" panose="020F0502020204030204" pitchFamily="34" charset="0"/>
              <a:cs typeface="Times New Roman" panose="02020603050405020304" pitchFamily="18" charset="0"/>
            </a:endParaRPr>
          </a:p>
        </p:txBody>
      </p:sp>
      <p:graphicFrame>
        <p:nvGraphicFramePr>
          <p:cNvPr id="204" name="Table 203">
            <a:extLst>
              <a:ext uri="{FF2B5EF4-FFF2-40B4-BE49-F238E27FC236}">
                <a16:creationId xmlns:a16="http://schemas.microsoft.com/office/drawing/2014/main" xmlns="" id="{D509CDE6-D8A0-48FF-A07E-05038976242D}"/>
              </a:ext>
            </a:extLst>
          </p:cNvPr>
          <p:cNvGraphicFramePr>
            <a:graphicFrameLocks noGrp="1"/>
          </p:cNvGraphicFramePr>
          <p:nvPr>
            <p:extLst>
              <p:ext uri="{D42A27DB-BD31-4B8C-83A1-F6EECF244321}">
                <p14:modId xmlns:p14="http://schemas.microsoft.com/office/powerpoint/2010/main" val="360517042"/>
              </p:ext>
            </p:extLst>
          </p:nvPr>
        </p:nvGraphicFramePr>
        <p:xfrm>
          <a:off x="6297743" y="2088124"/>
          <a:ext cx="5533049" cy="3245214"/>
        </p:xfrm>
        <a:graphic>
          <a:graphicData uri="http://schemas.openxmlformats.org/drawingml/2006/table">
            <a:tbl>
              <a:tblPr firstRow="1" bandRow="1">
                <a:tableStyleId>{5940675A-B579-460E-94D1-54222C63F5DA}</a:tableStyleId>
              </a:tblPr>
              <a:tblGrid>
                <a:gridCol w="1634492">
                  <a:extLst>
                    <a:ext uri="{9D8B030D-6E8A-4147-A177-3AD203B41FA5}">
                      <a16:colId xmlns:a16="http://schemas.microsoft.com/office/drawing/2014/main" xmlns="" val="20000"/>
                    </a:ext>
                  </a:extLst>
                </a:gridCol>
                <a:gridCol w="1299519">
                  <a:extLst>
                    <a:ext uri="{9D8B030D-6E8A-4147-A177-3AD203B41FA5}">
                      <a16:colId xmlns:a16="http://schemas.microsoft.com/office/drawing/2014/main" xmlns="" val="20001"/>
                    </a:ext>
                  </a:extLst>
                </a:gridCol>
                <a:gridCol w="1299519">
                  <a:extLst>
                    <a:ext uri="{9D8B030D-6E8A-4147-A177-3AD203B41FA5}">
                      <a16:colId xmlns:a16="http://schemas.microsoft.com/office/drawing/2014/main" xmlns="" val="20005"/>
                    </a:ext>
                  </a:extLst>
                </a:gridCol>
                <a:gridCol w="1299519">
                  <a:extLst>
                    <a:ext uri="{9D8B030D-6E8A-4147-A177-3AD203B41FA5}">
                      <a16:colId xmlns:a16="http://schemas.microsoft.com/office/drawing/2014/main" xmlns="" val="20003"/>
                    </a:ext>
                  </a:extLst>
                </a:gridCol>
              </a:tblGrid>
              <a:tr h="347347">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cap="none" normalizeH="0" baseline="0" dirty="0">
                          <a:ln>
                            <a:noFill/>
                          </a:ln>
                          <a:solidFill>
                            <a:schemeClr val="accent1"/>
                          </a:solidFill>
                          <a:effectLst/>
                        </a:rPr>
                        <a:t>Type</a:t>
                      </a:r>
                      <a:endParaRPr kumimoji="0" lang="en-US" sz="1200" b="1" i="0" u="none" strike="noStrike" cap="none" normalizeH="0" baseline="0" dirty="0">
                        <a:ln>
                          <a:noFill/>
                        </a:ln>
                        <a:solidFill>
                          <a:schemeClr val="accent1"/>
                        </a:solidFill>
                        <a:effectLst/>
                        <a:latin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a:ln>
                            <a:noFill/>
                          </a:ln>
                          <a:solidFill>
                            <a:schemeClr val="accent1"/>
                          </a:solidFill>
                          <a:effectLst/>
                        </a:rPr>
                        <a:t>Perceived level of additional value</a:t>
                      </a:r>
                      <a:endParaRPr kumimoji="0" lang="en-US" sz="1200" b="1" i="0" u="none" strike="noStrike" cap="none" normalizeH="0" baseline="0" dirty="0">
                        <a:ln>
                          <a:noFill/>
                        </a:ln>
                        <a:solidFill>
                          <a:schemeClr val="accent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Arial" charset="0"/>
                      </a:endParaRPr>
                    </a:p>
                  </a:txBody>
                  <a:tcPr anchor="ctr" horzOverflow="overflow">
                    <a:solidFill>
                      <a:schemeClr val="bg1">
                        <a:lumMod val="8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bg1"/>
                        </a:solidFill>
                        <a:effectLst/>
                        <a:latin typeface="Arial" charset="0"/>
                      </a:endParaRPr>
                    </a:p>
                  </a:txBody>
                  <a:tcPr anchor="ctr" horzOverflow="overflow">
                    <a:solidFill>
                      <a:schemeClr val="bg1">
                        <a:lumMod val="85000"/>
                      </a:schemeClr>
                    </a:solidFill>
                  </a:tcPr>
                </a:tc>
                <a:extLst>
                  <a:ext uri="{0D108BD9-81ED-4DB2-BD59-A6C34878D82A}">
                    <a16:rowId xmlns:a16="http://schemas.microsoft.com/office/drawing/2014/main" xmlns="" val="10000"/>
                  </a:ext>
                </a:extLst>
              </a:tr>
              <a:tr h="466438">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Low</a:t>
                      </a:r>
                      <a:endParaRPr kumimoji="0" lang="en-US" sz="1200" b="1"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Medium</a:t>
                      </a:r>
                      <a:endParaRPr kumimoji="0" lang="en-US" sz="1200" b="1"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rPr>
                        <a:t>High</a:t>
                      </a:r>
                      <a:endParaRPr kumimoji="0" lang="en-US" sz="1200" b="1" i="0" u="none" strike="noStrike" cap="none" normalizeH="0" baseline="0" dirty="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473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First-in-class</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eaLnBrk="1">
                        <a:spcAft>
                          <a:spcPts val="0"/>
                        </a:spcAft>
                      </a:pPr>
                      <a:endParaRPr lang="en-US" sz="1200" b="0" dirty="0">
                        <a:effectLst/>
                        <a:latin typeface="+mn-lt"/>
                        <a:ea typeface="Malgun Gothic" panose="020B0503020000020004" pitchFamily="34" charset="-12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1"/>
                  </a:ext>
                </a:extLst>
              </a:tr>
              <a:tr h="3473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Follow-on</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eaLnBrk="1">
                        <a:spcAft>
                          <a:spcPts val="0"/>
                        </a:spcAft>
                      </a:pPr>
                      <a:endParaRPr lang="en-US" sz="1200" b="0" dirty="0">
                        <a:effectLst/>
                        <a:latin typeface="+mn-lt"/>
                        <a:ea typeface="Malgun Gothic" panose="020B0503020000020004" pitchFamily="34" charset="-12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473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Drug Reformulation</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eaLnBrk="1">
                        <a:spcAft>
                          <a:spcPts val="0"/>
                        </a:spcAft>
                      </a:pPr>
                      <a:endParaRPr lang="en-US" sz="1200" b="0" dirty="0">
                        <a:effectLst/>
                        <a:latin typeface="+mn-lt"/>
                        <a:ea typeface="Malgun Gothic" panose="020B0503020000020004" pitchFamily="34" charset="-12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473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Drug + Drug</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eaLnBrk="1">
                        <a:spcAft>
                          <a:spcPts val="0"/>
                        </a:spcAft>
                      </a:pPr>
                      <a:endParaRPr lang="en-US" sz="1200" b="0" dirty="0">
                        <a:effectLst/>
                        <a:latin typeface="+mn-lt"/>
                        <a:ea typeface="Malgun Gothic" panose="020B0503020000020004" pitchFamily="34" charset="-12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473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Drug Repositioning</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eaLnBrk="1">
                        <a:spcAft>
                          <a:spcPts val="0"/>
                        </a:spcAft>
                      </a:pPr>
                      <a:endParaRPr lang="en-US" sz="1200" b="0" dirty="0">
                        <a:effectLst/>
                        <a:latin typeface="+mn-lt"/>
                        <a:ea typeface="Malgun Gothic" panose="020B0503020000020004" pitchFamily="34" charset="-12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473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Drug + Device</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eaLnBrk="1">
                        <a:spcAft>
                          <a:spcPts val="0"/>
                        </a:spcAft>
                      </a:pPr>
                      <a:endParaRPr lang="en-US" sz="1200" b="0" dirty="0">
                        <a:effectLst/>
                        <a:latin typeface="+mn-lt"/>
                        <a:ea typeface="Malgun Gothic" panose="020B0503020000020004" pitchFamily="34" charset="-12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473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Drug + Digital</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eaLnBrk="1">
                        <a:spcAft>
                          <a:spcPts val="0"/>
                        </a:spcAft>
                      </a:pPr>
                      <a:endParaRPr lang="en-US" sz="1200" b="0" dirty="0">
                        <a:effectLst/>
                        <a:latin typeface="+mn-lt"/>
                        <a:ea typeface="Malgun Gothic" panose="020B0503020000020004" pitchFamily="34" charset="-12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xBody>
                    <a:bodyPr/>
                    <a:lstStyle/>
                    <a:p>
                      <a:pPr algn="l">
                        <a:spcAft>
                          <a:spcPts val="0"/>
                        </a:spcAft>
                      </a:pPr>
                      <a:endParaRPr lang="en-GB" sz="1400" b="0" dirty="0">
                        <a:effectLst/>
                        <a:latin typeface="+mn-lt"/>
                        <a:ea typeface="Malgun Gothic" panose="020B0503020000020004" pitchFamily="34" charset="-127"/>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352" name="Rectangle 351">
            <a:extLst>
              <a:ext uri="{FF2B5EF4-FFF2-40B4-BE49-F238E27FC236}">
                <a16:creationId xmlns:a16="http://schemas.microsoft.com/office/drawing/2014/main" xmlns="" id="{08BEC878-AE7D-4EC7-86A0-EBE6CE307065}"/>
              </a:ext>
            </a:extLst>
          </p:cNvPr>
          <p:cNvSpPr/>
          <p:nvPr/>
        </p:nvSpPr>
        <p:spPr>
          <a:xfrm>
            <a:off x="425786" y="6120179"/>
            <a:ext cx="10387715" cy="138499"/>
          </a:xfrm>
          <a:prstGeom prst="rect">
            <a:avLst/>
          </a:prstGeom>
          <a:noFill/>
        </p:spPr>
        <p:txBody>
          <a:bodyPr wrap="square" lIns="0" tIns="0" rIns="0" bIns="0" rtlCol="0" anchor="b">
            <a:spAutoFit/>
          </a:bodyPr>
          <a:lstStyle/>
          <a:p>
            <a:r>
              <a:rPr lang="en-US" sz="900">
                <a:latin typeface="+mj-lt"/>
              </a:rPr>
              <a:t>Source: Stakeholder interviews (n=27); Disease areas: Antiviral, CNS, Diabetes, Multiple Sclerosis, Oncology, Respiratory; Countries: UK, Germany, France, Spain, Italy, Netherlands, Sweden, Poland</a:t>
            </a:r>
            <a:endParaRPr lang="en-US" sz="900" dirty="0">
              <a:latin typeface="+mj-lt"/>
            </a:endParaRPr>
          </a:p>
        </p:txBody>
      </p:sp>
      <p:grpSp>
        <p:nvGrpSpPr>
          <p:cNvPr id="7" name="Group 6">
            <a:extLst>
              <a:ext uri="{FF2B5EF4-FFF2-40B4-BE49-F238E27FC236}">
                <a16:creationId xmlns:a16="http://schemas.microsoft.com/office/drawing/2014/main" xmlns="" id="{746760D3-132A-4B62-BA9C-B6C9AAE5C127}"/>
              </a:ext>
            </a:extLst>
          </p:cNvPr>
          <p:cNvGrpSpPr/>
          <p:nvPr/>
        </p:nvGrpSpPr>
        <p:grpSpPr>
          <a:xfrm>
            <a:off x="7639268" y="5505308"/>
            <a:ext cx="4207702" cy="275646"/>
            <a:chOff x="7679908" y="5261689"/>
            <a:chExt cx="4207702" cy="275646"/>
          </a:xfrm>
        </p:grpSpPr>
        <p:sp>
          <p:nvSpPr>
            <p:cNvPr id="378" name="Rectangle 377">
              <a:extLst>
                <a:ext uri="{FF2B5EF4-FFF2-40B4-BE49-F238E27FC236}">
                  <a16:creationId xmlns:a16="http://schemas.microsoft.com/office/drawing/2014/main" xmlns="" id="{5BEF75E6-02F7-4199-9590-69D3484FF9FE}"/>
                </a:ext>
              </a:extLst>
            </p:cNvPr>
            <p:cNvSpPr/>
            <p:nvPr/>
          </p:nvSpPr>
          <p:spPr>
            <a:xfrm>
              <a:off x="7865622" y="5268707"/>
              <a:ext cx="553357"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lang="en-US" sz="1100">
                  <a:solidFill>
                    <a:schemeClr val="tx1"/>
                  </a:solidFill>
                </a:rPr>
                <a:t>Payer</a:t>
              </a:r>
              <a:endParaRPr lang="en-US" sz="1100" dirty="0">
                <a:solidFill>
                  <a:schemeClr val="tx1"/>
                </a:solidFill>
              </a:endParaRPr>
            </a:p>
          </p:txBody>
        </p:sp>
        <p:grpSp>
          <p:nvGrpSpPr>
            <p:cNvPr id="379" name="Group 1">
              <a:extLst>
                <a:ext uri="{FF2B5EF4-FFF2-40B4-BE49-F238E27FC236}">
                  <a16:creationId xmlns:a16="http://schemas.microsoft.com/office/drawing/2014/main" xmlns="" id="{8ABD9F0C-FCC2-48B8-99EA-4301F575D09B}"/>
                </a:ext>
              </a:extLst>
            </p:cNvPr>
            <p:cNvGrpSpPr>
              <a:grpSpLocks/>
            </p:cNvGrpSpPr>
            <p:nvPr/>
          </p:nvGrpSpPr>
          <p:grpSpPr bwMode="auto">
            <a:xfrm>
              <a:off x="7679908" y="5299100"/>
              <a:ext cx="203195" cy="200824"/>
              <a:chOff x="1835" y="2606"/>
              <a:chExt cx="1586" cy="1587"/>
            </a:xfrm>
            <a:solidFill>
              <a:schemeClr val="tx2"/>
            </a:solidFill>
          </p:grpSpPr>
          <p:sp>
            <p:nvSpPr>
              <p:cNvPr id="380" name="Freeform 4">
                <a:extLst>
                  <a:ext uri="{FF2B5EF4-FFF2-40B4-BE49-F238E27FC236}">
                    <a16:creationId xmlns:a16="http://schemas.microsoft.com/office/drawing/2014/main" xmlns="" id="{3D7370D6-A1ED-454A-93B3-02E06122F733}"/>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81" name="Freeform 5">
                <a:extLst>
                  <a:ext uri="{FF2B5EF4-FFF2-40B4-BE49-F238E27FC236}">
                    <a16:creationId xmlns:a16="http://schemas.microsoft.com/office/drawing/2014/main" xmlns="" id="{D6E83716-8850-4B63-885B-756FED320AF0}"/>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82" name="Freeform 6">
                <a:extLst>
                  <a:ext uri="{FF2B5EF4-FFF2-40B4-BE49-F238E27FC236}">
                    <a16:creationId xmlns:a16="http://schemas.microsoft.com/office/drawing/2014/main" xmlns="" id="{FF7D65D1-60EB-4B00-BC62-873EBD14F68C}"/>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374" name="Rectangle 373">
              <a:extLst>
                <a:ext uri="{FF2B5EF4-FFF2-40B4-BE49-F238E27FC236}">
                  <a16:creationId xmlns:a16="http://schemas.microsoft.com/office/drawing/2014/main" xmlns="" id="{8B095FF7-14B5-4801-A92B-1A8A050649BD}"/>
                </a:ext>
              </a:extLst>
            </p:cNvPr>
            <p:cNvSpPr/>
            <p:nvPr/>
          </p:nvSpPr>
          <p:spPr>
            <a:xfrm>
              <a:off x="10983195" y="5268707"/>
              <a:ext cx="904415"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lang="en-US" sz="1100">
                  <a:solidFill>
                    <a:schemeClr val="tx1"/>
                  </a:solidFill>
                </a:rPr>
                <a:t>Patient rep.</a:t>
              </a:r>
              <a:endParaRPr lang="en-US" sz="1100" dirty="0">
                <a:solidFill>
                  <a:schemeClr val="tx1"/>
                </a:solidFill>
              </a:endParaRPr>
            </a:p>
          </p:txBody>
        </p:sp>
        <p:grpSp>
          <p:nvGrpSpPr>
            <p:cNvPr id="375" name="Group 374">
              <a:extLst>
                <a:ext uri="{FF2B5EF4-FFF2-40B4-BE49-F238E27FC236}">
                  <a16:creationId xmlns:a16="http://schemas.microsoft.com/office/drawing/2014/main" xmlns="" id="{9FB2E787-385E-4D88-A2E5-C9EBC982138C}"/>
                </a:ext>
              </a:extLst>
            </p:cNvPr>
            <p:cNvGrpSpPr/>
            <p:nvPr/>
          </p:nvGrpSpPr>
          <p:grpSpPr>
            <a:xfrm>
              <a:off x="10804046" y="5261689"/>
              <a:ext cx="190065" cy="275646"/>
              <a:chOff x="596900" y="2459038"/>
              <a:chExt cx="584200" cy="857251"/>
            </a:xfrm>
            <a:solidFill>
              <a:schemeClr val="tx2"/>
            </a:solidFill>
          </p:grpSpPr>
          <p:sp>
            <p:nvSpPr>
              <p:cNvPr id="376" name="Oval 5">
                <a:extLst>
                  <a:ext uri="{FF2B5EF4-FFF2-40B4-BE49-F238E27FC236}">
                    <a16:creationId xmlns:a16="http://schemas.microsoft.com/office/drawing/2014/main" xmlns="" id="{68630F99-5048-40BE-8D7A-71FF2C34626F}"/>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7" name="Freeform 6">
                <a:extLst>
                  <a:ext uri="{FF2B5EF4-FFF2-40B4-BE49-F238E27FC236}">
                    <a16:creationId xmlns:a16="http://schemas.microsoft.com/office/drawing/2014/main" xmlns="" id="{BF432E5B-4D67-4D9A-B18A-F29F26EC2CC6}"/>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2" name="Rectangle 371">
              <a:extLst>
                <a:ext uri="{FF2B5EF4-FFF2-40B4-BE49-F238E27FC236}">
                  <a16:creationId xmlns:a16="http://schemas.microsoft.com/office/drawing/2014/main" xmlns="" id="{6C3CB47E-041D-462C-ADE6-CE57CF3ED1ED}"/>
                </a:ext>
              </a:extLst>
            </p:cNvPr>
            <p:cNvSpPr/>
            <p:nvPr/>
          </p:nvSpPr>
          <p:spPr>
            <a:xfrm>
              <a:off x="8633038" y="5268707"/>
              <a:ext cx="963725"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lang="en-US" sz="1100">
                  <a:solidFill>
                    <a:schemeClr val="tx1"/>
                  </a:solidFill>
                </a:rPr>
                <a:t>Clinical KOL</a:t>
              </a:r>
              <a:endParaRPr lang="en-US" sz="1100" dirty="0">
                <a:solidFill>
                  <a:schemeClr val="tx1"/>
                </a:solidFill>
              </a:endParaRPr>
            </a:p>
          </p:txBody>
        </p:sp>
        <p:sp>
          <p:nvSpPr>
            <p:cNvPr id="373" name="Freeform 71">
              <a:extLst>
                <a:ext uri="{FF2B5EF4-FFF2-40B4-BE49-F238E27FC236}">
                  <a16:creationId xmlns:a16="http://schemas.microsoft.com/office/drawing/2014/main" xmlns="" id="{DB521938-04AC-4767-8875-050ECE87B917}"/>
                </a:ext>
              </a:extLst>
            </p:cNvPr>
            <p:cNvSpPr>
              <a:spLocks/>
            </p:cNvSpPr>
            <p:nvPr/>
          </p:nvSpPr>
          <p:spPr bwMode="auto">
            <a:xfrm>
              <a:off x="8476385" y="5288247"/>
              <a:ext cx="145072" cy="222530"/>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8" name="Rectangle 357">
              <a:extLst>
                <a:ext uri="{FF2B5EF4-FFF2-40B4-BE49-F238E27FC236}">
                  <a16:creationId xmlns:a16="http://schemas.microsoft.com/office/drawing/2014/main" xmlns="" id="{AE663F42-5224-4FE7-8F6D-C768153FA53A}"/>
                </a:ext>
              </a:extLst>
            </p:cNvPr>
            <p:cNvSpPr/>
            <p:nvPr/>
          </p:nvSpPr>
          <p:spPr>
            <a:xfrm>
              <a:off x="9863065" y="5268707"/>
              <a:ext cx="883575"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lang="en-US" sz="1100">
                  <a:solidFill>
                    <a:schemeClr val="tx1"/>
                  </a:solidFill>
                </a:rPr>
                <a:t>Policy KOL</a:t>
              </a:r>
              <a:endParaRPr lang="en-US" sz="1100" dirty="0">
                <a:solidFill>
                  <a:schemeClr val="tx1"/>
                </a:solidFill>
              </a:endParaRPr>
            </a:p>
          </p:txBody>
        </p:sp>
        <p:grpSp>
          <p:nvGrpSpPr>
            <p:cNvPr id="359" name="Group 56">
              <a:extLst>
                <a:ext uri="{FF2B5EF4-FFF2-40B4-BE49-F238E27FC236}">
                  <a16:creationId xmlns:a16="http://schemas.microsoft.com/office/drawing/2014/main" xmlns="" id="{F058DE8D-8193-4169-BFAD-000ACFA42B27}"/>
                </a:ext>
              </a:extLst>
            </p:cNvPr>
            <p:cNvGrpSpPr/>
            <p:nvPr/>
          </p:nvGrpSpPr>
          <p:grpSpPr>
            <a:xfrm>
              <a:off x="9654169" y="5276810"/>
              <a:ext cx="249559" cy="245404"/>
              <a:chOff x="1098550" y="4630738"/>
              <a:chExt cx="2205038" cy="2193925"/>
            </a:xfrm>
            <a:solidFill>
              <a:schemeClr val="tx2"/>
            </a:solidFill>
          </p:grpSpPr>
          <p:sp>
            <p:nvSpPr>
              <p:cNvPr id="360" name="Freeform 11">
                <a:extLst>
                  <a:ext uri="{FF2B5EF4-FFF2-40B4-BE49-F238E27FC236}">
                    <a16:creationId xmlns:a16="http://schemas.microsoft.com/office/drawing/2014/main" xmlns="" id="{2FCE9DAE-8FB5-46C9-AA48-5423E2208C5C}"/>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1" name="Freeform 12">
                <a:extLst>
                  <a:ext uri="{FF2B5EF4-FFF2-40B4-BE49-F238E27FC236}">
                    <a16:creationId xmlns:a16="http://schemas.microsoft.com/office/drawing/2014/main" xmlns="" id="{AAB115F8-73A5-416D-9972-93B5FCB4E788}"/>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2" name="Freeform 13">
                <a:extLst>
                  <a:ext uri="{FF2B5EF4-FFF2-40B4-BE49-F238E27FC236}">
                    <a16:creationId xmlns:a16="http://schemas.microsoft.com/office/drawing/2014/main" xmlns="" id="{6BB75A9A-B76B-46E3-91CA-8873BC6E2774}"/>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3" name="Freeform 14">
                <a:extLst>
                  <a:ext uri="{FF2B5EF4-FFF2-40B4-BE49-F238E27FC236}">
                    <a16:creationId xmlns:a16="http://schemas.microsoft.com/office/drawing/2014/main" xmlns="" id="{B0390770-2EE1-411B-8717-FBD41AF161D1}"/>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4" name="Freeform 15">
                <a:extLst>
                  <a:ext uri="{FF2B5EF4-FFF2-40B4-BE49-F238E27FC236}">
                    <a16:creationId xmlns:a16="http://schemas.microsoft.com/office/drawing/2014/main" xmlns="" id="{7E02143F-EF34-4A06-9682-F61F4FBC6DA1}"/>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5" name="Freeform 16">
                <a:extLst>
                  <a:ext uri="{FF2B5EF4-FFF2-40B4-BE49-F238E27FC236}">
                    <a16:creationId xmlns:a16="http://schemas.microsoft.com/office/drawing/2014/main" xmlns="" id="{40D49849-AD49-491D-9717-AB8B5029AFF9}"/>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6" name="Freeform 17">
                <a:extLst>
                  <a:ext uri="{FF2B5EF4-FFF2-40B4-BE49-F238E27FC236}">
                    <a16:creationId xmlns:a16="http://schemas.microsoft.com/office/drawing/2014/main" xmlns="" id="{09720634-400D-4BE3-A29E-51766F18E23B}"/>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7" name="Freeform 18">
                <a:extLst>
                  <a:ext uri="{FF2B5EF4-FFF2-40B4-BE49-F238E27FC236}">
                    <a16:creationId xmlns:a16="http://schemas.microsoft.com/office/drawing/2014/main" xmlns="" id="{E077F81A-E7E4-44B7-964D-20A00DFF4C5D}"/>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8" name="Freeform 19">
                <a:extLst>
                  <a:ext uri="{FF2B5EF4-FFF2-40B4-BE49-F238E27FC236}">
                    <a16:creationId xmlns:a16="http://schemas.microsoft.com/office/drawing/2014/main" xmlns="" id="{3E4EC1BD-FAF7-4B57-AA60-B074D94AD237}"/>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69" name="Freeform 20">
                <a:extLst>
                  <a:ext uri="{FF2B5EF4-FFF2-40B4-BE49-F238E27FC236}">
                    <a16:creationId xmlns:a16="http://schemas.microsoft.com/office/drawing/2014/main" xmlns="" id="{DC4028A9-597F-4385-BAEC-28C1F2DD19FC}"/>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0" name="Freeform 21">
                <a:extLst>
                  <a:ext uri="{FF2B5EF4-FFF2-40B4-BE49-F238E27FC236}">
                    <a16:creationId xmlns:a16="http://schemas.microsoft.com/office/drawing/2014/main" xmlns="" id="{D9BF5637-0346-4CC9-AFA5-3D8F9FC4B427}"/>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1" name="Freeform 22">
                <a:extLst>
                  <a:ext uri="{FF2B5EF4-FFF2-40B4-BE49-F238E27FC236}">
                    <a16:creationId xmlns:a16="http://schemas.microsoft.com/office/drawing/2014/main" xmlns="" id="{8BDA9947-F5FF-4B7B-96C8-3FB202D1AE07}"/>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grpSp>
        <p:nvGrpSpPr>
          <p:cNvPr id="10" name="Group 9">
            <a:extLst>
              <a:ext uri="{FF2B5EF4-FFF2-40B4-BE49-F238E27FC236}">
                <a16:creationId xmlns:a16="http://schemas.microsoft.com/office/drawing/2014/main" xmlns="" id="{47B5717B-97B0-4365-BC23-9E1CDC67F725}"/>
              </a:ext>
            </a:extLst>
          </p:cNvPr>
          <p:cNvGrpSpPr/>
          <p:nvPr/>
        </p:nvGrpSpPr>
        <p:grpSpPr>
          <a:xfrm>
            <a:off x="7974997" y="2521926"/>
            <a:ext cx="3803711" cy="2777235"/>
            <a:chOff x="7974997" y="2521926"/>
            <a:chExt cx="3803711" cy="2777235"/>
          </a:xfrm>
        </p:grpSpPr>
        <p:sp>
          <p:nvSpPr>
            <p:cNvPr id="203" name="Arrow: Left-Right 202">
              <a:extLst>
                <a:ext uri="{FF2B5EF4-FFF2-40B4-BE49-F238E27FC236}">
                  <a16:creationId xmlns:a16="http://schemas.microsoft.com/office/drawing/2014/main" xmlns="" id="{9C0FD062-1FB4-4325-BE6A-3EB68F922F03}"/>
                </a:ext>
              </a:extLst>
            </p:cNvPr>
            <p:cNvSpPr/>
            <p:nvPr/>
          </p:nvSpPr>
          <p:spPr>
            <a:xfrm>
              <a:off x="8378338" y="2521926"/>
              <a:ext cx="2943019" cy="304613"/>
            </a:xfrm>
            <a:prstGeom prst="leftRightArrow">
              <a:avLst/>
            </a:prstGeom>
            <a:gradFill>
              <a:gsLst>
                <a:gs pos="53200">
                  <a:schemeClr val="bg1">
                    <a:lumMod val="85000"/>
                  </a:schemeClr>
                </a:gs>
                <a:gs pos="0">
                  <a:schemeClr val="accent4"/>
                </a:gs>
                <a:gs pos="100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cxnSp>
          <p:nvCxnSpPr>
            <p:cNvPr id="196" name="Straight Arrow Connector 195">
              <a:extLst>
                <a:ext uri="{FF2B5EF4-FFF2-40B4-BE49-F238E27FC236}">
                  <a16:creationId xmlns:a16="http://schemas.microsoft.com/office/drawing/2014/main" xmlns="" id="{6A7ED883-8CAA-4036-B944-A6C2E7EB9425}"/>
                </a:ext>
              </a:extLst>
            </p:cNvPr>
            <p:cNvCxnSpPr>
              <a:cxnSpLocks/>
            </p:cNvCxnSpPr>
            <p:nvPr/>
          </p:nvCxnSpPr>
          <p:spPr>
            <a:xfrm>
              <a:off x="7974997" y="3095013"/>
              <a:ext cx="3780000" cy="0"/>
            </a:xfrm>
            <a:prstGeom prst="straightConnector1">
              <a:avLst/>
            </a:prstGeom>
            <a:ln w="19050">
              <a:solidFill>
                <a:schemeClr val="tx1">
                  <a:lumMod val="40000"/>
                  <a:lumOff val="6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xmlns="" id="{1A98A9A7-361D-40D2-9BAA-C412D2E18D69}"/>
                </a:ext>
              </a:extLst>
            </p:cNvPr>
            <p:cNvCxnSpPr>
              <a:cxnSpLocks/>
            </p:cNvCxnSpPr>
            <p:nvPr/>
          </p:nvCxnSpPr>
          <p:spPr>
            <a:xfrm>
              <a:off x="7974997" y="3442676"/>
              <a:ext cx="3780000" cy="0"/>
            </a:xfrm>
            <a:prstGeom prst="straightConnector1">
              <a:avLst/>
            </a:prstGeom>
            <a:ln w="19050">
              <a:solidFill>
                <a:schemeClr val="tx1">
                  <a:lumMod val="40000"/>
                  <a:lumOff val="6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xmlns="" id="{46CF7CF5-DDA4-4A80-9A55-818082389DAF}"/>
                </a:ext>
              </a:extLst>
            </p:cNvPr>
            <p:cNvCxnSpPr>
              <a:cxnSpLocks/>
            </p:cNvCxnSpPr>
            <p:nvPr/>
          </p:nvCxnSpPr>
          <p:spPr>
            <a:xfrm>
              <a:off x="7974997" y="3790338"/>
              <a:ext cx="3780000" cy="0"/>
            </a:xfrm>
            <a:prstGeom prst="straightConnector1">
              <a:avLst/>
            </a:prstGeom>
            <a:ln w="19050">
              <a:solidFill>
                <a:schemeClr val="tx1">
                  <a:lumMod val="40000"/>
                  <a:lumOff val="6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xmlns="" id="{E6576C42-4312-4E0E-9164-7057BC0CBEE6}"/>
                </a:ext>
              </a:extLst>
            </p:cNvPr>
            <p:cNvCxnSpPr>
              <a:cxnSpLocks/>
            </p:cNvCxnSpPr>
            <p:nvPr/>
          </p:nvCxnSpPr>
          <p:spPr>
            <a:xfrm>
              <a:off x="7974997" y="4139588"/>
              <a:ext cx="3780000" cy="0"/>
            </a:xfrm>
            <a:prstGeom prst="straightConnector1">
              <a:avLst/>
            </a:prstGeom>
            <a:ln w="19050">
              <a:solidFill>
                <a:schemeClr val="tx1">
                  <a:lumMod val="40000"/>
                  <a:lumOff val="6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xmlns="" id="{2AB99BBF-4C2E-4017-A859-9CE279A86FF4}"/>
                </a:ext>
              </a:extLst>
            </p:cNvPr>
            <p:cNvCxnSpPr>
              <a:cxnSpLocks/>
            </p:cNvCxnSpPr>
            <p:nvPr/>
          </p:nvCxnSpPr>
          <p:spPr>
            <a:xfrm>
              <a:off x="7974997" y="4487251"/>
              <a:ext cx="3780000" cy="0"/>
            </a:xfrm>
            <a:prstGeom prst="straightConnector1">
              <a:avLst/>
            </a:prstGeom>
            <a:ln w="19050">
              <a:solidFill>
                <a:schemeClr val="tx1">
                  <a:lumMod val="40000"/>
                  <a:lumOff val="6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xmlns="" id="{3EC9CE17-78CD-4759-9AC3-1953FC652734}"/>
                </a:ext>
              </a:extLst>
            </p:cNvPr>
            <p:cNvCxnSpPr>
              <a:cxnSpLocks/>
            </p:cNvCxnSpPr>
            <p:nvPr/>
          </p:nvCxnSpPr>
          <p:spPr>
            <a:xfrm>
              <a:off x="7974997" y="4834913"/>
              <a:ext cx="3780000" cy="0"/>
            </a:xfrm>
            <a:prstGeom prst="straightConnector1">
              <a:avLst/>
            </a:prstGeom>
            <a:ln w="19050">
              <a:solidFill>
                <a:schemeClr val="tx1">
                  <a:lumMod val="40000"/>
                  <a:lumOff val="6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xmlns="" id="{F5516915-DB48-4AF3-AF19-029E22F4DA30}"/>
                </a:ext>
              </a:extLst>
            </p:cNvPr>
            <p:cNvCxnSpPr>
              <a:cxnSpLocks/>
            </p:cNvCxnSpPr>
            <p:nvPr/>
          </p:nvCxnSpPr>
          <p:spPr>
            <a:xfrm>
              <a:off x="7998708" y="5180096"/>
              <a:ext cx="3780000" cy="0"/>
            </a:xfrm>
            <a:prstGeom prst="straightConnector1">
              <a:avLst/>
            </a:prstGeom>
            <a:ln w="19050">
              <a:solidFill>
                <a:schemeClr val="tx1">
                  <a:lumMod val="40000"/>
                  <a:lumOff val="6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05" name="Group 204">
              <a:extLst>
                <a:ext uri="{FF2B5EF4-FFF2-40B4-BE49-F238E27FC236}">
                  <a16:creationId xmlns:a16="http://schemas.microsoft.com/office/drawing/2014/main" xmlns="" id="{F25E5E84-E299-4287-9970-FBF09A42A753}"/>
                </a:ext>
              </a:extLst>
            </p:cNvPr>
            <p:cNvGrpSpPr>
              <a:grpSpLocks noChangeAspect="1"/>
            </p:cNvGrpSpPr>
            <p:nvPr/>
          </p:nvGrpSpPr>
          <p:grpSpPr>
            <a:xfrm>
              <a:off x="9784747" y="4020807"/>
              <a:ext cx="180000" cy="241019"/>
              <a:chOff x="596900" y="2459038"/>
              <a:chExt cx="584200" cy="857251"/>
            </a:xfrm>
            <a:solidFill>
              <a:schemeClr val="tx2"/>
            </a:solidFill>
          </p:grpSpPr>
          <p:sp>
            <p:nvSpPr>
              <p:cNvPr id="206" name="Oval 5">
                <a:extLst>
                  <a:ext uri="{FF2B5EF4-FFF2-40B4-BE49-F238E27FC236}">
                    <a16:creationId xmlns:a16="http://schemas.microsoft.com/office/drawing/2014/main" xmlns="" id="{5ED6221C-4936-4D08-9DB4-8C34038BCE98}"/>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6">
                <a:extLst>
                  <a:ext uri="{FF2B5EF4-FFF2-40B4-BE49-F238E27FC236}">
                    <a16:creationId xmlns:a16="http://schemas.microsoft.com/office/drawing/2014/main" xmlns="" id="{59563439-2421-46A8-9058-2230C249B83A}"/>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8" name="Group 1">
              <a:extLst>
                <a:ext uri="{FF2B5EF4-FFF2-40B4-BE49-F238E27FC236}">
                  <a16:creationId xmlns:a16="http://schemas.microsoft.com/office/drawing/2014/main" xmlns="" id="{E888AEA9-E8CE-4E23-AABB-9844033EBB2C}"/>
                </a:ext>
              </a:extLst>
            </p:cNvPr>
            <p:cNvGrpSpPr>
              <a:grpSpLocks/>
            </p:cNvGrpSpPr>
            <p:nvPr/>
          </p:nvGrpSpPr>
          <p:grpSpPr bwMode="auto">
            <a:xfrm>
              <a:off x="10657491" y="2966426"/>
              <a:ext cx="203195" cy="200824"/>
              <a:chOff x="1835" y="2606"/>
              <a:chExt cx="1586" cy="1587"/>
            </a:xfrm>
            <a:solidFill>
              <a:schemeClr val="tx2"/>
            </a:solidFill>
          </p:grpSpPr>
          <p:sp>
            <p:nvSpPr>
              <p:cNvPr id="209" name="Freeform 4">
                <a:extLst>
                  <a:ext uri="{FF2B5EF4-FFF2-40B4-BE49-F238E27FC236}">
                    <a16:creationId xmlns:a16="http://schemas.microsoft.com/office/drawing/2014/main" xmlns="" id="{5C7900A3-3D8D-417A-B692-51194DFD141F}"/>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0" name="Freeform 5">
                <a:extLst>
                  <a:ext uri="{FF2B5EF4-FFF2-40B4-BE49-F238E27FC236}">
                    <a16:creationId xmlns:a16="http://schemas.microsoft.com/office/drawing/2014/main" xmlns="" id="{235A34CC-34C4-4650-BD97-86AD6614C4A0}"/>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1" name="Freeform 6">
                <a:extLst>
                  <a:ext uri="{FF2B5EF4-FFF2-40B4-BE49-F238E27FC236}">
                    <a16:creationId xmlns:a16="http://schemas.microsoft.com/office/drawing/2014/main" xmlns="" id="{B5911FB4-AD8C-4269-8436-8C74F9A75486}"/>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212" name="Group 211">
              <a:extLst>
                <a:ext uri="{FF2B5EF4-FFF2-40B4-BE49-F238E27FC236}">
                  <a16:creationId xmlns:a16="http://schemas.microsoft.com/office/drawing/2014/main" xmlns="" id="{E0A6D8FD-8330-4D12-AAE0-02402EC0299C}"/>
                </a:ext>
              </a:extLst>
            </p:cNvPr>
            <p:cNvGrpSpPr>
              <a:grpSpLocks noChangeAspect="1"/>
            </p:cNvGrpSpPr>
            <p:nvPr/>
          </p:nvGrpSpPr>
          <p:grpSpPr>
            <a:xfrm>
              <a:off x="11418283" y="2931501"/>
              <a:ext cx="180000" cy="261048"/>
              <a:chOff x="596900" y="2459038"/>
              <a:chExt cx="584200" cy="857251"/>
            </a:xfrm>
            <a:solidFill>
              <a:schemeClr val="tx2"/>
            </a:solidFill>
          </p:grpSpPr>
          <p:sp>
            <p:nvSpPr>
              <p:cNvPr id="213" name="Oval 5">
                <a:extLst>
                  <a:ext uri="{FF2B5EF4-FFF2-40B4-BE49-F238E27FC236}">
                    <a16:creationId xmlns:a16="http://schemas.microsoft.com/office/drawing/2014/main" xmlns="" id="{4A16F023-850F-4587-AD31-A793C457A044}"/>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6">
                <a:extLst>
                  <a:ext uri="{FF2B5EF4-FFF2-40B4-BE49-F238E27FC236}">
                    <a16:creationId xmlns:a16="http://schemas.microsoft.com/office/drawing/2014/main" xmlns="" id="{CBA91599-7516-4EF9-BBF2-AF6001DC8198}"/>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5" name="Freeform 71">
              <a:extLst>
                <a:ext uri="{FF2B5EF4-FFF2-40B4-BE49-F238E27FC236}">
                  <a16:creationId xmlns:a16="http://schemas.microsoft.com/office/drawing/2014/main" xmlns="" id="{C5634EBD-A1CB-48E1-8893-8ECFF0AD69A9}"/>
                </a:ext>
              </a:extLst>
            </p:cNvPr>
            <p:cNvSpPr>
              <a:spLocks/>
            </p:cNvSpPr>
            <p:nvPr/>
          </p:nvSpPr>
          <p:spPr bwMode="auto">
            <a:xfrm>
              <a:off x="10902456" y="2955313"/>
              <a:ext cx="145072" cy="222530"/>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16" name="Group 56">
              <a:extLst>
                <a:ext uri="{FF2B5EF4-FFF2-40B4-BE49-F238E27FC236}">
                  <a16:creationId xmlns:a16="http://schemas.microsoft.com/office/drawing/2014/main" xmlns="" id="{D4163340-870F-48EF-A75B-99161AA74863}"/>
                </a:ext>
              </a:extLst>
            </p:cNvPr>
            <p:cNvGrpSpPr/>
            <p:nvPr/>
          </p:nvGrpSpPr>
          <p:grpSpPr>
            <a:xfrm>
              <a:off x="11092783" y="2944201"/>
              <a:ext cx="249559" cy="245404"/>
              <a:chOff x="1098550" y="4630738"/>
              <a:chExt cx="2205038" cy="2193925"/>
            </a:xfrm>
            <a:solidFill>
              <a:schemeClr val="tx2"/>
            </a:solidFill>
          </p:grpSpPr>
          <p:sp>
            <p:nvSpPr>
              <p:cNvPr id="217" name="Freeform 11">
                <a:extLst>
                  <a:ext uri="{FF2B5EF4-FFF2-40B4-BE49-F238E27FC236}">
                    <a16:creationId xmlns:a16="http://schemas.microsoft.com/office/drawing/2014/main" xmlns="" id="{F0D7C07D-2CC3-4C26-9A79-CA394D2126E4}"/>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8" name="Freeform 12">
                <a:extLst>
                  <a:ext uri="{FF2B5EF4-FFF2-40B4-BE49-F238E27FC236}">
                    <a16:creationId xmlns:a16="http://schemas.microsoft.com/office/drawing/2014/main" xmlns="" id="{D3072710-74FB-49C7-B786-D19ACFADF064}"/>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9" name="Freeform 13">
                <a:extLst>
                  <a:ext uri="{FF2B5EF4-FFF2-40B4-BE49-F238E27FC236}">
                    <a16:creationId xmlns:a16="http://schemas.microsoft.com/office/drawing/2014/main" xmlns="" id="{2A3F7AAC-380B-405E-B46F-C64D1578DCF6}"/>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0" name="Freeform 14">
                <a:extLst>
                  <a:ext uri="{FF2B5EF4-FFF2-40B4-BE49-F238E27FC236}">
                    <a16:creationId xmlns:a16="http://schemas.microsoft.com/office/drawing/2014/main" xmlns="" id="{4A044951-008C-433D-8851-C6F96F6BA6F6}"/>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1" name="Freeform 15">
                <a:extLst>
                  <a:ext uri="{FF2B5EF4-FFF2-40B4-BE49-F238E27FC236}">
                    <a16:creationId xmlns:a16="http://schemas.microsoft.com/office/drawing/2014/main" xmlns="" id="{A4F1FE7A-E387-464E-8751-7BE3276FBB90}"/>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2" name="Freeform 16">
                <a:extLst>
                  <a:ext uri="{FF2B5EF4-FFF2-40B4-BE49-F238E27FC236}">
                    <a16:creationId xmlns:a16="http://schemas.microsoft.com/office/drawing/2014/main" xmlns="" id="{2FD21BF1-8DD7-44A8-893B-4FA806E461BB}"/>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3" name="Freeform 17">
                <a:extLst>
                  <a:ext uri="{FF2B5EF4-FFF2-40B4-BE49-F238E27FC236}">
                    <a16:creationId xmlns:a16="http://schemas.microsoft.com/office/drawing/2014/main" xmlns="" id="{BE4009A7-7D76-4D2A-A24C-240BA8BEBB6C}"/>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4" name="Freeform 18">
                <a:extLst>
                  <a:ext uri="{FF2B5EF4-FFF2-40B4-BE49-F238E27FC236}">
                    <a16:creationId xmlns:a16="http://schemas.microsoft.com/office/drawing/2014/main" xmlns="" id="{01E93C30-F173-45C2-B65B-E7524494BC61}"/>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5" name="Freeform 19">
                <a:extLst>
                  <a:ext uri="{FF2B5EF4-FFF2-40B4-BE49-F238E27FC236}">
                    <a16:creationId xmlns:a16="http://schemas.microsoft.com/office/drawing/2014/main" xmlns="" id="{7D4B4BDE-7FE9-43EC-B8C9-AB9CBE95F571}"/>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6" name="Freeform 20">
                <a:extLst>
                  <a:ext uri="{FF2B5EF4-FFF2-40B4-BE49-F238E27FC236}">
                    <a16:creationId xmlns:a16="http://schemas.microsoft.com/office/drawing/2014/main" xmlns="" id="{C2A3E05A-01EC-400A-BA07-D513CB841E6F}"/>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7" name="Freeform 21">
                <a:extLst>
                  <a:ext uri="{FF2B5EF4-FFF2-40B4-BE49-F238E27FC236}">
                    <a16:creationId xmlns:a16="http://schemas.microsoft.com/office/drawing/2014/main" xmlns="" id="{01F2DBC4-C1E6-404A-9EF1-7EE3EBE4F42D}"/>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8" name="Freeform 22">
                <a:extLst>
                  <a:ext uri="{FF2B5EF4-FFF2-40B4-BE49-F238E27FC236}">
                    <a16:creationId xmlns:a16="http://schemas.microsoft.com/office/drawing/2014/main" xmlns="" id="{6F237B72-9252-44C7-BD2C-9F20A7939618}"/>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229" name="Group 1">
              <a:extLst>
                <a:ext uri="{FF2B5EF4-FFF2-40B4-BE49-F238E27FC236}">
                  <a16:creationId xmlns:a16="http://schemas.microsoft.com/office/drawing/2014/main" xmlns="" id="{A67CF482-08FA-42AE-AA6B-D61443586433}"/>
                </a:ext>
              </a:extLst>
            </p:cNvPr>
            <p:cNvGrpSpPr>
              <a:grpSpLocks/>
            </p:cNvGrpSpPr>
            <p:nvPr/>
          </p:nvGrpSpPr>
          <p:grpSpPr bwMode="auto">
            <a:xfrm>
              <a:off x="9793851" y="3320438"/>
              <a:ext cx="203195" cy="200824"/>
              <a:chOff x="1835" y="2606"/>
              <a:chExt cx="1586" cy="1587"/>
            </a:xfrm>
            <a:solidFill>
              <a:schemeClr val="tx2"/>
            </a:solidFill>
          </p:grpSpPr>
          <p:sp>
            <p:nvSpPr>
              <p:cNvPr id="230" name="Freeform 4">
                <a:extLst>
                  <a:ext uri="{FF2B5EF4-FFF2-40B4-BE49-F238E27FC236}">
                    <a16:creationId xmlns:a16="http://schemas.microsoft.com/office/drawing/2014/main" xmlns="" id="{B2531F19-4A3C-4C72-A9E5-F9BB42D33D90}"/>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1" name="Freeform 5">
                <a:extLst>
                  <a:ext uri="{FF2B5EF4-FFF2-40B4-BE49-F238E27FC236}">
                    <a16:creationId xmlns:a16="http://schemas.microsoft.com/office/drawing/2014/main" xmlns="" id="{D69D5128-9DAB-47CD-B515-0F7146D38DED}"/>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2" name="Freeform 6">
                <a:extLst>
                  <a:ext uri="{FF2B5EF4-FFF2-40B4-BE49-F238E27FC236}">
                    <a16:creationId xmlns:a16="http://schemas.microsoft.com/office/drawing/2014/main" xmlns="" id="{B15EEB69-B8A9-4C96-B20B-01D6A89429A8}"/>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233" name="Freeform 71">
              <a:extLst>
                <a:ext uri="{FF2B5EF4-FFF2-40B4-BE49-F238E27FC236}">
                  <a16:creationId xmlns:a16="http://schemas.microsoft.com/office/drawing/2014/main" xmlns="" id="{3E902826-7326-4F03-B0AE-986F55C69DFE}"/>
                </a:ext>
              </a:extLst>
            </p:cNvPr>
            <p:cNvSpPr>
              <a:spLocks/>
            </p:cNvSpPr>
            <p:nvPr/>
          </p:nvSpPr>
          <p:spPr bwMode="auto">
            <a:xfrm>
              <a:off x="11463277" y="3317263"/>
              <a:ext cx="145072" cy="222530"/>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34" name="Group 56">
              <a:extLst>
                <a:ext uri="{FF2B5EF4-FFF2-40B4-BE49-F238E27FC236}">
                  <a16:creationId xmlns:a16="http://schemas.microsoft.com/office/drawing/2014/main" xmlns="" id="{32C3C8AE-E149-491B-9EB2-ADBCF0F92B57}"/>
                </a:ext>
              </a:extLst>
            </p:cNvPr>
            <p:cNvGrpSpPr/>
            <p:nvPr/>
          </p:nvGrpSpPr>
          <p:grpSpPr>
            <a:xfrm>
              <a:off x="10850213" y="3295038"/>
              <a:ext cx="249559" cy="245404"/>
              <a:chOff x="1098550" y="4630738"/>
              <a:chExt cx="2205038" cy="2193925"/>
            </a:xfrm>
            <a:solidFill>
              <a:schemeClr val="tx2"/>
            </a:solidFill>
          </p:grpSpPr>
          <p:sp>
            <p:nvSpPr>
              <p:cNvPr id="235" name="Freeform 11">
                <a:extLst>
                  <a:ext uri="{FF2B5EF4-FFF2-40B4-BE49-F238E27FC236}">
                    <a16:creationId xmlns:a16="http://schemas.microsoft.com/office/drawing/2014/main" xmlns="" id="{9F07FB5F-32AC-478B-9B93-2726957D6D72}"/>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6" name="Freeform 12">
                <a:extLst>
                  <a:ext uri="{FF2B5EF4-FFF2-40B4-BE49-F238E27FC236}">
                    <a16:creationId xmlns:a16="http://schemas.microsoft.com/office/drawing/2014/main" xmlns="" id="{C73483A9-98E4-4998-837E-690BB9AD8974}"/>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7" name="Freeform 13">
                <a:extLst>
                  <a:ext uri="{FF2B5EF4-FFF2-40B4-BE49-F238E27FC236}">
                    <a16:creationId xmlns:a16="http://schemas.microsoft.com/office/drawing/2014/main" xmlns="" id="{456B8238-E3CC-4B8C-8BE1-A31CC07668EB}"/>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8" name="Freeform 14">
                <a:extLst>
                  <a:ext uri="{FF2B5EF4-FFF2-40B4-BE49-F238E27FC236}">
                    <a16:creationId xmlns:a16="http://schemas.microsoft.com/office/drawing/2014/main" xmlns="" id="{C0DB5BB5-0D93-46A9-8DE2-F5C01373DF7A}"/>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9" name="Freeform 15">
                <a:extLst>
                  <a:ext uri="{FF2B5EF4-FFF2-40B4-BE49-F238E27FC236}">
                    <a16:creationId xmlns:a16="http://schemas.microsoft.com/office/drawing/2014/main" xmlns="" id="{E0F27F82-BB68-4615-B13D-20486A0BFE9B}"/>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0" name="Freeform 16">
                <a:extLst>
                  <a:ext uri="{FF2B5EF4-FFF2-40B4-BE49-F238E27FC236}">
                    <a16:creationId xmlns:a16="http://schemas.microsoft.com/office/drawing/2014/main" xmlns="" id="{3D11EDC3-95D9-4FB3-A79C-3929E3297B41}"/>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1" name="Freeform 17">
                <a:extLst>
                  <a:ext uri="{FF2B5EF4-FFF2-40B4-BE49-F238E27FC236}">
                    <a16:creationId xmlns:a16="http://schemas.microsoft.com/office/drawing/2014/main" xmlns="" id="{A63C291C-4E53-4E03-AEAF-FB84ED38EA6D}"/>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2" name="Freeform 18">
                <a:extLst>
                  <a:ext uri="{FF2B5EF4-FFF2-40B4-BE49-F238E27FC236}">
                    <a16:creationId xmlns:a16="http://schemas.microsoft.com/office/drawing/2014/main" xmlns="" id="{42565303-9F8E-447F-B97B-7FA776233A0D}"/>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3" name="Freeform 19">
                <a:extLst>
                  <a:ext uri="{FF2B5EF4-FFF2-40B4-BE49-F238E27FC236}">
                    <a16:creationId xmlns:a16="http://schemas.microsoft.com/office/drawing/2014/main" xmlns="" id="{0128369D-4E78-4690-8CFE-5AE2BA2A0EA0}"/>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4" name="Freeform 20">
                <a:extLst>
                  <a:ext uri="{FF2B5EF4-FFF2-40B4-BE49-F238E27FC236}">
                    <a16:creationId xmlns:a16="http://schemas.microsoft.com/office/drawing/2014/main" xmlns="" id="{55864200-1E39-4F9C-9B7D-2B76134852AF}"/>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5" name="Freeform 21">
                <a:extLst>
                  <a:ext uri="{FF2B5EF4-FFF2-40B4-BE49-F238E27FC236}">
                    <a16:creationId xmlns:a16="http://schemas.microsoft.com/office/drawing/2014/main" xmlns="" id="{3ED3714F-8DE6-45E7-9B3D-A694E9AECD0F}"/>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6" name="Freeform 22">
                <a:extLst>
                  <a:ext uri="{FF2B5EF4-FFF2-40B4-BE49-F238E27FC236}">
                    <a16:creationId xmlns:a16="http://schemas.microsoft.com/office/drawing/2014/main" xmlns="" id="{1E484676-797C-4639-838C-9C50123DA92F}"/>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247" name="Group 246">
              <a:extLst>
                <a:ext uri="{FF2B5EF4-FFF2-40B4-BE49-F238E27FC236}">
                  <a16:creationId xmlns:a16="http://schemas.microsoft.com/office/drawing/2014/main" xmlns="" id="{7A1B3E7B-A3AA-4289-A637-19097EA69C7E}"/>
                </a:ext>
              </a:extLst>
            </p:cNvPr>
            <p:cNvGrpSpPr>
              <a:grpSpLocks noChangeAspect="1"/>
            </p:cNvGrpSpPr>
            <p:nvPr/>
          </p:nvGrpSpPr>
          <p:grpSpPr>
            <a:xfrm>
              <a:off x="11156340" y="3282338"/>
              <a:ext cx="180000" cy="261048"/>
              <a:chOff x="596900" y="2459038"/>
              <a:chExt cx="584200" cy="857251"/>
            </a:xfrm>
            <a:solidFill>
              <a:schemeClr val="tx2"/>
            </a:solidFill>
          </p:grpSpPr>
          <p:sp>
            <p:nvSpPr>
              <p:cNvPr id="248" name="Oval 5">
                <a:extLst>
                  <a:ext uri="{FF2B5EF4-FFF2-40B4-BE49-F238E27FC236}">
                    <a16:creationId xmlns:a16="http://schemas.microsoft.com/office/drawing/2014/main" xmlns="" id="{7C1B4366-7697-4BC5-A523-EE2D80A05773}"/>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6">
                <a:extLst>
                  <a:ext uri="{FF2B5EF4-FFF2-40B4-BE49-F238E27FC236}">
                    <a16:creationId xmlns:a16="http://schemas.microsoft.com/office/drawing/2014/main" xmlns="" id="{6BAD531A-C400-4D0A-83CD-16A27668BCE4}"/>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0" name="Group 1">
              <a:extLst>
                <a:ext uri="{FF2B5EF4-FFF2-40B4-BE49-F238E27FC236}">
                  <a16:creationId xmlns:a16="http://schemas.microsoft.com/office/drawing/2014/main" xmlns="" id="{6CF22052-A2CA-4DA3-9F38-7D06B1FF7FA1}"/>
                </a:ext>
              </a:extLst>
            </p:cNvPr>
            <p:cNvGrpSpPr>
              <a:grpSpLocks/>
            </p:cNvGrpSpPr>
            <p:nvPr/>
          </p:nvGrpSpPr>
          <p:grpSpPr bwMode="auto">
            <a:xfrm>
              <a:off x="8123904" y="3690326"/>
              <a:ext cx="203195" cy="200824"/>
              <a:chOff x="1835" y="2606"/>
              <a:chExt cx="1586" cy="1587"/>
            </a:xfrm>
            <a:solidFill>
              <a:schemeClr val="tx2"/>
            </a:solidFill>
          </p:grpSpPr>
          <p:sp>
            <p:nvSpPr>
              <p:cNvPr id="251" name="Freeform 4">
                <a:extLst>
                  <a:ext uri="{FF2B5EF4-FFF2-40B4-BE49-F238E27FC236}">
                    <a16:creationId xmlns:a16="http://schemas.microsoft.com/office/drawing/2014/main" xmlns="" id="{5E92BEAC-090F-45A7-AB52-B2648E65CA1E}"/>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2" name="Freeform 5">
                <a:extLst>
                  <a:ext uri="{FF2B5EF4-FFF2-40B4-BE49-F238E27FC236}">
                    <a16:creationId xmlns:a16="http://schemas.microsoft.com/office/drawing/2014/main" xmlns="" id="{FDC12B0D-DDBA-44FF-B223-A06726A888CB}"/>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3" name="Freeform 6">
                <a:extLst>
                  <a:ext uri="{FF2B5EF4-FFF2-40B4-BE49-F238E27FC236}">
                    <a16:creationId xmlns:a16="http://schemas.microsoft.com/office/drawing/2014/main" xmlns="" id="{79EDAB21-A0A6-4957-A681-0E204FB988E1}"/>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254" name="Group 56">
              <a:extLst>
                <a:ext uri="{FF2B5EF4-FFF2-40B4-BE49-F238E27FC236}">
                  <a16:creationId xmlns:a16="http://schemas.microsoft.com/office/drawing/2014/main" xmlns="" id="{B0B41A8F-B762-4E63-A2A5-D7C9A8C908F3}"/>
                </a:ext>
              </a:extLst>
            </p:cNvPr>
            <p:cNvGrpSpPr/>
            <p:nvPr/>
          </p:nvGrpSpPr>
          <p:grpSpPr>
            <a:xfrm>
              <a:off x="9770669" y="3655401"/>
              <a:ext cx="249559" cy="245404"/>
              <a:chOff x="1098550" y="4630738"/>
              <a:chExt cx="2205038" cy="2193925"/>
            </a:xfrm>
            <a:solidFill>
              <a:schemeClr val="tx2"/>
            </a:solidFill>
          </p:grpSpPr>
          <p:sp>
            <p:nvSpPr>
              <p:cNvPr id="255" name="Freeform 11">
                <a:extLst>
                  <a:ext uri="{FF2B5EF4-FFF2-40B4-BE49-F238E27FC236}">
                    <a16:creationId xmlns:a16="http://schemas.microsoft.com/office/drawing/2014/main" xmlns="" id="{7F6253E2-37F7-402B-B1D2-37093DC9A92D}"/>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6" name="Freeform 12">
                <a:extLst>
                  <a:ext uri="{FF2B5EF4-FFF2-40B4-BE49-F238E27FC236}">
                    <a16:creationId xmlns:a16="http://schemas.microsoft.com/office/drawing/2014/main" xmlns="" id="{9F2506E2-73F0-4F5C-A496-A18A01503352}"/>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7" name="Freeform 13">
                <a:extLst>
                  <a:ext uri="{FF2B5EF4-FFF2-40B4-BE49-F238E27FC236}">
                    <a16:creationId xmlns:a16="http://schemas.microsoft.com/office/drawing/2014/main" xmlns="" id="{3499121E-09D8-439E-A716-92878E2015D7}"/>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8" name="Freeform 14">
                <a:extLst>
                  <a:ext uri="{FF2B5EF4-FFF2-40B4-BE49-F238E27FC236}">
                    <a16:creationId xmlns:a16="http://schemas.microsoft.com/office/drawing/2014/main" xmlns="" id="{7FD3390B-01AE-4F3B-840D-B5BD6C8D1633}"/>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9" name="Freeform 15">
                <a:extLst>
                  <a:ext uri="{FF2B5EF4-FFF2-40B4-BE49-F238E27FC236}">
                    <a16:creationId xmlns:a16="http://schemas.microsoft.com/office/drawing/2014/main" xmlns="" id="{071672FC-D4FB-4C2F-A6C2-176CB61075F3}"/>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0" name="Freeform 16">
                <a:extLst>
                  <a:ext uri="{FF2B5EF4-FFF2-40B4-BE49-F238E27FC236}">
                    <a16:creationId xmlns:a16="http://schemas.microsoft.com/office/drawing/2014/main" xmlns="" id="{DD2F41D3-18CE-45B4-8677-6154B95A4367}"/>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1" name="Freeform 17">
                <a:extLst>
                  <a:ext uri="{FF2B5EF4-FFF2-40B4-BE49-F238E27FC236}">
                    <a16:creationId xmlns:a16="http://schemas.microsoft.com/office/drawing/2014/main" xmlns="" id="{BF341206-E7D4-4799-A5F6-C793B86B9AF0}"/>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2" name="Freeform 18">
                <a:extLst>
                  <a:ext uri="{FF2B5EF4-FFF2-40B4-BE49-F238E27FC236}">
                    <a16:creationId xmlns:a16="http://schemas.microsoft.com/office/drawing/2014/main" xmlns="" id="{81A6DB9E-18FD-46D4-AB8E-069E7A00F29B}"/>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3" name="Freeform 19">
                <a:extLst>
                  <a:ext uri="{FF2B5EF4-FFF2-40B4-BE49-F238E27FC236}">
                    <a16:creationId xmlns:a16="http://schemas.microsoft.com/office/drawing/2014/main" xmlns="" id="{FDFAD764-6338-4BBF-A462-9FB17217B727}"/>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4" name="Freeform 20">
                <a:extLst>
                  <a:ext uri="{FF2B5EF4-FFF2-40B4-BE49-F238E27FC236}">
                    <a16:creationId xmlns:a16="http://schemas.microsoft.com/office/drawing/2014/main" xmlns="" id="{A0108489-EC3E-48B3-92FA-5DA3DB73246E}"/>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5" name="Freeform 21">
                <a:extLst>
                  <a:ext uri="{FF2B5EF4-FFF2-40B4-BE49-F238E27FC236}">
                    <a16:creationId xmlns:a16="http://schemas.microsoft.com/office/drawing/2014/main" xmlns="" id="{59712A5E-00D2-4C04-8D42-CDD6E450B2D6}"/>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6" name="Freeform 22">
                <a:extLst>
                  <a:ext uri="{FF2B5EF4-FFF2-40B4-BE49-F238E27FC236}">
                    <a16:creationId xmlns:a16="http://schemas.microsoft.com/office/drawing/2014/main" xmlns="" id="{11F018C5-2B02-4852-8463-F6D14D30CBEB}"/>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267" name="Freeform 71">
              <a:extLst>
                <a:ext uri="{FF2B5EF4-FFF2-40B4-BE49-F238E27FC236}">
                  <a16:creationId xmlns:a16="http://schemas.microsoft.com/office/drawing/2014/main" xmlns="" id="{68BAA628-46B7-4C21-B2FE-C7CE2BE094CA}"/>
                </a:ext>
              </a:extLst>
            </p:cNvPr>
            <p:cNvSpPr>
              <a:spLocks/>
            </p:cNvSpPr>
            <p:nvPr/>
          </p:nvSpPr>
          <p:spPr bwMode="auto">
            <a:xfrm>
              <a:off x="11463277" y="3666513"/>
              <a:ext cx="145072" cy="222530"/>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8" name="Group 267">
              <a:extLst>
                <a:ext uri="{FF2B5EF4-FFF2-40B4-BE49-F238E27FC236}">
                  <a16:creationId xmlns:a16="http://schemas.microsoft.com/office/drawing/2014/main" xmlns="" id="{76C5AE7B-0BC2-480A-8CA8-929EEFD274D9}"/>
                </a:ext>
              </a:extLst>
            </p:cNvPr>
            <p:cNvGrpSpPr>
              <a:grpSpLocks noChangeAspect="1"/>
            </p:cNvGrpSpPr>
            <p:nvPr/>
          </p:nvGrpSpPr>
          <p:grpSpPr>
            <a:xfrm>
              <a:off x="11156340" y="3631588"/>
              <a:ext cx="180000" cy="261048"/>
              <a:chOff x="596900" y="2459038"/>
              <a:chExt cx="584200" cy="857251"/>
            </a:xfrm>
            <a:solidFill>
              <a:schemeClr val="tx2"/>
            </a:solidFill>
          </p:grpSpPr>
          <p:sp>
            <p:nvSpPr>
              <p:cNvPr id="269" name="Oval 5">
                <a:extLst>
                  <a:ext uri="{FF2B5EF4-FFF2-40B4-BE49-F238E27FC236}">
                    <a16:creationId xmlns:a16="http://schemas.microsoft.com/office/drawing/2014/main" xmlns="" id="{9675520E-D3BC-418E-AD94-7EB7261FB114}"/>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6">
                <a:extLst>
                  <a:ext uri="{FF2B5EF4-FFF2-40B4-BE49-F238E27FC236}">
                    <a16:creationId xmlns:a16="http://schemas.microsoft.com/office/drawing/2014/main" xmlns="" id="{126D6DA0-FFF4-45B5-8973-5D3CF9A8AB64}"/>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1" name="Group 1">
              <a:extLst>
                <a:ext uri="{FF2B5EF4-FFF2-40B4-BE49-F238E27FC236}">
                  <a16:creationId xmlns:a16="http://schemas.microsoft.com/office/drawing/2014/main" xmlns="" id="{6E6131EA-2B64-48E6-ABCE-7CA616409E22}"/>
                </a:ext>
              </a:extLst>
            </p:cNvPr>
            <p:cNvGrpSpPr>
              <a:grpSpLocks/>
            </p:cNvGrpSpPr>
            <p:nvPr/>
          </p:nvGrpSpPr>
          <p:grpSpPr bwMode="auto">
            <a:xfrm>
              <a:off x="8127079" y="4050688"/>
              <a:ext cx="203195" cy="200824"/>
              <a:chOff x="1835" y="2606"/>
              <a:chExt cx="1586" cy="1587"/>
            </a:xfrm>
            <a:solidFill>
              <a:schemeClr val="tx2"/>
            </a:solidFill>
          </p:grpSpPr>
          <p:sp>
            <p:nvSpPr>
              <p:cNvPr id="272" name="Freeform 4">
                <a:extLst>
                  <a:ext uri="{FF2B5EF4-FFF2-40B4-BE49-F238E27FC236}">
                    <a16:creationId xmlns:a16="http://schemas.microsoft.com/office/drawing/2014/main" xmlns="" id="{F9C04FF1-E945-4576-AB45-DE057E52B91F}"/>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3" name="Freeform 5">
                <a:extLst>
                  <a:ext uri="{FF2B5EF4-FFF2-40B4-BE49-F238E27FC236}">
                    <a16:creationId xmlns:a16="http://schemas.microsoft.com/office/drawing/2014/main" xmlns="" id="{BA26781E-613B-493B-8A18-44F311487EAA}"/>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4" name="Freeform 6">
                <a:extLst>
                  <a:ext uri="{FF2B5EF4-FFF2-40B4-BE49-F238E27FC236}">
                    <a16:creationId xmlns:a16="http://schemas.microsoft.com/office/drawing/2014/main" xmlns="" id="{5BABDCF6-E694-4F9A-A136-AEDAA62B5433}"/>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275" name="Group 56">
              <a:extLst>
                <a:ext uri="{FF2B5EF4-FFF2-40B4-BE49-F238E27FC236}">
                  <a16:creationId xmlns:a16="http://schemas.microsoft.com/office/drawing/2014/main" xmlns="" id="{F72FFC67-3861-4A79-B8AC-48CE929CF930}"/>
                </a:ext>
              </a:extLst>
            </p:cNvPr>
            <p:cNvGrpSpPr/>
            <p:nvPr/>
          </p:nvGrpSpPr>
          <p:grpSpPr>
            <a:xfrm>
              <a:off x="8822404" y="4006238"/>
              <a:ext cx="249559" cy="245404"/>
              <a:chOff x="1098550" y="4630738"/>
              <a:chExt cx="2205038" cy="2193925"/>
            </a:xfrm>
            <a:solidFill>
              <a:schemeClr val="tx2"/>
            </a:solidFill>
          </p:grpSpPr>
          <p:sp>
            <p:nvSpPr>
              <p:cNvPr id="276" name="Freeform 11">
                <a:extLst>
                  <a:ext uri="{FF2B5EF4-FFF2-40B4-BE49-F238E27FC236}">
                    <a16:creationId xmlns:a16="http://schemas.microsoft.com/office/drawing/2014/main" xmlns="" id="{10737E3C-8023-4659-97C4-46909265F097}"/>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7" name="Freeform 12">
                <a:extLst>
                  <a:ext uri="{FF2B5EF4-FFF2-40B4-BE49-F238E27FC236}">
                    <a16:creationId xmlns:a16="http://schemas.microsoft.com/office/drawing/2014/main" xmlns="" id="{A59AF500-7600-4F1A-8058-D73E8A3F8299}"/>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8" name="Freeform 13">
                <a:extLst>
                  <a:ext uri="{FF2B5EF4-FFF2-40B4-BE49-F238E27FC236}">
                    <a16:creationId xmlns:a16="http://schemas.microsoft.com/office/drawing/2014/main" xmlns="" id="{5AE0C14E-C874-49A7-921D-9BD275B82DFD}"/>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9" name="Freeform 14">
                <a:extLst>
                  <a:ext uri="{FF2B5EF4-FFF2-40B4-BE49-F238E27FC236}">
                    <a16:creationId xmlns:a16="http://schemas.microsoft.com/office/drawing/2014/main" xmlns="" id="{E4C7A9E5-E197-4B94-B949-373167F21996}"/>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0" name="Freeform 15">
                <a:extLst>
                  <a:ext uri="{FF2B5EF4-FFF2-40B4-BE49-F238E27FC236}">
                    <a16:creationId xmlns:a16="http://schemas.microsoft.com/office/drawing/2014/main" xmlns="" id="{9F0F2B9E-275F-4838-9D86-F4E468AB8D89}"/>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1" name="Freeform 16">
                <a:extLst>
                  <a:ext uri="{FF2B5EF4-FFF2-40B4-BE49-F238E27FC236}">
                    <a16:creationId xmlns:a16="http://schemas.microsoft.com/office/drawing/2014/main" xmlns="" id="{2A707D31-0A71-4E4D-9827-2CE441A14F9A}"/>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2" name="Freeform 17">
                <a:extLst>
                  <a:ext uri="{FF2B5EF4-FFF2-40B4-BE49-F238E27FC236}">
                    <a16:creationId xmlns:a16="http://schemas.microsoft.com/office/drawing/2014/main" xmlns="" id="{EC4D87FE-9FA1-4C75-9711-C10503CB932C}"/>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3" name="Freeform 18">
                <a:extLst>
                  <a:ext uri="{FF2B5EF4-FFF2-40B4-BE49-F238E27FC236}">
                    <a16:creationId xmlns:a16="http://schemas.microsoft.com/office/drawing/2014/main" xmlns="" id="{7E4E2DD7-2471-426B-BDE7-061DCE29E1A4}"/>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4" name="Freeform 19">
                <a:extLst>
                  <a:ext uri="{FF2B5EF4-FFF2-40B4-BE49-F238E27FC236}">
                    <a16:creationId xmlns:a16="http://schemas.microsoft.com/office/drawing/2014/main" xmlns="" id="{068E40D3-940C-470D-AE89-A5EC219113F4}"/>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5" name="Freeform 20">
                <a:extLst>
                  <a:ext uri="{FF2B5EF4-FFF2-40B4-BE49-F238E27FC236}">
                    <a16:creationId xmlns:a16="http://schemas.microsoft.com/office/drawing/2014/main" xmlns="" id="{58FA6B16-67AF-46FD-9BCE-CE3657F4573F}"/>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6" name="Freeform 21">
                <a:extLst>
                  <a:ext uri="{FF2B5EF4-FFF2-40B4-BE49-F238E27FC236}">
                    <a16:creationId xmlns:a16="http://schemas.microsoft.com/office/drawing/2014/main" xmlns="" id="{FC73E7AA-0D43-4AF8-B283-047A7CD9A9DA}"/>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87" name="Freeform 22">
                <a:extLst>
                  <a:ext uri="{FF2B5EF4-FFF2-40B4-BE49-F238E27FC236}">
                    <a16:creationId xmlns:a16="http://schemas.microsoft.com/office/drawing/2014/main" xmlns="" id="{4CE2BA77-D017-4DA6-B694-04FEE235F2BC}"/>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288" name="Freeform 71">
              <a:extLst>
                <a:ext uri="{FF2B5EF4-FFF2-40B4-BE49-F238E27FC236}">
                  <a16:creationId xmlns:a16="http://schemas.microsoft.com/office/drawing/2014/main" xmlns="" id="{D0012D7C-AA8E-4239-9B80-242F70234721}"/>
                </a:ext>
              </a:extLst>
            </p:cNvPr>
            <p:cNvSpPr>
              <a:spLocks/>
            </p:cNvSpPr>
            <p:nvPr/>
          </p:nvSpPr>
          <p:spPr bwMode="auto">
            <a:xfrm>
              <a:off x="9959054" y="4030051"/>
              <a:ext cx="145072" cy="222530"/>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89" name="Group 1">
              <a:extLst>
                <a:ext uri="{FF2B5EF4-FFF2-40B4-BE49-F238E27FC236}">
                  <a16:creationId xmlns:a16="http://schemas.microsoft.com/office/drawing/2014/main" xmlns="" id="{8911E76A-5806-4ADC-8DDF-CF40122B0A8E}"/>
                </a:ext>
              </a:extLst>
            </p:cNvPr>
            <p:cNvGrpSpPr>
              <a:grpSpLocks/>
            </p:cNvGrpSpPr>
            <p:nvPr/>
          </p:nvGrpSpPr>
          <p:grpSpPr bwMode="auto">
            <a:xfrm>
              <a:off x="10657491" y="4341201"/>
              <a:ext cx="203195" cy="200824"/>
              <a:chOff x="1835" y="2606"/>
              <a:chExt cx="1586" cy="1587"/>
            </a:xfrm>
            <a:solidFill>
              <a:schemeClr val="tx2"/>
            </a:solidFill>
          </p:grpSpPr>
          <p:sp>
            <p:nvSpPr>
              <p:cNvPr id="290" name="Freeform 4">
                <a:extLst>
                  <a:ext uri="{FF2B5EF4-FFF2-40B4-BE49-F238E27FC236}">
                    <a16:creationId xmlns:a16="http://schemas.microsoft.com/office/drawing/2014/main" xmlns="" id="{44433109-EC86-4F10-BB6B-730BC1CF38DC}"/>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1" name="Freeform 5">
                <a:extLst>
                  <a:ext uri="{FF2B5EF4-FFF2-40B4-BE49-F238E27FC236}">
                    <a16:creationId xmlns:a16="http://schemas.microsoft.com/office/drawing/2014/main" xmlns="" id="{D4E4D788-713E-4D03-A5B1-D403B772F929}"/>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2" name="Freeform 6">
                <a:extLst>
                  <a:ext uri="{FF2B5EF4-FFF2-40B4-BE49-F238E27FC236}">
                    <a16:creationId xmlns:a16="http://schemas.microsoft.com/office/drawing/2014/main" xmlns="" id="{25EEB64A-1A5A-4655-8E3E-1909998677B1}"/>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293" name="Group 292">
              <a:extLst>
                <a:ext uri="{FF2B5EF4-FFF2-40B4-BE49-F238E27FC236}">
                  <a16:creationId xmlns:a16="http://schemas.microsoft.com/office/drawing/2014/main" xmlns="" id="{E85FD412-B853-4C03-8C5F-E701D9CA9CAB}"/>
                </a:ext>
              </a:extLst>
            </p:cNvPr>
            <p:cNvGrpSpPr>
              <a:grpSpLocks noChangeAspect="1"/>
            </p:cNvGrpSpPr>
            <p:nvPr/>
          </p:nvGrpSpPr>
          <p:grpSpPr>
            <a:xfrm>
              <a:off x="11418283" y="4306276"/>
              <a:ext cx="180000" cy="261048"/>
              <a:chOff x="596900" y="2459038"/>
              <a:chExt cx="584200" cy="857251"/>
            </a:xfrm>
            <a:solidFill>
              <a:schemeClr val="tx2"/>
            </a:solidFill>
          </p:grpSpPr>
          <p:sp>
            <p:nvSpPr>
              <p:cNvPr id="294" name="Oval 5">
                <a:extLst>
                  <a:ext uri="{FF2B5EF4-FFF2-40B4-BE49-F238E27FC236}">
                    <a16:creationId xmlns:a16="http://schemas.microsoft.com/office/drawing/2014/main" xmlns="" id="{7A935783-5A54-4693-A255-704EC2B9E03E}"/>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6">
                <a:extLst>
                  <a:ext uri="{FF2B5EF4-FFF2-40B4-BE49-F238E27FC236}">
                    <a16:creationId xmlns:a16="http://schemas.microsoft.com/office/drawing/2014/main" xmlns="" id="{9671AECE-B4EA-48B8-A3BF-0A6588C40118}"/>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6" name="Freeform 71">
              <a:extLst>
                <a:ext uri="{FF2B5EF4-FFF2-40B4-BE49-F238E27FC236}">
                  <a16:creationId xmlns:a16="http://schemas.microsoft.com/office/drawing/2014/main" xmlns="" id="{6C2E68ED-AA34-4495-98B5-9B0780CCC3B7}"/>
                </a:ext>
              </a:extLst>
            </p:cNvPr>
            <p:cNvSpPr>
              <a:spLocks/>
            </p:cNvSpPr>
            <p:nvPr/>
          </p:nvSpPr>
          <p:spPr bwMode="auto">
            <a:xfrm>
              <a:off x="10902456" y="4330088"/>
              <a:ext cx="145072" cy="222530"/>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97" name="Group 56">
              <a:extLst>
                <a:ext uri="{FF2B5EF4-FFF2-40B4-BE49-F238E27FC236}">
                  <a16:creationId xmlns:a16="http://schemas.microsoft.com/office/drawing/2014/main" xmlns="" id="{20DC4AD8-490F-4397-86B5-C93A04951F70}"/>
                </a:ext>
              </a:extLst>
            </p:cNvPr>
            <p:cNvGrpSpPr/>
            <p:nvPr/>
          </p:nvGrpSpPr>
          <p:grpSpPr>
            <a:xfrm>
              <a:off x="11086687" y="4317388"/>
              <a:ext cx="249559" cy="245404"/>
              <a:chOff x="1098550" y="4630738"/>
              <a:chExt cx="2205038" cy="2193925"/>
            </a:xfrm>
            <a:solidFill>
              <a:schemeClr val="tx2"/>
            </a:solidFill>
          </p:grpSpPr>
          <p:sp>
            <p:nvSpPr>
              <p:cNvPr id="298" name="Freeform 11">
                <a:extLst>
                  <a:ext uri="{FF2B5EF4-FFF2-40B4-BE49-F238E27FC236}">
                    <a16:creationId xmlns:a16="http://schemas.microsoft.com/office/drawing/2014/main" xmlns="" id="{53E7F4FF-E328-4ADB-8C80-4C05824443C8}"/>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99" name="Freeform 12">
                <a:extLst>
                  <a:ext uri="{FF2B5EF4-FFF2-40B4-BE49-F238E27FC236}">
                    <a16:creationId xmlns:a16="http://schemas.microsoft.com/office/drawing/2014/main" xmlns="" id="{29BA7125-0791-45D0-BFD6-0E1E4B4F1F54}"/>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0" name="Freeform 13">
                <a:extLst>
                  <a:ext uri="{FF2B5EF4-FFF2-40B4-BE49-F238E27FC236}">
                    <a16:creationId xmlns:a16="http://schemas.microsoft.com/office/drawing/2014/main" xmlns="" id="{0A165374-18CF-462A-A0AE-E4C47B4E6F5A}"/>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1" name="Freeform 14">
                <a:extLst>
                  <a:ext uri="{FF2B5EF4-FFF2-40B4-BE49-F238E27FC236}">
                    <a16:creationId xmlns:a16="http://schemas.microsoft.com/office/drawing/2014/main" xmlns="" id="{D8CBC3FA-1EFF-44FE-934C-6391C1B71EA3}"/>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2" name="Freeform 15">
                <a:extLst>
                  <a:ext uri="{FF2B5EF4-FFF2-40B4-BE49-F238E27FC236}">
                    <a16:creationId xmlns:a16="http://schemas.microsoft.com/office/drawing/2014/main" xmlns="" id="{3DF732D2-4A2A-4E3B-B6DB-D86C9A6CD4CA}"/>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3" name="Freeform 16">
                <a:extLst>
                  <a:ext uri="{FF2B5EF4-FFF2-40B4-BE49-F238E27FC236}">
                    <a16:creationId xmlns:a16="http://schemas.microsoft.com/office/drawing/2014/main" xmlns="" id="{246B59B0-2695-4E95-83A8-1F38CB3F9B64}"/>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4" name="Freeform 17">
                <a:extLst>
                  <a:ext uri="{FF2B5EF4-FFF2-40B4-BE49-F238E27FC236}">
                    <a16:creationId xmlns:a16="http://schemas.microsoft.com/office/drawing/2014/main" xmlns="" id="{CC845ADD-5527-4026-939B-9E0A34600159}"/>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5" name="Freeform 18">
                <a:extLst>
                  <a:ext uri="{FF2B5EF4-FFF2-40B4-BE49-F238E27FC236}">
                    <a16:creationId xmlns:a16="http://schemas.microsoft.com/office/drawing/2014/main" xmlns="" id="{72165810-89DE-4087-8CB4-CF3196ACA023}"/>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6" name="Freeform 19">
                <a:extLst>
                  <a:ext uri="{FF2B5EF4-FFF2-40B4-BE49-F238E27FC236}">
                    <a16:creationId xmlns:a16="http://schemas.microsoft.com/office/drawing/2014/main" xmlns="" id="{4B615797-AD9E-44BE-8FE6-FF963422C9E2}"/>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7" name="Freeform 20">
                <a:extLst>
                  <a:ext uri="{FF2B5EF4-FFF2-40B4-BE49-F238E27FC236}">
                    <a16:creationId xmlns:a16="http://schemas.microsoft.com/office/drawing/2014/main" xmlns="" id="{F248F69B-E082-4859-AC6E-663CDCDA9B40}"/>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8" name="Freeform 21">
                <a:extLst>
                  <a:ext uri="{FF2B5EF4-FFF2-40B4-BE49-F238E27FC236}">
                    <a16:creationId xmlns:a16="http://schemas.microsoft.com/office/drawing/2014/main" xmlns="" id="{06BD1E51-8B31-40D0-8A6C-8E0B8D1BAE6D}"/>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09" name="Freeform 22">
                <a:extLst>
                  <a:ext uri="{FF2B5EF4-FFF2-40B4-BE49-F238E27FC236}">
                    <a16:creationId xmlns:a16="http://schemas.microsoft.com/office/drawing/2014/main" xmlns="" id="{D0312AB4-03AE-43F4-B5F5-FFF53CDA7507}"/>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310" name="Group 1">
              <a:extLst>
                <a:ext uri="{FF2B5EF4-FFF2-40B4-BE49-F238E27FC236}">
                  <a16:creationId xmlns:a16="http://schemas.microsoft.com/office/drawing/2014/main" xmlns="" id="{1DCC01E2-6834-4F00-8987-8859D56E3341}"/>
                </a:ext>
              </a:extLst>
            </p:cNvPr>
            <p:cNvGrpSpPr>
              <a:grpSpLocks/>
            </p:cNvGrpSpPr>
            <p:nvPr/>
          </p:nvGrpSpPr>
          <p:grpSpPr bwMode="auto">
            <a:xfrm>
              <a:off x="8122317" y="4709501"/>
              <a:ext cx="203195" cy="200824"/>
              <a:chOff x="1835" y="2606"/>
              <a:chExt cx="1586" cy="1587"/>
            </a:xfrm>
            <a:solidFill>
              <a:schemeClr val="tx2"/>
            </a:solidFill>
          </p:grpSpPr>
          <p:sp>
            <p:nvSpPr>
              <p:cNvPr id="311" name="Freeform 4">
                <a:extLst>
                  <a:ext uri="{FF2B5EF4-FFF2-40B4-BE49-F238E27FC236}">
                    <a16:creationId xmlns:a16="http://schemas.microsoft.com/office/drawing/2014/main" xmlns="" id="{2D7D1CD6-5401-408E-A1F9-8DB0A9E5EC90}"/>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2" name="Freeform 5">
                <a:extLst>
                  <a:ext uri="{FF2B5EF4-FFF2-40B4-BE49-F238E27FC236}">
                    <a16:creationId xmlns:a16="http://schemas.microsoft.com/office/drawing/2014/main" xmlns="" id="{AA20BFD9-FD9E-454B-BEB3-3D8ACE7B7110}"/>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3" name="Freeform 6">
                <a:extLst>
                  <a:ext uri="{FF2B5EF4-FFF2-40B4-BE49-F238E27FC236}">
                    <a16:creationId xmlns:a16="http://schemas.microsoft.com/office/drawing/2014/main" xmlns="" id="{E872E5A5-9FBB-417E-A775-F08E4D2E4BA6}"/>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314" name="Group 1">
              <a:extLst>
                <a:ext uri="{FF2B5EF4-FFF2-40B4-BE49-F238E27FC236}">
                  <a16:creationId xmlns:a16="http://schemas.microsoft.com/office/drawing/2014/main" xmlns="" id="{FED8BCF0-CFB2-4F65-A1AE-D08318EBBD78}"/>
                </a:ext>
              </a:extLst>
            </p:cNvPr>
            <p:cNvGrpSpPr>
              <a:grpSpLocks/>
            </p:cNvGrpSpPr>
            <p:nvPr/>
          </p:nvGrpSpPr>
          <p:grpSpPr bwMode="auto">
            <a:xfrm>
              <a:off x="9793851" y="5087326"/>
              <a:ext cx="203195" cy="200824"/>
              <a:chOff x="1835" y="2606"/>
              <a:chExt cx="1586" cy="1587"/>
            </a:xfrm>
            <a:solidFill>
              <a:schemeClr val="tx2"/>
            </a:solidFill>
          </p:grpSpPr>
          <p:sp>
            <p:nvSpPr>
              <p:cNvPr id="315" name="Freeform 4">
                <a:extLst>
                  <a:ext uri="{FF2B5EF4-FFF2-40B4-BE49-F238E27FC236}">
                    <a16:creationId xmlns:a16="http://schemas.microsoft.com/office/drawing/2014/main" xmlns="" id="{E2253DD9-4AF1-4A50-8830-43E268721461}"/>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6" name="Freeform 5">
                <a:extLst>
                  <a:ext uri="{FF2B5EF4-FFF2-40B4-BE49-F238E27FC236}">
                    <a16:creationId xmlns:a16="http://schemas.microsoft.com/office/drawing/2014/main" xmlns="" id="{1F21AAF7-D2A4-40DD-B539-33E036E4FAA9}"/>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17" name="Freeform 6">
                <a:extLst>
                  <a:ext uri="{FF2B5EF4-FFF2-40B4-BE49-F238E27FC236}">
                    <a16:creationId xmlns:a16="http://schemas.microsoft.com/office/drawing/2014/main" xmlns="" id="{1164EE12-FC6F-460D-9878-C2790E8339FD}"/>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318" name="Group 317">
              <a:extLst>
                <a:ext uri="{FF2B5EF4-FFF2-40B4-BE49-F238E27FC236}">
                  <a16:creationId xmlns:a16="http://schemas.microsoft.com/office/drawing/2014/main" xmlns="" id="{DAA4A3A7-5862-4CD5-8C0C-9BEF30E7EAA6}"/>
                </a:ext>
              </a:extLst>
            </p:cNvPr>
            <p:cNvGrpSpPr>
              <a:grpSpLocks noChangeAspect="1"/>
            </p:cNvGrpSpPr>
            <p:nvPr/>
          </p:nvGrpSpPr>
          <p:grpSpPr>
            <a:xfrm>
              <a:off x="11418283" y="4666638"/>
              <a:ext cx="180000" cy="261048"/>
              <a:chOff x="596900" y="2459038"/>
              <a:chExt cx="584200" cy="857251"/>
            </a:xfrm>
            <a:solidFill>
              <a:schemeClr val="tx2"/>
            </a:solidFill>
          </p:grpSpPr>
          <p:sp>
            <p:nvSpPr>
              <p:cNvPr id="319" name="Oval 5">
                <a:extLst>
                  <a:ext uri="{FF2B5EF4-FFF2-40B4-BE49-F238E27FC236}">
                    <a16:creationId xmlns:a16="http://schemas.microsoft.com/office/drawing/2014/main" xmlns="" id="{09427A8F-510C-4D26-8A9C-F91E46394568}"/>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 name="Freeform 6">
                <a:extLst>
                  <a:ext uri="{FF2B5EF4-FFF2-40B4-BE49-F238E27FC236}">
                    <a16:creationId xmlns:a16="http://schemas.microsoft.com/office/drawing/2014/main" xmlns="" id="{FEF46806-B458-4377-8344-263CD27BB5A4}"/>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21" name="Freeform 71">
              <a:extLst>
                <a:ext uri="{FF2B5EF4-FFF2-40B4-BE49-F238E27FC236}">
                  <a16:creationId xmlns:a16="http://schemas.microsoft.com/office/drawing/2014/main" xmlns="" id="{4D3D3667-8BDF-4D23-A5CE-32918F396B55}"/>
                </a:ext>
              </a:extLst>
            </p:cNvPr>
            <p:cNvSpPr>
              <a:spLocks/>
            </p:cNvSpPr>
            <p:nvPr/>
          </p:nvSpPr>
          <p:spPr bwMode="auto">
            <a:xfrm>
              <a:off x="10902456" y="4692038"/>
              <a:ext cx="145072" cy="222530"/>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22" name="Group 56">
              <a:extLst>
                <a:ext uri="{FF2B5EF4-FFF2-40B4-BE49-F238E27FC236}">
                  <a16:creationId xmlns:a16="http://schemas.microsoft.com/office/drawing/2014/main" xmlns="" id="{D5850F45-BEF7-428A-92BE-C3599C886782}"/>
                </a:ext>
              </a:extLst>
            </p:cNvPr>
            <p:cNvGrpSpPr/>
            <p:nvPr/>
          </p:nvGrpSpPr>
          <p:grpSpPr>
            <a:xfrm>
              <a:off x="11092783" y="4679338"/>
              <a:ext cx="249559" cy="245404"/>
              <a:chOff x="1098550" y="4630738"/>
              <a:chExt cx="2205038" cy="2193925"/>
            </a:xfrm>
            <a:solidFill>
              <a:schemeClr val="tx2"/>
            </a:solidFill>
          </p:grpSpPr>
          <p:sp>
            <p:nvSpPr>
              <p:cNvPr id="323" name="Freeform 11">
                <a:extLst>
                  <a:ext uri="{FF2B5EF4-FFF2-40B4-BE49-F238E27FC236}">
                    <a16:creationId xmlns:a16="http://schemas.microsoft.com/office/drawing/2014/main" xmlns="" id="{0BF504A1-9F0C-411A-ADD9-040781ADD0C3}"/>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4" name="Freeform 12">
                <a:extLst>
                  <a:ext uri="{FF2B5EF4-FFF2-40B4-BE49-F238E27FC236}">
                    <a16:creationId xmlns:a16="http://schemas.microsoft.com/office/drawing/2014/main" xmlns="" id="{411EFCD9-32C9-4237-A538-C6158123B5E1}"/>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5" name="Freeform 13">
                <a:extLst>
                  <a:ext uri="{FF2B5EF4-FFF2-40B4-BE49-F238E27FC236}">
                    <a16:creationId xmlns:a16="http://schemas.microsoft.com/office/drawing/2014/main" xmlns="" id="{7E584557-AB9A-479D-BEF5-7D07BCC9AAD3}"/>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6" name="Freeform 14">
                <a:extLst>
                  <a:ext uri="{FF2B5EF4-FFF2-40B4-BE49-F238E27FC236}">
                    <a16:creationId xmlns:a16="http://schemas.microsoft.com/office/drawing/2014/main" xmlns="" id="{58705159-625E-46C2-866F-3B9FCE06867C}"/>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7" name="Freeform 15">
                <a:extLst>
                  <a:ext uri="{FF2B5EF4-FFF2-40B4-BE49-F238E27FC236}">
                    <a16:creationId xmlns:a16="http://schemas.microsoft.com/office/drawing/2014/main" xmlns="" id="{83F0ABF8-63AF-4B18-B512-F1E829328BEC}"/>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8" name="Freeform 16">
                <a:extLst>
                  <a:ext uri="{FF2B5EF4-FFF2-40B4-BE49-F238E27FC236}">
                    <a16:creationId xmlns:a16="http://schemas.microsoft.com/office/drawing/2014/main" xmlns="" id="{FD5A187F-FF62-43A3-ABFC-DAEF08CE7368}"/>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29" name="Freeform 17">
                <a:extLst>
                  <a:ext uri="{FF2B5EF4-FFF2-40B4-BE49-F238E27FC236}">
                    <a16:creationId xmlns:a16="http://schemas.microsoft.com/office/drawing/2014/main" xmlns="" id="{BE328F8F-A3E1-4398-95F9-F19B9A09A29A}"/>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0" name="Freeform 18">
                <a:extLst>
                  <a:ext uri="{FF2B5EF4-FFF2-40B4-BE49-F238E27FC236}">
                    <a16:creationId xmlns:a16="http://schemas.microsoft.com/office/drawing/2014/main" xmlns="" id="{EF977451-E117-4DBC-A3C4-133DEEE8678E}"/>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1" name="Freeform 19">
                <a:extLst>
                  <a:ext uri="{FF2B5EF4-FFF2-40B4-BE49-F238E27FC236}">
                    <a16:creationId xmlns:a16="http://schemas.microsoft.com/office/drawing/2014/main" xmlns="" id="{11902E93-1257-4DCD-8795-02FE46870BBB}"/>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2" name="Freeform 20">
                <a:extLst>
                  <a:ext uri="{FF2B5EF4-FFF2-40B4-BE49-F238E27FC236}">
                    <a16:creationId xmlns:a16="http://schemas.microsoft.com/office/drawing/2014/main" xmlns="" id="{B984DFC5-D01D-4112-925F-2D1729F75C25}"/>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3" name="Freeform 21">
                <a:extLst>
                  <a:ext uri="{FF2B5EF4-FFF2-40B4-BE49-F238E27FC236}">
                    <a16:creationId xmlns:a16="http://schemas.microsoft.com/office/drawing/2014/main" xmlns="" id="{84FF9912-D270-4343-B265-4472755F2DB6}"/>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34" name="Freeform 22">
                <a:extLst>
                  <a:ext uri="{FF2B5EF4-FFF2-40B4-BE49-F238E27FC236}">
                    <a16:creationId xmlns:a16="http://schemas.microsoft.com/office/drawing/2014/main" xmlns="" id="{A8BC2F40-F8B8-4F75-9E51-B75DB729FD3B}"/>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335" name="Group 334">
              <a:extLst>
                <a:ext uri="{FF2B5EF4-FFF2-40B4-BE49-F238E27FC236}">
                  <a16:creationId xmlns:a16="http://schemas.microsoft.com/office/drawing/2014/main" xmlns="" id="{1BDF19F5-DCE2-4F52-B26B-CF0FF3A9DD72}"/>
                </a:ext>
              </a:extLst>
            </p:cNvPr>
            <p:cNvGrpSpPr>
              <a:grpSpLocks noChangeAspect="1"/>
            </p:cNvGrpSpPr>
            <p:nvPr/>
          </p:nvGrpSpPr>
          <p:grpSpPr>
            <a:xfrm>
              <a:off x="11418283" y="5038113"/>
              <a:ext cx="180000" cy="261048"/>
              <a:chOff x="596900" y="2459038"/>
              <a:chExt cx="584200" cy="857251"/>
            </a:xfrm>
            <a:solidFill>
              <a:schemeClr val="tx2"/>
            </a:solidFill>
          </p:grpSpPr>
          <p:sp>
            <p:nvSpPr>
              <p:cNvPr id="336" name="Oval 5">
                <a:extLst>
                  <a:ext uri="{FF2B5EF4-FFF2-40B4-BE49-F238E27FC236}">
                    <a16:creationId xmlns:a16="http://schemas.microsoft.com/office/drawing/2014/main" xmlns="" id="{BD002B56-E21A-498F-B4E4-3050F9546A9D}"/>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6">
                <a:extLst>
                  <a:ext uri="{FF2B5EF4-FFF2-40B4-BE49-F238E27FC236}">
                    <a16:creationId xmlns:a16="http://schemas.microsoft.com/office/drawing/2014/main" xmlns="" id="{B941D0EC-1B33-4AAA-A4CE-8A0988CF0080}"/>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8" name="Freeform 71">
              <a:extLst>
                <a:ext uri="{FF2B5EF4-FFF2-40B4-BE49-F238E27FC236}">
                  <a16:creationId xmlns:a16="http://schemas.microsoft.com/office/drawing/2014/main" xmlns="" id="{61E8AFCB-EEE2-4CA3-96D4-4130423DE538}"/>
                </a:ext>
              </a:extLst>
            </p:cNvPr>
            <p:cNvSpPr>
              <a:spLocks/>
            </p:cNvSpPr>
            <p:nvPr/>
          </p:nvSpPr>
          <p:spPr bwMode="auto">
            <a:xfrm>
              <a:off x="10902456" y="5061926"/>
              <a:ext cx="145072" cy="222530"/>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39" name="Group 56">
              <a:extLst>
                <a:ext uri="{FF2B5EF4-FFF2-40B4-BE49-F238E27FC236}">
                  <a16:creationId xmlns:a16="http://schemas.microsoft.com/office/drawing/2014/main" xmlns="" id="{F0661683-A11C-4547-9D70-1C2858A765F9}"/>
                </a:ext>
              </a:extLst>
            </p:cNvPr>
            <p:cNvGrpSpPr/>
            <p:nvPr/>
          </p:nvGrpSpPr>
          <p:grpSpPr>
            <a:xfrm>
              <a:off x="11092783" y="5049226"/>
              <a:ext cx="249559" cy="245404"/>
              <a:chOff x="1098550" y="4630738"/>
              <a:chExt cx="2205038" cy="2193925"/>
            </a:xfrm>
            <a:solidFill>
              <a:schemeClr val="tx2"/>
            </a:solidFill>
          </p:grpSpPr>
          <p:sp>
            <p:nvSpPr>
              <p:cNvPr id="340" name="Freeform 11">
                <a:extLst>
                  <a:ext uri="{FF2B5EF4-FFF2-40B4-BE49-F238E27FC236}">
                    <a16:creationId xmlns:a16="http://schemas.microsoft.com/office/drawing/2014/main" xmlns="" id="{C546660D-9EF2-422D-B9F1-7AC8E1918541}"/>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1" name="Freeform 12">
                <a:extLst>
                  <a:ext uri="{FF2B5EF4-FFF2-40B4-BE49-F238E27FC236}">
                    <a16:creationId xmlns:a16="http://schemas.microsoft.com/office/drawing/2014/main" xmlns="" id="{06AE3C44-BFE7-443E-803A-350B5CA638C1}"/>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2" name="Freeform 13">
                <a:extLst>
                  <a:ext uri="{FF2B5EF4-FFF2-40B4-BE49-F238E27FC236}">
                    <a16:creationId xmlns:a16="http://schemas.microsoft.com/office/drawing/2014/main" xmlns="" id="{058A2CF6-E7BD-4E71-9D78-246E7CD2CA21}"/>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3" name="Freeform 14">
                <a:extLst>
                  <a:ext uri="{FF2B5EF4-FFF2-40B4-BE49-F238E27FC236}">
                    <a16:creationId xmlns:a16="http://schemas.microsoft.com/office/drawing/2014/main" xmlns="" id="{C8E290CD-C42C-40A2-82A7-B307F037E2AC}"/>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4" name="Freeform 15">
                <a:extLst>
                  <a:ext uri="{FF2B5EF4-FFF2-40B4-BE49-F238E27FC236}">
                    <a16:creationId xmlns:a16="http://schemas.microsoft.com/office/drawing/2014/main" xmlns="" id="{9BA885E0-086A-44B2-9C29-02518708286D}"/>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5" name="Freeform 16">
                <a:extLst>
                  <a:ext uri="{FF2B5EF4-FFF2-40B4-BE49-F238E27FC236}">
                    <a16:creationId xmlns:a16="http://schemas.microsoft.com/office/drawing/2014/main" xmlns="" id="{1AB60BF1-1008-4EFB-91C4-F088978618B6}"/>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6" name="Freeform 17">
                <a:extLst>
                  <a:ext uri="{FF2B5EF4-FFF2-40B4-BE49-F238E27FC236}">
                    <a16:creationId xmlns:a16="http://schemas.microsoft.com/office/drawing/2014/main" xmlns="" id="{381E7A2E-B6C9-4182-B8C1-433E51FADF6A}"/>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7" name="Freeform 18">
                <a:extLst>
                  <a:ext uri="{FF2B5EF4-FFF2-40B4-BE49-F238E27FC236}">
                    <a16:creationId xmlns:a16="http://schemas.microsoft.com/office/drawing/2014/main" xmlns="" id="{1D8531CA-B463-4F49-818C-97DF33E22D5B}"/>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8" name="Freeform 19">
                <a:extLst>
                  <a:ext uri="{FF2B5EF4-FFF2-40B4-BE49-F238E27FC236}">
                    <a16:creationId xmlns:a16="http://schemas.microsoft.com/office/drawing/2014/main" xmlns="" id="{0F30404E-1F5A-48D4-9EEA-5904662E624B}"/>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49" name="Freeform 20">
                <a:extLst>
                  <a:ext uri="{FF2B5EF4-FFF2-40B4-BE49-F238E27FC236}">
                    <a16:creationId xmlns:a16="http://schemas.microsoft.com/office/drawing/2014/main" xmlns="" id="{8652FE51-CC4F-43A3-951F-3A0D7B63D7E3}"/>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0" name="Freeform 21">
                <a:extLst>
                  <a:ext uri="{FF2B5EF4-FFF2-40B4-BE49-F238E27FC236}">
                    <a16:creationId xmlns:a16="http://schemas.microsoft.com/office/drawing/2014/main" xmlns="" id="{36695BD3-FE50-469B-84F1-F5E81B08AB38}"/>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51" name="Freeform 22">
                <a:extLst>
                  <a:ext uri="{FF2B5EF4-FFF2-40B4-BE49-F238E27FC236}">
                    <a16:creationId xmlns:a16="http://schemas.microsoft.com/office/drawing/2014/main" xmlns="" id="{2D61C475-A3E1-4CE2-9CA1-3EA0C821FADD}"/>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cxnSp>
        <p:nvCxnSpPr>
          <p:cNvPr id="9" name="Straight Connector 8">
            <a:extLst>
              <a:ext uri="{FF2B5EF4-FFF2-40B4-BE49-F238E27FC236}">
                <a16:creationId xmlns:a16="http://schemas.microsoft.com/office/drawing/2014/main" xmlns="" id="{102BCFCE-B367-4DA7-B19C-EFC403760777}"/>
              </a:ext>
            </a:extLst>
          </p:cNvPr>
          <p:cNvCxnSpPr>
            <a:cxnSpLocks/>
          </p:cNvCxnSpPr>
          <p:nvPr/>
        </p:nvCxnSpPr>
        <p:spPr>
          <a:xfrm>
            <a:off x="456267" y="3827492"/>
            <a:ext cx="5922756" cy="0"/>
          </a:xfrm>
          <a:prstGeom prst="line">
            <a:avLst/>
          </a:prstGeom>
          <a:ln w="15875">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D706796-7D93-48C6-99A9-BDBC5605D468}"/>
              </a:ext>
            </a:extLst>
          </p:cNvPr>
          <p:cNvCxnSpPr/>
          <p:nvPr/>
        </p:nvCxnSpPr>
        <p:spPr>
          <a:xfrm>
            <a:off x="6439983" y="1622659"/>
            <a:ext cx="0" cy="4246806"/>
          </a:xfrm>
          <a:prstGeom prst="line">
            <a:avLst/>
          </a:prstGeom>
          <a:ln w="15875">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4" name="Rectangle: Top Corners Rounded 383">
            <a:extLst>
              <a:ext uri="{FF2B5EF4-FFF2-40B4-BE49-F238E27FC236}">
                <a16:creationId xmlns:a16="http://schemas.microsoft.com/office/drawing/2014/main" xmlns="" id="{227E73B7-582A-4861-998E-57D881DCB703}"/>
              </a:ext>
            </a:extLst>
          </p:cNvPr>
          <p:cNvSpPr/>
          <p:nvPr/>
        </p:nvSpPr>
        <p:spPr>
          <a:xfrm>
            <a:off x="6532874" y="1622659"/>
            <a:ext cx="5232406" cy="435456"/>
          </a:xfrm>
          <a:prstGeom prst="round2SameRect">
            <a:avLst>
              <a:gd name="adj1" fmla="val 0"/>
              <a:gd name="adj2" fmla="val 0"/>
            </a:avLst>
          </a:prstGeom>
          <a:solidFill>
            <a:schemeClr val="tx1">
              <a:lumMod val="20000"/>
              <a:lumOff val="80000"/>
            </a:schemeClr>
          </a:solidFill>
        </p:spPr>
        <p:txBody>
          <a:bodyPr wrap="square">
            <a:noAutofit/>
          </a:bodyPr>
          <a:lstStyle/>
          <a:p>
            <a:pPr>
              <a:spcAft>
                <a:spcPts val="800"/>
              </a:spcAft>
            </a:pPr>
            <a:r>
              <a:rPr lang="en-US" sz="1200" b="1" i="1" dirty="0">
                <a:solidFill>
                  <a:schemeClr val="tx2"/>
                </a:solidFill>
                <a:latin typeface="+mj-lt"/>
                <a:ea typeface="Calibri" panose="020F0502020204030204" pitchFamily="34" charset="0"/>
                <a:cs typeface="Times New Roman" panose="02020603050405020304" pitchFamily="18" charset="0"/>
              </a:rPr>
              <a:t>When asked perceived value of different types of Person-Centered Therapeutic Innovations…</a:t>
            </a:r>
            <a:endParaRPr lang="en-US" sz="1200" i="1" strike="sngStrike" dirty="0">
              <a:solidFill>
                <a:schemeClr val="tx2"/>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5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4"/>
                                        </p:tgtEl>
                                        <p:attrNameLst>
                                          <p:attrName>style.visibility</p:attrName>
                                        </p:attrNameLst>
                                      </p:cBhvr>
                                      <p:to>
                                        <p:strVal val="visible"/>
                                      </p:to>
                                    </p:set>
                                    <p:animEffect transition="in" filter="fade">
                                      <p:cBhvr>
                                        <p:cTn id="18" dur="500"/>
                                        <p:tgtEl>
                                          <p:spTgt spid="204"/>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4"/>
                                        </p:tgtEl>
                                        <p:attrNameLst>
                                          <p:attrName>style.visibility</p:attrName>
                                        </p:attrNameLst>
                                      </p:cBhvr>
                                      <p:to>
                                        <p:strVal val="visible"/>
                                      </p:to>
                                    </p:set>
                                    <p:animEffect transition="in" filter="fade">
                                      <p:cBhvr>
                                        <p:cTn id="30"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a:extLst>
              <a:ext uri="{FF2B5EF4-FFF2-40B4-BE49-F238E27FC236}">
                <a16:creationId xmlns:a16="http://schemas.microsoft.com/office/drawing/2014/main" xmlns="" id="{6D25E76E-1E41-4726-A237-8D4FFF935F68}"/>
              </a:ext>
            </a:extLst>
          </p:cNvPr>
          <p:cNvGraphicFramePr>
            <a:graphicFrameLocks noChangeAspect="1"/>
          </p:cNvGraphicFramePr>
          <p:nvPr>
            <p:custDataLst>
              <p:tags r:id="rId2"/>
            </p:custDataLst>
            <p:extLst>
              <p:ext uri="{D42A27DB-BD31-4B8C-83A1-F6EECF244321}">
                <p14:modId xmlns:p14="http://schemas.microsoft.com/office/powerpoint/2010/main" val="876066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48" imgW="216" imgH="216" progId="TCLayout.ActiveDocument.1">
                  <p:embed/>
                </p:oleObj>
              </mc:Choice>
              <mc:Fallback>
                <p:oleObj name="think-cell Slide" r:id="rId48" imgW="216" imgH="216" progId="TCLayout.ActiveDocument.1">
                  <p:embed/>
                  <p:pic>
                    <p:nvPicPr>
                      <p:cNvPr id="76" name="Object 75" hidden="1">
                        <a:extLst>
                          <a:ext uri="{FF2B5EF4-FFF2-40B4-BE49-F238E27FC236}">
                            <a16:creationId xmlns:a16="http://schemas.microsoft.com/office/drawing/2014/main" xmlns="" id="{6D25E76E-1E41-4726-A237-8D4FFF935F68}"/>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73" name="Rectangle 72" hidden="1">
            <a:extLst>
              <a:ext uri="{FF2B5EF4-FFF2-40B4-BE49-F238E27FC236}">
                <a16:creationId xmlns:a16="http://schemas.microsoft.com/office/drawing/2014/main" xmlns="" id="{3FFB3D12-94D8-47D8-9412-8A64CF64C0C7}"/>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000" dirty="0">
              <a:latin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xmlns="" id="{BF770F61-04E0-4255-8AA9-3CD004C56AEB}"/>
              </a:ext>
            </a:extLst>
          </p:cNvPr>
          <p:cNvSpPr>
            <a:spLocks noGrp="1"/>
          </p:cNvSpPr>
          <p:nvPr>
            <p:ph type="title"/>
          </p:nvPr>
        </p:nvSpPr>
        <p:spPr/>
        <p:txBody>
          <a:bodyPr/>
          <a:lstStyle/>
          <a:p>
            <a:r>
              <a:rPr lang="en-US"/>
              <a:t>HTA decisions tend to be less favourable towards Person-Centered Therapeutic Innovations</a:t>
            </a:r>
            <a:endParaRPr lang="en-US" dirty="0"/>
          </a:p>
        </p:txBody>
      </p:sp>
      <p:sp>
        <p:nvSpPr>
          <p:cNvPr id="5" name="Rectangle 4">
            <a:extLst>
              <a:ext uri="{FF2B5EF4-FFF2-40B4-BE49-F238E27FC236}">
                <a16:creationId xmlns:a16="http://schemas.microsoft.com/office/drawing/2014/main" xmlns="" id="{B86951C8-DCE0-40EF-8F0F-0A436563BD93}"/>
              </a:ext>
            </a:extLst>
          </p:cNvPr>
          <p:cNvSpPr/>
          <p:nvPr/>
        </p:nvSpPr>
        <p:spPr>
          <a:xfrm>
            <a:off x="653828" y="2332554"/>
            <a:ext cx="2205482" cy="523220"/>
          </a:xfrm>
          <a:prstGeom prst="rect">
            <a:avLst/>
          </a:prstGeom>
        </p:spPr>
        <p:txBody>
          <a:bodyPr wrap="square">
            <a:spAutoFit/>
          </a:bodyPr>
          <a:lstStyle/>
          <a:p>
            <a:pPr algn="ctr"/>
            <a:r>
              <a:rPr lang="en-US" sz="1400" b="1">
                <a:solidFill>
                  <a:schemeClr val="accent1"/>
                </a:solidFill>
              </a:rPr>
              <a:t>National HTA recommendations</a:t>
            </a:r>
            <a:endParaRPr lang="en-US" sz="1400" b="1" dirty="0">
              <a:solidFill>
                <a:schemeClr val="accent1"/>
              </a:solidFill>
            </a:endParaRPr>
          </a:p>
        </p:txBody>
      </p:sp>
      <p:sp>
        <p:nvSpPr>
          <p:cNvPr id="84" name="TextBox 83">
            <a:extLst>
              <a:ext uri="{FF2B5EF4-FFF2-40B4-BE49-F238E27FC236}">
                <a16:creationId xmlns:a16="http://schemas.microsoft.com/office/drawing/2014/main" xmlns="" id="{0C83B904-6845-483B-854D-50277258D355}"/>
              </a:ext>
            </a:extLst>
          </p:cNvPr>
          <p:cNvSpPr txBox="1"/>
          <p:nvPr/>
        </p:nvSpPr>
        <p:spPr>
          <a:xfrm>
            <a:off x="426720" y="5635126"/>
            <a:ext cx="11338560" cy="692497"/>
          </a:xfrm>
          <a:prstGeom prst="rect">
            <a:avLst/>
          </a:prstGeom>
          <a:noFill/>
        </p:spPr>
        <p:txBody>
          <a:bodyPr wrap="square" lIns="0" tIns="0" rIns="0" bIns="0" rtlCol="0" anchor="b">
            <a:spAutoFit/>
          </a:bodyPr>
          <a:lstStyle>
            <a:defPPr>
              <a:defRPr lang="en-US"/>
            </a:defPPr>
            <a:lvl1pPr>
              <a:defRPr sz="900">
                <a:latin typeface="+mj-lt"/>
              </a:defRPr>
            </a:lvl1pPr>
          </a:lstStyle>
          <a:p>
            <a:r>
              <a:rPr lang="en-US"/>
              <a:t>*Note: Disease areas: Antiviral, CNS, Diabetes, Multiple Sclerosis, Oncology, Respiratory; Countries: UK, France, Spain, Italy, Netherlands, Sweden, Poland; Germany was excluded from the reimbursement chart as it does not make a decision on reimbursement; Indication extensions were not considered for this analysis thus there are a much larger proportion of Person-Centered Therapeutic Innovations vs. first-in-class. A negative HTA decision means the product received a negative assessment in the national payer report, this may result in no reimbursement in certain countries or act as a recommendation for further assessments at regional level; **Note: Multiple ASMR ratings cases are ones where different ASMR rating was given to different sub-populations; For the ASMR and Benefit rating charts, we have restricted the sample here to the same set of products across both countries. Time Frame– Jan 2011 – Dec 2017</a:t>
            </a:r>
            <a:endParaRPr lang="en-US" dirty="0"/>
          </a:p>
        </p:txBody>
      </p:sp>
      <p:sp>
        <p:nvSpPr>
          <p:cNvPr id="6" name="Speech Bubble: Rectangle 5">
            <a:extLst>
              <a:ext uri="{FF2B5EF4-FFF2-40B4-BE49-F238E27FC236}">
                <a16:creationId xmlns:a16="http://schemas.microsoft.com/office/drawing/2014/main" xmlns="" id="{354A47E0-A3E4-465F-999C-3CBF8397CDDE}"/>
              </a:ext>
            </a:extLst>
          </p:cNvPr>
          <p:cNvSpPr/>
          <p:nvPr/>
        </p:nvSpPr>
        <p:spPr>
          <a:xfrm>
            <a:off x="3259663" y="1652782"/>
            <a:ext cx="8311678" cy="3880831"/>
          </a:xfrm>
          <a:prstGeom prst="wedgeRectCallout">
            <a:avLst>
              <a:gd name="adj1" fmla="val -55812"/>
              <a:gd name="adj2" fmla="val 5911"/>
            </a:avLst>
          </a:prstGeom>
          <a:solidFill>
            <a:schemeClr val="bg1">
              <a:lumMod val="95000"/>
            </a:schemeClr>
          </a:solid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5" name="Rectangle 104">
            <a:extLst>
              <a:ext uri="{FF2B5EF4-FFF2-40B4-BE49-F238E27FC236}">
                <a16:creationId xmlns:a16="http://schemas.microsoft.com/office/drawing/2014/main" xmlns="" id="{2A6D1CAC-3F04-4095-8303-7C5AC56A757B}"/>
              </a:ext>
            </a:extLst>
          </p:cNvPr>
          <p:cNvSpPr/>
          <p:nvPr/>
        </p:nvSpPr>
        <p:spPr>
          <a:xfrm>
            <a:off x="3668451" y="2357409"/>
            <a:ext cx="744286" cy="369332"/>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3A42"/>
                </a:solidFill>
                <a:effectLst/>
                <a:uLnTx/>
                <a:uFillTx/>
                <a:latin typeface="Arial" panose="020B0604020202020204"/>
                <a:ea typeface="+mn-ea"/>
                <a:cs typeface="+mn-cs"/>
              </a:rPr>
              <a:t>First in class</a:t>
            </a:r>
            <a:endParaRPr kumimoji="0" lang="en-US" sz="1200" b="1"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106" name="Rectangle 105">
            <a:extLst>
              <a:ext uri="{FF2B5EF4-FFF2-40B4-BE49-F238E27FC236}">
                <a16:creationId xmlns:a16="http://schemas.microsoft.com/office/drawing/2014/main" xmlns="" id="{E73A9D42-F80F-4DB3-9503-18BADDAF802A}"/>
              </a:ext>
            </a:extLst>
          </p:cNvPr>
          <p:cNvSpPr/>
          <p:nvPr/>
        </p:nvSpPr>
        <p:spPr>
          <a:xfrm>
            <a:off x="4482496" y="2265076"/>
            <a:ext cx="1253176" cy="553998"/>
          </a:xfrm>
          <a:prstGeom prst="rect">
            <a:avLst/>
          </a:prstGeom>
        </p:spPr>
        <p:txBody>
          <a:bodyPr wrap="square" lIns="0" tIns="0" rIns="0" bIns="0">
            <a:spAutoFit/>
          </a:bodyPr>
          <a:lstStyle/>
          <a:p>
            <a:pPr lvl="0" algn="ctr">
              <a:defRPr/>
            </a:pPr>
            <a:r>
              <a:rPr lang="en-US" sz="1200" b="1">
                <a:solidFill>
                  <a:srgbClr val="2B3A42"/>
                </a:solidFill>
              </a:rPr>
              <a:t>Person-Centered Therapeutic Innovations**</a:t>
            </a:r>
            <a:endParaRPr kumimoji="0" lang="en-US" sz="1200" b="1" i="0" u="none" strike="noStrike" kern="1200" cap="none" spc="0" normalizeH="0" baseline="0" noProof="0" dirty="0">
              <a:ln>
                <a:noFill/>
              </a:ln>
              <a:solidFill>
                <a:srgbClr val="2B3A42"/>
              </a:solidFill>
              <a:effectLst/>
              <a:uLnTx/>
              <a:uFillTx/>
              <a:latin typeface="Arial" panose="020B0604020202020204"/>
              <a:ea typeface="+mn-ea"/>
              <a:cs typeface="+mn-cs"/>
            </a:endParaRPr>
          </a:p>
        </p:txBody>
      </p:sp>
      <p:pic>
        <p:nvPicPr>
          <p:cNvPr id="107" name="Picture 106">
            <a:extLst>
              <a:ext uri="{FF2B5EF4-FFF2-40B4-BE49-F238E27FC236}">
                <a16:creationId xmlns:a16="http://schemas.microsoft.com/office/drawing/2014/main" xmlns="" id="{D53A8F61-C852-4C0E-9BC1-2D79BA0AC2E5}"/>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3676650" y="1758446"/>
            <a:ext cx="280988" cy="280988"/>
          </a:xfrm>
          <a:prstGeom prst="rect">
            <a:avLst/>
          </a:prstGeom>
        </p:spPr>
      </p:pic>
      <p:pic>
        <p:nvPicPr>
          <p:cNvPr id="112" name="Picture 111">
            <a:extLst>
              <a:ext uri="{FF2B5EF4-FFF2-40B4-BE49-F238E27FC236}">
                <a16:creationId xmlns:a16="http://schemas.microsoft.com/office/drawing/2014/main" xmlns="" id="{18F5F883-8CFE-40BF-8D35-4D0C2004649A}"/>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6210300" y="1752096"/>
            <a:ext cx="293688" cy="293688"/>
          </a:xfrm>
          <a:prstGeom prst="rect">
            <a:avLst/>
          </a:prstGeom>
        </p:spPr>
      </p:pic>
      <p:sp>
        <p:nvSpPr>
          <p:cNvPr id="174" name="Rectangle 173">
            <a:extLst>
              <a:ext uri="{FF2B5EF4-FFF2-40B4-BE49-F238E27FC236}">
                <a16:creationId xmlns:a16="http://schemas.microsoft.com/office/drawing/2014/main" xmlns="" id="{A1F65C2C-21FF-459D-9977-5E902AB1A8D5}"/>
              </a:ext>
            </a:extLst>
          </p:cNvPr>
          <p:cNvSpPr/>
          <p:nvPr/>
        </p:nvSpPr>
        <p:spPr>
          <a:xfrm>
            <a:off x="3963988" y="1744953"/>
            <a:ext cx="1373188" cy="307975"/>
          </a:xfrm>
          <a:prstGeom prst="rect">
            <a:avLst/>
          </a:prstGeom>
        </p:spPr>
        <p:txBody>
          <a:bodyPr wrap="square">
            <a:spAutoFit/>
          </a:bodyPr>
          <a:lstStyle/>
          <a:p>
            <a:r>
              <a:rPr lang="en-US" sz="1400" b="1">
                <a:solidFill>
                  <a:schemeClr val="accent1"/>
                </a:solidFill>
              </a:rPr>
              <a:t>ASMR rating</a:t>
            </a:r>
            <a:endParaRPr lang="en-US" sz="1400" b="1" dirty="0">
              <a:solidFill>
                <a:schemeClr val="accent1"/>
              </a:solidFill>
            </a:endParaRPr>
          </a:p>
        </p:txBody>
      </p:sp>
      <p:sp>
        <p:nvSpPr>
          <p:cNvPr id="175" name="Rectangle 174">
            <a:extLst>
              <a:ext uri="{FF2B5EF4-FFF2-40B4-BE49-F238E27FC236}">
                <a16:creationId xmlns:a16="http://schemas.microsoft.com/office/drawing/2014/main" xmlns="" id="{6357CEBD-6FF6-4207-8C80-53B35B00450E}"/>
              </a:ext>
            </a:extLst>
          </p:cNvPr>
          <p:cNvSpPr/>
          <p:nvPr/>
        </p:nvSpPr>
        <p:spPr>
          <a:xfrm>
            <a:off x="6503988" y="1744953"/>
            <a:ext cx="1587953" cy="307975"/>
          </a:xfrm>
          <a:prstGeom prst="rect">
            <a:avLst/>
          </a:prstGeom>
        </p:spPr>
        <p:txBody>
          <a:bodyPr wrap="square">
            <a:spAutoFit/>
          </a:bodyPr>
          <a:lstStyle/>
          <a:p>
            <a:r>
              <a:rPr lang="en-US" sz="1400" b="1">
                <a:solidFill>
                  <a:schemeClr val="accent1"/>
                </a:solidFill>
              </a:rPr>
              <a:t>Benefit rating</a:t>
            </a:r>
            <a:endParaRPr lang="en-US" sz="1400" b="1" dirty="0">
              <a:solidFill>
                <a:schemeClr val="accent1"/>
              </a:solidFill>
            </a:endParaRPr>
          </a:p>
        </p:txBody>
      </p:sp>
      <p:graphicFrame>
        <p:nvGraphicFramePr>
          <p:cNvPr id="74" name="Chart 73">
            <a:extLst>
              <a:ext uri="{FF2B5EF4-FFF2-40B4-BE49-F238E27FC236}">
                <a16:creationId xmlns:a16="http://schemas.microsoft.com/office/drawing/2014/main" xmlns="" id="{CD2DDE4D-90E3-4FE6-887B-3CB23E7CBC62}"/>
              </a:ext>
            </a:extLst>
          </p:cNvPr>
          <p:cNvGraphicFramePr/>
          <p:nvPr>
            <p:custDataLst>
              <p:tags r:id="rId4"/>
            </p:custDataLst>
            <p:extLst>
              <p:ext uri="{D42A27DB-BD31-4B8C-83A1-F6EECF244321}">
                <p14:modId xmlns:p14="http://schemas.microsoft.com/office/powerpoint/2010/main" val="3037242224"/>
              </p:ext>
            </p:extLst>
          </p:nvPr>
        </p:nvGraphicFramePr>
        <p:xfrm>
          <a:off x="665163" y="2924175"/>
          <a:ext cx="2182812" cy="1479550"/>
        </p:xfrm>
        <a:graphic>
          <a:graphicData uri="http://schemas.openxmlformats.org/drawingml/2006/chart">
            <c:chart xmlns:c="http://schemas.openxmlformats.org/drawingml/2006/chart" xmlns:r="http://schemas.openxmlformats.org/officeDocument/2006/relationships" r:id="rId52"/>
          </a:graphicData>
        </a:graphic>
      </p:graphicFrame>
      <p:sp>
        <p:nvSpPr>
          <p:cNvPr id="7" name="Rectangle 6">
            <a:extLst>
              <a:ext uri="{FF2B5EF4-FFF2-40B4-BE49-F238E27FC236}">
                <a16:creationId xmlns:a16="http://schemas.microsoft.com/office/drawing/2014/main" xmlns="" id="{954B40FA-936A-40A6-BEFC-5F95635C6232}"/>
              </a:ext>
            </a:extLst>
          </p:cNvPr>
          <p:cNvSpPr/>
          <p:nvPr>
            <p:custDataLst>
              <p:tags r:id="rId5"/>
            </p:custDataLst>
          </p:nvPr>
        </p:nvSpPr>
        <p:spPr bwMode="auto">
          <a:xfrm>
            <a:off x="885825" y="4364038"/>
            <a:ext cx="7334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0C86E520-51F5-4B20-8197-C9AC60159CEF}" type="datetime'''''Fi''''r''''''''''''s''''t''-''i''''''n-class'''''''">
              <a:rPr lang="en-US" altLang="en-US" sz="1000" smtClean="0">
                <a:solidFill>
                  <a:schemeClr val="tx1"/>
                </a:solidFill>
              </a:rPr>
              <a:pPr algn="ctr">
                <a:spcBef>
                  <a:spcPct val="0"/>
                </a:spcBef>
                <a:spcAft>
                  <a:spcPct val="0"/>
                </a:spcAft>
              </a:pPr>
              <a:t>First-in-class</a:t>
            </a:fld>
            <a:endParaRPr lang="en-US" sz="1000" dirty="0" err="1">
              <a:solidFill>
                <a:schemeClr val="tx1"/>
              </a:solidFill>
              <a:sym typeface="+mn-lt"/>
            </a:endParaRPr>
          </a:p>
        </p:txBody>
      </p:sp>
      <p:sp>
        <p:nvSpPr>
          <p:cNvPr id="8" name="Rectangle 7">
            <a:extLst>
              <a:ext uri="{FF2B5EF4-FFF2-40B4-BE49-F238E27FC236}">
                <a16:creationId xmlns:a16="http://schemas.microsoft.com/office/drawing/2014/main" xmlns="" id="{8651F656-C267-43E5-8351-420445A9D9A2}"/>
              </a:ext>
            </a:extLst>
          </p:cNvPr>
          <p:cNvSpPr/>
          <p:nvPr>
            <p:custDataLst>
              <p:tags r:id="rId6"/>
            </p:custDataLst>
          </p:nvPr>
        </p:nvSpPr>
        <p:spPr bwMode="auto">
          <a:xfrm>
            <a:off x="1773238" y="4364038"/>
            <a:ext cx="974725" cy="4572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spcCol="0" rtlCol="0" anchor="t" anchorCtr="0">
            <a:noAutofit/>
          </a:bodyPr>
          <a:lstStyle/>
          <a:p>
            <a:pPr algn="ctr">
              <a:spcBef>
                <a:spcPct val="0"/>
              </a:spcBef>
              <a:spcAft>
                <a:spcPct val="0"/>
              </a:spcAft>
            </a:pPr>
            <a:r>
              <a:rPr lang="en-US" altLang="en-US" sz="1000" dirty="0">
                <a:solidFill>
                  <a:schemeClr val="tx1"/>
                </a:solidFill>
              </a:rPr>
              <a:t>Person-Centered Therapeutic Innovations</a:t>
            </a:r>
            <a:endParaRPr lang="en-US" sz="1000" dirty="0">
              <a:solidFill>
                <a:schemeClr val="tx1"/>
              </a:solidFill>
              <a:sym typeface="+mn-lt"/>
            </a:endParaRPr>
          </a:p>
        </p:txBody>
      </p:sp>
      <p:sp>
        <p:nvSpPr>
          <p:cNvPr id="46" name="Rectangle 45">
            <a:extLst>
              <a:ext uri="{FF2B5EF4-FFF2-40B4-BE49-F238E27FC236}">
                <a16:creationId xmlns:a16="http://schemas.microsoft.com/office/drawing/2014/main" xmlns="" id="{47346851-40A2-4ADF-B5F8-8DE9DE344119}"/>
              </a:ext>
            </a:extLst>
          </p:cNvPr>
          <p:cNvSpPr/>
          <p:nvPr>
            <p:custDataLst>
              <p:tags r:id="rId7"/>
            </p:custDataLst>
          </p:nvPr>
        </p:nvSpPr>
        <p:spPr bwMode="auto">
          <a:xfrm>
            <a:off x="825500" y="5114925"/>
            <a:ext cx="179388" cy="133350"/>
          </a:xfrm>
          <a:prstGeom prst="rect">
            <a:avLst/>
          </a:prstGeom>
          <a:solidFill>
            <a:srgbClr val="C30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45" name="Rectangle 44">
            <a:extLst>
              <a:ext uri="{FF2B5EF4-FFF2-40B4-BE49-F238E27FC236}">
                <a16:creationId xmlns:a16="http://schemas.microsoft.com/office/drawing/2014/main" xmlns="" id="{4CEFAF48-45A1-4A0F-8753-B4429E103B76}"/>
              </a:ext>
            </a:extLst>
          </p:cNvPr>
          <p:cNvSpPr/>
          <p:nvPr>
            <p:custDataLst>
              <p:tags r:id="rId8"/>
            </p:custDataLst>
          </p:nvPr>
        </p:nvSpPr>
        <p:spPr bwMode="auto">
          <a:xfrm>
            <a:off x="825500" y="4911725"/>
            <a:ext cx="179388" cy="133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41" name="Rectangle 40">
            <a:extLst>
              <a:ext uri="{FF2B5EF4-FFF2-40B4-BE49-F238E27FC236}">
                <a16:creationId xmlns:a16="http://schemas.microsoft.com/office/drawing/2014/main" xmlns="" id="{D0255937-5B6C-4CD3-B083-40206DA990C0}"/>
              </a:ext>
            </a:extLst>
          </p:cNvPr>
          <p:cNvSpPr/>
          <p:nvPr>
            <p:custDataLst>
              <p:tags r:id="rId9"/>
            </p:custDataLst>
          </p:nvPr>
        </p:nvSpPr>
        <p:spPr bwMode="auto">
          <a:xfrm>
            <a:off x="1055688" y="4906963"/>
            <a:ext cx="1658938"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10D35EF2-43CD-4A56-9859-D3A19505ABA4}" type="datetime'''Re''''imbu''rse''d re''''c''omme''nd''''''''''a''''tion'''">
              <a:rPr lang="en-US" altLang="en-US" sz="1000" smtClean="0">
                <a:solidFill>
                  <a:schemeClr val="tx1"/>
                </a:solidFill>
                <a:sym typeface="+mn-lt"/>
              </a:rPr>
              <a:pPr>
                <a:spcBef>
                  <a:spcPct val="0"/>
                </a:spcBef>
                <a:spcAft>
                  <a:spcPct val="0"/>
                </a:spcAft>
              </a:pPr>
              <a:t>Reimbursed recommendation</a:t>
            </a:fld>
            <a:endParaRPr lang="en-US" sz="1000" dirty="0" err="1">
              <a:solidFill>
                <a:schemeClr val="tx1"/>
              </a:solidFill>
              <a:sym typeface="+mn-lt"/>
            </a:endParaRPr>
          </a:p>
        </p:txBody>
      </p:sp>
      <p:sp>
        <p:nvSpPr>
          <p:cNvPr id="193" name="Rectangle 192">
            <a:extLst>
              <a:ext uri="{FF2B5EF4-FFF2-40B4-BE49-F238E27FC236}">
                <a16:creationId xmlns:a16="http://schemas.microsoft.com/office/drawing/2014/main" xmlns="" id="{20AA39D0-59EA-44BE-A131-61929BFADDE7}"/>
              </a:ext>
            </a:extLst>
          </p:cNvPr>
          <p:cNvSpPr/>
          <p:nvPr>
            <p:custDataLst>
              <p:tags r:id="rId10"/>
            </p:custDataLst>
          </p:nvPr>
        </p:nvSpPr>
        <p:spPr bwMode="auto">
          <a:xfrm>
            <a:off x="1055688" y="5110163"/>
            <a:ext cx="1624013"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95682FF9-288F-4C85-8418-65C22D1C6456}" type="datetime'Nega''''''tive''''/''N''o ''''Rei''mb''urs''''em''''e''n''t'''">
              <a:rPr lang="en-US" altLang="en-US" sz="1000" smtClean="0">
                <a:solidFill>
                  <a:schemeClr val="tx1"/>
                </a:solidFill>
                <a:sym typeface="+mn-lt"/>
              </a:rPr>
              <a:pPr>
                <a:spcBef>
                  <a:spcPct val="0"/>
                </a:spcBef>
                <a:spcAft>
                  <a:spcPct val="0"/>
                </a:spcAft>
              </a:pPr>
              <a:t>Negative/No Reimbursement</a:t>
            </a:fld>
            <a:endParaRPr lang="en-US" sz="1000" dirty="0" err="1">
              <a:solidFill>
                <a:schemeClr val="tx1"/>
              </a:solidFill>
              <a:sym typeface="+mn-lt"/>
            </a:endParaRPr>
          </a:p>
        </p:txBody>
      </p:sp>
      <p:graphicFrame>
        <p:nvGraphicFramePr>
          <p:cNvPr id="71" name="Chart 70">
            <a:extLst>
              <a:ext uri="{FF2B5EF4-FFF2-40B4-BE49-F238E27FC236}">
                <a16:creationId xmlns:a16="http://schemas.microsoft.com/office/drawing/2014/main" xmlns="" id="{82C11D73-176B-4962-B69D-5EF09E01A46D}"/>
              </a:ext>
            </a:extLst>
          </p:cNvPr>
          <p:cNvGraphicFramePr/>
          <p:nvPr>
            <p:custDataLst>
              <p:tags r:id="rId11"/>
            </p:custDataLst>
            <p:extLst>
              <p:ext uri="{D42A27DB-BD31-4B8C-83A1-F6EECF244321}">
                <p14:modId xmlns:p14="http://schemas.microsoft.com/office/powerpoint/2010/main" val="4292143278"/>
              </p:ext>
            </p:extLst>
          </p:nvPr>
        </p:nvGraphicFramePr>
        <p:xfrm>
          <a:off x="3463925" y="2962275"/>
          <a:ext cx="2182813" cy="1479550"/>
        </p:xfrm>
        <a:graphic>
          <a:graphicData uri="http://schemas.openxmlformats.org/drawingml/2006/chart">
            <c:chart xmlns:c="http://schemas.openxmlformats.org/drawingml/2006/chart" xmlns:r="http://schemas.openxmlformats.org/officeDocument/2006/relationships" r:id="rId53"/>
          </a:graphicData>
        </a:graphic>
      </p:graphicFrame>
      <p:cxnSp>
        <p:nvCxnSpPr>
          <p:cNvPr id="11" name="Straight Connector 10">
            <a:extLst>
              <a:ext uri="{FF2B5EF4-FFF2-40B4-BE49-F238E27FC236}">
                <a16:creationId xmlns:a16="http://schemas.microsoft.com/office/drawing/2014/main" xmlns="" id="{36EB284A-142B-4EEC-8D22-2A09CEDBE934}"/>
              </a:ext>
            </a:extLst>
          </p:cNvPr>
          <p:cNvCxnSpPr/>
          <p:nvPr>
            <p:custDataLst>
              <p:tags r:id="rId12"/>
            </p:custDataLst>
          </p:nvPr>
        </p:nvCxnSpPr>
        <p:spPr bwMode="auto">
          <a:xfrm flipH="1" flipV="1">
            <a:off x="5268913" y="3073400"/>
            <a:ext cx="87313" cy="39688"/>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6" name="Rectangle 205">
            <a:extLst>
              <a:ext uri="{FF2B5EF4-FFF2-40B4-BE49-F238E27FC236}">
                <a16:creationId xmlns:a16="http://schemas.microsoft.com/office/drawing/2014/main" xmlns="" id="{C003767D-07F7-41EE-ACA1-DC5EDEBAC76F}"/>
              </a:ext>
            </a:extLst>
          </p:cNvPr>
          <p:cNvSpPr/>
          <p:nvPr>
            <p:custDataLst>
              <p:tags r:id="rId13"/>
            </p:custDataLst>
          </p:nvPr>
        </p:nvSpPr>
        <p:spPr bwMode="auto">
          <a:xfrm>
            <a:off x="3684588" y="4446588"/>
            <a:ext cx="7334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08888FF0-B44C-4748-B845-56A645FD31F9}" type="datetime'Fi''r''''''''''s''''''t''''-''i''''''n-''cla''''''s''s'''">
              <a:rPr lang="en-US" altLang="en-US" sz="1000" smtClean="0">
                <a:solidFill>
                  <a:schemeClr val="tx1"/>
                </a:solidFill>
              </a:rPr>
              <a:pPr algn="ctr">
                <a:spcBef>
                  <a:spcPct val="0"/>
                </a:spcBef>
                <a:spcAft>
                  <a:spcPct val="0"/>
                </a:spcAft>
              </a:pPr>
              <a:t>First-in-class</a:t>
            </a:fld>
            <a:endParaRPr lang="en-US" sz="1000" dirty="0" err="1">
              <a:solidFill>
                <a:schemeClr val="tx1"/>
              </a:solidFill>
              <a:sym typeface="+mn-lt"/>
            </a:endParaRPr>
          </a:p>
        </p:txBody>
      </p:sp>
      <p:sp>
        <p:nvSpPr>
          <p:cNvPr id="48" name="Rectangle 47">
            <a:extLst>
              <a:ext uri="{FF2B5EF4-FFF2-40B4-BE49-F238E27FC236}">
                <a16:creationId xmlns:a16="http://schemas.microsoft.com/office/drawing/2014/main" xmlns="" id="{F8BCE55F-045D-44E7-BD83-D8C271361776}"/>
              </a:ext>
            </a:extLst>
          </p:cNvPr>
          <p:cNvSpPr/>
          <p:nvPr>
            <p:custDataLst>
              <p:tags r:id="rId14"/>
            </p:custDataLst>
          </p:nvPr>
        </p:nvSpPr>
        <p:spPr bwMode="gray">
          <a:xfrm>
            <a:off x="3943350" y="3233738"/>
            <a:ext cx="217488"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numCol="1" spcCol="0" rtlCol="0" anchor="ctr" anchorCtr="0">
            <a:noAutofit/>
          </a:bodyPr>
          <a:lstStyle/>
          <a:p>
            <a:pPr algn="ctr">
              <a:lnSpc>
                <a:spcPct val="90000"/>
              </a:lnSpc>
              <a:spcBef>
                <a:spcPct val="0"/>
              </a:spcBef>
              <a:spcAft>
                <a:spcPct val="0"/>
              </a:spcAft>
            </a:pPr>
            <a:fld id="{95A65F62-CD9F-4A5B-85B9-CD225930AA99}" type="datetime'''''4''''''''%'''''''''''''''''">
              <a:rPr lang="en-US" altLang="en-US" sz="1000" smtClean="0">
                <a:solidFill>
                  <a:schemeClr val="bg1"/>
                </a:solidFill>
                <a:sym typeface="+mn-lt"/>
              </a:rPr>
              <a:pPr algn="ctr">
                <a:lnSpc>
                  <a:spcPct val="90000"/>
                </a:lnSpc>
                <a:spcBef>
                  <a:spcPct val="0"/>
                </a:spcBef>
                <a:spcAft>
                  <a:spcPct val="0"/>
                </a:spcAft>
              </a:pPr>
              <a:t>4%</a:t>
            </a:fld>
            <a:endParaRPr lang="en-US" sz="1000" dirty="0" err="1">
              <a:solidFill>
                <a:schemeClr val="bg1"/>
              </a:solidFill>
              <a:sym typeface="+mn-lt"/>
            </a:endParaRPr>
          </a:p>
        </p:txBody>
      </p:sp>
      <p:sp>
        <p:nvSpPr>
          <p:cNvPr id="47" name="Rectangle 46">
            <a:extLst>
              <a:ext uri="{FF2B5EF4-FFF2-40B4-BE49-F238E27FC236}">
                <a16:creationId xmlns:a16="http://schemas.microsoft.com/office/drawing/2014/main" xmlns="" id="{FA67ADA3-6FED-4BFB-91E6-131AC4B385BB}"/>
              </a:ext>
            </a:extLst>
          </p:cNvPr>
          <p:cNvSpPr/>
          <p:nvPr>
            <p:custDataLst>
              <p:tags r:id="rId15"/>
            </p:custDataLst>
          </p:nvPr>
        </p:nvSpPr>
        <p:spPr bwMode="gray">
          <a:xfrm>
            <a:off x="3943350" y="4267200"/>
            <a:ext cx="217488"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numCol="1" spcCol="0" rtlCol="0" anchor="ctr" anchorCtr="0">
            <a:noAutofit/>
          </a:bodyPr>
          <a:lstStyle/>
          <a:p>
            <a:pPr algn="ctr">
              <a:lnSpc>
                <a:spcPct val="90000"/>
              </a:lnSpc>
              <a:spcBef>
                <a:spcPct val="0"/>
              </a:spcBef>
              <a:spcAft>
                <a:spcPct val="0"/>
              </a:spcAft>
            </a:pPr>
            <a:fld id="{E4859EDF-0029-45A2-BB88-9E7FFD8DA300}" type="datetime'''''''''''''4''''''''''''''''''''''''''%'''''''''''''''''''">
              <a:rPr lang="en-US" altLang="en-US" sz="1000" smtClean="0">
                <a:solidFill>
                  <a:schemeClr val="bg1"/>
                </a:solidFill>
                <a:sym typeface="+mn-lt"/>
              </a:rPr>
              <a:pPr algn="ctr">
                <a:lnSpc>
                  <a:spcPct val="90000"/>
                </a:lnSpc>
                <a:spcBef>
                  <a:spcPct val="0"/>
                </a:spcBef>
                <a:spcAft>
                  <a:spcPct val="0"/>
                </a:spcAft>
              </a:pPr>
              <a:t>4%</a:t>
            </a:fld>
            <a:endParaRPr lang="en-US" sz="1000" dirty="0" err="1">
              <a:solidFill>
                <a:schemeClr val="bg1"/>
              </a:solidFill>
              <a:sym typeface="+mn-lt"/>
            </a:endParaRPr>
          </a:p>
        </p:txBody>
      </p:sp>
      <p:sp>
        <p:nvSpPr>
          <p:cNvPr id="50" name="Rectangle 49">
            <a:extLst>
              <a:ext uri="{FF2B5EF4-FFF2-40B4-BE49-F238E27FC236}">
                <a16:creationId xmlns:a16="http://schemas.microsoft.com/office/drawing/2014/main" xmlns="" id="{E3C76392-DF21-45BC-80E0-686867FB472F}"/>
              </a:ext>
            </a:extLst>
          </p:cNvPr>
          <p:cNvSpPr/>
          <p:nvPr>
            <p:custDataLst>
              <p:tags r:id="rId16"/>
            </p:custDataLst>
          </p:nvPr>
        </p:nvSpPr>
        <p:spPr bwMode="gray">
          <a:xfrm>
            <a:off x="5092700" y="3044825"/>
            <a:ext cx="217488" cy="136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numCol="1" spcCol="0" rtlCol="0" anchor="ctr" anchorCtr="0">
            <a:noAutofit/>
          </a:bodyPr>
          <a:lstStyle/>
          <a:p>
            <a:pPr algn="ctr">
              <a:lnSpc>
                <a:spcPct val="90000"/>
              </a:lnSpc>
              <a:spcBef>
                <a:spcPct val="0"/>
              </a:spcBef>
              <a:spcAft>
                <a:spcPct val="0"/>
              </a:spcAft>
            </a:pPr>
            <a:fld id="{D8595BC1-DECC-43A6-BEFD-0689A297E9BB}" type="datetime'''''''1''%'''''''''''''''''''''''''''''''''''">
              <a:rPr lang="en-US" altLang="en-US" sz="1000" smtClean="0">
                <a:solidFill>
                  <a:schemeClr val="bg1"/>
                </a:solidFill>
                <a:sym typeface="+mn-lt"/>
              </a:rPr>
              <a:pPr algn="ctr">
                <a:lnSpc>
                  <a:spcPct val="90000"/>
                </a:lnSpc>
                <a:spcBef>
                  <a:spcPct val="0"/>
                </a:spcBef>
                <a:spcAft>
                  <a:spcPct val="0"/>
                </a:spcAft>
              </a:pPr>
              <a:t>1%</a:t>
            </a:fld>
            <a:endParaRPr lang="en-US" sz="1000" dirty="0" err="1">
              <a:solidFill>
                <a:schemeClr val="bg1"/>
              </a:solidFill>
              <a:sym typeface="+mn-lt"/>
            </a:endParaRPr>
          </a:p>
        </p:txBody>
      </p:sp>
      <p:sp>
        <p:nvSpPr>
          <p:cNvPr id="209" name="Rectangle 208">
            <a:extLst>
              <a:ext uri="{FF2B5EF4-FFF2-40B4-BE49-F238E27FC236}">
                <a16:creationId xmlns:a16="http://schemas.microsoft.com/office/drawing/2014/main" xmlns="" id="{819B6706-B592-4D89-A42F-0119A58168D4}"/>
              </a:ext>
            </a:extLst>
          </p:cNvPr>
          <p:cNvSpPr/>
          <p:nvPr>
            <p:custDataLst>
              <p:tags r:id="rId17"/>
            </p:custDataLst>
          </p:nvPr>
        </p:nvSpPr>
        <p:spPr bwMode="gray">
          <a:xfrm>
            <a:off x="3963988" y="2882900"/>
            <a:ext cx="174625" cy="13652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numCol="1" spcCol="0" rtlCol="0" anchor="b" anchorCtr="0">
            <a:noAutofit/>
          </a:bodyPr>
          <a:lstStyle/>
          <a:p>
            <a:pPr algn="ctr">
              <a:lnSpc>
                <a:spcPct val="90000"/>
              </a:lnSpc>
              <a:spcBef>
                <a:spcPct val="0"/>
              </a:spcBef>
              <a:spcAft>
                <a:spcPct val="0"/>
              </a:spcAft>
            </a:pPr>
            <a:fld id="{AD6B4DE2-5D08-432A-A97C-A54B89AD5355}" type="datetime'''''''''''''''''''''''''''''''''''''''2''''''''8'''''''''''">
              <a:rPr lang="en-US" altLang="en-US" sz="1000" smtClean="0">
                <a:solidFill>
                  <a:schemeClr val="tx1"/>
                </a:solidFill>
              </a:rPr>
              <a:pPr algn="ctr">
                <a:lnSpc>
                  <a:spcPct val="90000"/>
                </a:lnSpc>
                <a:spcBef>
                  <a:spcPct val="0"/>
                </a:spcBef>
                <a:spcAft>
                  <a:spcPct val="0"/>
                </a:spcAft>
              </a:pPr>
              <a:t>28</a:t>
            </a:fld>
            <a:endParaRPr lang="en-US" sz="1000" dirty="0" err="1">
              <a:solidFill>
                <a:schemeClr val="tx1"/>
              </a:solidFill>
              <a:sym typeface="+mn-lt"/>
            </a:endParaRPr>
          </a:p>
        </p:txBody>
      </p:sp>
      <p:sp>
        <p:nvSpPr>
          <p:cNvPr id="9" name="Rectangle 8">
            <a:extLst>
              <a:ext uri="{FF2B5EF4-FFF2-40B4-BE49-F238E27FC236}">
                <a16:creationId xmlns:a16="http://schemas.microsoft.com/office/drawing/2014/main" xmlns="" id="{FF519008-AC86-4927-AED2-5A878180E930}"/>
              </a:ext>
            </a:extLst>
          </p:cNvPr>
          <p:cNvSpPr/>
          <p:nvPr>
            <p:custDataLst>
              <p:tags r:id="rId18"/>
            </p:custDataLst>
          </p:nvPr>
        </p:nvSpPr>
        <p:spPr bwMode="gray">
          <a:xfrm>
            <a:off x="4951413" y="4241800"/>
            <a:ext cx="217488"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numCol="1" spcCol="0" rtlCol="0" anchor="ctr" anchorCtr="0">
            <a:noAutofit/>
          </a:bodyPr>
          <a:lstStyle/>
          <a:p>
            <a:pPr algn="ctr">
              <a:lnSpc>
                <a:spcPct val="90000"/>
              </a:lnSpc>
              <a:spcBef>
                <a:spcPct val="0"/>
              </a:spcBef>
              <a:spcAft>
                <a:spcPct val="0"/>
              </a:spcAft>
            </a:pPr>
            <a:fld id="{FD0F5DFF-740F-429A-B1EB-A8D2A83EF066}" type="datetime'7''''''''''''''''''''''''''%'''''''''''">
              <a:rPr lang="en-US" altLang="en-US" sz="1000" smtClean="0">
                <a:solidFill>
                  <a:schemeClr val="bg1"/>
                </a:solidFill>
                <a:sym typeface="+mn-lt"/>
              </a:rPr>
              <a:pPr algn="ctr">
                <a:lnSpc>
                  <a:spcPct val="90000"/>
                </a:lnSpc>
                <a:spcBef>
                  <a:spcPct val="0"/>
                </a:spcBef>
                <a:spcAft>
                  <a:spcPct val="0"/>
                </a:spcAft>
              </a:pPr>
              <a:t>7%</a:t>
            </a:fld>
            <a:endParaRPr lang="en-US" sz="1000" dirty="0" err="1">
              <a:solidFill>
                <a:schemeClr val="bg1"/>
              </a:solidFill>
              <a:sym typeface="+mn-lt"/>
            </a:endParaRPr>
          </a:p>
        </p:txBody>
      </p:sp>
      <p:sp>
        <p:nvSpPr>
          <p:cNvPr id="208" name="Rectangle 207">
            <a:extLst>
              <a:ext uri="{FF2B5EF4-FFF2-40B4-BE49-F238E27FC236}">
                <a16:creationId xmlns:a16="http://schemas.microsoft.com/office/drawing/2014/main" xmlns="" id="{1DCBFA9E-B5C0-4E90-9BD0-22EEC26A966F}"/>
              </a:ext>
            </a:extLst>
          </p:cNvPr>
          <p:cNvSpPr/>
          <p:nvPr>
            <p:custDataLst>
              <p:tags r:id="rId19"/>
            </p:custDataLst>
          </p:nvPr>
        </p:nvSpPr>
        <p:spPr bwMode="auto">
          <a:xfrm>
            <a:off x="4572000" y="4446588"/>
            <a:ext cx="974725" cy="4572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spcCol="0" rtlCol="0" anchor="t" anchorCtr="0">
            <a:noAutofit/>
          </a:bodyPr>
          <a:lstStyle/>
          <a:p>
            <a:pPr algn="ctr">
              <a:spcBef>
                <a:spcPct val="0"/>
              </a:spcBef>
              <a:spcAft>
                <a:spcPct val="0"/>
              </a:spcAft>
            </a:pPr>
            <a:r>
              <a:rPr lang="en-US" altLang="en-US" sz="1000">
                <a:solidFill>
                  <a:schemeClr val="tx1"/>
                </a:solidFill>
              </a:rPr>
              <a:t>Person-Centered Therapeutic Innovations</a:t>
            </a:r>
            <a:endParaRPr lang="en-US" sz="1000" dirty="0">
              <a:solidFill>
                <a:schemeClr val="tx1"/>
              </a:solidFill>
              <a:sym typeface="+mn-lt"/>
            </a:endParaRPr>
          </a:p>
        </p:txBody>
      </p:sp>
      <p:sp>
        <p:nvSpPr>
          <p:cNvPr id="210" name="Rectangle 209">
            <a:extLst>
              <a:ext uri="{FF2B5EF4-FFF2-40B4-BE49-F238E27FC236}">
                <a16:creationId xmlns:a16="http://schemas.microsoft.com/office/drawing/2014/main" xmlns="" id="{BCC7EE78-D01B-432C-B644-566A47B37E75}"/>
              </a:ext>
            </a:extLst>
          </p:cNvPr>
          <p:cNvSpPr/>
          <p:nvPr>
            <p:custDataLst>
              <p:tags r:id="rId20"/>
            </p:custDataLst>
          </p:nvPr>
        </p:nvSpPr>
        <p:spPr bwMode="gray">
          <a:xfrm>
            <a:off x="4972050" y="2882900"/>
            <a:ext cx="174625" cy="13652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numCol="1" spcCol="0" rtlCol="0" anchor="b" anchorCtr="0">
            <a:noAutofit/>
          </a:bodyPr>
          <a:lstStyle/>
          <a:p>
            <a:pPr algn="ctr">
              <a:lnSpc>
                <a:spcPct val="90000"/>
              </a:lnSpc>
              <a:spcBef>
                <a:spcPct val="0"/>
              </a:spcBef>
              <a:spcAft>
                <a:spcPct val="0"/>
              </a:spcAft>
            </a:pPr>
            <a:fld id="{21C50F8A-3B21-48F2-947B-C00127B930E9}" type="datetime'6''''''''''''7'''''''''''">
              <a:rPr lang="en-US" altLang="en-US" sz="1000" smtClean="0">
                <a:solidFill>
                  <a:schemeClr val="tx1"/>
                </a:solidFill>
              </a:rPr>
              <a:pPr algn="ctr">
                <a:lnSpc>
                  <a:spcPct val="90000"/>
                </a:lnSpc>
                <a:spcBef>
                  <a:spcPct val="0"/>
                </a:spcBef>
                <a:spcAft>
                  <a:spcPct val="0"/>
                </a:spcAft>
              </a:pPr>
              <a:t>67</a:t>
            </a:fld>
            <a:endParaRPr lang="en-US" sz="1000" dirty="0" err="1">
              <a:solidFill>
                <a:schemeClr val="tx1"/>
              </a:solidFill>
              <a:sym typeface="+mn-lt"/>
            </a:endParaRPr>
          </a:p>
        </p:txBody>
      </p:sp>
      <p:sp>
        <p:nvSpPr>
          <p:cNvPr id="212" name="Rectangle 211">
            <a:extLst>
              <a:ext uri="{FF2B5EF4-FFF2-40B4-BE49-F238E27FC236}">
                <a16:creationId xmlns:a16="http://schemas.microsoft.com/office/drawing/2014/main" xmlns="" id="{D444965F-2176-4F21-B000-77FB6B3768D2}"/>
              </a:ext>
            </a:extLst>
          </p:cNvPr>
          <p:cNvSpPr/>
          <p:nvPr>
            <p:custDataLst>
              <p:tags r:id="rId21"/>
            </p:custDataLst>
          </p:nvPr>
        </p:nvSpPr>
        <p:spPr bwMode="auto">
          <a:xfrm>
            <a:off x="3727450" y="5318125"/>
            <a:ext cx="179388" cy="133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 name="Rectangle 9">
            <a:extLst>
              <a:ext uri="{FF2B5EF4-FFF2-40B4-BE49-F238E27FC236}">
                <a16:creationId xmlns:a16="http://schemas.microsoft.com/office/drawing/2014/main" xmlns="" id="{89DA77AB-B0ED-4024-B2BF-97958FE97FAB}"/>
              </a:ext>
            </a:extLst>
          </p:cNvPr>
          <p:cNvSpPr/>
          <p:nvPr>
            <p:custDataLst>
              <p:tags r:id="rId22"/>
            </p:custDataLst>
          </p:nvPr>
        </p:nvSpPr>
        <p:spPr bwMode="auto">
          <a:xfrm>
            <a:off x="3727450" y="4911725"/>
            <a:ext cx="179388"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51" name="Rectangle 50">
            <a:extLst>
              <a:ext uri="{FF2B5EF4-FFF2-40B4-BE49-F238E27FC236}">
                <a16:creationId xmlns:a16="http://schemas.microsoft.com/office/drawing/2014/main" xmlns="" id="{F763FC0A-DB87-4849-ABF1-680AB2033CF8}"/>
              </a:ext>
            </a:extLst>
          </p:cNvPr>
          <p:cNvSpPr/>
          <p:nvPr>
            <p:custDataLst>
              <p:tags r:id="rId23"/>
            </p:custDataLst>
          </p:nvPr>
        </p:nvSpPr>
        <p:spPr bwMode="auto">
          <a:xfrm>
            <a:off x="4495800" y="4911725"/>
            <a:ext cx="179388" cy="133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11" name="Rectangle 210">
            <a:extLst>
              <a:ext uri="{FF2B5EF4-FFF2-40B4-BE49-F238E27FC236}">
                <a16:creationId xmlns:a16="http://schemas.microsoft.com/office/drawing/2014/main" xmlns="" id="{DDDABEAC-9683-4BA8-8A2F-0DF97136C234}"/>
              </a:ext>
            </a:extLst>
          </p:cNvPr>
          <p:cNvSpPr/>
          <p:nvPr>
            <p:custDataLst>
              <p:tags r:id="rId24"/>
            </p:custDataLst>
          </p:nvPr>
        </p:nvSpPr>
        <p:spPr bwMode="auto">
          <a:xfrm>
            <a:off x="3727450" y="5114925"/>
            <a:ext cx="179388" cy="133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53" name="Rectangle 52">
            <a:extLst>
              <a:ext uri="{FF2B5EF4-FFF2-40B4-BE49-F238E27FC236}">
                <a16:creationId xmlns:a16="http://schemas.microsoft.com/office/drawing/2014/main" xmlns="" id="{94301E67-EE57-44AF-8DE5-F4B5F075A0CD}"/>
              </a:ext>
            </a:extLst>
          </p:cNvPr>
          <p:cNvSpPr/>
          <p:nvPr>
            <p:custDataLst>
              <p:tags r:id="rId25"/>
            </p:custDataLst>
          </p:nvPr>
        </p:nvSpPr>
        <p:spPr bwMode="auto">
          <a:xfrm>
            <a:off x="4495800" y="5114925"/>
            <a:ext cx="179388" cy="133350"/>
          </a:xfrm>
          <a:prstGeom prst="rect">
            <a:avLst/>
          </a:prstGeom>
          <a:solidFill>
            <a:srgbClr val="C30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54" name="Rectangle 53">
            <a:extLst>
              <a:ext uri="{FF2B5EF4-FFF2-40B4-BE49-F238E27FC236}">
                <a16:creationId xmlns:a16="http://schemas.microsoft.com/office/drawing/2014/main" xmlns="" id="{BB670D75-5826-4DAD-BCBC-2A6957FA9D95}"/>
              </a:ext>
            </a:extLst>
          </p:cNvPr>
          <p:cNvSpPr/>
          <p:nvPr>
            <p:custDataLst>
              <p:tags r:id="rId26"/>
            </p:custDataLst>
          </p:nvPr>
        </p:nvSpPr>
        <p:spPr bwMode="auto">
          <a:xfrm>
            <a:off x="4495800" y="5318125"/>
            <a:ext cx="179388" cy="133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0" name="Rectangle 79">
            <a:extLst>
              <a:ext uri="{FF2B5EF4-FFF2-40B4-BE49-F238E27FC236}">
                <a16:creationId xmlns:a16="http://schemas.microsoft.com/office/drawing/2014/main" xmlns="" id="{037C1DC4-DBF0-4AF9-B81F-F39EE3840652}"/>
              </a:ext>
            </a:extLst>
          </p:cNvPr>
          <p:cNvSpPr/>
          <p:nvPr>
            <p:custDataLst>
              <p:tags r:id="rId27"/>
            </p:custDataLst>
          </p:nvPr>
        </p:nvSpPr>
        <p:spPr bwMode="auto">
          <a:xfrm>
            <a:off x="3957638" y="4906963"/>
            <a:ext cx="436563"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788155F7-51AE-4916-BB25-DAA78896E0DC}" type="datetime'M''''ul''''''''''''t''i''''''''''''''''''p''''''''le'''''''">
              <a:rPr lang="en-US" altLang="en-US" sz="1000" smtClean="0">
                <a:solidFill>
                  <a:schemeClr val="tx1"/>
                </a:solidFill>
              </a:rPr>
              <a:pPr>
                <a:spcBef>
                  <a:spcPct val="0"/>
                </a:spcBef>
                <a:spcAft>
                  <a:spcPct val="0"/>
                </a:spcAft>
              </a:pPr>
              <a:t>Multiple</a:t>
            </a:fld>
            <a:endParaRPr lang="en-US" sz="1000" dirty="0" err="1">
              <a:solidFill>
                <a:schemeClr val="tx1"/>
              </a:solidFill>
              <a:sym typeface="+mn-lt"/>
            </a:endParaRPr>
          </a:p>
        </p:txBody>
      </p:sp>
      <p:sp>
        <p:nvSpPr>
          <p:cNvPr id="219" name="Rectangle 218">
            <a:extLst>
              <a:ext uri="{FF2B5EF4-FFF2-40B4-BE49-F238E27FC236}">
                <a16:creationId xmlns:a16="http://schemas.microsoft.com/office/drawing/2014/main" xmlns="" id="{BBF8DB34-9AAE-4EAD-B8B7-33C34B6D4947}"/>
              </a:ext>
            </a:extLst>
          </p:cNvPr>
          <p:cNvSpPr/>
          <p:nvPr>
            <p:custDataLst>
              <p:tags r:id="rId28"/>
            </p:custDataLst>
          </p:nvPr>
        </p:nvSpPr>
        <p:spPr bwMode="auto">
          <a:xfrm>
            <a:off x="4725988" y="5313363"/>
            <a:ext cx="91440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E9A0022C-F323-43F7-8C50-048480428F54}" type="datetime'S''M''R i''''n''''suf''''f''''''ic''i''e''''''n''''t'">
              <a:rPr lang="en-US" altLang="en-US" sz="1000" smtClean="0">
                <a:solidFill>
                  <a:schemeClr val="tx1"/>
                </a:solidFill>
              </a:rPr>
              <a:pPr>
                <a:spcBef>
                  <a:spcPct val="0"/>
                </a:spcBef>
                <a:spcAft>
                  <a:spcPct val="0"/>
                </a:spcAft>
              </a:pPr>
              <a:t>SMR insufficient</a:t>
            </a:fld>
            <a:endParaRPr lang="en-US" sz="1000" dirty="0" err="1">
              <a:solidFill>
                <a:schemeClr val="tx1"/>
              </a:solidFill>
              <a:sym typeface="+mn-lt"/>
            </a:endParaRPr>
          </a:p>
        </p:txBody>
      </p:sp>
      <p:sp>
        <p:nvSpPr>
          <p:cNvPr id="213" name="Rectangle 212">
            <a:extLst>
              <a:ext uri="{FF2B5EF4-FFF2-40B4-BE49-F238E27FC236}">
                <a16:creationId xmlns:a16="http://schemas.microsoft.com/office/drawing/2014/main" xmlns="" id="{4A890CB2-D821-48BA-A846-5054BB43EE61}"/>
              </a:ext>
            </a:extLst>
          </p:cNvPr>
          <p:cNvSpPr/>
          <p:nvPr>
            <p:custDataLst>
              <p:tags r:id="rId29"/>
            </p:custDataLst>
          </p:nvPr>
        </p:nvSpPr>
        <p:spPr bwMode="auto">
          <a:xfrm>
            <a:off x="3957638" y="5110163"/>
            <a:ext cx="6985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1365E99C-051C-4733-B81D-DF4ED1854C2A}" type="datetime'I''''''''''''''''''''''''''''''''''''''''''''''I'''''">
              <a:rPr lang="en-US" altLang="en-US" sz="1000" smtClean="0">
                <a:solidFill>
                  <a:schemeClr val="tx1"/>
                </a:solidFill>
              </a:rPr>
              <a:pPr>
                <a:spcBef>
                  <a:spcPct val="0"/>
                </a:spcBef>
                <a:spcAft>
                  <a:spcPct val="0"/>
                </a:spcAft>
              </a:pPr>
              <a:t>II</a:t>
            </a:fld>
            <a:endParaRPr lang="en-US" sz="1000" dirty="0" err="1">
              <a:solidFill>
                <a:schemeClr val="tx1"/>
              </a:solidFill>
              <a:sym typeface="+mn-lt"/>
            </a:endParaRPr>
          </a:p>
        </p:txBody>
      </p:sp>
      <p:sp>
        <p:nvSpPr>
          <p:cNvPr id="218" name="Rectangle 217">
            <a:extLst>
              <a:ext uri="{FF2B5EF4-FFF2-40B4-BE49-F238E27FC236}">
                <a16:creationId xmlns:a16="http://schemas.microsoft.com/office/drawing/2014/main" xmlns="" id="{F11AFE7A-537E-416D-96DC-0E12968AD7AD}"/>
              </a:ext>
            </a:extLst>
          </p:cNvPr>
          <p:cNvSpPr/>
          <p:nvPr>
            <p:custDataLst>
              <p:tags r:id="rId30"/>
            </p:custDataLst>
          </p:nvPr>
        </p:nvSpPr>
        <p:spPr bwMode="auto">
          <a:xfrm>
            <a:off x="4725988" y="5110163"/>
            <a:ext cx="84138"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C01A7D05-6363-4F58-A8A0-F1A2A4F507B6}" type="datetime'''''''''''''''''''V'''''''''''''''">
              <a:rPr lang="en-US" altLang="en-US" sz="1000" smtClean="0">
                <a:solidFill>
                  <a:schemeClr val="tx1"/>
                </a:solidFill>
              </a:rPr>
              <a:pPr>
                <a:spcBef>
                  <a:spcPct val="0"/>
                </a:spcBef>
                <a:spcAft>
                  <a:spcPct val="0"/>
                </a:spcAft>
              </a:pPr>
              <a:t>V</a:t>
            </a:fld>
            <a:endParaRPr lang="en-US" sz="1000" dirty="0" err="1">
              <a:solidFill>
                <a:schemeClr val="tx1"/>
              </a:solidFill>
              <a:sym typeface="+mn-lt"/>
            </a:endParaRPr>
          </a:p>
        </p:txBody>
      </p:sp>
      <p:sp>
        <p:nvSpPr>
          <p:cNvPr id="216" name="Rectangle 215">
            <a:extLst>
              <a:ext uri="{FF2B5EF4-FFF2-40B4-BE49-F238E27FC236}">
                <a16:creationId xmlns:a16="http://schemas.microsoft.com/office/drawing/2014/main" xmlns="" id="{4B23F421-993E-41CD-9048-7F4BF8F8BA99}"/>
              </a:ext>
            </a:extLst>
          </p:cNvPr>
          <p:cNvSpPr/>
          <p:nvPr>
            <p:custDataLst>
              <p:tags r:id="rId31"/>
            </p:custDataLst>
          </p:nvPr>
        </p:nvSpPr>
        <p:spPr bwMode="auto">
          <a:xfrm>
            <a:off x="4725988" y="4906963"/>
            <a:ext cx="119063"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334D4874-ED60-46FA-BD3F-07285AFEB6ED}" type="datetime'''''I''''''''''''''''''''''''''''''''''''''''''V'''''''''''">
              <a:rPr lang="en-US" altLang="en-US" sz="1000" smtClean="0">
                <a:solidFill>
                  <a:schemeClr val="tx1"/>
                </a:solidFill>
              </a:rPr>
              <a:pPr>
                <a:spcBef>
                  <a:spcPct val="0"/>
                </a:spcBef>
                <a:spcAft>
                  <a:spcPct val="0"/>
                </a:spcAft>
              </a:pPr>
              <a:t>IV</a:t>
            </a:fld>
            <a:endParaRPr lang="en-US" sz="1000" dirty="0" err="1">
              <a:solidFill>
                <a:schemeClr val="tx1"/>
              </a:solidFill>
              <a:sym typeface="+mn-lt"/>
            </a:endParaRPr>
          </a:p>
        </p:txBody>
      </p:sp>
      <p:sp>
        <p:nvSpPr>
          <p:cNvPr id="214" name="Rectangle 213">
            <a:extLst>
              <a:ext uri="{FF2B5EF4-FFF2-40B4-BE49-F238E27FC236}">
                <a16:creationId xmlns:a16="http://schemas.microsoft.com/office/drawing/2014/main" xmlns="" id="{10D28CB2-B364-4707-9179-15EB6EC20624}"/>
              </a:ext>
            </a:extLst>
          </p:cNvPr>
          <p:cNvSpPr/>
          <p:nvPr>
            <p:custDataLst>
              <p:tags r:id="rId32"/>
            </p:custDataLst>
          </p:nvPr>
        </p:nvSpPr>
        <p:spPr bwMode="auto">
          <a:xfrm>
            <a:off x="3957638" y="5313363"/>
            <a:ext cx="10477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0E7F59C4-C229-4D43-B0F1-567535E317AE}" type="datetime'I''I''''''''''''''I'">
              <a:rPr lang="en-US" altLang="en-US" sz="1000" smtClean="0">
                <a:solidFill>
                  <a:schemeClr val="tx1"/>
                </a:solidFill>
              </a:rPr>
              <a:pPr>
                <a:spcBef>
                  <a:spcPct val="0"/>
                </a:spcBef>
                <a:spcAft>
                  <a:spcPct val="0"/>
                </a:spcAft>
              </a:pPr>
              <a:t>III</a:t>
            </a:fld>
            <a:endParaRPr lang="en-US" sz="1000" dirty="0" err="1">
              <a:solidFill>
                <a:schemeClr val="tx1"/>
              </a:solidFill>
              <a:sym typeface="+mn-lt"/>
            </a:endParaRPr>
          </a:p>
        </p:txBody>
      </p:sp>
      <p:graphicFrame>
        <p:nvGraphicFramePr>
          <p:cNvPr id="72" name="Chart 71">
            <a:extLst>
              <a:ext uri="{FF2B5EF4-FFF2-40B4-BE49-F238E27FC236}">
                <a16:creationId xmlns:a16="http://schemas.microsoft.com/office/drawing/2014/main" xmlns="" id="{6BB70EB3-8DE6-47C4-81BC-EC163C22425C}"/>
              </a:ext>
            </a:extLst>
          </p:cNvPr>
          <p:cNvGraphicFramePr/>
          <p:nvPr>
            <p:custDataLst>
              <p:tags r:id="rId33"/>
            </p:custDataLst>
            <p:extLst>
              <p:ext uri="{D42A27DB-BD31-4B8C-83A1-F6EECF244321}">
                <p14:modId xmlns:p14="http://schemas.microsoft.com/office/powerpoint/2010/main" val="3899879662"/>
              </p:ext>
            </p:extLst>
          </p:nvPr>
        </p:nvGraphicFramePr>
        <p:xfrm>
          <a:off x="6124575" y="2962275"/>
          <a:ext cx="2182813" cy="1479550"/>
        </p:xfrm>
        <a:graphic>
          <a:graphicData uri="http://schemas.openxmlformats.org/drawingml/2006/chart">
            <c:chart xmlns:c="http://schemas.openxmlformats.org/drawingml/2006/chart" xmlns:r="http://schemas.openxmlformats.org/officeDocument/2006/relationships" r:id="rId54"/>
          </a:graphicData>
        </a:graphic>
      </p:graphicFrame>
      <p:sp>
        <p:nvSpPr>
          <p:cNvPr id="227" name="Rectangle 226">
            <a:extLst>
              <a:ext uri="{FF2B5EF4-FFF2-40B4-BE49-F238E27FC236}">
                <a16:creationId xmlns:a16="http://schemas.microsoft.com/office/drawing/2014/main" xmlns="" id="{B6685131-4E80-4BB5-B4D9-AFB53FC5D219}"/>
              </a:ext>
            </a:extLst>
          </p:cNvPr>
          <p:cNvSpPr/>
          <p:nvPr>
            <p:custDataLst>
              <p:tags r:id="rId34"/>
            </p:custDataLst>
          </p:nvPr>
        </p:nvSpPr>
        <p:spPr bwMode="gray">
          <a:xfrm>
            <a:off x="7632700" y="2882900"/>
            <a:ext cx="174625" cy="13652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numCol="1" spcCol="0" rtlCol="0" anchor="b" anchorCtr="0">
            <a:noAutofit/>
          </a:bodyPr>
          <a:lstStyle/>
          <a:p>
            <a:pPr algn="ctr">
              <a:lnSpc>
                <a:spcPct val="90000"/>
              </a:lnSpc>
              <a:spcBef>
                <a:spcPct val="0"/>
              </a:spcBef>
              <a:spcAft>
                <a:spcPct val="0"/>
              </a:spcAft>
            </a:pPr>
            <a:fld id="{340CDE72-70FE-442C-B33B-86E3DF6B753C}" type="datetime'67'''''''''''''''''''''''''''''''''''''">
              <a:rPr lang="en-US" altLang="en-US" sz="1000" smtClean="0">
                <a:solidFill>
                  <a:schemeClr val="tx1"/>
                </a:solidFill>
              </a:rPr>
              <a:pPr algn="ctr">
                <a:lnSpc>
                  <a:spcPct val="90000"/>
                </a:lnSpc>
                <a:spcBef>
                  <a:spcPct val="0"/>
                </a:spcBef>
                <a:spcAft>
                  <a:spcPct val="0"/>
                </a:spcAft>
              </a:pPr>
              <a:t>67</a:t>
            </a:fld>
            <a:endParaRPr lang="en-US" sz="1000" dirty="0" err="1">
              <a:solidFill>
                <a:schemeClr val="tx1"/>
              </a:solidFill>
              <a:sym typeface="+mn-lt"/>
            </a:endParaRPr>
          </a:p>
        </p:txBody>
      </p:sp>
      <p:sp>
        <p:nvSpPr>
          <p:cNvPr id="223" name="Rectangle 222">
            <a:extLst>
              <a:ext uri="{FF2B5EF4-FFF2-40B4-BE49-F238E27FC236}">
                <a16:creationId xmlns:a16="http://schemas.microsoft.com/office/drawing/2014/main" xmlns="" id="{826F2B52-BF67-482E-8DC1-2D9BE481A0CD}"/>
              </a:ext>
            </a:extLst>
          </p:cNvPr>
          <p:cNvSpPr/>
          <p:nvPr>
            <p:custDataLst>
              <p:tags r:id="rId35"/>
            </p:custDataLst>
          </p:nvPr>
        </p:nvSpPr>
        <p:spPr bwMode="auto">
          <a:xfrm>
            <a:off x="6338888" y="4402138"/>
            <a:ext cx="7461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spcBef>
                <a:spcPct val="0"/>
              </a:spcBef>
              <a:spcAft>
                <a:spcPct val="0"/>
              </a:spcAft>
            </a:pPr>
            <a:fld id="{3AB5CF15-F6DF-445E-9CF2-C90741EDD87E}" type="datetime'''''''''''First ''i''''''n C''''l''''''''''''''''''ass'''''''">
              <a:rPr lang="en-US" altLang="en-US" sz="1000" smtClean="0">
                <a:solidFill>
                  <a:schemeClr val="tx1"/>
                </a:solidFill>
              </a:rPr>
              <a:pPr algn="ctr">
                <a:spcBef>
                  <a:spcPct val="0"/>
                </a:spcBef>
                <a:spcAft>
                  <a:spcPct val="0"/>
                </a:spcAft>
              </a:pPr>
              <a:t>First in Class</a:t>
            </a:fld>
            <a:endParaRPr lang="en-US" sz="1000" dirty="0" err="1">
              <a:solidFill>
                <a:schemeClr val="tx1"/>
              </a:solidFill>
              <a:sym typeface="+mn-lt"/>
            </a:endParaRPr>
          </a:p>
        </p:txBody>
      </p:sp>
      <p:sp>
        <p:nvSpPr>
          <p:cNvPr id="228" name="Rectangle 227">
            <a:extLst>
              <a:ext uri="{FF2B5EF4-FFF2-40B4-BE49-F238E27FC236}">
                <a16:creationId xmlns:a16="http://schemas.microsoft.com/office/drawing/2014/main" xmlns="" id="{0BCAF1C4-6971-423B-8BC3-D2F3880A603D}"/>
              </a:ext>
            </a:extLst>
          </p:cNvPr>
          <p:cNvSpPr/>
          <p:nvPr>
            <p:custDataLst>
              <p:tags r:id="rId36"/>
            </p:custDataLst>
          </p:nvPr>
        </p:nvSpPr>
        <p:spPr bwMode="gray">
          <a:xfrm>
            <a:off x="6624638" y="2882900"/>
            <a:ext cx="174625" cy="13652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numCol="1" spcCol="0" rtlCol="0" anchor="b" anchorCtr="0">
            <a:noAutofit/>
          </a:bodyPr>
          <a:lstStyle/>
          <a:p>
            <a:pPr algn="ctr">
              <a:lnSpc>
                <a:spcPct val="90000"/>
              </a:lnSpc>
              <a:spcBef>
                <a:spcPct val="0"/>
              </a:spcBef>
              <a:spcAft>
                <a:spcPct val="0"/>
              </a:spcAft>
            </a:pPr>
            <a:fld id="{39E6438A-CFCB-42AD-86A9-D8BA4E4A2E15}" type="datetime'''''''''''''''''''''''2''''''''''''''''''''''''''''''8'''''''">
              <a:rPr lang="en-US" altLang="en-US" sz="1000" smtClean="0">
                <a:solidFill>
                  <a:schemeClr val="tx1"/>
                </a:solidFill>
              </a:rPr>
              <a:pPr algn="ctr">
                <a:lnSpc>
                  <a:spcPct val="90000"/>
                </a:lnSpc>
                <a:spcBef>
                  <a:spcPct val="0"/>
                </a:spcBef>
                <a:spcAft>
                  <a:spcPct val="0"/>
                </a:spcAft>
              </a:pPr>
              <a:t>28</a:t>
            </a:fld>
            <a:endParaRPr lang="en-US" sz="1000" dirty="0" err="1">
              <a:solidFill>
                <a:schemeClr val="tx1"/>
              </a:solidFill>
              <a:sym typeface="+mn-lt"/>
            </a:endParaRPr>
          </a:p>
        </p:txBody>
      </p:sp>
      <p:sp>
        <p:nvSpPr>
          <p:cNvPr id="224" name="Rectangle 223">
            <a:extLst>
              <a:ext uri="{FF2B5EF4-FFF2-40B4-BE49-F238E27FC236}">
                <a16:creationId xmlns:a16="http://schemas.microsoft.com/office/drawing/2014/main" xmlns="" id="{7C0FF8F1-ACA0-4C61-90FA-BE2558025834}"/>
              </a:ext>
            </a:extLst>
          </p:cNvPr>
          <p:cNvSpPr/>
          <p:nvPr>
            <p:custDataLst>
              <p:tags r:id="rId37"/>
            </p:custDataLst>
          </p:nvPr>
        </p:nvSpPr>
        <p:spPr bwMode="auto">
          <a:xfrm>
            <a:off x="7232650" y="4402138"/>
            <a:ext cx="974725" cy="4572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spcCol="0" rtlCol="0" anchor="t" anchorCtr="0">
            <a:noAutofit/>
          </a:bodyPr>
          <a:lstStyle/>
          <a:p>
            <a:pPr algn="ctr">
              <a:spcBef>
                <a:spcPct val="0"/>
              </a:spcBef>
              <a:spcAft>
                <a:spcPct val="0"/>
              </a:spcAft>
            </a:pPr>
            <a:r>
              <a:rPr lang="en-US" altLang="en-US" sz="1000">
                <a:solidFill>
                  <a:schemeClr val="tx1"/>
                </a:solidFill>
              </a:rPr>
              <a:t>Person-Centered Therapeutic Innovations</a:t>
            </a:r>
            <a:endParaRPr lang="en-US" sz="1000" dirty="0">
              <a:solidFill>
                <a:schemeClr val="tx1"/>
              </a:solidFill>
              <a:sym typeface="+mn-lt"/>
            </a:endParaRPr>
          </a:p>
        </p:txBody>
      </p:sp>
      <p:sp>
        <p:nvSpPr>
          <p:cNvPr id="234" name="Rectangle 233">
            <a:extLst>
              <a:ext uri="{FF2B5EF4-FFF2-40B4-BE49-F238E27FC236}">
                <a16:creationId xmlns:a16="http://schemas.microsoft.com/office/drawing/2014/main" xmlns="" id="{9F19A6D7-232E-4A45-AF40-2D57BD43CEA7}"/>
              </a:ext>
            </a:extLst>
          </p:cNvPr>
          <p:cNvSpPr/>
          <p:nvPr>
            <p:custDataLst>
              <p:tags r:id="rId38"/>
            </p:custDataLst>
          </p:nvPr>
        </p:nvSpPr>
        <p:spPr bwMode="auto">
          <a:xfrm>
            <a:off x="6257925" y="5318125"/>
            <a:ext cx="179388" cy="133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32" name="Rectangle 231">
            <a:extLst>
              <a:ext uri="{FF2B5EF4-FFF2-40B4-BE49-F238E27FC236}">
                <a16:creationId xmlns:a16="http://schemas.microsoft.com/office/drawing/2014/main" xmlns="" id="{EB91D159-3587-45AF-86CB-47E7AFAEAA6F}"/>
              </a:ext>
            </a:extLst>
          </p:cNvPr>
          <p:cNvSpPr/>
          <p:nvPr>
            <p:custDataLst>
              <p:tags r:id="rId39"/>
            </p:custDataLst>
          </p:nvPr>
        </p:nvSpPr>
        <p:spPr bwMode="auto">
          <a:xfrm>
            <a:off x="6257925" y="5114925"/>
            <a:ext cx="179388" cy="133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35" name="Rectangle 234">
            <a:extLst>
              <a:ext uri="{FF2B5EF4-FFF2-40B4-BE49-F238E27FC236}">
                <a16:creationId xmlns:a16="http://schemas.microsoft.com/office/drawing/2014/main" xmlns="" id="{3EDB753C-B02E-4A12-A6B7-24852CFDD999}"/>
              </a:ext>
            </a:extLst>
          </p:cNvPr>
          <p:cNvSpPr/>
          <p:nvPr>
            <p:custDataLst>
              <p:tags r:id="rId40"/>
            </p:custDataLst>
          </p:nvPr>
        </p:nvSpPr>
        <p:spPr bwMode="auto">
          <a:xfrm>
            <a:off x="7334250" y="5318125"/>
            <a:ext cx="179388" cy="133350"/>
          </a:xfrm>
          <a:prstGeom prst="rect">
            <a:avLst/>
          </a:prstGeom>
          <a:solidFill>
            <a:srgbClr val="C30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33" name="Rectangle 232">
            <a:extLst>
              <a:ext uri="{FF2B5EF4-FFF2-40B4-BE49-F238E27FC236}">
                <a16:creationId xmlns:a16="http://schemas.microsoft.com/office/drawing/2014/main" xmlns="" id="{CF8B384B-4DE9-4556-A967-0658E6F2A2BC}"/>
              </a:ext>
            </a:extLst>
          </p:cNvPr>
          <p:cNvSpPr/>
          <p:nvPr>
            <p:custDataLst>
              <p:tags r:id="rId41"/>
            </p:custDataLst>
          </p:nvPr>
        </p:nvSpPr>
        <p:spPr bwMode="auto">
          <a:xfrm>
            <a:off x="7334250" y="5114925"/>
            <a:ext cx="179388" cy="133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41" name="Rectangle 240">
            <a:extLst>
              <a:ext uri="{FF2B5EF4-FFF2-40B4-BE49-F238E27FC236}">
                <a16:creationId xmlns:a16="http://schemas.microsoft.com/office/drawing/2014/main" xmlns="" id="{6D4DBAC9-5DB5-4151-A52C-2F840F5A063F}"/>
              </a:ext>
            </a:extLst>
          </p:cNvPr>
          <p:cNvSpPr/>
          <p:nvPr>
            <p:custDataLst>
              <p:tags r:id="rId42"/>
            </p:custDataLst>
          </p:nvPr>
        </p:nvSpPr>
        <p:spPr bwMode="auto">
          <a:xfrm>
            <a:off x="7564438" y="5313363"/>
            <a:ext cx="95885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B686E9F8-B2C6-4F9E-A8E5-5F5112BD0617}" type="datetime'N''''o'' a''dde''d'''''''' ''b''''e''''''n''''e''''''fit'''">
              <a:rPr lang="en-US" altLang="en-US" sz="1000" smtClean="0">
                <a:solidFill>
                  <a:schemeClr val="tx1"/>
                </a:solidFill>
              </a:rPr>
              <a:pPr>
                <a:spcBef>
                  <a:spcPct val="0"/>
                </a:spcBef>
                <a:spcAft>
                  <a:spcPct val="0"/>
                </a:spcAft>
              </a:pPr>
              <a:t>No added benefit</a:t>
            </a:fld>
            <a:endParaRPr lang="en-US" sz="1000" dirty="0" err="1">
              <a:solidFill>
                <a:schemeClr val="tx1"/>
              </a:solidFill>
              <a:sym typeface="+mn-lt"/>
            </a:endParaRPr>
          </a:p>
        </p:txBody>
      </p:sp>
      <p:sp>
        <p:nvSpPr>
          <p:cNvPr id="239" name="Rectangle 238">
            <a:extLst>
              <a:ext uri="{FF2B5EF4-FFF2-40B4-BE49-F238E27FC236}">
                <a16:creationId xmlns:a16="http://schemas.microsoft.com/office/drawing/2014/main" xmlns="" id="{8FCE454D-2234-43F5-8C47-B6AC3C66D267}"/>
              </a:ext>
            </a:extLst>
          </p:cNvPr>
          <p:cNvSpPr/>
          <p:nvPr>
            <p:custDataLst>
              <p:tags r:id="rId43"/>
            </p:custDataLst>
          </p:nvPr>
        </p:nvSpPr>
        <p:spPr bwMode="auto">
          <a:xfrm>
            <a:off x="6488113" y="5110163"/>
            <a:ext cx="744538"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04320947-3EFC-481E-81D4-FCA9F16033F9}" type="datetime'''Con''si''''''''d''''e''r''''ab''l''''''''''''''''''''e'''">
              <a:rPr lang="en-US" altLang="en-US" sz="1000" smtClean="0">
                <a:solidFill>
                  <a:schemeClr val="tx1"/>
                </a:solidFill>
              </a:rPr>
              <a:pPr>
                <a:spcBef>
                  <a:spcPct val="0"/>
                </a:spcBef>
                <a:spcAft>
                  <a:spcPct val="0"/>
                </a:spcAft>
              </a:pPr>
              <a:t>Considerable</a:t>
            </a:fld>
            <a:endParaRPr lang="en-US" sz="1000" dirty="0" err="1">
              <a:solidFill>
                <a:schemeClr val="tx1"/>
              </a:solidFill>
              <a:sym typeface="+mn-lt"/>
            </a:endParaRPr>
          </a:p>
        </p:txBody>
      </p:sp>
      <p:sp>
        <p:nvSpPr>
          <p:cNvPr id="242" name="Rectangle 241">
            <a:extLst>
              <a:ext uri="{FF2B5EF4-FFF2-40B4-BE49-F238E27FC236}">
                <a16:creationId xmlns:a16="http://schemas.microsoft.com/office/drawing/2014/main" xmlns="" id="{E9761C6D-4C17-4B0F-A3B4-021E83B2186B}"/>
              </a:ext>
            </a:extLst>
          </p:cNvPr>
          <p:cNvSpPr/>
          <p:nvPr>
            <p:custDataLst>
              <p:tags r:id="rId44"/>
            </p:custDataLst>
          </p:nvPr>
        </p:nvSpPr>
        <p:spPr bwMode="auto">
          <a:xfrm>
            <a:off x="6488113" y="5313363"/>
            <a:ext cx="31750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51430BC3-5124-4CF3-ADE6-F3B07CCD624F}" type="datetime'''''''''''''''''M''''''''''i''''''''''no''''''''''''r'''''''">
              <a:rPr lang="en-US" altLang="en-US" sz="1000" smtClean="0">
                <a:solidFill>
                  <a:schemeClr val="tx1"/>
                </a:solidFill>
              </a:rPr>
              <a:pPr>
                <a:spcBef>
                  <a:spcPct val="0"/>
                </a:spcBef>
                <a:spcAft>
                  <a:spcPct val="0"/>
                </a:spcAft>
              </a:pPr>
              <a:t>Minor</a:t>
            </a:fld>
            <a:endParaRPr lang="en-US" sz="1000" dirty="0" err="1">
              <a:solidFill>
                <a:schemeClr val="tx1"/>
              </a:solidFill>
              <a:sym typeface="+mn-lt"/>
            </a:endParaRPr>
          </a:p>
        </p:txBody>
      </p:sp>
      <p:sp>
        <p:nvSpPr>
          <p:cNvPr id="240" name="Rectangle 239">
            <a:extLst>
              <a:ext uri="{FF2B5EF4-FFF2-40B4-BE49-F238E27FC236}">
                <a16:creationId xmlns:a16="http://schemas.microsoft.com/office/drawing/2014/main" xmlns="" id="{040383B3-E952-46BD-BB6C-73F62C44E6A9}"/>
              </a:ext>
            </a:extLst>
          </p:cNvPr>
          <p:cNvSpPr/>
          <p:nvPr>
            <p:custDataLst>
              <p:tags r:id="rId45"/>
            </p:custDataLst>
          </p:nvPr>
        </p:nvSpPr>
        <p:spPr bwMode="auto">
          <a:xfrm>
            <a:off x="7564438" y="5110163"/>
            <a:ext cx="919163"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2EA1D949-1F56-4197-965B-0E83C2256145}" type="datetime'''No''''''''n''-''quan''t''ifi''''''''ab''''l''''e'''">
              <a:rPr lang="en-US" altLang="en-US" sz="1000" smtClean="0">
                <a:solidFill>
                  <a:schemeClr val="tx1"/>
                </a:solidFill>
              </a:rPr>
              <a:pPr>
                <a:spcBef>
                  <a:spcPct val="0"/>
                </a:spcBef>
                <a:spcAft>
                  <a:spcPct val="0"/>
                </a:spcAft>
              </a:pPr>
              <a:t>Non-quantifiable</a:t>
            </a:fld>
            <a:endParaRPr lang="en-US" sz="1000" dirty="0" err="1">
              <a:solidFill>
                <a:schemeClr val="tx1"/>
              </a:solidFill>
              <a:sym typeface="+mn-lt"/>
            </a:endParaRPr>
          </a:p>
        </p:txBody>
      </p:sp>
      <p:sp>
        <p:nvSpPr>
          <p:cNvPr id="67" name="Text Placeholder 1">
            <a:extLst>
              <a:ext uri="{FF2B5EF4-FFF2-40B4-BE49-F238E27FC236}">
                <a16:creationId xmlns:a16="http://schemas.microsoft.com/office/drawing/2014/main" xmlns="" id="{62E3D3F4-B9EF-4EAD-AE77-8177362C1535}"/>
              </a:ext>
            </a:extLst>
          </p:cNvPr>
          <p:cNvSpPr txBox="1">
            <a:spLocks/>
          </p:cNvSpPr>
          <p:nvPr/>
        </p:nvSpPr>
        <p:spPr>
          <a:xfrm>
            <a:off x="426720" y="1071875"/>
            <a:ext cx="11338560"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solidFill>
                  <a:schemeClr val="accent1"/>
                </a:solidFill>
              </a:rPr>
              <a:t>HTA recommendations (2011-2017)</a:t>
            </a:r>
            <a:endParaRPr lang="en-US" sz="2000" i="1" dirty="0">
              <a:solidFill>
                <a:schemeClr val="accent1"/>
              </a:solidFill>
            </a:endParaRPr>
          </a:p>
        </p:txBody>
      </p:sp>
      <p:sp>
        <p:nvSpPr>
          <p:cNvPr id="89" name="TextBox 88">
            <a:extLst>
              <a:ext uri="{FF2B5EF4-FFF2-40B4-BE49-F238E27FC236}">
                <a16:creationId xmlns:a16="http://schemas.microsoft.com/office/drawing/2014/main" xmlns="" id="{091D8088-956B-49FE-A64E-F4E351763B39}"/>
              </a:ext>
            </a:extLst>
          </p:cNvPr>
          <p:cNvSpPr txBox="1"/>
          <p:nvPr/>
        </p:nvSpPr>
        <p:spPr>
          <a:xfrm>
            <a:off x="384691" y="6324881"/>
            <a:ext cx="4732556" cy="230832"/>
          </a:xfrm>
          <a:prstGeom prst="rect">
            <a:avLst/>
          </a:prstGeom>
          <a:noFill/>
        </p:spPr>
        <p:txBody>
          <a:bodyPr wrap="square" rtlCol="0">
            <a:spAutoFit/>
          </a:bodyPr>
          <a:lstStyle/>
          <a:p>
            <a:r>
              <a:rPr lang="en-US" sz="900">
                <a:latin typeface="Arial Narrow" panose="020B0606020202030204" pitchFamily="34" charset="0"/>
                <a:sym typeface="Wingdings" panose="05000000000000000000" pitchFamily="2" charset="2"/>
              </a:rPr>
              <a:t>Source: IQVIA HTA accelerator</a:t>
            </a:r>
            <a:endParaRPr lang="en-US" sz="900" dirty="0">
              <a:latin typeface="Arial Narrow" panose="020B0606020202030204" pitchFamily="34" charset="0"/>
            </a:endParaRPr>
          </a:p>
        </p:txBody>
      </p:sp>
      <p:sp>
        <p:nvSpPr>
          <p:cNvPr id="162" name="Rectangle: Rounded Corners 161">
            <a:extLst>
              <a:ext uri="{FF2B5EF4-FFF2-40B4-BE49-F238E27FC236}">
                <a16:creationId xmlns:a16="http://schemas.microsoft.com/office/drawing/2014/main" xmlns="" id="{FDBDD57D-146A-42EA-8161-7E27E76ADE39}"/>
              </a:ext>
            </a:extLst>
          </p:cNvPr>
          <p:cNvSpPr/>
          <p:nvPr/>
        </p:nvSpPr>
        <p:spPr>
          <a:xfrm>
            <a:off x="8775544" y="1999741"/>
            <a:ext cx="2659051" cy="3313621"/>
          </a:xfrm>
          <a:prstGeom prst="roundRect">
            <a:avLst>
              <a:gd name="adj" fmla="val 6933"/>
            </a:avLst>
          </a:prstGeom>
          <a:solidFill>
            <a:schemeClr val="tx1">
              <a:lumMod val="20000"/>
              <a:lumOff val="80000"/>
            </a:schemeClr>
          </a:solidFill>
          <a:ln w="19050">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Bef>
                <a:spcPts val="1200"/>
              </a:spcBef>
              <a:buClr>
                <a:schemeClr val="tx1"/>
              </a:buClr>
            </a:pPr>
            <a:r>
              <a:rPr lang="en-US" sz="1400" dirty="0">
                <a:solidFill>
                  <a:schemeClr val="tx2"/>
                </a:solidFill>
              </a:rPr>
              <a:t>Case studies confirmed the pattern:</a:t>
            </a:r>
          </a:p>
          <a:p>
            <a:pPr marL="173736" indent="-173736">
              <a:spcBef>
                <a:spcPts val="600"/>
              </a:spcBef>
              <a:buClr>
                <a:schemeClr val="tx1"/>
              </a:buClr>
              <a:buFont typeface="Arial" panose="020B0604020202020204" pitchFamily="34" charset="0"/>
              <a:buChar char="•"/>
            </a:pPr>
            <a:r>
              <a:rPr lang="en-US" sz="1400" b="1" dirty="0" err="1">
                <a:solidFill>
                  <a:schemeClr val="accent1"/>
                </a:solidFill>
              </a:rPr>
              <a:t>Relvar</a:t>
            </a:r>
            <a:r>
              <a:rPr lang="en-US" sz="1400" b="1" dirty="0">
                <a:solidFill>
                  <a:schemeClr val="accent1"/>
                </a:solidFill>
              </a:rPr>
              <a:t> Ellipta™ </a:t>
            </a:r>
            <a:r>
              <a:rPr lang="en-US" sz="1400" dirty="0">
                <a:solidFill>
                  <a:schemeClr val="tx2"/>
                </a:solidFill>
              </a:rPr>
              <a:t>received ASMR V while physicians and patients liked</a:t>
            </a:r>
            <a:r>
              <a:rPr lang="en-US" sz="1400" b="1" dirty="0">
                <a:solidFill>
                  <a:schemeClr val="tx2"/>
                </a:solidFill>
              </a:rPr>
              <a:t> </a:t>
            </a:r>
            <a:r>
              <a:rPr lang="en-US" sz="1400" dirty="0">
                <a:solidFill>
                  <a:schemeClr val="tx2"/>
                </a:solidFill>
              </a:rPr>
              <a:t>its</a:t>
            </a:r>
            <a:r>
              <a:rPr lang="en-US" sz="1400" b="1" dirty="0">
                <a:solidFill>
                  <a:schemeClr val="tx2"/>
                </a:solidFill>
              </a:rPr>
              <a:t> ease of use benefits</a:t>
            </a:r>
          </a:p>
          <a:p>
            <a:pPr marL="173736" indent="-173736">
              <a:spcBef>
                <a:spcPts val="600"/>
              </a:spcBef>
              <a:buClr>
                <a:schemeClr val="tx1"/>
              </a:buClr>
              <a:buFont typeface="Arial" panose="020B0604020202020204" pitchFamily="34" charset="0"/>
              <a:buChar char="•"/>
            </a:pPr>
            <a:r>
              <a:rPr lang="en-US" sz="1400" b="1" dirty="0" err="1">
                <a:solidFill>
                  <a:schemeClr val="accent1"/>
                </a:solidFill>
              </a:rPr>
              <a:t>Genvoya</a:t>
            </a:r>
            <a:r>
              <a:rPr lang="en-US" sz="1400" b="1" dirty="0">
                <a:solidFill>
                  <a:schemeClr val="accent1"/>
                </a:solidFill>
              </a:rPr>
              <a:t>™</a:t>
            </a:r>
            <a:r>
              <a:rPr lang="en-US" sz="1400" dirty="0">
                <a:solidFill>
                  <a:schemeClr val="tx2"/>
                </a:solidFill>
              </a:rPr>
              <a:t> received ASMR V and </a:t>
            </a:r>
            <a:r>
              <a:rPr lang="en-US" sz="1400" i="1" dirty="0">
                <a:solidFill>
                  <a:schemeClr val="tx2"/>
                </a:solidFill>
              </a:rPr>
              <a:t>No Added Benefit </a:t>
            </a:r>
            <a:r>
              <a:rPr lang="en-US" sz="1400" dirty="0">
                <a:solidFill>
                  <a:schemeClr val="tx2"/>
                </a:solidFill>
              </a:rPr>
              <a:t>while physicians and patients highly </a:t>
            </a:r>
            <a:r>
              <a:rPr lang="en-US" sz="1400" b="1" dirty="0">
                <a:solidFill>
                  <a:schemeClr val="tx2"/>
                </a:solidFill>
              </a:rPr>
              <a:t>valued the reduced user </a:t>
            </a:r>
            <a:br>
              <a:rPr lang="en-US" sz="1400" b="1" dirty="0">
                <a:solidFill>
                  <a:schemeClr val="tx2"/>
                </a:solidFill>
              </a:rPr>
            </a:br>
            <a:r>
              <a:rPr lang="en-US" sz="1400" b="1" dirty="0">
                <a:solidFill>
                  <a:schemeClr val="tx2"/>
                </a:solidFill>
              </a:rPr>
              <a:t>burden due to reduced testing</a:t>
            </a:r>
            <a:endParaRPr lang="en-US" sz="1400" dirty="0">
              <a:solidFill>
                <a:schemeClr val="tx2"/>
              </a:solidFill>
            </a:endParaRPr>
          </a:p>
        </p:txBody>
      </p:sp>
      <p:sp>
        <p:nvSpPr>
          <p:cNvPr id="63" name="Rectangle 62">
            <a:extLst>
              <a:ext uri="{FF2B5EF4-FFF2-40B4-BE49-F238E27FC236}">
                <a16:creationId xmlns:a16="http://schemas.microsoft.com/office/drawing/2014/main" xmlns="" id="{EA064E8D-85B8-45C8-B4AD-6CAD637F85FD}"/>
              </a:ext>
            </a:extLst>
          </p:cNvPr>
          <p:cNvSpPr/>
          <p:nvPr/>
        </p:nvSpPr>
        <p:spPr>
          <a:xfrm>
            <a:off x="7098959" y="2265076"/>
            <a:ext cx="1253176" cy="553998"/>
          </a:xfrm>
          <a:prstGeom prst="rect">
            <a:avLst/>
          </a:prstGeom>
        </p:spPr>
        <p:txBody>
          <a:bodyPr wrap="square" lIns="0" tIns="0" rIns="0" bIns="0">
            <a:spAutoFit/>
          </a:bodyPr>
          <a:lstStyle/>
          <a:p>
            <a:pPr lvl="0" algn="ctr">
              <a:defRPr/>
            </a:pPr>
            <a:r>
              <a:rPr lang="en-US" sz="1200" b="1">
                <a:solidFill>
                  <a:srgbClr val="2B3A42"/>
                </a:solidFill>
              </a:rPr>
              <a:t>Person-Centered Therapeutic Innovations**</a:t>
            </a:r>
            <a:endParaRPr kumimoji="0" lang="en-US" sz="1200" b="1"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xmlns="" id="{348A71EB-E47D-48D0-9BA1-6BCCC1CF07BC}"/>
              </a:ext>
            </a:extLst>
          </p:cNvPr>
          <p:cNvSpPr/>
          <p:nvPr/>
        </p:nvSpPr>
        <p:spPr>
          <a:xfrm>
            <a:off x="6332683" y="2357409"/>
            <a:ext cx="744286" cy="369332"/>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3A42"/>
                </a:solidFill>
                <a:effectLst/>
                <a:uLnTx/>
                <a:uFillTx/>
                <a:latin typeface="Arial" panose="020B0604020202020204"/>
                <a:ea typeface="+mn-ea"/>
                <a:cs typeface="+mn-cs"/>
              </a:rPr>
              <a:t>First in class</a:t>
            </a:r>
            <a:endParaRPr kumimoji="0" lang="en-US" sz="1200" b="1"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3294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xmlns="" id="{1055BA08-C703-4BEB-96E2-CED54F5FE628}"/>
              </a:ext>
            </a:extLst>
          </p:cNvPr>
          <p:cNvGraphicFramePr>
            <a:graphicFrameLocks noChangeAspect="1"/>
          </p:cNvGraphicFramePr>
          <p:nvPr>
            <p:custDataLst>
              <p:tags r:id="rId2"/>
            </p:custDataLst>
            <p:extLst>
              <p:ext uri="{D42A27DB-BD31-4B8C-83A1-F6EECF244321}">
                <p14:modId xmlns:p14="http://schemas.microsoft.com/office/powerpoint/2010/main" val="2635534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13" imgW="216" imgH="216" progId="TCLayout.ActiveDocument.1">
                  <p:embed/>
                </p:oleObj>
              </mc:Choice>
              <mc:Fallback>
                <p:oleObj name="think-cell Slide" r:id="rId13" imgW="216" imgH="216" progId="TCLayout.ActiveDocument.1">
                  <p:embed/>
                  <p:pic>
                    <p:nvPicPr>
                      <p:cNvPr id="17" name="Object 16" hidden="1">
                        <a:extLst>
                          <a:ext uri="{FF2B5EF4-FFF2-40B4-BE49-F238E27FC236}">
                            <a16:creationId xmlns:a16="http://schemas.microsoft.com/office/drawing/2014/main" xmlns="" id="{1055BA08-C703-4BEB-96E2-CED54F5FE62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xmlns="" id="{8C5ABCED-3B35-4986-A9F2-9D7335E05B64}"/>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000" dirty="0">
              <a:sym typeface="+mn-lt"/>
            </a:endParaRPr>
          </a:p>
        </p:txBody>
      </p:sp>
      <p:sp>
        <p:nvSpPr>
          <p:cNvPr id="82" name="TextBox 81">
            <a:extLst>
              <a:ext uri="{FF2B5EF4-FFF2-40B4-BE49-F238E27FC236}">
                <a16:creationId xmlns:a16="http://schemas.microsoft.com/office/drawing/2014/main" xmlns="" id="{E845EACF-7437-4CB1-ADBB-DBB5E0F8DA80}"/>
              </a:ext>
            </a:extLst>
          </p:cNvPr>
          <p:cNvSpPr txBox="1"/>
          <p:nvPr/>
        </p:nvSpPr>
        <p:spPr>
          <a:xfrm>
            <a:off x="6029325" y="2305050"/>
            <a:ext cx="5080000" cy="3487738"/>
          </a:xfrm>
          <a:prstGeom prst="rect">
            <a:avLst/>
          </a:prstGeom>
          <a:noFill/>
          <a:ln w="19050">
            <a:solidFill>
              <a:schemeClr val="tx1">
                <a:lumMod val="20000"/>
                <a:lumOff val="80000"/>
              </a:schemeClr>
            </a:solidFill>
          </a:ln>
        </p:spPr>
        <p:txBody>
          <a:bodyPr wrap="square" rtlCol="0">
            <a:noAutofit/>
          </a:bodyPr>
          <a:lstStyle/>
          <a:p>
            <a:endParaRPr lang="en-US" sz="1600" dirty="0">
              <a:solidFill>
                <a:schemeClr val="tx2"/>
              </a:solidFill>
            </a:endParaRPr>
          </a:p>
        </p:txBody>
      </p:sp>
      <p:sp>
        <p:nvSpPr>
          <p:cNvPr id="5" name="TextBox 4">
            <a:extLst>
              <a:ext uri="{FF2B5EF4-FFF2-40B4-BE49-F238E27FC236}">
                <a16:creationId xmlns:a16="http://schemas.microsoft.com/office/drawing/2014/main" xmlns="" id="{FBD7D09D-1AC7-4E97-B36A-03460BDD91C6}"/>
              </a:ext>
            </a:extLst>
          </p:cNvPr>
          <p:cNvSpPr txBox="1"/>
          <p:nvPr/>
        </p:nvSpPr>
        <p:spPr>
          <a:xfrm>
            <a:off x="865187" y="2305050"/>
            <a:ext cx="4740275" cy="3487738"/>
          </a:xfrm>
          <a:prstGeom prst="rect">
            <a:avLst/>
          </a:prstGeom>
          <a:noFill/>
          <a:ln w="19050">
            <a:solidFill>
              <a:schemeClr val="tx1">
                <a:lumMod val="20000"/>
                <a:lumOff val="80000"/>
              </a:schemeClr>
            </a:solidFill>
          </a:ln>
        </p:spPr>
        <p:txBody>
          <a:bodyPr wrap="square" rtlCol="0">
            <a:noAutofit/>
          </a:bodyPr>
          <a:lstStyle/>
          <a:p>
            <a:endParaRPr lang="en-US" sz="1600" dirty="0">
              <a:solidFill>
                <a:schemeClr val="tx2"/>
              </a:solidFill>
            </a:endParaRPr>
          </a:p>
        </p:txBody>
      </p:sp>
      <p:sp>
        <p:nvSpPr>
          <p:cNvPr id="3" name="Title 2">
            <a:extLst>
              <a:ext uri="{FF2B5EF4-FFF2-40B4-BE49-F238E27FC236}">
                <a16:creationId xmlns:a16="http://schemas.microsoft.com/office/drawing/2014/main" xmlns="" id="{A9A44507-D13E-414F-ACE6-CA881AD9609A}"/>
              </a:ext>
            </a:extLst>
          </p:cNvPr>
          <p:cNvSpPr>
            <a:spLocks noGrp="1"/>
          </p:cNvSpPr>
          <p:nvPr>
            <p:ph type="title"/>
          </p:nvPr>
        </p:nvSpPr>
        <p:spPr>
          <a:xfrm>
            <a:off x="426720" y="294468"/>
            <a:ext cx="11338560" cy="768263"/>
          </a:xfrm>
        </p:spPr>
        <p:txBody>
          <a:bodyPr/>
          <a:lstStyle/>
          <a:p>
            <a:r>
              <a:rPr lang="en-US"/>
              <a:t>Pricing can also be challenging due to perception of lack of additional value</a:t>
            </a:r>
            <a:endParaRPr lang="en-US" dirty="0"/>
          </a:p>
        </p:txBody>
      </p:sp>
      <p:sp>
        <p:nvSpPr>
          <p:cNvPr id="21" name="Text Placeholder 1">
            <a:extLst>
              <a:ext uri="{FF2B5EF4-FFF2-40B4-BE49-F238E27FC236}">
                <a16:creationId xmlns:a16="http://schemas.microsoft.com/office/drawing/2014/main" xmlns="" id="{C9A893E0-AF64-445D-8BA4-A9E8366B9229}"/>
              </a:ext>
            </a:extLst>
          </p:cNvPr>
          <p:cNvSpPr txBox="1">
            <a:spLocks/>
          </p:cNvSpPr>
          <p:nvPr/>
        </p:nvSpPr>
        <p:spPr>
          <a:xfrm>
            <a:off x="426720" y="1071875"/>
            <a:ext cx="11338560"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solidFill>
                  <a:schemeClr val="accent1"/>
                </a:solidFill>
              </a:rPr>
              <a:t>List price for Person-Centered Therapeutic Innovations and Comparators</a:t>
            </a:r>
            <a:endParaRPr lang="en-US" sz="2000" i="1" dirty="0">
              <a:solidFill>
                <a:schemeClr val="accent1"/>
              </a:solidFill>
            </a:endParaRPr>
          </a:p>
        </p:txBody>
      </p:sp>
      <p:sp>
        <p:nvSpPr>
          <p:cNvPr id="42" name="Rectangle 41">
            <a:extLst>
              <a:ext uri="{FF2B5EF4-FFF2-40B4-BE49-F238E27FC236}">
                <a16:creationId xmlns:a16="http://schemas.microsoft.com/office/drawing/2014/main" xmlns="" id="{7B159F84-A6F7-4C41-9F35-52F6390648E4}"/>
              </a:ext>
            </a:extLst>
          </p:cNvPr>
          <p:cNvSpPr/>
          <p:nvPr/>
        </p:nvSpPr>
        <p:spPr>
          <a:xfrm>
            <a:off x="495826" y="5824833"/>
            <a:ext cx="11433575" cy="553998"/>
          </a:xfrm>
          <a:prstGeom prst="rect">
            <a:avLst/>
          </a:prstGeom>
        </p:spPr>
        <p:txBody>
          <a:bodyPr wrap="square" lIns="0" tIns="0" rIns="0" bIns="0" anchor="b">
            <a:spAutoFit/>
          </a:bodyPr>
          <a:lstStyle/>
          <a:p>
            <a:r>
              <a:rPr lang="en-US" sz="900" dirty="0">
                <a:latin typeface="Arial Narrow" panose="020B0606020202030204" pitchFamily="34" charset="0"/>
              </a:rPr>
              <a:t>Note:. Launch is considered date of first sales in MIDAS. Prices here are compared when Person-Centered Therapeutic Innovations product launched. </a:t>
            </a:r>
            <a:br>
              <a:rPr lang="en-US" sz="900" dirty="0">
                <a:latin typeface="Arial Narrow" panose="020B0606020202030204" pitchFamily="34" charset="0"/>
              </a:rPr>
            </a:br>
            <a:r>
              <a:rPr lang="en-US" sz="900" dirty="0">
                <a:latin typeface="Arial Narrow" panose="020B0606020202030204" pitchFamily="34" charset="0"/>
              </a:rPr>
              <a:t>*In case of follow-on, the comparator is the First in Class product; in case of </a:t>
            </a:r>
            <a:r>
              <a:rPr lang="en-US" sz="900" dirty="0" err="1">
                <a:latin typeface="Arial Narrow" panose="020B0606020202030204" pitchFamily="34" charset="0"/>
              </a:rPr>
              <a:t>drug+drug</a:t>
            </a:r>
            <a:r>
              <a:rPr lang="en-US" sz="900" dirty="0">
                <a:latin typeface="Arial Narrow" panose="020B0606020202030204" pitchFamily="34" charset="0"/>
              </a:rPr>
              <a:t>, the price comparator is the sum of the two individual drug prices  (if either of the two drugs was not on the market, it is another </a:t>
            </a:r>
            <a:r>
              <a:rPr lang="en-US" sz="900" dirty="0" err="1">
                <a:latin typeface="Arial Narrow" panose="020B0606020202030204" pitchFamily="34" charset="0"/>
              </a:rPr>
              <a:t>Drug+Drug</a:t>
            </a:r>
            <a:r>
              <a:rPr lang="en-US" sz="900" dirty="0">
                <a:latin typeface="Arial Narrow" panose="020B0606020202030204" pitchFamily="34" charset="0"/>
              </a:rPr>
              <a:t>)</a:t>
            </a:r>
          </a:p>
          <a:p>
            <a:r>
              <a:rPr lang="en-US" sz="900" dirty="0">
                <a:latin typeface="Arial Narrow" panose="020B0606020202030204" pitchFamily="34" charset="0"/>
              </a:rPr>
              <a:t>**List Price is based on ex-manufacturer price which is the price to wholesaler and represent the reimbursed price. </a:t>
            </a:r>
            <a:r>
              <a:rPr lang="en-US" sz="900" b="1" dirty="0">
                <a:latin typeface="Arial Narrow" panose="020B0606020202030204" pitchFamily="34" charset="0"/>
              </a:rPr>
              <a:t>This analysis does not take into consideration national and/or sub-national discounts, rebates, </a:t>
            </a:r>
            <a:r>
              <a:rPr lang="en-US" sz="900" b="1" dirty="0" err="1">
                <a:latin typeface="Arial Narrow" panose="020B0606020202030204" pitchFamily="34" charset="0"/>
              </a:rPr>
              <a:t>clawbacks</a:t>
            </a:r>
            <a:r>
              <a:rPr lang="en-US" sz="900" b="1" dirty="0">
                <a:latin typeface="Arial Narrow" panose="020B0606020202030204" pitchFamily="34" charset="0"/>
              </a:rPr>
              <a:t> etc. implemented. The analysis should be seen as directional</a:t>
            </a:r>
          </a:p>
        </p:txBody>
      </p:sp>
      <p:sp>
        <p:nvSpPr>
          <p:cNvPr id="44" name="TextBox 43">
            <a:extLst>
              <a:ext uri="{FF2B5EF4-FFF2-40B4-BE49-F238E27FC236}">
                <a16:creationId xmlns:a16="http://schemas.microsoft.com/office/drawing/2014/main" xmlns="" id="{B0F62326-5B42-4C50-9782-FD655925C426}"/>
              </a:ext>
            </a:extLst>
          </p:cNvPr>
          <p:cNvSpPr txBox="1"/>
          <p:nvPr/>
        </p:nvSpPr>
        <p:spPr>
          <a:xfrm>
            <a:off x="384691" y="6324881"/>
            <a:ext cx="5320370" cy="230832"/>
          </a:xfrm>
          <a:prstGeom prst="rect">
            <a:avLst/>
          </a:prstGeom>
          <a:noFill/>
        </p:spPr>
        <p:txBody>
          <a:bodyPr wrap="square" rtlCol="0">
            <a:spAutoFit/>
          </a:bodyPr>
          <a:lstStyle/>
          <a:p>
            <a:r>
              <a:rPr lang="en-US" sz="900">
                <a:latin typeface="Arial Narrow" panose="020B0606020202030204" pitchFamily="34" charset="0"/>
                <a:sym typeface="Wingdings" panose="05000000000000000000" pitchFamily="2" charset="2"/>
              </a:rPr>
              <a:t>Source: </a:t>
            </a:r>
            <a:r>
              <a:rPr lang="en-US" sz="900">
                <a:latin typeface="Arial Narrow" panose="020B0606020202030204" pitchFamily="34" charset="0"/>
              </a:rPr>
              <a:t>Stakeholder interviews (n=27),</a:t>
            </a:r>
            <a:r>
              <a:rPr lang="en-US" sz="900">
                <a:latin typeface="Arial Narrow" panose="020B0606020202030204" pitchFamily="34" charset="0"/>
                <a:sym typeface="Wingdings" panose="05000000000000000000" pitchFamily="2" charset="2"/>
              </a:rPr>
              <a:t>Stakeholder IQVIA Pricing Insights, cross checked with IQVIA MIDAS data</a:t>
            </a:r>
            <a:endParaRPr lang="en-US" sz="900" dirty="0">
              <a:latin typeface="Arial Narrow" panose="020B0606020202030204" pitchFamily="34" charset="0"/>
            </a:endParaRPr>
          </a:p>
        </p:txBody>
      </p:sp>
      <p:graphicFrame>
        <p:nvGraphicFramePr>
          <p:cNvPr id="39" name="Table 38">
            <a:extLst>
              <a:ext uri="{FF2B5EF4-FFF2-40B4-BE49-F238E27FC236}">
                <a16:creationId xmlns:a16="http://schemas.microsoft.com/office/drawing/2014/main" xmlns="" id="{83F51BC8-714B-4D61-B258-668C6FC296A2}"/>
              </a:ext>
            </a:extLst>
          </p:cNvPr>
          <p:cNvGraphicFramePr>
            <a:graphicFrameLocks noGrp="1"/>
          </p:cNvGraphicFramePr>
          <p:nvPr>
            <p:extLst>
              <p:ext uri="{D42A27DB-BD31-4B8C-83A1-F6EECF244321}">
                <p14:modId xmlns:p14="http://schemas.microsoft.com/office/powerpoint/2010/main" val="1307990264"/>
              </p:ext>
            </p:extLst>
          </p:nvPr>
        </p:nvGraphicFramePr>
        <p:xfrm>
          <a:off x="966788" y="2879725"/>
          <a:ext cx="1946275" cy="2692403"/>
        </p:xfrm>
        <a:graphic>
          <a:graphicData uri="http://schemas.openxmlformats.org/drawingml/2006/table">
            <a:tbl>
              <a:tblPr firstRow="1" bandRow="1">
                <a:tableStyleId>{5940675A-B579-460E-94D1-54222C63F5DA}</a:tableStyleId>
              </a:tblPr>
              <a:tblGrid>
                <a:gridCol w="1946275">
                  <a:extLst>
                    <a:ext uri="{9D8B030D-6E8A-4147-A177-3AD203B41FA5}">
                      <a16:colId xmlns:a16="http://schemas.microsoft.com/office/drawing/2014/main" xmlns="" val="20000"/>
                    </a:ext>
                  </a:extLst>
                </a:gridCol>
              </a:tblGrid>
              <a:tr h="38462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First-in-class products</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8462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Follow-on product</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8462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Drug Reformulation</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8462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Drug + Drug</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8462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Drug Repositioning</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8462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Drug + Device</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8462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Drug + Digital</a:t>
                      </a:r>
                      <a:endParaRPr kumimoji="0" lang="en-US" sz="1200" b="0" i="0" u="none" strike="noStrike" cap="none" normalizeH="0" baseline="0" dirty="0">
                        <a:ln>
                          <a:noFill/>
                        </a:ln>
                        <a:solidFill>
                          <a:schemeClr val="tx1"/>
                        </a:solidFill>
                        <a:effectLst/>
                        <a:latin typeface="Calibri" pitchFamily="34" charset="0"/>
                        <a:ea typeface="Malgun Gothic"/>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graphicFrame>
        <p:nvGraphicFramePr>
          <p:cNvPr id="53" name="Chart 52">
            <a:extLst>
              <a:ext uri="{FF2B5EF4-FFF2-40B4-BE49-F238E27FC236}">
                <a16:creationId xmlns:a16="http://schemas.microsoft.com/office/drawing/2014/main" xmlns="" id="{07DA6DD2-83B8-4D6A-968A-AD30309E84FE}"/>
              </a:ext>
            </a:extLst>
          </p:cNvPr>
          <p:cNvGraphicFramePr/>
          <p:nvPr>
            <p:custDataLst>
              <p:tags r:id="rId4"/>
            </p:custDataLst>
            <p:extLst>
              <p:ext uri="{D42A27DB-BD31-4B8C-83A1-F6EECF244321}">
                <p14:modId xmlns:p14="http://schemas.microsoft.com/office/powerpoint/2010/main" val="648868729"/>
              </p:ext>
            </p:extLst>
          </p:nvPr>
        </p:nvGraphicFramePr>
        <p:xfrm>
          <a:off x="2913063" y="2870200"/>
          <a:ext cx="2000250" cy="2779713"/>
        </p:xfrm>
        <a:graphic>
          <a:graphicData uri="http://schemas.openxmlformats.org/drawingml/2006/chart">
            <c:chart xmlns:c="http://schemas.openxmlformats.org/drawingml/2006/chart" xmlns:r="http://schemas.openxmlformats.org/officeDocument/2006/relationships" r:id="rId15"/>
          </a:graphicData>
        </a:graphic>
      </p:graphicFrame>
      <p:sp>
        <p:nvSpPr>
          <p:cNvPr id="45" name="Text Placeholder 112">
            <a:extLst>
              <a:ext uri="{FF2B5EF4-FFF2-40B4-BE49-F238E27FC236}">
                <a16:creationId xmlns:a16="http://schemas.microsoft.com/office/drawing/2014/main" xmlns="" id="{9D5F4276-77D8-476B-903F-56CD1FAABC6B}"/>
              </a:ext>
            </a:extLst>
          </p:cNvPr>
          <p:cNvSpPr txBox="1">
            <a:spLocks/>
          </p:cNvSpPr>
          <p:nvPr/>
        </p:nvSpPr>
        <p:spPr>
          <a:xfrm>
            <a:off x="6067424" y="2400158"/>
            <a:ext cx="5013325" cy="374650"/>
          </a:xfrm>
          <a:prstGeom prst="rect">
            <a:avLst/>
          </a:prstGeom>
        </p:spPr>
        <p:txBody>
          <a:bodyPr lIns="0" tIns="0" rIns="0" bIns="0"/>
          <a:lstStyle>
            <a:defPPr>
              <a:defRPr lang="en-US"/>
            </a:defPPr>
            <a:lvl1pPr indent="0">
              <a:spcBef>
                <a:spcPts val="600"/>
              </a:spcBef>
              <a:buClrTx/>
              <a:buFont typeface="Arial" panose="020B0604020202020204" pitchFamily="34" charset="0"/>
              <a:buNone/>
              <a:defRPr sz="1400" b="1">
                <a:solidFill>
                  <a:schemeClr val="accent1"/>
                </a:solidFill>
                <a:latin typeface="Arial"/>
              </a:defRPr>
            </a:lvl1pPr>
            <a:lvl2pPr marL="402336" indent="-173736">
              <a:spcBef>
                <a:spcPts val="600"/>
              </a:spcBef>
              <a:buFont typeface="Arial"/>
              <a:buChar char="–"/>
              <a:defRPr sz="1400">
                <a:latin typeface="Arial"/>
              </a:defRPr>
            </a:lvl2pPr>
            <a:lvl3pPr marL="594360" indent="-173736">
              <a:spcBef>
                <a:spcPts val="600"/>
              </a:spcBef>
              <a:buFont typeface="Wingdings" panose="05000000000000000000" pitchFamily="2" charset="2"/>
              <a:buChar char="§"/>
              <a:defRPr sz="1400">
                <a:latin typeface="Arial"/>
              </a:defRPr>
            </a:lvl3pPr>
            <a:lvl4pPr marL="822960" indent="-173736">
              <a:spcBef>
                <a:spcPts val="600"/>
              </a:spcBef>
              <a:buFont typeface="Arial"/>
              <a:buChar char="–"/>
              <a:defRPr sz="1400">
                <a:latin typeface="Arial"/>
              </a:defRPr>
            </a:lvl4pPr>
            <a:lvl5pPr marL="1005840" indent="-173736">
              <a:spcBef>
                <a:spcPts val="600"/>
              </a:spcBef>
              <a:buFont typeface="Arial" panose="020B0604020202020204" pitchFamily="34" charset="0"/>
              <a:buChar char="•"/>
              <a:defRPr sz="1400">
                <a:latin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spcBef>
                <a:spcPts val="0"/>
              </a:spcBef>
            </a:pPr>
            <a:r>
              <a:rPr lang="en-US" sz="1200">
                <a:solidFill>
                  <a:schemeClr val="tx2"/>
                </a:solidFill>
              </a:rPr>
              <a:t>List price for Person-Centered Therapeutic Innovations  and Comparator at time of Person-Centered Therapeutic Innovations  launch - 2015 and 2016 (Standardised with comparator at 100)**</a:t>
            </a:r>
            <a:endParaRPr lang="en-US" sz="1200" dirty="0">
              <a:solidFill>
                <a:schemeClr val="tx2"/>
              </a:solidFill>
            </a:endParaRPr>
          </a:p>
        </p:txBody>
      </p:sp>
      <p:sp>
        <p:nvSpPr>
          <p:cNvPr id="4" name="Rectangle 3">
            <a:extLst>
              <a:ext uri="{FF2B5EF4-FFF2-40B4-BE49-F238E27FC236}">
                <a16:creationId xmlns:a16="http://schemas.microsoft.com/office/drawing/2014/main" xmlns="" id="{D965BE07-1FC3-4EF5-8920-EB8C3FF29B4C}"/>
              </a:ext>
            </a:extLst>
          </p:cNvPr>
          <p:cNvSpPr/>
          <p:nvPr/>
        </p:nvSpPr>
        <p:spPr>
          <a:xfrm>
            <a:off x="855249" y="2400158"/>
            <a:ext cx="4750214" cy="461963"/>
          </a:xfrm>
          <a:prstGeom prst="rect">
            <a:avLst/>
          </a:prstGeom>
        </p:spPr>
        <p:txBody>
          <a:bodyPr lIns="0" tIns="0" rIns="0" bIns="0"/>
          <a:lstStyle/>
          <a:p>
            <a:pPr algn="ctr"/>
            <a:r>
              <a:rPr lang="en-US" sz="1200" b="1">
                <a:solidFill>
                  <a:schemeClr val="tx2"/>
                </a:solidFill>
                <a:latin typeface="Arial"/>
              </a:rPr>
              <a:t>Perception of achievable price relative to first-in-class</a:t>
            </a:r>
          </a:p>
          <a:p>
            <a:pPr algn="ctr"/>
            <a:r>
              <a:rPr lang="en-US" sz="1200" b="1">
                <a:solidFill>
                  <a:schemeClr val="tx2"/>
                </a:solidFill>
                <a:latin typeface="Arial"/>
              </a:rPr>
              <a:t>(Based on payer responses)</a:t>
            </a:r>
            <a:endParaRPr lang="en-US" sz="1200" b="1" dirty="0">
              <a:solidFill>
                <a:schemeClr val="tx2"/>
              </a:solidFill>
              <a:latin typeface="Arial"/>
            </a:endParaRPr>
          </a:p>
        </p:txBody>
      </p:sp>
      <p:sp>
        <p:nvSpPr>
          <p:cNvPr id="6" name="TextBox 5">
            <a:extLst>
              <a:ext uri="{FF2B5EF4-FFF2-40B4-BE49-F238E27FC236}">
                <a16:creationId xmlns:a16="http://schemas.microsoft.com/office/drawing/2014/main" xmlns="" id="{361FD040-A2EC-438B-984E-4C96C6EFB55E}"/>
              </a:ext>
            </a:extLst>
          </p:cNvPr>
          <p:cNvSpPr txBox="1"/>
          <p:nvPr/>
        </p:nvSpPr>
        <p:spPr>
          <a:xfrm>
            <a:off x="799893" y="1680083"/>
            <a:ext cx="4805569" cy="523220"/>
          </a:xfrm>
          <a:prstGeom prst="rect">
            <a:avLst/>
          </a:prstGeom>
          <a:noFill/>
        </p:spPr>
        <p:txBody>
          <a:bodyPr wrap="square" rtlCol="0">
            <a:spAutoFit/>
          </a:bodyPr>
          <a:lstStyle/>
          <a:p>
            <a:pPr algn="ctr"/>
            <a:r>
              <a:rPr lang="en-US" sz="1400" b="1" i="1">
                <a:solidFill>
                  <a:schemeClr val="accent1"/>
                </a:solidFill>
              </a:rPr>
              <a:t>Payers expected Person-Centered Therapeutic Innovations not to be priced higher than first-in-class</a:t>
            </a:r>
            <a:endParaRPr lang="en-US" sz="1400" b="1" i="1" dirty="0">
              <a:solidFill>
                <a:schemeClr val="accent1"/>
              </a:solidFill>
            </a:endParaRPr>
          </a:p>
        </p:txBody>
      </p:sp>
      <p:sp>
        <p:nvSpPr>
          <p:cNvPr id="87" name="TextBox 86">
            <a:extLst>
              <a:ext uri="{FF2B5EF4-FFF2-40B4-BE49-F238E27FC236}">
                <a16:creationId xmlns:a16="http://schemas.microsoft.com/office/drawing/2014/main" xmlns="" id="{77491435-358F-4E31-A416-72D1FDBB7CEA}"/>
              </a:ext>
            </a:extLst>
          </p:cNvPr>
          <p:cNvSpPr txBox="1"/>
          <p:nvPr/>
        </p:nvSpPr>
        <p:spPr>
          <a:xfrm>
            <a:off x="6043613" y="1587977"/>
            <a:ext cx="5013325" cy="738664"/>
          </a:xfrm>
          <a:prstGeom prst="rect">
            <a:avLst/>
          </a:prstGeom>
          <a:noFill/>
        </p:spPr>
        <p:txBody>
          <a:bodyPr wrap="square" rtlCol="0">
            <a:spAutoFit/>
          </a:bodyPr>
          <a:lstStyle/>
          <a:p>
            <a:pPr algn="ctr"/>
            <a:r>
              <a:rPr lang="en-US" sz="1400" b="1" i="1">
                <a:solidFill>
                  <a:schemeClr val="accent1"/>
                </a:solidFill>
              </a:rPr>
              <a:t>In reality, list prices for Person-Centered Therapeutic Innovations  are indeed lower than first-in-class (or comparator) on average</a:t>
            </a:r>
            <a:endParaRPr lang="en-US" sz="1400" b="1" i="1" dirty="0">
              <a:solidFill>
                <a:schemeClr val="accent1"/>
              </a:solidFill>
            </a:endParaRPr>
          </a:p>
        </p:txBody>
      </p:sp>
      <p:graphicFrame>
        <p:nvGraphicFramePr>
          <p:cNvPr id="55" name="Chart 54">
            <a:extLst>
              <a:ext uri="{FF2B5EF4-FFF2-40B4-BE49-F238E27FC236}">
                <a16:creationId xmlns:a16="http://schemas.microsoft.com/office/drawing/2014/main" xmlns="" id="{993C55D2-584F-4831-B959-9675D8D8DD42}"/>
              </a:ext>
            </a:extLst>
          </p:cNvPr>
          <p:cNvGraphicFramePr/>
          <p:nvPr>
            <p:custDataLst>
              <p:tags r:id="rId5"/>
            </p:custDataLst>
            <p:extLst>
              <p:ext uri="{D42A27DB-BD31-4B8C-83A1-F6EECF244321}">
                <p14:modId xmlns:p14="http://schemas.microsoft.com/office/powerpoint/2010/main" val="1369007099"/>
              </p:ext>
            </p:extLst>
          </p:nvPr>
        </p:nvGraphicFramePr>
        <p:xfrm>
          <a:off x="6418263" y="3006725"/>
          <a:ext cx="4440237" cy="2033588"/>
        </p:xfrm>
        <a:graphic>
          <a:graphicData uri="http://schemas.openxmlformats.org/drawingml/2006/chart">
            <c:chart xmlns:c="http://schemas.openxmlformats.org/drawingml/2006/chart" xmlns:r="http://schemas.openxmlformats.org/officeDocument/2006/relationships" r:id="rId16"/>
          </a:graphicData>
        </a:graphic>
      </p:graphicFrame>
      <p:sp>
        <p:nvSpPr>
          <p:cNvPr id="27" name="Rectangle 26">
            <a:extLst>
              <a:ext uri="{FF2B5EF4-FFF2-40B4-BE49-F238E27FC236}">
                <a16:creationId xmlns:a16="http://schemas.microsoft.com/office/drawing/2014/main" xmlns="" id="{C9E2FE39-4C19-487D-8E24-E0840EEB0E21}"/>
              </a:ext>
            </a:extLst>
          </p:cNvPr>
          <p:cNvSpPr/>
          <p:nvPr>
            <p:custDataLst>
              <p:tags r:id="rId6"/>
            </p:custDataLst>
          </p:nvPr>
        </p:nvSpPr>
        <p:spPr bwMode="auto">
          <a:xfrm>
            <a:off x="6256338" y="3706813"/>
            <a:ext cx="152400" cy="63182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numCol="1" spcCol="0" rtlCol="0" anchor="b" anchorCtr="0">
            <a:noAutofit/>
          </a:bodyPr>
          <a:lstStyle/>
          <a:p>
            <a:pPr algn="ctr">
              <a:spcBef>
                <a:spcPct val="0"/>
              </a:spcBef>
              <a:spcAft>
                <a:spcPct val="0"/>
              </a:spcAft>
            </a:pPr>
            <a:r>
              <a:rPr lang="en-US" altLang="en-US" sz="1000">
                <a:solidFill>
                  <a:schemeClr val="tx1"/>
                </a:solidFill>
                <a:sym typeface="+mn-lt"/>
              </a:rPr>
              <a:t>Price Index</a:t>
            </a:r>
            <a:endParaRPr lang="en-US" sz="1000" dirty="0">
              <a:solidFill>
                <a:schemeClr val="tx1"/>
              </a:solidFill>
              <a:sym typeface="+mn-lt"/>
            </a:endParaRPr>
          </a:p>
        </p:txBody>
      </p:sp>
      <p:sp>
        <p:nvSpPr>
          <p:cNvPr id="28" name="Oval 27">
            <a:extLst>
              <a:ext uri="{FF2B5EF4-FFF2-40B4-BE49-F238E27FC236}">
                <a16:creationId xmlns:a16="http://schemas.microsoft.com/office/drawing/2014/main" xmlns="" id="{31D1AC45-15E7-44E4-AB06-C1D970BA408D}"/>
              </a:ext>
            </a:extLst>
          </p:cNvPr>
          <p:cNvSpPr/>
          <p:nvPr>
            <p:custDataLst>
              <p:tags r:id="rId7"/>
            </p:custDataLst>
          </p:nvPr>
        </p:nvSpPr>
        <p:spPr bwMode="auto">
          <a:xfrm>
            <a:off x="8461375" y="5392738"/>
            <a:ext cx="88900" cy="88900"/>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cxnSp>
        <p:nvCxnSpPr>
          <p:cNvPr id="29" name="Straight Connector 28">
            <a:extLst>
              <a:ext uri="{FF2B5EF4-FFF2-40B4-BE49-F238E27FC236}">
                <a16:creationId xmlns:a16="http://schemas.microsoft.com/office/drawing/2014/main" xmlns="" id="{1996C2B5-68BB-46BD-8B22-9716E8654341}"/>
              </a:ext>
            </a:extLst>
          </p:cNvPr>
          <p:cNvCxnSpPr/>
          <p:nvPr>
            <p:custDataLst>
              <p:tags r:id="rId8"/>
            </p:custDataLst>
          </p:nvPr>
        </p:nvCxnSpPr>
        <p:spPr bwMode="gray">
          <a:xfrm>
            <a:off x="8416925" y="5675313"/>
            <a:ext cx="177800" cy="0"/>
          </a:xfrm>
          <a:prstGeom prst="line">
            <a:avLst/>
          </a:prstGeom>
          <a:ln w="19050" algn="ctr">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53F2E635-015D-4D81-B685-2CEBF7F67268}"/>
              </a:ext>
            </a:extLst>
          </p:cNvPr>
          <p:cNvSpPr/>
          <p:nvPr>
            <p:custDataLst>
              <p:tags r:id="rId9"/>
            </p:custDataLst>
          </p:nvPr>
        </p:nvSpPr>
        <p:spPr bwMode="auto">
          <a:xfrm>
            <a:off x="8650288" y="5365750"/>
            <a:ext cx="15589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2989012E-2690-4191-A1AB-5F36B258D3B4}" type="datetime'''C''o''mp''''a''''''''''''rat''o''''''''''''''''''''''''r'">
              <a:rPr lang="en-US" altLang="en-US" sz="1000" smtClean="0">
                <a:solidFill>
                  <a:schemeClr val="tx1"/>
                </a:solidFill>
              </a:rPr>
              <a:pPr>
                <a:spcBef>
                  <a:spcPct val="0"/>
                </a:spcBef>
                <a:spcAft>
                  <a:spcPct val="0"/>
                </a:spcAft>
              </a:pPr>
              <a:t>Comparator</a:t>
            </a:fld>
            <a:r>
              <a:rPr lang="en-US" altLang="en-US" sz="1000">
                <a:solidFill>
                  <a:schemeClr val="tx1"/>
                </a:solidFill>
              </a:rPr>
              <a:t> (First-in-class*)</a:t>
            </a:r>
            <a:endParaRPr lang="en-US" sz="1000" dirty="0">
              <a:solidFill>
                <a:schemeClr val="tx1"/>
              </a:solidFill>
              <a:sym typeface="+mn-lt"/>
            </a:endParaRPr>
          </a:p>
        </p:txBody>
      </p:sp>
      <p:sp>
        <p:nvSpPr>
          <p:cNvPr id="31" name="Rectangle 30">
            <a:extLst>
              <a:ext uri="{FF2B5EF4-FFF2-40B4-BE49-F238E27FC236}">
                <a16:creationId xmlns:a16="http://schemas.microsoft.com/office/drawing/2014/main" xmlns="" id="{6FA18B01-23CC-4911-A9BC-1B6F7F5F94A9}"/>
              </a:ext>
            </a:extLst>
          </p:cNvPr>
          <p:cNvSpPr/>
          <p:nvPr>
            <p:custDataLst>
              <p:tags r:id="rId10"/>
            </p:custDataLst>
          </p:nvPr>
        </p:nvSpPr>
        <p:spPr bwMode="auto">
          <a:xfrm>
            <a:off x="8650288" y="5603875"/>
            <a:ext cx="234315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r>
              <a:rPr lang="en-US" sz="1000">
                <a:solidFill>
                  <a:schemeClr val="tx1"/>
                </a:solidFill>
              </a:rPr>
              <a:t>Person-Centered Therapeutic Innovations</a:t>
            </a:r>
            <a:endParaRPr lang="en-US" sz="1000" dirty="0">
              <a:solidFill>
                <a:schemeClr val="tx1"/>
              </a:solidFill>
              <a:sym typeface="+mn-lt"/>
            </a:endParaRPr>
          </a:p>
        </p:txBody>
      </p:sp>
      <p:pic>
        <p:nvPicPr>
          <p:cNvPr id="34" name="Picture 33">
            <a:extLst>
              <a:ext uri="{FF2B5EF4-FFF2-40B4-BE49-F238E27FC236}">
                <a16:creationId xmlns:a16="http://schemas.microsoft.com/office/drawing/2014/main" xmlns="" id="{CEC34052-A151-4342-8497-3571CACC69B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91664" y="4989513"/>
            <a:ext cx="179388" cy="179388"/>
          </a:xfrm>
          <a:prstGeom prst="rect">
            <a:avLst/>
          </a:prstGeom>
        </p:spPr>
      </p:pic>
      <p:pic>
        <p:nvPicPr>
          <p:cNvPr id="35" name="Picture 34">
            <a:extLst>
              <a:ext uri="{FF2B5EF4-FFF2-40B4-BE49-F238E27FC236}">
                <a16:creationId xmlns:a16="http://schemas.microsoft.com/office/drawing/2014/main" xmlns="" id="{FDEAA798-1940-43D2-BD58-243D2363253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82428" y="4989513"/>
            <a:ext cx="179388" cy="179388"/>
          </a:xfrm>
          <a:prstGeom prst="rect">
            <a:avLst/>
          </a:prstGeom>
        </p:spPr>
      </p:pic>
      <p:pic>
        <p:nvPicPr>
          <p:cNvPr id="36" name="Picture 35">
            <a:extLst>
              <a:ext uri="{FF2B5EF4-FFF2-40B4-BE49-F238E27FC236}">
                <a16:creationId xmlns:a16="http://schemas.microsoft.com/office/drawing/2014/main" xmlns="" id="{47A18BEE-41F6-448C-87F8-00D81970056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63956" y="4989513"/>
            <a:ext cx="179388" cy="179388"/>
          </a:xfrm>
          <a:prstGeom prst="rect">
            <a:avLst/>
          </a:prstGeom>
        </p:spPr>
      </p:pic>
      <p:pic>
        <p:nvPicPr>
          <p:cNvPr id="37" name="Picture 36">
            <a:extLst>
              <a:ext uri="{FF2B5EF4-FFF2-40B4-BE49-F238E27FC236}">
                <a16:creationId xmlns:a16="http://schemas.microsoft.com/office/drawing/2014/main" xmlns="" id="{999A03F6-D896-45D2-94DE-63330A123DC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73192" y="4989513"/>
            <a:ext cx="179388" cy="179388"/>
          </a:xfrm>
          <a:prstGeom prst="rect">
            <a:avLst/>
          </a:prstGeom>
        </p:spPr>
      </p:pic>
      <p:pic>
        <p:nvPicPr>
          <p:cNvPr id="38" name="Picture 37">
            <a:extLst>
              <a:ext uri="{FF2B5EF4-FFF2-40B4-BE49-F238E27FC236}">
                <a16:creationId xmlns:a16="http://schemas.microsoft.com/office/drawing/2014/main" xmlns="" id="{7D58D7C5-12FB-4AFC-97B8-722BCBE671B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654720" y="4983163"/>
            <a:ext cx="179388" cy="179388"/>
          </a:xfrm>
          <a:prstGeom prst="rect">
            <a:avLst/>
          </a:prstGeom>
        </p:spPr>
      </p:pic>
      <p:pic>
        <p:nvPicPr>
          <p:cNvPr id="40" name="Picture 39">
            <a:extLst>
              <a:ext uri="{FF2B5EF4-FFF2-40B4-BE49-F238E27FC236}">
                <a16:creationId xmlns:a16="http://schemas.microsoft.com/office/drawing/2014/main" xmlns="" id="{D28A3677-DEB5-4528-A3A4-59B699AA547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145484" y="5005388"/>
            <a:ext cx="179388" cy="179388"/>
          </a:xfrm>
          <a:prstGeom prst="rect">
            <a:avLst/>
          </a:prstGeom>
        </p:spPr>
      </p:pic>
      <p:pic>
        <p:nvPicPr>
          <p:cNvPr id="41" name="Picture 40">
            <a:extLst>
              <a:ext uri="{FF2B5EF4-FFF2-40B4-BE49-F238E27FC236}">
                <a16:creationId xmlns:a16="http://schemas.microsoft.com/office/drawing/2014/main" xmlns="" id="{1522B6D9-04C1-492C-8B6D-72226A214F7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00900" y="4989513"/>
            <a:ext cx="179388" cy="179388"/>
          </a:xfrm>
          <a:prstGeom prst="rect">
            <a:avLst/>
          </a:prstGeom>
        </p:spPr>
      </p:pic>
      <p:pic>
        <p:nvPicPr>
          <p:cNvPr id="43" name="Picture 42">
            <a:extLst>
              <a:ext uri="{FF2B5EF4-FFF2-40B4-BE49-F238E27FC236}">
                <a16:creationId xmlns:a16="http://schemas.microsoft.com/office/drawing/2014/main" xmlns="" id="{3286D94F-B3F7-4D55-A744-FA9587929A8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flipV="1">
            <a:off x="10636250" y="5002213"/>
            <a:ext cx="179388" cy="179388"/>
          </a:xfrm>
          <a:prstGeom prst="rect">
            <a:avLst/>
          </a:prstGeom>
        </p:spPr>
      </p:pic>
      <p:sp>
        <p:nvSpPr>
          <p:cNvPr id="46" name="TextBox 45">
            <a:extLst>
              <a:ext uri="{FF2B5EF4-FFF2-40B4-BE49-F238E27FC236}">
                <a16:creationId xmlns:a16="http://schemas.microsoft.com/office/drawing/2014/main" xmlns="" id="{91C5C668-5B10-4F90-BBAA-651D2B54F9EE}"/>
              </a:ext>
            </a:extLst>
          </p:cNvPr>
          <p:cNvSpPr txBox="1"/>
          <p:nvPr/>
        </p:nvSpPr>
        <p:spPr>
          <a:xfrm>
            <a:off x="7504113" y="3660775"/>
            <a:ext cx="412750" cy="246063"/>
          </a:xfrm>
          <a:prstGeom prst="rect">
            <a:avLst/>
          </a:prstGeom>
          <a:noFill/>
        </p:spPr>
        <p:txBody>
          <a:bodyPr wrap="none" rtlCol="0">
            <a:spAutoFit/>
          </a:bodyPr>
          <a:lstStyle/>
          <a:p>
            <a:r>
              <a:rPr lang="en-US" sz="1000" b="1"/>
              <a:t>-3%</a:t>
            </a:r>
            <a:endParaRPr lang="en-US" sz="1000" b="1" dirty="0"/>
          </a:p>
        </p:txBody>
      </p:sp>
      <p:sp>
        <p:nvSpPr>
          <p:cNvPr id="47" name="TextBox 46">
            <a:extLst>
              <a:ext uri="{FF2B5EF4-FFF2-40B4-BE49-F238E27FC236}">
                <a16:creationId xmlns:a16="http://schemas.microsoft.com/office/drawing/2014/main" xmlns="" id="{C46CB55C-CFC8-4431-9696-6E5168863C54}"/>
              </a:ext>
            </a:extLst>
          </p:cNvPr>
          <p:cNvSpPr txBox="1"/>
          <p:nvPr/>
        </p:nvSpPr>
        <p:spPr>
          <a:xfrm>
            <a:off x="8034338" y="3943350"/>
            <a:ext cx="482600" cy="246063"/>
          </a:xfrm>
          <a:prstGeom prst="rect">
            <a:avLst/>
          </a:prstGeom>
          <a:noFill/>
        </p:spPr>
        <p:txBody>
          <a:bodyPr wrap="none" rtlCol="0">
            <a:spAutoFit/>
          </a:bodyPr>
          <a:lstStyle/>
          <a:p>
            <a:r>
              <a:rPr lang="en-US" sz="1000" b="1"/>
              <a:t>-15%</a:t>
            </a:r>
            <a:endParaRPr lang="en-US" sz="1000" b="1" dirty="0"/>
          </a:p>
        </p:txBody>
      </p:sp>
      <p:sp>
        <p:nvSpPr>
          <p:cNvPr id="48" name="TextBox 47">
            <a:extLst>
              <a:ext uri="{FF2B5EF4-FFF2-40B4-BE49-F238E27FC236}">
                <a16:creationId xmlns:a16="http://schemas.microsoft.com/office/drawing/2014/main" xmlns="" id="{FB9B59DC-4902-47A0-AF78-28BDA36B0DE8}"/>
              </a:ext>
            </a:extLst>
          </p:cNvPr>
          <p:cNvSpPr txBox="1"/>
          <p:nvPr/>
        </p:nvSpPr>
        <p:spPr>
          <a:xfrm>
            <a:off x="10517188" y="4010025"/>
            <a:ext cx="482600" cy="246063"/>
          </a:xfrm>
          <a:prstGeom prst="rect">
            <a:avLst/>
          </a:prstGeom>
          <a:noFill/>
        </p:spPr>
        <p:txBody>
          <a:bodyPr wrap="none" rtlCol="0">
            <a:spAutoFit/>
          </a:bodyPr>
          <a:lstStyle/>
          <a:p>
            <a:r>
              <a:rPr lang="en-US" sz="1000" b="1"/>
              <a:t>-13%</a:t>
            </a:r>
            <a:endParaRPr lang="en-US" sz="1000" b="1" dirty="0"/>
          </a:p>
        </p:txBody>
      </p:sp>
      <p:sp>
        <p:nvSpPr>
          <p:cNvPr id="49" name="TextBox 48">
            <a:extLst>
              <a:ext uri="{FF2B5EF4-FFF2-40B4-BE49-F238E27FC236}">
                <a16:creationId xmlns:a16="http://schemas.microsoft.com/office/drawing/2014/main" xmlns="" id="{F615FB87-EED2-4291-9026-DAD22C9583F3}"/>
              </a:ext>
            </a:extLst>
          </p:cNvPr>
          <p:cNvSpPr txBox="1"/>
          <p:nvPr/>
        </p:nvSpPr>
        <p:spPr>
          <a:xfrm>
            <a:off x="7023100" y="3770313"/>
            <a:ext cx="412750" cy="246063"/>
          </a:xfrm>
          <a:prstGeom prst="rect">
            <a:avLst/>
          </a:prstGeom>
          <a:noFill/>
        </p:spPr>
        <p:txBody>
          <a:bodyPr wrap="none" rtlCol="0">
            <a:spAutoFit/>
          </a:bodyPr>
          <a:lstStyle/>
          <a:p>
            <a:r>
              <a:rPr lang="en-US" sz="1000" b="1"/>
              <a:t>-7%</a:t>
            </a:r>
            <a:endParaRPr lang="en-US" sz="1000" b="1" dirty="0"/>
          </a:p>
        </p:txBody>
      </p:sp>
      <p:sp>
        <p:nvSpPr>
          <p:cNvPr id="50" name="TextBox 49">
            <a:extLst>
              <a:ext uri="{FF2B5EF4-FFF2-40B4-BE49-F238E27FC236}">
                <a16:creationId xmlns:a16="http://schemas.microsoft.com/office/drawing/2014/main" xmlns="" id="{AED8CCC4-DBAE-4749-BDAE-FEC6727F1DDE}"/>
              </a:ext>
            </a:extLst>
          </p:cNvPr>
          <p:cNvSpPr txBox="1"/>
          <p:nvPr/>
        </p:nvSpPr>
        <p:spPr>
          <a:xfrm>
            <a:off x="8469313" y="4040188"/>
            <a:ext cx="482600" cy="246063"/>
          </a:xfrm>
          <a:prstGeom prst="rect">
            <a:avLst/>
          </a:prstGeom>
          <a:noFill/>
        </p:spPr>
        <p:txBody>
          <a:bodyPr wrap="none" rtlCol="0">
            <a:spAutoFit/>
          </a:bodyPr>
          <a:lstStyle/>
          <a:p>
            <a:r>
              <a:rPr lang="en-US" sz="1000" b="1"/>
              <a:t>-17%</a:t>
            </a:r>
            <a:endParaRPr lang="en-US" sz="1000" b="1" dirty="0"/>
          </a:p>
        </p:txBody>
      </p:sp>
      <p:sp>
        <p:nvSpPr>
          <p:cNvPr id="51" name="TextBox 50">
            <a:extLst>
              <a:ext uri="{FF2B5EF4-FFF2-40B4-BE49-F238E27FC236}">
                <a16:creationId xmlns:a16="http://schemas.microsoft.com/office/drawing/2014/main" xmlns="" id="{8A3546FA-0208-457D-8178-2A8A0256B1FA}"/>
              </a:ext>
            </a:extLst>
          </p:cNvPr>
          <p:cNvSpPr txBox="1"/>
          <p:nvPr/>
        </p:nvSpPr>
        <p:spPr>
          <a:xfrm>
            <a:off x="9028113" y="3887788"/>
            <a:ext cx="482600" cy="246063"/>
          </a:xfrm>
          <a:prstGeom prst="rect">
            <a:avLst/>
          </a:prstGeom>
          <a:noFill/>
        </p:spPr>
        <p:txBody>
          <a:bodyPr wrap="none" rtlCol="0">
            <a:spAutoFit/>
          </a:bodyPr>
          <a:lstStyle/>
          <a:p>
            <a:r>
              <a:rPr lang="en-US" sz="1000" b="1"/>
              <a:t>-11%</a:t>
            </a:r>
            <a:endParaRPr lang="en-US" sz="1000" b="1" dirty="0"/>
          </a:p>
        </p:txBody>
      </p:sp>
      <p:sp>
        <p:nvSpPr>
          <p:cNvPr id="52" name="TextBox 51">
            <a:extLst>
              <a:ext uri="{FF2B5EF4-FFF2-40B4-BE49-F238E27FC236}">
                <a16:creationId xmlns:a16="http://schemas.microsoft.com/office/drawing/2014/main" xmlns="" id="{39757C24-9248-4AC1-BC03-D6338127A0DB}"/>
              </a:ext>
            </a:extLst>
          </p:cNvPr>
          <p:cNvSpPr txBox="1"/>
          <p:nvPr/>
        </p:nvSpPr>
        <p:spPr>
          <a:xfrm>
            <a:off x="9542463" y="4164013"/>
            <a:ext cx="482600" cy="246063"/>
          </a:xfrm>
          <a:prstGeom prst="rect">
            <a:avLst/>
          </a:prstGeom>
          <a:noFill/>
        </p:spPr>
        <p:txBody>
          <a:bodyPr wrap="none" rtlCol="0">
            <a:spAutoFit/>
          </a:bodyPr>
          <a:lstStyle/>
          <a:p>
            <a:r>
              <a:rPr lang="en-US" sz="1000" b="1"/>
              <a:t>-20%</a:t>
            </a:r>
            <a:endParaRPr lang="en-US" sz="1000" b="1" dirty="0"/>
          </a:p>
        </p:txBody>
      </p:sp>
      <p:sp>
        <p:nvSpPr>
          <p:cNvPr id="57" name="TextBox 56">
            <a:extLst>
              <a:ext uri="{FF2B5EF4-FFF2-40B4-BE49-F238E27FC236}">
                <a16:creationId xmlns:a16="http://schemas.microsoft.com/office/drawing/2014/main" xmlns="" id="{9BE70F05-529C-4E20-AF39-DA3575FAF4A5}"/>
              </a:ext>
            </a:extLst>
          </p:cNvPr>
          <p:cNvSpPr txBox="1"/>
          <p:nvPr/>
        </p:nvSpPr>
        <p:spPr>
          <a:xfrm>
            <a:off x="10034588" y="4098925"/>
            <a:ext cx="482600" cy="246063"/>
          </a:xfrm>
          <a:prstGeom prst="rect">
            <a:avLst/>
          </a:prstGeom>
          <a:noFill/>
        </p:spPr>
        <p:txBody>
          <a:bodyPr wrap="none" rtlCol="0">
            <a:spAutoFit/>
          </a:bodyPr>
          <a:lstStyle/>
          <a:p>
            <a:r>
              <a:rPr lang="en-US" sz="1000" b="1"/>
              <a:t>-17%</a:t>
            </a:r>
            <a:endParaRPr lang="en-US" sz="1000" b="1" dirty="0"/>
          </a:p>
        </p:txBody>
      </p:sp>
    </p:spTree>
    <p:extLst>
      <p:ext uri="{BB962C8B-B14F-4D97-AF65-F5344CB8AC3E}">
        <p14:creationId xmlns:p14="http://schemas.microsoft.com/office/powerpoint/2010/main" val="122755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hidden="1">
            <a:extLst>
              <a:ext uri="{FF2B5EF4-FFF2-40B4-BE49-F238E27FC236}">
                <a16:creationId xmlns:a16="http://schemas.microsoft.com/office/drawing/2014/main" xmlns="" id="{A5D9E2F2-5553-4081-91B4-04285EDEABBB}"/>
              </a:ext>
            </a:extLst>
          </p:cNvPr>
          <p:cNvGraphicFramePr>
            <a:graphicFrameLocks noChangeAspect="1"/>
          </p:cNvGraphicFramePr>
          <p:nvPr>
            <p:custDataLst>
              <p:tags r:id="rId2"/>
            </p:custDataLst>
            <p:extLst>
              <p:ext uri="{D42A27DB-BD31-4B8C-83A1-F6EECF244321}">
                <p14:modId xmlns:p14="http://schemas.microsoft.com/office/powerpoint/2010/main" val="1757761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6" imgW="216" imgH="216" progId="TCLayout.ActiveDocument.1">
                  <p:embed/>
                </p:oleObj>
              </mc:Choice>
              <mc:Fallback>
                <p:oleObj name="think-cell Slide" r:id="rId6" imgW="216" imgH="216" progId="TCLayout.ActiveDocument.1">
                  <p:embed/>
                  <p:pic>
                    <p:nvPicPr>
                      <p:cNvPr id="55" name="Object 54" hidden="1">
                        <a:extLst>
                          <a:ext uri="{FF2B5EF4-FFF2-40B4-BE49-F238E27FC236}">
                            <a16:creationId xmlns:a16="http://schemas.microsoft.com/office/drawing/2014/main" xmlns="" id="{A5D9E2F2-5553-4081-91B4-04285EDEABB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4" name="Rectangle 53" hidden="1">
            <a:extLst>
              <a:ext uri="{FF2B5EF4-FFF2-40B4-BE49-F238E27FC236}">
                <a16:creationId xmlns:a16="http://schemas.microsoft.com/office/drawing/2014/main" xmlns="" id="{1356689F-0566-4102-AAB8-AF7282B7E396}"/>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xmlns="" id="{17223890-FD7B-4E93-9B72-2B59A3ED87DB}"/>
              </a:ext>
            </a:extLst>
          </p:cNvPr>
          <p:cNvSpPr>
            <a:spLocks noGrp="1"/>
          </p:cNvSpPr>
          <p:nvPr>
            <p:ph type="title"/>
          </p:nvPr>
        </p:nvSpPr>
        <p:spPr/>
        <p:txBody>
          <a:bodyPr/>
          <a:lstStyle/>
          <a:p>
            <a:r>
              <a:rPr lang="en-US"/>
              <a:t>The undervaluation of relevant benefits of Person-Centered Therapeutic Innovations can adversely impact patient access</a:t>
            </a:r>
            <a:endParaRPr lang="en-US" dirty="0"/>
          </a:p>
        </p:txBody>
      </p:sp>
      <p:sp>
        <p:nvSpPr>
          <p:cNvPr id="56" name="Text Placeholder 1">
            <a:extLst>
              <a:ext uri="{FF2B5EF4-FFF2-40B4-BE49-F238E27FC236}">
                <a16:creationId xmlns:a16="http://schemas.microsoft.com/office/drawing/2014/main" xmlns="" id="{F19FC5B2-EBD9-4992-8F7A-A8F641BF0057}"/>
              </a:ext>
            </a:extLst>
          </p:cNvPr>
          <p:cNvSpPr txBox="1">
            <a:spLocks/>
          </p:cNvSpPr>
          <p:nvPr/>
        </p:nvSpPr>
        <p:spPr>
          <a:xfrm>
            <a:off x="426720" y="1071875"/>
            <a:ext cx="11338560"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a:solidFill>
                  <a:schemeClr val="accent1"/>
                </a:solidFill>
              </a:rPr>
              <a:t>Impact of Person-Centered Therapeutic Innovations undervaluation on patient access</a:t>
            </a:r>
            <a:endParaRPr lang="en-US" sz="2000" i="1" dirty="0">
              <a:solidFill>
                <a:schemeClr val="accent1"/>
              </a:solidFill>
            </a:endParaRPr>
          </a:p>
        </p:txBody>
      </p:sp>
      <p:sp>
        <p:nvSpPr>
          <p:cNvPr id="29" name="Rectangle: Rounded Corners 28">
            <a:extLst>
              <a:ext uri="{FF2B5EF4-FFF2-40B4-BE49-F238E27FC236}">
                <a16:creationId xmlns:a16="http://schemas.microsoft.com/office/drawing/2014/main" xmlns="" id="{E9EE030E-CAC8-4D9E-8646-D31F8F3014B8}"/>
              </a:ext>
            </a:extLst>
          </p:cNvPr>
          <p:cNvSpPr/>
          <p:nvPr/>
        </p:nvSpPr>
        <p:spPr>
          <a:xfrm>
            <a:off x="2944039" y="2071852"/>
            <a:ext cx="1836000" cy="684000"/>
          </a:xfrm>
          <a:prstGeom prst="roundRect">
            <a:avLst/>
          </a:prstGeom>
          <a:noFill/>
          <a:ln w="476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i="1">
                <a:solidFill>
                  <a:schemeClr val="accent3"/>
                </a:solidFill>
              </a:rPr>
              <a:t>Lack of inclusion of full set of benefits in valuation</a:t>
            </a:r>
            <a:endParaRPr lang="en-US" sz="1200" b="1" i="1" dirty="0">
              <a:solidFill>
                <a:schemeClr val="accent3"/>
              </a:solidFill>
            </a:endParaRPr>
          </a:p>
        </p:txBody>
      </p:sp>
      <p:sp>
        <p:nvSpPr>
          <p:cNvPr id="34" name="Rectangle: Rounded Corners 33">
            <a:extLst>
              <a:ext uri="{FF2B5EF4-FFF2-40B4-BE49-F238E27FC236}">
                <a16:creationId xmlns:a16="http://schemas.microsoft.com/office/drawing/2014/main" xmlns="" id="{AA6615A7-D0C2-4D9D-B4B7-E761A8D16273}"/>
              </a:ext>
            </a:extLst>
          </p:cNvPr>
          <p:cNvSpPr/>
          <p:nvPr/>
        </p:nvSpPr>
        <p:spPr>
          <a:xfrm>
            <a:off x="2944039" y="2962303"/>
            <a:ext cx="1836000" cy="684000"/>
          </a:xfrm>
          <a:prstGeom prst="roundRect">
            <a:avLst/>
          </a:prstGeom>
          <a:noFill/>
          <a:ln w="4762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a:solidFill>
                  <a:schemeClr val="tx2"/>
                </a:solidFill>
              </a:rPr>
              <a:t>Unfavourable HTA results via ex-/implicit* processes</a:t>
            </a:r>
            <a:endParaRPr lang="en-US" sz="1200" dirty="0">
              <a:solidFill>
                <a:schemeClr val="tx2"/>
              </a:solidFill>
            </a:endParaRPr>
          </a:p>
        </p:txBody>
      </p:sp>
      <p:sp>
        <p:nvSpPr>
          <p:cNvPr id="36" name="Rectangle: Rounded Corners 35">
            <a:extLst>
              <a:ext uri="{FF2B5EF4-FFF2-40B4-BE49-F238E27FC236}">
                <a16:creationId xmlns:a16="http://schemas.microsoft.com/office/drawing/2014/main" xmlns="" id="{30E82711-ECE5-410D-AED3-47F807F022AC}"/>
              </a:ext>
            </a:extLst>
          </p:cNvPr>
          <p:cNvSpPr/>
          <p:nvPr/>
        </p:nvSpPr>
        <p:spPr>
          <a:xfrm>
            <a:off x="938627" y="3852754"/>
            <a:ext cx="1836000" cy="684000"/>
          </a:xfrm>
          <a:prstGeom prst="round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a:solidFill>
                  <a:schemeClr val="tx1"/>
                </a:solidFill>
              </a:rPr>
              <a:t>Not reimbursed</a:t>
            </a:r>
            <a:endParaRPr lang="en-US" sz="1200" dirty="0">
              <a:solidFill>
                <a:schemeClr val="tx1"/>
              </a:solidFill>
            </a:endParaRPr>
          </a:p>
        </p:txBody>
      </p:sp>
      <p:sp>
        <p:nvSpPr>
          <p:cNvPr id="37" name="Rectangle: Rounded Corners 36">
            <a:extLst>
              <a:ext uri="{FF2B5EF4-FFF2-40B4-BE49-F238E27FC236}">
                <a16:creationId xmlns:a16="http://schemas.microsoft.com/office/drawing/2014/main" xmlns="" id="{CC83E219-24A3-4A1B-B548-0B4D43866810}"/>
              </a:ext>
            </a:extLst>
          </p:cNvPr>
          <p:cNvSpPr/>
          <p:nvPr/>
        </p:nvSpPr>
        <p:spPr>
          <a:xfrm>
            <a:off x="2944039" y="3852754"/>
            <a:ext cx="1836000" cy="684000"/>
          </a:xfrm>
          <a:prstGeom prst="roundRect">
            <a:avLst/>
          </a:prstGeom>
          <a:solidFill>
            <a:schemeClr val="tx2">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a:solidFill>
                  <a:schemeClr val="tx1"/>
                </a:solidFill>
              </a:rPr>
              <a:t>No additional funding to cover in-hospital setting</a:t>
            </a:r>
            <a:endParaRPr lang="en-US" sz="1200" dirty="0">
              <a:solidFill>
                <a:schemeClr val="tx1"/>
              </a:solidFill>
            </a:endParaRPr>
          </a:p>
        </p:txBody>
      </p:sp>
      <p:sp>
        <p:nvSpPr>
          <p:cNvPr id="38" name="Rectangle: Rounded Corners 37">
            <a:extLst>
              <a:ext uri="{FF2B5EF4-FFF2-40B4-BE49-F238E27FC236}">
                <a16:creationId xmlns:a16="http://schemas.microsoft.com/office/drawing/2014/main" xmlns="" id="{CF9AE0FD-397E-49F8-98D7-8C447435F118}"/>
              </a:ext>
            </a:extLst>
          </p:cNvPr>
          <p:cNvSpPr/>
          <p:nvPr/>
        </p:nvSpPr>
        <p:spPr>
          <a:xfrm>
            <a:off x="5069080" y="4743205"/>
            <a:ext cx="1836000" cy="684000"/>
          </a:xfrm>
          <a:prstGeom prst="roundRect">
            <a:avLst/>
          </a:prstGeom>
          <a:solidFill>
            <a:schemeClr val="accent3">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a:solidFill>
                  <a:schemeClr val="tx1"/>
                </a:solidFill>
              </a:rPr>
              <a:t>Limited manufacturer launch</a:t>
            </a:r>
            <a:endParaRPr lang="en-US" sz="1200" dirty="0">
              <a:solidFill>
                <a:schemeClr val="tx1"/>
              </a:solidFill>
            </a:endParaRPr>
          </a:p>
        </p:txBody>
      </p:sp>
      <p:sp>
        <p:nvSpPr>
          <p:cNvPr id="39" name="Rectangle: Rounded Corners 38">
            <a:extLst>
              <a:ext uri="{FF2B5EF4-FFF2-40B4-BE49-F238E27FC236}">
                <a16:creationId xmlns:a16="http://schemas.microsoft.com/office/drawing/2014/main" xmlns="" id="{AD562312-8AFD-4870-AA5D-A82825C6A481}"/>
              </a:ext>
            </a:extLst>
          </p:cNvPr>
          <p:cNvSpPr/>
          <p:nvPr/>
        </p:nvSpPr>
        <p:spPr>
          <a:xfrm>
            <a:off x="5069080" y="3852754"/>
            <a:ext cx="1836000" cy="684000"/>
          </a:xfrm>
          <a:prstGeom prst="roundRect">
            <a:avLst/>
          </a:prstGeom>
          <a:solidFill>
            <a:schemeClr val="accent3">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a:solidFill>
                  <a:schemeClr val="tx1"/>
                </a:solidFill>
              </a:rPr>
              <a:t>Low reimbursed price</a:t>
            </a:r>
            <a:endParaRPr lang="en-US" sz="1200" dirty="0">
              <a:solidFill>
                <a:schemeClr val="tx1"/>
              </a:solidFill>
            </a:endParaRPr>
          </a:p>
        </p:txBody>
      </p:sp>
      <p:sp>
        <p:nvSpPr>
          <p:cNvPr id="40" name="Rectangle: Rounded Corners 39">
            <a:extLst>
              <a:ext uri="{FF2B5EF4-FFF2-40B4-BE49-F238E27FC236}">
                <a16:creationId xmlns:a16="http://schemas.microsoft.com/office/drawing/2014/main" xmlns="" id="{01AC9E36-DC1E-4E3E-A7A8-9F03C5E87EA5}"/>
              </a:ext>
            </a:extLst>
          </p:cNvPr>
          <p:cNvSpPr/>
          <p:nvPr/>
        </p:nvSpPr>
        <p:spPr>
          <a:xfrm>
            <a:off x="2944039" y="4743205"/>
            <a:ext cx="1836000" cy="684000"/>
          </a:xfrm>
          <a:prstGeom prst="roundRect">
            <a:avLst/>
          </a:prstGeom>
          <a:solidFill>
            <a:schemeClr val="tx2">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a:solidFill>
                  <a:schemeClr val="tx1"/>
                </a:solidFill>
              </a:rPr>
              <a:t>Inability /unwillingness to stock</a:t>
            </a:r>
            <a:endParaRPr lang="en-US" sz="1200" dirty="0">
              <a:solidFill>
                <a:schemeClr val="tx1"/>
              </a:solidFill>
            </a:endParaRPr>
          </a:p>
        </p:txBody>
      </p:sp>
      <p:sp>
        <p:nvSpPr>
          <p:cNvPr id="41" name="Rectangle: Rounded Corners 40">
            <a:extLst>
              <a:ext uri="{FF2B5EF4-FFF2-40B4-BE49-F238E27FC236}">
                <a16:creationId xmlns:a16="http://schemas.microsoft.com/office/drawing/2014/main" xmlns="" id="{3BD37434-3F5B-44D9-A84C-013F5D27E861}"/>
              </a:ext>
            </a:extLst>
          </p:cNvPr>
          <p:cNvSpPr/>
          <p:nvPr/>
        </p:nvSpPr>
        <p:spPr>
          <a:xfrm>
            <a:off x="2946423" y="5633655"/>
            <a:ext cx="1836000" cy="684000"/>
          </a:xfrm>
          <a:prstGeom prst="roundRect">
            <a:avLst/>
          </a:prstGeom>
          <a:noFill/>
          <a:ln w="476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200" b="1" i="1">
                <a:solidFill>
                  <a:schemeClr val="accent3"/>
                </a:solidFill>
              </a:rPr>
              <a:t>Limited Patient Access</a:t>
            </a:r>
            <a:endParaRPr lang="en-US" sz="1200" b="1" i="1" dirty="0">
              <a:solidFill>
                <a:schemeClr val="accent3"/>
              </a:solidFill>
            </a:endParaRPr>
          </a:p>
        </p:txBody>
      </p:sp>
      <p:cxnSp>
        <p:nvCxnSpPr>
          <p:cNvPr id="42" name="Straight Arrow Connector 41">
            <a:extLst>
              <a:ext uri="{FF2B5EF4-FFF2-40B4-BE49-F238E27FC236}">
                <a16:creationId xmlns:a16="http://schemas.microsoft.com/office/drawing/2014/main" xmlns="" id="{3F3355A6-3F3F-434F-B500-EC93A15165BF}"/>
              </a:ext>
            </a:extLst>
          </p:cNvPr>
          <p:cNvCxnSpPr>
            <a:cxnSpLocks/>
            <a:stCxn id="29" idx="2"/>
            <a:endCxn id="34" idx="0"/>
          </p:cNvCxnSpPr>
          <p:nvPr/>
        </p:nvCxnSpPr>
        <p:spPr>
          <a:xfrm>
            <a:off x="3862039" y="2755852"/>
            <a:ext cx="0" cy="206451"/>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84265E86-5559-4385-8C72-F63ACD23E918}"/>
              </a:ext>
            </a:extLst>
          </p:cNvPr>
          <p:cNvCxnSpPr>
            <a:cxnSpLocks/>
            <a:stCxn id="34" idx="2"/>
            <a:endCxn id="37" idx="0"/>
          </p:cNvCxnSpPr>
          <p:nvPr/>
        </p:nvCxnSpPr>
        <p:spPr>
          <a:xfrm>
            <a:off x="3862039" y="3646303"/>
            <a:ext cx="0" cy="206451"/>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xmlns="" id="{ABFE74B7-DE6B-40A8-9B8C-74AE41E9C5C5}"/>
              </a:ext>
            </a:extLst>
          </p:cNvPr>
          <p:cNvCxnSpPr>
            <a:cxnSpLocks/>
            <a:stCxn id="36" idx="2"/>
            <a:endCxn id="41" idx="1"/>
          </p:cNvCxnSpPr>
          <p:nvPr/>
        </p:nvCxnSpPr>
        <p:spPr>
          <a:xfrm rot="16200000" flipH="1">
            <a:off x="1682075" y="4711306"/>
            <a:ext cx="1438901" cy="1089796"/>
          </a:xfrm>
          <a:prstGeom prst="bentConnector2">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BAFF0411-FE6D-4484-866B-840EEA203CD8}"/>
              </a:ext>
            </a:extLst>
          </p:cNvPr>
          <p:cNvCxnSpPr>
            <a:cxnSpLocks/>
            <a:stCxn id="37" idx="2"/>
            <a:endCxn id="40" idx="0"/>
          </p:cNvCxnSpPr>
          <p:nvPr/>
        </p:nvCxnSpPr>
        <p:spPr>
          <a:xfrm>
            <a:off x="3862039" y="4536754"/>
            <a:ext cx="0" cy="206451"/>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ED7B165F-E99D-4E64-8A70-A512B9EEF6D4}"/>
              </a:ext>
            </a:extLst>
          </p:cNvPr>
          <p:cNvCxnSpPr>
            <a:cxnSpLocks/>
            <a:stCxn id="40" idx="2"/>
            <a:endCxn id="41" idx="0"/>
          </p:cNvCxnSpPr>
          <p:nvPr/>
        </p:nvCxnSpPr>
        <p:spPr>
          <a:xfrm>
            <a:off x="3862039" y="5427205"/>
            <a:ext cx="2384" cy="206450"/>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xmlns="" id="{AB2D4FE1-3F52-4B93-B291-B66335A2BA85}"/>
              </a:ext>
            </a:extLst>
          </p:cNvPr>
          <p:cNvCxnSpPr>
            <a:cxnSpLocks/>
            <a:stCxn id="38" idx="2"/>
            <a:endCxn id="41" idx="3"/>
          </p:cNvCxnSpPr>
          <p:nvPr/>
        </p:nvCxnSpPr>
        <p:spPr>
          <a:xfrm rot="5400000">
            <a:off x="5110527" y="5099102"/>
            <a:ext cx="548450" cy="1204657"/>
          </a:xfrm>
          <a:prstGeom prst="bentConnector2">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xmlns="" id="{BA50CA6D-2E17-464E-98AE-FFB88A2D9D3C}"/>
              </a:ext>
            </a:extLst>
          </p:cNvPr>
          <p:cNvCxnSpPr>
            <a:cxnSpLocks/>
            <a:stCxn id="39" idx="2"/>
            <a:endCxn id="38" idx="0"/>
          </p:cNvCxnSpPr>
          <p:nvPr/>
        </p:nvCxnSpPr>
        <p:spPr>
          <a:xfrm>
            <a:off x="5987080" y="4536754"/>
            <a:ext cx="0" cy="206451"/>
          </a:xfrm>
          <a:prstGeom prst="straightConnector1">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xmlns="" id="{D6ADB60D-FC93-42F8-A491-BCC5AC691514}"/>
              </a:ext>
            </a:extLst>
          </p:cNvPr>
          <p:cNvCxnSpPr>
            <a:cxnSpLocks/>
            <a:stCxn id="34" idx="1"/>
            <a:endCxn id="36" idx="0"/>
          </p:cNvCxnSpPr>
          <p:nvPr/>
        </p:nvCxnSpPr>
        <p:spPr>
          <a:xfrm rot="10800000" flipV="1">
            <a:off x="1856627" y="3304302"/>
            <a:ext cx="1087412" cy="548451"/>
          </a:xfrm>
          <a:prstGeom prst="bentConnector2">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xmlns="" id="{59FD743B-CE33-4B36-890C-26AC330FEC80}"/>
              </a:ext>
            </a:extLst>
          </p:cNvPr>
          <p:cNvCxnSpPr>
            <a:cxnSpLocks/>
            <a:stCxn id="34" idx="3"/>
            <a:endCxn id="39" idx="0"/>
          </p:cNvCxnSpPr>
          <p:nvPr/>
        </p:nvCxnSpPr>
        <p:spPr>
          <a:xfrm>
            <a:off x="4780039" y="3304303"/>
            <a:ext cx="1207041" cy="548451"/>
          </a:xfrm>
          <a:prstGeom prst="bentConnector2">
            <a:avLst/>
          </a:prstGeom>
          <a:ln w="127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xmlns="" id="{736974E5-B5B4-4305-9CA6-7E2A43055DC8}"/>
              </a:ext>
            </a:extLst>
          </p:cNvPr>
          <p:cNvSpPr txBox="1"/>
          <p:nvPr/>
        </p:nvSpPr>
        <p:spPr>
          <a:xfrm>
            <a:off x="6482079" y="5917545"/>
            <a:ext cx="5058921" cy="400110"/>
          </a:xfrm>
          <a:prstGeom prst="rect">
            <a:avLst/>
          </a:prstGeom>
          <a:noFill/>
        </p:spPr>
        <p:txBody>
          <a:bodyPr wrap="square" rtlCol="0" anchor="b">
            <a:spAutoFit/>
          </a:bodyPr>
          <a:lstStyle/>
          <a:p>
            <a:r>
              <a:rPr lang="en-US" sz="1000"/>
              <a:t>*HTA may take place explicitly through a separate body or there may not be a clear separation between HTA and Pricing and Reimbursement decisions</a:t>
            </a:r>
            <a:endParaRPr lang="en-US" sz="1000" dirty="0"/>
          </a:p>
        </p:txBody>
      </p:sp>
      <p:sp>
        <p:nvSpPr>
          <p:cNvPr id="32" name="Oval 31">
            <a:extLst>
              <a:ext uri="{FF2B5EF4-FFF2-40B4-BE49-F238E27FC236}">
                <a16:creationId xmlns:a16="http://schemas.microsoft.com/office/drawing/2014/main" xmlns="" id="{D380EC05-2EB8-4B72-9592-5D4752580F57}"/>
              </a:ext>
            </a:extLst>
          </p:cNvPr>
          <p:cNvSpPr>
            <a:spLocks noChangeAspect="1"/>
          </p:cNvSpPr>
          <p:nvPr/>
        </p:nvSpPr>
        <p:spPr>
          <a:xfrm>
            <a:off x="789451" y="3743673"/>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a:t>1</a:t>
            </a:r>
            <a:endParaRPr lang="en-US" sz="1000" b="1" dirty="0"/>
          </a:p>
        </p:txBody>
      </p:sp>
      <p:sp>
        <p:nvSpPr>
          <p:cNvPr id="57" name="Oval 56">
            <a:extLst>
              <a:ext uri="{FF2B5EF4-FFF2-40B4-BE49-F238E27FC236}">
                <a16:creationId xmlns:a16="http://schemas.microsoft.com/office/drawing/2014/main" xmlns="" id="{A8C99D4A-7F91-4AE8-9D77-FB5BD093CEC8}"/>
              </a:ext>
            </a:extLst>
          </p:cNvPr>
          <p:cNvSpPr>
            <a:spLocks noChangeAspect="1"/>
          </p:cNvSpPr>
          <p:nvPr/>
        </p:nvSpPr>
        <p:spPr>
          <a:xfrm>
            <a:off x="2801626" y="3743673"/>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a:t>2a</a:t>
            </a:r>
            <a:endParaRPr lang="en-US" sz="1000" b="1" dirty="0"/>
          </a:p>
        </p:txBody>
      </p:sp>
      <p:sp>
        <p:nvSpPr>
          <p:cNvPr id="58" name="Oval 57">
            <a:extLst>
              <a:ext uri="{FF2B5EF4-FFF2-40B4-BE49-F238E27FC236}">
                <a16:creationId xmlns:a16="http://schemas.microsoft.com/office/drawing/2014/main" xmlns="" id="{8283F289-38E6-48CE-80D1-1D8370E209CA}"/>
              </a:ext>
            </a:extLst>
          </p:cNvPr>
          <p:cNvSpPr>
            <a:spLocks noChangeAspect="1"/>
          </p:cNvSpPr>
          <p:nvPr/>
        </p:nvSpPr>
        <p:spPr>
          <a:xfrm>
            <a:off x="2797655" y="4651807"/>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a:t>2b</a:t>
            </a:r>
            <a:endParaRPr lang="en-US" sz="1000" b="1" dirty="0"/>
          </a:p>
        </p:txBody>
      </p:sp>
      <p:sp>
        <p:nvSpPr>
          <p:cNvPr id="59" name="Oval 58">
            <a:extLst>
              <a:ext uri="{FF2B5EF4-FFF2-40B4-BE49-F238E27FC236}">
                <a16:creationId xmlns:a16="http://schemas.microsoft.com/office/drawing/2014/main" xmlns="" id="{3C45D133-95FD-480A-8B85-1BAF56ED2E9E}"/>
              </a:ext>
            </a:extLst>
          </p:cNvPr>
          <p:cNvSpPr>
            <a:spLocks noChangeAspect="1"/>
          </p:cNvSpPr>
          <p:nvPr/>
        </p:nvSpPr>
        <p:spPr>
          <a:xfrm>
            <a:off x="4945642" y="3743673"/>
            <a:ext cx="288000"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a:t>3a</a:t>
            </a:r>
            <a:endParaRPr lang="en-US" sz="1000" b="1" dirty="0"/>
          </a:p>
        </p:txBody>
      </p:sp>
      <p:sp>
        <p:nvSpPr>
          <p:cNvPr id="60" name="Oval 59">
            <a:extLst>
              <a:ext uri="{FF2B5EF4-FFF2-40B4-BE49-F238E27FC236}">
                <a16:creationId xmlns:a16="http://schemas.microsoft.com/office/drawing/2014/main" xmlns="" id="{6FB961D0-DC7B-4495-95BF-84344C3D3B0E}"/>
              </a:ext>
            </a:extLst>
          </p:cNvPr>
          <p:cNvSpPr>
            <a:spLocks noChangeAspect="1"/>
          </p:cNvSpPr>
          <p:nvPr/>
        </p:nvSpPr>
        <p:spPr>
          <a:xfrm>
            <a:off x="4941671" y="4661065"/>
            <a:ext cx="288000"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a:t>3b</a:t>
            </a:r>
            <a:endParaRPr lang="en-US" sz="1000" b="1" dirty="0"/>
          </a:p>
        </p:txBody>
      </p:sp>
      <p:grpSp>
        <p:nvGrpSpPr>
          <p:cNvPr id="46" name="Group 45">
            <a:extLst>
              <a:ext uri="{FF2B5EF4-FFF2-40B4-BE49-F238E27FC236}">
                <a16:creationId xmlns:a16="http://schemas.microsoft.com/office/drawing/2014/main" xmlns="" id="{00ED5CA1-11C3-4A0C-B18D-DC8DECFB8269}"/>
              </a:ext>
            </a:extLst>
          </p:cNvPr>
          <p:cNvGrpSpPr/>
          <p:nvPr/>
        </p:nvGrpSpPr>
        <p:grpSpPr>
          <a:xfrm>
            <a:off x="7319326" y="2606178"/>
            <a:ext cx="3852501" cy="2739211"/>
            <a:chOff x="7371174" y="3335716"/>
            <a:chExt cx="3852501" cy="2739211"/>
          </a:xfrm>
        </p:grpSpPr>
        <p:sp>
          <p:nvSpPr>
            <p:cNvPr id="27" name="Rectangle 26">
              <a:extLst>
                <a:ext uri="{FF2B5EF4-FFF2-40B4-BE49-F238E27FC236}">
                  <a16:creationId xmlns:a16="http://schemas.microsoft.com/office/drawing/2014/main" xmlns="" id="{6B2CF89E-5328-4EEE-B9CA-06B2BC088BDB}"/>
                </a:ext>
              </a:extLst>
            </p:cNvPr>
            <p:cNvSpPr/>
            <p:nvPr/>
          </p:nvSpPr>
          <p:spPr>
            <a:xfrm>
              <a:off x="7371174" y="3335716"/>
              <a:ext cx="3852501" cy="2739211"/>
            </a:xfrm>
            <a:prstGeom prst="rect">
              <a:avLst/>
            </a:prstGeom>
          </p:spPr>
          <p:txBody>
            <a:bodyPr wrap="square">
              <a:spAutoFit/>
            </a:bodyPr>
            <a:lstStyle/>
            <a:p>
              <a:pPr>
                <a:spcAft>
                  <a:spcPts val="1200"/>
                </a:spcAft>
              </a:pPr>
              <a:r>
                <a:rPr lang="en-US" sz="1200" b="1" i="1" dirty="0">
                  <a:solidFill>
                    <a:schemeClr val="accent1"/>
                  </a:solidFill>
                </a:rPr>
                <a:t>The research found that…</a:t>
              </a:r>
            </a:p>
            <a:p>
              <a:pPr marL="363538" indent="-188913">
                <a:spcAft>
                  <a:spcPts val="1200"/>
                </a:spcAft>
                <a:buFont typeface="Arial" panose="020B0604020202020204" pitchFamily="34" charset="0"/>
                <a:buChar char="•"/>
              </a:pPr>
              <a:r>
                <a:rPr lang="en-US" sz="1200" dirty="0">
                  <a:solidFill>
                    <a:schemeClr val="tx2"/>
                  </a:solidFill>
                </a:rPr>
                <a:t>&gt;20% of Person-Centered Therapeutic Innovations are not reimbursed</a:t>
              </a:r>
            </a:p>
            <a:p>
              <a:pPr marL="363538" indent="-188913">
                <a:spcAft>
                  <a:spcPts val="1200"/>
                </a:spcAft>
                <a:buFont typeface="Arial" panose="020B0604020202020204" pitchFamily="34" charset="0"/>
                <a:buChar char="•"/>
              </a:pPr>
              <a:r>
                <a:rPr lang="en-US" sz="1200" dirty="0">
                  <a:solidFill>
                    <a:schemeClr val="tx2"/>
                  </a:solidFill>
                </a:rPr>
                <a:t>Payers note hospital products improving only experience are unlikely to receive </a:t>
              </a:r>
              <a:r>
                <a:rPr lang="en-US" sz="1200" dirty="0" err="1">
                  <a:solidFill>
                    <a:schemeClr val="tx2"/>
                  </a:solidFill>
                </a:rPr>
                <a:t>favourable</a:t>
              </a:r>
              <a:r>
                <a:rPr lang="en-US" sz="1200" dirty="0">
                  <a:solidFill>
                    <a:schemeClr val="tx2"/>
                  </a:solidFill>
                </a:rPr>
                <a:t> HTA decisions</a:t>
              </a:r>
            </a:p>
            <a:p>
              <a:pPr marL="363538" indent="-188913">
                <a:spcAft>
                  <a:spcPts val="1200"/>
                </a:spcAft>
                <a:buFont typeface="Arial" panose="020B0604020202020204" pitchFamily="34" charset="0"/>
                <a:buChar char="•"/>
              </a:pPr>
              <a:r>
                <a:rPr lang="en-US" sz="1200" dirty="0">
                  <a:solidFill>
                    <a:schemeClr val="tx2"/>
                  </a:solidFill>
                </a:rPr>
                <a:t>Payers note addition of digital application to improve patient experience is unlikely to be discussed during P&amp;R negotiations</a:t>
              </a:r>
            </a:p>
            <a:p>
              <a:pPr marL="363538" indent="-188913">
                <a:spcAft>
                  <a:spcPts val="1200"/>
                </a:spcAft>
                <a:buFont typeface="Arial" panose="020B0604020202020204" pitchFamily="34" charset="0"/>
                <a:buChar char="•"/>
              </a:pPr>
              <a:r>
                <a:rPr lang="en-US" sz="1200" dirty="0">
                  <a:solidFill>
                    <a:schemeClr val="tx2"/>
                  </a:solidFill>
                </a:rPr>
                <a:t>Drug + Digital devices are unlikely to be valued across all dimensions</a:t>
              </a:r>
            </a:p>
          </p:txBody>
        </p:sp>
        <p:sp>
          <p:nvSpPr>
            <p:cNvPr id="61" name="Oval 60">
              <a:extLst>
                <a:ext uri="{FF2B5EF4-FFF2-40B4-BE49-F238E27FC236}">
                  <a16:creationId xmlns:a16="http://schemas.microsoft.com/office/drawing/2014/main" xmlns="" id="{723E9F71-1765-4E04-895F-752F62F5B298}"/>
                </a:ext>
              </a:extLst>
            </p:cNvPr>
            <p:cNvSpPr>
              <a:spLocks noChangeAspect="1"/>
            </p:cNvSpPr>
            <p:nvPr/>
          </p:nvSpPr>
          <p:spPr>
            <a:xfrm>
              <a:off x="7484877" y="3673706"/>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a:t>1</a:t>
              </a:r>
              <a:endParaRPr lang="en-US" sz="1000" b="1" dirty="0"/>
            </a:p>
          </p:txBody>
        </p:sp>
        <p:sp>
          <p:nvSpPr>
            <p:cNvPr id="62" name="Oval 61">
              <a:extLst>
                <a:ext uri="{FF2B5EF4-FFF2-40B4-BE49-F238E27FC236}">
                  <a16:creationId xmlns:a16="http://schemas.microsoft.com/office/drawing/2014/main" xmlns="" id="{2D220F49-DB89-4CE8-90A1-F73557A4A2A8}"/>
                </a:ext>
              </a:extLst>
            </p:cNvPr>
            <p:cNvSpPr>
              <a:spLocks noChangeAspect="1"/>
            </p:cNvSpPr>
            <p:nvPr/>
          </p:nvSpPr>
          <p:spPr>
            <a:xfrm>
              <a:off x="7484877" y="4125965"/>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a:t>2a</a:t>
              </a:r>
              <a:endParaRPr lang="en-US" sz="1000" b="1" dirty="0"/>
            </a:p>
          </p:txBody>
        </p:sp>
        <p:sp>
          <p:nvSpPr>
            <p:cNvPr id="63" name="Oval 62">
              <a:extLst>
                <a:ext uri="{FF2B5EF4-FFF2-40B4-BE49-F238E27FC236}">
                  <a16:creationId xmlns:a16="http://schemas.microsoft.com/office/drawing/2014/main" xmlns="" id="{BF2753B7-1E7A-4ABC-B9BB-02E63259F4FD}"/>
                </a:ext>
              </a:extLst>
            </p:cNvPr>
            <p:cNvSpPr>
              <a:spLocks noChangeAspect="1"/>
            </p:cNvSpPr>
            <p:nvPr/>
          </p:nvSpPr>
          <p:spPr>
            <a:xfrm>
              <a:off x="7484877" y="4827664"/>
              <a:ext cx="288000"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a:t>3a</a:t>
              </a:r>
              <a:endParaRPr lang="en-US" sz="1000" b="1" dirty="0"/>
            </a:p>
          </p:txBody>
        </p:sp>
        <p:sp>
          <p:nvSpPr>
            <p:cNvPr id="65" name="Oval 64">
              <a:extLst>
                <a:ext uri="{FF2B5EF4-FFF2-40B4-BE49-F238E27FC236}">
                  <a16:creationId xmlns:a16="http://schemas.microsoft.com/office/drawing/2014/main" xmlns="" id="{275F4248-4C5D-4B36-A31A-ED5DD9787345}"/>
                </a:ext>
              </a:extLst>
            </p:cNvPr>
            <p:cNvSpPr>
              <a:spLocks noChangeAspect="1"/>
            </p:cNvSpPr>
            <p:nvPr/>
          </p:nvSpPr>
          <p:spPr>
            <a:xfrm>
              <a:off x="7484877" y="5528993"/>
              <a:ext cx="288000" cy="2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a:r>
                <a:rPr lang="en-US" sz="1000" b="1"/>
                <a:t>3b</a:t>
              </a:r>
              <a:endParaRPr lang="en-US" sz="1000" b="1" dirty="0"/>
            </a:p>
          </p:txBody>
        </p:sp>
      </p:grpSp>
      <p:sp>
        <p:nvSpPr>
          <p:cNvPr id="47" name="Text Placeholder 112">
            <a:extLst>
              <a:ext uri="{FF2B5EF4-FFF2-40B4-BE49-F238E27FC236}">
                <a16:creationId xmlns:a16="http://schemas.microsoft.com/office/drawing/2014/main" xmlns="" id="{1F638B68-40A5-4821-BACB-0F0DF5E650F9}"/>
              </a:ext>
            </a:extLst>
          </p:cNvPr>
          <p:cNvSpPr txBox="1">
            <a:spLocks/>
          </p:cNvSpPr>
          <p:nvPr/>
        </p:nvSpPr>
        <p:spPr>
          <a:xfrm>
            <a:off x="933451" y="1637978"/>
            <a:ext cx="7681450" cy="309563"/>
          </a:xfrm>
          <a:prstGeom prst="rect">
            <a:avLst/>
          </a:prstGeom>
        </p:spPr>
        <p:txBody>
          <a:bodyPr lIns="0" tIns="0" rIns="0" bIns="0"/>
          <a:lstStyle>
            <a:defPPr>
              <a:defRPr lang="en-US"/>
            </a:defPPr>
            <a:lvl1pPr indent="0">
              <a:spcBef>
                <a:spcPts val="600"/>
              </a:spcBef>
              <a:buClrTx/>
              <a:buFont typeface="Arial" panose="020B0604020202020204" pitchFamily="34" charset="0"/>
              <a:buNone/>
              <a:defRPr sz="1400" b="1">
                <a:solidFill>
                  <a:schemeClr val="accent1"/>
                </a:solidFill>
                <a:latin typeface="Arial"/>
              </a:defRPr>
            </a:lvl1pPr>
            <a:lvl2pPr marL="402336" indent="-173736">
              <a:spcBef>
                <a:spcPts val="600"/>
              </a:spcBef>
              <a:buFont typeface="Arial"/>
              <a:buChar char="–"/>
              <a:defRPr sz="1400">
                <a:latin typeface="Arial"/>
              </a:defRPr>
            </a:lvl2pPr>
            <a:lvl3pPr marL="594360" indent="-173736">
              <a:spcBef>
                <a:spcPts val="600"/>
              </a:spcBef>
              <a:buFont typeface="Wingdings" panose="05000000000000000000" pitchFamily="2" charset="2"/>
              <a:buChar char="§"/>
              <a:defRPr sz="1400">
                <a:latin typeface="Arial"/>
              </a:defRPr>
            </a:lvl3pPr>
            <a:lvl4pPr marL="822960" indent="-173736">
              <a:spcBef>
                <a:spcPts val="600"/>
              </a:spcBef>
              <a:buFont typeface="Arial"/>
              <a:buChar char="–"/>
              <a:defRPr sz="1400">
                <a:latin typeface="Arial"/>
              </a:defRPr>
            </a:lvl4pPr>
            <a:lvl5pPr marL="1005840" indent="-173736">
              <a:spcBef>
                <a:spcPts val="600"/>
              </a:spcBef>
              <a:buFont typeface="Arial" panose="020B0604020202020204" pitchFamily="34" charset="0"/>
              <a:buChar char="•"/>
              <a:defRPr sz="1400">
                <a:latin typeface="Aria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ctr"/>
            <a:r>
              <a:rPr lang="en-US"/>
              <a:t>Impact of undervaluation of Person-Centered Therapeutic Innovations on Patient Access</a:t>
            </a:r>
            <a:endParaRPr lang="en-US" dirty="0"/>
          </a:p>
        </p:txBody>
      </p:sp>
    </p:spTree>
    <p:extLst>
      <p:ext uri="{BB962C8B-B14F-4D97-AF65-F5344CB8AC3E}">
        <p14:creationId xmlns:p14="http://schemas.microsoft.com/office/powerpoint/2010/main" val="334646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Object 59" hidden="1">
            <a:extLst>
              <a:ext uri="{FF2B5EF4-FFF2-40B4-BE49-F238E27FC236}">
                <a16:creationId xmlns:a16="http://schemas.microsoft.com/office/drawing/2014/main" xmlns="" id="{F2AB5772-DB6D-4901-A50A-E5AEB9CE2E3E}"/>
              </a:ext>
            </a:extLst>
          </p:cNvPr>
          <p:cNvGraphicFramePr>
            <a:graphicFrameLocks noChangeAspect="1"/>
          </p:cNvGraphicFramePr>
          <p:nvPr>
            <p:custDataLst>
              <p:tags r:id="rId2"/>
            </p:custDataLst>
            <p:extLst>
              <p:ext uri="{D42A27DB-BD31-4B8C-83A1-F6EECF244321}">
                <p14:modId xmlns:p14="http://schemas.microsoft.com/office/powerpoint/2010/main" val="3026233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6" imgW="216" imgH="216" progId="TCLayout.ActiveDocument.1">
                  <p:embed/>
                </p:oleObj>
              </mc:Choice>
              <mc:Fallback>
                <p:oleObj name="think-cell Slide" r:id="rId6" imgW="216" imgH="216" progId="TCLayout.ActiveDocument.1">
                  <p:embed/>
                  <p:pic>
                    <p:nvPicPr>
                      <p:cNvPr id="60" name="Object 59" hidden="1">
                        <a:extLst>
                          <a:ext uri="{FF2B5EF4-FFF2-40B4-BE49-F238E27FC236}">
                            <a16:creationId xmlns:a16="http://schemas.microsoft.com/office/drawing/2014/main" xmlns="" id="{F2AB5772-DB6D-4901-A50A-E5AEB9CE2E3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xmlns="" id="{C6E02467-0C65-4A91-B1DB-EE3CC4C5DEC9}"/>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106" name="Text Placeholder 105">
            <a:extLst>
              <a:ext uri="{FF2B5EF4-FFF2-40B4-BE49-F238E27FC236}">
                <a16:creationId xmlns:a16="http://schemas.microsoft.com/office/drawing/2014/main" xmlns="" id="{529889BF-0A6A-4AA5-8253-B1BCC10DB32E}"/>
              </a:ext>
            </a:extLst>
          </p:cNvPr>
          <p:cNvSpPr>
            <a:spLocks noGrp="1"/>
          </p:cNvSpPr>
          <p:nvPr>
            <p:ph type="body" sz="quarter" idx="16"/>
          </p:nvPr>
        </p:nvSpPr>
        <p:spPr/>
        <p:txBody>
          <a:bodyPr/>
          <a:lstStyle/>
          <a:p>
            <a:r>
              <a:rPr lang="en-US"/>
              <a:t>Stakeholder views on usage experience valuation </a:t>
            </a:r>
            <a:endParaRPr lang="en-US" dirty="0"/>
          </a:p>
        </p:txBody>
      </p:sp>
      <p:sp>
        <p:nvSpPr>
          <p:cNvPr id="105" name="Title 104">
            <a:extLst>
              <a:ext uri="{FF2B5EF4-FFF2-40B4-BE49-F238E27FC236}">
                <a16:creationId xmlns:a16="http://schemas.microsoft.com/office/drawing/2014/main" xmlns="" id="{B1FC152C-4F7D-431F-9D22-767710D10B3D}"/>
              </a:ext>
            </a:extLst>
          </p:cNvPr>
          <p:cNvSpPr>
            <a:spLocks noGrp="1"/>
          </p:cNvSpPr>
          <p:nvPr>
            <p:ph type="title"/>
          </p:nvPr>
        </p:nvSpPr>
        <p:spPr/>
        <p:txBody>
          <a:bodyPr/>
          <a:lstStyle/>
          <a:p>
            <a:r>
              <a:rPr lang="en-US"/>
              <a:t>Shared recognition of usage experience undervaluation contrasts with varying views on how to respond via HTA and P&amp;R</a:t>
            </a:r>
            <a:endParaRPr lang="en-US" dirty="0"/>
          </a:p>
        </p:txBody>
      </p:sp>
      <p:sp>
        <p:nvSpPr>
          <p:cNvPr id="5" name="Arrow: Left-Right 4">
            <a:extLst>
              <a:ext uri="{FF2B5EF4-FFF2-40B4-BE49-F238E27FC236}">
                <a16:creationId xmlns:a16="http://schemas.microsoft.com/office/drawing/2014/main" xmlns="" id="{0F29B113-A347-4F54-BA5C-176DC415FAAA}"/>
              </a:ext>
            </a:extLst>
          </p:cNvPr>
          <p:cNvSpPr/>
          <p:nvPr/>
        </p:nvSpPr>
        <p:spPr>
          <a:xfrm>
            <a:off x="6698717" y="3302809"/>
            <a:ext cx="4320000" cy="434802"/>
          </a:xfrm>
          <a:prstGeom prst="leftRightArrow">
            <a:avLst/>
          </a:prstGeom>
          <a:gradFill>
            <a:gsLst>
              <a:gs pos="100000">
                <a:schemeClr val="bg1">
                  <a:lumMod val="85000"/>
                </a:schemeClr>
              </a:gs>
              <a:gs pos="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 name="Rectangle 6">
            <a:extLst>
              <a:ext uri="{FF2B5EF4-FFF2-40B4-BE49-F238E27FC236}">
                <a16:creationId xmlns:a16="http://schemas.microsoft.com/office/drawing/2014/main" xmlns="" id="{626E98EE-61D3-46CE-B9A4-58700CDC7741}"/>
              </a:ext>
            </a:extLst>
          </p:cNvPr>
          <p:cNvSpPr>
            <a:spLocks/>
          </p:cNvSpPr>
          <p:nvPr/>
        </p:nvSpPr>
        <p:spPr>
          <a:xfrm>
            <a:off x="1097281" y="2190281"/>
            <a:ext cx="4680000" cy="523875"/>
          </a:xfrm>
          <a:prstGeom prst="rect">
            <a:avLst/>
          </a:prstGeom>
        </p:spPr>
        <p:txBody>
          <a:bodyPr wrap="square">
            <a:spAutoFit/>
          </a:bodyPr>
          <a:lstStyle/>
          <a:p>
            <a:r>
              <a:rPr lang="en-US" sz="1400" b="1">
                <a:latin typeface="+mj-lt"/>
                <a:ea typeface="Times New Roman" panose="02020603050405020304" pitchFamily="18" charset="0"/>
                <a:cs typeface="Times New Roman" panose="02020603050405020304" pitchFamily="18" charset="0"/>
              </a:rPr>
              <a:t>Statement 1</a:t>
            </a:r>
            <a:r>
              <a:rPr lang="en-US" sz="1400">
                <a:latin typeface="+mj-lt"/>
                <a:ea typeface="Times New Roman" panose="02020603050405020304" pitchFamily="18" charset="0"/>
                <a:cs typeface="Times New Roman" panose="02020603050405020304" pitchFamily="18" charset="0"/>
              </a:rPr>
              <a:t>: Usage experience related product value is </a:t>
            </a:r>
            <a:br>
              <a:rPr lang="en-US" sz="1400">
                <a:latin typeface="+mj-lt"/>
                <a:ea typeface="Times New Roman" panose="02020603050405020304" pitchFamily="18" charset="0"/>
                <a:cs typeface="Times New Roman" panose="02020603050405020304" pitchFamily="18" charset="0"/>
              </a:rPr>
            </a:br>
            <a:r>
              <a:rPr lang="en-US" sz="1400" b="1" u="sng">
                <a:solidFill>
                  <a:schemeClr val="accent3"/>
                </a:solidFill>
                <a:latin typeface="+mj-lt"/>
                <a:ea typeface="Times New Roman" panose="02020603050405020304" pitchFamily="18" charset="0"/>
                <a:cs typeface="Times New Roman" panose="02020603050405020304" pitchFamily="18" charset="0"/>
              </a:rPr>
              <a:t>under-valued</a:t>
            </a:r>
            <a:r>
              <a:rPr lang="en-US" sz="1400">
                <a:latin typeface="+mj-lt"/>
                <a:ea typeface="Times New Roman" panose="02020603050405020304" pitchFamily="18" charset="0"/>
                <a:cs typeface="Times New Roman" panose="02020603050405020304" pitchFamily="18" charset="0"/>
              </a:rPr>
              <a:t> in HTA and P&amp;R process currently</a:t>
            </a:r>
            <a:endParaRPr lang="en-US" sz="1400" dirty="0">
              <a:latin typeface="+mj-lt"/>
            </a:endParaRPr>
          </a:p>
        </p:txBody>
      </p:sp>
      <p:sp>
        <p:nvSpPr>
          <p:cNvPr id="8" name="Rectangle 7">
            <a:extLst>
              <a:ext uri="{FF2B5EF4-FFF2-40B4-BE49-F238E27FC236}">
                <a16:creationId xmlns:a16="http://schemas.microsoft.com/office/drawing/2014/main" xmlns="" id="{41A6E65E-D23C-4308-AC61-CAEAB1445CE9}"/>
              </a:ext>
            </a:extLst>
          </p:cNvPr>
          <p:cNvSpPr>
            <a:spLocks/>
          </p:cNvSpPr>
          <p:nvPr/>
        </p:nvSpPr>
        <p:spPr>
          <a:xfrm>
            <a:off x="6566636" y="2190281"/>
            <a:ext cx="4680000" cy="523220"/>
          </a:xfrm>
          <a:prstGeom prst="rect">
            <a:avLst/>
          </a:prstGeom>
        </p:spPr>
        <p:txBody>
          <a:bodyPr wrap="square">
            <a:spAutoFit/>
          </a:bodyPr>
          <a:lstStyle/>
          <a:p>
            <a:r>
              <a:rPr lang="en-US" sz="1400" b="1">
                <a:latin typeface="+mj-lt"/>
                <a:ea typeface="Times New Roman" panose="02020603050405020304" pitchFamily="18" charset="0"/>
                <a:cs typeface="Times New Roman" panose="02020603050405020304" pitchFamily="18" charset="0"/>
              </a:rPr>
              <a:t>Statement 2</a:t>
            </a:r>
            <a:r>
              <a:rPr lang="en-US" sz="1400">
                <a:latin typeface="+mj-lt"/>
                <a:ea typeface="Times New Roman" panose="02020603050405020304" pitchFamily="18" charset="0"/>
                <a:cs typeface="Times New Roman" panose="02020603050405020304" pitchFamily="18" charset="0"/>
              </a:rPr>
              <a:t>: Usage experience related value </a:t>
            </a:r>
            <a:r>
              <a:rPr lang="en-US" sz="1400" b="1" u="sng">
                <a:solidFill>
                  <a:schemeClr val="accent4"/>
                </a:solidFill>
                <a:latin typeface="+mj-lt"/>
                <a:ea typeface="Times New Roman" panose="02020603050405020304" pitchFamily="18" charset="0"/>
                <a:cs typeface="Times New Roman" panose="02020603050405020304" pitchFamily="18" charset="0"/>
              </a:rPr>
              <a:t>should</a:t>
            </a:r>
            <a:r>
              <a:rPr lang="en-US" sz="1400">
                <a:latin typeface="+mj-lt"/>
                <a:ea typeface="Times New Roman" panose="02020603050405020304" pitchFamily="18" charset="0"/>
                <a:cs typeface="Times New Roman" panose="02020603050405020304" pitchFamily="18" charset="0"/>
              </a:rPr>
              <a:t> be more integrated in the HTA and P&amp;R process</a:t>
            </a:r>
            <a:endParaRPr lang="en-US" sz="1400" dirty="0">
              <a:latin typeface="+mj-lt"/>
            </a:endParaRPr>
          </a:p>
        </p:txBody>
      </p:sp>
      <p:sp>
        <p:nvSpPr>
          <p:cNvPr id="59" name="Flowchart: Off-page Connector 58">
            <a:extLst>
              <a:ext uri="{FF2B5EF4-FFF2-40B4-BE49-F238E27FC236}">
                <a16:creationId xmlns:a16="http://schemas.microsoft.com/office/drawing/2014/main" xmlns="" id="{383CD184-2976-47E2-B52B-507EE94D7D9C}"/>
              </a:ext>
            </a:extLst>
          </p:cNvPr>
          <p:cNvSpPr/>
          <p:nvPr/>
        </p:nvSpPr>
        <p:spPr>
          <a:xfrm flipV="1">
            <a:off x="4221338" y="3648782"/>
            <a:ext cx="346751" cy="474088"/>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39" name="Group 1">
            <a:extLst>
              <a:ext uri="{FF2B5EF4-FFF2-40B4-BE49-F238E27FC236}">
                <a16:creationId xmlns:a16="http://schemas.microsoft.com/office/drawing/2014/main" xmlns="" id="{B3944E8B-E52F-4553-A872-99226F753C5A}"/>
              </a:ext>
            </a:extLst>
          </p:cNvPr>
          <p:cNvGrpSpPr>
            <a:grpSpLocks noChangeAspect="1"/>
          </p:cNvGrpSpPr>
          <p:nvPr/>
        </p:nvGrpSpPr>
        <p:grpSpPr bwMode="auto">
          <a:xfrm>
            <a:off x="4267137" y="3778284"/>
            <a:ext cx="255152" cy="252175"/>
            <a:chOff x="1835" y="2606"/>
            <a:chExt cx="1586" cy="1587"/>
          </a:xfrm>
          <a:solidFill>
            <a:schemeClr val="bg1"/>
          </a:solidFill>
        </p:grpSpPr>
        <p:sp>
          <p:nvSpPr>
            <p:cNvPr id="40" name="Freeform 4">
              <a:extLst>
                <a:ext uri="{FF2B5EF4-FFF2-40B4-BE49-F238E27FC236}">
                  <a16:creationId xmlns:a16="http://schemas.microsoft.com/office/drawing/2014/main" xmlns="" id="{261A65E1-EF94-42D0-9167-E057C4C37141}"/>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1" name="Freeform 5">
              <a:extLst>
                <a:ext uri="{FF2B5EF4-FFF2-40B4-BE49-F238E27FC236}">
                  <a16:creationId xmlns:a16="http://schemas.microsoft.com/office/drawing/2014/main" xmlns="" id="{44BCC104-3DA0-44D7-BBF2-5151A050F5DC}"/>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2" name="Freeform 6">
              <a:extLst>
                <a:ext uri="{FF2B5EF4-FFF2-40B4-BE49-F238E27FC236}">
                  <a16:creationId xmlns:a16="http://schemas.microsoft.com/office/drawing/2014/main" xmlns="" id="{41A48EC3-72DD-4541-A01A-6A390E8E59E9}"/>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62" name="Group 61">
            <a:extLst>
              <a:ext uri="{FF2B5EF4-FFF2-40B4-BE49-F238E27FC236}">
                <a16:creationId xmlns:a16="http://schemas.microsoft.com/office/drawing/2014/main" xmlns="" id="{6AFE49B2-22AB-4FF4-95C4-9A8619A49492}"/>
              </a:ext>
            </a:extLst>
          </p:cNvPr>
          <p:cNvGrpSpPr>
            <a:grpSpLocks noChangeAspect="1"/>
          </p:cNvGrpSpPr>
          <p:nvPr/>
        </p:nvGrpSpPr>
        <p:grpSpPr>
          <a:xfrm>
            <a:off x="5045046" y="2933664"/>
            <a:ext cx="346751" cy="474088"/>
            <a:chOff x="3591606" y="4022822"/>
            <a:chExt cx="495386" cy="677308"/>
          </a:xfrm>
        </p:grpSpPr>
        <p:sp>
          <p:nvSpPr>
            <p:cNvPr id="58" name="Flowchart: Off-page Connector 57">
              <a:extLst>
                <a:ext uri="{FF2B5EF4-FFF2-40B4-BE49-F238E27FC236}">
                  <a16:creationId xmlns:a16="http://schemas.microsoft.com/office/drawing/2014/main" xmlns="" id="{27EB7806-B80D-4C50-9626-ED5647BAB265}"/>
                </a:ext>
              </a:extLst>
            </p:cNvPr>
            <p:cNvSpPr/>
            <p:nvPr/>
          </p:nvSpPr>
          <p:spPr>
            <a:xfrm>
              <a:off x="3591606" y="4022822"/>
              <a:ext cx="495386" cy="677308"/>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43" name="Freeform 71">
              <a:extLst>
                <a:ext uri="{FF2B5EF4-FFF2-40B4-BE49-F238E27FC236}">
                  <a16:creationId xmlns:a16="http://schemas.microsoft.com/office/drawing/2014/main" xmlns="" id="{20798BA4-A404-4E72-82BF-265EE3ED64C4}"/>
                </a:ext>
              </a:extLst>
            </p:cNvPr>
            <p:cNvSpPr>
              <a:spLocks noChangeAspect="1"/>
            </p:cNvSpPr>
            <p:nvPr/>
          </p:nvSpPr>
          <p:spPr bwMode="auto">
            <a:xfrm>
              <a:off x="3713726" y="4111039"/>
              <a:ext cx="251157" cy="385258"/>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1" name="Group 60">
            <a:extLst>
              <a:ext uri="{FF2B5EF4-FFF2-40B4-BE49-F238E27FC236}">
                <a16:creationId xmlns:a16="http://schemas.microsoft.com/office/drawing/2014/main" xmlns="" id="{4DDA18EE-8670-49F8-A185-823821E8F129}"/>
              </a:ext>
            </a:extLst>
          </p:cNvPr>
          <p:cNvGrpSpPr>
            <a:grpSpLocks noChangeAspect="1"/>
          </p:cNvGrpSpPr>
          <p:nvPr/>
        </p:nvGrpSpPr>
        <p:grpSpPr>
          <a:xfrm>
            <a:off x="4222850" y="2933664"/>
            <a:ext cx="346751" cy="474088"/>
            <a:chOff x="4472853" y="3945493"/>
            <a:chExt cx="495387" cy="677307"/>
          </a:xfrm>
        </p:grpSpPr>
        <p:sp>
          <p:nvSpPr>
            <p:cNvPr id="57" name="Flowchart: Off-page Connector 56">
              <a:extLst>
                <a:ext uri="{FF2B5EF4-FFF2-40B4-BE49-F238E27FC236}">
                  <a16:creationId xmlns:a16="http://schemas.microsoft.com/office/drawing/2014/main" xmlns="" id="{FCBAA1AE-B13C-4ABE-AED9-264836EBB902}"/>
                </a:ext>
              </a:extLst>
            </p:cNvPr>
            <p:cNvSpPr/>
            <p:nvPr/>
          </p:nvSpPr>
          <p:spPr>
            <a:xfrm>
              <a:off x="4472853" y="3945493"/>
              <a:ext cx="495387" cy="677307"/>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44" name="Group 56">
              <a:extLst>
                <a:ext uri="{FF2B5EF4-FFF2-40B4-BE49-F238E27FC236}">
                  <a16:creationId xmlns:a16="http://schemas.microsoft.com/office/drawing/2014/main" xmlns="" id="{86B41687-9902-4157-8FF9-DACAAF80C9BC}"/>
                </a:ext>
              </a:extLst>
            </p:cNvPr>
            <p:cNvGrpSpPr>
              <a:grpSpLocks noChangeAspect="1"/>
            </p:cNvGrpSpPr>
            <p:nvPr/>
          </p:nvGrpSpPr>
          <p:grpSpPr>
            <a:xfrm>
              <a:off x="4533974" y="4042120"/>
              <a:ext cx="352825" cy="346951"/>
              <a:chOff x="1098550" y="4630738"/>
              <a:chExt cx="2205038" cy="2193925"/>
            </a:xfrm>
            <a:solidFill>
              <a:schemeClr val="bg1"/>
            </a:solidFill>
          </p:grpSpPr>
          <p:sp>
            <p:nvSpPr>
              <p:cNvPr id="45" name="Freeform 11">
                <a:extLst>
                  <a:ext uri="{FF2B5EF4-FFF2-40B4-BE49-F238E27FC236}">
                    <a16:creationId xmlns:a16="http://schemas.microsoft.com/office/drawing/2014/main" xmlns="" id="{4E6490CF-21D3-4B04-A039-9B83547B66DD}"/>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6" name="Freeform 12">
                <a:extLst>
                  <a:ext uri="{FF2B5EF4-FFF2-40B4-BE49-F238E27FC236}">
                    <a16:creationId xmlns:a16="http://schemas.microsoft.com/office/drawing/2014/main" xmlns="" id="{BB33F4EC-72A8-4DEF-999B-799A20578C6A}"/>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7" name="Freeform 13">
                <a:extLst>
                  <a:ext uri="{FF2B5EF4-FFF2-40B4-BE49-F238E27FC236}">
                    <a16:creationId xmlns:a16="http://schemas.microsoft.com/office/drawing/2014/main" xmlns="" id="{D3FB6899-D000-45F1-BEB6-38E7EBC5C91D}"/>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8" name="Freeform 14">
                <a:extLst>
                  <a:ext uri="{FF2B5EF4-FFF2-40B4-BE49-F238E27FC236}">
                    <a16:creationId xmlns:a16="http://schemas.microsoft.com/office/drawing/2014/main" xmlns="" id="{177A4D13-09D9-4D90-A6BC-1E85F8C8C241}"/>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49" name="Freeform 15">
                <a:extLst>
                  <a:ext uri="{FF2B5EF4-FFF2-40B4-BE49-F238E27FC236}">
                    <a16:creationId xmlns:a16="http://schemas.microsoft.com/office/drawing/2014/main" xmlns="" id="{48F17288-D8D1-44D0-90E0-AD31A12EC767}"/>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0" name="Freeform 16">
                <a:extLst>
                  <a:ext uri="{FF2B5EF4-FFF2-40B4-BE49-F238E27FC236}">
                    <a16:creationId xmlns:a16="http://schemas.microsoft.com/office/drawing/2014/main" xmlns="" id="{6418BC0F-5267-49EA-A48B-75CF9B9439B0}"/>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1" name="Freeform 17">
                <a:extLst>
                  <a:ext uri="{FF2B5EF4-FFF2-40B4-BE49-F238E27FC236}">
                    <a16:creationId xmlns:a16="http://schemas.microsoft.com/office/drawing/2014/main" xmlns="" id="{E9053B2A-B494-49CC-A327-3A9F2A621A8E}"/>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2" name="Freeform 18">
                <a:extLst>
                  <a:ext uri="{FF2B5EF4-FFF2-40B4-BE49-F238E27FC236}">
                    <a16:creationId xmlns:a16="http://schemas.microsoft.com/office/drawing/2014/main" xmlns="" id="{9AF08395-955A-48E7-9F08-1F07BC11BE2A}"/>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3" name="Freeform 19">
                <a:extLst>
                  <a:ext uri="{FF2B5EF4-FFF2-40B4-BE49-F238E27FC236}">
                    <a16:creationId xmlns:a16="http://schemas.microsoft.com/office/drawing/2014/main" xmlns="" id="{A3BD6BBE-537D-4E36-8551-13F5F597EBA0}"/>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4" name="Freeform 20">
                <a:extLst>
                  <a:ext uri="{FF2B5EF4-FFF2-40B4-BE49-F238E27FC236}">
                    <a16:creationId xmlns:a16="http://schemas.microsoft.com/office/drawing/2014/main" xmlns="" id="{51073C77-84FB-4644-BFA3-7E02C24F48FB}"/>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5" name="Freeform 21">
                <a:extLst>
                  <a:ext uri="{FF2B5EF4-FFF2-40B4-BE49-F238E27FC236}">
                    <a16:creationId xmlns:a16="http://schemas.microsoft.com/office/drawing/2014/main" xmlns="" id="{F1E11028-F4A5-4D44-94D0-74AF21FC9150}"/>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6" name="Freeform 22">
                <a:extLst>
                  <a:ext uri="{FF2B5EF4-FFF2-40B4-BE49-F238E27FC236}">
                    <a16:creationId xmlns:a16="http://schemas.microsoft.com/office/drawing/2014/main" xmlns="" id="{E2D38B04-29E5-4AE2-9037-1538C750B250}"/>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grpSp>
        <p:nvGrpSpPr>
          <p:cNvPr id="70" name="Group 69">
            <a:extLst>
              <a:ext uri="{FF2B5EF4-FFF2-40B4-BE49-F238E27FC236}">
                <a16:creationId xmlns:a16="http://schemas.microsoft.com/office/drawing/2014/main" xmlns="" id="{089097A4-51DE-4156-A80F-88020DEC7B64}"/>
              </a:ext>
            </a:extLst>
          </p:cNvPr>
          <p:cNvGrpSpPr>
            <a:grpSpLocks noChangeAspect="1"/>
          </p:cNvGrpSpPr>
          <p:nvPr/>
        </p:nvGrpSpPr>
        <p:grpSpPr>
          <a:xfrm>
            <a:off x="9539819" y="2933664"/>
            <a:ext cx="346751" cy="474088"/>
            <a:chOff x="3591610" y="4022818"/>
            <a:chExt cx="495387" cy="677307"/>
          </a:xfrm>
        </p:grpSpPr>
        <p:sp>
          <p:nvSpPr>
            <p:cNvPr id="71" name="Flowchart: Off-page Connector 70">
              <a:extLst>
                <a:ext uri="{FF2B5EF4-FFF2-40B4-BE49-F238E27FC236}">
                  <a16:creationId xmlns:a16="http://schemas.microsoft.com/office/drawing/2014/main" xmlns="" id="{5BDAE816-FC3D-49F5-B4E4-761BAC0B94CA}"/>
                </a:ext>
              </a:extLst>
            </p:cNvPr>
            <p:cNvSpPr/>
            <p:nvPr/>
          </p:nvSpPr>
          <p:spPr>
            <a:xfrm>
              <a:off x="3591610" y="4022818"/>
              <a:ext cx="495387" cy="677307"/>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Freeform 71">
              <a:extLst>
                <a:ext uri="{FF2B5EF4-FFF2-40B4-BE49-F238E27FC236}">
                  <a16:creationId xmlns:a16="http://schemas.microsoft.com/office/drawing/2014/main" xmlns="" id="{1047E9E7-FDE1-4559-BD50-1054C533B1DC}"/>
                </a:ext>
              </a:extLst>
            </p:cNvPr>
            <p:cNvSpPr>
              <a:spLocks noChangeAspect="1"/>
            </p:cNvSpPr>
            <p:nvPr/>
          </p:nvSpPr>
          <p:spPr bwMode="auto">
            <a:xfrm>
              <a:off x="3713725" y="4111039"/>
              <a:ext cx="251157" cy="385257"/>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89" name="Flowchart: Off-page Connector 88">
            <a:extLst>
              <a:ext uri="{FF2B5EF4-FFF2-40B4-BE49-F238E27FC236}">
                <a16:creationId xmlns:a16="http://schemas.microsoft.com/office/drawing/2014/main" xmlns="" id="{F97736A4-7D61-4E09-8A0C-CF3CA76FC772}"/>
              </a:ext>
            </a:extLst>
          </p:cNvPr>
          <p:cNvSpPr/>
          <p:nvPr/>
        </p:nvSpPr>
        <p:spPr>
          <a:xfrm flipV="1">
            <a:off x="9539818" y="3628405"/>
            <a:ext cx="346751" cy="474088"/>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90" name="Group 56">
            <a:extLst>
              <a:ext uri="{FF2B5EF4-FFF2-40B4-BE49-F238E27FC236}">
                <a16:creationId xmlns:a16="http://schemas.microsoft.com/office/drawing/2014/main" xmlns="" id="{34B939F1-8AD3-4DF8-BF42-730021A2416B}"/>
              </a:ext>
            </a:extLst>
          </p:cNvPr>
          <p:cNvGrpSpPr>
            <a:grpSpLocks noChangeAspect="1"/>
          </p:cNvGrpSpPr>
          <p:nvPr/>
        </p:nvGrpSpPr>
        <p:grpSpPr>
          <a:xfrm>
            <a:off x="9582600" y="3764135"/>
            <a:ext cx="246963" cy="242852"/>
            <a:chOff x="1098550" y="4630738"/>
            <a:chExt cx="2205038" cy="2193925"/>
          </a:xfrm>
          <a:solidFill>
            <a:schemeClr val="bg1"/>
          </a:solidFill>
        </p:grpSpPr>
        <p:sp>
          <p:nvSpPr>
            <p:cNvPr id="91" name="Freeform 11">
              <a:extLst>
                <a:ext uri="{FF2B5EF4-FFF2-40B4-BE49-F238E27FC236}">
                  <a16:creationId xmlns:a16="http://schemas.microsoft.com/office/drawing/2014/main" xmlns="" id="{8D30E975-D1F0-4137-9DCC-2C68C8B8F2CF}"/>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2" name="Freeform 12">
              <a:extLst>
                <a:ext uri="{FF2B5EF4-FFF2-40B4-BE49-F238E27FC236}">
                  <a16:creationId xmlns:a16="http://schemas.microsoft.com/office/drawing/2014/main" xmlns="" id="{A9583731-9A34-42D1-A093-1BF78D51020D}"/>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3" name="Freeform 13">
              <a:extLst>
                <a:ext uri="{FF2B5EF4-FFF2-40B4-BE49-F238E27FC236}">
                  <a16:creationId xmlns:a16="http://schemas.microsoft.com/office/drawing/2014/main" xmlns="" id="{4E999F87-B5B7-416F-80E0-EEFE280F9A68}"/>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4" name="Freeform 14">
              <a:extLst>
                <a:ext uri="{FF2B5EF4-FFF2-40B4-BE49-F238E27FC236}">
                  <a16:creationId xmlns:a16="http://schemas.microsoft.com/office/drawing/2014/main" xmlns="" id="{A63CF586-4F94-4EE3-B26B-D8E00E862728}"/>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5" name="Freeform 15">
              <a:extLst>
                <a:ext uri="{FF2B5EF4-FFF2-40B4-BE49-F238E27FC236}">
                  <a16:creationId xmlns:a16="http://schemas.microsoft.com/office/drawing/2014/main" xmlns="" id="{F252834E-9DAA-49D9-849D-0C0C9BBAA524}"/>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6" name="Freeform 16">
              <a:extLst>
                <a:ext uri="{FF2B5EF4-FFF2-40B4-BE49-F238E27FC236}">
                  <a16:creationId xmlns:a16="http://schemas.microsoft.com/office/drawing/2014/main" xmlns="" id="{7CA717F1-18A3-4751-A40F-A13A8542F5FC}"/>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7" name="Freeform 17">
              <a:extLst>
                <a:ext uri="{FF2B5EF4-FFF2-40B4-BE49-F238E27FC236}">
                  <a16:creationId xmlns:a16="http://schemas.microsoft.com/office/drawing/2014/main" xmlns="" id="{8BC136D2-1C70-4AFB-AD26-59782A0D0EEE}"/>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8" name="Freeform 18">
              <a:extLst>
                <a:ext uri="{FF2B5EF4-FFF2-40B4-BE49-F238E27FC236}">
                  <a16:creationId xmlns:a16="http://schemas.microsoft.com/office/drawing/2014/main" xmlns="" id="{D86A758C-BC91-4B0E-B194-570CF10E0D47}"/>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99" name="Freeform 19">
              <a:extLst>
                <a:ext uri="{FF2B5EF4-FFF2-40B4-BE49-F238E27FC236}">
                  <a16:creationId xmlns:a16="http://schemas.microsoft.com/office/drawing/2014/main" xmlns="" id="{2B5151CE-2CBF-4DDD-BEE6-6BA4CB4D8668}"/>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0" name="Freeform 20">
              <a:extLst>
                <a:ext uri="{FF2B5EF4-FFF2-40B4-BE49-F238E27FC236}">
                  <a16:creationId xmlns:a16="http://schemas.microsoft.com/office/drawing/2014/main" xmlns="" id="{F956DB8B-BE3C-4A7A-B894-844A31211E4C}"/>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1" name="Freeform 21">
              <a:extLst>
                <a:ext uri="{FF2B5EF4-FFF2-40B4-BE49-F238E27FC236}">
                  <a16:creationId xmlns:a16="http://schemas.microsoft.com/office/drawing/2014/main" xmlns="" id="{296F4E21-C15C-4149-98D9-3AC6E49711C9}"/>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02" name="Freeform 22">
              <a:extLst>
                <a:ext uri="{FF2B5EF4-FFF2-40B4-BE49-F238E27FC236}">
                  <a16:creationId xmlns:a16="http://schemas.microsoft.com/office/drawing/2014/main" xmlns="" id="{3BF35BAD-487C-4773-9822-391CABA4E425}"/>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nvGrpSpPr>
          <p:cNvPr id="11" name="Group 10">
            <a:extLst>
              <a:ext uri="{FF2B5EF4-FFF2-40B4-BE49-F238E27FC236}">
                <a16:creationId xmlns:a16="http://schemas.microsoft.com/office/drawing/2014/main" xmlns="" id="{2739D612-F9A4-4B41-9CC8-A768F3B68E84}"/>
              </a:ext>
            </a:extLst>
          </p:cNvPr>
          <p:cNvGrpSpPr/>
          <p:nvPr/>
        </p:nvGrpSpPr>
        <p:grpSpPr>
          <a:xfrm>
            <a:off x="8717625" y="2933664"/>
            <a:ext cx="346751" cy="474088"/>
            <a:chOff x="8717625" y="3076540"/>
            <a:chExt cx="346751" cy="474088"/>
          </a:xfrm>
        </p:grpSpPr>
        <p:sp>
          <p:nvSpPr>
            <p:cNvPr id="74" name="Flowchart: Off-page Connector 73">
              <a:extLst>
                <a:ext uri="{FF2B5EF4-FFF2-40B4-BE49-F238E27FC236}">
                  <a16:creationId xmlns:a16="http://schemas.microsoft.com/office/drawing/2014/main" xmlns="" id="{288D4DC4-B24F-4EEB-8281-E9984F876C57}"/>
                </a:ext>
              </a:extLst>
            </p:cNvPr>
            <p:cNvSpPr/>
            <p:nvPr/>
          </p:nvSpPr>
          <p:spPr>
            <a:xfrm>
              <a:off x="8717625" y="3076540"/>
              <a:ext cx="346751" cy="474088"/>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66" name="Group 1">
              <a:extLst>
                <a:ext uri="{FF2B5EF4-FFF2-40B4-BE49-F238E27FC236}">
                  <a16:creationId xmlns:a16="http://schemas.microsoft.com/office/drawing/2014/main" xmlns="" id="{189B916A-D6BE-458F-B7D5-AF760C32B401}"/>
                </a:ext>
              </a:extLst>
            </p:cNvPr>
            <p:cNvGrpSpPr>
              <a:grpSpLocks noChangeAspect="1"/>
            </p:cNvGrpSpPr>
            <p:nvPr/>
          </p:nvGrpSpPr>
          <p:grpSpPr bwMode="auto">
            <a:xfrm>
              <a:off x="8761912" y="3146853"/>
              <a:ext cx="255152" cy="252175"/>
              <a:chOff x="1835" y="2606"/>
              <a:chExt cx="1586" cy="1587"/>
            </a:xfrm>
            <a:solidFill>
              <a:schemeClr val="bg1"/>
            </a:solidFill>
          </p:grpSpPr>
          <p:sp>
            <p:nvSpPr>
              <p:cNvPr id="67" name="Freeform 4">
                <a:extLst>
                  <a:ext uri="{FF2B5EF4-FFF2-40B4-BE49-F238E27FC236}">
                    <a16:creationId xmlns:a16="http://schemas.microsoft.com/office/drawing/2014/main" xmlns="" id="{97917645-5DDC-46D6-96E2-70119C61F8C0}"/>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8" name="Freeform 5">
                <a:extLst>
                  <a:ext uri="{FF2B5EF4-FFF2-40B4-BE49-F238E27FC236}">
                    <a16:creationId xmlns:a16="http://schemas.microsoft.com/office/drawing/2014/main" xmlns="" id="{9CF0F938-CBC2-4D7F-8849-9B2AD8E3106A}"/>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9" name="Freeform 6">
                <a:extLst>
                  <a:ext uri="{FF2B5EF4-FFF2-40B4-BE49-F238E27FC236}">
                    <a16:creationId xmlns:a16="http://schemas.microsoft.com/office/drawing/2014/main" xmlns="" id="{EA07AC94-234D-4A13-AFDD-DFE120AB83B9}"/>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grpSp>
        <p:nvGrpSpPr>
          <p:cNvPr id="12" name="Group 11">
            <a:extLst>
              <a:ext uri="{FF2B5EF4-FFF2-40B4-BE49-F238E27FC236}">
                <a16:creationId xmlns:a16="http://schemas.microsoft.com/office/drawing/2014/main" xmlns="" id="{0071E657-7320-424C-A4B2-8C354202EC78}"/>
              </a:ext>
            </a:extLst>
          </p:cNvPr>
          <p:cNvGrpSpPr/>
          <p:nvPr/>
        </p:nvGrpSpPr>
        <p:grpSpPr>
          <a:xfrm>
            <a:off x="1302244" y="3302809"/>
            <a:ext cx="4320000" cy="434802"/>
            <a:chOff x="1302244" y="3437830"/>
            <a:chExt cx="4320000" cy="434802"/>
          </a:xfrm>
        </p:grpSpPr>
        <p:sp>
          <p:nvSpPr>
            <p:cNvPr id="6" name="Arrow: Left-Right 5">
              <a:extLst>
                <a:ext uri="{FF2B5EF4-FFF2-40B4-BE49-F238E27FC236}">
                  <a16:creationId xmlns:a16="http://schemas.microsoft.com/office/drawing/2014/main" xmlns="" id="{D1B88846-5A20-453C-8551-F97C0B2B081B}"/>
                </a:ext>
              </a:extLst>
            </p:cNvPr>
            <p:cNvSpPr/>
            <p:nvPr/>
          </p:nvSpPr>
          <p:spPr>
            <a:xfrm>
              <a:off x="1302244" y="3437830"/>
              <a:ext cx="4320000" cy="434802"/>
            </a:xfrm>
            <a:prstGeom prst="leftRightArrow">
              <a:avLst/>
            </a:prstGeom>
            <a:gradFill>
              <a:gsLst>
                <a:gs pos="100000">
                  <a:schemeClr val="bg1">
                    <a:lumMod val="85000"/>
                  </a:schemeClr>
                </a:gs>
                <a:gs pos="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 name="TextBox 2">
              <a:extLst>
                <a:ext uri="{FF2B5EF4-FFF2-40B4-BE49-F238E27FC236}">
                  <a16:creationId xmlns:a16="http://schemas.microsoft.com/office/drawing/2014/main" xmlns="" id="{54F3CB31-BA68-414B-BD2E-4192BB9CA2DC}"/>
                </a:ext>
              </a:extLst>
            </p:cNvPr>
            <p:cNvSpPr txBox="1"/>
            <p:nvPr/>
          </p:nvSpPr>
          <p:spPr>
            <a:xfrm>
              <a:off x="1502696" y="3524426"/>
              <a:ext cx="596317" cy="261610"/>
            </a:xfrm>
            <a:prstGeom prst="rect">
              <a:avLst/>
            </a:prstGeom>
            <a:noFill/>
          </p:spPr>
          <p:txBody>
            <a:bodyPr wrap="none" lIns="0" rIns="0" rtlCol="0">
              <a:spAutoFit/>
            </a:bodyPr>
            <a:lstStyle/>
            <a:p>
              <a:r>
                <a:rPr lang="en-US" sz="1100" b="1" i="1">
                  <a:solidFill>
                    <a:schemeClr val="tx2"/>
                  </a:solidFill>
                </a:rPr>
                <a:t>Disagree</a:t>
              </a:r>
              <a:endParaRPr lang="en-US" sz="1100" b="1" i="1" dirty="0">
                <a:solidFill>
                  <a:schemeClr val="tx2"/>
                </a:solidFill>
              </a:endParaRPr>
            </a:p>
          </p:txBody>
        </p:sp>
        <p:sp>
          <p:nvSpPr>
            <p:cNvPr id="86" name="TextBox 85">
              <a:extLst>
                <a:ext uri="{FF2B5EF4-FFF2-40B4-BE49-F238E27FC236}">
                  <a16:creationId xmlns:a16="http://schemas.microsoft.com/office/drawing/2014/main" xmlns="" id="{783FD45D-81BF-42A5-922C-44A2FC0BF18F}"/>
                </a:ext>
              </a:extLst>
            </p:cNvPr>
            <p:cNvSpPr txBox="1"/>
            <p:nvPr/>
          </p:nvSpPr>
          <p:spPr>
            <a:xfrm>
              <a:off x="4991044" y="3524426"/>
              <a:ext cx="400751" cy="261610"/>
            </a:xfrm>
            <a:prstGeom prst="rect">
              <a:avLst/>
            </a:prstGeom>
            <a:noFill/>
          </p:spPr>
          <p:txBody>
            <a:bodyPr wrap="none" lIns="0" rIns="0" rtlCol="0">
              <a:spAutoFit/>
            </a:bodyPr>
            <a:lstStyle/>
            <a:p>
              <a:r>
                <a:rPr lang="en-US" sz="1100" b="1" i="1">
                  <a:solidFill>
                    <a:schemeClr val="bg1"/>
                  </a:solidFill>
                </a:rPr>
                <a:t>Agree</a:t>
              </a:r>
              <a:endParaRPr lang="en-US" sz="1100" b="1" i="1" dirty="0">
                <a:solidFill>
                  <a:schemeClr val="bg1"/>
                </a:solidFill>
              </a:endParaRPr>
            </a:p>
          </p:txBody>
        </p:sp>
      </p:grpSp>
      <p:sp>
        <p:nvSpPr>
          <p:cNvPr id="87" name="TextBox 86">
            <a:extLst>
              <a:ext uri="{FF2B5EF4-FFF2-40B4-BE49-F238E27FC236}">
                <a16:creationId xmlns:a16="http://schemas.microsoft.com/office/drawing/2014/main" xmlns="" id="{61910D1D-0101-47D5-8272-6F2A67F97157}"/>
              </a:ext>
            </a:extLst>
          </p:cNvPr>
          <p:cNvSpPr txBox="1"/>
          <p:nvPr/>
        </p:nvSpPr>
        <p:spPr>
          <a:xfrm>
            <a:off x="6911965" y="3377775"/>
            <a:ext cx="596317" cy="261610"/>
          </a:xfrm>
          <a:prstGeom prst="rect">
            <a:avLst/>
          </a:prstGeom>
          <a:noFill/>
        </p:spPr>
        <p:txBody>
          <a:bodyPr wrap="none" lIns="0" rIns="0" rtlCol="0">
            <a:spAutoFit/>
          </a:bodyPr>
          <a:lstStyle/>
          <a:p>
            <a:r>
              <a:rPr lang="en-US" sz="1100" b="1" i="1">
                <a:solidFill>
                  <a:schemeClr val="tx2"/>
                </a:solidFill>
              </a:rPr>
              <a:t>Disagree</a:t>
            </a:r>
            <a:endParaRPr lang="en-US" sz="1100" b="1" i="1" dirty="0">
              <a:solidFill>
                <a:schemeClr val="tx2"/>
              </a:solidFill>
            </a:endParaRPr>
          </a:p>
        </p:txBody>
      </p:sp>
      <p:sp>
        <p:nvSpPr>
          <p:cNvPr id="88" name="TextBox 87">
            <a:extLst>
              <a:ext uri="{FF2B5EF4-FFF2-40B4-BE49-F238E27FC236}">
                <a16:creationId xmlns:a16="http://schemas.microsoft.com/office/drawing/2014/main" xmlns="" id="{921D1EF7-EA4E-48D4-B1E0-FCC35A2DBC17}"/>
              </a:ext>
            </a:extLst>
          </p:cNvPr>
          <p:cNvSpPr txBox="1"/>
          <p:nvPr/>
        </p:nvSpPr>
        <p:spPr>
          <a:xfrm>
            <a:off x="10400313" y="3377775"/>
            <a:ext cx="400751" cy="261610"/>
          </a:xfrm>
          <a:prstGeom prst="rect">
            <a:avLst/>
          </a:prstGeom>
          <a:noFill/>
        </p:spPr>
        <p:txBody>
          <a:bodyPr wrap="none" lIns="0" rIns="0" rtlCol="0">
            <a:spAutoFit/>
          </a:bodyPr>
          <a:lstStyle/>
          <a:p>
            <a:r>
              <a:rPr lang="en-US" sz="1100" b="1" i="1">
                <a:solidFill>
                  <a:schemeClr val="bg1"/>
                </a:solidFill>
              </a:rPr>
              <a:t>Agree</a:t>
            </a:r>
            <a:endParaRPr lang="en-US" sz="1100" b="1" i="1" dirty="0">
              <a:solidFill>
                <a:schemeClr val="bg1"/>
              </a:solidFill>
            </a:endParaRPr>
          </a:p>
        </p:txBody>
      </p:sp>
      <p:sp>
        <p:nvSpPr>
          <p:cNvPr id="4" name="TextBox 3">
            <a:extLst>
              <a:ext uri="{FF2B5EF4-FFF2-40B4-BE49-F238E27FC236}">
                <a16:creationId xmlns:a16="http://schemas.microsoft.com/office/drawing/2014/main" xmlns="" id="{D256B89B-5B73-402D-8144-83341A94B830}"/>
              </a:ext>
            </a:extLst>
          </p:cNvPr>
          <p:cNvSpPr txBox="1"/>
          <p:nvPr/>
        </p:nvSpPr>
        <p:spPr>
          <a:xfrm>
            <a:off x="7394713" y="1716417"/>
            <a:ext cx="4370567" cy="307777"/>
          </a:xfrm>
          <a:prstGeom prst="rect">
            <a:avLst/>
          </a:prstGeom>
          <a:solidFill>
            <a:schemeClr val="tx2">
              <a:lumMod val="20000"/>
              <a:lumOff val="80000"/>
            </a:schemeClr>
          </a:solidFill>
        </p:spPr>
        <p:txBody>
          <a:bodyPr wrap="square" rtlCol="0">
            <a:spAutoFit/>
          </a:bodyPr>
          <a:lstStyle/>
          <a:p>
            <a:endParaRPr lang="en-US" sz="1400" b="1" dirty="0">
              <a:solidFill>
                <a:schemeClr val="tx2">
                  <a:lumMod val="60000"/>
                  <a:lumOff val="40000"/>
                </a:schemeClr>
              </a:solidFill>
            </a:endParaRPr>
          </a:p>
        </p:txBody>
      </p:sp>
      <p:sp>
        <p:nvSpPr>
          <p:cNvPr id="108" name="Rectangle 107">
            <a:extLst>
              <a:ext uri="{FF2B5EF4-FFF2-40B4-BE49-F238E27FC236}">
                <a16:creationId xmlns:a16="http://schemas.microsoft.com/office/drawing/2014/main" xmlns="" id="{875D6D34-9EB1-4D2C-A1A0-C9FD10211DAB}"/>
              </a:ext>
            </a:extLst>
          </p:cNvPr>
          <p:cNvSpPr/>
          <p:nvPr/>
        </p:nvSpPr>
        <p:spPr>
          <a:xfrm>
            <a:off x="426720" y="6169003"/>
            <a:ext cx="11338560" cy="138499"/>
          </a:xfrm>
          <a:prstGeom prst="rect">
            <a:avLst/>
          </a:prstGeom>
          <a:noFill/>
        </p:spPr>
        <p:txBody>
          <a:bodyPr wrap="square" lIns="0" tIns="0" rIns="0" bIns="0" rtlCol="0" anchor="b">
            <a:spAutoFit/>
          </a:bodyPr>
          <a:lstStyle/>
          <a:p>
            <a:r>
              <a:rPr lang="en-US" sz="900">
                <a:latin typeface="+mj-lt"/>
              </a:rPr>
              <a:t>Source: Stakeholder interviews (n=27)</a:t>
            </a:r>
            <a:endParaRPr lang="en-US" sz="900" dirty="0">
              <a:latin typeface="+mj-lt"/>
            </a:endParaRPr>
          </a:p>
        </p:txBody>
      </p:sp>
      <p:sp>
        <p:nvSpPr>
          <p:cNvPr id="103" name="Flowchart: Off-page Connector 102">
            <a:extLst>
              <a:ext uri="{FF2B5EF4-FFF2-40B4-BE49-F238E27FC236}">
                <a16:creationId xmlns:a16="http://schemas.microsoft.com/office/drawing/2014/main" xmlns="" id="{7C3E34C5-BB7B-4BC8-B16B-8E4D4CFB42B0}"/>
              </a:ext>
            </a:extLst>
          </p:cNvPr>
          <p:cNvSpPr/>
          <p:nvPr/>
        </p:nvSpPr>
        <p:spPr>
          <a:xfrm flipV="1">
            <a:off x="5045044" y="3648782"/>
            <a:ext cx="346751" cy="474088"/>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104" name="Group 103">
            <a:extLst>
              <a:ext uri="{FF2B5EF4-FFF2-40B4-BE49-F238E27FC236}">
                <a16:creationId xmlns:a16="http://schemas.microsoft.com/office/drawing/2014/main" xmlns="" id="{71B95D17-10F9-4281-B877-0DDBA6DB19A7}"/>
              </a:ext>
            </a:extLst>
          </p:cNvPr>
          <p:cNvGrpSpPr/>
          <p:nvPr/>
        </p:nvGrpSpPr>
        <p:grpSpPr>
          <a:xfrm>
            <a:off x="5126068" y="3797621"/>
            <a:ext cx="183074" cy="238736"/>
            <a:chOff x="596900" y="2459038"/>
            <a:chExt cx="584200" cy="857251"/>
          </a:xfrm>
          <a:solidFill>
            <a:schemeClr val="bg1"/>
          </a:solidFill>
        </p:grpSpPr>
        <p:sp>
          <p:nvSpPr>
            <p:cNvPr id="109" name="Oval 5">
              <a:extLst>
                <a:ext uri="{FF2B5EF4-FFF2-40B4-BE49-F238E27FC236}">
                  <a16:creationId xmlns:a16="http://schemas.microsoft.com/office/drawing/2014/main" xmlns="" id="{F611E39E-667B-4054-8195-66589F49F3E5}"/>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6">
              <a:extLst>
                <a:ext uri="{FF2B5EF4-FFF2-40B4-BE49-F238E27FC236}">
                  <a16:creationId xmlns:a16="http://schemas.microsoft.com/office/drawing/2014/main" xmlns="" id="{C49F9171-F8C4-44E7-A12B-C700D6538E6C}"/>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2" name="Flowchart: Off-page Connector 111">
            <a:extLst>
              <a:ext uri="{FF2B5EF4-FFF2-40B4-BE49-F238E27FC236}">
                <a16:creationId xmlns:a16="http://schemas.microsoft.com/office/drawing/2014/main" xmlns="" id="{F114BB31-140E-4930-AA88-B8648C4A1514}"/>
              </a:ext>
            </a:extLst>
          </p:cNvPr>
          <p:cNvSpPr/>
          <p:nvPr/>
        </p:nvSpPr>
        <p:spPr>
          <a:xfrm flipV="1">
            <a:off x="9897172" y="3628405"/>
            <a:ext cx="346751" cy="474088"/>
          </a:xfrm>
          <a:prstGeom prst="flowChartOffpage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113" name="Group 112">
            <a:extLst>
              <a:ext uri="{FF2B5EF4-FFF2-40B4-BE49-F238E27FC236}">
                <a16:creationId xmlns:a16="http://schemas.microsoft.com/office/drawing/2014/main" xmlns="" id="{1A217106-71E9-49F3-AC12-5AC658A8F744}"/>
              </a:ext>
            </a:extLst>
          </p:cNvPr>
          <p:cNvGrpSpPr/>
          <p:nvPr/>
        </p:nvGrpSpPr>
        <p:grpSpPr>
          <a:xfrm>
            <a:off x="9978196" y="3777244"/>
            <a:ext cx="183074" cy="238736"/>
            <a:chOff x="596900" y="2459038"/>
            <a:chExt cx="584200" cy="857251"/>
          </a:xfrm>
          <a:solidFill>
            <a:schemeClr val="bg1"/>
          </a:solidFill>
        </p:grpSpPr>
        <p:sp>
          <p:nvSpPr>
            <p:cNvPr id="114" name="Oval 5">
              <a:extLst>
                <a:ext uri="{FF2B5EF4-FFF2-40B4-BE49-F238E27FC236}">
                  <a16:creationId xmlns:a16="http://schemas.microsoft.com/office/drawing/2014/main" xmlns="" id="{339436A9-B7A7-41C8-90CB-967E70EEC808}"/>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6">
              <a:extLst>
                <a:ext uri="{FF2B5EF4-FFF2-40B4-BE49-F238E27FC236}">
                  <a16:creationId xmlns:a16="http://schemas.microsoft.com/office/drawing/2014/main" xmlns="" id="{717F22C6-CD85-4A7D-9CD4-76C2E8FE932C}"/>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6" name="Rounded Rectangular Callout 6">
            <a:extLst>
              <a:ext uri="{FF2B5EF4-FFF2-40B4-BE49-F238E27FC236}">
                <a16:creationId xmlns:a16="http://schemas.microsoft.com/office/drawing/2014/main" xmlns="" id="{63D59698-389F-4E72-939A-020284EDA015}"/>
              </a:ext>
            </a:extLst>
          </p:cNvPr>
          <p:cNvSpPr/>
          <p:nvPr/>
        </p:nvSpPr>
        <p:spPr>
          <a:xfrm>
            <a:off x="4589627" y="4338869"/>
            <a:ext cx="3184820" cy="1554604"/>
          </a:xfrm>
          <a:prstGeom prst="bracketPair">
            <a:avLst>
              <a:gd name="adj" fmla="val 5512"/>
            </a:avLst>
          </a:prstGeom>
          <a:noFill/>
          <a:ln w="28575">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p>
            <a:r>
              <a:rPr lang="en-US" sz="1400" i="1">
                <a:solidFill>
                  <a:schemeClr val="tx2"/>
                </a:solidFill>
              </a:rPr>
              <a:t>“I consider a patient’s experience every time I am prescribing because they are important for my patient’s daily life. The HTA process should consider this in some form more regularly.” </a:t>
            </a:r>
            <a:r>
              <a:rPr lang="en-US" sz="1400" b="1" i="1">
                <a:solidFill>
                  <a:schemeClr val="tx2"/>
                </a:solidFill>
              </a:rPr>
              <a:t>– Clinical KOL</a:t>
            </a:r>
            <a:endParaRPr lang="en-US" sz="1400" b="1" i="1" dirty="0">
              <a:solidFill>
                <a:schemeClr val="tx2"/>
              </a:solidFill>
            </a:endParaRPr>
          </a:p>
        </p:txBody>
      </p:sp>
      <p:sp>
        <p:nvSpPr>
          <p:cNvPr id="117" name="Rounded Rectangular Callout 6">
            <a:extLst>
              <a:ext uri="{FF2B5EF4-FFF2-40B4-BE49-F238E27FC236}">
                <a16:creationId xmlns:a16="http://schemas.microsoft.com/office/drawing/2014/main" xmlns="" id="{AC364AF7-6C2E-4290-89F3-6BACF9F492B9}"/>
              </a:ext>
            </a:extLst>
          </p:cNvPr>
          <p:cNvSpPr/>
          <p:nvPr/>
        </p:nvSpPr>
        <p:spPr>
          <a:xfrm>
            <a:off x="842406" y="4338869"/>
            <a:ext cx="3332949" cy="1554604"/>
          </a:xfrm>
          <a:prstGeom prst="bracketPair">
            <a:avLst>
              <a:gd name="adj" fmla="val 5512"/>
            </a:avLst>
          </a:prstGeom>
          <a:noFill/>
          <a:ln w="28575">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p>
            <a:r>
              <a:rPr lang="en-US" sz="1400" i="1" dirty="0">
                <a:solidFill>
                  <a:schemeClr val="tx2"/>
                </a:solidFill>
              </a:rPr>
              <a:t>“I completely believe that the HTA and pricing process undervalues the patient centered aspects of a drug because patients have very limited say, especially in the early scoping phase.”</a:t>
            </a:r>
            <a:r>
              <a:rPr lang="en-US" sz="1400" b="1" i="1" dirty="0">
                <a:solidFill>
                  <a:schemeClr val="tx2"/>
                </a:solidFill>
              </a:rPr>
              <a:t>– Patient Representative</a:t>
            </a:r>
          </a:p>
        </p:txBody>
      </p:sp>
      <p:sp>
        <p:nvSpPr>
          <p:cNvPr id="107" name="Rounded Rectangular Callout 6">
            <a:extLst>
              <a:ext uri="{FF2B5EF4-FFF2-40B4-BE49-F238E27FC236}">
                <a16:creationId xmlns:a16="http://schemas.microsoft.com/office/drawing/2014/main" xmlns="" id="{2C214354-0EE1-4E0B-8BA1-A60C4A7DBE53}"/>
              </a:ext>
            </a:extLst>
          </p:cNvPr>
          <p:cNvSpPr/>
          <p:nvPr/>
        </p:nvSpPr>
        <p:spPr>
          <a:xfrm>
            <a:off x="8176117" y="4338869"/>
            <a:ext cx="3184820" cy="1554604"/>
          </a:xfrm>
          <a:prstGeom prst="bracketPair">
            <a:avLst>
              <a:gd name="adj" fmla="val 5512"/>
            </a:avLst>
          </a:prstGeom>
          <a:noFill/>
          <a:ln w="28575">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spAutoFit/>
          </a:bodyPr>
          <a:lstStyle/>
          <a:p>
            <a:r>
              <a:rPr lang="en-US" sz="1400" i="1">
                <a:solidFill>
                  <a:schemeClr val="tx2"/>
                </a:solidFill>
              </a:rPr>
              <a:t>“I recognise that these are important for patients and are under-valued in the system currently but as our focus is on cost and clinical outcomes, I am not certain how this will be included.” </a:t>
            </a:r>
            <a:r>
              <a:rPr lang="en-US" sz="1400" b="1" i="1">
                <a:solidFill>
                  <a:schemeClr val="tx2"/>
                </a:solidFill>
              </a:rPr>
              <a:t>– Payer</a:t>
            </a:r>
            <a:endParaRPr lang="en-US" sz="1400" b="1" i="1" dirty="0">
              <a:solidFill>
                <a:schemeClr val="tx2"/>
              </a:solidFill>
            </a:endParaRPr>
          </a:p>
        </p:txBody>
      </p:sp>
      <p:grpSp>
        <p:nvGrpSpPr>
          <p:cNvPr id="2" name="Group 1">
            <a:extLst>
              <a:ext uri="{FF2B5EF4-FFF2-40B4-BE49-F238E27FC236}">
                <a16:creationId xmlns:a16="http://schemas.microsoft.com/office/drawing/2014/main" xmlns="" id="{7D1A5222-CB07-40C4-9DD3-20B4604FF263}"/>
              </a:ext>
            </a:extLst>
          </p:cNvPr>
          <p:cNvGrpSpPr/>
          <p:nvPr/>
        </p:nvGrpSpPr>
        <p:grpSpPr>
          <a:xfrm>
            <a:off x="7489493" y="1732083"/>
            <a:ext cx="4207702" cy="275646"/>
            <a:chOff x="7387784" y="6049472"/>
            <a:chExt cx="4207702" cy="275646"/>
          </a:xfrm>
        </p:grpSpPr>
        <p:sp>
          <p:nvSpPr>
            <p:cNvPr id="34" name="Rectangle 33">
              <a:extLst>
                <a:ext uri="{FF2B5EF4-FFF2-40B4-BE49-F238E27FC236}">
                  <a16:creationId xmlns:a16="http://schemas.microsoft.com/office/drawing/2014/main" xmlns="" id="{0CD74DBB-7EF5-442B-809F-A1857CC2C228}"/>
                </a:ext>
              </a:extLst>
            </p:cNvPr>
            <p:cNvSpPr/>
            <p:nvPr/>
          </p:nvSpPr>
          <p:spPr>
            <a:xfrm>
              <a:off x="7573498" y="6056490"/>
              <a:ext cx="553357"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lang="en-US" sz="1100">
                  <a:solidFill>
                    <a:schemeClr val="tx1"/>
                  </a:solidFill>
                </a:rPr>
                <a:t>Payer</a:t>
              </a:r>
              <a:endParaRPr lang="en-US" sz="1100" dirty="0">
                <a:solidFill>
                  <a:schemeClr val="tx1"/>
                </a:solidFill>
              </a:endParaRPr>
            </a:p>
          </p:txBody>
        </p:sp>
        <p:grpSp>
          <p:nvGrpSpPr>
            <p:cNvPr id="35" name="Group 1">
              <a:extLst>
                <a:ext uri="{FF2B5EF4-FFF2-40B4-BE49-F238E27FC236}">
                  <a16:creationId xmlns:a16="http://schemas.microsoft.com/office/drawing/2014/main" xmlns="" id="{FF2A73BF-2FED-4CF0-9675-E8D93E98A1A1}"/>
                </a:ext>
              </a:extLst>
            </p:cNvPr>
            <p:cNvGrpSpPr>
              <a:grpSpLocks/>
            </p:cNvGrpSpPr>
            <p:nvPr/>
          </p:nvGrpSpPr>
          <p:grpSpPr bwMode="auto">
            <a:xfrm>
              <a:off x="7387784" y="6086883"/>
              <a:ext cx="203195" cy="200824"/>
              <a:chOff x="1835" y="2606"/>
              <a:chExt cx="1586" cy="1587"/>
            </a:xfrm>
            <a:solidFill>
              <a:schemeClr val="tx2"/>
            </a:solidFill>
          </p:grpSpPr>
          <p:sp>
            <p:nvSpPr>
              <p:cNvPr id="36" name="Freeform 4">
                <a:extLst>
                  <a:ext uri="{FF2B5EF4-FFF2-40B4-BE49-F238E27FC236}">
                    <a16:creationId xmlns:a16="http://schemas.microsoft.com/office/drawing/2014/main" xmlns="" id="{0676E970-4A70-4C15-A798-66CFE9BD73E4}"/>
                  </a:ext>
                </a:extLst>
              </p:cNvPr>
              <p:cNvSpPr>
                <a:spLocks noChangeArrowheads="1"/>
              </p:cNvSpPr>
              <p:nvPr/>
            </p:nvSpPr>
            <p:spPr bwMode="auto">
              <a:xfrm>
                <a:off x="2509" y="3137"/>
                <a:ext cx="91" cy="162"/>
              </a:xfrm>
              <a:custGeom>
                <a:avLst/>
                <a:gdLst>
                  <a:gd name="T0" fmla="*/ 0 w 407"/>
                  <a:gd name="T1" fmla="*/ 375 h 720"/>
                  <a:gd name="T2" fmla="*/ 0 w 407"/>
                  <a:gd name="T3" fmla="*/ 375 h 720"/>
                  <a:gd name="T4" fmla="*/ 406 w 407"/>
                  <a:gd name="T5" fmla="*/ 719 h 720"/>
                  <a:gd name="T6" fmla="*/ 406 w 407"/>
                  <a:gd name="T7" fmla="*/ 0 h 720"/>
                  <a:gd name="T8" fmla="*/ 0 w 407"/>
                  <a:gd name="T9" fmla="*/ 375 h 720"/>
                </a:gdLst>
                <a:ahLst/>
                <a:cxnLst>
                  <a:cxn ang="0">
                    <a:pos x="T0" y="T1"/>
                  </a:cxn>
                  <a:cxn ang="0">
                    <a:pos x="T2" y="T3"/>
                  </a:cxn>
                  <a:cxn ang="0">
                    <a:pos x="T4" y="T5"/>
                  </a:cxn>
                  <a:cxn ang="0">
                    <a:pos x="T6" y="T7"/>
                  </a:cxn>
                  <a:cxn ang="0">
                    <a:pos x="T8" y="T9"/>
                  </a:cxn>
                </a:cxnLst>
                <a:rect l="0" t="0" r="r" b="b"/>
                <a:pathLst>
                  <a:path w="407" h="720">
                    <a:moveTo>
                      <a:pt x="0" y="375"/>
                    </a:moveTo>
                    <a:lnTo>
                      <a:pt x="0" y="375"/>
                    </a:lnTo>
                    <a:cubicBezTo>
                      <a:pt x="0" y="563"/>
                      <a:pt x="125" y="657"/>
                      <a:pt x="406" y="719"/>
                    </a:cubicBezTo>
                    <a:cubicBezTo>
                      <a:pt x="406" y="0"/>
                      <a:pt x="406" y="0"/>
                      <a:pt x="406" y="0"/>
                    </a:cubicBezTo>
                    <a:cubicBezTo>
                      <a:pt x="187" y="0"/>
                      <a:pt x="0" y="12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7" name="Freeform 5">
                <a:extLst>
                  <a:ext uri="{FF2B5EF4-FFF2-40B4-BE49-F238E27FC236}">
                    <a16:creationId xmlns:a16="http://schemas.microsoft.com/office/drawing/2014/main" xmlns="" id="{C81B8D59-9A5A-41AC-A36F-D2E9CFF78EFE}"/>
                  </a:ext>
                </a:extLst>
              </p:cNvPr>
              <p:cNvSpPr>
                <a:spLocks noChangeArrowheads="1"/>
              </p:cNvSpPr>
              <p:nvPr/>
            </p:nvSpPr>
            <p:spPr bwMode="auto">
              <a:xfrm>
                <a:off x="2658" y="3463"/>
                <a:ext cx="106" cy="191"/>
              </a:xfrm>
              <a:custGeom>
                <a:avLst/>
                <a:gdLst>
                  <a:gd name="T0" fmla="*/ 0 w 470"/>
                  <a:gd name="T1" fmla="*/ 0 h 845"/>
                  <a:gd name="T2" fmla="*/ 0 w 470"/>
                  <a:gd name="T3" fmla="*/ 0 h 845"/>
                  <a:gd name="T4" fmla="*/ 0 w 470"/>
                  <a:gd name="T5" fmla="*/ 844 h 845"/>
                  <a:gd name="T6" fmla="*/ 469 w 470"/>
                  <a:gd name="T7" fmla="*/ 406 h 845"/>
                  <a:gd name="T8" fmla="*/ 0 w 470"/>
                  <a:gd name="T9" fmla="*/ 0 h 845"/>
                </a:gdLst>
                <a:ahLst/>
                <a:cxnLst>
                  <a:cxn ang="0">
                    <a:pos x="T0" y="T1"/>
                  </a:cxn>
                  <a:cxn ang="0">
                    <a:pos x="T2" y="T3"/>
                  </a:cxn>
                  <a:cxn ang="0">
                    <a:pos x="T4" y="T5"/>
                  </a:cxn>
                  <a:cxn ang="0">
                    <a:pos x="T6" y="T7"/>
                  </a:cxn>
                  <a:cxn ang="0">
                    <a:pos x="T8" y="T9"/>
                  </a:cxn>
                </a:cxnLst>
                <a:rect l="0" t="0" r="r" b="b"/>
                <a:pathLst>
                  <a:path w="470" h="845">
                    <a:moveTo>
                      <a:pt x="0" y="0"/>
                    </a:moveTo>
                    <a:lnTo>
                      <a:pt x="0" y="0"/>
                    </a:lnTo>
                    <a:cubicBezTo>
                      <a:pt x="0" y="844"/>
                      <a:pt x="0" y="844"/>
                      <a:pt x="0" y="844"/>
                    </a:cubicBezTo>
                    <a:cubicBezTo>
                      <a:pt x="219" y="812"/>
                      <a:pt x="469" y="687"/>
                      <a:pt x="469" y="406"/>
                    </a:cubicBezTo>
                    <a:cubicBezTo>
                      <a:pt x="469" y="156"/>
                      <a:pt x="344" y="94"/>
                      <a:pt x="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38" name="Freeform 6">
                <a:extLst>
                  <a:ext uri="{FF2B5EF4-FFF2-40B4-BE49-F238E27FC236}">
                    <a16:creationId xmlns:a16="http://schemas.microsoft.com/office/drawing/2014/main" xmlns="" id="{960B98C4-F1DF-4E8D-ACE5-C9E938785A87}"/>
                  </a:ext>
                </a:extLst>
              </p:cNvPr>
              <p:cNvSpPr>
                <a:spLocks noChangeArrowheads="1"/>
              </p:cNvSpPr>
              <p:nvPr/>
            </p:nvSpPr>
            <p:spPr bwMode="auto">
              <a:xfrm>
                <a:off x="1835" y="2606"/>
                <a:ext cx="1586" cy="1587"/>
              </a:xfrm>
              <a:custGeom>
                <a:avLst/>
                <a:gdLst>
                  <a:gd name="T0" fmla="*/ 3500 w 7000"/>
                  <a:gd name="T1" fmla="*/ 0 h 7001"/>
                  <a:gd name="T2" fmla="*/ 3500 w 7000"/>
                  <a:gd name="T3" fmla="*/ 0 h 7001"/>
                  <a:gd name="T4" fmla="*/ 0 w 7000"/>
                  <a:gd name="T5" fmla="*/ 3500 h 7001"/>
                  <a:gd name="T6" fmla="*/ 3500 w 7000"/>
                  <a:gd name="T7" fmla="*/ 7000 h 7001"/>
                  <a:gd name="T8" fmla="*/ 6999 w 7000"/>
                  <a:gd name="T9" fmla="*/ 3500 h 7001"/>
                  <a:gd name="T10" fmla="*/ 3500 w 7000"/>
                  <a:gd name="T11" fmla="*/ 0 h 7001"/>
                  <a:gd name="T12" fmla="*/ 3625 w 7000"/>
                  <a:gd name="T13" fmla="*/ 5125 h 7001"/>
                  <a:gd name="T14" fmla="*/ 3625 w 7000"/>
                  <a:gd name="T15" fmla="*/ 5125 h 7001"/>
                  <a:gd name="T16" fmla="*/ 3625 w 7000"/>
                  <a:gd name="T17" fmla="*/ 5500 h 7001"/>
                  <a:gd name="T18" fmla="*/ 3375 w 7000"/>
                  <a:gd name="T19" fmla="*/ 5500 h 7001"/>
                  <a:gd name="T20" fmla="*/ 3375 w 7000"/>
                  <a:gd name="T21" fmla="*/ 5125 h 7001"/>
                  <a:gd name="T22" fmla="*/ 2250 w 7000"/>
                  <a:gd name="T23" fmla="*/ 4031 h 7001"/>
                  <a:gd name="T24" fmla="*/ 2875 w 7000"/>
                  <a:gd name="T25" fmla="*/ 4031 h 7001"/>
                  <a:gd name="T26" fmla="*/ 3375 w 7000"/>
                  <a:gd name="T27" fmla="*/ 4625 h 7001"/>
                  <a:gd name="T28" fmla="*/ 3375 w 7000"/>
                  <a:gd name="T29" fmla="*/ 3687 h 7001"/>
                  <a:gd name="T30" fmla="*/ 3219 w 7000"/>
                  <a:gd name="T31" fmla="*/ 3656 h 7001"/>
                  <a:gd name="T32" fmla="*/ 2344 w 7000"/>
                  <a:gd name="T33" fmla="*/ 2781 h 7001"/>
                  <a:gd name="T34" fmla="*/ 3375 w 7000"/>
                  <a:gd name="T35" fmla="*/ 1812 h 7001"/>
                  <a:gd name="T36" fmla="*/ 3375 w 7000"/>
                  <a:gd name="T37" fmla="*/ 1500 h 7001"/>
                  <a:gd name="T38" fmla="*/ 3625 w 7000"/>
                  <a:gd name="T39" fmla="*/ 1500 h 7001"/>
                  <a:gd name="T40" fmla="*/ 3625 w 7000"/>
                  <a:gd name="T41" fmla="*/ 1812 h 7001"/>
                  <a:gd name="T42" fmla="*/ 4625 w 7000"/>
                  <a:gd name="T43" fmla="*/ 2781 h 7001"/>
                  <a:gd name="T44" fmla="*/ 4000 w 7000"/>
                  <a:gd name="T45" fmla="*/ 2781 h 7001"/>
                  <a:gd name="T46" fmla="*/ 3625 w 7000"/>
                  <a:gd name="T47" fmla="*/ 2343 h 7001"/>
                  <a:gd name="T48" fmla="*/ 3625 w 7000"/>
                  <a:gd name="T49" fmla="*/ 3125 h 7001"/>
                  <a:gd name="T50" fmla="*/ 3844 w 7000"/>
                  <a:gd name="T51" fmla="*/ 3187 h 7001"/>
                  <a:gd name="T52" fmla="*/ 4719 w 7000"/>
                  <a:gd name="T53" fmla="*/ 4218 h 7001"/>
                  <a:gd name="T54" fmla="*/ 3625 w 7000"/>
                  <a:gd name="T55" fmla="*/ 5125 h 7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0" h="7001">
                    <a:moveTo>
                      <a:pt x="3500" y="0"/>
                    </a:moveTo>
                    <a:lnTo>
                      <a:pt x="3500" y="0"/>
                    </a:lnTo>
                    <a:cubicBezTo>
                      <a:pt x="1562" y="0"/>
                      <a:pt x="0" y="1562"/>
                      <a:pt x="0" y="3500"/>
                    </a:cubicBezTo>
                    <a:cubicBezTo>
                      <a:pt x="0" y="5437"/>
                      <a:pt x="1562" y="7000"/>
                      <a:pt x="3500" y="7000"/>
                    </a:cubicBezTo>
                    <a:cubicBezTo>
                      <a:pt x="5437" y="7000"/>
                      <a:pt x="6999" y="5437"/>
                      <a:pt x="6999" y="3500"/>
                    </a:cubicBezTo>
                    <a:cubicBezTo>
                      <a:pt x="6999" y="1562"/>
                      <a:pt x="5437" y="0"/>
                      <a:pt x="3500" y="0"/>
                    </a:cubicBezTo>
                    <a:close/>
                    <a:moveTo>
                      <a:pt x="3625" y="5125"/>
                    </a:moveTo>
                    <a:lnTo>
                      <a:pt x="3625" y="5125"/>
                    </a:lnTo>
                    <a:cubicBezTo>
                      <a:pt x="3625" y="5500"/>
                      <a:pt x="3625" y="5500"/>
                      <a:pt x="3625" y="5500"/>
                    </a:cubicBezTo>
                    <a:cubicBezTo>
                      <a:pt x="3375" y="5500"/>
                      <a:pt x="3375" y="5500"/>
                      <a:pt x="3375" y="5500"/>
                    </a:cubicBezTo>
                    <a:cubicBezTo>
                      <a:pt x="3375" y="5125"/>
                      <a:pt x="3375" y="5125"/>
                      <a:pt x="3375" y="5125"/>
                    </a:cubicBezTo>
                    <a:cubicBezTo>
                      <a:pt x="2719" y="5093"/>
                      <a:pt x="2312" y="4718"/>
                      <a:pt x="2250" y="4031"/>
                    </a:cubicBezTo>
                    <a:cubicBezTo>
                      <a:pt x="2875" y="4031"/>
                      <a:pt x="2875" y="4031"/>
                      <a:pt x="2875" y="4031"/>
                    </a:cubicBezTo>
                    <a:cubicBezTo>
                      <a:pt x="2875" y="4375"/>
                      <a:pt x="3094" y="4562"/>
                      <a:pt x="3375" y="4625"/>
                    </a:cubicBezTo>
                    <a:cubicBezTo>
                      <a:pt x="3375" y="3687"/>
                      <a:pt x="3375" y="3687"/>
                      <a:pt x="3375" y="3687"/>
                    </a:cubicBezTo>
                    <a:cubicBezTo>
                      <a:pt x="3344" y="3687"/>
                      <a:pt x="3281" y="3656"/>
                      <a:pt x="3219" y="3656"/>
                    </a:cubicBezTo>
                    <a:cubicBezTo>
                      <a:pt x="2781" y="3531"/>
                      <a:pt x="2344" y="3375"/>
                      <a:pt x="2344" y="2781"/>
                    </a:cubicBezTo>
                    <a:cubicBezTo>
                      <a:pt x="2344" y="2156"/>
                      <a:pt x="2844" y="1843"/>
                      <a:pt x="3375" y="1812"/>
                    </a:cubicBezTo>
                    <a:cubicBezTo>
                      <a:pt x="3375" y="1500"/>
                      <a:pt x="3375" y="1500"/>
                      <a:pt x="3375" y="1500"/>
                    </a:cubicBezTo>
                    <a:cubicBezTo>
                      <a:pt x="3625" y="1500"/>
                      <a:pt x="3625" y="1500"/>
                      <a:pt x="3625" y="1500"/>
                    </a:cubicBezTo>
                    <a:cubicBezTo>
                      <a:pt x="3625" y="1812"/>
                      <a:pt x="3625" y="1812"/>
                      <a:pt x="3625" y="1812"/>
                    </a:cubicBezTo>
                    <a:cubicBezTo>
                      <a:pt x="4156" y="1875"/>
                      <a:pt x="4594" y="2156"/>
                      <a:pt x="4625" y="2781"/>
                    </a:cubicBezTo>
                    <a:cubicBezTo>
                      <a:pt x="4000" y="2781"/>
                      <a:pt x="4000" y="2781"/>
                      <a:pt x="4000" y="2781"/>
                    </a:cubicBezTo>
                    <a:cubicBezTo>
                      <a:pt x="4000" y="2531"/>
                      <a:pt x="3812" y="2343"/>
                      <a:pt x="3625" y="2343"/>
                    </a:cubicBezTo>
                    <a:cubicBezTo>
                      <a:pt x="3625" y="3125"/>
                      <a:pt x="3625" y="3125"/>
                      <a:pt x="3625" y="3125"/>
                    </a:cubicBezTo>
                    <a:cubicBezTo>
                      <a:pt x="3687" y="3156"/>
                      <a:pt x="3781" y="3156"/>
                      <a:pt x="3844" y="3187"/>
                    </a:cubicBezTo>
                    <a:cubicBezTo>
                      <a:pt x="4719" y="3437"/>
                      <a:pt x="4719" y="3906"/>
                      <a:pt x="4719" y="4218"/>
                    </a:cubicBezTo>
                    <a:cubicBezTo>
                      <a:pt x="4719" y="4468"/>
                      <a:pt x="4500" y="5093"/>
                      <a:pt x="3625" y="5125"/>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30" name="Rectangle 29">
              <a:extLst>
                <a:ext uri="{FF2B5EF4-FFF2-40B4-BE49-F238E27FC236}">
                  <a16:creationId xmlns:a16="http://schemas.microsoft.com/office/drawing/2014/main" xmlns="" id="{E78E1519-8CEB-4B5C-A5F0-3EEBBFE3FFE4}"/>
                </a:ext>
              </a:extLst>
            </p:cNvPr>
            <p:cNvSpPr/>
            <p:nvPr/>
          </p:nvSpPr>
          <p:spPr>
            <a:xfrm>
              <a:off x="10691071" y="6056490"/>
              <a:ext cx="904415"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lang="en-US" sz="1100">
                  <a:solidFill>
                    <a:schemeClr val="tx1"/>
                  </a:solidFill>
                </a:rPr>
                <a:t>Patient rep.</a:t>
              </a:r>
              <a:endParaRPr lang="en-US" sz="1100" dirty="0">
                <a:solidFill>
                  <a:schemeClr val="tx1"/>
                </a:solidFill>
              </a:endParaRPr>
            </a:p>
          </p:txBody>
        </p:sp>
        <p:grpSp>
          <p:nvGrpSpPr>
            <p:cNvPr id="31" name="Group 30">
              <a:extLst>
                <a:ext uri="{FF2B5EF4-FFF2-40B4-BE49-F238E27FC236}">
                  <a16:creationId xmlns:a16="http://schemas.microsoft.com/office/drawing/2014/main" xmlns="" id="{27828DA6-ADA7-4699-BC9F-FF0153606F46}"/>
                </a:ext>
              </a:extLst>
            </p:cNvPr>
            <p:cNvGrpSpPr/>
            <p:nvPr/>
          </p:nvGrpSpPr>
          <p:grpSpPr>
            <a:xfrm>
              <a:off x="10511922" y="6049472"/>
              <a:ext cx="190065" cy="275646"/>
              <a:chOff x="596900" y="2459038"/>
              <a:chExt cx="584200" cy="857251"/>
            </a:xfrm>
            <a:solidFill>
              <a:schemeClr val="tx2"/>
            </a:solidFill>
          </p:grpSpPr>
          <p:sp>
            <p:nvSpPr>
              <p:cNvPr id="32" name="Oval 5">
                <a:extLst>
                  <a:ext uri="{FF2B5EF4-FFF2-40B4-BE49-F238E27FC236}">
                    <a16:creationId xmlns:a16="http://schemas.microsoft.com/office/drawing/2014/main" xmlns="" id="{9FA3837E-236A-425E-8187-37CAB0143214}"/>
                  </a:ext>
                </a:extLst>
              </p:cNvPr>
              <p:cNvSpPr>
                <a:spLocks noChangeArrowheads="1"/>
              </p:cNvSpPr>
              <p:nvPr/>
            </p:nvSpPr>
            <p:spPr bwMode="auto">
              <a:xfrm>
                <a:off x="750888" y="2459038"/>
                <a:ext cx="280988" cy="277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6">
                <a:extLst>
                  <a:ext uri="{FF2B5EF4-FFF2-40B4-BE49-F238E27FC236}">
                    <a16:creationId xmlns:a16="http://schemas.microsoft.com/office/drawing/2014/main" xmlns="" id="{B1C92527-A37E-4A7A-8286-5BF643FEDFCB}"/>
                  </a:ext>
                </a:extLst>
              </p:cNvPr>
              <p:cNvSpPr>
                <a:spLocks/>
              </p:cNvSpPr>
              <p:nvPr/>
            </p:nvSpPr>
            <p:spPr bwMode="auto">
              <a:xfrm>
                <a:off x="596900" y="2759076"/>
                <a:ext cx="584200" cy="557213"/>
              </a:xfrm>
              <a:custGeom>
                <a:avLst/>
                <a:gdLst>
                  <a:gd name="T0" fmla="*/ 153 w 153"/>
                  <a:gd name="T1" fmla="*/ 17 h 147"/>
                  <a:gd name="T2" fmla="*/ 153 w 153"/>
                  <a:gd name="T3" fmla="*/ 16 h 147"/>
                  <a:gd name="T4" fmla="*/ 153 w 153"/>
                  <a:gd name="T5" fmla="*/ 15 h 147"/>
                  <a:gd name="T6" fmla="*/ 138 w 153"/>
                  <a:gd name="T7" fmla="*/ 0 h 147"/>
                  <a:gd name="T8" fmla="*/ 137 w 153"/>
                  <a:gd name="T9" fmla="*/ 0 h 147"/>
                  <a:gd name="T10" fmla="*/ 135 w 153"/>
                  <a:gd name="T11" fmla="*/ 0 h 147"/>
                  <a:gd name="T12" fmla="*/ 18 w 153"/>
                  <a:gd name="T13" fmla="*/ 0 h 147"/>
                  <a:gd name="T14" fmla="*/ 17 w 153"/>
                  <a:gd name="T15" fmla="*/ 0 h 147"/>
                  <a:gd name="T16" fmla="*/ 15 w 153"/>
                  <a:gd name="T17" fmla="*/ 0 h 147"/>
                  <a:gd name="T18" fmla="*/ 0 w 153"/>
                  <a:gd name="T19" fmla="*/ 15 h 147"/>
                  <a:gd name="T20" fmla="*/ 0 w 153"/>
                  <a:gd name="T21" fmla="*/ 132 h 147"/>
                  <a:gd name="T22" fmla="*/ 15 w 153"/>
                  <a:gd name="T23" fmla="*/ 147 h 147"/>
                  <a:gd name="T24" fmla="*/ 30 w 153"/>
                  <a:gd name="T25" fmla="*/ 132 h 147"/>
                  <a:gd name="T26" fmla="*/ 30 w 153"/>
                  <a:gd name="T27" fmla="*/ 45 h 147"/>
                  <a:gd name="T28" fmla="*/ 34 w 153"/>
                  <a:gd name="T29" fmla="*/ 45 h 147"/>
                  <a:gd name="T30" fmla="*/ 34 w 153"/>
                  <a:gd name="T31" fmla="*/ 140 h 147"/>
                  <a:gd name="T32" fmla="*/ 119 w 153"/>
                  <a:gd name="T33" fmla="*/ 140 h 147"/>
                  <a:gd name="T34" fmla="*/ 119 w 153"/>
                  <a:gd name="T35" fmla="*/ 45 h 147"/>
                  <a:gd name="T36" fmla="*/ 123 w 153"/>
                  <a:gd name="T37" fmla="*/ 45 h 147"/>
                  <a:gd name="T38" fmla="*/ 123 w 153"/>
                  <a:gd name="T39" fmla="*/ 132 h 147"/>
                  <a:gd name="T40" fmla="*/ 138 w 153"/>
                  <a:gd name="T41" fmla="*/ 147 h 147"/>
                  <a:gd name="T42" fmla="*/ 153 w 153"/>
                  <a:gd name="T43" fmla="*/ 132 h 147"/>
                  <a:gd name="T44" fmla="*/ 153 w 153"/>
                  <a:gd name="T45" fmla="*/ 28 h 147"/>
                  <a:gd name="T46" fmla="*/ 153 w 153"/>
                  <a:gd name="T47" fmla="*/ 27 h 147"/>
                  <a:gd name="T48" fmla="*/ 153 w 153"/>
                  <a:gd name="T49"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153" y="17"/>
                    </a:moveTo>
                    <a:cubicBezTo>
                      <a:pt x="153" y="17"/>
                      <a:pt x="153" y="17"/>
                      <a:pt x="153" y="16"/>
                    </a:cubicBezTo>
                    <a:cubicBezTo>
                      <a:pt x="153" y="15"/>
                      <a:pt x="153" y="15"/>
                      <a:pt x="153" y="15"/>
                    </a:cubicBezTo>
                    <a:cubicBezTo>
                      <a:pt x="153" y="7"/>
                      <a:pt x="146" y="0"/>
                      <a:pt x="138" y="0"/>
                    </a:cubicBezTo>
                    <a:cubicBezTo>
                      <a:pt x="138" y="0"/>
                      <a:pt x="137" y="0"/>
                      <a:pt x="137" y="0"/>
                    </a:cubicBezTo>
                    <a:cubicBezTo>
                      <a:pt x="136" y="0"/>
                      <a:pt x="136" y="0"/>
                      <a:pt x="135" y="0"/>
                    </a:cubicBezTo>
                    <a:cubicBezTo>
                      <a:pt x="18" y="0"/>
                      <a:pt x="18" y="0"/>
                      <a:pt x="18" y="0"/>
                    </a:cubicBezTo>
                    <a:cubicBezTo>
                      <a:pt x="17" y="0"/>
                      <a:pt x="17" y="0"/>
                      <a:pt x="17" y="0"/>
                    </a:cubicBezTo>
                    <a:cubicBezTo>
                      <a:pt x="16" y="0"/>
                      <a:pt x="16" y="0"/>
                      <a:pt x="15" y="0"/>
                    </a:cubicBezTo>
                    <a:cubicBezTo>
                      <a:pt x="7" y="0"/>
                      <a:pt x="0" y="7"/>
                      <a:pt x="0" y="15"/>
                    </a:cubicBezTo>
                    <a:cubicBezTo>
                      <a:pt x="0" y="132"/>
                      <a:pt x="0" y="132"/>
                      <a:pt x="0" y="132"/>
                    </a:cubicBezTo>
                    <a:cubicBezTo>
                      <a:pt x="0" y="140"/>
                      <a:pt x="7" y="147"/>
                      <a:pt x="15" y="147"/>
                    </a:cubicBezTo>
                    <a:cubicBezTo>
                      <a:pt x="23" y="147"/>
                      <a:pt x="30" y="140"/>
                      <a:pt x="30" y="132"/>
                    </a:cubicBezTo>
                    <a:cubicBezTo>
                      <a:pt x="30" y="45"/>
                      <a:pt x="30" y="45"/>
                      <a:pt x="30" y="45"/>
                    </a:cubicBezTo>
                    <a:cubicBezTo>
                      <a:pt x="34" y="45"/>
                      <a:pt x="34" y="45"/>
                      <a:pt x="34" y="45"/>
                    </a:cubicBezTo>
                    <a:cubicBezTo>
                      <a:pt x="34" y="140"/>
                      <a:pt x="34" y="140"/>
                      <a:pt x="34" y="140"/>
                    </a:cubicBezTo>
                    <a:cubicBezTo>
                      <a:pt x="119" y="140"/>
                      <a:pt x="119" y="140"/>
                      <a:pt x="119" y="140"/>
                    </a:cubicBezTo>
                    <a:cubicBezTo>
                      <a:pt x="119" y="45"/>
                      <a:pt x="119" y="45"/>
                      <a:pt x="119" y="45"/>
                    </a:cubicBezTo>
                    <a:cubicBezTo>
                      <a:pt x="123" y="45"/>
                      <a:pt x="123" y="45"/>
                      <a:pt x="123" y="45"/>
                    </a:cubicBezTo>
                    <a:cubicBezTo>
                      <a:pt x="123" y="132"/>
                      <a:pt x="123" y="132"/>
                      <a:pt x="123" y="132"/>
                    </a:cubicBezTo>
                    <a:cubicBezTo>
                      <a:pt x="123" y="140"/>
                      <a:pt x="130" y="147"/>
                      <a:pt x="138" y="147"/>
                    </a:cubicBezTo>
                    <a:cubicBezTo>
                      <a:pt x="146" y="147"/>
                      <a:pt x="153" y="140"/>
                      <a:pt x="153" y="132"/>
                    </a:cubicBezTo>
                    <a:cubicBezTo>
                      <a:pt x="153" y="28"/>
                      <a:pt x="153" y="28"/>
                      <a:pt x="153" y="28"/>
                    </a:cubicBezTo>
                    <a:cubicBezTo>
                      <a:pt x="153" y="28"/>
                      <a:pt x="153" y="28"/>
                      <a:pt x="153" y="27"/>
                    </a:cubicBezTo>
                    <a:lnTo>
                      <a:pt x="153"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Rectangle 27">
              <a:extLst>
                <a:ext uri="{FF2B5EF4-FFF2-40B4-BE49-F238E27FC236}">
                  <a16:creationId xmlns:a16="http://schemas.microsoft.com/office/drawing/2014/main" xmlns="" id="{9443FEF7-EF44-41BD-A0DA-5D11D61212F7}"/>
                </a:ext>
              </a:extLst>
            </p:cNvPr>
            <p:cNvSpPr/>
            <p:nvPr/>
          </p:nvSpPr>
          <p:spPr>
            <a:xfrm>
              <a:off x="8340914" y="6056490"/>
              <a:ext cx="963725"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lang="en-US" sz="1100">
                  <a:solidFill>
                    <a:schemeClr val="tx1"/>
                  </a:solidFill>
                </a:rPr>
                <a:t>Clinical KOL</a:t>
              </a:r>
              <a:endParaRPr lang="en-US" sz="1100" dirty="0">
                <a:solidFill>
                  <a:schemeClr val="tx1"/>
                </a:solidFill>
              </a:endParaRPr>
            </a:p>
          </p:txBody>
        </p:sp>
        <p:sp>
          <p:nvSpPr>
            <p:cNvPr id="29" name="Freeform 71">
              <a:extLst>
                <a:ext uri="{FF2B5EF4-FFF2-40B4-BE49-F238E27FC236}">
                  <a16:creationId xmlns:a16="http://schemas.microsoft.com/office/drawing/2014/main" xmlns="" id="{4F9ED8E1-C61F-44CD-93A9-3450D32BF452}"/>
                </a:ext>
              </a:extLst>
            </p:cNvPr>
            <p:cNvSpPr>
              <a:spLocks/>
            </p:cNvSpPr>
            <p:nvPr/>
          </p:nvSpPr>
          <p:spPr bwMode="auto">
            <a:xfrm>
              <a:off x="8184261" y="6076030"/>
              <a:ext cx="145072" cy="222530"/>
            </a:xfrm>
            <a:custGeom>
              <a:avLst/>
              <a:gdLst>
                <a:gd name="T0" fmla="*/ 60 w 119"/>
                <a:gd name="T1" fmla="*/ 100 h 207"/>
                <a:gd name="T2" fmla="*/ 69 w 119"/>
                <a:gd name="T3" fmla="*/ 95 h 207"/>
                <a:gd name="T4" fmla="*/ 105 w 119"/>
                <a:gd name="T5" fmla="*/ 60 h 207"/>
                <a:gd name="T6" fmla="*/ 101 w 119"/>
                <a:gd name="T7" fmla="*/ 5 h 207"/>
                <a:gd name="T8" fmla="*/ 95 w 119"/>
                <a:gd name="T9" fmla="*/ 2 h 207"/>
                <a:gd name="T10" fmla="*/ 84 w 119"/>
                <a:gd name="T11" fmla="*/ 2 h 207"/>
                <a:gd name="T12" fmla="*/ 79 w 119"/>
                <a:gd name="T13" fmla="*/ 0 h 207"/>
                <a:gd name="T14" fmla="*/ 70 w 119"/>
                <a:gd name="T15" fmla="*/ 8 h 207"/>
                <a:gd name="T16" fmla="*/ 79 w 119"/>
                <a:gd name="T17" fmla="*/ 16 h 207"/>
                <a:gd name="T18" fmla="*/ 84 w 119"/>
                <a:gd name="T19" fmla="*/ 14 h 207"/>
                <a:gd name="T20" fmla="*/ 90 w 119"/>
                <a:gd name="T21" fmla="*/ 14 h 207"/>
                <a:gd name="T22" fmla="*/ 93 w 119"/>
                <a:gd name="T23" fmla="*/ 56 h 207"/>
                <a:gd name="T24" fmla="*/ 65 w 119"/>
                <a:gd name="T25" fmla="*/ 83 h 207"/>
                <a:gd name="T26" fmla="*/ 60 w 119"/>
                <a:gd name="T27" fmla="*/ 81 h 207"/>
                <a:gd name="T28" fmla="*/ 54 w 119"/>
                <a:gd name="T29" fmla="*/ 83 h 207"/>
                <a:gd name="T30" fmla="*/ 26 w 119"/>
                <a:gd name="T31" fmla="*/ 56 h 207"/>
                <a:gd name="T32" fmla="*/ 29 w 119"/>
                <a:gd name="T33" fmla="*/ 14 h 207"/>
                <a:gd name="T34" fmla="*/ 35 w 119"/>
                <a:gd name="T35" fmla="*/ 14 h 207"/>
                <a:gd name="T36" fmla="*/ 40 w 119"/>
                <a:gd name="T37" fmla="*/ 16 h 207"/>
                <a:gd name="T38" fmla="*/ 49 w 119"/>
                <a:gd name="T39" fmla="*/ 8 h 207"/>
                <a:gd name="T40" fmla="*/ 40 w 119"/>
                <a:gd name="T41" fmla="*/ 0 h 207"/>
                <a:gd name="T42" fmla="*/ 35 w 119"/>
                <a:gd name="T43" fmla="*/ 2 h 207"/>
                <a:gd name="T44" fmla="*/ 24 w 119"/>
                <a:gd name="T45" fmla="*/ 2 h 207"/>
                <a:gd name="T46" fmla="*/ 18 w 119"/>
                <a:gd name="T47" fmla="*/ 5 h 207"/>
                <a:gd name="T48" fmla="*/ 14 w 119"/>
                <a:gd name="T49" fmla="*/ 60 h 207"/>
                <a:gd name="T50" fmla="*/ 47 w 119"/>
                <a:gd name="T51" fmla="*/ 93 h 207"/>
                <a:gd name="T52" fmla="*/ 59 w 119"/>
                <a:gd name="T53" fmla="*/ 118 h 207"/>
                <a:gd name="T54" fmla="*/ 87 w 119"/>
                <a:gd name="T55" fmla="*/ 147 h 207"/>
                <a:gd name="T56" fmla="*/ 81 w 119"/>
                <a:gd name="T57" fmla="*/ 173 h 207"/>
                <a:gd name="T58" fmla="*/ 75 w 119"/>
                <a:gd name="T59" fmla="*/ 171 h 207"/>
                <a:gd name="T60" fmla="*/ 56 w 119"/>
                <a:gd name="T61" fmla="*/ 189 h 207"/>
                <a:gd name="T62" fmla="*/ 75 w 119"/>
                <a:gd name="T63" fmla="*/ 207 h 207"/>
                <a:gd name="T64" fmla="*/ 93 w 119"/>
                <a:gd name="T65" fmla="*/ 189 h 207"/>
                <a:gd name="T66" fmla="*/ 91 w 119"/>
                <a:gd name="T67" fmla="*/ 180 h 207"/>
                <a:gd name="T68" fmla="*/ 100 w 119"/>
                <a:gd name="T69" fmla="*/ 144 h 207"/>
                <a:gd name="T70" fmla="*/ 65 w 119"/>
                <a:gd name="T71" fmla="*/ 107 h 207"/>
                <a:gd name="T72" fmla="*/ 54 w 119"/>
                <a:gd name="T73" fmla="*/ 98 h 207"/>
                <a:gd name="T74" fmla="*/ 60 w 119"/>
                <a:gd name="T75" fmla="*/ 10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207">
                  <a:moveTo>
                    <a:pt x="60" y="100"/>
                  </a:moveTo>
                  <a:cubicBezTo>
                    <a:pt x="64" y="100"/>
                    <a:pt x="67" y="98"/>
                    <a:pt x="69" y="95"/>
                  </a:cubicBezTo>
                  <a:cubicBezTo>
                    <a:pt x="86" y="87"/>
                    <a:pt x="98" y="76"/>
                    <a:pt x="105" y="60"/>
                  </a:cubicBezTo>
                  <a:cubicBezTo>
                    <a:pt x="119" y="26"/>
                    <a:pt x="101" y="7"/>
                    <a:pt x="101" y="5"/>
                  </a:cubicBezTo>
                  <a:cubicBezTo>
                    <a:pt x="100" y="3"/>
                    <a:pt x="97" y="2"/>
                    <a:pt x="95" y="2"/>
                  </a:cubicBezTo>
                  <a:cubicBezTo>
                    <a:pt x="84" y="2"/>
                    <a:pt x="84" y="2"/>
                    <a:pt x="84" y="2"/>
                  </a:cubicBezTo>
                  <a:cubicBezTo>
                    <a:pt x="82" y="0"/>
                    <a:pt x="81" y="0"/>
                    <a:pt x="79" y="0"/>
                  </a:cubicBezTo>
                  <a:cubicBezTo>
                    <a:pt x="74" y="0"/>
                    <a:pt x="70" y="3"/>
                    <a:pt x="70" y="8"/>
                  </a:cubicBezTo>
                  <a:cubicBezTo>
                    <a:pt x="70" y="12"/>
                    <a:pt x="74" y="16"/>
                    <a:pt x="79" y="16"/>
                  </a:cubicBezTo>
                  <a:cubicBezTo>
                    <a:pt x="81" y="16"/>
                    <a:pt x="82" y="15"/>
                    <a:pt x="84" y="14"/>
                  </a:cubicBezTo>
                  <a:cubicBezTo>
                    <a:pt x="90" y="14"/>
                    <a:pt x="90" y="14"/>
                    <a:pt x="90" y="14"/>
                  </a:cubicBezTo>
                  <a:cubicBezTo>
                    <a:pt x="94" y="24"/>
                    <a:pt x="103" y="32"/>
                    <a:pt x="93" y="56"/>
                  </a:cubicBezTo>
                  <a:cubicBezTo>
                    <a:pt x="88" y="68"/>
                    <a:pt x="78" y="77"/>
                    <a:pt x="65" y="83"/>
                  </a:cubicBezTo>
                  <a:cubicBezTo>
                    <a:pt x="63" y="82"/>
                    <a:pt x="62" y="81"/>
                    <a:pt x="60" y="81"/>
                  </a:cubicBezTo>
                  <a:cubicBezTo>
                    <a:pt x="58" y="81"/>
                    <a:pt x="56" y="82"/>
                    <a:pt x="54" y="83"/>
                  </a:cubicBezTo>
                  <a:cubicBezTo>
                    <a:pt x="41" y="77"/>
                    <a:pt x="31" y="68"/>
                    <a:pt x="26" y="56"/>
                  </a:cubicBezTo>
                  <a:cubicBezTo>
                    <a:pt x="16" y="32"/>
                    <a:pt x="25" y="24"/>
                    <a:pt x="29" y="14"/>
                  </a:cubicBezTo>
                  <a:cubicBezTo>
                    <a:pt x="35" y="14"/>
                    <a:pt x="35" y="14"/>
                    <a:pt x="35" y="14"/>
                  </a:cubicBezTo>
                  <a:cubicBezTo>
                    <a:pt x="36" y="15"/>
                    <a:pt x="38" y="16"/>
                    <a:pt x="40" y="16"/>
                  </a:cubicBezTo>
                  <a:cubicBezTo>
                    <a:pt x="45" y="16"/>
                    <a:pt x="49" y="12"/>
                    <a:pt x="49" y="8"/>
                  </a:cubicBezTo>
                  <a:cubicBezTo>
                    <a:pt x="49" y="3"/>
                    <a:pt x="45" y="0"/>
                    <a:pt x="40" y="0"/>
                  </a:cubicBezTo>
                  <a:cubicBezTo>
                    <a:pt x="38" y="0"/>
                    <a:pt x="36" y="0"/>
                    <a:pt x="35" y="2"/>
                  </a:cubicBezTo>
                  <a:cubicBezTo>
                    <a:pt x="24" y="2"/>
                    <a:pt x="24" y="2"/>
                    <a:pt x="24" y="2"/>
                  </a:cubicBezTo>
                  <a:cubicBezTo>
                    <a:pt x="21" y="2"/>
                    <a:pt x="19" y="3"/>
                    <a:pt x="18" y="5"/>
                  </a:cubicBezTo>
                  <a:cubicBezTo>
                    <a:pt x="17" y="7"/>
                    <a:pt x="0" y="26"/>
                    <a:pt x="14" y="60"/>
                  </a:cubicBezTo>
                  <a:cubicBezTo>
                    <a:pt x="20" y="75"/>
                    <a:pt x="32" y="86"/>
                    <a:pt x="47" y="93"/>
                  </a:cubicBezTo>
                  <a:cubicBezTo>
                    <a:pt x="41" y="98"/>
                    <a:pt x="36" y="107"/>
                    <a:pt x="59" y="118"/>
                  </a:cubicBezTo>
                  <a:cubicBezTo>
                    <a:pt x="75" y="126"/>
                    <a:pt x="85" y="136"/>
                    <a:pt x="87" y="147"/>
                  </a:cubicBezTo>
                  <a:cubicBezTo>
                    <a:pt x="89" y="155"/>
                    <a:pt x="87" y="163"/>
                    <a:pt x="81" y="173"/>
                  </a:cubicBezTo>
                  <a:cubicBezTo>
                    <a:pt x="79" y="172"/>
                    <a:pt x="77" y="171"/>
                    <a:pt x="75" y="171"/>
                  </a:cubicBezTo>
                  <a:cubicBezTo>
                    <a:pt x="64" y="171"/>
                    <a:pt x="56" y="179"/>
                    <a:pt x="56" y="189"/>
                  </a:cubicBezTo>
                  <a:cubicBezTo>
                    <a:pt x="56" y="199"/>
                    <a:pt x="64" y="207"/>
                    <a:pt x="75" y="207"/>
                  </a:cubicBezTo>
                  <a:cubicBezTo>
                    <a:pt x="85" y="207"/>
                    <a:pt x="93" y="199"/>
                    <a:pt x="93" y="189"/>
                  </a:cubicBezTo>
                  <a:cubicBezTo>
                    <a:pt x="93" y="186"/>
                    <a:pt x="92" y="183"/>
                    <a:pt x="91" y="180"/>
                  </a:cubicBezTo>
                  <a:cubicBezTo>
                    <a:pt x="99" y="168"/>
                    <a:pt x="102" y="156"/>
                    <a:pt x="100" y="144"/>
                  </a:cubicBezTo>
                  <a:cubicBezTo>
                    <a:pt x="97" y="130"/>
                    <a:pt x="85" y="117"/>
                    <a:pt x="65" y="107"/>
                  </a:cubicBezTo>
                  <a:cubicBezTo>
                    <a:pt x="57" y="103"/>
                    <a:pt x="54" y="101"/>
                    <a:pt x="54" y="98"/>
                  </a:cubicBezTo>
                  <a:cubicBezTo>
                    <a:pt x="56" y="100"/>
                    <a:pt x="58" y="100"/>
                    <a:pt x="60" y="10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13">
              <a:extLst>
                <a:ext uri="{FF2B5EF4-FFF2-40B4-BE49-F238E27FC236}">
                  <a16:creationId xmlns:a16="http://schemas.microsoft.com/office/drawing/2014/main" xmlns="" id="{5A241FBE-F145-4114-AEC1-0FFF0802BED2}"/>
                </a:ext>
              </a:extLst>
            </p:cNvPr>
            <p:cNvSpPr/>
            <p:nvPr/>
          </p:nvSpPr>
          <p:spPr>
            <a:xfrm>
              <a:off x="9570941" y="6056490"/>
              <a:ext cx="883575"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lang="en-US" sz="1100">
                  <a:solidFill>
                    <a:schemeClr val="tx1"/>
                  </a:solidFill>
                </a:rPr>
                <a:t>Policy KOL</a:t>
              </a:r>
              <a:endParaRPr lang="en-US" sz="1100" dirty="0">
                <a:solidFill>
                  <a:schemeClr val="tx1"/>
                </a:solidFill>
              </a:endParaRPr>
            </a:p>
          </p:txBody>
        </p:sp>
        <p:grpSp>
          <p:nvGrpSpPr>
            <p:cNvPr id="15" name="Group 56">
              <a:extLst>
                <a:ext uri="{FF2B5EF4-FFF2-40B4-BE49-F238E27FC236}">
                  <a16:creationId xmlns:a16="http://schemas.microsoft.com/office/drawing/2014/main" xmlns="" id="{75605C65-86D0-421A-9327-0E61D0B86125}"/>
                </a:ext>
              </a:extLst>
            </p:cNvPr>
            <p:cNvGrpSpPr/>
            <p:nvPr/>
          </p:nvGrpSpPr>
          <p:grpSpPr>
            <a:xfrm>
              <a:off x="9362045" y="6064593"/>
              <a:ext cx="249559" cy="245404"/>
              <a:chOff x="1098550" y="4630738"/>
              <a:chExt cx="2205038" cy="2193925"/>
            </a:xfrm>
            <a:solidFill>
              <a:schemeClr val="tx2"/>
            </a:solidFill>
          </p:grpSpPr>
          <p:sp>
            <p:nvSpPr>
              <p:cNvPr id="16" name="Freeform 11">
                <a:extLst>
                  <a:ext uri="{FF2B5EF4-FFF2-40B4-BE49-F238E27FC236}">
                    <a16:creationId xmlns:a16="http://schemas.microsoft.com/office/drawing/2014/main" xmlns="" id="{B15F612D-15AB-401F-AE92-03A7CCDAF59E}"/>
                  </a:ext>
                </a:extLst>
              </p:cNvPr>
              <p:cNvSpPr>
                <a:spLocks noChangeArrowheads="1"/>
              </p:cNvSpPr>
              <p:nvPr/>
            </p:nvSpPr>
            <p:spPr bwMode="auto">
              <a:xfrm>
                <a:off x="1098550" y="5811838"/>
                <a:ext cx="619125" cy="619125"/>
              </a:xfrm>
              <a:custGeom>
                <a:avLst/>
                <a:gdLst>
                  <a:gd name="T0" fmla="*/ 1406 w 1720"/>
                  <a:gd name="T1" fmla="*/ 1313 h 1720"/>
                  <a:gd name="T2" fmla="*/ 1406 w 1720"/>
                  <a:gd name="T3" fmla="*/ 1313 h 1720"/>
                  <a:gd name="T4" fmla="*/ 1687 w 1720"/>
                  <a:gd name="T5" fmla="*/ 282 h 1720"/>
                  <a:gd name="T6" fmla="*/ 1469 w 1720"/>
                  <a:gd name="T7" fmla="*/ 63 h 1720"/>
                  <a:gd name="T8" fmla="*/ 437 w 1720"/>
                  <a:gd name="T9" fmla="*/ 313 h 1720"/>
                  <a:gd name="T10" fmla="*/ 344 w 1720"/>
                  <a:gd name="T11" fmla="*/ 625 h 1720"/>
                  <a:gd name="T12" fmla="*/ 531 w 1720"/>
                  <a:gd name="T13" fmla="*/ 813 h 1720"/>
                  <a:gd name="T14" fmla="*/ 125 w 1720"/>
                  <a:gd name="T15" fmla="*/ 1219 h 1720"/>
                  <a:gd name="T16" fmla="*/ 125 w 1720"/>
                  <a:gd name="T17" fmla="*/ 1625 h 1720"/>
                  <a:gd name="T18" fmla="*/ 313 w 1720"/>
                  <a:gd name="T19" fmla="*/ 1719 h 1720"/>
                  <a:gd name="T20" fmla="*/ 531 w 1720"/>
                  <a:gd name="T21" fmla="*/ 1625 h 1720"/>
                  <a:gd name="T22" fmla="*/ 938 w 1720"/>
                  <a:gd name="T23" fmla="*/ 1219 h 1720"/>
                  <a:gd name="T24" fmla="*/ 1125 w 1720"/>
                  <a:gd name="T25" fmla="*/ 1375 h 1720"/>
                  <a:gd name="T26" fmla="*/ 1406 w 1720"/>
                  <a:gd name="T27" fmla="*/ 1313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720">
                    <a:moveTo>
                      <a:pt x="1406" y="1313"/>
                    </a:moveTo>
                    <a:lnTo>
                      <a:pt x="1406" y="1313"/>
                    </a:lnTo>
                    <a:cubicBezTo>
                      <a:pt x="1687" y="282"/>
                      <a:pt x="1687" y="282"/>
                      <a:pt x="1687" y="282"/>
                    </a:cubicBezTo>
                    <a:cubicBezTo>
                      <a:pt x="1719" y="125"/>
                      <a:pt x="1594" y="0"/>
                      <a:pt x="1469" y="63"/>
                    </a:cubicBezTo>
                    <a:cubicBezTo>
                      <a:pt x="437" y="313"/>
                      <a:pt x="437" y="313"/>
                      <a:pt x="437" y="313"/>
                    </a:cubicBezTo>
                    <a:cubicBezTo>
                      <a:pt x="313" y="375"/>
                      <a:pt x="250" y="532"/>
                      <a:pt x="344" y="625"/>
                    </a:cubicBezTo>
                    <a:cubicBezTo>
                      <a:pt x="531" y="813"/>
                      <a:pt x="531" y="813"/>
                      <a:pt x="531" y="813"/>
                    </a:cubicBezTo>
                    <a:cubicBezTo>
                      <a:pt x="125" y="1219"/>
                      <a:pt x="125" y="1219"/>
                      <a:pt x="125" y="1219"/>
                    </a:cubicBezTo>
                    <a:cubicBezTo>
                      <a:pt x="0" y="1344"/>
                      <a:pt x="0" y="1500"/>
                      <a:pt x="125" y="1625"/>
                    </a:cubicBezTo>
                    <a:cubicBezTo>
                      <a:pt x="156" y="1688"/>
                      <a:pt x="250" y="1719"/>
                      <a:pt x="313" y="1719"/>
                    </a:cubicBezTo>
                    <a:cubicBezTo>
                      <a:pt x="375" y="1719"/>
                      <a:pt x="469" y="1688"/>
                      <a:pt x="531" y="1625"/>
                    </a:cubicBezTo>
                    <a:cubicBezTo>
                      <a:pt x="938" y="1219"/>
                      <a:pt x="938" y="1219"/>
                      <a:pt x="938" y="1219"/>
                    </a:cubicBezTo>
                    <a:cubicBezTo>
                      <a:pt x="1125" y="1375"/>
                      <a:pt x="1125" y="1375"/>
                      <a:pt x="1125" y="1375"/>
                    </a:cubicBezTo>
                    <a:cubicBezTo>
                      <a:pt x="1219" y="1500"/>
                      <a:pt x="1375" y="1438"/>
                      <a:pt x="1406" y="131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7" name="Freeform 12">
                <a:extLst>
                  <a:ext uri="{FF2B5EF4-FFF2-40B4-BE49-F238E27FC236}">
                    <a16:creationId xmlns:a16="http://schemas.microsoft.com/office/drawing/2014/main" xmlns="" id="{9129D80C-FCFF-453D-8D59-2D33D4D5C0C9}"/>
                  </a:ext>
                </a:extLst>
              </p:cNvPr>
              <p:cNvSpPr>
                <a:spLocks noChangeArrowheads="1"/>
              </p:cNvSpPr>
              <p:nvPr/>
            </p:nvSpPr>
            <p:spPr bwMode="auto">
              <a:xfrm>
                <a:off x="1874838" y="4630738"/>
                <a:ext cx="1428750" cy="1778000"/>
              </a:xfrm>
              <a:custGeom>
                <a:avLst/>
                <a:gdLst>
                  <a:gd name="T0" fmla="*/ 3375 w 3970"/>
                  <a:gd name="T1" fmla="*/ 0 h 4939"/>
                  <a:gd name="T2" fmla="*/ 3375 w 3970"/>
                  <a:gd name="T3" fmla="*/ 0 h 4939"/>
                  <a:gd name="T4" fmla="*/ 188 w 3970"/>
                  <a:gd name="T5" fmla="*/ 0 h 4939"/>
                  <a:gd name="T6" fmla="*/ 0 w 3970"/>
                  <a:gd name="T7" fmla="*/ 188 h 4939"/>
                  <a:gd name="T8" fmla="*/ 188 w 3970"/>
                  <a:gd name="T9" fmla="*/ 375 h 4939"/>
                  <a:gd name="T10" fmla="*/ 3375 w 3970"/>
                  <a:gd name="T11" fmla="*/ 375 h 4939"/>
                  <a:gd name="T12" fmla="*/ 3625 w 3970"/>
                  <a:gd name="T13" fmla="*/ 625 h 4939"/>
                  <a:gd name="T14" fmla="*/ 3625 w 3970"/>
                  <a:gd name="T15" fmla="*/ 4781 h 4939"/>
                  <a:gd name="T16" fmla="*/ 3813 w 3970"/>
                  <a:gd name="T17" fmla="*/ 4938 h 4939"/>
                  <a:gd name="T18" fmla="*/ 3969 w 3970"/>
                  <a:gd name="T19" fmla="*/ 4781 h 4939"/>
                  <a:gd name="T20" fmla="*/ 3969 w 3970"/>
                  <a:gd name="T21" fmla="*/ 625 h 4939"/>
                  <a:gd name="T22" fmla="*/ 3375 w 3970"/>
                  <a:gd name="T23" fmla="*/ 0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70" h="4939">
                    <a:moveTo>
                      <a:pt x="3375" y="0"/>
                    </a:moveTo>
                    <a:lnTo>
                      <a:pt x="3375" y="0"/>
                    </a:lnTo>
                    <a:cubicBezTo>
                      <a:pt x="188" y="0"/>
                      <a:pt x="188" y="0"/>
                      <a:pt x="188" y="0"/>
                    </a:cubicBezTo>
                    <a:cubicBezTo>
                      <a:pt x="94" y="0"/>
                      <a:pt x="0" y="94"/>
                      <a:pt x="0" y="188"/>
                    </a:cubicBezTo>
                    <a:cubicBezTo>
                      <a:pt x="0" y="281"/>
                      <a:pt x="94" y="375"/>
                      <a:pt x="188" y="375"/>
                    </a:cubicBezTo>
                    <a:cubicBezTo>
                      <a:pt x="3375" y="375"/>
                      <a:pt x="3375" y="375"/>
                      <a:pt x="3375" y="375"/>
                    </a:cubicBezTo>
                    <a:cubicBezTo>
                      <a:pt x="3500" y="375"/>
                      <a:pt x="3625" y="469"/>
                      <a:pt x="3625" y="625"/>
                    </a:cubicBezTo>
                    <a:cubicBezTo>
                      <a:pt x="3625" y="4781"/>
                      <a:pt x="3625" y="4781"/>
                      <a:pt x="3625" y="4781"/>
                    </a:cubicBezTo>
                    <a:cubicBezTo>
                      <a:pt x="3625" y="4875"/>
                      <a:pt x="3688" y="4938"/>
                      <a:pt x="3813" y="4938"/>
                    </a:cubicBezTo>
                    <a:cubicBezTo>
                      <a:pt x="3907" y="4938"/>
                      <a:pt x="3969" y="4875"/>
                      <a:pt x="3969" y="4781"/>
                    </a:cubicBezTo>
                    <a:cubicBezTo>
                      <a:pt x="3969" y="625"/>
                      <a:pt x="3969" y="625"/>
                      <a:pt x="3969" y="625"/>
                    </a:cubicBezTo>
                    <a:cubicBezTo>
                      <a:pt x="3969" y="281"/>
                      <a:pt x="3688" y="0"/>
                      <a:pt x="3375"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13">
                <a:extLst>
                  <a:ext uri="{FF2B5EF4-FFF2-40B4-BE49-F238E27FC236}">
                    <a16:creationId xmlns:a16="http://schemas.microsoft.com/office/drawing/2014/main" xmlns="" id="{A457D2E0-A1C0-4C3F-AD2D-ABFA6E04AEF4}"/>
                  </a:ext>
                </a:extLst>
              </p:cNvPr>
              <p:cNvSpPr>
                <a:spLocks noChangeArrowheads="1"/>
              </p:cNvSpPr>
              <p:nvPr/>
            </p:nvSpPr>
            <p:spPr bwMode="auto">
              <a:xfrm>
                <a:off x="1784350" y="6149975"/>
                <a:ext cx="933450" cy="134938"/>
              </a:xfrm>
              <a:custGeom>
                <a:avLst/>
                <a:gdLst>
                  <a:gd name="T0" fmla="*/ 188 w 2595"/>
                  <a:gd name="T1" fmla="*/ 375 h 376"/>
                  <a:gd name="T2" fmla="*/ 188 w 2595"/>
                  <a:gd name="T3" fmla="*/ 375 h 376"/>
                  <a:gd name="T4" fmla="*/ 2407 w 2595"/>
                  <a:gd name="T5" fmla="*/ 375 h 376"/>
                  <a:gd name="T6" fmla="*/ 2594 w 2595"/>
                  <a:gd name="T7" fmla="*/ 187 h 376"/>
                  <a:gd name="T8" fmla="*/ 2407 w 2595"/>
                  <a:gd name="T9" fmla="*/ 0 h 376"/>
                  <a:gd name="T10" fmla="*/ 188 w 2595"/>
                  <a:gd name="T11" fmla="*/ 0 h 376"/>
                  <a:gd name="T12" fmla="*/ 0 w 2595"/>
                  <a:gd name="T13" fmla="*/ 187 h 376"/>
                  <a:gd name="T14" fmla="*/ 188 w 2595"/>
                  <a:gd name="T15" fmla="*/ 375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76">
                    <a:moveTo>
                      <a:pt x="188" y="375"/>
                    </a:moveTo>
                    <a:lnTo>
                      <a:pt x="188" y="375"/>
                    </a:lnTo>
                    <a:cubicBezTo>
                      <a:pt x="2407" y="375"/>
                      <a:pt x="2407" y="375"/>
                      <a:pt x="2407" y="375"/>
                    </a:cubicBezTo>
                    <a:cubicBezTo>
                      <a:pt x="2500" y="375"/>
                      <a:pt x="2594" y="281"/>
                      <a:pt x="2594" y="187"/>
                    </a:cubicBezTo>
                    <a:cubicBezTo>
                      <a:pt x="2594" y="94"/>
                      <a:pt x="2500" y="0"/>
                      <a:pt x="2407" y="0"/>
                    </a:cubicBezTo>
                    <a:cubicBezTo>
                      <a:pt x="188" y="0"/>
                      <a:pt x="188" y="0"/>
                      <a:pt x="188" y="0"/>
                    </a:cubicBezTo>
                    <a:cubicBezTo>
                      <a:pt x="94" y="0"/>
                      <a:pt x="0" y="94"/>
                      <a:pt x="0" y="187"/>
                    </a:cubicBezTo>
                    <a:cubicBezTo>
                      <a:pt x="0" y="281"/>
                      <a:pt x="94" y="375"/>
                      <a:pt x="188"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14">
                <a:extLst>
                  <a:ext uri="{FF2B5EF4-FFF2-40B4-BE49-F238E27FC236}">
                    <a16:creationId xmlns:a16="http://schemas.microsoft.com/office/drawing/2014/main" xmlns="" id="{0C9F5719-1E92-40B6-95DE-7F3525AEA039}"/>
                  </a:ext>
                </a:extLst>
              </p:cNvPr>
              <p:cNvSpPr>
                <a:spLocks noChangeArrowheads="1"/>
              </p:cNvSpPr>
              <p:nvPr/>
            </p:nvSpPr>
            <p:spPr bwMode="auto">
              <a:xfrm>
                <a:off x="1784350" y="6408738"/>
                <a:ext cx="933450" cy="123825"/>
              </a:xfrm>
              <a:custGeom>
                <a:avLst/>
                <a:gdLst>
                  <a:gd name="T0" fmla="*/ 188 w 2595"/>
                  <a:gd name="T1" fmla="*/ 343 h 344"/>
                  <a:gd name="T2" fmla="*/ 188 w 2595"/>
                  <a:gd name="T3" fmla="*/ 343 h 344"/>
                  <a:gd name="T4" fmla="*/ 2407 w 2595"/>
                  <a:gd name="T5" fmla="*/ 343 h 344"/>
                  <a:gd name="T6" fmla="*/ 2594 w 2595"/>
                  <a:gd name="T7" fmla="*/ 187 h 344"/>
                  <a:gd name="T8" fmla="*/ 2407 w 2595"/>
                  <a:gd name="T9" fmla="*/ 0 h 344"/>
                  <a:gd name="T10" fmla="*/ 188 w 2595"/>
                  <a:gd name="T11" fmla="*/ 0 h 344"/>
                  <a:gd name="T12" fmla="*/ 0 w 2595"/>
                  <a:gd name="T13" fmla="*/ 187 h 344"/>
                  <a:gd name="T14" fmla="*/ 188 w 2595"/>
                  <a:gd name="T15" fmla="*/ 343 h 3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4">
                    <a:moveTo>
                      <a:pt x="188" y="343"/>
                    </a:moveTo>
                    <a:lnTo>
                      <a:pt x="188" y="343"/>
                    </a:lnTo>
                    <a:cubicBezTo>
                      <a:pt x="2407" y="343"/>
                      <a:pt x="2407" y="343"/>
                      <a:pt x="2407" y="343"/>
                    </a:cubicBezTo>
                    <a:cubicBezTo>
                      <a:pt x="2500" y="343"/>
                      <a:pt x="2594" y="281"/>
                      <a:pt x="2594" y="187"/>
                    </a:cubicBezTo>
                    <a:cubicBezTo>
                      <a:pt x="2594" y="93"/>
                      <a:pt x="2500" y="0"/>
                      <a:pt x="2407" y="0"/>
                    </a:cubicBezTo>
                    <a:cubicBezTo>
                      <a:pt x="188" y="0"/>
                      <a:pt x="188" y="0"/>
                      <a:pt x="188" y="0"/>
                    </a:cubicBezTo>
                    <a:cubicBezTo>
                      <a:pt x="94" y="0"/>
                      <a:pt x="0" y="93"/>
                      <a:pt x="0" y="187"/>
                    </a:cubicBezTo>
                    <a:cubicBezTo>
                      <a:pt x="0" y="281"/>
                      <a:pt x="94" y="343"/>
                      <a:pt x="188"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15">
                <a:extLst>
                  <a:ext uri="{FF2B5EF4-FFF2-40B4-BE49-F238E27FC236}">
                    <a16:creationId xmlns:a16="http://schemas.microsoft.com/office/drawing/2014/main" xmlns="" id="{EBD8EFB4-609F-4F47-BCF1-575ABEBBCB43}"/>
                  </a:ext>
                </a:extLst>
              </p:cNvPr>
              <p:cNvSpPr>
                <a:spLocks noChangeArrowheads="1"/>
              </p:cNvSpPr>
              <p:nvPr/>
            </p:nvSpPr>
            <p:spPr bwMode="auto">
              <a:xfrm>
                <a:off x="1784350" y="5902325"/>
                <a:ext cx="933450" cy="123825"/>
              </a:xfrm>
              <a:custGeom>
                <a:avLst/>
                <a:gdLst>
                  <a:gd name="T0" fmla="*/ 0 w 2595"/>
                  <a:gd name="T1" fmla="*/ 188 h 345"/>
                  <a:gd name="T2" fmla="*/ 0 w 2595"/>
                  <a:gd name="T3" fmla="*/ 188 h 345"/>
                  <a:gd name="T4" fmla="*/ 188 w 2595"/>
                  <a:gd name="T5" fmla="*/ 344 h 345"/>
                  <a:gd name="T6" fmla="*/ 2407 w 2595"/>
                  <a:gd name="T7" fmla="*/ 344 h 345"/>
                  <a:gd name="T8" fmla="*/ 2594 w 2595"/>
                  <a:gd name="T9" fmla="*/ 188 h 345"/>
                  <a:gd name="T10" fmla="*/ 2407 w 2595"/>
                  <a:gd name="T11" fmla="*/ 0 h 345"/>
                  <a:gd name="T12" fmla="*/ 188 w 2595"/>
                  <a:gd name="T13" fmla="*/ 0 h 345"/>
                  <a:gd name="T14" fmla="*/ 0 w 2595"/>
                  <a:gd name="T15" fmla="*/ 188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345">
                    <a:moveTo>
                      <a:pt x="0" y="188"/>
                    </a:moveTo>
                    <a:lnTo>
                      <a:pt x="0" y="188"/>
                    </a:lnTo>
                    <a:cubicBezTo>
                      <a:pt x="0" y="282"/>
                      <a:pt x="94" y="344"/>
                      <a:pt x="188" y="344"/>
                    </a:cubicBezTo>
                    <a:cubicBezTo>
                      <a:pt x="2407" y="344"/>
                      <a:pt x="2407" y="344"/>
                      <a:pt x="2407" y="344"/>
                    </a:cubicBezTo>
                    <a:cubicBezTo>
                      <a:pt x="2500" y="344"/>
                      <a:pt x="2594" y="282"/>
                      <a:pt x="2594" y="188"/>
                    </a:cubicBezTo>
                    <a:cubicBezTo>
                      <a:pt x="2594" y="63"/>
                      <a:pt x="2500" y="0"/>
                      <a:pt x="2407" y="0"/>
                    </a:cubicBezTo>
                    <a:cubicBezTo>
                      <a:pt x="188" y="0"/>
                      <a:pt x="188" y="0"/>
                      <a:pt x="188" y="0"/>
                    </a:cubicBezTo>
                    <a:cubicBezTo>
                      <a:pt x="94" y="0"/>
                      <a:pt x="0" y="63"/>
                      <a:pt x="0" y="1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16">
                <a:extLst>
                  <a:ext uri="{FF2B5EF4-FFF2-40B4-BE49-F238E27FC236}">
                    <a16:creationId xmlns:a16="http://schemas.microsoft.com/office/drawing/2014/main" xmlns="" id="{99B932DB-C861-4C74-A130-6351ED275A5A}"/>
                  </a:ext>
                </a:extLst>
              </p:cNvPr>
              <p:cNvSpPr>
                <a:spLocks noChangeArrowheads="1"/>
              </p:cNvSpPr>
              <p:nvPr/>
            </p:nvSpPr>
            <p:spPr bwMode="auto">
              <a:xfrm>
                <a:off x="1458913" y="4900613"/>
                <a:ext cx="1585912" cy="1924050"/>
              </a:xfrm>
              <a:custGeom>
                <a:avLst/>
                <a:gdLst>
                  <a:gd name="T0" fmla="*/ 3781 w 4407"/>
                  <a:gd name="T1" fmla="*/ 0 h 5345"/>
                  <a:gd name="T2" fmla="*/ 3781 w 4407"/>
                  <a:gd name="T3" fmla="*/ 0 h 5345"/>
                  <a:gd name="T4" fmla="*/ 844 w 4407"/>
                  <a:gd name="T5" fmla="*/ 0 h 5345"/>
                  <a:gd name="T6" fmla="*/ 0 w 4407"/>
                  <a:gd name="T7" fmla="*/ 938 h 5345"/>
                  <a:gd name="T8" fmla="*/ 0 w 4407"/>
                  <a:gd name="T9" fmla="*/ 2281 h 5345"/>
                  <a:gd name="T10" fmla="*/ 188 w 4407"/>
                  <a:gd name="T11" fmla="*/ 2438 h 5345"/>
                  <a:gd name="T12" fmla="*/ 344 w 4407"/>
                  <a:gd name="T13" fmla="*/ 2281 h 5345"/>
                  <a:gd name="T14" fmla="*/ 344 w 4407"/>
                  <a:gd name="T15" fmla="*/ 1375 h 5345"/>
                  <a:gd name="T16" fmla="*/ 687 w 4407"/>
                  <a:gd name="T17" fmla="*/ 1375 h 5345"/>
                  <a:gd name="T18" fmla="*/ 1281 w 4407"/>
                  <a:gd name="T19" fmla="*/ 781 h 5345"/>
                  <a:gd name="T20" fmla="*/ 1281 w 4407"/>
                  <a:gd name="T21" fmla="*/ 344 h 5345"/>
                  <a:gd name="T22" fmla="*/ 3781 w 4407"/>
                  <a:gd name="T23" fmla="*/ 344 h 5345"/>
                  <a:gd name="T24" fmla="*/ 4063 w 4407"/>
                  <a:gd name="T25" fmla="*/ 594 h 5345"/>
                  <a:gd name="T26" fmla="*/ 4063 w 4407"/>
                  <a:gd name="T27" fmla="*/ 4750 h 5345"/>
                  <a:gd name="T28" fmla="*/ 3781 w 4407"/>
                  <a:gd name="T29" fmla="*/ 5000 h 5345"/>
                  <a:gd name="T30" fmla="*/ 594 w 4407"/>
                  <a:gd name="T31" fmla="*/ 5000 h 5345"/>
                  <a:gd name="T32" fmla="*/ 344 w 4407"/>
                  <a:gd name="T33" fmla="*/ 4750 h 5345"/>
                  <a:gd name="T34" fmla="*/ 344 w 4407"/>
                  <a:gd name="T35" fmla="*/ 4313 h 5345"/>
                  <a:gd name="T36" fmla="*/ 188 w 4407"/>
                  <a:gd name="T37" fmla="*/ 4156 h 5345"/>
                  <a:gd name="T38" fmla="*/ 0 w 4407"/>
                  <a:gd name="T39" fmla="*/ 4313 h 5345"/>
                  <a:gd name="T40" fmla="*/ 0 w 4407"/>
                  <a:gd name="T41" fmla="*/ 4750 h 5345"/>
                  <a:gd name="T42" fmla="*/ 594 w 4407"/>
                  <a:gd name="T43" fmla="*/ 5344 h 5345"/>
                  <a:gd name="T44" fmla="*/ 3781 w 4407"/>
                  <a:gd name="T45" fmla="*/ 5344 h 5345"/>
                  <a:gd name="T46" fmla="*/ 4406 w 4407"/>
                  <a:gd name="T47" fmla="*/ 4750 h 5345"/>
                  <a:gd name="T48" fmla="*/ 4406 w 4407"/>
                  <a:gd name="T49" fmla="*/ 594 h 5345"/>
                  <a:gd name="T50" fmla="*/ 3781 w 4407"/>
                  <a:gd name="T51" fmla="*/ 0 h 5345"/>
                  <a:gd name="T52" fmla="*/ 938 w 4407"/>
                  <a:gd name="T53" fmla="*/ 781 h 5345"/>
                  <a:gd name="T54" fmla="*/ 938 w 4407"/>
                  <a:gd name="T55" fmla="*/ 781 h 5345"/>
                  <a:gd name="T56" fmla="*/ 687 w 4407"/>
                  <a:gd name="T57" fmla="*/ 1031 h 5345"/>
                  <a:gd name="T58" fmla="*/ 375 w 4407"/>
                  <a:gd name="T59" fmla="*/ 1031 h 5345"/>
                  <a:gd name="T60" fmla="*/ 938 w 4407"/>
                  <a:gd name="T61" fmla="*/ 438 h 5345"/>
                  <a:gd name="T62" fmla="*/ 938 w 4407"/>
                  <a:gd name="T63" fmla="*/ 781 h 5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07" h="5345">
                    <a:moveTo>
                      <a:pt x="3781" y="0"/>
                    </a:moveTo>
                    <a:lnTo>
                      <a:pt x="3781" y="0"/>
                    </a:lnTo>
                    <a:cubicBezTo>
                      <a:pt x="844" y="0"/>
                      <a:pt x="844" y="0"/>
                      <a:pt x="844" y="0"/>
                    </a:cubicBezTo>
                    <a:cubicBezTo>
                      <a:pt x="0" y="938"/>
                      <a:pt x="0" y="938"/>
                      <a:pt x="0" y="938"/>
                    </a:cubicBezTo>
                    <a:cubicBezTo>
                      <a:pt x="0" y="2281"/>
                      <a:pt x="0" y="2281"/>
                      <a:pt x="0" y="2281"/>
                    </a:cubicBezTo>
                    <a:cubicBezTo>
                      <a:pt x="0" y="2375"/>
                      <a:pt x="62" y="2438"/>
                      <a:pt x="188" y="2438"/>
                    </a:cubicBezTo>
                    <a:cubicBezTo>
                      <a:pt x="281" y="2438"/>
                      <a:pt x="344" y="2375"/>
                      <a:pt x="344" y="2281"/>
                    </a:cubicBezTo>
                    <a:cubicBezTo>
                      <a:pt x="344" y="1375"/>
                      <a:pt x="344" y="1375"/>
                      <a:pt x="344" y="1375"/>
                    </a:cubicBezTo>
                    <a:cubicBezTo>
                      <a:pt x="687" y="1375"/>
                      <a:pt x="687" y="1375"/>
                      <a:pt x="687" y="1375"/>
                    </a:cubicBezTo>
                    <a:cubicBezTo>
                      <a:pt x="1000" y="1375"/>
                      <a:pt x="1281" y="1125"/>
                      <a:pt x="1281" y="781"/>
                    </a:cubicBezTo>
                    <a:cubicBezTo>
                      <a:pt x="1281" y="344"/>
                      <a:pt x="1281" y="344"/>
                      <a:pt x="1281" y="344"/>
                    </a:cubicBezTo>
                    <a:cubicBezTo>
                      <a:pt x="3781" y="344"/>
                      <a:pt x="3781" y="344"/>
                      <a:pt x="3781" y="344"/>
                    </a:cubicBezTo>
                    <a:cubicBezTo>
                      <a:pt x="3938" y="344"/>
                      <a:pt x="4063" y="469"/>
                      <a:pt x="4063" y="594"/>
                    </a:cubicBezTo>
                    <a:cubicBezTo>
                      <a:pt x="4063" y="4750"/>
                      <a:pt x="4063" y="4750"/>
                      <a:pt x="4063" y="4750"/>
                    </a:cubicBezTo>
                    <a:cubicBezTo>
                      <a:pt x="4063" y="4875"/>
                      <a:pt x="3938" y="5000"/>
                      <a:pt x="3781" y="5000"/>
                    </a:cubicBezTo>
                    <a:cubicBezTo>
                      <a:pt x="594" y="5000"/>
                      <a:pt x="594" y="5000"/>
                      <a:pt x="594" y="5000"/>
                    </a:cubicBezTo>
                    <a:cubicBezTo>
                      <a:pt x="469" y="5000"/>
                      <a:pt x="344" y="4875"/>
                      <a:pt x="344" y="4750"/>
                    </a:cubicBezTo>
                    <a:cubicBezTo>
                      <a:pt x="344" y="4313"/>
                      <a:pt x="344" y="4313"/>
                      <a:pt x="344" y="4313"/>
                    </a:cubicBezTo>
                    <a:cubicBezTo>
                      <a:pt x="344" y="4219"/>
                      <a:pt x="281" y="4156"/>
                      <a:pt x="188" y="4156"/>
                    </a:cubicBezTo>
                    <a:cubicBezTo>
                      <a:pt x="62" y="4156"/>
                      <a:pt x="0" y="4219"/>
                      <a:pt x="0" y="4313"/>
                    </a:cubicBezTo>
                    <a:cubicBezTo>
                      <a:pt x="0" y="4750"/>
                      <a:pt x="0" y="4750"/>
                      <a:pt x="0" y="4750"/>
                    </a:cubicBezTo>
                    <a:cubicBezTo>
                      <a:pt x="0" y="5094"/>
                      <a:pt x="281" y="5344"/>
                      <a:pt x="594" y="5344"/>
                    </a:cubicBezTo>
                    <a:cubicBezTo>
                      <a:pt x="3781" y="5344"/>
                      <a:pt x="3781" y="5344"/>
                      <a:pt x="3781" y="5344"/>
                    </a:cubicBezTo>
                    <a:cubicBezTo>
                      <a:pt x="4125" y="5344"/>
                      <a:pt x="4406" y="5094"/>
                      <a:pt x="4406" y="4750"/>
                    </a:cubicBezTo>
                    <a:cubicBezTo>
                      <a:pt x="4406" y="594"/>
                      <a:pt x="4406" y="594"/>
                      <a:pt x="4406" y="594"/>
                    </a:cubicBezTo>
                    <a:cubicBezTo>
                      <a:pt x="4406" y="250"/>
                      <a:pt x="4125" y="0"/>
                      <a:pt x="3781" y="0"/>
                    </a:cubicBezTo>
                    <a:close/>
                    <a:moveTo>
                      <a:pt x="938" y="781"/>
                    </a:moveTo>
                    <a:lnTo>
                      <a:pt x="938" y="781"/>
                    </a:lnTo>
                    <a:cubicBezTo>
                      <a:pt x="938" y="906"/>
                      <a:pt x="813" y="1031"/>
                      <a:pt x="687" y="1031"/>
                    </a:cubicBezTo>
                    <a:cubicBezTo>
                      <a:pt x="375" y="1031"/>
                      <a:pt x="375" y="1031"/>
                      <a:pt x="375" y="1031"/>
                    </a:cubicBezTo>
                    <a:cubicBezTo>
                      <a:pt x="938" y="438"/>
                      <a:pt x="938" y="438"/>
                      <a:pt x="938" y="438"/>
                    </a:cubicBezTo>
                    <a:lnTo>
                      <a:pt x="938" y="78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17">
                <a:extLst>
                  <a:ext uri="{FF2B5EF4-FFF2-40B4-BE49-F238E27FC236}">
                    <a16:creationId xmlns:a16="http://schemas.microsoft.com/office/drawing/2014/main" xmlns="" id="{1D6635B2-26B7-4B15-9DE5-FF780721783C}"/>
                  </a:ext>
                </a:extLst>
              </p:cNvPr>
              <p:cNvSpPr>
                <a:spLocks noChangeArrowheads="1"/>
              </p:cNvSpPr>
              <p:nvPr/>
            </p:nvSpPr>
            <p:spPr bwMode="auto">
              <a:xfrm>
                <a:off x="1908175" y="5329238"/>
                <a:ext cx="192088" cy="203200"/>
              </a:xfrm>
              <a:custGeom>
                <a:avLst/>
                <a:gdLst>
                  <a:gd name="T0" fmla="*/ 250 w 532"/>
                  <a:gd name="T1" fmla="*/ 0 h 563"/>
                  <a:gd name="T2" fmla="*/ 250 w 532"/>
                  <a:gd name="T3" fmla="*/ 0 h 563"/>
                  <a:gd name="T4" fmla="*/ 0 w 532"/>
                  <a:gd name="T5" fmla="*/ 281 h 563"/>
                  <a:gd name="T6" fmla="*/ 250 w 532"/>
                  <a:gd name="T7" fmla="*/ 562 h 563"/>
                  <a:gd name="T8" fmla="*/ 531 w 532"/>
                  <a:gd name="T9" fmla="*/ 281 h 563"/>
                  <a:gd name="T10" fmla="*/ 250 w 532"/>
                  <a:gd name="T11" fmla="*/ 0 h 563"/>
                </a:gdLst>
                <a:ahLst/>
                <a:cxnLst>
                  <a:cxn ang="0">
                    <a:pos x="T0" y="T1"/>
                  </a:cxn>
                  <a:cxn ang="0">
                    <a:pos x="T2" y="T3"/>
                  </a:cxn>
                  <a:cxn ang="0">
                    <a:pos x="T4" y="T5"/>
                  </a:cxn>
                  <a:cxn ang="0">
                    <a:pos x="T6" y="T7"/>
                  </a:cxn>
                  <a:cxn ang="0">
                    <a:pos x="T8" y="T9"/>
                  </a:cxn>
                  <a:cxn ang="0">
                    <a:pos x="T10" y="T11"/>
                  </a:cxn>
                </a:cxnLst>
                <a:rect l="0" t="0" r="r" b="b"/>
                <a:pathLst>
                  <a:path w="532" h="563">
                    <a:moveTo>
                      <a:pt x="250" y="0"/>
                    </a:moveTo>
                    <a:lnTo>
                      <a:pt x="250" y="0"/>
                    </a:lnTo>
                    <a:cubicBezTo>
                      <a:pt x="125" y="0"/>
                      <a:pt x="0" y="125"/>
                      <a:pt x="0" y="281"/>
                    </a:cubicBezTo>
                    <a:cubicBezTo>
                      <a:pt x="0" y="437"/>
                      <a:pt x="125" y="562"/>
                      <a:pt x="250" y="562"/>
                    </a:cubicBezTo>
                    <a:cubicBezTo>
                      <a:pt x="406" y="562"/>
                      <a:pt x="531" y="437"/>
                      <a:pt x="531" y="281"/>
                    </a:cubicBezTo>
                    <a:cubicBezTo>
                      <a:pt x="531" y="125"/>
                      <a:pt x="406" y="0"/>
                      <a:pt x="250"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18">
                <a:extLst>
                  <a:ext uri="{FF2B5EF4-FFF2-40B4-BE49-F238E27FC236}">
                    <a16:creationId xmlns:a16="http://schemas.microsoft.com/office/drawing/2014/main" xmlns="" id="{D5C4CD72-3E26-4243-8ACB-48456D25631F}"/>
                  </a:ext>
                </a:extLst>
              </p:cNvPr>
              <p:cNvSpPr>
                <a:spLocks noChangeArrowheads="1"/>
              </p:cNvSpPr>
              <p:nvPr/>
            </p:nvSpPr>
            <p:spPr bwMode="auto">
              <a:xfrm>
                <a:off x="1819275" y="5530850"/>
                <a:ext cx="214313" cy="236538"/>
              </a:xfrm>
              <a:custGeom>
                <a:avLst/>
                <a:gdLst>
                  <a:gd name="T0" fmla="*/ 0 w 595"/>
                  <a:gd name="T1" fmla="*/ 281 h 657"/>
                  <a:gd name="T2" fmla="*/ 0 w 595"/>
                  <a:gd name="T3" fmla="*/ 281 h 657"/>
                  <a:gd name="T4" fmla="*/ 31 w 595"/>
                  <a:gd name="T5" fmla="*/ 656 h 657"/>
                  <a:gd name="T6" fmla="*/ 500 w 595"/>
                  <a:gd name="T7" fmla="*/ 656 h 657"/>
                  <a:gd name="T8" fmla="*/ 500 w 595"/>
                  <a:gd name="T9" fmla="*/ 312 h 657"/>
                  <a:gd name="T10" fmla="*/ 594 w 595"/>
                  <a:gd name="T11" fmla="*/ 63 h 657"/>
                  <a:gd name="T12" fmla="*/ 531 w 595"/>
                  <a:gd name="T13" fmla="*/ 63 h 657"/>
                  <a:gd name="T14" fmla="*/ 344 w 595"/>
                  <a:gd name="T15" fmla="*/ 31 h 657"/>
                  <a:gd name="T16" fmla="*/ 281 w 595"/>
                  <a:gd name="T17" fmla="*/ 0 h 657"/>
                  <a:gd name="T18" fmla="*/ 0 w 595"/>
                  <a:gd name="T19" fmla="*/ 28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0" y="281"/>
                    </a:moveTo>
                    <a:lnTo>
                      <a:pt x="0" y="281"/>
                    </a:lnTo>
                    <a:cubicBezTo>
                      <a:pt x="0" y="312"/>
                      <a:pt x="31" y="656"/>
                      <a:pt x="31" y="656"/>
                    </a:cubicBezTo>
                    <a:cubicBezTo>
                      <a:pt x="500" y="656"/>
                      <a:pt x="500" y="656"/>
                      <a:pt x="500" y="656"/>
                    </a:cubicBezTo>
                    <a:cubicBezTo>
                      <a:pt x="500" y="531"/>
                      <a:pt x="500" y="344"/>
                      <a:pt x="500" y="312"/>
                    </a:cubicBezTo>
                    <a:cubicBezTo>
                      <a:pt x="500" y="219"/>
                      <a:pt x="531" y="125"/>
                      <a:pt x="594" y="63"/>
                    </a:cubicBezTo>
                    <a:cubicBezTo>
                      <a:pt x="594" y="63"/>
                      <a:pt x="563" y="63"/>
                      <a:pt x="531" y="63"/>
                    </a:cubicBezTo>
                    <a:cubicBezTo>
                      <a:pt x="469" y="63"/>
                      <a:pt x="406" y="63"/>
                      <a:pt x="344" y="31"/>
                    </a:cubicBezTo>
                    <a:cubicBezTo>
                      <a:pt x="312" y="0"/>
                      <a:pt x="312" y="0"/>
                      <a:pt x="281" y="0"/>
                    </a:cubicBezTo>
                    <a:cubicBezTo>
                      <a:pt x="125" y="63"/>
                      <a:pt x="0" y="188"/>
                      <a:pt x="0" y="28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19">
                <a:extLst>
                  <a:ext uri="{FF2B5EF4-FFF2-40B4-BE49-F238E27FC236}">
                    <a16:creationId xmlns:a16="http://schemas.microsoft.com/office/drawing/2014/main" xmlns="" id="{41756036-0D2E-43E7-9A23-5B4E551491C1}"/>
                  </a:ext>
                </a:extLst>
              </p:cNvPr>
              <p:cNvSpPr>
                <a:spLocks noChangeArrowheads="1"/>
              </p:cNvSpPr>
              <p:nvPr/>
            </p:nvSpPr>
            <p:spPr bwMode="auto">
              <a:xfrm>
                <a:off x="2392363" y="5329238"/>
                <a:ext cx="203200" cy="203200"/>
              </a:xfrm>
              <a:custGeom>
                <a:avLst/>
                <a:gdLst>
                  <a:gd name="T0" fmla="*/ 281 w 563"/>
                  <a:gd name="T1" fmla="*/ 0 h 563"/>
                  <a:gd name="T2" fmla="*/ 281 w 563"/>
                  <a:gd name="T3" fmla="*/ 0 h 563"/>
                  <a:gd name="T4" fmla="*/ 31 w 563"/>
                  <a:gd name="T5" fmla="*/ 281 h 563"/>
                  <a:gd name="T6" fmla="*/ 281 w 563"/>
                  <a:gd name="T7" fmla="*/ 562 h 563"/>
                  <a:gd name="T8" fmla="*/ 531 w 563"/>
                  <a:gd name="T9" fmla="*/ 281 h 563"/>
                  <a:gd name="T10" fmla="*/ 281 w 563"/>
                  <a:gd name="T11" fmla="*/ 0 h 563"/>
                </a:gdLst>
                <a:ahLst/>
                <a:cxnLst>
                  <a:cxn ang="0">
                    <a:pos x="T0" y="T1"/>
                  </a:cxn>
                  <a:cxn ang="0">
                    <a:pos x="T2" y="T3"/>
                  </a:cxn>
                  <a:cxn ang="0">
                    <a:pos x="T4" y="T5"/>
                  </a:cxn>
                  <a:cxn ang="0">
                    <a:pos x="T6" y="T7"/>
                  </a:cxn>
                  <a:cxn ang="0">
                    <a:pos x="T8" y="T9"/>
                  </a:cxn>
                  <a:cxn ang="0">
                    <a:pos x="T10" y="T11"/>
                  </a:cxn>
                </a:cxnLst>
                <a:rect l="0" t="0" r="r" b="b"/>
                <a:pathLst>
                  <a:path w="563" h="563">
                    <a:moveTo>
                      <a:pt x="281" y="0"/>
                    </a:moveTo>
                    <a:lnTo>
                      <a:pt x="281" y="0"/>
                    </a:lnTo>
                    <a:cubicBezTo>
                      <a:pt x="125" y="0"/>
                      <a:pt x="0" y="125"/>
                      <a:pt x="31" y="281"/>
                    </a:cubicBezTo>
                    <a:cubicBezTo>
                      <a:pt x="31" y="437"/>
                      <a:pt x="156" y="562"/>
                      <a:pt x="281" y="562"/>
                    </a:cubicBezTo>
                    <a:cubicBezTo>
                      <a:pt x="406" y="562"/>
                      <a:pt x="531" y="437"/>
                      <a:pt x="531" y="281"/>
                    </a:cubicBezTo>
                    <a:cubicBezTo>
                      <a:pt x="562" y="125"/>
                      <a:pt x="437" y="0"/>
                      <a:pt x="281" y="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5" name="Freeform 20">
                <a:extLst>
                  <a:ext uri="{FF2B5EF4-FFF2-40B4-BE49-F238E27FC236}">
                    <a16:creationId xmlns:a16="http://schemas.microsoft.com/office/drawing/2014/main" xmlns="" id="{1B281152-E567-4E1A-B0F3-0992DA61C29C}"/>
                  </a:ext>
                </a:extLst>
              </p:cNvPr>
              <p:cNvSpPr>
                <a:spLocks noChangeArrowheads="1"/>
              </p:cNvSpPr>
              <p:nvPr/>
            </p:nvSpPr>
            <p:spPr bwMode="auto">
              <a:xfrm>
                <a:off x="2460625" y="5530850"/>
                <a:ext cx="214313" cy="236538"/>
              </a:xfrm>
              <a:custGeom>
                <a:avLst/>
                <a:gdLst>
                  <a:gd name="T0" fmla="*/ 594 w 595"/>
                  <a:gd name="T1" fmla="*/ 656 h 657"/>
                  <a:gd name="T2" fmla="*/ 594 w 595"/>
                  <a:gd name="T3" fmla="*/ 656 h 657"/>
                  <a:gd name="T4" fmla="*/ 594 w 595"/>
                  <a:gd name="T5" fmla="*/ 281 h 657"/>
                  <a:gd name="T6" fmla="*/ 344 w 595"/>
                  <a:gd name="T7" fmla="*/ 0 h 657"/>
                  <a:gd name="T8" fmla="*/ 282 w 595"/>
                  <a:gd name="T9" fmla="*/ 31 h 657"/>
                  <a:gd name="T10" fmla="*/ 94 w 595"/>
                  <a:gd name="T11" fmla="*/ 63 h 657"/>
                  <a:gd name="T12" fmla="*/ 0 w 595"/>
                  <a:gd name="T13" fmla="*/ 63 h 657"/>
                  <a:gd name="T14" fmla="*/ 125 w 595"/>
                  <a:gd name="T15" fmla="*/ 312 h 657"/>
                  <a:gd name="T16" fmla="*/ 125 w 595"/>
                  <a:gd name="T17" fmla="*/ 656 h 657"/>
                  <a:gd name="T18" fmla="*/ 594 w 595"/>
                  <a:gd name="T19"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657">
                    <a:moveTo>
                      <a:pt x="594" y="656"/>
                    </a:moveTo>
                    <a:lnTo>
                      <a:pt x="594" y="656"/>
                    </a:lnTo>
                    <a:cubicBezTo>
                      <a:pt x="594" y="656"/>
                      <a:pt x="594" y="344"/>
                      <a:pt x="594" y="281"/>
                    </a:cubicBezTo>
                    <a:cubicBezTo>
                      <a:pt x="594" y="188"/>
                      <a:pt x="500" y="63"/>
                      <a:pt x="344" y="0"/>
                    </a:cubicBezTo>
                    <a:cubicBezTo>
                      <a:pt x="313" y="0"/>
                      <a:pt x="313" y="0"/>
                      <a:pt x="282" y="31"/>
                    </a:cubicBezTo>
                    <a:cubicBezTo>
                      <a:pt x="250" y="63"/>
                      <a:pt x="157" y="63"/>
                      <a:pt x="94" y="63"/>
                    </a:cubicBezTo>
                    <a:cubicBezTo>
                      <a:pt x="63" y="63"/>
                      <a:pt x="32" y="63"/>
                      <a:pt x="0" y="63"/>
                    </a:cubicBezTo>
                    <a:cubicBezTo>
                      <a:pt x="63" y="125"/>
                      <a:pt x="125" y="219"/>
                      <a:pt x="125" y="312"/>
                    </a:cubicBezTo>
                    <a:cubicBezTo>
                      <a:pt x="125" y="656"/>
                      <a:pt x="125" y="656"/>
                      <a:pt x="125" y="656"/>
                    </a:cubicBezTo>
                    <a:lnTo>
                      <a:pt x="594" y="65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6" name="Freeform 21">
                <a:extLst>
                  <a:ext uri="{FF2B5EF4-FFF2-40B4-BE49-F238E27FC236}">
                    <a16:creationId xmlns:a16="http://schemas.microsoft.com/office/drawing/2014/main" xmlns="" id="{571A77B1-6617-4894-8B9D-E5203EF65BAC}"/>
                  </a:ext>
                </a:extLst>
              </p:cNvPr>
              <p:cNvSpPr>
                <a:spLocks noChangeArrowheads="1"/>
              </p:cNvSpPr>
              <p:nvPr/>
            </p:nvSpPr>
            <p:spPr bwMode="auto">
              <a:xfrm>
                <a:off x="2133600" y="5260975"/>
                <a:ext cx="236538" cy="247650"/>
              </a:xfrm>
              <a:custGeom>
                <a:avLst/>
                <a:gdLst>
                  <a:gd name="T0" fmla="*/ 313 w 657"/>
                  <a:gd name="T1" fmla="*/ 688 h 689"/>
                  <a:gd name="T2" fmla="*/ 313 w 657"/>
                  <a:gd name="T3" fmla="*/ 688 h 689"/>
                  <a:gd name="T4" fmla="*/ 625 w 657"/>
                  <a:gd name="T5" fmla="*/ 375 h 689"/>
                  <a:gd name="T6" fmla="*/ 313 w 657"/>
                  <a:gd name="T7" fmla="*/ 0 h 689"/>
                  <a:gd name="T8" fmla="*/ 0 w 657"/>
                  <a:gd name="T9" fmla="*/ 375 h 689"/>
                  <a:gd name="T10" fmla="*/ 313 w 657"/>
                  <a:gd name="T11" fmla="*/ 688 h 689"/>
                </a:gdLst>
                <a:ahLst/>
                <a:cxnLst>
                  <a:cxn ang="0">
                    <a:pos x="T0" y="T1"/>
                  </a:cxn>
                  <a:cxn ang="0">
                    <a:pos x="T2" y="T3"/>
                  </a:cxn>
                  <a:cxn ang="0">
                    <a:pos x="T4" y="T5"/>
                  </a:cxn>
                  <a:cxn ang="0">
                    <a:pos x="T6" y="T7"/>
                  </a:cxn>
                  <a:cxn ang="0">
                    <a:pos x="T8" y="T9"/>
                  </a:cxn>
                  <a:cxn ang="0">
                    <a:pos x="T10" y="T11"/>
                  </a:cxn>
                </a:cxnLst>
                <a:rect l="0" t="0" r="r" b="b"/>
                <a:pathLst>
                  <a:path w="657" h="689">
                    <a:moveTo>
                      <a:pt x="313" y="688"/>
                    </a:moveTo>
                    <a:lnTo>
                      <a:pt x="313" y="688"/>
                    </a:lnTo>
                    <a:cubicBezTo>
                      <a:pt x="500" y="688"/>
                      <a:pt x="625" y="563"/>
                      <a:pt x="625" y="375"/>
                    </a:cubicBezTo>
                    <a:cubicBezTo>
                      <a:pt x="656" y="188"/>
                      <a:pt x="500" y="0"/>
                      <a:pt x="313" y="0"/>
                    </a:cubicBezTo>
                    <a:cubicBezTo>
                      <a:pt x="125" y="0"/>
                      <a:pt x="0" y="188"/>
                      <a:pt x="0" y="375"/>
                    </a:cubicBezTo>
                    <a:cubicBezTo>
                      <a:pt x="0" y="563"/>
                      <a:pt x="156" y="688"/>
                      <a:pt x="313" y="688"/>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7" name="Freeform 22">
                <a:extLst>
                  <a:ext uri="{FF2B5EF4-FFF2-40B4-BE49-F238E27FC236}">
                    <a16:creationId xmlns:a16="http://schemas.microsoft.com/office/drawing/2014/main" xmlns="" id="{11F0B4D2-43A3-405F-9304-FCC236D60A50}"/>
                  </a:ext>
                </a:extLst>
              </p:cNvPr>
              <p:cNvSpPr>
                <a:spLocks noChangeArrowheads="1"/>
              </p:cNvSpPr>
              <p:nvPr/>
            </p:nvSpPr>
            <p:spPr bwMode="auto">
              <a:xfrm>
                <a:off x="2032000" y="5519738"/>
                <a:ext cx="439738" cy="280987"/>
              </a:xfrm>
              <a:custGeom>
                <a:avLst/>
                <a:gdLst>
                  <a:gd name="T0" fmla="*/ 0 w 1220"/>
                  <a:gd name="T1" fmla="*/ 343 h 782"/>
                  <a:gd name="T2" fmla="*/ 0 w 1220"/>
                  <a:gd name="T3" fmla="*/ 343 h 782"/>
                  <a:gd name="T4" fmla="*/ 0 w 1220"/>
                  <a:gd name="T5" fmla="*/ 781 h 782"/>
                  <a:gd name="T6" fmla="*/ 1219 w 1220"/>
                  <a:gd name="T7" fmla="*/ 781 h 782"/>
                  <a:gd name="T8" fmla="*/ 1219 w 1220"/>
                  <a:gd name="T9" fmla="*/ 343 h 782"/>
                  <a:gd name="T10" fmla="*/ 875 w 1220"/>
                  <a:gd name="T11" fmla="*/ 0 h 782"/>
                  <a:gd name="T12" fmla="*/ 844 w 1220"/>
                  <a:gd name="T13" fmla="*/ 31 h 782"/>
                  <a:gd name="T14" fmla="*/ 594 w 1220"/>
                  <a:gd name="T15" fmla="*/ 62 h 782"/>
                  <a:gd name="T16" fmla="*/ 594 w 1220"/>
                  <a:gd name="T17" fmla="*/ 62 h 782"/>
                  <a:gd name="T18" fmla="*/ 375 w 1220"/>
                  <a:gd name="T19" fmla="*/ 31 h 782"/>
                  <a:gd name="T20" fmla="*/ 344 w 1220"/>
                  <a:gd name="T21" fmla="*/ 0 h 782"/>
                  <a:gd name="T22" fmla="*/ 0 w 1220"/>
                  <a:gd name="T23" fmla="*/ 34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0" h="782">
                    <a:moveTo>
                      <a:pt x="0" y="343"/>
                    </a:moveTo>
                    <a:lnTo>
                      <a:pt x="0" y="343"/>
                    </a:lnTo>
                    <a:cubicBezTo>
                      <a:pt x="0" y="375"/>
                      <a:pt x="0" y="781"/>
                      <a:pt x="0" y="781"/>
                    </a:cubicBezTo>
                    <a:cubicBezTo>
                      <a:pt x="1219" y="781"/>
                      <a:pt x="1219" y="781"/>
                      <a:pt x="1219" y="781"/>
                    </a:cubicBezTo>
                    <a:cubicBezTo>
                      <a:pt x="1219" y="750"/>
                      <a:pt x="1219" y="406"/>
                      <a:pt x="1219" y="343"/>
                    </a:cubicBezTo>
                    <a:cubicBezTo>
                      <a:pt x="1219" y="219"/>
                      <a:pt x="1094" y="62"/>
                      <a:pt x="875" y="0"/>
                    </a:cubicBezTo>
                    <a:cubicBezTo>
                      <a:pt x="875" y="0"/>
                      <a:pt x="844" y="0"/>
                      <a:pt x="844" y="31"/>
                    </a:cubicBezTo>
                    <a:cubicBezTo>
                      <a:pt x="781" y="62"/>
                      <a:pt x="687" y="62"/>
                      <a:pt x="594" y="62"/>
                    </a:cubicBezTo>
                    <a:lnTo>
                      <a:pt x="594" y="62"/>
                    </a:lnTo>
                    <a:cubicBezTo>
                      <a:pt x="531" y="62"/>
                      <a:pt x="437" y="62"/>
                      <a:pt x="375" y="31"/>
                    </a:cubicBezTo>
                    <a:cubicBezTo>
                      <a:pt x="375" y="0"/>
                      <a:pt x="344" y="0"/>
                      <a:pt x="344" y="0"/>
                    </a:cubicBezTo>
                    <a:cubicBezTo>
                      <a:pt x="125" y="62"/>
                      <a:pt x="0" y="219"/>
                      <a:pt x="0" y="343"/>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grpSp>
    </p:spTree>
    <p:extLst>
      <p:ext uri="{BB962C8B-B14F-4D97-AF65-F5344CB8AC3E}">
        <p14:creationId xmlns:p14="http://schemas.microsoft.com/office/powerpoint/2010/main" val="4205122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6F8404F5-6AAC-460B-BA24-432AD10B3810}"/>
              </a:ext>
            </a:extLst>
          </p:cNvPr>
          <p:cNvGraphicFramePr>
            <a:graphicFrameLocks noChangeAspect="1"/>
          </p:cNvGraphicFramePr>
          <p:nvPr>
            <p:custDataLst>
              <p:tags r:id="rId2"/>
            </p:custDataLst>
            <p:extLst>
              <p:ext uri="{D42A27DB-BD31-4B8C-83A1-F6EECF244321}">
                <p14:modId xmlns:p14="http://schemas.microsoft.com/office/powerpoint/2010/main" val="3514560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5"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6F8404F5-6AAC-460B-BA24-432AD10B38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D8702E1B-7C93-4E5F-8A02-CE78F80D070A}"/>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3600" dirty="0">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xmlns="" id="{49774392-15B9-44E1-B432-3D32E5BBCD55}"/>
              </a:ext>
            </a:extLst>
          </p:cNvPr>
          <p:cNvSpPr>
            <a:spLocks noGrp="1"/>
          </p:cNvSpPr>
          <p:nvPr>
            <p:ph type="title"/>
          </p:nvPr>
        </p:nvSpPr>
        <p:spPr/>
        <p:txBody>
          <a:bodyPr anchor="t"/>
          <a:lstStyle/>
          <a:p>
            <a:r>
              <a:rPr lang="en-US"/>
              <a:t>Proposed recommendations… </a:t>
            </a:r>
            <a:endParaRPr lang="en-US" dirty="0"/>
          </a:p>
        </p:txBody>
      </p:sp>
      <p:sp>
        <p:nvSpPr>
          <p:cNvPr id="6" name="Content Placeholder 3">
            <a:extLst>
              <a:ext uri="{FF2B5EF4-FFF2-40B4-BE49-F238E27FC236}">
                <a16:creationId xmlns:a16="http://schemas.microsoft.com/office/drawing/2014/main" xmlns="" id="{B226040A-A386-4FA4-A76F-CE9FFBCDD883}"/>
              </a:ext>
            </a:extLst>
          </p:cNvPr>
          <p:cNvSpPr txBox="1">
            <a:spLocks/>
          </p:cNvSpPr>
          <p:nvPr/>
        </p:nvSpPr>
        <p:spPr>
          <a:xfrm>
            <a:off x="2034988" y="1871218"/>
            <a:ext cx="9103793" cy="854689"/>
          </a:xfrm>
          <a:prstGeom prst="rect">
            <a:avLst/>
          </a:prstGeom>
          <a:noFill/>
          <a:ln w="19050">
            <a:noFill/>
          </a:ln>
        </p:spPr>
        <p:txBody>
          <a:bodyPr anchor="ctr" anchorCtr="0"/>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000">
                <a:solidFill>
                  <a:schemeClr val="bg1"/>
                </a:solidFill>
              </a:rPr>
              <a:t>Enhance involvement of final users of products in HTA and Pricing and Reimbursement decision making</a:t>
            </a:r>
            <a:endParaRPr lang="en-US" sz="2000" dirty="0">
              <a:solidFill>
                <a:schemeClr val="bg1"/>
              </a:solidFill>
            </a:endParaRPr>
          </a:p>
        </p:txBody>
      </p:sp>
      <p:sp>
        <p:nvSpPr>
          <p:cNvPr id="7" name="Content Placeholder 3">
            <a:extLst>
              <a:ext uri="{FF2B5EF4-FFF2-40B4-BE49-F238E27FC236}">
                <a16:creationId xmlns:a16="http://schemas.microsoft.com/office/drawing/2014/main" xmlns="" id="{B717D3EB-A014-436E-A479-5ABEA5A57381}"/>
              </a:ext>
            </a:extLst>
          </p:cNvPr>
          <p:cNvSpPr txBox="1">
            <a:spLocks/>
          </p:cNvSpPr>
          <p:nvPr/>
        </p:nvSpPr>
        <p:spPr>
          <a:xfrm>
            <a:off x="2034988" y="2711752"/>
            <a:ext cx="9103793" cy="854689"/>
          </a:xfrm>
          <a:prstGeom prst="rect">
            <a:avLst/>
          </a:prstGeom>
          <a:noFill/>
          <a:ln w="19050">
            <a:noFill/>
          </a:ln>
        </p:spPr>
        <p:txBody>
          <a:bodyPr anchor="ctr" anchorCtr="0"/>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000">
                <a:solidFill>
                  <a:schemeClr val="bg1"/>
                </a:solidFill>
              </a:rPr>
              <a:t>Holistically evaluate value over a product’s lifecycle and be receptive to additional data to reassess a product’s value post-launch</a:t>
            </a:r>
            <a:endParaRPr lang="en-US" sz="2000" dirty="0">
              <a:solidFill>
                <a:schemeClr val="bg1"/>
              </a:solidFill>
            </a:endParaRPr>
          </a:p>
        </p:txBody>
      </p:sp>
      <p:sp>
        <p:nvSpPr>
          <p:cNvPr id="8" name="Content Placeholder 3">
            <a:extLst>
              <a:ext uri="{FF2B5EF4-FFF2-40B4-BE49-F238E27FC236}">
                <a16:creationId xmlns:a16="http://schemas.microsoft.com/office/drawing/2014/main" xmlns="" id="{7E258CB5-4DD7-4FAB-85B7-FCECAE942C65}"/>
              </a:ext>
            </a:extLst>
          </p:cNvPr>
          <p:cNvSpPr txBox="1">
            <a:spLocks/>
          </p:cNvSpPr>
          <p:nvPr/>
        </p:nvSpPr>
        <p:spPr>
          <a:xfrm>
            <a:off x="2034988" y="4392819"/>
            <a:ext cx="9103793" cy="854689"/>
          </a:xfrm>
          <a:prstGeom prst="rect">
            <a:avLst/>
          </a:prstGeom>
          <a:noFill/>
          <a:ln w="19050">
            <a:noFill/>
          </a:ln>
        </p:spPr>
        <p:txBody>
          <a:bodyPr anchor="ctr" anchorCtr="0"/>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000" dirty="0">
                <a:solidFill>
                  <a:schemeClr val="bg1"/>
                </a:solidFill>
              </a:rPr>
              <a:t>Explore feasibility of appropriately rewarding the studied </a:t>
            </a:r>
            <a:r>
              <a:rPr lang="en-US" sz="2000" i="1" dirty="0">
                <a:solidFill>
                  <a:schemeClr val="bg1"/>
                </a:solidFill>
              </a:rPr>
              <a:t>Person-Centered Therapeutic Innovations </a:t>
            </a:r>
            <a:r>
              <a:rPr lang="en-US" sz="2000" dirty="0">
                <a:solidFill>
                  <a:schemeClr val="bg1"/>
                </a:solidFill>
              </a:rPr>
              <a:t>with a multi-stakeholder approach</a:t>
            </a:r>
          </a:p>
        </p:txBody>
      </p:sp>
      <p:sp>
        <p:nvSpPr>
          <p:cNvPr id="10" name="Content Placeholder 3">
            <a:extLst>
              <a:ext uri="{FF2B5EF4-FFF2-40B4-BE49-F238E27FC236}">
                <a16:creationId xmlns:a16="http://schemas.microsoft.com/office/drawing/2014/main" xmlns="" id="{AA7683FA-A455-47F7-926B-F2E462563D39}"/>
              </a:ext>
            </a:extLst>
          </p:cNvPr>
          <p:cNvSpPr txBox="1">
            <a:spLocks/>
          </p:cNvSpPr>
          <p:nvPr/>
        </p:nvSpPr>
        <p:spPr>
          <a:xfrm>
            <a:off x="2034988" y="3552286"/>
            <a:ext cx="9103793" cy="854689"/>
          </a:xfrm>
          <a:prstGeom prst="rect">
            <a:avLst/>
          </a:prstGeom>
          <a:noFill/>
          <a:ln w="19050">
            <a:noFill/>
          </a:ln>
        </p:spPr>
        <p:txBody>
          <a:bodyPr anchor="ctr" anchorCtr="0"/>
          <a:lstStyle>
            <a:lvl1pPr marL="171450" indent="-17145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429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7150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42950" indent="-17145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7145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000">
                <a:solidFill>
                  <a:schemeClr val="bg1"/>
                </a:solidFill>
              </a:rPr>
              <a:t>Better understand the value of usage experience benefits</a:t>
            </a:r>
            <a:endParaRPr lang="en-US" sz="2000" dirty="0">
              <a:solidFill>
                <a:schemeClr val="bg1"/>
              </a:solidFill>
            </a:endParaRPr>
          </a:p>
        </p:txBody>
      </p:sp>
    </p:spTree>
    <p:extLst>
      <p:ext uri="{BB962C8B-B14F-4D97-AF65-F5344CB8AC3E}">
        <p14:creationId xmlns:p14="http://schemas.microsoft.com/office/powerpoint/2010/main" val="87222958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6F8404F5-6AAC-460B-BA24-432AD10B3810}"/>
              </a:ext>
            </a:extLst>
          </p:cNvPr>
          <p:cNvGraphicFramePr>
            <a:graphicFrameLocks noChangeAspect="1"/>
          </p:cNvGraphicFramePr>
          <p:nvPr>
            <p:custDataLst>
              <p:tags r:id="rId2"/>
            </p:custDataLst>
            <p:extLst>
              <p:ext uri="{D42A27DB-BD31-4B8C-83A1-F6EECF244321}">
                <p14:modId xmlns:p14="http://schemas.microsoft.com/office/powerpoint/2010/main" val="3420576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6F8404F5-6AAC-460B-BA24-432AD10B38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D8702E1B-7C93-4E5F-8A02-CE78F80D070A}"/>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3600" dirty="0">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xmlns="" id="{49774392-15B9-44E1-B432-3D32E5BBCD55}"/>
              </a:ext>
            </a:extLst>
          </p:cNvPr>
          <p:cNvSpPr>
            <a:spLocks noGrp="1"/>
          </p:cNvSpPr>
          <p:nvPr>
            <p:ph type="title"/>
          </p:nvPr>
        </p:nvSpPr>
        <p:spPr/>
        <p:txBody>
          <a:bodyPr anchor="t"/>
          <a:lstStyle/>
          <a:p>
            <a:pPr algn="ctr"/>
            <a:r>
              <a:rPr lang="en-US"/>
              <a:t/>
            </a:r>
            <a:br>
              <a:rPr lang="en-US"/>
            </a:br>
            <a:r>
              <a:rPr lang="en-US"/>
              <a:t/>
            </a:r>
            <a:br>
              <a:rPr lang="en-US"/>
            </a:br>
            <a:r>
              <a:rPr lang="en-US"/>
              <a:t/>
            </a:r>
            <a:br>
              <a:rPr lang="en-US"/>
            </a:br>
            <a:r>
              <a:rPr lang="en-US"/>
              <a:t/>
            </a:r>
            <a:br>
              <a:rPr lang="en-US"/>
            </a:br>
            <a:r>
              <a:rPr lang="en-US"/>
              <a:t>Case Studies</a:t>
            </a:r>
            <a:endParaRPr lang="en-US" dirty="0"/>
          </a:p>
        </p:txBody>
      </p:sp>
    </p:spTree>
    <p:extLst>
      <p:ext uri="{BB962C8B-B14F-4D97-AF65-F5344CB8AC3E}">
        <p14:creationId xmlns:p14="http://schemas.microsoft.com/office/powerpoint/2010/main" val="150024593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A4A4632C-A20D-4E94-B632-C4010849E19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xmlns="" id="{A4A4632C-A20D-4E94-B632-C4010849E1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DB6E37B4-1F2B-4473-9E76-E865EFCAC05C}"/>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Calibri" panose="020F0502020204030204" pitchFamily="34" charset="0"/>
              <a:ea typeface="Malgun Gothic" panose="020B0503020000020004" pitchFamily="34" charset="-127"/>
              <a:cs typeface="Times New Roman" panose="02020603050405020304" pitchFamily="18" charset="0"/>
              <a:sym typeface="Calibri" panose="020F0502020204030204" pitchFamily="34" charset="0"/>
            </a:endParaRPr>
          </a:p>
        </p:txBody>
      </p:sp>
      <p:sp>
        <p:nvSpPr>
          <p:cNvPr id="4" name="Title 3">
            <a:extLst>
              <a:ext uri="{FF2B5EF4-FFF2-40B4-BE49-F238E27FC236}">
                <a16:creationId xmlns:a16="http://schemas.microsoft.com/office/drawing/2014/main" xmlns="" id="{E8E91244-B595-4B90-BDBC-9B92DC93F530}"/>
              </a:ext>
            </a:extLst>
          </p:cNvPr>
          <p:cNvSpPr>
            <a:spLocks noGrp="1"/>
          </p:cNvSpPr>
          <p:nvPr>
            <p:ph type="title"/>
          </p:nvPr>
        </p:nvSpPr>
        <p:spPr>
          <a:xfrm>
            <a:off x="1721276" y="2107576"/>
            <a:ext cx="6494469" cy="3616037"/>
          </a:xfrm>
        </p:spPr>
        <p:txBody>
          <a:bodyPr/>
          <a:lstStyle/>
          <a:p>
            <a:r>
              <a:rPr lang="en-US"/>
              <a:t>Fluticasone furoate / Vilanterol (</a:t>
            </a:r>
            <a:r>
              <a:rPr lang="en-US">
                <a:latin typeface="Calibri" panose="020F0502020204030204" pitchFamily="34" charset="0"/>
                <a:ea typeface="Malgun Gothic" panose="020B0503020000020004" pitchFamily="34" charset="-127"/>
                <a:cs typeface="Times New Roman" panose="02020603050405020304" pitchFamily="18" charset="0"/>
              </a:rPr>
              <a:t>Relvar Ellipta</a:t>
            </a:r>
            <a:r>
              <a:rPr lang="en-US"/>
              <a:t>)</a:t>
            </a:r>
            <a:endParaRPr lang="en-US" dirty="0"/>
          </a:p>
        </p:txBody>
      </p:sp>
    </p:spTree>
    <p:extLst>
      <p:ext uri="{BB962C8B-B14F-4D97-AF65-F5344CB8AC3E}">
        <p14:creationId xmlns:p14="http://schemas.microsoft.com/office/powerpoint/2010/main" val="1105571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24AC5632-B0C7-4384-B689-BEAD96FC0F5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7" name="think-cell Slide" r:id="rId6" imgW="216" imgH="216" progId="TCLayout.ActiveDocument.1">
                  <p:embed/>
                </p:oleObj>
              </mc:Choice>
              <mc:Fallback>
                <p:oleObj name="think-cell Slide" r:id="rId6" imgW="216" imgH="216" progId="TCLayout.ActiveDocument.1">
                  <p:embed/>
                  <p:pic>
                    <p:nvPicPr>
                      <p:cNvPr id="6" name="Object 5" hidden="1">
                        <a:extLst>
                          <a:ext uri="{FF2B5EF4-FFF2-40B4-BE49-F238E27FC236}">
                            <a16:creationId xmlns:a16="http://schemas.microsoft.com/office/drawing/2014/main" xmlns="" id="{24AC5632-B0C7-4384-B689-BEAD96FC0F5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0F1BF49F-3D4D-4AFA-B3FC-7AED6C072EA4}"/>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Content Placeholder 1">
            <a:extLst>
              <a:ext uri="{FF2B5EF4-FFF2-40B4-BE49-F238E27FC236}">
                <a16:creationId xmlns:a16="http://schemas.microsoft.com/office/drawing/2014/main" xmlns="" id="{168E802D-EA7F-4146-B5F4-DD811E7A40F5}"/>
              </a:ext>
            </a:extLst>
          </p:cNvPr>
          <p:cNvSpPr>
            <a:spLocks noGrp="1"/>
          </p:cNvSpPr>
          <p:nvPr>
            <p:ph idx="1"/>
          </p:nvPr>
        </p:nvSpPr>
        <p:spPr>
          <a:xfrm>
            <a:off x="384694" y="1062731"/>
            <a:ext cx="11338560" cy="5068248"/>
          </a:xfrm>
        </p:spPr>
        <p:txBody>
          <a:bodyPr>
            <a:noAutofit/>
          </a:bodyPr>
          <a:lstStyle/>
          <a:p>
            <a:pPr>
              <a:spcBef>
                <a:spcPts val="600"/>
              </a:spcBef>
            </a:pPr>
            <a:r>
              <a:rPr lang="en-US" sz="900" dirty="0"/>
              <a:t>Clinical trials recruit highly selected patients and efficacy data are often not translated into the same degree of effectiveness in the real world setting. For example, adherence in patients with COPD ranges from 10% to 40% in clinical practice, in contrast to the much higher rate of 70% to 90% reported in clinical trials (Bourbeau et al, 2008)</a:t>
            </a:r>
          </a:p>
          <a:p>
            <a:pPr>
              <a:spcBef>
                <a:spcPts val="600"/>
              </a:spcBef>
            </a:pPr>
            <a:r>
              <a:rPr lang="en-US" sz="900" dirty="0"/>
              <a:t>The ELLIPTA</a:t>
            </a:r>
            <a:r>
              <a:rPr lang="en-US" sz="900" baseline="30000" dirty="0"/>
              <a:t>®</a:t>
            </a:r>
            <a:r>
              <a:rPr lang="en-US" sz="900" dirty="0"/>
              <a:t> dry powder inhaler was developed for the delivery of once-daily therapies for the treatment of asthma and chronic obstructive pulmonary disease (Grant et al, 2015) </a:t>
            </a:r>
          </a:p>
          <a:p>
            <a:pPr>
              <a:spcBef>
                <a:spcPts val="600"/>
              </a:spcBef>
            </a:pPr>
            <a:r>
              <a:rPr lang="en-US" sz="900" dirty="0"/>
              <a:t>In a 3-month placebo-controlled studies, ≥98% of patients used the Ellipta™ DPI correctly and 99% of patients found the inhaler easy/very easy-to-use and the dose counter easy/very easy to read (Riley et al, 2016)</a:t>
            </a:r>
          </a:p>
          <a:p>
            <a:pPr>
              <a:spcBef>
                <a:spcPts val="600"/>
              </a:spcBef>
            </a:pPr>
            <a:r>
              <a:rPr lang="en-US" sz="900" dirty="0"/>
              <a:t>GSK committed significant investment to generate real world evidence to further support the clinical effectiveness and safety in Asthma and COPD  – </a:t>
            </a:r>
            <a:r>
              <a:rPr lang="en-US" sz="900" dirty="0" err="1"/>
              <a:t>Salford</a:t>
            </a:r>
            <a:r>
              <a:rPr lang="en-US" sz="900" dirty="0"/>
              <a:t> Lung Study (SLS)</a:t>
            </a:r>
          </a:p>
          <a:p>
            <a:pPr>
              <a:spcBef>
                <a:spcPts val="600"/>
              </a:spcBef>
            </a:pPr>
            <a:r>
              <a:rPr lang="en-US" sz="900" dirty="0"/>
              <a:t>The </a:t>
            </a:r>
            <a:r>
              <a:rPr lang="en-US" sz="900" dirty="0" err="1"/>
              <a:t>Salford</a:t>
            </a:r>
            <a:r>
              <a:rPr lang="en-US" sz="900" dirty="0"/>
              <a:t> Lung Study was a prospective, 12-month, open-label, parallel-group, randomized trial conducted in </a:t>
            </a:r>
            <a:r>
              <a:rPr lang="en-US" sz="900" dirty="0" err="1"/>
              <a:t>Salford</a:t>
            </a:r>
            <a:r>
              <a:rPr lang="en-US" sz="900" dirty="0"/>
              <a:t> and South Manchester, United Kingdom. Participants were assigned, in a 1:1 ratio, to receive one of two treatments: combination therapy with 100 </a:t>
            </a:r>
            <a:r>
              <a:rPr lang="en-US" sz="900" dirty="0" err="1"/>
              <a:t>μg</a:t>
            </a:r>
            <a:r>
              <a:rPr lang="en-US" sz="900" dirty="0"/>
              <a:t> of fluticasone furoate and 25 </a:t>
            </a:r>
            <a:r>
              <a:rPr lang="en-US" sz="900" dirty="0" err="1"/>
              <a:t>μg</a:t>
            </a:r>
            <a:r>
              <a:rPr lang="en-US" sz="900" dirty="0"/>
              <a:t> of vilanterol, administered once daily as a dry powder through an inhaler (Ellipta, GlaxoSmithKline) (the fluticasone furoate–vilanterol group); or the continuation of usual care as determined by the general practitioner (the usual-care group). For Asthma , the usual-care group consisted of treatment considered appropriate by GPs (ICS or ICS/LABA). Similarly, for COPD, the usual-care group consisted of continuation of maintenance treatment considered appropriate by GPs. (Woodcock et al., 2017) (</a:t>
            </a:r>
            <a:r>
              <a:rPr lang="en-US" sz="900" dirty="0" err="1"/>
              <a:t>Vestbo</a:t>
            </a:r>
            <a:r>
              <a:rPr lang="en-US" sz="900" dirty="0"/>
              <a:t> et al., 2016)</a:t>
            </a:r>
          </a:p>
          <a:p>
            <a:pPr>
              <a:spcBef>
                <a:spcPts val="600"/>
              </a:spcBef>
            </a:pPr>
            <a:r>
              <a:rPr lang="en-US" sz="900" dirty="0"/>
              <a:t>The SLS results became available after launch of </a:t>
            </a:r>
            <a:r>
              <a:rPr lang="en-US" sz="900" dirty="0" err="1"/>
              <a:t>Relvar</a:t>
            </a:r>
            <a:r>
              <a:rPr lang="en-US" sz="900" dirty="0"/>
              <a:t> Ellipta and have shown–</a:t>
            </a:r>
          </a:p>
          <a:p>
            <a:pPr lvl="1">
              <a:spcBef>
                <a:spcPts val="600"/>
              </a:spcBef>
            </a:pPr>
            <a:r>
              <a:rPr lang="en-US" sz="900" b="1" dirty="0"/>
              <a:t>Asthma</a:t>
            </a:r>
            <a:r>
              <a:rPr lang="en-US" sz="900" dirty="0"/>
              <a:t>: At week 24, the adjusted mean Asthma Control Test (ACT) score, which was the primary endpoint, increased by 4·4 points from baseline in patients initiated with fluticasone furoate and vilanterol, compared with 2·8 points in the usual care group (difference 1·6 [95% CI 1·3–2·0], p&lt;0·0001). This result was consistent for the duration of the study. The number of exacerbations differed according to </a:t>
            </a:r>
            <a:r>
              <a:rPr lang="en-US" sz="900" dirty="0" err="1"/>
              <a:t>randomised</a:t>
            </a:r>
            <a:r>
              <a:rPr lang="en-US" sz="900" dirty="0"/>
              <a:t> treatment (1009 exacerbations with fluticasone furoate and vilanterol vs 1093 with usual care). Following adjustment for the logarithm of time on treatment and baseline covariates, the adjusted annual exacerbation rate between the fluticasone furoate and vilanterol group and the usual care group did not differ significantly. Pneumonia was uncommon, with no differences between groups; there was no difference in other serious adverse events between the groups. The proportion of patients who were responders based on AQLQ total score was significantly higher in the fluticasone furoate and vilanterol group than in the usual care group at week 52 (Woodcock et al., 2017)</a:t>
            </a:r>
          </a:p>
          <a:p>
            <a:pPr lvl="1">
              <a:spcBef>
                <a:spcPts val="600"/>
              </a:spcBef>
            </a:pPr>
            <a:r>
              <a:rPr lang="en-US" sz="900" b="1" dirty="0"/>
              <a:t>COPD</a:t>
            </a:r>
            <a:r>
              <a:rPr lang="en-US" sz="900" dirty="0"/>
              <a:t>: The rate of moderate or severe exacerbations was significantly lower, by 8.4% (95% confidence interval, 1.1 to 15.2), with fluticasone furoate–vilanterol therapy than with usual care (P=0.02). There was no significant difference in the annual rate of COPD-related contacts to primary or secondary care. There were no significant between-group differences in the rates of the first moderate or severe exacerbation and the first severe exacerbation in the time-to-event analyses. There were no excess serious adverse events of pneumonia in the fluticasone furoate–vilanterol group. The numbers of other serious adverse events were similar in the two groups. (</a:t>
            </a:r>
            <a:r>
              <a:rPr lang="en-US" sz="900" dirty="0" err="1"/>
              <a:t>Vestbo</a:t>
            </a:r>
            <a:r>
              <a:rPr lang="en-US" sz="900" dirty="0"/>
              <a:t> et al., 2016)</a:t>
            </a:r>
          </a:p>
          <a:p>
            <a:pPr>
              <a:spcBef>
                <a:spcPts val="600"/>
              </a:spcBef>
            </a:pPr>
            <a:r>
              <a:rPr lang="en-US" sz="900" dirty="0"/>
              <a:t>Additionally, a </a:t>
            </a:r>
            <a:r>
              <a:rPr lang="en-US" sz="900" dirty="0" err="1"/>
              <a:t>randomised</a:t>
            </a:r>
            <a:r>
              <a:rPr lang="en-US" sz="900" dirty="0"/>
              <a:t> single visit, open label, cross-over study looking at inhaler errors and preference found (van der </a:t>
            </a:r>
            <a:r>
              <a:rPr lang="en-US" sz="900" dirty="0" err="1"/>
              <a:t>Palen</a:t>
            </a:r>
            <a:r>
              <a:rPr lang="en-US" sz="900" dirty="0"/>
              <a:t> et al., 2016) –</a:t>
            </a:r>
          </a:p>
          <a:p>
            <a:pPr lvl="1">
              <a:spcBef>
                <a:spcPts val="600"/>
              </a:spcBef>
            </a:pPr>
            <a:r>
              <a:rPr lang="en-US" sz="900" dirty="0"/>
              <a:t>Fewer COPD and asthma patients made critical errors with ELLIPTA after reading the patient information leaflet vs. other devices. More asthma and COPD patients preferred ELLIPTA over the other devices. Significantly, fewer COPD patients using ELLIPTA made critical errors after reading the Patient Information Leaflet (PIL) vs other inhalers. </a:t>
            </a:r>
          </a:p>
          <a:p>
            <a:pPr>
              <a:spcBef>
                <a:spcPts val="600"/>
              </a:spcBef>
            </a:pPr>
            <a:r>
              <a:rPr lang="en-US" sz="900" dirty="0"/>
              <a:t>However, these additional evidence and values associated with </a:t>
            </a:r>
            <a:r>
              <a:rPr lang="en-US" sz="900" dirty="0" err="1"/>
              <a:t>Relvar</a:t>
            </a:r>
            <a:r>
              <a:rPr lang="en-US" sz="900" dirty="0"/>
              <a:t> Ellipta were challenging for incorporation by payers as the value of the product was already set by payers with the initial launch and there is no clear formal process for including such data in most countries </a:t>
            </a:r>
          </a:p>
          <a:p>
            <a:pPr>
              <a:spcBef>
                <a:spcPts val="600"/>
              </a:spcBef>
            </a:pPr>
            <a:r>
              <a:rPr lang="en-US" sz="900" dirty="0"/>
              <a:t>As is the case with all studies, the studies mentioned here have limitations. For this paper’s purpose, we have highlighted the key evidence. Details on the limitations and trade-offs should be considered while making decisions based on this evidence. For more details, please refer to the publications listed in the sources.</a:t>
            </a:r>
          </a:p>
        </p:txBody>
      </p:sp>
      <p:sp>
        <p:nvSpPr>
          <p:cNvPr id="4" name="Title 3">
            <a:extLst>
              <a:ext uri="{FF2B5EF4-FFF2-40B4-BE49-F238E27FC236}">
                <a16:creationId xmlns:a16="http://schemas.microsoft.com/office/drawing/2014/main" xmlns="" id="{6E9D64BA-03A9-46AD-8BB3-880AE1D28E14}"/>
              </a:ext>
            </a:extLst>
          </p:cNvPr>
          <p:cNvSpPr>
            <a:spLocks noGrp="1"/>
          </p:cNvSpPr>
          <p:nvPr>
            <p:ph type="title"/>
          </p:nvPr>
        </p:nvSpPr>
        <p:spPr/>
        <p:txBody>
          <a:bodyPr/>
          <a:lstStyle/>
          <a:p>
            <a:r>
              <a:rPr lang="en-US"/>
              <a:t>Relvar Ellipta Case Study: Context</a:t>
            </a:r>
            <a:endParaRPr lang="en-US" dirty="0"/>
          </a:p>
        </p:txBody>
      </p:sp>
      <p:sp>
        <p:nvSpPr>
          <p:cNvPr id="5" name="TextBox 4">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Relvar Ellipta </a:t>
            </a:r>
            <a:endParaRPr lang="en-US" sz="1400" b="1" dirty="0">
              <a:solidFill>
                <a:schemeClr val="bg1"/>
              </a:solidFill>
            </a:endParaRPr>
          </a:p>
        </p:txBody>
      </p:sp>
      <p:sp>
        <p:nvSpPr>
          <p:cNvPr id="7" name="TextBox 6">
            <a:extLst>
              <a:ext uri="{FF2B5EF4-FFF2-40B4-BE49-F238E27FC236}">
                <a16:creationId xmlns:a16="http://schemas.microsoft.com/office/drawing/2014/main" xmlns="" id="{CD336268-0D20-4361-B603-1913D4E254C5}"/>
              </a:ext>
            </a:extLst>
          </p:cNvPr>
          <p:cNvSpPr txBox="1"/>
          <p:nvPr/>
        </p:nvSpPr>
        <p:spPr>
          <a:xfrm>
            <a:off x="426720" y="5973407"/>
            <a:ext cx="10200480" cy="523220"/>
          </a:xfrm>
          <a:prstGeom prst="rect">
            <a:avLst/>
          </a:prstGeom>
          <a:noFill/>
        </p:spPr>
        <p:txBody>
          <a:bodyPr wrap="square" rtlCol="0">
            <a:spAutoFit/>
          </a:bodyPr>
          <a:lstStyle/>
          <a:p>
            <a:r>
              <a:rPr lang="en-US" sz="700" dirty="0">
                <a:latin typeface="Arial Narrow" panose="020B0606020202030204" pitchFamily="34" charset="0"/>
              </a:rPr>
              <a:t>AQLQ – Asthma Quality of Life Questionnaire; Sources: Bourbeau J et al., Patient adherence in </a:t>
            </a:r>
            <a:r>
              <a:rPr lang="en-US" sz="700" dirty="0" err="1">
                <a:latin typeface="Arial Narrow" panose="020B0606020202030204" pitchFamily="34" charset="0"/>
              </a:rPr>
              <a:t>COPDThorax</a:t>
            </a:r>
            <a:r>
              <a:rPr lang="en-US" sz="700" dirty="0">
                <a:latin typeface="Arial Narrow" panose="020B0606020202030204" pitchFamily="34" charset="0"/>
              </a:rPr>
              <a:t> 2008;63:831-838; Riley JH TM et al.,. Correct usage, ease of use, and preference of two dry powder inhalers in patients with COPD: analysis of five</a:t>
            </a:r>
          </a:p>
          <a:p>
            <a:r>
              <a:rPr lang="en-US" sz="700" dirty="0">
                <a:latin typeface="Arial Narrow" panose="020B0606020202030204" pitchFamily="34" charset="0"/>
              </a:rPr>
              <a:t>phase III, randomized trials, 2016; Grant, Andrew C et al. “The ELLIPTA® Dry Powder Inhaler: Design, Functionality, In Vitro Dosing Performance and Critical Task Compliance by Patients and Caregivers.”; </a:t>
            </a:r>
            <a:r>
              <a:rPr lang="en-US" sz="700" dirty="0" err="1">
                <a:latin typeface="Arial Narrow" panose="020B0606020202030204" pitchFamily="34" charset="0"/>
              </a:rPr>
              <a:t>Vestbo</a:t>
            </a:r>
            <a:r>
              <a:rPr lang="en-US" sz="700" dirty="0">
                <a:latin typeface="Arial Narrow" panose="020B0606020202030204" pitchFamily="34" charset="0"/>
              </a:rPr>
              <a:t> et al., “Effectiveness of Fluticasone Furoate–Vilanterol for COPD in Clinical Practice”, 2016;  Woodcock et al., “Effectiveness of fluticasone furoate plus vilanterol on asthma control in clinical practice: an open-label, parallel group, </a:t>
            </a:r>
            <a:r>
              <a:rPr lang="en-US" sz="700" dirty="0" err="1">
                <a:latin typeface="Arial Narrow" panose="020B0606020202030204" pitchFamily="34" charset="0"/>
              </a:rPr>
              <a:t>randomised</a:t>
            </a:r>
            <a:r>
              <a:rPr lang="en-US" sz="700" dirty="0">
                <a:latin typeface="Arial Narrow" panose="020B0606020202030204" pitchFamily="34" charset="0"/>
              </a:rPr>
              <a:t> controlled trial, 2017; van der </a:t>
            </a:r>
            <a:r>
              <a:rPr lang="en-US" sz="700" dirty="0" err="1">
                <a:latin typeface="Arial Narrow" panose="020B0606020202030204" pitchFamily="34" charset="0"/>
              </a:rPr>
              <a:t>Palen</a:t>
            </a:r>
            <a:r>
              <a:rPr lang="en-US" sz="700" dirty="0">
                <a:latin typeface="Arial Narrow" panose="020B0606020202030204" pitchFamily="34" charset="0"/>
              </a:rPr>
              <a:t> et al., “A </a:t>
            </a:r>
            <a:r>
              <a:rPr lang="en-US" sz="700" dirty="0" err="1">
                <a:latin typeface="Arial Narrow" panose="020B0606020202030204" pitchFamily="34" charset="0"/>
              </a:rPr>
              <a:t>randomised</a:t>
            </a:r>
            <a:r>
              <a:rPr lang="en-US" sz="700" dirty="0">
                <a:latin typeface="Arial Narrow" panose="020B0606020202030204" pitchFamily="34" charset="0"/>
              </a:rPr>
              <a:t> open-label cross-over study of inhaler errors, preference and time to achieve correct inhaler use in patients with COPD or asthma: comparison of ELLIPTA with other inhaler devices”, 2016</a:t>
            </a:r>
          </a:p>
        </p:txBody>
      </p:sp>
    </p:spTree>
    <p:extLst>
      <p:ext uri="{BB962C8B-B14F-4D97-AF65-F5344CB8AC3E}">
        <p14:creationId xmlns:p14="http://schemas.microsoft.com/office/powerpoint/2010/main" val="100084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Object 99" hidden="1">
            <a:extLst>
              <a:ext uri="{FF2B5EF4-FFF2-40B4-BE49-F238E27FC236}">
                <a16:creationId xmlns:a16="http://schemas.microsoft.com/office/drawing/2014/main" xmlns="" id="{032C908E-FBB3-4695-8A9E-BD35EC934347}"/>
              </a:ext>
            </a:extLst>
          </p:cNvPr>
          <p:cNvGraphicFramePr>
            <a:graphicFrameLocks noChangeAspect="1"/>
          </p:cNvGraphicFramePr>
          <p:nvPr>
            <p:custDataLst>
              <p:tags r:id="rId2"/>
            </p:custDataLst>
            <p:extLst>
              <p:ext uri="{D42A27DB-BD31-4B8C-83A1-F6EECF244321}">
                <p14:modId xmlns:p14="http://schemas.microsoft.com/office/powerpoint/2010/main" val="2849154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6" imgW="216" imgH="216" progId="TCLayout.ActiveDocument.1">
                  <p:embed/>
                </p:oleObj>
              </mc:Choice>
              <mc:Fallback>
                <p:oleObj name="think-cell Slide" r:id="rId6" imgW="216" imgH="216" progId="TCLayout.ActiveDocument.1">
                  <p:embed/>
                  <p:pic>
                    <p:nvPicPr>
                      <p:cNvPr id="100" name="Object 99" hidden="1">
                        <a:extLst>
                          <a:ext uri="{FF2B5EF4-FFF2-40B4-BE49-F238E27FC236}">
                            <a16:creationId xmlns:a16="http://schemas.microsoft.com/office/drawing/2014/main" xmlns="" id="{032C908E-FBB3-4695-8A9E-BD35EC9343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1" name="Rectangle 100" hidden="1">
            <a:extLst>
              <a:ext uri="{FF2B5EF4-FFF2-40B4-BE49-F238E27FC236}">
                <a16:creationId xmlns:a16="http://schemas.microsoft.com/office/drawing/2014/main" xmlns="" id="{843F07FF-776C-4C22-8D6E-85140509A0F8}"/>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ext Placeholder 1">
            <a:extLst>
              <a:ext uri="{FF2B5EF4-FFF2-40B4-BE49-F238E27FC236}">
                <a16:creationId xmlns:a16="http://schemas.microsoft.com/office/drawing/2014/main" xmlns="" id="{5A5B0DDF-A714-4AEE-884C-1698163A4586}"/>
              </a:ext>
            </a:extLst>
          </p:cNvPr>
          <p:cNvSpPr>
            <a:spLocks noGrp="1"/>
          </p:cNvSpPr>
          <p:nvPr>
            <p:ph type="body" sz="quarter" idx="16"/>
          </p:nvPr>
        </p:nvSpPr>
        <p:spPr/>
        <p:txBody>
          <a:bodyPr/>
          <a:lstStyle/>
          <a:p>
            <a:r>
              <a:rPr lang="en-US"/>
              <a:t>Context for this presentation</a:t>
            </a:r>
            <a:endParaRPr lang="en-US" dirty="0"/>
          </a:p>
        </p:txBody>
      </p:sp>
      <p:sp>
        <p:nvSpPr>
          <p:cNvPr id="3" name="Title 2">
            <a:extLst>
              <a:ext uri="{FF2B5EF4-FFF2-40B4-BE49-F238E27FC236}">
                <a16:creationId xmlns:a16="http://schemas.microsoft.com/office/drawing/2014/main" xmlns="" id="{E26B9D9B-66EE-4754-840E-03F6E3A7CF5F}"/>
              </a:ext>
            </a:extLst>
          </p:cNvPr>
          <p:cNvSpPr>
            <a:spLocks noGrp="1"/>
          </p:cNvSpPr>
          <p:nvPr>
            <p:ph type="title"/>
          </p:nvPr>
        </p:nvSpPr>
        <p:spPr/>
        <p:txBody>
          <a:bodyPr/>
          <a:lstStyle/>
          <a:p>
            <a:r>
              <a:rPr lang="en-US"/>
              <a:t>We explored the need for a new value platform to assess a broad set of healthcare innovations</a:t>
            </a:r>
            <a:endParaRPr lang="en-US" dirty="0"/>
          </a:p>
        </p:txBody>
      </p:sp>
      <p:sp>
        <p:nvSpPr>
          <p:cNvPr id="4" name="Content Placeholder 3">
            <a:extLst>
              <a:ext uri="{FF2B5EF4-FFF2-40B4-BE49-F238E27FC236}">
                <a16:creationId xmlns:a16="http://schemas.microsoft.com/office/drawing/2014/main" xmlns="" id="{D539171F-19BE-4B00-9791-5D9737A82E77}"/>
              </a:ext>
            </a:extLst>
          </p:cNvPr>
          <p:cNvSpPr>
            <a:spLocks noGrp="1"/>
          </p:cNvSpPr>
          <p:nvPr>
            <p:ph idx="1"/>
          </p:nvPr>
        </p:nvSpPr>
        <p:spPr>
          <a:xfrm>
            <a:off x="3680536" y="2072570"/>
            <a:ext cx="8084744" cy="3455898"/>
          </a:xfrm>
          <a:ln w="31750">
            <a:solidFill>
              <a:schemeClr val="tx2">
                <a:lumMod val="20000"/>
                <a:lumOff val="80000"/>
              </a:schemeClr>
            </a:solidFill>
          </a:ln>
        </p:spPr>
        <p:txBody>
          <a:bodyPr/>
          <a:lstStyle/>
          <a:p>
            <a:pPr marL="0" indent="0">
              <a:buNone/>
            </a:pPr>
            <a:r>
              <a:rPr lang="en-US" sz="1400"/>
              <a:t>A 3-month research was undertaken by IQVIA, </a:t>
            </a:r>
            <a:br>
              <a:rPr lang="en-US" sz="1400"/>
            </a:br>
            <a:r>
              <a:rPr lang="en-US" sz="1400"/>
              <a:t>with input from EFPIA to inform a whitepaper and </a:t>
            </a:r>
            <a:br>
              <a:rPr lang="en-US" sz="1400"/>
            </a:br>
            <a:r>
              <a:rPr lang="en-US" sz="1400"/>
              <a:t>the content in this report</a:t>
            </a:r>
            <a:endParaRPr lang="en-US" sz="1400" dirty="0"/>
          </a:p>
        </p:txBody>
      </p:sp>
      <p:grpSp>
        <p:nvGrpSpPr>
          <p:cNvPr id="54" name="Group 53">
            <a:extLst>
              <a:ext uri="{FF2B5EF4-FFF2-40B4-BE49-F238E27FC236}">
                <a16:creationId xmlns:a16="http://schemas.microsoft.com/office/drawing/2014/main" xmlns="" id="{850C0680-7D20-4368-8C9E-F90E7D1B851F}"/>
              </a:ext>
            </a:extLst>
          </p:cNvPr>
          <p:cNvGrpSpPr/>
          <p:nvPr/>
        </p:nvGrpSpPr>
        <p:grpSpPr>
          <a:xfrm>
            <a:off x="498439" y="2072570"/>
            <a:ext cx="3024690" cy="3455898"/>
            <a:chOff x="498439" y="2418010"/>
            <a:chExt cx="3024690" cy="3455898"/>
          </a:xfrm>
        </p:grpSpPr>
        <p:sp>
          <p:nvSpPr>
            <p:cNvPr id="6" name="Rectangle 5">
              <a:extLst>
                <a:ext uri="{FF2B5EF4-FFF2-40B4-BE49-F238E27FC236}">
                  <a16:creationId xmlns:a16="http://schemas.microsoft.com/office/drawing/2014/main" xmlns="" id="{E3E88BAF-880E-4F90-BA6A-3ED7AD290417}"/>
                </a:ext>
              </a:extLst>
            </p:cNvPr>
            <p:cNvSpPr/>
            <p:nvPr/>
          </p:nvSpPr>
          <p:spPr>
            <a:xfrm>
              <a:off x="1039482" y="2418010"/>
              <a:ext cx="2483647" cy="421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400" b="1">
                  <a:solidFill>
                    <a:schemeClr val="accent1"/>
                  </a:solidFill>
                </a:rPr>
                <a:t>Follow-on Drugs </a:t>
              </a:r>
              <a:endParaRPr lang="en-US" sz="1400" b="1" dirty="0">
                <a:solidFill>
                  <a:schemeClr val="accent1"/>
                </a:solidFill>
              </a:endParaRPr>
            </a:p>
          </p:txBody>
        </p:sp>
        <p:sp>
          <p:nvSpPr>
            <p:cNvPr id="7" name="Rectangle 6">
              <a:extLst>
                <a:ext uri="{FF2B5EF4-FFF2-40B4-BE49-F238E27FC236}">
                  <a16:creationId xmlns:a16="http://schemas.microsoft.com/office/drawing/2014/main" xmlns="" id="{10BDCD2F-6DEA-4555-8018-3C0F0BCE8696}"/>
                </a:ext>
              </a:extLst>
            </p:cNvPr>
            <p:cNvSpPr/>
            <p:nvPr/>
          </p:nvSpPr>
          <p:spPr>
            <a:xfrm>
              <a:off x="1039482" y="3024903"/>
              <a:ext cx="2483647" cy="421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400" b="1">
                  <a:solidFill>
                    <a:schemeClr val="accent1"/>
                  </a:solidFill>
                </a:rPr>
                <a:t>Drug + Drug</a:t>
              </a:r>
              <a:endParaRPr lang="en-US" sz="1400" b="1" dirty="0">
                <a:solidFill>
                  <a:schemeClr val="accent1"/>
                </a:solidFill>
              </a:endParaRPr>
            </a:p>
          </p:txBody>
        </p:sp>
        <p:sp>
          <p:nvSpPr>
            <p:cNvPr id="8" name="Rectangle 7">
              <a:extLst>
                <a:ext uri="{FF2B5EF4-FFF2-40B4-BE49-F238E27FC236}">
                  <a16:creationId xmlns:a16="http://schemas.microsoft.com/office/drawing/2014/main" xmlns="" id="{11BC5E31-4D18-4A60-918F-76D6956B1125}"/>
                </a:ext>
              </a:extLst>
            </p:cNvPr>
            <p:cNvSpPr/>
            <p:nvPr/>
          </p:nvSpPr>
          <p:spPr>
            <a:xfrm>
              <a:off x="1039482" y="3631796"/>
              <a:ext cx="2483647" cy="421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400" b="1">
                  <a:solidFill>
                    <a:schemeClr val="accent1"/>
                  </a:solidFill>
                </a:rPr>
                <a:t>Drug Reformulations</a:t>
              </a:r>
              <a:endParaRPr lang="en-US" sz="1400" b="1" dirty="0">
                <a:solidFill>
                  <a:schemeClr val="accent1"/>
                </a:solidFill>
              </a:endParaRPr>
            </a:p>
          </p:txBody>
        </p:sp>
        <p:sp>
          <p:nvSpPr>
            <p:cNvPr id="9" name="Rectangle 8">
              <a:extLst>
                <a:ext uri="{FF2B5EF4-FFF2-40B4-BE49-F238E27FC236}">
                  <a16:creationId xmlns:a16="http://schemas.microsoft.com/office/drawing/2014/main" xmlns="" id="{03477BED-A539-438C-91C8-946AC1047418}"/>
                </a:ext>
              </a:extLst>
            </p:cNvPr>
            <p:cNvSpPr/>
            <p:nvPr/>
          </p:nvSpPr>
          <p:spPr>
            <a:xfrm>
              <a:off x="1039482" y="4238689"/>
              <a:ext cx="2483647" cy="421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400" b="1">
                  <a:solidFill>
                    <a:schemeClr val="accent1"/>
                  </a:solidFill>
                </a:rPr>
                <a:t>Drug + Digital application</a:t>
              </a:r>
              <a:endParaRPr lang="en-US" sz="1400" b="1" dirty="0">
                <a:solidFill>
                  <a:schemeClr val="accent1"/>
                </a:solidFill>
              </a:endParaRPr>
            </a:p>
          </p:txBody>
        </p:sp>
        <p:sp>
          <p:nvSpPr>
            <p:cNvPr id="10" name="Rectangle 9">
              <a:extLst>
                <a:ext uri="{FF2B5EF4-FFF2-40B4-BE49-F238E27FC236}">
                  <a16:creationId xmlns:a16="http://schemas.microsoft.com/office/drawing/2014/main" xmlns="" id="{847BBAFA-2B44-490E-9C85-7DC1ADF62832}"/>
                </a:ext>
              </a:extLst>
            </p:cNvPr>
            <p:cNvSpPr/>
            <p:nvPr/>
          </p:nvSpPr>
          <p:spPr>
            <a:xfrm>
              <a:off x="1039482" y="4845582"/>
              <a:ext cx="2483647" cy="421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400" b="1">
                  <a:solidFill>
                    <a:schemeClr val="accent1"/>
                  </a:solidFill>
                </a:rPr>
                <a:t>Drug + Device</a:t>
              </a:r>
              <a:endParaRPr lang="en-US" sz="1400" b="1" dirty="0">
                <a:solidFill>
                  <a:schemeClr val="accent1"/>
                </a:solidFill>
              </a:endParaRPr>
            </a:p>
          </p:txBody>
        </p:sp>
        <p:sp>
          <p:nvSpPr>
            <p:cNvPr id="11" name="Rectangle 10">
              <a:extLst>
                <a:ext uri="{FF2B5EF4-FFF2-40B4-BE49-F238E27FC236}">
                  <a16:creationId xmlns:a16="http://schemas.microsoft.com/office/drawing/2014/main" xmlns="" id="{CF830945-1AAF-4249-A0F1-16C9A2321745}"/>
                </a:ext>
              </a:extLst>
            </p:cNvPr>
            <p:cNvSpPr/>
            <p:nvPr/>
          </p:nvSpPr>
          <p:spPr>
            <a:xfrm>
              <a:off x="1039482" y="5452477"/>
              <a:ext cx="2483647" cy="4214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400" b="1">
                  <a:solidFill>
                    <a:schemeClr val="accent1"/>
                  </a:solidFill>
                </a:rPr>
                <a:t>Drug Repositioning</a:t>
              </a:r>
              <a:endParaRPr lang="en-US" sz="1400" b="1" dirty="0">
                <a:solidFill>
                  <a:schemeClr val="accent1"/>
                </a:solidFill>
              </a:endParaRPr>
            </a:p>
          </p:txBody>
        </p:sp>
        <p:grpSp>
          <p:nvGrpSpPr>
            <p:cNvPr id="13" name="Group 12">
              <a:extLst>
                <a:ext uri="{FF2B5EF4-FFF2-40B4-BE49-F238E27FC236}">
                  <a16:creationId xmlns:a16="http://schemas.microsoft.com/office/drawing/2014/main" xmlns="" id="{393A963A-BFA9-4C27-90A6-4C06C3629400}"/>
                </a:ext>
              </a:extLst>
            </p:cNvPr>
            <p:cNvGrpSpPr/>
            <p:nvPr/>
          </p:nvGrpSpPr>
          <p:grpSpPr>
            <a:xfrm>
              <a:off x="498439" y="3043333"/>
              <a:ext cx="396000" cy="396000"/>
              <a:chOff x="8196263" y="2684463"/>
              <a:chExt cx="3355975" cy="3613151"/>
            </a:xfrm>
            <a:solidFill>
              <a:schemeClr val="accent1"/>
            </a:solidFill>
          </p:grpSpPr>
          <p:sp>
            <p:nvSpPr>
              <p:cNvPr id="46" name="Freeform 101">
                <a:extLst>
                  <a:ext uri="{FF2B5EF4-FFF2-40B4-BE49-F238E27FC236}">
                    <a16:creationId xmlns:a16="http://schemas.microsoft.com/office/drawing/2014/main" xmlns="" id="{5BB49EE4-51C5-4AF3-87C3-54A2A86D29EB}"/>
                  </a:ext>
                </a:extLst>
              </p:cNvPr>
              <p:cNvSpPr>
                <a:spLocks/>
              </p:cNvSpPr>
              <p:nvPr/>
            </p:nvSpPr>
            <p:spPr bwMode="auto">
              <a:xfrm>
                <a:off x="8196263" y="3048001"/>
                <a:ext cx="3251200" cy="3249613"/>
              </a:xfrm>
              <a:custGeom>
                <a:avLst/>
                <a:gdLst>
                  <a:gd name="T0" fmla="*/ 1934 w 2048"/>
                  <a:gd name="T1" fmla="*/ 1933 h 2047"/>
                  <a:gd name="T2" fmla="*/ 114 w 2048"/>
                  <a:gd name="T3" fmla="*/ 1933 h 2047"/>
                  <a:gd name="T4" fmla="*/ 114 w 2048"/>
                  <a:gd name="T5" fmla="*/ 114 h 2047"/>
                  <a:gd name="T6" fmla="*/ 218 w 2048"/>
                  <a:gd name="T7" fmla="*/ 114 h 2047"/>
                  <a:gd name="T8" fmla="*/ 218 w 2048"/>
                  <a:gd name="T9" fmla="*/ 0 h 2047"/>
                  <a:gd name="T10" fmla="*/ 0 w 2048"/>
                  <a:gd name="T11" fmla="*/ 0 h 2047"/>
                  <a:gd name="T12" fmla="*/ 0 w 2048"/>
                  <a:gd name="T13" fmla="*/ 2047 h 2047"/>
                  <a:gd name="T14" fmla="*/ 2048 w 2048"/>
                  <a:gd name="T15" fmla="*/ 2047 h 2047"/>
                  <a:gd name="T16" fmla="*/ 2048 w 2048"/>
                  <a:gd name="T17" fmla="*/ 1715 h 2047"/>
                  <a:gd name="T18" fmla="*/ 1934 w 2048"/>
                  <a:gd name="T19" fmla="*/ 1715 h 2047"/>
                  <a:gd name="T20" fmla="*/ 1934 w 2048"/>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8" h="2047">
                    <a:moveTo>
                      <a:pt x="1934" y="1933"/>
                    </a:moveTo>
                    <a:lnTo>
                      <a:pt x="114" y="1933"/>
                    </a:lnTo>
                    <a:lnTo>
                      <a:pt x="114" y="114"/>
                    </a:lnTo>
                    <a:lnTo>
                      <a:pt x="218" y="114"/>
                    </a:lnTo>
                    <a:lnTo>
                      <a:pt x="218" y="0"/>
                    </a:lnTo>
                    <a:lnTo>
                      <a:pt x="0" y="0"/>
                    </a:lnTo>
                    <a:lnTo>
                      <a:pt x="0" y="2047"/>
                    </a:lnTo>
                    <a:lnTo>
                      <a:pt x="2048" y="2047"/>
                    </a:lnTo>
                    <a:lnTo>
                      <a:pt x="2048" y="1715"/>
                    </a:lnTo>
                    <a:lnTo>
                      <a:pt x="1934" y="1715"/>
                    </a:lnTo>
                    <a:lnTo>
                      <a:pt x="1934" y="1933"/>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47" name="Freeform 102">
                <a:extLst>
                  <a:ext uri="{FF2B5EF4-FFF2-40B4-BE49-F238E27FC236}">
                    <a16:creationId xmlns:a16="http://schemas.microsoft.com/office/drawing/2014/main" xmlns="" id="{E69D85EE-6DA3-4A17-83D2-BEEE68CA3683}"/>
                  </a:ext>
                </a:extLst>
              </p:cNvPr>
              <p:cNvSpPr>
                <a:spLocks noEditPoints="1"/>
              </p:cNvSpPr>
              <p:nvPr/>
            </p:nvSpPr>
            <p:spPr bwMode="auto">
              <a:xfrm>
                <a:off x="9302751" y="3894138"/>
                <a:ext cx="1855788" cy="1817688"/>
              </a:xfrm>
              <a:custGeom>
                <a:avLst/>
                <a:gdLst>
                  <a:gd name="T0" fmla="*/ 0 w 1169"/>
                  <a:gd name="T1" fmla="*/ 879 h 1145"/>
                  <a:gd name="T2" fmla="*/ 585 w 1169"/>
                  <a:gd name="T3" fmla="*/ 1145 h 1145"/>
                  <a:gd name="T4" fmla="*/ 1169 w 1169"/>
                  <a:gd name="T5" fmla="*/ 879 h 1145"/>
                  <a:gd name="T6" fmla="*/ 1169 w 1169"/>
                  <a:gd name="T7" fmla="*/ 266 h 1145"/>
                  <a:gd name="T8" fmla="*/ 585 w 1169"/>
                  <a:gd name="T9" fmla="*/ 0 h 1145"/>
                  <a:gd name="T10" fmla="*/ 0 w 1169"/>
                  <a:gd name="T11" fmla="*/ 266 h 1145"/>
                  <a:gd name="T12" fmla="*/ 0 w 1169"/>
                  <a:gd name="T13" fmla="*/ 879 h 1145"/>
                  <a:gd name="T14" fmla="*/ 1055 w 1169"/>
                  <a:gd name="T15" fmla="*/ 806 h 1145"/>
                  <a:gd name="T16" fmla="*/ 642 w 1169"/>
                  <a:gd name="T17" fmla="*/ 993 h 1145"/>
                  <a:gd name="T18" fmla="*/ 642 w 1169"/>
                  <a:gd name="T19" fmla="*/ 576 h 1145"/>
                  <a:gd name="T20" fmla="*/ 1055 w 1169"/>
                  <a:gd name="T21" fmla="*/ 387 h 1145"/>
                  <a:gd name="T22" fmla="*/ 1055 w 1169"/>
                  <a:gd name="T23" fmla="*/ 806 h 1145"/>
                  <a:gd name="T24" fmla="*/ 585 w 1169"/>
                  <a:gd name="T25" fmla="*/ 126 h 1145"/>
                  <a:gd name="T26" fmla="*/ 969 w 1169"/>
                  <a:gd name="T27" fmla="*/ 301 h 1145"/>
                  <a:gd name="T28" fmla="*/ 585 w 1169"/>
                  <a:gd name="T29" fmla="*/ 477 h 1145"/>
                  <a:gd name="T30" fmla="*/ 199 w 1169"/>
                  <a:gd name="T31" fmla="*/ 301 h 1145"/>
                  <a:gd name="T32" fmla="*/ 585 w 1169"/>
                  <a:gd name="T33" fmla="*/ 126 h 1145"/>
                  <a:gd name="T34" fmla="*/ 114 w 1169"/>
                  <a:gd name="T35" fmla="*/ 387 h 1145"/>
                  <a:gd name="T36" fmla="*/ 529 w 1169"/>
                  <a:gd name="T37" fmla="*/ 576 h 1145"/>
                  <a:gd name="T38" fmla="*/ 529 w 1169"/>
                  <a:gd name="T39" fmla="*/ 993 h 1145"/>
                  <a:gd name="T40" fmla="*/ 114 w 1169"/>
                  <a:gd name="T41" fmla="*/ 806 h 1145"/>
                  <a:gd name="T42" fmla="*/ 114 w 1169"/>
                  <a:gd name="T43" fmla="*/ 387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9" h="1145">
                    <a:moveTo>
                      <a:pt x="0" y="879"/>
                    </a:moveTo>
                    <a:lnTo>
                      <a:pt x="585" y="1145"/>
                    </a:lnTo>
                    <a:lnTo>
                      <a:pt x="1169" y="879"/>
                    </a:lnTo>
                    <a:lnTo>
                      <a:pt x="1169" y="266"/>
                    </a:lnTo>
                    <a:lnTo>
                      <a:pt x="585" y="0"/>
                    </a:lnTo>
                    <a:lnTo>
                      <a:pt x="0" y="266"/>
                    </a:lnTo>
                    <a:lnTo>
                      <a:pt x="0" y="879"/>
                    </a:lnTo>
                    <a:close/>
                    <a:moveTo>
                      <a:pt x="1055" y="806"/>
                    </a:moveTo>
                    <a:lnTo>
                      <a:pt x="642" y="993"/>
                    </a:lnTo>
                    <a:lnTo>
                      <a:pt x="642" y="576"/>
                    </a:lnTo>
                    <a:lnTo>
                      <a:pt x="1055" y="387"/>
                    </a:lnTo>
                    <a:lnTo>
                      <a:pt x="1055" y="806"/>
                    </a:lnTo>
                    <a:close/>
                    <a:moveTo>
                      <a:pt x="585" y="126"/>
                    </a:moveTo>
                    <a:lnTo>
                      <a:pt x="969" y="301"/>
                    </a:lnTo>
                    <a:lnTo>
                      <a:pt x="585" y="477"/>
                    </a:lnTo>
                    <a:lnTo>
                      <a:pt x="199" y="301"/>
                    </a:lnTo>
                    <a:lnTo>
                      <a:pt x="585" y="126"/>
                    </a:lnTo>
                    <a:close/>
                    <a:moveTo>
                      <a:pt x="114" y="387"/>
                    </a:moveTo>
                    <a:lnTo>
                      <a:pt x="529" y="576"/>
                    </a:lnTo>
                    <a:lnTo>
                      <a:pt x="529" y="993"/>
                    </a:lnTo>
                    <a:lnTo>
                      <a:pt x="114" y="806"/>
                    </a:lnTo>
                    <a:lnTo>
                      <a:pt x="114" y="387"/>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48" name="Freeform 103">
                <a:extLst>
                  <a:ext uri="{FF2B5EF4-FFF2-40B4-BE49-F238E27FC236}">
                    <a16:creationId xmlns:a16="http://schemas.microsoft.com/office/drawing/2014/main" xmlns="" id="{318089A8-CE7A-40E3-9F2C-0464C1EA5A3D}"/>
                  </a:ext>
                </a:extLst>
              </p:cNvPr>
              <p:cNvSpPr>
                <a:spLocks/>
              </p:cNvSpPr>
              <p:nvPr/>
            </p:nvSpPr>
            <p:spPr bwMode="auto">
              <a:xfrm>
                <a:off x="10661651" y="3578226"/>
                <a:ext cx="442913" cy="392113"/>
              </a:xfrm>
              <a:custGeom>
                <a:avLst/>
                <a:gdLst>
                  <a:gd name="T0" fmla="*/ 0 w 279"/>
                  <a:gd name="T1" fmla="*/ 197 h 247"/>
                  <a:gd name="T2" fmla="*/ 104 w 279"/>
                  <a:gd name="T3" fmla="*/ 247 h 247"/>
                  <a:gd name="T4" fmla="*/ 279 w 279"/>
                  <a:gd name="T5" fmla="*/ 0 h 247"/>
                  <a:gd name="T6" fmla="*/ 139 w 279"/>
                  <a:gd name="T7" fmla="*/ 0 h 247"/>
                  <a:gd name="T8" fmla="*/ 0 w 279"/>
                  <a:gd name="T9" fmla="*/ 197 h 247"/>
                </a:gdLst>
                <a:ahLst/>
                <a:cxnLst>
                  <a:cxn ang="0">
                    <a:pos x="T0" y="T1"/>
                  </a:cxn>
                  <a:cxn ang="0">
                    <a:pos x="T2" y="T3"/>
                  </a:cxn>
                  <a:cxn ang="0">
                    <a:pos x="T4" y="T5"/>
                  </a:cxn>
                  <a:cxn ang="0">
                    <a:pos x="T6" y="T7"/>
                  </a:cxn>
                  <a:cxn ang="0">
                    <a:pos x="T8" y="T9"/>
                  </a:cxn>
                </a:cxnLst>
                <a:rect l="0" t="0" r="r" b="b"/>
                <a:pathLst>
                  <a:path w="279" h="247">
                    <a:moveTo>
                      <a:pt x="0" y="197"/>
                    </a:moveTo>
                    <a:lnTo>
                      <a:pt x="104" y="247"/>
                    </a:lnTo>
                    <a:lnTo>
                      <a:pt x="279" y="0"/>
                    </a:lnTo>
                    <a:lnTo>
                      <a:pt x="139" y="0"/>
                    </a:lnTo>
                    <a:lnTo>
                      <a:pt x="0" y="197"/>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49" name="Rectangle 104">
                <a:extLst>
                  <a:ext uri="{FF2B5EF4-FFF2-40B4-BE49-F238E27FC236}">
                    <a16:creationId xmlns:a16="http://schemas.microsoft.com/office/drawing/2014/main" xmlns="" id="{3EF8F600-1B4D-4C59-9E46-D22554825C1D}"/>
                  </a:ext>
                </a:extLst>
              </p:cNvPr>
              <p:cNvSpPr>
                <a:spLocks noChangeArrowheads="1"/>
              </p:cNvSpPr>
              <p:nvPr/>
            </p:nvSpPr>
            <p:spPr bwMode="auto">
              <a:xfrm>
                <a:off x="10142538" y="3578226"/>
                <a:ext cx="179388" cy="200025"/>
              </a:xfrm>
              <a:prstGeom prst="rect">
                <a:avLst/>
              </a:prstGeom>
              <a:grpFill/>
              <a:ln w="9525">
                <a:solidFill>
                  <a:schemeClr val="accent1"/>
                </a:solidFill>
                <a:miter lim="800000"/>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50" name="Freeform 105">
                <a:extLst>
                  <a:ext uri="{FF2B5EF4-FFF2-40B4-BE49-F238E27FC236}">
                    <a16:creationId xmlns:a16="http://schemas.microsoft.com/office/drawing/2014/main" xmlns="" id="{A8F8DF58-A032-44E8-9ABB-84890B96D979}"/>
                  </a:ext>
                </a:extLst>
              </p:cNvPr>
              <p:cNvSpPr>
                <a:spLocks/>
              </p:cNvSpPr>
              <p:nvPr/>
            </p:nvSpPr>
            <p:spPr bwMode="auto">
              <a:xfrm>
                <a:off x="9358313" y="3578226"/>
                <a:ext cx="444500" cy="392113"/>
              </a:xfrm>
              <a:custGeom>
                <a:avLst/>
                <a:gdLst>
                  <a:gd name="T0" fmla="*/ 0 w 280"/>
                  <a:gd name="T1" fmla="*/ 0 h 247"/>
                  <a:gd name="T2" fmla="*/ 173 w 280"/>
                  <a:gd name="T3" fmla="*/ 247 h 247"/>
                  <a:gd name="T4" fmla="*/ 280 w 280"/>
                  <a:gd name="T5" fmla="*/ 197 h 247"/>
                  <a:gd name="T6" fmla="*/ 138 w 280"/>
                  <a:gd name="T7" fmla="*/ 0 h 247"/>
                  <a:gd name="T8" fmla="*/ 0 w 280"/>
                  <a:gd name="T9" fmla="*/ 0 h 247"/>
                </a:gdLst>
                <a:ahLst/>
                <a:cxnLst>
                  <a:cxn ang="0">
                    <a:pos x="T0" y="T1"/>
                  </a:cxn>
                  <a:cxn ang="0">
                    <a:pos x="T2" y="T3"/>
                  </a:cxn>
                  <a:cxn ang="0">
                    <a:pos x="T4" y="T5"/>
                  </a:cxn>
                  <a:cxn ang="0">
                    <a:pos x="T6" y="T7"/>
                  </a:cxn>
                  <a:cxn ang="0">
                    <a:pos x="T8" y="T9"/>
                  </a:cxn>
                </a:cxnLst>
                <a:rect l="0" t="0" r="r" b="b"/>
                <a:pathLst>
                  <a:path w="280" h="247">
                    <a:moveTo>
                      <a:pt x="0" y="0"/>
                    </a:moveTo>
                    <a:lnTo>
                      <a:pt x="173" y="247"/>
                    </a:lnTo>
                    <a:lnTo>
                      <a:pt x="280" y="197"/>
                    </a:lnTo>
                    <a:lnTo>
                      <a:pt x="138" y="0"/>
                    </a:lnTo>
                    <a:lnTo>
                      <a:pt x="0" y="0"/>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51" name="Freeform 106">
                <a:extLst>
                  <a:ext uri="{FF2B5EF4-FFF2-40B4-BE49-F238E27FC236}">
                    <a16:creationId xmlns:a16="http://schemas.microsoft.com/office/drawing/2014/main" xmlns="" id="{33DBD9CA-6903-40DA-803A-41C40B7F3DDB}"/>
                  </a:ext>
                </a:extLst>
              </p:cNvPr>
              <p:cNvSpPr>
                <a:spLocks noEditPoints="1"/>
              </p:cNvSpPr>
              <p:nvPr/>
            </p:nvSpPr>
            <p:spPr bwMode="auto">
              <a:xfrm>
                <a:off x="8910638" y="2684463"/>
                <a:ext cx="715963" cy="714375"/>
              </a:xfrm>
              <a:custGeom>
                <a:avLst/>
                <a:gdLst>
                  <a:gd name="T0" fmla="*/ 451 w 451"/>
                  <a:gd name="T1" fmla="*/ 0 h 450"/>
                  <a:gd name="T2" fmla="*/ 0 w 451"/>
                  <a:gd name="T3" fmla="*/ 0 h 450"/>
                  <a:gd name="T4" fmla="*/ 0 w 451"/>
                  <a:gd name="T5" fmla="*/ 450 h 450"/>
                  <a:gd name="T6" fmla="*/ 451 w 451"/>
                  <a:gd name="T7" fmla="*/ 450 h 450"/>
                  <a:gd name="T8" fmla="*/ 451 w 451"/>
                  <a:gd name="T9" fmla="*/ 0 h 450"/>
                  <a:gd name="T10" fmla="*/ 337 w 451"/>
                  <a:gd name="T11" fmla="*/ 336 h 450"/>
                  <a:gd name="T12" fmla="*/ 114 w 451"/>
                  <a:gd name="T13" fmla="*/ 336 h 450"/>
                  <a:gd name="T14" fmla="*/ 114 w 451"/>
                  <a:gd name="T15" fmla="*/ 113 h 450"/>
                  <a:gd name="T16" fmla="*/ 337 w 451"/>
                  <a:gd name="T17" fmla="*/ 113 h 450"/>
                  <a:gd name="T18" fmla="*/ 337 w 451"/>
                  <a:gd name="T19" fmla="*/ 33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450">
                    <a:moveTo>
                      <a:pt x="451" y="0"/>
                    </a:moveTo>
                    <a:lnTo>
                      <a:pt x="0" y="0"/>
                    </a:lnTo>
                    <a:lnTo>
                      <a:pt x="0" y="450"/>
                    </a:lnTo>
                    <a:lnTo>
                      <a:pt x="451" y="450"/>
                    </a:lnTo>
                    <a:lnTo>
                      <a:pt x="451" y="0"/>
                    </a:lnTo>
                    <a:close/>
                    <a:moveTo>
                      <a:pt x="337" y="336"/>
                    </a:moveTo>
                    <a:lnTo>
                      <a:pt x="114" y="336"/>
                    </a:lnTo>
                    <a:lnTo>
                      <a:pt x="114" y="113"/>
                    </a:lnTo>
                    <a:lnTo>
                      <a:pt x="337" y="113"/>
                    </a:lnTo>
                    <a:lnTo>
                      <a:pt x="337" y="336"/>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52" name="Freeform 107">
                <a:extLst>
                  <a:ext uri="{FF2B5EF4-FFF2-40B4-BE49-F238E27FC236}">
                    <a16:creationId xmlns:a16="http://schemas.microsoft.com/office/drawing/2014/main" xmlns="" id="{EF082C88-38C3-4AD1-86C9-A43F804FBFB7}"/>
                  </a:ext>
                </a:extLst>
              </p:cNvPr>
              <p:cNvSpPr>
                <a:spLocks noEditPoints="1"/>
              </p:cNvSpPr>
              <p:nvPr/>
            </p:nvSpPr>
            <p:spPr bwMode="auto">
              <a:xfrm>
                <a:off x="9874251" y="2684463"/>
                <a:ext cx="715963" cy="714375"/>
              </a:xfrm>
              <a:custGeom>
                <a:avLst/>
                <a:gdLst>
                  <a:gd name="T0" fmla="*/ 451 w 451"/>
                  <a:gd name="T1" fmla="*/ 0 h 450"/>
                  <a:gd name="T2" fmla="*/ 0 w 451"/>
                  <a:gd name="T3" fmla="*/ 0 h 450"/>
                  <a:gd name="T4" fmla="*/ 0 w 451"/>
                  <a:gd name="T5" fmla="*/ 450 h 450"/>
                  <a:gd name="T6" fmla="*/ 451 w 451"/>
                  <a:gd name="T7" fmla="*/ 450 h 450"/>
                  <a:gd name="T8" fmla="*/ 451 w 451"/>
                  <a:gd name="T9" fmla="*/ 0 h 450"/>
                  <a:gd name="T10" fmla="*/ 337 w 451"/>
                  <a:gd name="T11" fmla="*/ 336 h 450"/>
                  <a:gd name="T12" fmla="*/ 114 w 451"/>
                  <a:gd name="T13" fmla="*/ 336 h 450"/>
                  <a:gd name="T14" fmla="*/ 114 w 451"/>
                  <a:gd name="T15" fmla="*/ 113 h 450"/>
                  <a:gd name="T16" fmla="*/ 337 w 451"/>
                  <a:gd name="T17" fmla="*/ 113 h 450"/>
                  <a:gd name="T18" fmla="*/ 337 w 451"/>
                  <a:gd name="T19" fmla="*/ 33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450">
                    <a:moveTo>
                      <a:pt x="451" y="0"/>
                    </a:moveTo>
                    <a:lnTo>
                      <a:pt x="0" y="0"/>
                    </a:lnTo>
                    <a:lnTo>
                      <a:pt x="0" y="450"/>
                    </a:lnTo>
                    <a:lnTo>
                      <a:pt x="451" y="450"/>
                    </a:lnTo>
                    <a:lnTo>
                      <a:pt x="451" y="0"/>
                    </a:lnTo>
                    <a:close/>
                    <a:moveTo>
                      <a:pt x="337" y="336"/>
                    </a:moveTo>
                    <a:lnTo>
                      <a:pt x="114" y="336"/>
                    </a:lnTo>
                    <a:lnTo>
                      <a:pt x="114" y="113"/>
                    </a:lnTo>
                    <a:lnTo>
                      <a:pt x="337" y="113"/>
                    </a:lnTo>
                    <a:lnTo>
                      <a:pt x="337" y="336"/>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53" name="Freeform 108">
                <a:extLst>
                  <a:ext uri="{FF2B5EF4-FFF2-40B4-BE49-F238E27FC236}">
                    <a16:creationId xmlns:a16="http://schemas.microsoft.com/office/drawing/2014/main" xmlns="" id="{1B47023A-4329-4CAB-BA4A-27B0B8C86BD8}"/>
                  </a:ext>
                </a:extLst>
              </p:cNvPr>
              <p:cNvSpPr>
                <a:spLocks noEditPoints="1"/>
              </p:cNvSpPr>
              <p:nvPr/>
            </p:nvSpPr>
            <p:spPr bwMode="auto">
              <a:xfrm>
                <a:off x="10837863" y="2684463"/>
                <a:ext cx="714375" cy="714375"/>
              </a:xfrm>
              <a:custGeom>
                <a:avLst/>
                <a:gdLst>
                  <a:gd name="T0" fmla="*/ 0 w 450"/>
                  <a:gd name="T1" fmla="*/ 0 h 450"/>
                  <a:gd name="T2" fmla="*/ 0 w 450"/>
                  <a:gd name="T3" fmla="*/ 450 h 450"/>
                  <a:gd name="T4" fmla="*/ 450 w 450"/>
                  <a:gd name="T5" fmla="*/ 450 h 450"/>
                  <a:gd name="T6" fmla="*/ 450 w 450"/>
                  <a:gd name="T7" fmla="*/ 0 h 450"/>
                  <a:gd name="T8" fmla="*/ 0 w 450"/>
                  <a:gd name="T9" fmla="*/ 0 h 450"/>
                  <a:gd name="T10" fmla="*/ 337 w 450"/>
                  <a:gd name="T11" fmla="*/ 336 h 450"/>
                  <a:gd name="T12" fmla="*/ 114 w 450"/>
                  <a:gd name="T13" fmla="*/ 336 h 450"/>
                  <a:gd name="T14" fmla="*/ 114 w 450"/>
                  <a:gd name="T15" fmla="*/ 113 h 450"/>
                  <a:gd name="T16" fmla="*/ 337 w 450"/>
                  <a:gd name="T17" fmla="*/ 113 h 450"/>
                  <a:gd name="T18" fmla="*/ 337 w 450"/>
                  <a:gd name="T19" fmla="*/ 33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450">
                    <a:moveTo>
                      <a:pt x="0" y="0"/>
                    </a:moveTo>
                    <a:lnTo>
                      <a:pt x="0" y="450"/>
                    </a:lnTo>
                    <a:lnTo>
                      <a:pt x="450" y="450"/>
                    </a:lnTo>
                    <a:lnTo>
                      <a:pt x="450" y="0"/>
                    </a:lnTo>
                    <a:lnTo>
                      <a:pt x="0" y="0"/>
                    </a:lnTo>
                    <a:close/>
                    <a:moveTo>
                      <a:pt x="337" y="336"/>
                    </a:moveTo>
                    <a:lnTo>
                      <a:pt x="114" y="336"/>
                    </a:lnTo>
                    <a:lnTo>
                      <a:pt x="114" y="113"/>
                    </a:lnTo>
                    <a:lnTo>
                      <a:pt x="337" y="113"/>
                    </a:lnTo>
                    <a:lnTo>
                      <a:pt x="337" y="336"/>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grpSp>
        <p:grpSp>
          <p:nvGrpSpPr>
            <p:cNvPr id="14" name="Group 13">
              <a:extLst>
                <a:ext uri="{FF2B5EF4-FFF2-40B4-BE49-F238E27FC236}">
                  <a16:creationId xmlns:a16="http://schemas.microsoft.com/office/drawing/2014/main" xmlns="" id="{EAE5ECAD-E13F-4A2E-A854-23BD1FD34EF2}"/>
                </a:ext>
              </a:extLst>
            </p:cNvPr>
            <p:cNvGrpSpPr/>
            <p:nvPr/>
          </p:nvGrpSpPr>
          <p:grpSpPr>
            <a:xfrm>
              <a:off x="498439" y="4860834"/>
              <a:ext cx="394477" cy="396000"/>
              <a:chOff x="-3765550" y="758825"/>
              <a:chExt cx="3251200" cy="3881438"/>
            </a:xfrm>
            <a:solidFill>
              <a:schemeClr val="accent1"/>
            </a:solidFill>
          </p:grpSpPr>
          <p:sp>
            <p:nvSpPr>
              <p:cNvPr id="29" name="Freeform 25">
                <a:extLst>
                  <a:ext uri="{FF2B5EF4-FFF2-40B4-BE49-F238E27FC236}">
                    <a16:creationId xmlns:a16="http://schemas.microsoft.com/office/drawing/2014/main" xmlns="" id="{CF935C07-1FDF-4556-A74D-731EDFADECCE}"/>
                  </a:ext>
                </a:extLst>
              </p:cNvPr>
              <p:cNvSpPr>
                <a:spLocks/>
              </p:cNvSpPr>
              <p:nvPr/>
            </p:nvSpPr>
            <p:spPr bwMode="auto">
              <a:xfrm>
                <a:off x="-3765550" y="1390650"/>
                <a:ext cx="3251200" cy="3249613"/>
              </a:xfrm>
              <a:custGeom>
                <a:avLst/>
                <a:gdLst>
                  <a:gd name="T0" fmla="*/ 1935 w 2048"/>
                  <a:gd name="T1" fmla="*/ 1933 h 2047"/>
                  <a:gd name="T2" fmla="*/ 114 w 2048"/>
                  <a:gd name="T3" fmla="*/ 1933 h 2047"/>
                  <a:gd name="T4" fmla="*/ 114 w 2048"/>
                  <a:gd name="T5" fmla="*/ 114 h 2047"/>
                  <a:gd name="T6" fmla="*/ 432 w 2048"/>
                  <a:gd name="T7" fmla="*/ 114 h 2047"/>
                  <a:gd name="T8" fmla="*/ 432 w 2048"/>
                  <a:gd name="T9" fmla="*/ 0 h 2047"/>
                  <a:gd name="T10" fmla="*/ 0 w 2048"/>
                  <a:gd name="T11" fmla="*/ 0 h 2047"/>
                  <a:gd name="T12" fmla="*/ 0 w 2048"/>
                  <a:gd name="T13" fmla="*/ 2047 h 2047"/>
                  <a:gd name="T14" fmla="*/ 2048 w 2048"/>
                  <a:gd name="T15" fmla="*/ 2047 h 2047"/>
                  <a:gd name="T16" fmla="*/ 2048 w 2048"/>
                  <a:gd name="T17" fmla="*/ 1699 h 2047"/>
                  <a:gd name="T18" fmla="*/ 1935 w 2048"/>
                  <a:gd name="T19" fmla="*/ 1699 h 2047"/>
                  <a:gd name="T20" fmla="*/ 1935 w 2048"/>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8" h="2047">
                    <a:moveTo>
                      <a:pt x="1935" y="1933"/>
                    </a:moveTo>
                    <a:lnTo>
                      <a:pt x="114" y="1933"/>
                    </a:lnTo>
                    <a:lnTo>
                      <a:pt x="114" y="114"/>
                    </a:lnTo>
                    <a:lnTo>
                      <a:pt x="432" y="114"/>
                    </a:lnTo>
                    <a:lnTo>
                      <a:pt x="432" y="0"/>
                    </a:lnTo>
                    <a:lnTo>
                      <a:pt x="0" y="0"/>
                    </a:lnTo>
                    <a:lnTo>
                      <a:pt x="0" y="2047"/>
                    </a:lnTo>
                    <a:lnTo>
                      <a:pt x="2048" y="2047"/>
                    </a:lnTo>
                    <a:lnTo>
                      <a:pt x="2048" y="1699"/>
                    </a:lnTo>
                    <a:lnTo>
                      <a:pt x="1935" y="1699"/>
                    </a:lnTo>
                    <a:lnTo>
                      <a:pt x="1935" y="1933"/>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30" name="Freeform 26">
                <a:extLst>
                  <a:ext uri="{FF2B5EF4-FFF2-40B4-BE49-F238E27FC236}">
                    <a16:creationId xmlns:a16="http://schemas.microsoft.com/office/drawing/2014/main" xmlns="" id="{314555BE-B949-4C4C-8870-726D6F1BCAF9}"/>
                  </a:ext>
                </a:extLst>
              </p:cNvPr>
              <p:cNvSpPr>
                <a:spLocks noEditPoints="1"/>
              </p:cNvSpPr>
              <p:nvPr/>
            </p:nvSpPr>
            <p:spPr bwMode="auto">
              <a:xfrm>
                <a:off x="-2725738" y="758825"/>
                <a:ext cx="2211388" cy="3159125"/>
              </a:xfrm>
              <a:custGeom>
                <a:avLst/>
                <a:gdLst>
                  <a:gd name="T0" fmla="*/ 552 w 588"/>
                  <a:gd name="T1" fmla="*/ 0 h 840"/>
                  <a:gd name="T2" fmla="*/ 36 w 588"/>
                  <a:gd name="T3" fmla="*/ 0 h 840"/>
                  <a:gd name="T4" fmla="*/ 0 w 588"/>
                  <a:gd name="T5" fmla="*/ 36 h 840"/>
                  <a:gd name="T6" fmla="*/ 0 w 588"/>
                  <a:gd name="T7" fmla="*/ 686 h 840"/>
                  <a:gd name="T8" fmla="*/ 294 w 588"/>
                  <a:gd name="T9" fmla="*/ 840 h 840"/>
                  <a:gd name="T10" fmla="*/ 588 w 588"/>
                  <a:gd name="T11" fmla="*/ 686 h 840"/>
                  <a:gd name="T12" fmla="*/ 588 w 588"/>
                  <a:gd name="T13" fmla="*/ 36 h 840"/>
                  <a:gd name="T14" fmla="*/ 552 w 588"/>
                  <a:gd name="T15" fmla="*/ 0 h 840"/>
                  <a:gd name="T16" fmla="*/ 540 w 588"/>
                  <a:gd name="T17" fmla="*/ 48 h 840"/>
                  <a:gd name="T18" fmla="*/ 540 w 588"/>
                  <a:gd name="T19" fmla="*/ 289 h 840"/>
                  <a:gd name="T20" fmla="*/ 48 w 588"/>
                  <a:gd name="T21" fmla="*/ 289 h 840"/>
                  <a:gd name="T22" fmla="*/ 48 w 588"/>
                  <a:gd name="T23" fmla="*/ 48 h 840"/>
                  <a:gd name="T24" fmla="*/ 540 w 588"/>
                  <a:gd name="T25" fmla="*/ 48 h 840"/>
                  <a:gd name="T26" fmla="*/ 487 w 588"/>
                  <a:gd name="T27" fmla="*/ 766 h 840"/>
                  <a:gd name="T28" fmla="*/ 294 w 588"/>
                  <a:gd name="T29" fmla="*/ 792 h 840"/>
                  <a:gd name="T30" fmla="*/ 102 w 588"/>
                  <a:gd name="T31" fmla="*/ 766 h 840"/>
                  <a:gd name="T32" fmla="*/ 48 w 588"/>
                  <a:gd name="T33" fmla="*/ 686 h 840"/>
                  <a:gd name="T34" fmla="*/ 48 w 588"/>
                  <a:gd name="T35" fmla="*/ 337 h 840"/>
                  <a:gd name="T36" fmla="*/ 540 w 588"/>
                  <a:gd name="T37" fmla="*/ 337 h 840"/>
                  <a:gd name="T38" fmla="*/ 540 w 588"/>
                  <a:gd name="T39" fmla="*/ 686 h 840"/>
                  <a:gd name="T40" fmla="*/ 487 w 588"/>
                  <a:gd name="T41" fmla="*/ 76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840">
                    <a:moveTo>
                      <a:pt x="552" y="0"/>
                    </a:moveTo>
                    <a:cubicBezTo>
                      <a:pt x="36" y="0"/>
                      <a:pt x="36" y="0"/>
                      <a:pt x="36" y="0"/>
                    </a:cubicBezTo>
                    <a:cubicBezTo>
                      <a:pt x="17" y="0"/>
                      <a:pt x="0" y="17"/>
                      <a:pt x="0" y="36"/>
                    </a:cubicBezTo>
                    <a:cubicBezTo>
                      <a:pt x="0" y="686"/>
                      <a:pt x="0" y="686"/>
                      <a:pt x="0" y="686"/>
                    </a:cubicBezTo>
                    <a:cubicBezTo>
                      <a:pt x="0" y="812"/>
                      <a:pt x="121" y="840"/>
                      <a:pt x="294" y="840"/>
                    </a:cubicBezTo>
                    <a:cubicBezTo>
                      <a:pt x="467" y="840"/>
                      <a:pt x="588" y="811"/>
                      <a:pt x="588" y="686"/>
                    </a:cubicBezTo>
                    <a:cubicBezTo>
                      <a:pt x="588" y="36"/>
                      <a:pt x="588" y="36"/>
                      <a:pt x="588" y="36"/>
                    </a:cubicBezTo>
                    <a:cubicBezTo>
                      <a:pt x="588" y="17"/>
                      <a:pt x="572" y="0"/>
                      <a:pt x="552" y="0"/>
                    </a:cubicBezTo>
                    <a:close/>
                    <a:moveTo>
                      <a:pt x="540" y="48"/>
                    </a:moveTo>
                    <a:cubicBezTo>
                      <a:pt x="540" y="289"/>
                      <a:pt x="540" y="289"/>
                      <a:pt x="540" y="289"/>
                    </a:cubicBezTo>
                    <a:cubicBezTo>
                      <a:pt x="48" y="289"/>
                      <a:pt x="48" y="289"/>
                      <a:pt x="48" y="289"/>
                    </a:cubicBezTo>
                    <a:cubicBezTo>
                      <a:pt x="48" y="48"/>
                      <a:pt x="48" y="48"/>
                      <a:pt x="48" y="48"/>
                    </a:cubicBezTo>
                    <a:lnTo>
                      <a:pt x="540" y="48"/>
                    </a:lnTo>
                    <a:close/>
                    <a:moveTo>
                      <a:pt x="487" y="766"/>
                    </a:moveTo>
                    <a:cubicBezTo>
                      <a:pt x="447" y="784"/>
                      <a:pt x="384" y="792"/>
                      <a:pt x="294" y="792"/>
                    </a:cubicBezTo>
                    <a:cubicBezTo>
                      <a:pt x="203" y="792"/>
                      <a:pt x="142" y="784"/>
                      <a:pt x="102" y="766"/>
                    </a:cubicBezTo>
                    <a:cubicBezTo>
                      <a:pt x="64" y="750"/>
                      <a:pt x="48" y="727"/>
                      <a:pt x="48" y="686"/>
                    </a:cubicBezTo>
                    <a:cubicBezTo>
                      <a:pt x="48" y="337"/>
                      <a:pt x="48" y="337"/>
                      <a:pt x="48" y="337"/>
                    </a:cubicBezTo>
                    <a:cubicBezTo>
                      <a:pt x="540" y="337"/>
                      <a:pt x="540" y="337"/>
                      <a:pt x="540" y="337"/>
                    </a:cubicBezTo>
                    <a:cubicBezTo>
                      <a:pt x="540" y="686"/>
                      <a:pt x="540" y="686"/>
                      <a:pt x="540" y="686"/>
                    </a:cubicBezTo>
                    <a:cubicBezTo>
                      <a:pt x="540" y="726"/>
                      <a:pt x="525" y="749"/>
                      <a:pt x="487" y="766"/>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31" name="Freeform 27">
                <a:extLst>
                  <a:ext uri="{FF2B5EF4-FFF2-40B4-BE49-F238E27FC236}">
                    <a16:creationId xmlns:a16="http://schemas.microsoft.com/office/drawing/2014/main" xmlns="" id="{4BA7E0A0-42D2-4897-8153-35C5D439C406}"/>
                  </a:ext>
                </a:extLst>
              </p:cNvPr>
              <p:cNvSpPr>
                <a:spLocks/>
              </p:cNvSpPr>
              <p:nvPr/>
            </p:nvSpPr>
            <p:spPr bwMode="auto">
              <a:xfrm>
                <a:off x="-2255838" y="1101725"/>
                <a:ext cx="1287463" cy="585788"/>
              </a:xfrm>
              <a:custGeom>
                <a:avLst/>
                <a:gdLst>
                  <a:gd name="T0" fmla="*/ 89 w 342"/>
                  <a:gd name="T1" fmla="*/ 48 h 156"/>
                  <a:gd name="T2" fmla="*/ 148 w 342"/>
                  <a:gd name="T3" fmla="*/ 93 h 156"/>
                  <a:gd name="T4" fmla="*/ 249 w 342"/>
                  <a:gd name="T5" fmla="*/ 156 h 156"/>
                  <a:gd name="T6" fmla="*/ 302 w 342"/>
                  <a:gd name="T7" fmla="*/ 134 h 156"/>
                  <a:gd name="T8" fmla="*/ 342 w 342"/>
                  <a:gd name="T9" fmla="*/ 6 h 156"/>
                  <a:gd name="T10" fmla="*/ 294 w 342"/>
                  <a:gd name="T11" fmla="*/ 6 h 156"/>
                  <a:gd name="T12" fmla="*/ 268 w 342"/>
                  <a:gd name="T13" fmla="*/ 100 h 156"/>
                  <a:gd name="T14" fmla="*/ 249 w 342"/>
                  <a:gd name="T15" fmla="*/ 108 h 156"/>
                  <a:gd name="T16" fmla="*/ 185 w 342"/>
                  <a:gd name="T17" fmla="*/ 61 h 156"/>
                  <a:gd name="T18" fmla="*/ 89 w 342"/>
                  <a:gd name="T19" fmla="*/ 0 h 156"/>
                  <a:gd name="T20" fmla="*/ 0 w 342"/>
                  <a:gd name="T21" fmla="*/ 150 h 156"/>
                  <a:gd name="T22" fmla="*/ 48 w 342"/>
                  <a:gd name="T23" fmla="*/ 150 h 156"/>
                  <a:gd name="T24" fmla="*/ 89 w 342"/>
                  <a:gd name="T25" fmla="*/ 4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156">
                    <a:moveTo>
                      <a:pt x="89" y="48"/>
                    </a:moveTo>
                    <a:cubicBezTo>
                      <a:pt x="110" y="48"/>
                      <a:pt x="128" y="69"/>
                      <a:pt x="148" y="93"/>
                    </a:cubicBezTo>
                    <a:cubicBezTo>
                      <a:pt x="173" y="122"/>
                      <a:pt x="202" y="156"/>
                      <a:pt x="249" y="156"/>
                    </a:cubicBezTo>
                    <a:cubicBezTo>
                      <a:pt x="269" y="156"/>
                      <a:pt x="287" y="149"/>
                      <a:pt x="302" y="134"/>
                    </a:cubicBezTo>
                    <a:cubicBezTo>
                      <a:pt x="341" y="95"/>
                      <a:pt x="342" y="15"/>
                      <a:pt x="342" y="6"/>
                    </a:cubicBezTo>
                    <a:cubicBezTo>
                      <a:pt x="294" y="6"/>
                      <a:pt x="294" y="6"/>
                      <a:pt x="294" y="6"/>
                    </a:cubicBezTo>
                    <a:cubicBezTo>
                      <a:pt x="294" y="23"/>
                      <a:pt x="289" y="79"/>
                      <a:pt x="268" y="100"/>
                    </a:cubicBezTo>
                    <a:cubicBezTo>
                      <a:pt x="262" y="106"/>
                      <a:pt x="256" y="108"/>
                      <a:pt x="249" y="108"/>
                    </a:cubicBezTo>
                    <a:cubicBezTo>
                      <a:pt x="224" y="108"/>
                      <a:pt x="206" y="87"/>
                      <a:pt x="185" y="61"/>
                    </a:cubicBezTo>
                    <a:cubicBezTo>
                      <a:pt x="160" y="33"/>
                      <a:pt x="133" y="0"/>
                      <a:pt x="89" y="0"/>
                    </a:cubicBezTo>
                    <a:cubicBezTo>
                      <a:pt x="19" y="0"/>
                      <a:pt x="0" y="94"/>
                      <a:pt x="0" y="150"/>
                    </a:cubicBezTo>
                    <a:cubicBezTo>
                      <a:pt x="48" y="150"/>
                      <a:pt x="48" y="150"/>
                      <a:pt x="48" y="150"/>
                    </a:cubicBezTo>
                    <a:cubicBezTo>
                      <a:pt x="48" y="118"/>
                      <a:pt x="58" y="48"/>
                      <a:pt x="89" y="48"/>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32" name="Freeform 28">
                <a:extLst>
                  <a:ext uri="{FF2B5EF4-FFF2-40B4-BE49-F238E27FC236}">
                    <a16:creationId xmlns:a16="http://schemas.microsoft.com/office/drawing/2014/main" xmlns="" id="{4C34263C-6B82-467B-B28E-39C89C7F149A}"/>
                  </a:ext>
                </a:extLst>
              </p:cNvPr>
              <p:cNvSpPr>
                <a:spLocks/>
              </p:cNvSpPr>
              <p:nvPr/>
            </p:nvSpPr>
            <p:spPr bwMode="auto">
              <a:xfrm>
                <a:off x="-2360613" y="2211388"/>
                <a:ext cx="304800" cy="179388"/>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1" y="0"/>
                      <a:pt x="0" y="11"/>
                      <a:pt x="0" y="24"/>
                    </a:cubicBezTo>
                    <a:cubicBezTo>
                      <a:pt x="0" y="37"/>
                      <a:pt x="11" y="48"/>
                      <a:pt x="24" y="48"/>
                    </a:cubicBezTo>
                    <a:cubicBezTo>
                      <a:pt x="57" y="48"/>
                      <a:pt x="57" y="48"/>
                      <a:pt x="57" y="48"/>
                    </a:cubicBezTo>
                    <a:cubicBezTo>
                      <a:pt x="70" y="48"/>
                      <a:pt x="81" y="37"/>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33" name="Freeform 29">
                <a:extLst>
                  <a:ext uri="{FF2B5EF4-FFF2-40B4-BE49-F238E27FC236}">
                    <a16:creationId xmlns:a16="http://schemas.microsoft.com/office/drawing/2014/main" xmlns="" id="{19F2B475-EDEA-444C-AF7E-4A6E6FC92E52}"/>
                  </a:ext>
                </a:extLst>
              </p:cNvPr>
              <p:cNvSpPr>
                <a:spLocks/>
              </p:cNvSpPr>
              <p:nvPr/>
            </p:nvSpPr>
            <p:spPr bwMode="auto">
              <a:xfrm>
                <a:off x="-1966913" y="2211388"/>
                <a:ext cx="304800" cy="179388"/>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0" y="0"/>
                      <a:pt x="0" y="11"/>
                      <a:pt x="0" y="24"/>
                    </a:cubicBezTo>
                    <a:cubicBezTo>
                      <a:pt x="0" y="37"/>
                      <a:pt x="10" y="48"/>
                      <a:pt x="24" y="48"/>
                    </a:cubicBezTo>
                    <a:cubicBezTo>
                      <a:pt x="57" y="48"/>
                      <a:pt x="57" y="48"/>
                      <a:pt x="57" y="48"/>
                    </a:cubicBezTo>
                    <a:cubicBezTo>
                      <a:pt x="70" y="48"/>
                      <a:pt x="81" y="37"/>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34" name="Freeform 30">
                <a:extLst>
                  <a:ext uri="{FF2B5EF4-FFF2-40B4-BE49-F238E27FC236}">
                    <a16:creationId xmlns:a16="http://schemas.microsoft.com/office/drawing/2014/main" xmlns="" id="{58DE9CFD-48BC-4412-B15F-83A43FF85C4C}"/>
                  </a:ext>
                </a:extLst>
              </p:cNvPr>
              <p:cNvSpPr>
                <a:spLocks/>
              </p:cNvSpPr>
              <p:nvPr/>
            </p:nvSpPr>
            <p:spPr bwMode="auto">
              <a:xfrm>
                <a:off x="-2360613" y="2574925"/>
                <a:ext cx="304800" cy="180975"/>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1" y="0"/>
                      <a:pt x="0" y="11"/>
                      <a:pt x="0" y="24"/>
                    </a:cubicBezTo>
                    <a:cubicBezTo>
                      <a:pt x="0" y="38"/>
                      <a:pt x="11" y="48"/>
                      <a:pt x="24" y="48"/>
                    </a:cubicBezTo>
                    <a:cubicBezTo>
                      <a:pt x="57" y="48"/>
                      <a:pt x="57" y="48"/>
                      <a:pt x="57" y="48"/>
                    </a:cubicBezTo>
                    <a:cubicBezTo>
                      <a:pt x="70" y="48"/>
                      <a:pt x="81" y="38"/>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35" name="Freeform 31">
                <a:extLst>
                  <a:ext uri="{FF2B5EF4-FFF2-40B4-BE49-F238E27FC236}">
                    <a16:creationId xmlns:a16="http://schemas.microsoft.com/office/drawing/2014/main" xmlns="" id="{454F328C-EBEF-41DA-994E-3922AAF20F2C}"/>
                  </a:ext>
                </a:extLst>
              </p:cNvPr>
              <p:cNvSpPr>
                <a:spLocks/>
              </p:cNvSpPr>
              <p:nvPr/>
            </p:nvSpPr>
            <p:spPr bwMode="auto">
              <a:xfrm>
                <a:off x="-1966913" y="2574925"/>
                <a:ext cx="304800" cy="180975"/>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0" y="0"/>
                      <a:pt x="0" y="11"/>
                      <a:pt x="0" y="24"/>
                    </a:cubicBezTo>
                    <a:cubicBezTo>
                      <a:pt x="0" y="38"/>
                      <a:pt x="10" y="48"/>
                      <a:pt x="24" y="48"/>
                    </a:cubicBezTo>
                    <a:cubicBezTo>
                      <a:pt x="57" y="48"/>
                      <a:pt x="57" y="48"/>
                      <a:pt x="57" y="48"/>
                    </a:cubicBezTo>
                    <a:cubicBezTo>
                      <a:pt x="70" y="48"/>
                      <a:pt x="81" y="38"/>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36" name="Freeform 32">
                <a:extLst>
                  <a:ext uri="{FF2B5EF4-FFF2-40B4-BE49-F238E27FC236}">
                    <a16:creationId xmlns:a16="http://schemas.microsoft.com/office/drawing/2014/main" xmlns="" id="{82F79712-741C-479F-8F4D-76C9B8BCF393}"/>
                  </a:ext>
                </a:extLst>
              </p:cNvPr>
              <p:cNvSpPr>
                <a:spLocks/>
              </p:cNvSpPr>
              <p:nvPr/>
            </p:nvSpPr>
            <p:spPr bwMode="auto">
              <a:xfrm>
                <a:off x="-1574800" y="2211388"/>
                <a:ext cx="700088" cy="179388"/>
              </a:xfrm>
              <a:custGeom>
                <a:avLst/>
                <a:gdLst>
                  <a:gd name="T0" fmla="*/ 162 w 186"/>
                  <a:gd name="T1" fmla="*/ 0 h 48"/>
                  <a:gd name="T2" fmla="*/ 24 w 186"/>
                  <a:gd name="T3" fmla="*/ 0 h 48"/>
                  <a:gd name="T4" fmla="*/ 0 w 186"/>
                  <a:gd name="T5" fmla="*/ 24 h 48"/>
                  <a:gd name="T6" fmla="*/ 24 w 186"/>
                  <a:gd name="T7" fmla="*/ 48 h 48"/>
                  <a:gd name="T8" fmla="*/ 162 w 186"/>
                  <a:gd name="T9" fmla="*/ 48 h 48"/>
                  <a:gd name="T10" fmla="*/ 186 w 186"/>
                  <a:gd name="T11" fmla="*/ 24 h 48"/>
                  <a:gd name="T12" fmla="*/ 162 w 18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6" h="48">
                    <a:moveTo>
                      <a:pt x="162" y="0"/>
                    </a:moveTo>
                    <a:cubicBezTo>
                      <a:pt x="24" y="0"/>
                      <a:pt x="24" y="0"/>
                      <a:pt x="24" y="0"/>
                    </a:cubicBezTo>
                    <a:cubicBezTo>
                      <a:pt x="10" y="0"/>
                      <a:pt x="0" y="11"/>
                      <a:pt x="0" y="24"/>
                    </a:cubicBezTo>
                    <a:cubicBezTo>
                      <a:pt x="0" y="37"/>
                      <a:pt x="10" y="48"/>
                      <a:pt x="24" y="48"/>
                    </a:cubicBezTo>
                    <a:cubicBezTo>
                      <a:pt x="162" y="48"/>
                      <a:pt x="162" y="48"/>
                      <a:pt x="162" y="48"/>
                    </a:cubicBezTo>
                    <a:cubicBezTo>
                      <a:pt x="175" y="48"/>
                      <a:pt x="186" y="37"/>
                      <a:pt x="186" y="24"/>
                    </a:cubicBezTo>
                    <a:cubicBezTo>
                      <a:pt x="186" y="11"/>
                      <a:pt x="175" y="0"/>
                      <a:pt x="162"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37" name="Freeform 33">
                <a:extLst>
                  <a:ext uri="{FF2B5EF4-FFF2-40B4-BE49-F238E27FC236}">
                    <a16:creationId xmlns:a16="http://schemas.microsoft.com/office/drawing/2014/main" xmlns="" id="{7EDCBBEA-B8FC-4E28-A180-6A5550F96120}"/>
                  </a:ext>
                </a:extLst>
              </p:cNvPr>
              <p:cNvSpPr>
                <a:spLocks/>
              </p:cNvSpPr>
              <p:nvPr/>
            </p:nvSpPr>
            <p:spPr bwMode="auto">
              <a:xfrm>
                <a:off x="-1574800" y="2574925"/>
                <a:ext cx="700088" cy="180975"/>
              </a:xfrm>
              <a:custGeom>
                <a:avLst/>
                <a:gdLst>
                  <a:gd name="T0" fmla="*/ 162 w 186"/>
                  <a:gd name="T1" fmla="*/ 0 h 48"/>
                  <a:gd name="T2" fmla="*/ 24 w 186"/>
                  <a:gd name="T3" fmla="*/ 0 h 48"/>
                  <a:gd name="T4" fmla="*/ 0 w 186"/>
                  <a:gd name="T5" fmla="*/ 24 h 48"/>
                  <a:gd name="T6" fmla="*/ 24 w 186"/>
                  <a:gd name="T7" fmla="*/ 48 h 48"/>
                  <a:gd name="T8" fmla="*/ 162 w 186"/>
                  <a:gd name="T9" fmla="*/ 48 h 48"/>
                  <a:gd name="T10" fmla="*/ 186 w 186"/>
                  <a:gd name="T11" fmla="*/ 24 h 48"/>
                  <a:gd name="T12" fmla="*/ 162 w 18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86" h="48">
                    <a:moveTo>
                      <a:pt x="162" y="0"/>
                    </a:moveTo>
                    <a:cubicBezTo>
                      <a:pt x="24" y="0"/>
                      <a:pt x="24" y="0"/>
                      <a:pt x="24" y="0"/>
                    </a:cubicBezTo>
                    <a:cubicBezTo>
                      <a:pt x="10" y="0"/>
                      <a:pt x="0" y="11"/>
                      <a:pt x="0" y="24"/>
                    </a:cubicBezTo>
                    <a:cubicBezTo>
                      <a:pt x="0" y="38"/>
                      <a:pt x="10" y="48"/>
                      <a:pt x="24" y="48"/>
                    </a:cubicBezTo>
                    <a:cubicBezTo>
                      <a:pt x="162" y="48"/>
                      <a:pt x="162" y="48"/>
                      <a:pt x="162" y="48"/>
                    </a:cubicBezTo>
                    <a:cubicBezTo>
                      <a:pt x="175" y="48"/>
                      <a:pt x="186" y="38"/>
                      <a:pt x="186" y="24"/>
                    </a:cubicBezTo>
                    <a:cubicBezTo>
                      <a:pt x="186" y="11"/>
                      <a:pt x="175" y="0"/>
                      <a:pt x="162"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38" name="Freeform 34">
                <a:extLst>
                  <a:ext uri="{FF2B5EF4-FFF2-40B4-BE49-F238E27FC236}">
                    <a16:creationId xmlns:a16="http://schemas.microsoft.com/office/drawing/2014/main" xmlns="" id="{CF8B2283-F3A8-4F09-AD3C-70BAA7EFA6EC}"/>
                  </a:ext>
                </a:extLst>
              </p:cNvPr>
              <p:cNvSpPr>
                <a:spLocks/>
              </p:cNvSpPr>
              <p:nvPr/>
            </p:nvSpPr>
            <p:spPr bwMode="auto">
              <a:xfrm>
                <a:off x="-2360613" y="2944813"/>
                <a:ext cx="304800" cy="179388"/>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1" y="0"/>
                      <a:pt x="0" y="11"/>
                      <a:pt x="0" y="24"/>
                    </a:cubicBezTo>
                    <a:cubicBezTo>
                      <a:pt x="0" y="37"/>
                      <a:pt x="11" y="48"/>
                      <a:pt x="24" y="48"/>
                    </a:cubicBezTo>
                    <a:cubicBezTo>
                      <a:pt x="57" y="48"/>
                      <a:pt x="57" y="48"/>
                      <a:pt x="57" y="48"/>
                    </a:cubicBezTo>
                    <a:cubicBezTo>
                      <a:pt x="70" y="48"/>
                      <a:pt x="81" y="37"/>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39" name="Freeform 35">
                <a:extLst>
                  <a:ext uri="{FF2B5EF4-FFF2-40B4-BE49-F238E27FC236}">
                    <a16:creationId xmlns:a16="http://schemas.microsoft.com/office/drawing/2014/main" xmlns="" id="{1A0D3653-ECE2-4791-9D18-4756A72715FD}"/>
                  </a:ext>
                </a:extLst>
              </p:cNvPr>
              <p:cNvSpPr>
                <a:spLocks/>
              </p:cNvSpPr>
              <p:nvPr/>
            </p:nvSpPr>
            <p:spPr bwMode="auto">
              <a:xfrm>
                <a:off x="-1966913" y="2944813"/>
                <a:ext cx="304800" cy="179388"/>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0" y="0"/>
                      <a:pt x="0" y="11"/>
                      <a:pt x="0" y="24"/>
                    </a:cubicBezTo>
                    <a:cubicBezTo>
                      <a:pt x="0" y="37"/>
                      <a:pt x="10" y="48"/>
                      <a:pt x="24" y="48"/>
                    </a:cubicBezTo>
                    <a:cubicBezTo>
                      <a:pt x="57" y="48"/>
                      <a:pt x="57" y="48"/>
                      <a:pt x="57" y="48"/>
                    </a:cubicBezTo>
                    <a:cubicBezTo>
                      <a:pt x="70" y="48"/>
                      <a:pt x="81" y="37"/>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40" name="Freeform 36">
                <a:extLst>
                  <a:ext uri="{FF2B5EF4-FFF2-40B4-BE49-F238E27FC236}">
                    <a16:creationId xmlns:a16="http://schemas.microsoft.com/office/drawing/2014/main" xmlns="" id="{42E15C3F-B023-4E48-B7A3-F2795424ED43}"/>
                  </a:ext>
                </a:extLst>
              </p:cNvPr>
              <p:cNvSpPr>
                <a:spLocks/>
              </p:cNvSpPr>
              <p:nvPr/>
            </p:nvSpPr>
            <p:spPr bwMode="auto">
              <a:xfrm>
                <a:off x="-2360613" y="3308350"/>
                <a:ext cx="304800" cy="180975"/>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1" y="0"/>
                      <a:pt x="0" y="11"/>
                      <a:pt x="0" y="24"/>
                    </a:cubicBezTo>
                    <a:cubicBezTo>
                      <a:pt x="0" y="38"/>
                      <a:pt x="11" y="48"/>
                      <a:pt x="24" y="48"/>
                    </a:cubicBezTo>
                    <a:cubicBezTo>
                      <a:pt x="57" y="48"/>
                      <a:pt x="57" y="48"/>
                      <a:pt x="57" y="48"/>
                    </a:cubicBezTo>
                    <a:cubicBezTo>
                      <a:pt x="70" y="48"/>
                      <a:pt x="81" y="38"/>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41" name="Freeform 37">
                <a:extLst>
                  <a:ext uri="{FF2B5EF4-FFF2-40B4-BE49-F238E27FC236}">
                    <a16:creationId xmlns:a16="http://schemas.microsoft.com/office/drawing/2014/main" xmlns="" id="{7A3BFAC7-E30C-40C4-86AF-1995B687AE0D}"/>
                  </a:ext>
                </a:extLst>
              </p:cNvPr>
              <p:cNvSpPr>
                <a:spLocks/>
              </p:cNvSpPr>
              <p:nvPr/>
            </p:nvSpPr>
            <p:spPr bwMode="auto">
              <a:xfrm>
                <a:off x="-1966913" y="3308350"/>
                <a:ext cx="304800" cy="180975"/>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0" y="0"/>
                      <a:pt x="0" y="11"/>
                      <a:pt x="0" y="24"/>
                    </a:cubicBezTo>
                    <a:cubicBezTo>
                      <a:pt x="0" y="38"/>
                      <a:pt x="10" y="48"/>
                      <a:pt x="24" y="48"/>
                    </a:cubicBezTo>
                    <a:cubicBezTo>
                      <a:pt x="57" y="48"/>
                      <a:pt x="57" y="48"/>
                      <a:pt x="57" y="48"/>
                    </a:cubicBezTo>
                    <a:cubicBezTo>
                      <a:pt x="70" y="48"/>
                      <a:pt x="81" y="38"/>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42" name="Freeform 38">
                <a:extLst>
                  <a:ext uri="{FF2B5EF4-FFF2-40B4-BE49-F238E27FC236}">
                    <a16:creationId xmlns:a16="http://schemas.microsoft.com/office/drawing/2014/main" xmlns="" id="{70B39C4F-66B3-44ED-9FD6-F245E79825FA}"/>
                  </a:ext>
                </a:extLst>
              </p:cNvPr>
              <p:cNvSpPr>
                <a:spLocks/>
              </p:cNvSpPr>
              <p:nvPr/>
            </p:nvSpPr>
            <p:spPr bwMode="auto">
              <a:xfrm>
                <a:off x="-1574800" y="2944813"/>
                <a:ext cx="304800" cy="179388"/>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1" y="0"/>
                      <a:pt x="0" y="11"/>
                      <a:pt x="0" y="24"/>
                    </a:cubicBezTo>
                    <a:cubicBezTo>
                      <a:pt x="0" y="37"/>
                      <a:pt x="11" y="48"/>
                      <a:pt x="24" y="48"/>
                    </a:cubicBezTo>
                    <a:cubicBezTo>
                      <a:pt x="57" y="48"/>
                      <a:pt x="57" y="48"/>
                      <a:pt x="57" y="48"/>
                    </a:cubicBezTo>
                    <a:cubicBezTo>
                      <a:pt x="70" y="48"/>
                      <a:pt x="81" y="37"/>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43" name="Freeform 39">
                <a:extLst>
                  <a:ext uri="{FF2B5EF4-FFF2-40B4-BE49-F238E27FC236}">
                    <a16:creationId xmlns:a16="http://schemas.microsoft.com/office/drawing/2014/main" xmlns="" id="{3D9FF8B4-AB99-45AC-9C34-026F422FE933}"/>
                  </a:ext>
                </a:extLst>
              </p:cNvPr>
              <p:cNvSpPr>
                <a:spLocks/>
              </p:cNvSpPr>
              <p:nvPr/>
            </p:nvSpPr>
            <p:spPr bwMode="auto">
              <a:xfrm>
                <a:off x="-1179513" y="2944813"/>
                <a:ext cx="304800" cy="179388"/>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0" y="0"/>
                      <a:pt x="0" y="11"/>
                      <a:pt x="0" y="24"/>
                    </a:cubicBezTo>
                    <a:cubicBezTo>
                      <a:pt x="0" y="37"/>
                      <a:pt x="10" y="48"/>
                      <a:pt x="24" y="48"/>
                    </a:cubicBezTo>
                    <a:cubicBezTo>
                      <a:pt x="57" y="48"/>
                      <a:pt x="57" y="48"/>
                      <a:pt x="57" y="48"/>
                    </a:cubicBezTo>
                    <a:cubicBezTo>
                      <a:pt x="70" y="48"/>
                      <a:pt x="81" y="37"/>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44" name="Freeform 40">
                <a:extLst>
                  <a:ext uri="{FF2B5EF4-FFF2-40B4-BE49-F238E27FC236}">
                    <a16:creationId xmlns:a16="http://schemas.microsoft.com/office/drawing/2014/main" xmlns="" id="{2E3015F0-7D1A-49E4-9A83-920A0D375C0F}"/>
                  </a:ext>
                </a:extLst>
              </p:cNvPr>
              <p:cNvSpPr>
                <a:spLocks/>
              </p:cNvSpPr>
              <p:nvPr/>
            </p:nvSpPr>
            <p:spPr bwMode="auto">
              <a:xfrm>
                <a:off x="-1574800" y="3308350"/>
                <a:ext cx="304800" cy="180975"/>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1" y="0"/>
                      <a:pt x="0" y="11"/>
                      <a:pt x="0" y="24"/>
                    </a:cubicBezTo>
                    <a:cubicBezTo>
                      <a:pt x="0" y="38"/>
                      <a:pt x="11" y="48"/>
                      <a:pt x="24" y="48"/>
                    </a:cubicBezTo>
                    <a:cubicBezTo>
                      <a:pt x="57" y="48"/>
                      <a:pt x="57" y="48"/>
                      <a:pt x="57" y="48"/>
                    </a:cubicBezTo>
                    <a:cubicBezTo>
                      <a:pt x="70" y="48"/>
                      <a:pt x="81" y="38"/>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45" name="Freeform 41">
                <a:extLst>
                  <a:ext uri="{FF2B5EF4-FFF2-40B4-BE49-F238E27FC236}">
                    <a16:creationId xmlns:a16="http://schemas.microsoft.com/office/drawing/2014/main" xmlns="" id="{36B11043-A221-4EA1-9AD2-5A6BF0AB517E}"/>
                  </a:ext>
                </a:extLst>
              </p:cNvPr>
              <p:cNvSpPr>
                <a:spLocks/>
              </p:cNvSpPr>
              <p:nvPr/>
            </p:nvSpPr>
            <p:spPr bwMode="auto">
              <a:xfrm>
                <a:off x="-1179513" y="3308350"/>
                <a:ext cx="304800" cy="180975"/>
              </a:xfrm>
              <a:custGeom>
                <a:avLst/>
                <a:gdLst>
                  <a:gd name="T0" fmla="*/ 57 w 81"/>
                  <a:gd name="T1" fmla="*/ 0 h 48"/>
                  <a:gd name="T2" fmla="*/ 24 w 81"/>
                  <a:gd name="T3" fmla="*/ 0 h 48"/>
                  <a:gd name="T4" fmla="*/ 0 w 81"/>
                  <a:gd name="T5" fmla="*/ 24 h 48"/>
                  <a:gd name="T6" fmla="*/ 24 w 81"/>
                  <a:gd name="T7" fmla="*/ 48 h 48"/>
                  <a:gd name="T8" fmla="*/ 57 w 81"/>
                  <a:gd name="T9" fmla="*/ 48 h 48"/>
                  <a:gd name="T10" fmla="*/ 81 w 81"/>
                  <a:gd name="T11" fmla="*/ 24 h 48"/>
                  <a:gd name="T12" fmla="*/ 57 w 8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1" h="48">
                    <a:moveTo>
                      <a:pt x="57" y="0"/>
                    </a:moveTo>
                    <a:cubicBezTo>
                      <a:pt x="24" y="0"/>
                      <a:pt x="24" y="0"/>
                      <a:pt x="24" y="0"/>
                    </a:cubicBezTo>
                    <a:cubicBezTo>
                      <a:pt x="10" y="0"/>
                      <a:pt x="0" y="11"/>
                      <a:pt x="0" y="24"/>
                    </a:cubicBezTo>
                    <a:cubicBezTo>
                      <a:pt x="0" y="38"/>
                      <a:pt x="10" y="48"/>
                      <a:pt x="24" y="48"/>
                    </a:cubicBezTo>
                    <a:cubicBezTo>
                      <a:pt x="57" y="48"/>
                      <a:pt x="57" y="48"/>
                      <a:pt x="57" y="48"/>
                    </a:cubicBezTo>
                    <a:cubicBezTo>
                      <a:pt x="70" y="48"/>
                      <a:pt x="81" y="38"/>
                      <a:pt x="81" y="24"/>
                    </a:cubicBezTo>
                    <a:cubicBezTo>
                      <a:pt x="81" y="11"/>
                      <a:pt x="70" y="0"/>
                      <a:pt x="57"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grpSp>
        <p:grpSp>
          <p:nvGrpSpPr>
            <p:cNvPr id="15" name="Group 14">
              <a:extLst>
                <a:ext uri="{FF2B5EF4-FFF2-40B4-BE49-F238E27FC236}">
                  <a16:creationId xmlns:a16="http://schemas.microsoft.com/office/drawing/2014/main" xmlns="" id="{0B7A952F-F64C-4AFB-849E-2658B8D27EB3}"/>
                </a:ext>
              </a:extLst>
            </p:cNvPr>
            <p:cNvGrpSpPr/>
            <p:nvPr/>
          </p:nvGrpSpPr>
          <p:grpSpPr>
            <a:xfrm>
              <a:off x="498439" y="5444873"/>
              <a:ext cx="396000" cy="396000"/>
              <a:chOff x="-4060825" y="1090613"/>
              <a:chExt cx="4057650" cy="4033837"/>
            </a:xfrm>
            <a:solidFill>
              <a:schemeClr val="accent1"/>
            </a:solidFill>
          </p:grpSpPr>
          <p:sp>
            <p:nvSpPr>
              <p:cNvPr id="27" name="Freeform 39">
                <a:extLst>
                  <a:ext uri="{FF2B5EF4-FFF2-40B4-BE49-F238E27FC236}">
                    <a16:creationId xmlns:a16="http://schemas.microsoft.com/office/drawing/2014/main" xmlns="" id="{33B36F7F-8574-4943-94E8-0852F3E87B40}"/>
                  </a:ext>
                </a:extLst>
              </p:cNvPr>
              <p:cNvSpPr>
                <a:spLocks/>
              </p:cNvSpPr>
              <p:nvPr/>
            </p:nvSpPr>
            <p:spPr bwMode="auto">
              <a:xfrm>
                <a:off x="-4060825" y="1876425"/>
                <a:ext cx="3248025" cy="3248025"/>
              </a:xfrm>
              <a:custGeom>
                <a:avLst/>
                <a:gdLst>
                  <a:gd name="T0" fmla="*/ 1933 w 2046"/>
                  <a:gd name="T1" fmla="*/ 1932 h 2046"/>
                  <a:gd name="T2" fmla="*/ 114 w 2046"/>
                  <a:gd name="T3" fmla="*/ 1932 h 2046"/>
                  <a:gd name="T4" fmla="*/ 114 w 2046"/>
                  <a:gd name="T5" fmla="*/ 113 h 2046"/>
                  <a:gd name="T6" fmla="*/ 410 w 2046"/>
                  <a:gd name="T7" fmla="*/ 113 h 2046"/>
                  <a:gd name="T8" fmla="*/ 410 w 2046"/>
                  <a:gd name="T9" fmla="*/ 0 h 2046"/>
                  <a:gd name="T10" fmla="*/ 0 w 2046"/>
                  <a:gd name="T11" fmla="*/ 0 h 2046"/>
                  <a:gd name="T12" fmla="*/ 0 w 2046"/>
                  <a:gd name="T13" fmla="*/ 2046 h 2046"/>
                  <a:gd name="T14" fmla="*/ 2046 w 2046"/>
                  <a:gd name="T15" fmla="*/ 2046 h 2046"/>
                  <a:gd name="T16" fmla="*/ 2046 w 2046"/>
                  <a:gd name="T17" fmla="*/ 1757 h 2046"/>
                  <a:gd name="T18" fmla="*/ 1933 w 2046"/>
                  <a:gd name="T19" fmla="*/ 1757 h 2046"/>
                  <a:gd name="T20" fmla="*/ 1933 w 2046"/>
                  <a:gd name="T21" fmla="*/ 1932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6">
                    <a:moveTo>
                      <a:pt x="1933" y="1932"/>
                    </a:moveTo>
                    <a:lnTo>
                      <a:pt x="114" y="1932"/>
                    </a:lnTo>
                    <a:lnTo>
                      <a:pt x="114" y="113"/>
                    </a:lnTo>
                    <a:lnTo>
                      <a:pt x="410" y="113"/>
                    </a:lnTo>
                    <a:lnTo>
                      <a:pt x="410" y="0"/>
                    </a:lnTo>
                    <a:lnTo>
                      <a:pt x="0" y="0"/>
                    </a:lnTo>
                    <a:lnTo>
                      <a:pt x="0" y="2046"/>
                    </a:lnTo>
                    <a:lnTo>
                      <a:pt x="2046" y="2046"/>
                    </a:lnTo>
                    <a:lnTo>
                      <a:pt x="2046" y="1757"/>
                    </a:lnTo>
                    <a:lnTo>
                      <a:pt x="1933" y="1757"/>
                    </a:lnTo>
                    <a:lnTo>
                      <a:pt x="1933" y="1932"/>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28" name="Freeform 40">
                <a:extLst>
                  <a:ext uri="{FF2B5EF4-FFF2-40B4-BE49-F238E27FC236}">
                    <a16:creationId xmlns:a16="http://schemas.microsoft.com/office/drawing/2014/main" xmlns="" id="{06C2BB90-89EA-428C-9FDF-26B1A1176E13}"/>
                  </a:ext>
                </a:extLst>
              </p:cNvPr>
              <p:cNvSpPr>
                <a:spLocks noEditPoints="1"/>
              </p:cNvSpPr>
              <p:nvPr/>
            </p:nvSpPr>
            <p:spPr bwMode="auto">
              <a:xfrm>
                <a:off x="-3365500" y="1090613"/>
                <a:ext cx="3362325" cy="3352800"/>
              </a:xfrm>
              <a:custGeom>
                <a:avLst/>
                <a:gdLst>
                  <a:gd name="T0" fmla="*/ 672 w 894"/>
                  <a:gd name="T1" fmla="*/ 471 h 892"/>
                  <a:gd name="T2" fmla="*/ 629 w 894"/>
                  <a:gd name="T3" fmla="*/ 449 h 892"/>
                  <a:gd name="T4" fmla="*/ 550 w 894"/>
                  <a:gd name="T5" fmla="*/ 228 h 892"/>
                  <a:gd name="T6" fmla="*/ 683 w 894"/>
                  <a:gd name="T7" fmla="*/ 115 h 892"/>
                  <a:gd name="T8" fmla="*/ 453 w 894"/>
                  <a:gd name="T9" fmla="*/ 115 h 892"/>
                  <a:gd name="T10" fmla="*/ 485 w 894"/>
                  <a:gd name="T11" fmla="*/ 272 h 892"/>
                  <a:gd name="T12" fmla="*/ 337 w 894"/>
                  <a:gd name="T13" fmla="*/ 307 h 892"/>
                  <a:gd name="T14" fmla="*/ 230 w 894"/>
                  <a:gd name="T15" fmla="*/ 115 h 892"/>
                  <a:gd name="T16" fmla="*/ 0 w 894"/>
                  <a:gd name="T17" fmla="*/ 115 h 892"/>
                  <a:gd name="T18" fmla="*/ 176 w 894"/>
                  <a:gd name="T19" fmla="*/ 212 h 892"/>
                  <a:gd name="T20" fmla="*/ 268 w 894"/>
                  <a:gd name="T21" fmla="*/ 449 h 892"/>
                  <a:gd name="T22" fmla="*/ 188 w 894"/>
                  <a:gd name="T23" fmla="*/ 619 h 892"/>
                  <a:gd name="T24" fmla="*/ 0 w 894"/>
                  <a:gd name="T25" fmla="*/ 708 h 892"/>
                  <a:gd name="T26" fmla="*/ 230 w 894"/>
                  <a:gd name="T27" fmla="*/ 708 h 892"/>
                  <a:gd name="T28" fmla="*/ 323 w 894"/>
                  <a:gd name="T29" fmla="*/ 578 h 892"/>
                  <a:gd name="T30" fmla="*/ 507 w 894"/>
                  <a:gd name="T31" fmla="*/ 619 h 892"/>
                  <a:gd name="T32" fmla="*/ 510 w 894"/>
                  <a:gd name="T33" fmla="*/ 777 h 892"/>
                  <a:gd name="T34" fmla="*/ 740 w 894"/>
                  <a:gd name="T35" fmla="*/ 777 h 892"/>
                  <a:gd name="T36" fmla="*/ 591 w 894"/>
                  <a:gd name="T37" fmla="*/ 667 h 892"/>
                  <a:gd name="T38" fmla="*/ 620 w 894"/>
                  <a:gd name="T39" fmla="*/ 506 h 892"/>
                  <a:gd name="T40" fmla="*/ 779 w 894"/>
                  <a:gd name="T41" fmla="*/ 629 h 892"/>
                  <a:gd name="T42" fmla="*/ 779 w 894"/>
                  <a:gd name="T43" fmla="*/ 399 h 892"/>
                  <a:gd name="T44" fmla="*/ 635 w 894"/>
                  <a:gd name="T45" fmla="*/ 115 h 892"/>
                  <a:gd name="T46" fmla="*/ 501 w 894"/>
                  <a:gd name="T47" fmla="*/ 115 h 892"/>
                  <a:gd name="T48" fmla="*/ 692 w 894"/>
                  <a:gd name="T49" fmla="*/ 777 h 892"/>
                  <a:gd name="T50" fmla="*/ 558 w 894"/>
                  <a:gd name="T51" fmla="*/ 777 h 892"/>
                  <a:gd name="T52" fmla="*/ 692 w 894"/>
                  <a:gd name="T53" fmla="*/ 777 h 892"/>
                  <a:gd name="T54" fmla="*/ 115 w 894"/>
                  <a:gd name="T55" fmla="*/ 48 h 892"/>
                  <a:gd name="T56" fmla="*/ 115 w 894"/>
                  <a:gd name="T57" fmla="*/ 182 h 892"/>
                  <a:gd name="T58" fmla="*/ 115 w 894"/>
                  <a:gd name="T59" fmla="*/ 775 h 892"/>
                  <a:gd name="T60" fmla="*/ 115 w 894"/>
                  <a:gd name="T61" fmla="*/ 641 h 892"/>
                  <a:gd name="T62" fmla="*/ 115 w 894"/>
                  <a:gd name="T63" fmla="*/ 775 h 892"/>
                  <a:gd name="T64" fmla="*/ 316 w 894"/>
                  <a:gd name="T65" fmla="*/ 449 h 892"/>
                  <a:gd name="T66" fmla="*/ 581 w 894"/>
                  <a:gd name="T67" fmla="*/ 449 h 892"/>
                  <a:gd name="T68" fmla="*/ 779 w 894"/>
                  <a:gd name="T69" fmla="*/ 581 h 892"/>
                  <a:gd name="T70" fmla="*/ 779 w 894"/>
                  <a:gd name="T71" fmla="*/ 447 h 892"/>
                  <a:gd name="T72" fmla="*/ 779 w 894"/>
                  <a:gd name="T73" fmla="*/ 581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4" h="892">
                    <a:moveTo>
                      <a:pt x="779" y="399"/>
                    </a:moveTo>
                    <a:cubicBezTo>
                      <a:pt x="731" y="399"/>
                      <a:pt x="689" y="429"/>
                      <a:pt x="672" y="471"/>
                    </a:cubicBezTo>
                    <a:cubicBezTo>
                      <a:pt x="629" y="459"/>
                      <a:pt x="629" y="459"/>
                      <a:pt x="629" y="459"/>
                    </a:cubicBezTo>
                    <a:cubicBezTo>
                      <a:pt x="629" y="455"/>
                      <a:pt x="629" y="452"/>
                      <a:pt x="629" y="449"/>
                    </a:cubicBezTo>
                    <a:cubicBezTo>
                      <a:pt x="629" y="379"/>
                      <a:pt x="589" y="318"/>
                      <a:pt x="530" y="288"/>
                    </a:cubicBezTo>
                    <a:cubicBezTo>
                      <a:pt x="550" y="228"/>
                      <a:pt x="550" y="228"/>
                      <a:pt x="550" y="228"/>
                    </a:cubicBezTo>
                    <a:cubicBezTo>
                      <a:pt x="556" y="229"/>
                      <a:pt x="562" y="230"/>
                      <a:pt x="568" y="230"/>
                    </a:cubicBezTo>
                    <a:cubicBezTo>
                      <a:pt x="631" y="230"/>
                      <a:pt x="683" y="178"/>
                      <a:pt x="683" y="115"/>
                    </a:cubicBezTo>
                    <a:cubicBezTo>
                      <a:pt x="683" y="51"/>
                      <a:pt x="631" y="0"/>
                      <a:pt x="568" y="0"/>
                    </a:cubicBezTo>
                    <a:cubicBezTo>
                      <a:pt x="504" y="0"/>
                      <a:pt x="453" y="51"/>
                      <a:pt x="453" y="115"/>
                    </a:cubicBezTo>
                    <a:cubicBezTo>
                      <a:pt x="453" y="155"/>
                      <a:pt x="474" y="190"/>
                      <a:pt x="505" y="211"/>
                    </a:cubicBezTo>
                    <a:cubicBezTo>
                      <a:pt x="485" y="272"/>
                      <a:pt x="485" y="272"/>
                      <a:pt x="485" y="272"/>
                    </a:cubicBezTo>
                    <a:cubicBezTo>
                      <a:pt x="473" y="269"/>
                      <a:pt x="461" y="268"/>
                      <a:pt x="448" y="268"/>
                    </a:cubicBezTo>
                    <a:cubicBezTo>
                      <a:pt x="406" y="268"/>
                      <a:pt x="368" y="282"/>
                      <a:pt x="337" y="307"/>
                    </a:cubicBezTo>
                    <a:cubicBezTo>
                      <a:pt x="211" y="179"/>
                      <a:pt x="211" y="179"/>
                      <a:pt x="211" y="179"/>
                    </a:cubicBezTo>
                    <a:cubicBezTo>
                      <a:pt x="223" y="160"/>
                      <a:pt x="230" y="138"/>
                      <a:pt x="230" y="115"/>
                    </a:cubicBezTo>
                    <a:cubicBezTo>
                      <a:pt x="230" y="51"/>
                      <a:pt x="178" y="0"/>
                      <a:pt x="115" y="0"/>
                    </a:cubicBezTo>
                    <a:cubicBezTo>
                      <a:pt x="52" y="0"/>
                      <a:pt x="0" y="51"/>
                      <a:pt x="0" y="115"/>
                    </a:cubicBezTo>
                    <a:cubicBezTo>
                      <a:pt x="0" y="178"/>
                      <a:pt x="52" y="230"/>
                      <a:pt x="115" y="230"/>
                    </a:cubicBezTo>
                    <a:cubicBezTo>
                      <a:pt x="138" y="230"/>
                      <a:pt x="159" y="223"/>
                      <a:pt x="176" y="212"/>
                    </a:cubicBezTo>
                    <a:cubicBezTo>
                      <a:pt x="304" y="341"/>
                      <a:pt x="304" y="341"/>
                      <a:pt x="304" y="341"/>
                    </a:cubicBezTo>
                    <a:cubicBezTo>
                      <a:pt x="281" y="371"/>
                      <a:pt x="268" y="408"/>
                      <a:pt x="268" y="449"/>
                    </a:cubicBezTo>
                    <a:cubicBezTo>
                      <a:pt x="268" y="482"/>
                      <a:pt x="277" y="514"/>
                      <a:pt x="293" y="541"/>
                    </a:cubicBezTo>
                    <a:cubicBezTo>
                      <a:pt x="188" y="619"/>
                      <a:pt x="188" y="619"/>
                      <a:pt x="188" y="619"/>
                    </a:cubicBezTo>
                    <a:cubicBezTo>
                      <a:pt x="168" y="603"/>
                      <a:pt x="143" y="593"/>
                      <a:pt x="115" y="593"/>
                    </a:cubicBezTo>
                    <a:cubicBezTo>
                      <a:pt x="52" y="593"/>
                      <a:pt x="0" y="645"/>
                      <a:pt x="0" y="708"/>
                    </a:cubicBezTo>
                    <a:cubicBezTo>
                      <a:pt x="0" y="771"/>
                      <a:pt x="52" y="823"/>
                      <a:pt x="115" y="823"/>
                    </a:cubicBezTo>
                    <a:cubicBezTo>
                      <a:pt x="178" y="823"/>
                      <a:pt x="230" y="771"/>
                      <a:pt x="230" y="708"/>
                    </a:cubicBezTo>
                    <a:cubicBezTo>
                      <a:pt x="230" y="690"/>
                      <a:pt x="226" y="672"/>
                      <a:pt x="218" y="657"/>
                    </a:cubicBezTo>
                    <a:cubicBezTo>
                      <a:pt x="323" y="578"/>
                      <a:pt x="323" y="578"/>
                      <a:pt x="323" y="578"/>
                    </a:cubicBezTo>
                    <a:cubicBezTo>
                      <a:pt x="355" y="610"/>
                      <a:pt x="400" y="629"/>
                      <a:pt x="448" y="629"/>
                    </a:cubicBezTo>
                    <a:cubicBezTo>
                      <a:pt x="469" y="629"/>
                      <a:pt x="489" y="626"/>
                      <a:pt x="507" y="619"/>
                    </a:cubicBezTo>
                    <a:cubicBezTo>
                      <a:pt x="549" y="691"/>
                      <a:pt x="549" y="691"/>
                      <a:pt x="549" y="691"/>
                    </a:cubicBezTo>
                    <a:cubicBezTo>
                      <a:pt x="525" y="712"/>
                      <a:pt x="510" y="743"/>
                      <a:pt x="510" y="777"/>
                    </a:cubicBezTo>
                    <a:cubicBezTo>
                      <a:pt x="510" y="840"/>
                      <a:pt x="562" y="892"/>
                      <a:pt x="625" y="892"/>
                    </a:cubicBezTo>
                    <a:cubicBezTo>
                      <a:pt x="688" y="892"/>
                      <a:pt x="740" y="840"/>
                      <a:pt x="740" y="777"/>
                    </a:cubicBezTo>
                    <a:cubicBezTo>
                      <a:pt x="740" y="713"/>
                      <a:pt x="688" y="662"/>
                      <a:pt x="625" y="662"/>
                    </a:cubicBezTo>
                    <a:cubicBezTo>
                      <a:pt x="613" y="662"/>
                      <a:pt x="602" y="664"/>
                      <a:pt x="591" y="667"/>
                    </a:cubicBezTo>
                    <a:cubicBezTo>
                      <a:pt x="550" y="598"/>
                      <a:pt x="550" y="598"/>
                      <a:pt x="550" y="598"/>
                    </a:cubicBezTo>
                    <a:cubicBezTo>
                      <a:pt x="582" y="576"/>
                      <a:pt x="607" y="544"/>
                      <a:pt x="620" y="506"/>
                    </a:cubicBezTo>
                    <a:cubicBezTo>
                      <a:pt x="664" y="519"/>
                      <a:pt x="664" y="519"/>
                      <a:pt x="664" y="519"/>
                    </a:cubicBezTo>
                    <a:cubicBezTo>
                      <a:pt x="666" y="580"/>
                      <a:pt x="717" y="629"/>
                      <a:pt x="779" y="629"/>
                    </a:cubicBezTo>
                    <a:cubicBezTo>
                      <a:pt x="842" y="629"/>
                      <a:pt x="894" y="578"/>
                      <a:pt x="894" y="514"/>
                    </a:cubicBezTo>
                    <a:cubicBezTo>
                      <a:pt x="894" y="451"/>
                      <a:pt x="842" y="399"/>
                      <a:pt x="779" y="399"/>
                    </a:cubicBezTo>
                    <a:close/>
                    <a:moveTo>
                      <a:pt x="568" y="48"/>
                    </a:moveTo>
                    <a:cubicBezTo>
                      <a:pt x="605" y="48"/>
                      <a:pt x="635" y="78"/>
                      <a:pt x="635" y="115"/>
                    </a:cubicBezTo>
                    <a:cubicBezTo>
                      <a:pt x="635" y="152"/>
                      <a:pt x="605" y="182"/>
                      <a:pt x="568" y="182"/>
                    </a:cubicBezTo>
                    <a:cubicBezTo>
                      <a:pt x="531" y="182"/>
                      <a:pt x="501" y="152"/>
                      <a:pt x="501" y="115"/>
                    </a:cubicBezTo>
                    <a:cubicBezTo>
                      <a:pt x="501" y="78"/>
                      <a:pt x="531" y="48"/>
                      <a:pt x="568" y="48"/>
                    </a:cubicBezTo>
                    <a:close/>
                    <a:moveTo>
                      <a:pt x="692" y="777"/>
                    </a:moveTo>
                    <a:cubicBezTo>
                      <a:pt x="692" y="814"/>
                      <a:pt x="662" y="844"/>
                      <a:pt x="625" y="844"/>
                    </a:cubicBezTo>
                    <a:cubicBezTo>
                      <a:pt x="588" y="844"/>
                      <a:pt x="558" y="814"/>
                      <a:pt x="558" y="777"/>
                    </a:cubicBezTo>
                    <a:cubicBezTo>
                      <a:pt x="558" y="740"/>
                      <a:pt x="588" y="710"/>
                      <a:pt x="625" y="710"/>
                    </a:cubicBezTo>
                    <a:cubicBezTo>
                      <a:pt x="662" y="710"/>
                      <a:pt x="692" y="740"/>
                      <a:pt x="692" y="777"/>
                    </a:cubicBezTo>
                    <a:close/>
                    <a:moveTo>
                      <a:pt x="48" y="115"/>
                    </a:moveTo>
                    <a:cubicBezTo>
                      <a:pt x="48" y="78"/>
                      <a:pt x="78" y="48"/>
                      <a:pt x="115" y="48"/>
                    </a:cubicBezTo>
                    <a:cubicBezTo>
                      <a:pt x="152" y="48"/>
                      <a:pt x="182" y="78"/>
                      <a:pt x="182" y="115"/>
                    </a:cubicBezTo>
                    <a:cubicBezTo>
                      <a:pt x="182" y="152"/>
                      <a:pt x="152" y="182"/>
                      <a:pt x="115" y="182"/>
                    </a:cubicBezTo>
                    <a:cubicBezTo>
                      <a:pt x="78" y="182"/>
                      <a:pt x="48" y="152"/>
                      <a:pt x="48" y="115"/>
                    </a:cubicBezTo>
                    <a:close/>
                    <a:moveTo>
                      <a:pt x="115" y="775"/>
                    </a:moveTo>
                    <a:cubicBezTo>
                      <a:pt x="78" y="775"/>
                      <a:pt x="48" y="745"/>
                      <a:pt x="48" y="708"/>
                    </a:cubicBezTo>
                    <a:cubicBezTo>
                      <a:pt x="48" y="671"/>
                      <a:pt x="78" y="641"/>
                      <a:pt x="115" y="641"/>
                    </a:cubicBezTo>
                    <a:cubicBezTo>
                      <a:pt x="152" y="641"/>
                      <a:pt x="182" y="671"/>
                      <a:pt x="182" y="708"/>
                    </a:cubicBezTo>
                    <a:cubicBezTo>
                      <a:pt x="182" y="745"/>
                      <a:pt x="152" y="775"/>
                      <a:pt x="115" y="775"/>
                    </a:cubicBezTo>
                    <a:close/>
                    <a:moveTo>
                      <a:pt x="448" y="581"/>
                    </a:moveTo>
                    <a:cubicBezTo>
                      <a:pt x="375" y="581"/>
                      <a:pt x="316" y="522"/>
                      <a:pt x="316" y="449"/>
                    </a:cubicBezTo>
                    <a:cubicBezTo>
                      <a:pt x="316" y="376"/>
                      <a:pt x="375" y="316"/>
                      <a:pt x="448" y="316"/>
                    </a:cubicBezTo>
                    <a:cubicBezTo>
                      <a:pt x="521" y="316"/>
                      <a:pt x="581" y="376"/>
                      <a:pt x="581" y="449"/>
                    </a:cubicBezTo>
                    <a:cubicBezTo>
                      <a:pt x="581" y="522"/>
                      <a:pt x="521" y="581"/>
                      <a:pt x="448" y="581"/>
                    </a:cubicBezTo>
                    <a:close/>
                    <a:moveTo>
                      <a:pt x="779" y="581"/>
                    </a:moveTo>
                    <a:cubicBezTo>
                      <a:pt x="742" y="581"/>
                      <a:pt x="712" y="551"/>
                      <a:pt x="712" y="514"/>
                    </a:cubicBezTo>
                    <a:cubicBezTo>
                      <a:pt x="712" y="477"/>
                      <a:pt x="742" y="447"/>
                      <a:pt x="779" y="447"/>
                    </a:cubicBezTo>
                    <a:cubicBezTo>
                      <a:pt x="816" y="447"/>
                      <a:pt x="846" y="477"/>
                      <a:pt x="846" y="514"/>
                    </a:cubicBezTo>
                    <a:cubicBezTo>
                      <a:pt x="846" y="551"/>
                      <a:pt x="816" y="581"/>
                      <a:pt x="779" y="581"/>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grpSp>
        <p:grpSp>
          <p:nvGrpSpPr>
            <p:cNvPr id="16" name="Group 15">
              <a:extLst>
                <a:ext uri="{FF2B5EF4-FFF2-40B4-BE49-F238E27FC236}">
                  <a16:creationId xmlns:a16="http://schemas.microsoft.com/office/drawing/2014/main" xmlns="" id="{9147545C-F92C-47B6-AFB0-337AE153C38C}"/>
                </a:ext>
              </a:extLst>
            </p:cNvPr>
            <p:cNvGrpSpPr/>
            <p:nvPr/>
          </p:nvGrpSpPr>
          <p:grpSpPr>
            <a:xfrm>
              <a:off x="498439" y="3625460"/>
              <a:ext cx="396000" cy="396000"/>
              <a:chOff x="-3789363" y="2063750"/>
              <a:chExt cx="3387725" cy="3305175"/>
            </a:xfrm>
            <a:solidFill>
              <a:schemeClr val="accent1"/>
            </a:solidFill>
          </p:grpSpPr>
          <p:sp>
            <p:nvSpPr>
              <p:cNvPr id="25" name="Freeform 119">
                <a:extLst>
                  <a:ext uri="{FF2B5EF4-FFF2-40B4-BE49-F238E27FC236}">
                    <a16:creationId xmlns:a16="http://schemas.microsoft.com/office/drawing/2014/main" xmlns="" id="{FE077CAD-0C48-4676-8F8F-B0F4CC922FDB}"/>
                  </a:ext>
                </a:extLst>
              </p:cNvPr>
              <p:cNvSpPr>
                <a:spLocks/>
              </p:cNvSpPr>
              <p:nvPr/>
            </p:nvSpPr>
            <p:spPr bwMode="auto">
              <a:xfrm>
                <a:off x="-3789363" y="2117725"/>
                <a:ext cx="3252788" cy="3251200"/>
              </a:xfrm>
              <a:custGeom>
                <a:avLst/>
                <a:gdLst>
                  <a:gd name="T0" fmla="*/ 1935 w 2049"/>
                  <a:gd name="T1" fmla="*/ 1934 h 2048"/>
                  <a:gd name="T2" fmla="*/ 114 w 2049"/>
                  <a:gd name="T3" fmla="*/ 1934 h 2048"/>
                  <a:gd name="T4" fmla="*/ 114 w 2049"/>
                  <a:gd name="T5" fmla="*/ 113 h 2048"/>
                  <a:gd name="T6" fmla="*/ 266 w 2049"/>
                  <a:gd name="T7" fmla="*/ 113 h 2048"/>
                  <a:gd name="T8" fmla="*/ 266 w 2049"/>
                  <a:gd name="T9" fmla="*/ 0 h 2048"/>
                  <a:gd name="T10" fmla="*/ 0 w 2049"/>
                  <a:gd name="T11" fmla="*/ 0 h 2048"/>
                  <a:gd name="T12" fmla="*/ 0 w 2049"/>
                  <a:gd name="T13" fmla="*/ 2048 h 2048"/>
                  <a:gd name="T14" fmla="*/ 2049 w 2049"/>
                  <a:gd name="T15" fmla="*/ 2048 h 2048"/>
                  <a:gd name="T16" fmla="*/ 2049 w 2049"/>
                  <a:gd name="T17" fmla="*/ 1783 h 2048"/>
                  <a:gd name="T18" fmla="*/ 1935 w 2049"/>
                  <a:gd name="T19" fmla="*/ 1783 h 2048"/>
                  <a:gd name="T20" fmla="*/ 1935 w 2049"/>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9" h="2048">
                    <a:moveTo>
                      <a:pt x="1935" y="1934"/>
                    </a:moveTo>
                    <a:lnTo>
                      <a:pt x="114" y="1934"/>
                    </a:lnTo>
                    <a:lnTo>
                      <a:pt x="114" y="113"/>
                    </a:lnTo>
                    <a:lnTo>
                      <a:pt x="266" y="113"/>
                    </a:lnTo>
                    <a:lnTo>
                      <a:pt x="266" y="0"/>
                    </a:lnTo>
                    <a:lnTo>
                      <a:pt x="0" y="0"/>
                    </a:lnTo>
                    <a:lnTo>
                      <a:pt x="0" y="2048"/>
                    </a:lnTo>
                    <a:lnTo>
                      <a:pt x="2049" y="2048"/>
                    </a:lnTo>
                    <a:lnTo>
                      <a:pt x="2049" y="1783"/>
                    </a:lnTo>
                    <a:lnTo>
                      <a:pt x="1935" y="1783"/>
                    </a:lnTo>
                    <a:lnTo>
                      <a:pt x="1935" y="1934"/>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p>
            </p:txBody>
          </p:sp>
          <p:sp>
            <p:nvSpPr>
              <p:cNvPr id="26" name="Freeform 120">
                <a:extLst>
                  <a:ext uri="{FF2B5EF4-FFF2-40B4-BE49-F238E27FC236}">
                    <a16:creationId xmlns:a16="http://schemas.microsoft.com/office/drawing/2014/main" xmlns="" id="{F97E1EDE-D16F-4DF4-8836-F630B65816FF}"/>
                  </a:ext>
                </a:extLst>
              </p:cNvPr>
              <p:cNvSpPr>
                <a:spLocks noEditPoints="1"/>
              </p:cNvSpPr>
              <p:nvPr/>
            </p:nvSpPr>
            <p:spPr bwMode="auto">
              <a:xfrm>
                <a:off x="-3157538" y="2063750"/>
                <a:ext cx="2755900" cy="2744788"/>
              </a:xfrm>
              <a:custGeom>
                <a:avLst/>
                <a:gdLst>
                  <a:gd name="T0" fmla="*/ 1492 w 1736"/>
                  <a:gd name="T1" fmla="*/ 0 h 1729"/>
                  <a:gd name="T2" fmla="*/ 1411 w 1736"/>
                  <a:gd name="T3" fmla="*/ 79 h 1729"/>
                  <a:gd name="T4" fmla="*/ 1494 w 1736"/>
                  <a:gd name="T5" fmla="*/ 162 h 1729"/>
                  <a:gd name="T6" fmla="*/ 1326 w 1736"/>
                  <a:gd name="T7" fmla="*/ 328 h 1729"/>
                  <a:gd name="T8" fmla="*/ 1127 w 1736"/>
                  <a:gd name="T9" fmla="*/ 128 h 1729"/>
                  <a:gd name="T10" fmla="*/ 1046 w 1736"/>
                  <a:gd name="T11" fmla="*/ 207 h 1729"/>
                  <a:gd name="T12" fmla="*/ 1134 w 1736"/>
                  <a:gd name="T13" fmla="*/ 297 h 1729"/>
                  <a:gd name="T14" fmla="*/ 311 w 1736"/>
                  <a:gd name="T15" fmla="*/ 1117 h 1729"/>
                  <a:gd name="T16" fmla="*/ 422 w 1736"/>
                  <a:gd name="T17" fmla="*/ 1231 h 1729"/>
                  <a:gd name="T18" fmla="*/ 0 w 1736"/>
                  <a:gd name="T19" fmla="*/ 1648 h 1729"/>
                  <a:gd name="T20" fmla="*/ 81 w 1736"/>
                  <a:gd name="T21" fmla="*/ 1729 h 1729"/>
                  <a:gd name="T22" fmla="*/ 503 w 1736"/>
                  <a:gd name="T23" fmla="*/ 1312 h 1729"/>
                  <a:gd name="T24" fmla="*/ 614 w 1736"/>
                  <a:gd name="T25" fmla="*/ 1423 h 1729"/>
                  <a:gd name="T26" fmla="*/ 1437 w 1736"/>
                  <a:gd name="T27" fmla="*/ 600 h 1729"/>
                  <a:gd name="T28" fmla="*/ 1527 w 1736"/>
                  <a:gd name="T29" fmla="*/ 690 h 1729"/>
                  <a:gd name="T30" fmla="*/ 1608 w 1736"/>
                  <a:gd name="T31" fmla="*/ 610 h 1729"/>
                  <a:gd name="T32" fmla="*/ 1406 w 1736"/>
                  <a:gd name="T33" fmla="*/ 408 h 1729"/>
                  <a:gd name="T34" fmla="*/ 1575 w 1736"/>
                  <a:gd name="T35" fmla="*/ 242 h 1729"/>
                  <a:gd name="T36" fmla="*/ 1655 w 1736"/>
                  <a:gd name="T37" fmla="*/ 325 h 1729"/>
                  <a:gd name="T38" fmla="*/ 1736 w 1736"/>
                  <a:gd name="T39" fmla="*/ 245 h 1729"/>
                  <a:gd name="T40" fmla="*/ 1492 w 1736"/>
                  <a:gd name="T41" fmla="*/ 0 h 1729"/>
                  <a:gd name="T42" fmla="*/ 472 w 1736"/>
                  <a:gd name="T43" fmla="*/ 1119 h 1729"/>
                  <a:gd name="T44" fmla="*/ 596 w 1736"/>
                  <a:gd name="T45" fmla="*/ 994 h 1729"/>
                  <a:gd name="T46" fmla="*/ 660 w 1736"/>
                  <a:gd name="T47" fmla="*/ 1055 h 1729"/>
                  <a:gd name="T48" fmla="*/ 740 w 1736"/>
                  <a:gd name="T49" fmla="*/ 975 h 1729"/>
                  <a:gd name="T50" fmla="*/ 676 w 1736"/>
                  <a:gd name="T51" fmla="*/ 913 h 1729"/>
                  <a:gd name="T52" fmla="*/ 802 w 1736"/>
                  <a:gd name="T53" fmla="*/ 788 h 1729"/>
                  <a:gd name="T54" fmla="*/ 946 w 1736"/>
                  <a:gd name="T55" fmla="*/ 930 h 1729"/>
                  <a:gd name="T56" fmla="*/ 614 w 1736"/>
                  <a:gd name="T57" fmla="*/ 1262 h 1729"/>
                  <a:gd name="T58" fmla="*/ 472 w 1736"/>
                  <a:gd name="T59" fmla="*/ 1119 h 1729"/>
                  <a:gd name="T60" fmla="*/ 1027 w 1736"/>
                  <a:gd name="T61" fmla="*/ 852 h 1729"/>
                  <a:gd name="T62" fmla="*/ 882 w 1736"/>
                  <a:gd name="T63" fmla="*/ 707 h 1729"/>
                  <a:gd name="T64" fmla="*/ 1008 w 1736"/>
                  <a:gd name="T65" fmla="*/ 581 h 1729"/>
                  <a:gd name="T66" fmla="*/ 1072 w 1736"/>
                  <a:gd name="T67" fmla="*/ 645 h 1729"/>
                  <a:gd name="T68" fmla="*/ 1153 w 1736"/>
                  <a:gd name="T69" fmla="*/ 565 h 1729"/>
                  <a:gd name="T70" fmla="*/ 1089 w 1736"/>
                  <a:gd name="T71" fmla="*/ 503 h 1729"/>
                  <a:gd name="T72" fmla="*/ 1214 w 1736"/>
                  <a:gd name="T73" fmla="*/ 377 h 1729"/>
                  <a:gd name="T74" fmla="*/ 1357 w 1736"/>
                  <a:gd name="T75" fmla="*/ 520 h 1729"/>
                  <a:gd name="T76" fmla="*/ 1027 w 1736"/>
                  <a:gd name="T77" fmla="*/ 852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6" h="1729">
                    <a:moveTo>
                      <a:pt x="1492" y="0"/>
                    </a:moveTo>
                    <a:lnTo>
                      <a:pt x="1411" y="79"/>
                    </a:lnTo>
                    <a:lnTo>
                      <a:pt x="1494" y="162"/>
                    </a:lnTo>
                    <a:lnTo>
                      <a:pt x="1326" y="328"/>
                    </a:lnTo>
                    <a:lnTo>
                      <a:pt x="1127" y="128"/>
                    </a:lnTo>
                    <a:lnTo>
                      <a:pt x="1046" y="207"/>
                    </a:lnTo>
                    <a:lnTo>
                      <a:pt x="1134" y="297"/>
                    </a:lnTo>
                    <a:lnTo>
                      <a:pt x="311" y="1117"/>
                    </a:lnTo>
                    <a:lnTo>
                      <a:pt x="422" y="1231"/>
                    </a:lnTo>
                    <a:lnTo>
                      <a:pt x="0" y="1648"/>
                    </a:lnTo>
                    <a:lnTo>
                      <a:pt x="81" y="1729"/>
                    </a:lnTo>
                    <a:lnTo>
                      <a:pt x="503" y="1312"/>
                    </a:lnTo>
                    <a:lnTo>
                      <a:pt x="614" y="1423"/>
                    </a:lnTo>
                    <a:lnTo>
                      <a:pt x="1437" y="600"/>
                    </a:lnTo>
                    <a:lnTo>
                      <a:pt x="1527" y="690"/>
                    </a:lnTo>
                    <a:lnTo>
                      <a:pt x="1608" y="610"/>
                    </a:lnTo>
                    <a:lnTo>
                      <a:pt x="1406" y="408"/>
                    </a:lnTo>
                    <a:lnTo>
                      <a:pt x="1575" y="242"/>
                    </a:lnTo>
                    <a:lnTo>
                      <a:pt x="1655" y="325"/>
                    </a:lnTo>
                    <a:lnTo>
                      <a:pt x="1736" y="245"/>
                    </a:lnTo>
                    <a:lnTo>
                      <a:pt x="1492" y="0"/>
                    </a:lnTo>
                    <a:close/>
                    <a:moveTo>
                      <a:pt x="472" y="1119"/>
                    </a:moveTo>
                    <a:lnTo>
                      <a:pt x="596" y="994"/>
                    </a:lnTo>
                    <a:lnTo>
                      <a:pt x="660" y="1055"/>
                    </a:lnTo>
                    <a:lnTo>
                      <a:pt x="740" y="975"/>
                    </a:lnTo>
                    <a:lnTo>
                      <a:pt x="676" y="913"/>
                    </a:lnTo>
                    <a:lnTo>
                      <a:pt x="802" y="788"/>
                    </a:lnTo>
                    <a:lnTo>
                      <a:pt x="946" y="930"/>
                    </a:lnTo>
                    <a:lnTo>
                      <a:pt x="614" y="1262"/>
                    </a:lnTo>
                    <a:lnTo>
                      <a:pt x="472" y="1119"/>
                    </a:lnTo>
                    <a:close/>
                    <a:moveTo>
                      <a:pt x="1027" y="852"/>
                    </a:moveTo>
                    <a:lnTo>
                      <a:pt x="882" y="707"/>
                    </a:lnTo>
                    <a:lnTo>
                      <a:pt x="1008" y="581"/>
                    </a:lnTo>
                    <a:lnTo>
                      <a:pt x="1072" y="645"/>
                    </a:lnTo>
                    <a:lnTo>
                      <a:pt x="1153" y="565"/>
                    </a:lnTo>
                    <a:lnTo>
                      <a:pt x="1089" y="503"/>
                    </a:lnTo>
                    <a:lnTo>
                      <a:pt x="1214" y="377"/>
                    </a:lnTo>
                    <a:lnTo>
                      <a:pt x="1357" y="520"/>
                    </a:lnTo>
                    <a:lnTo>
                      <a:pt x="1027" y="852"/>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p>
            </p:txBody>
          </p:sp>
        </p:grpSp>
        <p:grpSp>
          <p:nvGrpSpPr>
            <p:cNvPr id="17" name="Group 16">
              <a:extLst>
                <a:ext uri="{FF2B5EF4-FFF2-40B4-BE49-F238E27FC236}">
                  <a16:creationId xmlns:a16="http://schemas.microsoft.com/office/drawing/2014/main" xmlns="" id="{8E252CEF-572E-4628-8C0C-98A9E7F256FD}"/>
                </a:ext>
              </a:extLst>
            </p:cNvPr>
            <p:cNvGrpSpPr/>
            <p:nvPr/>
          </p:nvGrpSpPr>
          <p:grpSpPr>
            <a:xfrm>
              <a:off x="498439" y="4248227"/>
              <a:ext cx="396000" cy="395999"/>
              <a:chOff x="-4732338" y="1619250"/>
              <a:chExt cx="4454525" cy="3603626"/>
            </a:xfrm>
            <a:solidFill>
              <a:schemeClr val="accent1"/>
            </a:solidFill>
          </p:grpSpPr>
          <p:sp>
            <p:nvSpPr>
              <p:cNvPr id="22" name="Freeform 134">
                <a:extLst>
                  <a:ext uri="{FF2B5EF4-FFF2-40B4-BE49-F238E27FC236}">
                    <a16:creationId xmlns:a16="http://schemas.microsoft.com/office/drawing/2014/main" xmlns="" id="{2AF6FBA0-523D-4273-B4D2-517CACC93101}"/>
                  </a:ext>
                </a:extLst>
              </p:cNvPr>
              <p:cNvSpPr>
                <a:spLocks/>
              </p:cNvSpPr>
              <p:nvPr/>
            </p:nvSpPr>
            <p:spPr bwMode="auto">
              <a:xfrm>
                <a:off x="-4732338" y="1973263"/>
                <a:ext cx="3248025" cy="3249613"/>
              </a:xfrm>
              <a:custGeom>
                <a:avLst/>
                <a:gdLst>
                  <a:gd name="T0" fmla="*/ 1932 w 2046"/>
                  <a:gd name="T1" fmla="*/ 1934 h 2047"/>
                  <a:gd name="T2" fmla="*/ 114 w 2046"/>
                  <a:gd name="T3" fmla="*/ 1934 h 2047"/>
                  <a:gd name="T4" fmla="*/ 114 w 2046"/>
                  <a:gd name="T5" fmla="*/ 113 h 2047"/>
                  <a:gd name="T6" fmla="*/ 296 w 2046"/>
                  <a:gd name="T7" fmla="*/ 113 h 2047"/>
                  <a:gd name="T8" fmla="*/ 296 w 2046"/>
                  <a:gd name="T9" fmla="*/ 0 h 2047"/>
                  <a:gd name="T10" fmla="*/ 0 w 2046"/>
                  <a:gd name="T11" fmla="*/ 0 h 2047"/>
                  <a:gd name="T12" fmla="*/ 0 w 2046"/>
                  <a:gd name="T13" fmla="*/ 2047 h 2047"/>
                  <a:gd name="T14" fmla="*/ 2046 w 2046"/>
                  <a:gd name="T15" fmla="*/ 2047 h 2047"/>
                  <a:gd name="T16" fmla="*/ 2046 w 2046"/>
                  <a:gd name="T17" fmla="*/ 1690 h 2047"/>
                  <a:gd name="T18" fmla="*/ 1932 w 2046"/>
                  <a:gd name="T19" fmla="*/ 1690 h 2047"/>
                  <a:gd name="T20" fmla="*/ 1932 w 2046"/>
                  <a:gd name="T21" fmla="*/ 1934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2" y="1934"/>
                    </a:moveTo>
                    <a:lnTo>
                      <a:pt x="114" y="1934"/>
                    </a:lnTo>
                    <a:lnTo>
                      <a:pt x="114" y="113"/>
                    </a:lnTo>
                    <a:lnTo>
                      <a:pt x="296" y="113"/>
                    </a:lnTo>
                    <a:lnTo>
                      <a:pt x="296" y="0"/>
                    </a:lnTo>
                    <a:lnTo>
                      <a:pt x="0" y="0"/>
                    </a:lnTo>
                    <a:lnTo>
                      <a:pt x="0" y="2047"/>
                    </a:lnTo>
                    <a:lnTo>
                      <a:pt x="2046" y="2047"/>
                    </a:lnTo>
                    <a:lnTo>
                      <a:pt x="2046" y="1690"/>
                    </a:lnTo>
                    <a:lnTo>
                      <a:pt x="1932" y="1690"/>
                    </a:lnTo>
                    <a:lnTo>
                      <a:pt x="1932" y="1934"/>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23" name="Freeform 135">
                <a:extLst>
                  <a:ext uri="{FF2B5EF4-FFF2-40B4-BE49-F238E27FC236}">
                    <a16:creationId xmlns:a16="http://schemas.microsoft.com/office/drawing/2014/main" xmlns="" id="{78DD4C85-20EF-4E03-A263-80D53F053D5C}"/>
                  </a:ext>
                </a:extLst>
              </p:cNvPr>
              <p:cNvSpPr>
                <a:spLocks noEditPoints="1"/>
              </p:cNvSpPr>
              <p:nvPr/>
            </p:nvSpPr>
            <p:spPr bwMode="auto">
              <a:xfrm>
                <a:off x="-4037013" y="1619250"/>
                <a:ext cx="3759200" cy="2820988"/>
              </a:xfrm>
              <a:custGeom>
                <a:avLst/>
                <a:gdLst>
                  <a:gd name="T0" fmla="*/ 532 w 1000"/>
                  <a:gd name="T1" fmla="*/ 20 h 750"/>
                  <a:gd name="T2" fmla="*/ 472 w 1000"/>
                  <a:gd name="T3" fmla="*/ 302 h 750"/>
                  <a:gd name="T4" fmla="*/ 353 w 1000"/>
                  <a:gd name="T5" fmla="*/ 447 h 750"/>
                  <a:gd name="T6" fmla="*/ 354 w 1000"/>
                  <a:gd name="T7" fmla="*/ 619 h 750"/>
                  <a:gd name="T8" fmla="*/ 266 w 1000"/>
                  <a:gd name="T9" fmla="*/ 702 h 750"/>
                  <a:gd name="T10" fmla="*/ 179 w 1000"/>
                  <a:gd name="T11" fmla="*/ 595 h 750"/>
                  <a:gd name="T12" fmla="*/ 179 w 1000"/>
                  <a:gd name="T13" fmla="*/ 392 h 750"/>
                  <a:gd name="T14" fmla="*/ 308 w 1000"/>
                  <a:gd name="T15" fmla="*/ 166 h 750"/>
                  <a:gd name="T16" fmla="*/ 240 w 1000"/>
                  <a:gd name="T17" fmla="*/ 24 h 750"/>
                  <a:gd name="T18" fmla="*/ 192 w 1000"/>
                  <a:gd name="T19" fmla="*/ 24 h 750"/>
                  <a:gd name="T20" fmla="*/ 216 w 1000"/>
                  <a:gd name="T21" fmla="*/ 111 h 750"/>
                  <a:gd name="T22" fmla="*/ 240 w 1000"/>
                  <a:gd name="T23" fmla="*/ 86 h 750"/>
                  <a:gd name="T24" fmla="*/ 260 w 1000"/>
                  <a:gd name="T25" fmla="*/ 166 h 750"/>
                  <a:gd name="T26" fmla="*/ 154 w 1000"/>
                  <a:gd name="T27" fmla="*/ 346 h 750"/>
                  <a:gd name="T28" fmla="*/ 48 w 1000"/>
                  <a:gd name="T29" fmla="*/ 166 h 750"/>
                  <a:gd name="T30" fmla="*/ 71 w 1000"/>
                  <a:gd name="T31" fmla="*/ 89 h 750"/>
                  <a:gd name="T32" fmla="*/ 119 w 1000"/>
                  <a:gd name="T33" fmla="*/ 89 h 750"/>
                  <a:gd name="T34" fmla="*/ 95 w 1000"/>
                  <a:gd name="T35" fmla="*/ 2 h 750"/>
                  <a:gd name="T36" fmla="*/ 71 w 1000"/>
                  <a:gd name="T37" fmla="*/ 35 h 750"/>
                  <a:gd name="T38" fmla="*/ 0 w 1000"/>
                  <a:gd name="T39" fmla="*/ 241 h 750"/>
                  <a:gd name="T40" fmla="*/ 131 w 1000"/>
                  <a:gd name="T41" fmla="*/ 594 h 750"/>
                  <a:gd name="T42" fmla="*/ 263 w 1000"/>
                  <a:gd name="T43" fmla="*/ 750 h 750"/>
                  <a:gd name="T44" fmla="*/ 365 w 1000"/>
                  <a:gd name="T45" fmla="*/ 716 h 750"/>
                  <a:gd name="T46" fmla="*/ 401 w 1000"/>
                  <a:gd name="T47" fmla="*/ 446 h 750"/>
                  <a:gd name="T48" fmla="*/ 423 w 1000"/>
                  <a:gd name="T49" fmla="*/ 374 h 750"/>
                  <a:gd name="T50" fmla="*/ 472 w 1000"/>
                  <a:gd name="T51" fmla="*/ 688 h 750"/>
                  <a:gd name="T52" fmla="*/ 940 w 1000"/>
                  <a:gd name="T53" fmla="*/ 748 h 750"/>
                  <a:gd name="T54" fmla="*/ 1000 w 1000"/>
                  <a:gd name="T55" fmla="*/ 80 h 750"/>
                  <a:gd name="T56" fmla="*/ 952 w 1000"/>
                  <a:gd name="T57" fmla="*/ 688 h 750"/>
                  <a:gd name="T58" fmla="*/ 532 w 1000"/>
                  <a:gd name="T59" fmla="*/ 700 h 750"/>
                  <a:gd name="T60" fmla="*/ 520 w 1000"/>
                  <a:gd name="T61" fmla="*/ 349 h 750"/>
                  <a:gd name="T62" fmla="*/ 565 w 1000"/>
                  <a:gd name="T63" fmla="*/ 561 h 750"/>
                  <a:gd name="T64" fmla="*/ 907 w 1000"/>
                  <a:gd name="T65" fmla="*/ 113 h 750"/>
                  <a:gd name="T66" fmla="*/ 565 w 1000"/>
                  <a:gd name="T67" fmla="*/ 301 h 750"/>
                  <a:gd name="T68" fmla="*/ 520 w 1000"/>
                  <a:gd name="T69" fmla="*/ 80 h 750"/>
                  <a:gd name="T70" fmla="*/ 940 w 1000"/>
                  <a:gd name="T71" fmla="*/ 68 h 750"/>
                  <a:gd name="T72" fmla="*/ 952 w 1000"/>
                  <a:gd name="T73" fmla="*/ 688 h 750"/>
                  <a:gd name="T74" fmla="*/ 730 w 1000"/>
                  <a:gd name="T75" fmla="*/ 403 h 750"/>
                  <a:gd name="T76" fmla="*/ 730 w 1000"/>
                  <a:gd name="T77" fmla="*/ 255 h 750"/>
                  <a:gd name="T78" fmla="*/ 613 w 1000"/>
                  <a:gd name="T79" fmla="*/ 301 h 750"/>
                  <a:gd name="T80" fmla="*/ 859 w 1000"/>
                  <a:gd name="T81" fmla="*/ 161 h 750"/>
                  <a:gd name="T82" fmla="*/ 613 w 1000"/>
                  <a:gd name="T83" fmla="*/ 513 h 750"/>
                  <a:gd name="T84" fmla="*/ 659 w 1000"/>
                  <a:gd name="T85" fmla="*/ 349 h 750"/>
                  <a:gd name="T86" fmla="*/ 730 w 1000"/>
                  <a:gd name="T87" fmla="*/ 303 h 750"/>
                  <a:gd name="T88" fmla="*/ 730 w 1000"/>
                  <a:gd name="T89" fmla="*/ 355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0" h="750">
                    <a:moveTo>
                      <a:pt x="940" y="20"/>
                    </a:moveTo>
                    <a:cubicBezTo>
                      <a:pt x="532" y="20"/>
                      <a:pt x="532" y="20"/>
                      <a:pt x="532" y="20"/>
                    </a:cubicBezTo>
                    <a:cubicBezTo>
                      <a:pt x="499" y="20"/>
                      <a:pt x="472" y="47"/>
                      <a:pt x="472" y="80"/>
                    </a:cubicBezTo>
                    <a:cubicBezTo>
                      <a:pt x="472" y="302"/>
                      <a:pt x="472" y="302"/>
                      <a:pt x="472" y="302"/>
                    </a:cubicBezTo>
                    <a:cubicBezTo>
                      <a:pt x="437" y="306"/>
                      <a:pt x="408" y="319"/>
                      <a:pt x="388" y="341"/>
                    </a:cubicBezTo>
                    <a:cubicBezTo>
                      <a:pt x="350" y="382"/>
                      <a:pt x="353" y="437"/>
                      <a:pt x="353" y="447"/>
                    </a:cubicBezTo>
                    <a:cubicBezTo>
                      <a:pt x="354" y="618"/>
                      <a:pt x="354" y="618"/>
                      <a:pt x="354" y="618"/>
                    </a:cubicBezTo>
                    <a:cubicBezTo>
                      <a:pt x="354" y="619"/>
                      <a:pt x="354" y="619"/>
                      <a:pt x="354" y="619"/>
                    </a:cubicBezTo>
                    <a:cubicBezTo>
                      <a:pt x="354" y="619"/>
                      <a:pt x="355" y="658"/>
                      <a:pt x="331" y="682"/>
                    </a:cubicBezTo>
                    <a:cubicBezTo>
                      <a:pt x="316" y="696"/>
                      <a:pt x="294" y="703"/>
                      <a:pt x="266" y="702"/>
                    </a:cubicBezTo>
                    <a:cubicBezTo>
                      <a:pt x="229" y="700"/>
                      <a:pt x="204" y="683"/>
                      <a:pt x="190" y="650"/>
                    </a:cubicBezTo>
                    <a:cubicBezTo>
                      <a:pt x="179" y="623"/>
                      <a:pt x="179" y="596"/>
                      <a:pt x="179" y="595"/>
                    </a:cubicBezTo>
                    <a:cubicBezTo>
                      <a:pt x="179" y="595"/>
                      <a:pt x="179" y="595"/>
                      <a:pt x="179" y="595"/>
                    </a:cubicBezTo>
                    <a:cubicBezTo>
                      <a:pt x="179" y="392"/>
                      <a:pt x="179" y="392"/>
                      <a:pt x="179" y="392"/>
                    </a:cubicBezTo>
                    <a:cubicBezTo>
                      <a:pt x="252" y="380"/>
                      <a:pt x="308" y="317"/>
                      <a:pt x="308" y="241"/>
                    </a:cubicBezTo>
                    <a:cubicBezTo>
                      <a:pt x="308" y="166"/>
                      <a:pt x="308" y="166"/>
                      <a:pt x="308" y="166"/>
                    </a:cubicBezTo>
                    <a:cubicBezTo>
                      <a:pt x="309" y="94"/>
                      <a:pt x="297" y="44"/>
                      <a:pt x="240" y="37"/>
                    </a:cubicBezTo>
                    <a:cubicBezTo>
                      <a:pt x="240" y="24"/>
                      <a:pt x="240" y="24"/>
                      <a:pt x="240" y="24"/>
                    </a:cubicBezTo>
                    <a:cubicBezTo>
                      <a:pt x="240" y="11"/>
                      <a:pt x="229" y="0"/>
                      <a:pt x="216" y="0"/>
                    </a:cubicBezTo>
                    <a:cubicBezTo>
                      <a:pt x="203" y="0"/>
                      <a:pt x="192" y="11"/>
                      <a:pt x="192" y="24"/>
                    </a:cubicBezTo>
                    <a:cubicBezTo>
                      <a:pt x="192" y="87"/>
                      <a:pt x="192" y="87"/>
                      <a:pt x="192" y="87"/>
                    </a:cubicBezTo>
                    <a:cubicBezTo>
                      <a:pt x="192" y="101"/>
                      <a:pt x="203" y="111"/>
                      <a:pt x="216" y="111"/>
                    </a:cubicBezTo>
                    <a:cubicBezTo>
                      <a:pt x="229" y="111"/>
                      <a:pt x="240" y="101"/>
                      <a:pt x="240" y="87"/>
                    </a:cubicBezTo>
                    <a:cubicBezTo>
                      <a:pt x="240" y="86"/>
                      <a:pt x="240" y="86"/>
                      <a:pt x="240" y="86"/>
                    </a:cubicBezTo>
                    <a:cubicBezTo>
                      <a:pt x="246" y="87"/>
                      <a:pt x="248" y="90"/>
                      <a:pt x="250" y="93"/>
                    </a:cubicBezTo>
                    <a:cubicBezTo>
                      <a:pt x="257" y="104"/>
                      <a:pt x="260" y="129"/>
                      <a:pt x="260" y="166"/>
                    </a:cubicBezTo>
                    <a:cubicBezTo>
                      <a:pt x="260" y="241"/>
                      <a:pt x="260" y="241"/>
                      <a:pt x="260" y="241"/>
                    </a:cubicBezTo>
                    <a:cubicBezTo>
                      <a:pt x="260" y="299"/>
                      <a:pt x="212" y="346"/>
                      <a:pt x="154" y="346"/>
                    </a:cubicBezTo>
                    <a:cubicBezTo>
                      <a:pt x="96" y="346"/>
                      <a:pt x="48" y="299"/>
                      <a:pt x="48" y="241"/>
                    </a:cubicBezTo>
                    <a:cubicBezTo>
                      <a:pt x="48" y="166"/>
                      <a:pt x="48" y="166"/>
                      <a:pt x="48" y="166"/>
                    </a:cubicBezTo>
                    <a:cubicBezTo>
                      <a:pt x="48" y="104"/>
                      <a:pt x="60" y="88"/>
                      <a:pt x="71" y="84"/>
                    </a:cubicBezTo>
                    <a:cubicBezTo>
                      <a:pt x="71" y="89"/>
                      <a:pt x="71" y="89"/>
                      <a:pt x="71" y="89"/>
                    </a:cubicBezTo>
                    <a:cubicBezTo>
                      <a:pt x="71" y="102"/>
                      <a:pt x="82" y="113"/>
                      <a:pt x="95" y="113"/>
                    </a:cubicBezTo>
                    <a:cubicBezTo>
                      <a:pt x="108" y="113"/>
                      <a:pt x="119" y="102"/>
                      <a:pt x="119" y="89"/>
                    </a:cubicBezTo>
                    <a:cubicBezTo>
                      <a:pt x="119" y="26"/>
                      <a:pt x="119" y="26"/>
                      <a:pt x="119" y="26"/>
                    </a:cubicBezTo>
                    <a:cubicBezTo>
                      <a:pt x="119" y="12"/>
                      <a:pt x="108" y="2"/>
                      <a:pt x="95" y="2"/>
                    </a:cubicBezTo>
                    <a:cubicBezTo>
                      <a:pt x="82" y="2"/>
                      <a:pt x="71" y="12"/>
                      <a:pt x="71" y="26"/>
                    </a:cubicBezTo>
                    <a:cubicBezTo>
                      <a:pt x="71" y="35"/>
                      <a:pt x="71" y="35"/>
                      <a:pt x="71" y="35"/>
                    </a:cubicBezTo>
                    <a:cubicBezTo>
                      <a:pt x="8" y="42"/>
                      <a:pt x="0" y="112"/>
                      <a:pt x="0" y="166"/>
                    </a:cubicBezTo>
                    <a:cubicBezTo>
                      <a:pt x="0" y="241"/>
                      <a:pt x="0" y="241"/>
                      <a:pt x="0" y="241"/>
                    </a:cubicBezTo>
                    <a:cubicBezTo>
                      <a:pt x="0" y="318"/>
                      <a:pt x="57" y="381"/>
                      <a:pt x="131" y="392"/>
                    </a:cubicBezTo>
                    <a:cubicBezTo>
                      <a:pt x="131" y="594"/>
                      <a:pt x="131" y="594"/>
                      <a:pt x="131" y="594"/>
                    </a:cubicBezTo>
                    <a:cubicBezTo>
                      <a:pt x="131" y="599"/>
                      <a:pt x="131" y="633"/>
                      <a:pt x="145" y="667"/>
                    </a:cubicBezTo>
                    <a:cubicBezTo>
                      <a:pt x="160" y="703"/>
                      <a:pt x="192" y="746"/>
                      <a:pt x="263" y="750"/>
                    </a:cubicBezTo>
                    <a:cubicBezTo>
                      <a:pt x="266" y="750"/>
                      <a:pt x="270" y="750"/>
                      <a:pt x="273" y="750"/>
                    </a:cubicBezTo>
                    <a:cubicBezTo>
                      <a:pt x="311" y="750"/>
                      <a:pt x="342" y="738"/>
                      <a:pt x="365" y="716"/>
                    </a:cubicBezTo>
                    <a:cubicBezTo>
                      <a:pt x="402" y="678"/>
                      <a:pt x="402" y="625"/>
                      <a:pt x="402" y="617"/>
                    </a:cubicBezTo>
                    <a:cubicBezTo>
                      <a:pt x="401" y="446"/>
                      <a:pt x="401" y="446"/>
                      <a:pt x="401" y="446"/>
                    </a:cubicBezTo>
                    <a:cubicBezTo>
                      <a:pt x="401" y="444"/>
                      <a:pt x="401" y="444"/>
                      <a:pt x="401" y="444"/>
                    </a:cubicBezTo>
                    <a:cubicBezTo>
                      <a:pt x="401" y="443"/>
                      <a:pt x="398" y="401"/>
                      <a:pt x="423" y="374"/>
                    </a:cubicBezTo>
                    <a:cubicBezTo>
                      <a:pt x="434" y="362"/>
                      <a:pt x="451" y="354"/>
                      <a:pt x="472" y="351"/>
                    </a:cubicBezTo>
                    <a:cubicBezTo>
                      <a:pt x="472" y="688"/>
                      <a:pt x="472" y="688"/>
                      <a:pt x="472" y="688"/>
                    </a:cubicBezTo>
                    <a:cubicBezTo>
                      <a:pt x="472" y="721"/>
                      <a:pt x="499" y="748"/>
                      <a:pt x="532" y="748"/>
                    </a:cubicBezTo>
                    <a:cubicBezTo>
                      <a:pt x="940" y="748"/>
                      <a:pt x="940" y="748"/>
                      <a:pt x="940" y="748"/>
                    </a:cubicBezTo>
                    <a:cubicBezTo>
                      <a:pt x="973" y="748"/>
                      <a:pt x="1000" y="721"/>
                      <a:pt x="1000" y="688"/>
                    </a:cubicBezTo>
                    <a:cubicBezTo>
                      <a:pt x="1000" y="80"/>
                      <a:pt x="1000" y="80"/>
                      <a:pt x="1000" y="80"/>
                    </a:cubicBezTo>
                    <a:cubicBezTo>
                      <a:pt x="1000" y="47"/>
                      <a:pt x="973" y="20"/>
                      <a:pt x="940" y="20"/>
                    </a:cubicBezTo>
                    <a:close/>
                    <a:moveTo>
                      <a:pt x="952" y="688"/>
                    </a:moveTo>
                    <a:cubicBezTo>
                      <a:pt x="952" y="694"/>
                      <a:pt x="947" y="700"/>
                      <a:pt x="940" y="700"/>
                    </a:cubicBezTo>
                    <a:cubicBezTo>
                      <a:pt x="532" y="700"/>
                      <a:pt x="532" y="700"/>
                      <a:pt x="532" y="700"/>
                    </a:cubicBezTo>
                    <a:cubicBezTo>
                      <a:pt x="525" y="700"/>
                      <a:pt x="520" y="694"/>
                      <a:pt x="520" y="688"/>
                    </a:cubicBezTo>
                    <a:cubicBezTo>
                      <a:pt x="520" y="349"/>
                      <a:pt x="520" y="349"/>
                      <a:pt x="520" y="349"/>
                    </a:cubicBezTo>
                    <a:cubicBezTo>
                      <a:pt x="565" y="349"/>
                      <a:pt x="565" y="349"/>
                      <a:pt x="565" y="349"/>
                    </a:cubicBezTo>
                    <a:cubicBezTo>
                      <a:pt x="565" y="561"/>
                      <a:pt x="565" y="561"/>
                      <a:pt x="565" y="561"/>
                    </a:cubicBezTo>
                    <a:cubicBezTo>
                      <a:pt x="907" y="561"/>
                      <a:pt x="907" y="561"/>
                      <a:pt x="907" y="561"/>
                    </a:cubicBezTo>
                    <a:cubicBezTo>
                      <a:pt x="907" y="113"/>
                      <a:pt x="907" y="113"/>
                      <a:pt x="907" y="113"/>
                    </a:cubicBezTo>
                    <a:cubicBezTo>
                      <a:pt x="565" y="113"/>
                      <a:pt x="565" y="113"/>
                      <a:pt x="565" y="113"/>
                    </a:cubicBezTo>
                    <a:cubicBezTo>
                      <a:pt x="565" y="301"/>
                      <a:pt x="565" y="301"/>
                      <a:pt x="565" y="301"/>
                    </a:cubicBezTo>
                    <a:cubicBezTo>
                      <a:pt x="520" y="301"/>
                      <a:pt x="520" y="301"/>
                      <a:pt x="520" y="301"/>
                    </a:cubicBezTo>
                    <a:cubicBezTo>
                      <a:pt x="520" y="80"/>
                      <a:pt x="520" y="80"/>
                      <a:pt x="520" y="80"/>
                    </a:cubicBezTo>
                    <a:cubicBezTo>
                      <a:pt x="520" y="73"/>
                      <a:pt x="525" y="68"/>
                      <a:pt x="532" y="68"/>
                    </a:cubicBezTo>
                    <a:cubicBezTo>
                      <a:pt x="940" y="68"/>
                      <a:pt x="940" y="68"/>
                      <a:pt x="940" y="68"/>
                    </a:cubicBezTo>
                    <a:cubicBezTo>
                      <a:pt x="947" y="68"/>
                      <a:pt x="952" y="73"/>
                      <a:pt x="952" y="80"/>
                    </a:cubicBezTo>
                    <a:lnTo>
                      <a:pt x="952" y="688"/>
                    </a:lnTo>
                    <a:close/>
                    <a:moveTo>
                      <a:pt x="659" y="349"/>
                    </a:moveTo>
                    <a:cubicBezTo>
                      <a:pt x="668" y="380"/>
                      <a:pt x="696" y="403"/>
                      <a:pt x="730" y="403"/>
                    </a:cubicBezTo>
                    <a:cubicBezTo>
                      <a:pt x="771" y="403"/>
                      <a:pt x="804" y="370"/>
                      <a:pt x="804" y="329"/>
                    </a:cubicBezTo>
                    <a:cubicBezTo>
                      <a:pt x="804" y="289"/>
                      <a:pt x="771" y="255"/>
                      <a:pt x="730" y="255"/>
                    </a:cubicBezTo>
                    <a:cubicBezTo>
                      <a:pt x="699" y="255"/>
                      <a:pt x="673" y="274"/>
                      <a:pt x="662" y="301"/>
                    </a:cubicBezTo>
                    <a:cubicBezTo>
                      <a:pt x="613" y="301"/>
                      <a:pt x="613" y="301"/>
                      <a:pt x="613" y="301"/>
                    </a:cubicBezTo>
                    <a:cubicBezTo>
                      <a:pt x="613" y="161"/>
                      <a:pt x="613" y="161"/>
                      <a:pt x="613" y="161"/>
                    </a:cubicBezTo>
                    <a:cubicBezTo>
                      <a:pt x="859" y="161"/>
                      <a:pt x="859" y="161"/>
                      <a:pt x="859" y="161"/>
                    </a:cubicBezTo>
                    <a:cubicBezTo>
                      <a:pt x="859" y="513"/>
                      <a:pt x="859" y="513"/>
                      <a:pt x="859" y="513"/>
                    </a:cubicBezTo>
                    <a:cubicBezTo>
                      <a:pt x="613" y="513"/>
                      <a:pt x="613" y="513"/>
                      <a:pt x="613" y="513"/>
                    </a:cubicBezTo>
                    <a:cubicBezTo>
                      <a:pt x="613" y="349"/>
                      <a:pt x="613" y="349"/>
                      <a:pt x="613" y="349"/>
                    </a:cubicBezTo>
                    <a:lnTo>
                      <a:pt x="659" y="349"/>
                    </a:lnTo>
                    <a:close/>
                    <a:moveTo>
                      <a:pt x="704" y="329"/>
                    </a:moveTo>
                    <a:cubicBezTo>
                      <a:pt x="704" y="315"/>
                      <a:pt x="716" y="303"/>
                      <a:pt x="730" y="303"/>
                    </a:cubicBezTo>
                    <a:cubicBezTo>
                      <a:pt x="744" y="303"/>
                      <a:pt x="756" y="315"/>
                      <a:pt x="756" y="329"/>
                    </a:cubicBezTo>
                    <a:cubicBezTo>
                      <a:pt x="756" y="344"/>
                      <a:pt x="744" y="355"/>
                      <a:pt x="730" y="355"/>
                    </a:cubicBezTo>
                    <a:cubicBezTo>
                      <a:pt x="716" y="355"/>
                      <a:pt x="704" y="344"/>
                      <a:pt x="704" y="329"/>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24" name="Freeform 136">
                <a:extLst>
                  <a:ext uri="{FF2B5EF4-FFF2-40B4-BE49-F238E27FC236}">
                    <a16:creationId xmlns:a16="http://schemas.microsoft.com/office/drawing/2014/main" xmlns="" id="{9527DABC-C889-4D0A-A8FD-B93B24DEEADF}"/>
                  </a:ext>
                </a:extLst>
              </p:cNvPr>
              <p:cNvSpPr>
                <a:spLocks/>
              </p:cNvSpPr>
              <p:nvPr/>
            </p:nvSpPr>
            <p:spPr bwMode="auto">
              <a:xfrm>
                <a:off x="-1489076" y="3903663"/>
                <a:ext cx="436563" cy="179388"/>
              </a:xfrm>
              <a:custGeom>
                <a:avLst/>
                <a:gdLst>
                  <a:gd name="T0" fmla="*/ 92 w 116"/>
                  <a:gd name="T1" fmla="*/ 0 h 48"/>
                  <a:gd name="T2" fmla="*/ 24 w 116"/>
                  <a:gd name="T3" fmla="*/ 0 h 48"/>
                  <a:gd name="T4" fmla="*/ 0 w 116"/>
                  <a:gd name="T5" fmla="*/ 24 h 48"/>
                  <a:gd name="T6" fmla="*/ 24 w 116"/>
                  <a:gd name="T7" fmla="*/ 48 h 48"/>
                  <a:gd name="T8" fmla="*/ 92 w 116"/>
                  <a:gd name="T9" fmla="*/ 48 h 48"/>
                  <a:gd name="T10" fmla="*/ 116 w 116"/>
                  <a:gd name="T11" fmla="*/ 24 h 48"/>
                  <a:gd name="T12" fmla="*/ 92 w 11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16" h="48">
                    <a:moveTo>
                      <a:pt x="92" y="0"/>
                    </a:moveTo>
                    <a:cubicBezTo>
                      <a:pt x="24" y="0"/>
                      <a:pt x="24" y="0"/>
                      <a:pt x="24" y="0"/>
                    </a:cubicBezTo>
                    <a:cubicBezTo>
                      <a:pt x="11" y="0"/>
                      <a:pt x="0" y="10"/>
                      <a:pt x="0" y="24"/>
                    </a:cubicBezTo>
                    <a:cubicBezTo>
                      <a:pt x="0" y="37"/>
                      <a:pt x="11" y="48"/>
                      <a:pt x="24" y="48"/>
                    </a:cubicBezTo>
                    <a:cubicBezTo>
                      <a:pt x="92" y="48"/>
                      <a:pt x="92" y="48"/>
                      <a:pt x="92" y="48"/>
                    </a:cubicBezTo>
                    <a:cubicBezTo>
                      <a:pt x="105" y="48"/>
                      <a:pt x="116" y="37"/>
                      <a:pt x="116" y="24"/>
                    </a:cubicBezTo>
                    <a:cubicBezTo>
                      <a:pt x="116" y="10"/>
                      <a:pt x="105" y="0"/>
                      <a:pt x="92" y="0"/>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grpSp>
        <p:grpSp>
          <p:nvGrpSpPr>
            <p:cNvPr id="18" name="Group 17">
              <a:extLst>
                <a:ext uri="{FF2B5EF4-FFF2-40B4-BE49-F238E27FC236}">
                  <a16:creationId xmlns:a16="http://schemas.microsoft.com/office/drawing/2014/main" xmlns="" id="{E8FAF0C1-7DD5-413A-BDCD-D0290043EA2C}"/>
                </a:ext>
              </a:extLst>
            </p:cNvPr>
            <p:cNvGrpSpPr/>
            <p:nvPr/>
          </p:nvGrpSpPr>
          <p:grpSpPr>
            <a:xfrm>
              <a:off x="498439" y="2430726"/>
              <a:ext cx="395999" cy="396000"/>
              <a:chOff x="-4437063" y="1449388"/>
              <a:chExt cx="4206875" cy="4440238"/>
            </a:xfrm>
            <a:solidFill>
              <a:schemeClr val="accent1"/>
            </a:solidFill>
          </p:grpSpPr>
          <p:sp>
            <p:nvSpPr>
              <p:cNvPr id="19" name="Freeform 53">
                <a:extLst>
                  <a:ext uri="{FF2B5EF4-FFF2-40B4-BE49-F238E27FC236}">
                    <a16:creationId xmlns:a16="http://schemas.microsoft.com/office/drawing/2014/main" xmlns="" id="{1F04E01E-120A-428F-8B69-42133D46D03C}"/>
                  </a:ext>
                </a:extLst>
              </p:cNvPr>
              <p:cNvSpPr>
                <a:spLocks/>
              </p:cNvSpPr>
              <p:nvPr/>
            </p:nvSpPr>
            <p:spPr bwMode="auto">
              <a:xfrm>
                <a:off x="-4437063" y="2640013"/>
                <a:ext cx="3248025" cy="3249613"/>
              </a:xfrm>
              <a:custGeom>
                <a:avLst/>
                <a:gdLst>
                  <a:gd name="T0" fmla="*/ 1933 w 2046"/>
                  <a:gd name="T1" fmla="*/ 1933 h 2047"/>
                  <a:gd name="T2" fmla="*/ 114 w 2046"/>
                  <a:gd name="T3" fmla="*/ 1933 h 2047"/>
                  <a:gd name="T4" fmla="*/ 114 w 2046"/>
                  <a:gd name="T5" fmla="*/ 114 h 2047"/>
                  <a:gd name="T6" fmla="*/ 727 w 2046"/>
                  <a:gd name="T7" fmla="*/ 114 h 2047"/>
                  <a:gd name="T8" fmla="*/ 727 w 2046"/>
                  <a:gd name="T9" fmla="*/ 0 h 2047"/>
                  <a:gd name="T10" fmla="*/ 0 w 2046"/>
                  <a:gd name="T11" fmla="*/ 0 h 2047"/>
                  <a:gd name="T12" fmla="*/ 0 w 2046"/>
                  <a:gd name="T13" fmla="*/ 2047 h 2047"/>
                  <a:gd name="T14" fmla="*/ 2046 w 2046"/>
                  <a:gd name="T15" fmla="*/ 2047 h 2047"/>
                  <a:gd name="T16" fmla="*/ 2046 w 2046"/>
                  <a:gd name="T17" fmla="*/ 1137 h 2047"/>
                  <a:gd name="T18" fmla="*/ 1933 w 2046"/>
                  <a:gd name="T19" fmla="*/ 1137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4" y="1933"/>
                    </a:lnTo>
                    <a:lnTo>
                      <a:pt x="114" y="114"/>
                    </a:lnTo>
                    <a:lnTo>
                      <a:pt x="727" y="114"/>
                    </a:lnTo>
                    <a:lnTo>
                      <a:pt x="727" y="0"/>
                    </a:lnTo>
                    <a:lnTo>
                      <a:pt x="0" y="0"/>
                    </a:lnTo>
                    <a:lnTo>
                      <a:pt x="0" y="2047"/>
                    </a:lnTo>
                    <a:lnTo>
                      <a:pt x="2046" y="2047"/>
                    </a:lnTo>
                    <a:lnTo>
                      <a:pt x="2046" y="1137"/>
                    </a:lnTo>
                    <a:lnTo>
                      <a:pt x="1933" y="1137"/>
                    </a:lnTo>
                    <a:lnTo>
                      <a:pt x="1933" y="1933"/>
                    </a:ln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20" name="Freeform 54">
                <a:extLst>
                  <a:ext uri="{FF2B5EF4-FFF2-40B4-BE49-F238E27FC236}">
                    <a16:creationId xmlns:a16="http://schemas.microsoft.com/office/drawing/2014/main" xmlns="" id="{42802DDE-001E-4D2D-BA9B-267EBED5E5B8}"/>
                  </a:ext>
                </a:extLst>
              </p:cNvPr>
              <p:cNvSpPr>
                <a:spLocks noEditPoints="1"/>
              </p:cNvSpPr>
              <p:nvPr/>
            </p:nvSpPr>
            <p:spPr bwMode="auto">
              <a:xfrm>
                <a:off x="-3417888" y="4648200"/>
                <a:ext cx="596900" cy="719138"/>
              </a:xfrm>
              <a:custGeom>
                <a:avLst/>
                <a:gdLst>
                  <a:gd name="T0" fmla="*/ 135 w 159"/>
                  <a:gd name="T1" fmla="*/ 169 h 191"/>
                  <a:gd name="T2" fmla="*/ 159 w 159"/>
                  <a:gd name="T3" fmla="*/ 113 h 191"/>
                  <a:gd name="T4" fmla="*/ 136 w 159"/>
                  <a:gd name="T5" fmla="*/ 56 h 191"/>
                  <a:gd name="T6" fmla="*/ 79 w 159"/>
                  <a:gd name="T7" fmla="*/ 0 h 191"/>
                  <a:gd name="T8" fmla="*/ 23 w 159"/>
                  <a:gd name="T9" fmla="*/ 56 h 191"/>
                  <a:gd name="T10" fmla="*/ 0 w 159"/>
                  <a:gd name="T11" fmla="*/ 113 h 191"/>
                  <a:gd name="T12" fmla="*/ 23 w 159"/>
                  <a:gd name="T13" fmla="*/ 169 h 191"/>
                  <a:gd name="T14" fmla="*/ 79 w 159"/>
                  <a:gd name="T15" fmla="*/ 191 h 191"/>
                  <a:gd name="T16" fmla="*/ 135 w 159"/>
                  <a:gd name="T17" fmla="*/ 169 h 191"/>
                  <a:gd name="T18" fmla="*/ 48 w 159"/>
                  <a:gd name="T19" fmla="*/ 113 h 191"/>
                  <a:gd name="T20" fmla="*/ 57 w 159"/>
                  <a:gd name="T21" fmla="*/ 90 h 191"/>
                  <a:gd name="T22" fmla="*/ 79 w 159"/>
                  <a:gd name="T23" fmla="*/ 68 h 191"/>
                  <a:gd name="T24" fmla="*/ 102 w 159"/>
                  <a:gd name="T25" fmla="*/ 90 h 191"/>
                  <a:gd name="T26" fmla="*/ 111 w 159"/>
                  <a:gd name="T27" fmla="*/ 113 h 191"/>
                  <a:gd name="T28" fmla="*/ 102 w 159"/>
                  <a:gd name="T29" fmla="*/ 135 h 191"/>
                  <a:gd name="T30" fmla="*/ 79 w 159"/>
                  <a:gd name="T31" fmla="*/ 143 h 191"/>
                  <a:gd name="T32" fmla="*/ 57 w 159"/>
                  <a:gd name="T33" fmla="*/ 135 h 191"/>
                  <a:gd name="T34" fmla="*/ 48 w 159"/>
                  <a:gd name="T35" fmla="*/ 11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91">
                    <a:moveTo>
                      <a:pt x="135" y="169"/>
                    </a:moveTo>
                    <a:cubicBezTo>
                      <a:pt x="151" y="154"/>
                      <a:pt x="159" y="135"/>
                      <a:pt x="159" y="113"/>
                    </a:cubicBezTo>
                    <a:cubicBezTo>
                      <a:pt x="159" y="91"/>
                      <a:pt x="150" y="71"/>
                      <a:pt x="136" y="56"/>
                    </a:cubicBezTo>
                    <a:cubicBezTo>
                      <a:pt x="79" y="0"/>
                      <a:pt x="79" y="0"/>
                      <a:pt x="79" y="0"/>
                    </a:cubicBezTo>
                    <a:cubicBezTo>
                      <a:pt x="23" y="56"/>
                      <a:pt x="23" y="56"/>
                      <a:pt x="23" y="56"/>
                    </a:cubicBezTo>
                    <a:cubicBezTo>
                      <a:pt x="8" y="71"/>
                      <a:pt x="0" y="91"/>
                      <a:pt x="0" y="113"/>
                    </a:cubicBezTo>
                    <a:cubicBezTo>
                      <a:pt x="0" y="136"/>
                      <a:pt x="7" y="154"/>
                      <a:pt x="23" y="169"/>
                    </a:cubicBezTo>
                    <a:cubicBezTo>
                      <a:pt x="40" y="186"/>
                      <a:pt x="63" y="191"/>
                      <a:pt x="79" y="191"/>
                    </a:cubicBezTo>
                    <a:cubicBezTo>
                      <a:pt x="95" y="191"/>
                      <a:pt x="119" y="186"/>
                      <a:pt x="135" y="169"/>
                    </a:cubicBezTo>
                    <a:close/>
                    <a:moveTo>
                      <a:pt x="48" y="113"/>
                    </a:moveTo>
                    <a:cubicBezTo>
                      <a:pt x="48" y="104"/>
                      <a:pt x="51" y="96"/>
                      <a:pt x="57" y="90"/>
                    </a:cubicBezTo>
                    <a:cubicBezTo>
                      <a:pt x="79" y="68"/>
                      <a:pt x="79" y="68"/>
                      <a:pt x="79" y="68"/>
                    </a:cubicBezTo>
                    <a:cubicBezTo>
                      <a:pt x="102" y="90"/>
                      <a:pt x="102" y="90"/>
                      <a:pt x="102" y="90"/>
                    </a:cubicBezTo>
                    <a:cubicBezTo>
                      <a:pt x="107" y="96"/>
                      <a:pt x="111" y="104"/>
                      <a:pt x="111" y="113"/>
                    </a:cubicBezTo>
                    <a:cubicBezTo>
                      <a:pt x="111" y="122"/>
                      <a:pt x="108" y="129"/>
                      <a:pt x="102" y="135"/>
                    </a:cubicBezTo>
                    <a:cubicBezTo>
                      <a:pt x="95" y="141"/>
                      <a:pt x="85" y="143"/>
                      <a:pt x="79" y="143"/>
                    </a:cubicBezTo>
                    <a:cubicBezTo>
                      <a:pt x="74" y="143"/>
                      <a:pt x="63" y="141"/>
                      <a:pt x="57" y="135"/>
                    </a:cubicBezTo>
                    <a:cubicBezTo>
                      <a:pt x="50" y="128"/>
                      <a:pt x="48" y="123"/>
                      <a:pt x="48" y="113"/>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sp>
            <p:nvSpPr>
              <p:cNvPr id="21" name="Freeform 55">
                <a:extLst>
                  <a:ext uri="{FF2B5EF4-FFF2-40B4-BE49-F238E27FC236}">
                    <a16:creationId xmlns:a16="http://schemas.microsoft.com/office/drawing/2014/main" xmlns="" id="{7DBA802A-F108-40EC-9ACF-93F049CDF351}"/>
                  </a:ext>
                </a:extLst>
              </p:cNvPr>
              <p:cNvSpPr>
                <a:spLocks noEditPoints="1"/>
              </p:cNvSpPr>
              <p:nvPr/>
            </p:nvSpPr>
            <p:spPr bwMode="auto">
              <a:xfrm>
                <a:off x="-3338513" y="1449388"/>
                <a:ext cx="3108325" cy="3109913"/>
              </a:xfrm>
              <a:custGeom>
                <a:avLst/>
                <a:gdLst>
                  <a:gd name="T0" fmla="*/ 789 w 827"/>
                  <a:gd name="T1" fmla="*/ 37 h 827"/>
                  <a:gd name="T2" fmla="*/ 707 w 827"/>
                  <a:gd name="T3" fmla="*/ 0 h 827"/>
                  <a:gd name="T4" fmla="*/ 627 w 827"/>
                  <a:gd name="T5" fmla="*/ 37 h 827"/>
                  <a:gd name="T6" fmla="*/ 471 w 827"/>
                  <a:gd name="T7" fmla="*/ 193 h 827"/>
                  <a:gd name="T8" fmla="*/ 418 w 827"/>
                  <a:gd name="T9" fmla="*/ 140 h 827"/>
                  <a:gd name="T10" fmla="*/ 384 w 827"/>
                  <a:gd name="T11" fmla="*/ 174 h 827"/>
                  <a:gd name="T12" fmla="*/ 437 w 827"/>
                  <a:gd name="T13" fmla="*/ 227 h 827"/>
                  <a:gd name="T14" fmla="*/ 108 w 827"/>
                  <a:gd name="T15" fmla="*/ 556 h 827"/>
                  <a:gd name="T16" fmla="*/ 0 w 827"/>
                  <a:gd name="T17" fmla="*/ 768 h 827"/>
                  <a:gd name="T18" fmla="*/ 59 w 827"/>
                  <a:gd name="T19" fmla="*/ 827 h 827"/>
                  <a:gd name="T20" fmla="*/ 271 w 827"/>
                  <a:gd name="T21" fmla="*/ 719 h 827"/>
                  <a:gd name="T22" fmla="*/ 600 w 827"/>
                  <a:gd name="T23" fmla="*/ 390 h 827"/>
                  <a:gd name="T24" fmla="*/ 653 w 827"/>
                  <a:gd name="T25" fmla="*/ 442 h 827"/>
                  <a:gd name="T26" fmla="*/ 687 w 827"/>
                  <a:gd name="T27" fmla="*/ 409 h 827"/>
                  <a:gd name="T28" fmla="*/ 634 w 827"/>
                  <a:gd name="T29" fmla="*/ 356 h 827"/>
                  <a:gd name="T30" fmla="*/ 790 w 827"/>
                  <a:gd name="T31" fmla="*/ 200 h 827"/>
                  <a:gd name="T32" fmla="*/ 826 w 827"/>
                  <a:gd name="T33" fmla="*/ 120 h 827"/>
                  <a:gd name="T34" fmla="*/ 789 w 827"/>
                  <a:gd name="T35" fmla="*/ 37 h 827"/>
                  <a:gd name="T36" fmla="*/ 243 w 827"/>
                  <a:gd name="T37" fmla="*/ 680 h 827"/>
                  <a:gd name="T38" fmla="*/ 68 w 827"/>
                  <a:gd name="T39" fmla="*/ 768 h 827"/>
                  <a:gd name="T40" fmla="*/ 59 w 827"/>
                  <a:gd name="T41" fmla="*/ 759 h 827"/>
                  <a:gd name="T42" fmla="*/ 147 w 827"/>
                  <a:gd name="T43" fmla="*/ 584 h 827"/>
                  <a:gd name="T44" fmla="*/ 471 w 827"/>
                  <a:gd name="T45" fmla="*/ 261 h 827"/>
                  <a:gd name="T46" fmla="*/ 566 w 827"/>
                  <a:gd name="T47" fmla="*/ 356 h 827"/>
                  <a:gd name="T48" fmla="*/ 243 w 827"/>
                  <a:gd name="T49" fmla="*/ 680 h 827"/>
                  <a:gd name="T50" fmla="*/ 757 w 827"/>
                  <a:gd name="T51" fmla="*/ 165 h 827"/>
                  <a:gd name="T52" fmla="*/ 600 w 827"/>
                  <a:gd name="T53" fmla="*/ 322 h 827"/>
                  <a:gd name="T54" fmla="*/ 505 w 827"/>
                  <a:gd name="T55" fmla="*/ 227 h 827"/>
                  <a:gd name="T56" fmla="*/ 661 w 827"/>
                  <a:gd name="T57" fmla="*/ 71 h 827"/>
                  <a:gd name="T58" fmla="*/ 662 w 827"/>
                  <a:gd name="T59" fmla="*/ 70 h 827"/>
                  <a:gd name="T60" fmla="*/ 708 w 827"/>
                  <a:gd name="T61" fmla="*/ 48 h 827"/>
                  <a:gd name="T62" fmla="*/ 755 w 827"/>
                  <a:gd name="T63" fmla="*/ 71 h 827"/>
                  <a:gd name="T64" fmla="*/ 778 w 827"/>
                  <a:gd name="T65" fmla="*/ 119 h 827"/>
                  <a:gd name="T66" fmla="*/ 757 w 827"/>
                  <a:gd name="T67" fmla="*/ 165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7" h="827">
                    <a:moveTo>
                      <a:pt x="789" y="37"/>
                    </a:moveTo>
                    <a:cubicBezTo>
                      <a:pt x="764" y="12"/>
                      <a:pt x="737" y="0"/>
                      <a:pt x="707" y="0"/>
                    </a:cubicBezTo>
                    <a:cubicBezTo>
                      <a:pt x="663" y="1"/>
                      <a:pt x="631" y="32"/>
                      <a:pt x="627" y="37"/>
                    </a:cubicBezTo>
                    <a:cubicBezTo>
                      <a:pt x="471" y="193"/>
                      <a:pt x="471" y="193"/>
                      <a:pt x="471" y="193"/>
                    </a:cubicBezTo>
                    <a:cubicBezTo>
                      <a:pt x="418" y="140"/>
                      <a:pt x="418" y="140"/>
                      <a:pt x="418" y="140"/>
                    </a:cubicBezTo>
                    <a:cubicBezTo>
                      <a:pt x="384" y="174"/>
                      <a:pt x="384" y="174"/>
                      <a:pt x="384" y="174"/>
                    </a:cubicBezTo>
                    <a:cubicBezTo>
                      <a:pt x="437" y="227"/>
                      <a:pt x="437" y="227"/>
                      <a:pt x="437" y="227"/>
                    </a:cubicBezTo>
                    <a:cubicBezTo>
                      <a:pt x="108" y="556"/>
                      <a:pt x="108" y="556"/>
                      <a:pt x="108" y="556"/>
                    </a:cubicBezTo>
                    <a:cubicBezTo>
                      <a:pt x="0" y="768"/>
                      <a:pt x="0" y="768"/>
                      <a:pt x="0" y="768"/>
                    </a:cubicBezTo>
                    <a:cubicBezTo>
                      <a:pt x="59" y="827"/>
                      <a:pt x="59" y="827"/>
                      <a:pt x="59" y="827"/>
                    </a:cubicBezTo>
                    <a:cubicBezTo>
                      <a:pt x="271" y="719"/>
                      <a:pt x="271" y="719"/>
                      <a:pt x="271" y="719"/>
                    </a:cubicBezTo>
                    <a:cubicBezTo>
                      <a:pt x="600" y="390"/>
                      <a:pt x="600" y="390"/>
                      <a:pt x="600" y="390"/>
                    </a:cubicBezTo>
                    <a:cubicBezTo>
                      <a:pt x="653" y="442"/>
                      <a:pt x="653" y="442"/>
                      <a:pt x="653" y="442"/>
                    </a:cubicBezTo>
                    <a:cubicBezTo>
                      <a:pt x="687" y="409"/>
                      <a:pt x="687" y="409"/>
                      <a:pt x="687" y="409"/>
                    </a:cubicBezTo>
                    <a:cubicBezTo>
                      <a:pt x="634" y="356"/>
                      <a:pt x="634" y="356"/>
                      <a:pt x="634" y="356"/>
                    </a:cubicBezTo>
                    <a:cubicBezTo>
                      <a:pt x="790" y="200"/>
                      <a:pt x="790" y="200"/>
                      <a:pt x="790" y="200"/>
                    </a:cubicBezTo>
                    <a:cubicBezTo>
                      <a:pt x="794" y="196"/>
                      <a:pt x="826" y="164"/>
                      <a:pt x="826" y="120"/>
                    </a:cubicBezTo>
                    <a:cubicBezTo>
                      <a:pt x="827" y="90"/>
                      <a:pt x="815" y="63"/>
                      <a:pt x="789" y="37"/>
                    </a:cubicBezTo>
                    <a:close/>
                    <a:moveTo>
                      <a:pt x="243" y="680"/>
                    </a:moveTo>
                    <a:cubicBezTo>
                      <a:pt x="68" y="768"/>
                      <a:pt x="68" y="768"/>
                      <a:pt x="68" y="768"/>
                    </a:cubicBezTo>
                    <a:cubicBezTo>
                      <a:pt x="59" y="759"/>
                      <a:pt x="59" y="759"/>
                      <a:pt x="59" y="759"/>
                    </a:cubicBezTo>
                    <a:cubicBezTo>
                      <a:pt x="147" y="584"/>
                      <a:pt x="147" y="584"/>
                      <a:pt x="147" y="584"/>
                    </a:cubicBezTo>
                    <a:cubicBezTo>
                      <a:pt x="471" y="261"/>
                      <a:pt x="471" y="261"/>
                      <a:pt x="471" y="261"/>
                    </a:cubicBezTo>
                    <a:cubicBezTo>
                      <a:pt x="566" y="356"/>
                      <a:pt x="566" y="356"/>
                      <a:pt x="566" y="356"/>
                    </a:cubicBezTo>
                    <a:lnTo>
                      <a:pt x="243" y="680"/>
                    </a:lnTo>
                    <a:close/>
                    <a:moveTo>
                      <a:pt x="757" y="165"/>
                    </a:moveTo>
                    <a:cubicBezTo>
                      <a:pt x="600" y="322"/>
                      <a:pt x="600" y="322"/>
                      <a:pt x="600" y="322"/>
                    </a:cubicBezTo>
                    <a:cubicBezTo>
                      <a:pt x="505" y="227"/>
                      <a:pt x="505" y="227"/>
                      <a:pt x="505" y="227"/>
                    </a:cubicBezTo>
                    <a:cubicBezTo>
                      <a:pt x="661" y="71"/>
                      <a:pt x="661" y="71"/>
                      <a:pt x="661" y="71"/>
                    </a:cubicBezTo>
                    <a:cubicBezTo>
                      <a:pt x="662" y="70"/>
                      <a:pt x="662" y="70"/>
                      <a:pt x="662" y="70"/>
                    </a:cubicBezTo>
                    <a:cubicBezTo>
                      <a:pt x="662" y="70"/>
                      <a:pt x="682" y="49"/>
                      <a:pt x="708" y="48"/>
                    </a:cubicBezTo>
                    <a:cubicBezTo>
                      <a:pt x="724" y="48"/>
                      <a:pt x="740" y="56"/>
                      <a:pt x="755" y="71"/>
                    </a:cubicBezTo>
                    <a:cubicBezTo>
                      <a:pt x="771" y="87"/>
                      <a:pt x="779" y="103"/>
                      <a:pt x="778" y="119"/>
                    </a:cubicBezTo>
                    <a:cubicBezTo>
                      <a:pt x="778" y="145"/>
                      <a:pt x="757" y="165"/>
                      <a:pt x="757" y="165"/>
                    </a:cubicBezTo>
                    <a:close/>
                  </a:path>
                </a:pathLst>
              </a:custGeom>
              <a:grpFill/>
              <a:ln w="9525">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b="1" dirty="0"/>
              </a:p>
            </p:txBody>
          </p:sp>
        </p:grpSp>
      </p:grpSp>
      <p:sp>
        <p:nvSpPr>
          <p:cNvPr id="59" name="Rectangle 58">
            <a:extLst>
              <a:ext uri="{FF2B5EF4-FFF2-40B4-BE49-F238E27FC236}">
                <a16:creationId xmlns:a16="http://schemas.microsoft.com/office/drawing/2014/main" xmlns="" id="{7CF1B66F-B6A9-459C-8B0E-01651A27D240}"/>
              </a:ext>
            </a:extLst>
          </p:cNvPr>
          <p:cNvSpPr/>
          <p:nvPr/>
        </p:nvSpPr>
        <p:spPr>
          <a:xfrm>
            <a:off x="4395054" y="3113005"/>
            <a:ext cx="2326945" cy="75329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2880" tIns="182880" bIns="91440" rtlCol="0" anchor="ctr"/>
          <a:lstStyle/>
          <a:p>
            <a:pPr lvl="0"/>
            <a:r>
              <a:rPr lang="en-US" sz="1600" b="1">
                <a:solidFill>
                  <a:schemeClr val="accent6"/>
                </a:solidFill>
                <a:latin typeface="Arial" charset="0"/>
                <a:ea typeface="ＭＳ Ｐゴシック" charset="-128"/>
              </a:rPr>
              <a:t>Secondary </a:t>
            </a:r>
          </a:p>
          <a:p>
            <a:pPr lvl="0"/>
            <a:r>
              <a:rPr lang="en-US" sz="1600" b="1">
                <a:solidFill>
                  <a:schemeClr val="accent6"/>
                </a:solidFill>
                <a:latin typeface="Arial" charset="0"/>
                <a:ea typeface="ＭＳ Ｐゴシック" charset="-128"/>
              </a:rPr>
              <a:t>Research</a:t>
            </a:r>
            <a:endParaRPr lang="en-US" sz="1600" b="1" dirty="0">
              <a:solidFill>
                <a:schemeClr val="accent6"/>
              </a:solidFill>
              <a:latin typeface="Arial" charset="0"/>
              <a:ea typeface="ＭＳ Ｐゴシック" charset="-128"/>
            </a:endParaRPr>
          </a:p>
        </p:txBody>
      </p:sp>
      <p:sp>
        <p:nvSpPr>
          <p:cNvPr id="60" name="Rectangle 59">
            <a:extLst>
              <a:ext uri="{FF2B5EF4-FFF2-40B4-BE49-F238E27FC236}">
                <a16:creationId xmlns:a16="http://schemas.microsoft.com/office/drawing/2014/main" xmlns="" id="{86B8D262-6B6A-4EB1-9625-032D082D8CC3}"/>
              </a:ext>
            </a:extLst>
          </p:cNvPr>
          <p:cNvSpPr/>
          <p:nvPr/>
        </p:nvSpPr>
        <p:spPr>
          <a:xfrm>
            <a:off x="9168832" y="4390384"/>
            <a:ext cx="2524730" cy="102188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bIns="91440" rtlCol="0" anchor="ctr"/>
          <a:lstStyle/>
          <a:p>
            <a:pPr lvl="0"/>
            <a:r>
              <a:rPr lang="en-US" b="1" dirty="0">
                <a:solidFill>
                  <a:schemeClr val="accent6"/>
                </a:solidFill>
                <a:latin typeface="Arial" charset="0"/>
                <a:ea typeface="ＭＳ Ｐゴシック" charset="-128"/>
              </a:rPr>
              <a:t>5 Product </a:t>
            </a:r>
          </a:p>
          <a:p>
            <a:pPr lvl="0"/>
            <a:r>
              <a:rPr lang="en-US" b="1" dirty="0">
                <a:solidFill>
                  <a:schemeClr val="accent6"/>
                </a:solidFill>
                <a:latin typeface="Arial" charset="0"/>
                <a:ea typeface="ＭＳ Ｐゴシック" charset="-128"/>
              </a:rPr>
              <a:t>Case </a:t>
            </a:r>
          </a:p>
          <a:p>
            <a:pPr lvl="0"/>
            <a:r>
              <a:rPr lang="en-US" b="1" dirty="0">
                <a:solidFill>
                  <a:schemeClr val="accent6"/>
                </a:solidFill>
                <a:latin typeface="Arial" charset="0"/>
                <a:ea typeface="ＭＳ Ｐゴシック" charset="-128"/>
              </a:rPr>
              <a:t>Studies</a:t>
            </a:r>
          </a:p>
        </p:txBody>
      </p:sp>
      <p:sp>
        <p:nvSpPr>
          <p:cNvPr id="61" name="Rectangle 60">
            <a:extLst>
              <a:ext uri="{FF2B5EF4-FFF2-40B4-BE49-F238E27FC236}">
                <a16:creationId xmlns:a16="http://schemas.microsoft.com/office/drawing/2014/main" xmlns="" id="{4F7DD1DD-669B-451A-B4D3-690B9530CF7A}"/>
              </a:ext>
            </a:extLst>
          </p:cNvPr>
          <p:cNvSpPr/>
          <p:nvPr/>
        </p:nvSpPr>
        <p:spPr>
          <a:xfrm>
            <a:off x="7449765" y="3157898"/>
            <a:ext cx="1511777" cy="66350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2880" tIns="182880" bIns="91440" rtlCol="0" anchor="ctr"/>
          <a:lstStyle/>
          <a:p>
            <a:pPr lvl="0"/>
            <a:r>
              <a:rPr lang="en-US" sz="1600" b="1">
                <a:solidFill>
                  <a:schemeClr val="accent3"/>
                </a:solidFill>
                <a:latin typeface="Arial" charset="0"/>
                <a:ea typeface="ＭＳ Ｐゴシック" charset="-128"/>
              </a:rPr>
              <a:t>Primary Research</a:t>
            </a:r>
            <a:endParaRPr lang="en-US" sz="1600" b="1" dirty="0">
              <a:solidFill>
                <a:schemeClr val="accent3"/>
              </a:solidFill>
              <a:latin typeface="Arial" charset="0"/>
              <a:ea typeface="ＭＳ Ｐゴシック" charset="-128"/>
            </a:endParaRPr>
          </a:p>
        </p:txBody>
      </p:sp>
      <p:sp>
        <p:nvSpPr>
          <p:cNvPr id="62" name="Rectangle 61">
            <a:extLst>
              <a:ext uri="{FF2B5EF4-FFF2-40B4-BE49-F238E27FC236}">
                <a16:creationId xmlns:a16="http://schemas.microsoft.com/office/drawing/2014/main" xmlns="" id="{B788C119-9CE1-4215-BF14-ED6AD2236154}"/>
              </a:ext>
            </a:extLst>
          </p:cNvPr>
          <p:cNvSpPr/>
          <p:nvPr/>
        </p:nvSpPr>
        <p:spPr>
          <a:xfrm>
            <a:off x="3775429" y="3934662"/>
            <a:ext cx="1259490" cy="149391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bIns="91440" rtlCol="0" anchor="t"/>
          <a:lstStyle/>
          <a:p>
            <a:pPr lvl="0"/>
            <a:r>
              <a:rPr lang="en-US" sz="2800" b="1">
                <a:solidFill>
                  <a:schemeClr val="accent3"/>
                </a:solidFill>
                <a:ea typeface="ＭＳ Ｐゴシック" charset="-128"/>
              </a:rPr>
              <a:t>&gt;900</a:t>
            </a:r>
            <a:endParaRPr lang="en-US" sz="1200" b="1" dirty="0">
              <a:solidFill>
                <a:schemeClr val="accent3"/>
              </a:solidFill>
              <a:ea typeface="ＭＳ Ｐゴシック" charset="-128"/>
            </a:endParaRPr>
          </a:p>
        </p:txBody>
      </p:sp>
      <p:sp>
        <p:nvSpPr>
          <p:cNvPr id="63" name="TextBox 62">
            <a:extLst>
              <a:ext uri="{FF2B5EF4-FFF2-40B4-BE49-F238E27FC236}">
                <a16:creationId xmlns:a16="http://schemas.microsoft.com/office/drawing/2014/main" xmlns="" id="{2C60A0A8-8ED3-47B2-B2DC-F979F8CF434B}"/>
              </a:ext>
            </a:extLst>
          </p:cNvPr>
          <p:cNvSpPr txBox="1"/>
          <p:nvPr/>
        </p:nvSpPr>
        <p:spPr>
          <a:xfrm>
            <a:off x="3880494" y="4669095"/>
            <a:ext cx="1220959" cy="461665"/>
          </a:xfrm>
          <a:prstGeom prst="rect">
            <a:avLst/>
          </a:prstGeom>
          <a:ln>
            <a:noFill/>
          </a:ln>
        </p:spPr>
        <p:txBody>
          <a:bodyPr vert="horz" wrap="square" lIns="91440" tIns="45720" rIns="91440" bIns="45720" numCol="1" rtlCol="0" anchor="ctr" anchorCtr="0" compatLnSpc="1">
            <a:prstTxWarp prst="textNoShape">
              <a:avLst/>
            </a:prstTxWarp>
            <a:spAutoFit/>
          </a:bodyPr>
          <a:lstStyle/>
          <a:p>
            <a:r>
              <a:rPr lang="en-US" sz="1200">
                <a:solidFill>
                  <a:schemeClr val="accent3"/>
                </a:solidFill>
                <a:ea typeface="ＭＳ Ｐゴシック" charset="-128"/>
              </a:rPr>
              <a:t>HTA reports assessed</a:t>
            </a:r>
            <a:endParaRPr lang="en-US" sz="1200" dirty="0">
              <a:solidFill>
                <a:schemeClr val="accent3"/>
              </a:solidFill>
              <a:ea typeface="ＭＳ Ｐゴシック" charset="-128"/>
            </a:endParaRPr>
          </a:p>
        </p:txBody>
      </p:sp>
      <p:sp>
        <p:nvSpPr>
          <p:cNvPr id="64" name="TextBox 63">
            <a:extLst>
              <a:ext uri="{FF2B5EF4-FFF2-40B4-BE49-F238E27FC236}">
                <a16:creationId xmlns:a16="http://schemas.microsoft.com/office/drawing/2014/main" xmlns="" id="{B585AE4F-4777-43B0-8B35-327AE51A3CB1}"/>
              </a:ext>
            </a:extLst>
          </p:cNvPr>
          <p:cNvSpPr txBox="1"/>
          <p:nvPr/>
        </p:nvSpPr>
        <p:spPr>
          <a:xfrm>
            <a:off x="9652594" y="2469497"/>
            <a:ext cx="1071920" cy="461665"/>
          </a:xfrm>
          <a:prstGeom prst="rect">
            <a:avLst/>
          </a:prstGeom>
          <a:noFill/>
          <a:ln>
            <a:noFill/>
          </a:ln>
        </p:spPr>
        <p:txBody>
          <a:bodyPr vert="horz" wrap="square" lIns="91440" tIns="45720" rIns="91440" bIns="45720" numCol="1" rtlCol="0" anchor="ctr" anchorCtr="0" compatLnSpc="1">
            <a:prstTxWarp prst="textNoShape">
              <a:avLst/>
            </a:prstTxWarp>
            <a:spAutoFit/>
          </a:bodyPr>
          <a:lstStyle/>
          <a:p>
            <a:r>
              <a:rPr lang="en-US" sz="1200">
                <a:solidFill>
                  <a:schemeClr val="accent2"/>
                </a:solidFill>
                <a:ea typeface="ＭＳ Ｐゴシック" charset="-128"/>
              </a:rPr>
              <a:t>Countries researched*</a:t>
            </a:r>
            <a:endParaRPr lang="en-US" sz="1200" dirty="0">
              <a:solidFill>
                <a:schemeClr val="accent2"/>
              </a:solidFill>
              <a:ea typeface="ＭＳ Ｐゴシック" charset="-128"/>
            </a:endParaRPr>
          </a:p>
        </p:txBody>
      </p:sp>
      <p:sp>
        <p:nvSpPr>
          <p:cNvPr id="65" name="Rectangle 64">
            <a:extLst>
              <a:ext uri="{FF2B5EF4-FFF2-40B4-BE49-F238E27FC236}">
                <a16:creationId xmlns:a16="http://schemas.microsoft.com/office/drawing/2014/main" xmlns="" id="{86A1BA89-50E2-4826-8298-8EF039A2CF25}"/>
              </a:ext>
            </a:extLst>
          </p:cNvPr>
          <p:cNvSpPr/>
          <p:nvPr/>
        </p:nvSpPr>
        <p:spPr>
          <a:xfrm>
            <a:off x="6753229" y="3924898"/>
            <a:ext cx="2208313" cy="150367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800" b="1">
                <a:solidFill>
                  <a:schemeClr val="accent2"/>
                </a:solidFill>
              </a:rPr>
              <a:t>27</a:t>
            </a:r>
            <a:endParaRPr lang="en-US" sz="2800" b="1" dirty="0">
              <a:solidFill>
                <a:schemeClr val="accent2"/>
              </a:solidFill>
            </a:endParaRPr>
          </a:p>
        </p:txBody>
      </p:sp>
      <p:sp>
        <p:nvSpPr>
          <p:cNvPr id="67" name="TextBox 66">
            <a:extLst>
              <a:ext uri="{FF2B5EF4-FFF2-40B4-BE49-F238E27FC236}">
                <a16:creationId xmlns:a16="http://schemas.microsoft.com/office/drawing/2014/main" xmlns="" id="{83760A17-669A-4849-8347-347B0809F8EF}"/>
              </a:ext>
            </a:extLst>
          </p:cNvPr>
          <p:cNvSpPr txBox="1"/>
          <p:nvPr/>
        </p:nvSpPr>
        <p:spPr>
          <a:xfrm>
            <a:off x="7422533" y="4006615"/>
            <a:ext cx="1539009" cy="1384995"/>
          </a:xfrm>
          <a:prstGeom prst="rect">
            <a:avLst/>
          </a:prstGeom>
          <a:ln>
            <a:noFill/>
          </a:ln>
        </p:spPr>
        <p:txBody>
          <a:bodyPr vert="horz" wrap="square" lIns="91440" tIns="45720" rIns="91440" bIns="45720" numCol="1" rtlCol="0" anchor="ctr" anchorCtr="0" compatLnSpc="1">
            <a:prstTxWarp prst="textNoShape">
              <a:avLst/>
            </a:prstTxWarp>
            <a:spAutoFit/>
          </a:bodyPr>
          <a:lstStyle/>
          <a:p>
            <a:r>
              <a:rPr lang="en-US" sz="1400" dirty="0">
                <a:solidFill>
                  <a:schemeClr val="accent2"/>
                </a:solidFill>
                <a:ea typeface="ＭＳ Ｐゴシック" charset="-128"/>
              </a:rPr>
              <a:t>Stakeholders (payers, patient representatives, clinical and academic KOLs) interviewed</a:t>
            </a:r>
          </a:p>
        </p:txBody>
      </p:sp>
      <p:sp>
        <p:nvSpPr>
          <p:cNvPr id="69" name="Rectangle 68">
            <a:extLst>
              <a:ext uri="{FF2B5EF4-FFF2-40B4-BE49-F238E27FC236}">
                <a16:creationId xmlns:a16="http://schemas.microsoft.com/office/drawing/2014/main" xmlns="" id="{D83D75E6-4B0F-45CB-AC6B-E945AC447F5C}"/>
              </a:ext>
            </a:extLst>
          </p:cNvPr>
          <p:cNvSpPr/>
          <p:nvPr/>
        </p:nvSpPr>
        <p:spPr>
          <a:xfrm>
            <a:off x="5112367" y="3934662"/>
            <a:ext cx="1421369" cy="149391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bIns="91440" rtlCol="0" anchor="t"/>
          <a:lstStyle/>
          <a:p>
            <a:pPr lvl="0"/>
            <a:r>
              <a:rPr lang="en-US" sz="2800" b="1">
                <a:solidFill>
                  <a:schemeClr val="accent5"/>
                </a:solidFill>
                <a:ea typeface="ＭＳ Ｐゴシック" charset="-128"/>
              </a:rPr>
              <a:t>&gt;50</a:t>
            </a:r>
            <a:endParaRPr lang="en-US" sz="1200" b="1" dirty="0">
              <a:solidFill>
                <a:schemeClr val="accent5"/>
              </a:solidFill>
              <a:ea typeface="ＭＳ Ｐゴシック" charset="-128"/>
            </a:endParaRPr>
          </a:p>
        </p:txBody>
      </p:sp>
      <p:sp>
        <p:nvSpPr>
          <p:cNvPr id="70" name="TextBox 69">
            <a:extLst>
              <a:ext uri="{FF2B5EF4-FFF2-40B4-BE49-F238E27FC236}">
                <a16:creationId xmlns:a16="http://schemas.microsoft.com/office/drawing/2014/main" xmlns="" id="{6D41E72F-49B8-4B9F-B573-80B57ABFF632}"/>
              </a:ext>
            </a:extLst>
          </p:cNvPr>
          <p:cNvSpPr txBox="1"/>
          <p:nvPr/>
        </p:nvSpPr>
        <p:spPr>
          <a:xfrm>
            <a:off x="5217432" y="4576762"/>
            <a:ext cx="1220959" cy="646331"/>
          </a:xfrm>
          <a:prstGeom prst="rect">
            <a:avLst/>
          </a:prstGeom>
          <a:ln>
            <a:noFill/>
          </a:ln>
        </p:spPr>
        <p:txBody>
          <a:bodyPr vert="horz" wrap="square" lIns="91440" tIns="45720" rIns="91440" bIns="45720" numCol="1" rtlCol="0" anchor="ctr" anchorCtr="0" compatLnSpc="1">
            <a:prstTxWarp prst="textNoShape">
              <a:avLst/>
            </a:prstTxWarp>
            <a:spAutoFit/>
          </a:bodyPr>
          <a:lstStyle/>
          <a:p>
            <a:r>
              <a:rPr lang="en-US" sz="1200">
                <a:solidFill>
                  <a:schemeClr val="accent5"/>
                </a:solidFill>
                <a:ea typeface="ＭＳ Ｐゴシック" charset="-128"/>
              </a:rPr>
              <a:t>Academic and position papers reviewed</a:t>
            </a:r>
            <a:endParaRPr lang="en-US" sz="1200" dirty="0">
              <a:solidFill>
                <a:schemeClr val="accent5"/>
              </a:solidFill>
              <a:ea typeface="ＭＳ Ｐゴシック" charset="-128"/>
            </a:endParaRPr>
          </a:p>
        </p:txBody>
      </p:sp>
      <p:grpSp>
        <p:nvGrpSpPr>
          <p:cNvPr id="71" name="Group 70">
            <a:extLst>
              <a:ext uri="{FF2B5EF4-FFF2-40B4-BE49-F238E27FC236}">
                <a16:creationId xmlns:a16="http://schemas.microsoft.com/office/drawing/2014/main" xmlns="" id="{BA7586CA-B1B3-49BF-B168-BD5FE6C2583A}"/>
              </a:ext>
            </a:extLst>
          </p:cNvPr>
          <p:cNvGrpSpPr/>
          <p:nvPr/>
        </p:nvGrpSpPr>
        <p:grpSpPr>
          <a:xfrm>
            <a:off x="3772924" y="3183650"/>
            <a:ext cx="504000" cy="612000"/>
            <a:chOff x="6346825" y="874712"/>
            <a:chExt cx="3524250" cy="3997326"/>
          </a:xfrm>
          <a:solidFill>
            <a:schemeClr val="accent6"/>
          </a:solidFill>
        </p:grpSpPr>
        <p:sp>
          <p:nvSpPr>
            <p:cNvPr id="72" name="Freeform 80">
              <a:extLst>
                <a:ext uri="{FF2B5EF4-FFF2-40B4-BE49-F238E27FC236}">
                  <a16:creationId xmlns:a16="http://schemas.microsoft.com/office/drawing/2014/main" xmlns="" id="{5239B8EE-D205-463E-9A4B-F5F0B6C5E8D6}"/>
                </a:ext>
              </a:extLst>
            </p:cNvPr>
            <p:cNvSpPr>
              <a:spLocks/>
            </p:cNvSpPr>
            <p:nvPr/>
          </p:nvSpPr>
          <p:spPr bwMode="auto">
            <a:xfrm>
              <a:off x="6346825" y="1622425"/>
              <a:ext cx="3249613" cy="3249613"/>
            </a:xfrm>
            <a:custGeom>
              <a:avLst/>
              <a:gdLst>
                <a:gd name="T0" fmla="*/ 1934 w 2047"/>
                <a:gd name="T1" fmla="*/ 1933 h 2047"/>
                <a:gd name="T2" fmla="*/ 114 w 2047"/>
                <a:gd name="T3" fmla="*/ 1933 h 2047"/>
                <a:gd name="T4" fmla="*/ 114 w 2047"/>
                <a:gd name="T5" fmla="*/ 1436 h 2047"/>
                <a:gd name="T6" fmla="*/ 626 w 2047"/>
                <a:gd name="T7" fmla="*/ 1436 h 2047"/>
                <a:gd name="T8" fmla="*/ 500 w 2047"/>
                <a:gd name="T9" fmla="*/ 1561 h 2047"/>
                <a:gd name="T10" fmla="*/ 581 w 2047"/>
                <a:gd name="T11" fmla="*/ 1642 h 2047"/>
                <a:gd name="T12" fmla="*/ 844 w 2047"/>
                <a:gd name="T13" fmla="*/ 1379 h 2047"/>
                <a:gd name="T14" fmla="*/ 581 w 2047"/>
                <a:gd name="T15" fmla="*/ 1116 h 2047"/>
                <a:gd name="T16" fmla="*/ 500 w 2047"/>
                <a:gd name="T17" fmla="*/ 1194 h 2047"/>
                <a:gd name="T18" fmla="*/ 626 w 2047"/>
                <a:gd name="T19" fmla="*/ 1322 h 2047"/>
                <a:gd name="T20" fmla="*/ 114 w 2047"/>
                <a:gd name="T21" fmla="*/ 1322 h 2047"/>
                <a:gd name="T22" fmla="*/ 114 w 2047"/>
                <a:gd name="T23" fmla="*/ 114 h 2047"/>
                <a:gd name="T24" fmla="*/ 265 w 2047"/>
                <a:gd name="T25" fmla="*/ 114 h 2047"/>
                <a:gd name="T26" fmla="*/ 265 w 2047"/>
                <a:gd name="T27" fmla="*/ 0 h 2047"/>
                <a:gd name="T28" fmla="*/ 0 w 2047"/>
                <a:gd name="T29" fmla="*/ 0 h 2047"/>
                <a:gd name="T30" fmla="*/ 0 w 2047"/>
                <a:gd name="T31" fmla="*/ 2047 h 2047"/>
                <a:gd name="T32" fmla="*/ 2047 w 2047"/>
                <a:gd name="T33" fmla="*/ 2047 h 2047"/>
                <a:gd name="T34" fmla="*/ 2047 w 2047"/>
                <a:gd name="T35" fmla="*/ 1687 h 2047"/>
                <a:gd name="T36" fmla="*/ 1934 w 2047"/>
                <a:gd name="T37" fmla="*/ 1687 h 2047"/>
                <a:gd name="T38" fmla="*/ 1934 w 2047"/>
                <a:gd name="T39"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7" h="2047">
                  <a:moveTo>
                    <a:pt x="1934" y="1933"/>
                  </a:moveTo>
                  <a:lnTo>
                    <a:pt x="114" y="1933"/>
                  </a:lnTo>
                  <a:lnTo>
                    <a:pt x="114" y="1436"/>
                  </a:lnTo>
                  <a:lnTo>
                    <a:pt x="626" y="1436"/>
                  </a:lnTo>
                  <a:lnTo>
                    <a:pt x="500" y="1561"/>
                  </a:lnTo>
                  <a:lnTo>
                    <a:pt x="581" y="1642"/>
                  </a:lnTo>
                  <a:lnTo>
                    <a:pt x="844" y="1379"/>
                  </a:lnTo>
                  <a:lnTo>
                    <a:pt x="581" y="1116"/>
                  </a:lnTo>
                  <a:lnTo>
                    <a:pt x="500" y="1194"/>
                  </a:lnTo>
                  <a:lnTo>
                    <a:pt x="626" y="1322"/>
                  </a:lnTo>
                  <a:lnTo>
                    <a:pt x="114" y="1322"/>
                  </a:lnTo>
                  <a:lnTo>
                    <a:pt x="114" y="114"/>
                  </a:lnTo>
                  <a:lnTo>
                    <a:pt x="265" y="114"/>
                  </a:lnTo>
                  <a:lnTo>
                    <a:pt x="265" y="0"/>
                  </a:lnTo>
                  <a:lnTo>
                    <a:pt x="0" y="0"/>
                  </a:lnTo>
                  <a:lnTo>
                    <a:pt x="0" y="2047"/>
                  </a:lnTo>
                  <a:lnTo>
                    <a:pt x="2047" y="2047"/>
                  </a:lnTo>
                  <a:lnTo>
                    <a:pt x="2047" y="1687"/>
                  </a:lnTo>
                  <a:lnTo>
                    <a:pt x="1934" y="1687"/>
                  </a:lnTo>
                  <a:lnTo>
                    <a:pt x="1934"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3" name="Freeform 81">
              <a:extLst>
                <a:ext uri="{FF2B5EF4-FFF2-40B4-BE49-F238E27FC236}">
                  <a16:creationId xmlns:a16="http://schemas.microsoft.com/office/drawing/2014/main" xmlns="" id="{B061088F-85EA-458B-A28A-EBD2EB01ED5A}"/>
                </a:ext>
              </a:extLst>
            </p:cNvPr>
            <p:cNvSpPr>
              <a:spLocks/>
            </p:cNvSpPr>
            <p:nvPr/>
          </p:nvSpPr>
          <p:spPr bwMode="auto">
            <a:xfrm>
              <a:off x="7151688" y="1411288"/>
              <a:ext cx="444500" cy="320675"/>
            </a:xfrm>
            <a:custGeom>
              <a:avLst/>
              <a:gdLst>
                <a:gd name="T0" fmla="*/ 16 w 118"/>
                <a:gd name="T1" fmla="*/ 49 h 85"/>
                <a:gd name="T2" fmla="*/ 80 w 118"/>
                <a:gd name="T3" fmla="*/ 82 h 85"/>
                <a:gd name="T4" fmla="*/ 91 w 118"/>
                <a:gd name="T5" fmla="*/ 85 h 85"/>
                <a:gd name="T6" fmla="*/ 112 w 118"/>
                <a:gd name="T7" fmla="*/ 73 h 85"/>
                <a:gd name="T8" fmla="*/ 102 w 118"/>
                <a:gd name="T9" fmla="*/ 40 h 85"/>
                <a:gd name="T10" fmla="*/ 39 w 118"/>
                <a:gd name="T11" fmla="*/ 6 h 85"/>
                <a:gd name="T12" fmla="*/ 7 w 118"/>
                <a:gd name="T13" fmla="*/ 16 h 85"/>
                <a:gd name="T14" fmla="*/ 16 w 118"/>
                <a:gd name="T15" fmla="*/ 49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5">
                  <a:moveTo>
                    <a:pt x="16" y="49"/>
                  </a:moveTo>
                  <a:cubicBezTo>
                    <a:pt x="80" y="82"/>
                    <a:pt x="80" y="82"/>
                    <a:pt x="80" y="82"/>
                  </a:cubicBezTo>
                  <a:cubicBezTo>
                    <a:pt x="83" y="84"/>
                    <a:pt x="87" y="85"/>
                    <a:pt x="91" y="85"/>
                  </a:cubicBezTo>
                  <a:cubicBezTo>
                    <a:pt x="99" y="85"/>
                    <a:pt x="108" y="81"/>
                    <a:pt x="112" y="73"/>
                  </a:cubicBezTo>
                  <a:cubicBezTo>
                    <a:pt x="118" y="61"/>
                    <a:pt x="114" y="46"/>
                    <a:pt x="102" y="40"/>
                  </a:cubicBezTo>
                  <a:cubicBezTo>
                    <a:pt x="39" y="6"/>
                    <a:pt x="39" y="6"/>
                    <a:pt x="39" y="6"/>
                  </a:cubicBezTo>
                  <a:cubicBezTo>
                    <a:pt x="27" y="0"/>
                    <a:pt x="13" y="5"/>
                    <a:pt x="7" y="16"/>
                  </a:cubicBezTo>
                  <a:cubicBezTo>
                    <a:pt x="0" y="28"/>
                    <a:pt x="5" y="42"/>
                    <a:pt x="16"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4" name="Freeform 82">
              <a:extLst>
                <a:ext uri="{FF2B5EF4-FFF2-40B4-BE49-F238E27FC236}">
                  <a16:creationId xmlns:a16="http://schemas.microsoft.com/office/drawing/2014/main" xmlns="" id="{B76B6D2B-FDC3-4182-A63B-957400BD193C}"/>
                </a:ext>
              </a:extLst>
            </p:cNvPr>
            <p:cNvSpPr>
              <a:spLocks/>
            </p:cNvSpPr>
            <p:nvPr/>
          </p:nvSpPr>
          <p:spPr bwMode="auto">
            <a:xfrm>
              <a:off x="7907338" y="874712"/>
              <a:ext cx="279400" cy="446088"/>
            </a:xfrm>
            <a:custGeom>
              <a:avLst/>
              <a:gdLst>
                <a:gd name="T0" fmla="*/ 25 w 74"/>
                <a:gd name="T1" fmla="*/ 102 h 119"/>
                <a:gd name="T2" fmla="*/ 48 w 74"/>
                <a:gd name="T3" fmla="*/ 119 h 119"/>
                <a:gd name="T4" fmla="*/ 55 w 74"/>
                <a:gd name="T5" fmla="*/ 118 h 119"/>
                <a:gd name="T6" fmla="*/ 71 w 74"/>
                <a:gd name="T7" fmla="*/ 88 h 119"/>
                <a:gd name="T8" fmla="*/ 50 w 74"/>
                <a:gd name="T9" fmla="*/ 20 h 119"/>
                <a:gd name="T10" fmla="*/ 20 w 74"/>
                <a:gd name="T11" fmla="*/ 4 h 119"/>
                <a:gd name="T12" fmla="*/ 4 w 74"/>
                <a:gd name="T13" fmla="*/ 34 h 119"/>
                <a:gd name="T14" fmla="*/ 25 w 74"/>
                <a:gd name="T15" fmla="*/ 102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19">
                  <a:moveTo>
                    <a:pt x="25" y="102"/>
                  </a:moveTo>
                  <a:cubicBezTo>
                    <a:pt x="28" y="113"/>
                    <a:pt x="37" y="119"/>
                    <a:pt x="48" y="119"/>
                  </a:cubicBezTo>
                  <a:cubicBezTo>
                    <a:pt x="50" y="119"/>
                    <a:pt x="52" y="119"/>
                    <a:pt x="55" y="118"/>
                  </a:cubicBezTo>
                  <a:cubicBezTo>
                    <a:pt x="67" y="115"/>
                    <a:pt x="74" y="101"/>
                    <a:pt x="71" y="88"/>
                  </a:cubicBezTo>
                  <a:cubicBezTo>
                    <a:pt x="50" y="20"/>
                    <a:pt x="50" y="20"/>
                    <a:pt x="50" y="20"/>
                  </a:cubicBezTo>
                  <a:cubicBezTo>
                    <a:pt x="46" y="7"/>
                    <a:pt x="32" y="0"/>
                    <a:pt x="20" y="4"/>
                  </a:cubicBezTo>
                  <a:cubicBezTo>
                    <a:pt x="7" y="8"/>
                    <a:pt x="0" y="21"/>
                    <a:pt x="4" y="34"/>
                  </a:cubicBezTo>
                  <a:lnTo>
                    <a:pt x="25"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5" name="Freeform 83">
              <a:extLst>
                <a:ext uri="{FF2B5EF4-FFF2-40B4-BE49-F238E27FC236}">
                  <a16:creationId xmlns:a16="http://schemas.microsoft.com/office/drawing/2014/main" xmlns="" id="{358722ED-471D-4988-9808-8DC14AE4B5FB}"/>
                </a:ext>
              </a:extLst>
            </p:cNvPr>
            <p:cNvSpPr>
              <a:spLocks/>
            </p:cNvSpPr>
            <p:nvPr/>
          </p:nvSpPr>
          <p:spPr bwMode="auto">
            <a:xfrm>
              <a:off x="9288463" y="1435100"/>
              <a:ext cx="444500" cy="319088"/>
            </a:xfrm>
            <a:custGeom>
              <a:avLst/>
              <a:gdLst>
                <a:gd name="T0" fmla="*/ 28 w 118"/>
                <a:gd name="T1" fmla="*/ 85 h 85"/>
                <a:gd name="T2" fmla="*/ 39 w 118"/>
                <a:gd name="T3" fmla="*/ 82 h 85"/>
                <a:gd name="T4" fmla="*/ 102 w 118"/>
                <a:gd name="T5" fmla="*/ 48 h 85"/>
                <a:gd name="T6" fmla="*/ 112 w 118"/>
                <a:gd name="T7" fmla="*/ 16 h 85"/>
                <a:gd name="T8" fmla="*/ 80 w 118"/>
                <a:gd name="T9" fmla="*/ 6 h 85"/>
                <a:gd name="T10" fmla="*/ 17 w 118"/>
                <a:gd name="T11" fmla="*/ 40 h 85"/>
                <a:gd name="T12" fmla="*/ 7 w 118"/>
                <a:gd name="T13" fmla="*/ 72 h 85"/>
                <a:gd name="T14" fmla="*/ 28 w 118"/>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5">
                  <a:moveTo>
                    <a:pt x="28" y="85"/>
                  </a:moveTo>
                  <a:cubicBezTo>
                    <a:pt x="32" y="85"/>
                    <a:pt x="36" y="84"/>
                    <a:pt x="39" y="82"/>
                  </a:cubicBezTo>
                  <a:cubicBezTo>
                    <a:pt x="102" y="48"/>
                    <a:pt x="102" y="48"/>
                    <a:pt x="102" y="48"/>
                  </a:cubicBezTo>
                  <a:cubicBezTo>
                    <a:pt x="114" y="42"/>
                    <a:pt x="118" y="27"/>
                    <a:pt x="112" y="16"/>
                  </a:cubicBezTo>
                  <a:cubicBezTo>
                    <a:pt x="106" y="4"/>
                    <a:pt x="91" y="0"/>
                    <a:pt x="80" y="6"/>
                  </a:cubicBezTo>
                  <a:cubicBezTo>
                    <a:pt x="17" y="40"/>
                    <a:pt x="17" y="40"/>
                    <a:pt x="17" y="40"/>
                  </a:cubicBezTo>
                  <a:cubicBezTo>
                    <a:pt x="5" y="46"/>
                    <a:pt x="0" y="60"/>
                    <a:pt x="7" y="72"/>
                  </a:cubicBezTo>
                  <a:cubicBezTo>
                    <a:pt x="11" y="80"/>
                    <a:pt x="19" y="85"/>
                    <a:pt x="28"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6" name="Freeform 84">
              <a:extLst>
                <a:ext uri="{FF2B5EF4-FFF2-40B4-BE49-F238E27FC236}">
                  <a16:creationId xmlns:a16="http://schemas.microsoft.com/office/drawing/2014/main" xmlns="" id="{00644EBA-B4FD-427E-A158-857505A947F9}"/>
                </a:ext>
              </a:extLst>
            </p:cNvPr>
            <p:cNvSpPr>
              <a:spLocks/>
            </p:cNvSpPr>
            <p:nvPr/>
          </p:nvSpPr>
          <p:spPr bwMode="auto">
            <a:xfrm>
              <a:off x="9420225" y="2220913"/>
              <a:ext cx="450850" cy="184150"/>
            </a:xfrm>
            <a:custGeom>
              <a:avLst/>
              <a:gdLst>
                <a:gd name="T0" fmla="*/ 1 w 120"/>
                <a:gd name="T1" fmla="*/ 24 h 49"/>
                <a:gd name="T2" fmla="*/ 24 w 120"/>
                <a:gd name="T3" fmla="*/ 48 h 49"/>
                <a:gd name="T4" fmla="*/ 96 w 120"/>
                <a:gd name="T5" fmla="*/ 49 h 49"/>
                <a:gd name="T6" fmla="*/ 96 w 120"/>
                <a:gd name="T7" fmla="*/ 49 h 49"/>
                <a:gd name="T8" fmla="*/ 120 w 120"/>
                <a:gd name="T9" fmla="*/ 26 h 49"/>
                <a:gd name="T10" fmla="*/ 97 w 120"/>
                <a:gd name="T11" fmla="*/ 1 h 49"/>
                <a:gd name="T12" fmla="*/ 25 w 120"/>
                <a:gd name="T13" fmla="*/ 0 h 49"/>
                <a:gd name="T14" fmla="*/ 1 w 120"/>
                <a:gd name="T15" fmla="*/ 2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9">
                  <a:moveTo>
                    <a:pt x="1" y="24"/>
                  </a:moveTo>
                  <a:cubicBezTo>
                    <a:pt x="0" y="37"/>
                    <a:pt x="11" y="48"/>
                    <a:pt x="24" y="48"/>
                  </a:cubicBezTo>
                  <a:cubicBezTo>
                    <a:pt x="96" y="49"/>
                    <a:pt x="96" y="49"/>
                    <a:pt x="96" y="49"/>
                  </a:cubicBezTo>
                  <a:cubicBezTo>
                    <a:pt x="96" y="49"/>
                    <a:pt x="96" y="49"/>
                    <a:pt x="96" y="49"/>
                  </a:cubicBezTo>
                  <a:cubicBezTo>
                    <a:pt x="109" y="49"/>
                    <a:pt x="120" y="39"/>
                    <a:pt x="120" y="26"/>
                  </a:cubicBezTo>
                  <a:cubicBezTo>
                    <a:pt x="120" y="12"/>
                    <a:pt x="110" y="2"/>
                    <a:pt x="97" y="1"/>
                  </a:cubicBezTo>
                  <a:cubicBezTo>
                    <a:pt x="25" y="0"/>
                    <a:pt x="25" y="0"/>
                    <a:pt x="25" y="0"/>
                  </a:cubicBezTo>
                  <a:cubicBezTo>
                    <a:pt x="12" y="0"/>
                    <a:pt x="1" y="10"/>
                    <a:pt x="1"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7" name="Freeform 85">
              <a:extLst>
                <a:ext uri="{FF2B5EF4-FFF2-40B4-BE49-F238E27FC236}">
                  <a16:creationId xmlns:a16="http://schemas.microsoft.com/office/drawing/2014/main" xmlns="" id="{865F6F4B-41BC-457F-913B-575EA7D689F6}"/>
                </a:ext>
              </a:extLst>
            </p:cNvPr>
            <p:cNvSpPr>
              <a:spLocks/>
            </p:cNvSpPr>
            <p:nvPr/>
          </p:nvSpPr>
          <p:spPr bwMode="auto">
            <a:xfrm>
              <a:off x="6967538" y="2209800"/>
              <a:ext cx="450850" cy="187325"/>
            </a:xfrm>
            <a:custGeom>
              <a:avLst/>
              <a:gdLst>
                <a:gd name="T0" fmla="*/ 24 w 120"/>
                <a:gd name="T1" fmla="*/ 48 h 50"/>
                <a:gd name="T2" fmla="*/ 95 w 120"/>
                <a:gd name="T3" fmla="*/ 50 h 50"/>
                <a:gd name="T4" fmla="*/ 96 w 120"/>
                <a:gd name="T5" fmla="*/ 50 h 50"/>
                <a:gd name="T6" fmla="*/ 120 w 120"/>
                <a:gd name="T7" fmla="*/ 26 h 50"/>
                <a:gd name="T8" fmla="*/ 97 w 120"/>
                <a:gd name="T9" fmla="*/ 2 h 50"/>
                <a:gd name="T10" fmla="*/ 25 w 120"/>
                <a:gd name="T11" fmla="*/ 0 h 50"/>
                <a:gd name="T12" fmla="*/ 0 w 120"/>
                <a:gd name="T13" fmla="*/ 23 h 50"/>
                <a:gd name="T14" fmla="*/ 24 w 120"/>
                <a:gd name="T15" fmla="*/ 4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50">
                  <a:moveTo>
                    <a:pt x="24" y="48"/>
                  </a:moveTo>
                  <a:cubicBezTo>
                    <a:pt x="95" y="50"/>
                    <a:pt x="95" y="50"/>
                    <a:pt x="95" y="50"/>
                  </a:cubicBezTo>
                  <a:cubicBezTo>
                    <a:pt x="96" y="50"/>
                    <a:pt x="96" y="50"/>
                    <a:pt x="96" y="50"/>
                  </a:cubicBezTo>
                  <a:cubicBezTo>
                    <a:pt x="109" y="50"/>
                    <a:pt x="120" y="39"/>
                    <a:pt x="120" y="26"/>
                  </a:cubicBezTo>
                  <a:cubicBezTo>
                    <a:pt x="120" y="13"/>
                    <a:pt x="110" y="2"/>
                    <a:pt x="97" y="2"/>
                  </a:cubicBezTo>
                  <a:cubicBezTo>
                    <a:pt x="25" y="0"/>
                    <a:pt x="25" y="0"/>
                    <a:pt x="25" y="0"/>
                  </a:cubicBezTo>
                  <a:cubicBezTo>
                    <a:pt x="12" y="0"/>
                    <a:pt x="1" y="10"/>
                    <a:pt x="0" y="23"/>
                  </a:cubicBezTo>
                  <a:cubicBezTo>
                    <a:pt x="0" y="37"/>
                    <a:pt x="11" y="48"/>
                    <a:pt x="24"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8" name="Freeform 86">
              <a:extLst>
                <a:ext uri="{FF2B5EF4-FFF2-40B4-BE49-F238E27FC236}">
                  <a16:creationId xmlns:a16="http://schemas.microsoft.com/office/drawing/2014/main" xmlns="" id="{92A6CF0A-809E-4FC3-8CF1-BE1BFEBB2343}"/>
                </a:ext>
              </a:extLst>
            </p:cNvPr>
            <p:cNvSpPr>
              <a:spLocks/>
            </p:cNvSpPr>
            <p:nvPr/>
          </p:nvSpPr>
          <p:spPr bwMode="auto">
            <a:xfrm>
              <a:off x="8747125" y="896938"/>
              <a:ext cx="307975" cy="442913"/>
            </a:xfrm>
            <a:custGeom>
              <a:avLst/>
              <a:gdLst>
                <a:gd name="T0" fmla="*/ 18 w 82"/>
                <a:gd name="T1" fmla="*/ 116 h 118"/>
                <a:gd name="T2" fmla="*/ 28 w 82"/>
                <a:gd name="T3" fmla="*/ 118 h 118"/>
                <a:gd name="T4" fmla="*/ 50 w 82"/>
                <a:gd name="T5" fmla="*/ 103 h 118"/>
                <a:gd name="T6" fmla="*/ 77 w 82"/>
                <a:gd name="T7" fmla="*/ 37 h 118"/>
                <a:gd name="T8" fmla="*/ 64 w 82"/>
                <a:gd name="T9" fmla="*/ 5 h 118"/>
                <a:gd name="T10" fmla="*/ 33 w 82"/>
                <a:gd name="T11" fmla="*/ 19 h 118"/>
                <a:gd name="T12" fmla="*/ 5 w 82"/>
                <a:gd name="T13" fmla="*/ 85 h 118"/>
                <a:gd name="T14" fmla="*/ 18 w 82"/>
                <a:gd name="T15" fmla="*/ 116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18">
                  <a:moveTo>
                    <a:pt x="18" y="116"/>
                  </a:moveTo>
                  <a:cubicBezTo>
                    <a:pt x="21" y="117"/>
                    <a:pt x="24" y="118"/>
                    <a:pt x="28" y="118"/>
                  </a:cubicBezTo>
                  <a:cubicBezTo>
                    <a:pt x="37" y="118"/>
                    <a:pt x="46" y="112"/>
                    <a:pt x="50" y="103"/>
                  </a:cubicBezTo>
                  <a:cubicBezTo>
                    <a:pt x="77" y="37"/>
                    <a:pt x="77" y="37"/>
                    <a:pt x="77" y="37"/>
                  </a:cubicBezTo>
                  <a:cubicBezTo>
                    <a:pt x="82" y="25"/>
                    <a:pt x="76" y="11"/>
                    <a:pt x="64" y="5"/>
                  </a:cubicBezTo>
                  <a:cubicBezTo>
                    <a:pt x="52" y="0"/>
                    <a:pt x="38" y="6"/>
                    <a:pt x="33" y="19"/>
                  </a:cubicBezTo>
                  <a:cubicBezTo>
                    <a:pt x="5" y="85"/>
                    <a:pt x="5" y="85"/>
                    <a:pt x="5" y="85"/>
                  </a:cubicBezTo>
                  <a:cubicBezTo>
                    <a:pt x="0" y="97"/>
                    <a:pt x="6" y="111"/>
                    <a:pt x="18" y="1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79" name="Freeform 87">
              <a:extLst>
                <a:ext uri="{FF2B5EF4-FFF2-40B4-BE49-F238E27FC236}">
                  <a16:creationId xmlns:a16="http://schemas.microsoft.com/office/drawing/2014/main" xmlns="" id="{AB3B5DEF-C233-48E6-830E-92BD53394AB0}"/>
                </a:ext>
              </a:extLst>
            </p:cNvPr>
            <p:cNvSpPr>
              <a:spLocks/>
            </p:cNvSpPr>
            <p:nvPr/>
          </p:nvSpPr>
          <p:spPr bwMode="auto">
            <a:xfrm>
              <a:off x="9066213" y="2686050"/>
              <a:ext cx="801688" cy="835025"/>
            </a:xfrm>
            <a:custGeom>
              <a:avLst/>
              <a:gdLst>
                <a:gd name="T0" fmla="*/ 68 w 213"/>
                <a:gd name="T1" fmla="*/ 34 h 222"/>
                <a:gd name="T2" fmla="*/ 121 w 213"/>
                <a:gd name="T3" fmla="*/ 87 h 222"/>
                <a:gd name="T4" fmla="*/ 6 w 213"/>
                <a:gd name="T5" fmla="*/ 87 h 222"/>
                <a:gd name="T6" fmla="*/ 4 w 213"/>
                <a:gd name="T7" fmla="*/ 93 h 222"/>
                <a:gd name="T8" fmla="*/ 0 w 213"/>
                <a:gd name="T9" fmla="*/ 135 h 222"/>
                <a:gd name="T10" fmla="*/ 121 w 213"/>
                <a:gd name="T11" fmla="*/ 135 h 222"/>
                <a:gd name="T12" fmla="*/ 68 w 213"/>
                <a:gd name="T13" fmla="*/ 188 h 222"/>
                <a:gd name="T14" fmla="*/ 102 w 213"/>
                <a:gd name="T15" fmla="*/ 222 h 222"/>
                <a:gd name="T16" fmla="*/ 213 w 213"/>
                <a:gd name="T17" fmla="*/ 111 h 222"/>
                <a:gd name="T18" fmla="*/ 102 w 213"/>
                <a:gd name="T19" fmla="*/ 0 h 222"/>
                <a:gd name="T20" fmla="*/ 68 w 213"/>
                <a:gd name="T21"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3" h="222">
                  <a:moveTo>
                    <a:pt x="68" y="34"/>
                  </a:moveTo>
                  <a:cubicBezTo>
                    <a:pt x="121" y="87"/>
                    <a:pt x="121" y="87"/>
                    <a:pt x="121" y="87"/>
                  </a:cubicBezTo>
                  <a:cubicBezTo>
                    <a:pt x="6" y="87"/>
                    <a:pt x="6" y="87"/>
                    <a:pt x="6" y="87"/>
                  </a:cubicBezTo>
                  <a:cubicBezTo>
                    <a:pt x="5" y="89"/>
                    <a:pt x="4" y="91"/>
                    <a:pt x="4" y="93"/>
                  </a:cubicBezTo>
                  <a:cubicBezTo>
                    <a:pt x="2" y="100"/>
                    <a:pt x="1" y="117"/>
                    <a:pt x="0" y="135"/>
                  </a:cubicBezTo>
                  <a:cubicBezTo>
                    <a:pt x="121" y="135"/>
                    <a:pt x="121" y="135"/>
                    <a:pt x="121" y="135"/>
                  </a:cubicBezTo>
                  <a:cubicBezTo>
                    <a:pt x="68" y="188"/>
                    <a:pt x="68" y="188"/>
                    <a:pt x="68" y="188"/>
                  </a:cubicBezTo>
                  <a:cubicBezTo>
                    <a:pt x="102" y="222"/>
                    <a:pt x="102" y="222"/>
                    <a:pt x="102" y="222"/>
                  </a:cubicBezTo>
                  <a:cubicBezTo>
                    <a:pt x="213" y="111"/>
                    <a:pt x="213" y="111"/>
                    <a:pt x="213" y="111"/>
                  </a:cubicBezTo>
                  <a:cubicBezTo>
                    <a:pt x="102" y="0"/>
                    <a:pt x="102" y="0"/>
                    <a:pt x="102" y="0"/>
                  </a:cubicBezTo>
                  <a:lnTo>
                    <a:pt x="68"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80" name="Freeform 88">
              <a:extLst>
                <a:ext uri="{FF2B5EF4-FFF2-40B4-BE49-F238E27FC236}">
                  <a16:creationId xmlns:a16="http://schemas.microsoft.com/office/drawing/2014/main" xmlns="" id="{80EA632F-E4DB-489F-90EF-8D6204A62A7F}"/>
                </a:ext>
              </a:extLst>
            </p:cNvPr>
            <p:cNvSpPr>
              <a:spLocks/>
            </p:cNvSpPr>
            <p:nvPr/>
          </p:nvSpPr>
          <p:spPr bwMode="auto">
            <a:xfrm>
              <a:off x="6967538" y="3014663"/>
              <a:ext cx="808038" cy="179388"/>
            </a:xfrm>
            <a:custGeom>
              <a:avLst/>
              <a:gdLst>
                <a:gd name="T0" fmla="*/ 211 w 215"/>
                <a:gd name="T1" fmla="*/ 6 h 48"/>
                <a:gd name="T2" fmla="*/ 209 w 215"/>
                <a:gd name="T3" fmla="*/ 0 h 48"/>
                <a:gd name="T4" fmla="*/ 0 w 215"/>
                <a:gd name="T5" fmla="*/ 0 h 48"/>
                <a:gd name="T6" fmla="*/ 0 w 215"/>
                <a:gd name="T7" fmla="*/ 48 h 48"/>
                <a:gd name="T8" fmla="*/ 215 w 215"/>
                <a:gd name="T9" fmla="*/ 48 h 48"/>
                <a:gd name="T10" fmla="*/ 211 w 215"/>
                <a:gd name="T11" fmla="*/ 6 h 48"/>
              </a:gdLst>
              <a:ahLst/>
              <a:cxnLst>
                <a:cxn ang="0">
                  <a:pos x="T0" y="T1"/>
                </a:cxn>
                <a:cxn ang="0">
                  <a:pos x="T2" y="T3"/>
                </a:cxn>
                <a:cxn ang="0">
                  <a:pos x="T4" y="T5"/>
                </a:cxn>
                <a:cxn ang="0">
                  <a:pos x="T6" y="T7"/>
                </a:cxn>
                <a:cxn ang="0">
                  <a:pos x="T8" y="T9"/>
                </a:cxn>
                <a:cxn ang="0">
                  <a:pos x="T10" y="T11"/>
                </a:cxn>
              </a:cxnLst>
              <a:rect l="0" t="0" r="r" b="b"/>
              <a:pathLst>
                <a:path w="215" h="48">
                  <a:moveTo>
                    <a:pt x="211" y="6"/>
                  </a:moveTo>
                  <a:cubicBezTo>
                    <a:pt x="210" y="4"/>
                    <a:pt x="209" y="2"/>
                    <a:pt x="209" y="0"/>
                  </a:cubicBezTo>
                  <a:cubicBezTo>
                    <a:pt x="0" y="0"/>
                    <a:pt x="0" y="0"/>
                    <a:pt x="0" y="0"/>
                  </a:cubicBezTo>
                  <a:cubicBezTo>
                    <a:pt x="0" y="48"/>
                    <a:pt x="0" y="48"/>
                    <a:pt x="0" y="48"/>
                  </a:cubicBezTo>
                  <a:cubicBezTo>
                    <a:pt x="215" y="48"/>
                    <a:pt x="215" y="48"/>
                    <a:pt x="215" y="48"/>
                  </a:cubicBezTo>
                  <a:cubicBezTo>
                    <a:pt x="214" y="30"/>
                    <a:pt x="212" y="13"/>
                    <a:pt x="2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81" name="Freeform 89">
              <a:extLst>
                <a:ext uri="{FF2B5EF4-FFF2-40B4-BE49-F238E27FC236}">
                  <a16:creationId xmlns:a16="http://schemas.microsoft.com/office/drawing/2014/main" xmlns="" id="{BD689A4C-9B67-4731-B6E1-72FEC1ECBEAC}"/>
                </a:ext>
              </a:extLst>
            </p:cNvPr>
            <p:cNvSpPr>
              <a:spLocks noEditPoints="1"/>
            </p:cNvSpPr>
            <p:nvPr/>
          </p:nvSpPr>
          <p:spPr bwMode="auto">
            <a:xfrm>
              <a:off x="7670800" y="1498600"/>
              <a:ext cx="1501775" cy="2052638"/>
            </a:xfrm>
            <a:custGeom>
              <a:avLst/>
              <a:gdLst>
                <a:gd name="T0" fmla="*/ 70 w 399"/>
                <a:gd name="T1" fmla="*/ 396 h 546"/>
                <a:gd name="T2" fmla="*/ 77 w 399"/>
                <a:gd name="T3" fmla="*/ 475 h 546"/>
                <a:gd name="T4" fmla="*/ 149 w 399"/>
                <a:gd name="T5" fmla="*/ 546 h 546"/>
                <a:gd name="T6" fmla="*/ 250 w 399"/>
                <a:gd name="T7" fmla="*/ 546 h 546"/>
                <a:gd name="T8" fmla="*/ 322 w 399"/>
                <a:gd name="T9" fmla="*/ 475 h 546"/>
                <a:gd name="T10" fmla="*/ 329 w 399"/>
                <a:gd name="T11" fmla="*/ 396 h 546"/>
                <a:gd name="T12" fmla="*/ 362 w 399"/>
                <a:gd name="T13" fmla="*/ 316 h 546"/>
                <a:gd name="T14" fmla="*/ 399 w 399"/>
                <a:gd name="T15" fmla="*/ 199 h 546"/>
                <a:gd name="T16" fmla="*/ 199 w 399"/>
                <a:gd name="T17" fmla="*/ 0 h 546"/>
                <a:gd name="T18" fmla="*/ 0 w 399"/>
                <a:gd name="T19" fmla="*/ 199 h 546"/>
                <a:gd name="T20" fmla="*/ 37 w 399"/>
                <a:gd name="T21" fmla="*/ 316 h 546"/>
                <a:gd name="T22" fmla="*/ 70 w 399"/>
                <a:gd name="T23" fmla="*/ 396 h 546"/>
                <a:gd name="T24" fmla="*/ 199 w 399"/>
                <a:gd name="T25" fmla="*/ 48 h 546"/>
                <a:gd name="T26" fmla="*/ 351 w 399"/>
                <a:gd name="T27" fmla="*/ 199 h 546"/>
                <a:gd name="T28" fmla="*/ 318 w 399"/>
                <a:gd name="T29" fmla="*/ 296 h 546"/>
                <a:gd name="T30" fmla="*/ 283 w 399"/>
                <a:gd name="T31" fmla="*/ 383 h 546"/>
                <a:gd name="T32" fmla="*/ 274 w 399"/>
                <a:gd name="T33" fmla="*/ 473 h 546"/>
                <a:gd name="T34" fmla="*/ 274 w 399"/>
                <a:gd name="T35" fmla="*/ 474 h 546"/>
                <a:gd name="T36" fmla="*/ 250 w 399"/>
                <a:gd name="T37" fmla="*/ 498 h 546"/>
                <a:gd name="T38" fmla="*/ 223 w 399"/>
                <a:gd name="T39" fmla="*/ 498 h 546"/>
                <a:gd name="T40" fmla="*/ 223 w 399"/>
                <a:gd name="T41" fmla="*/ 371 h 546"/>
                <a:gd name="T42" fmla="*/ 263 w 399"/>
                <a:gd name="T43" fmla="*/ 325 h 546"/>
                <a:gd name="T44" fmla="*/ 261 w 399"/>
                <a:gd name="T45" fmla="*/ 291 h 546"/>
                <a:gd name="T46" fmla="*/ 227 w 399"/>
                <a:gd name="T47" fmla="*/ 293 h 546"/>
                <a:gd name="T48" fmla="*/ 198 w 399"/>
                <a:gd name="T49" fmla="*/ 326 h 546"/>
                <a:gd name="T50" fmla="*/ 166 w 399"/>
                <a:gd name="T51" fmla="*/ 292 h 546"/>
                <a:gd name="T52" fmla="*/ 132 w 399"/>
                <a:gd name="T53" fmla="*/ 290 h 546"/>
                <a:gd name="T54" fmla="*/ 131 w 399"/>
                <a:gd name="T55" fmla="*/ 324 h 546"/>
                <a:gd name="T56" fmla="*/ 175 w 399"/>
                <a:gd name="T57" fmla="*/ 372 h 546"/>
                <a:gd name="T58" fmla="*/ 175 w 399"/>
                <a:gd name="T59" fmla="*/ 498 h 546"/>
                <a:gd name="T60" fmla="*/ 149 w 399"/>
                <a:gd name="T61" fmla="*/ 498 h 546"/>
                <a:gd name="T62" fmla="*/ 125 w 399"/>
                <a:gd name="T63" fmla="*/ 474 h 546"/>
                <a:gd name="T64" fmla="*/ 125 w 399"/>
                <a:gd name="T65" fmla="*/ 473 h 546"/>
                <a:gd name="T66" fmla="*/ 116 w 399"/>
                <a:gd name="T67" fmla="*/ 383 h 546"/>
                <a:gd name="T68" fmla="*/ 80 w 399"/>
                <a:gd name="T69" fmla="*/ 296 h 546"/>
                <a:gd name="T70" fmla="*/ 48 w 399"/>
                <a:gd name="T71" fmla="*/ 199 h 546"/>
                <a:gd name="T72" fmla="*/ 199 w 399"/>
                <a:gd name="T73" fmla="*/ 4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9" h="546">
                  <a:moveTo>
                    <a:pt x="70" y="396"/>
                  </a:moveTo>
                  <a:cubicBezTo>
                    <a:pt x="74" y="408"/>
                    <a:pt x="76" y="449"/>
                    <a:pt x="77" y="475"/>
                  </a:cubicBezTo>
                  <a:cubicBezTo>
                    <a:pt x="77" y="514"/>
                    <a:pt x="109" y="546"/>
                    <a:pt x="149" y="546"/>
                  </a:cubicBezTo>
                  <a:cubicBezTo>
                    <a:pt x="250" y="546"/>
                    <a:pt x="250" y="546"/>
                    <a:pt x="250" y="546"/>
                  </a:cubicBezTo>
                  <a:cubicBezTo>
                    <a:pt x="289" y="546"/>
                    <a:pt x="321" y="514"/>
                    <a:pt x="322" y="475"/>
                  </a:cubicBezTo>
                  <a:cubicBezTo>
                    <a:pt x="322" y="449"/>
                    <a:pt x="325" y="408"/>
                    <a:pt x="329" y="396"/>
                  </a:cubicBezTo>
                  <a:cubicBezTo>
                    <a:pt x="337" y="368"/>
                    <a:pt x="350" y="342"/>
                    <a:pt x="362" y="316"/>
                  </a:cubicBezTo>
                  <a:cubicBezTo>
                    <a:pt x="381" y="276"/>
                    <a:pt x="399" y="238"/>
                    <a:pt x="399" y="199"/>
                  </a:cubicBezTo>
                  <a:cubicBezTo>
                    <a:pt x="399" y="89"/>
                    <a:pt x="309" y="0"/>
                    <a:pt x="199" y="0"/>
                  </a:cubicBezTo>
                  <a:cubicBezTo>
                    <a:pt x="89" y="0"/>
                    <a:pt x="0" y="89"/>
                    <a:pt x="0" y="199"/>
                  </a:cubicBezTo>
                  <a:cubicBezTo>
                    <a:pt x="0" y="238"/>
                    <a:pt x="18" y="276"/>
                    <a:pt x="37" y="316"/>
                  </a:cubicBezTo>
                  <a:cubicBezTo>
                    <a:pt x="49" y="342"/>
                    <a:pt x="62" y="368"/>
                    <a:pt x="70" y="396"/>
                  </a:cubicBezTo>
                  <a:close/>
                  <a:moveTo>
                    <a:pt x="199" y="48"/>
                  </a:moveTo>
                  <a:cubicBezTo>
                    <a:pt x="283" y="48"/>
                    <a:pt x="351" y="116"/>
                    <a:pt x="351" y="199"/>
                  </a:cubicBezTo>
                  <a:cubicBezTo>
                    <a:pt x="351" y="227"/>
                    <a:pt x="336" y="259"/>
                    <a:pt x="318" y="296"/>
                  </a:cubicBezTo>
                  <a:cubicBezTo>
                    <a:pt x="305" y="323"/>
                    <a:pt x="292" y="351"/>
                    <a:pt x="283" y="383"/>
                  </a:cubicBezTo>
                  <a:cubicBezTo>
                    <a:pt x="276" y="405"/>
                    <a:pt x="274" y="462"/>
                    <a:pt x="274" y="473"/>
                  </a:cubicBezTo>
                  <a:cubicBezTo>
                    <a:pt x="274" y="474"/>
                    <a:pt x="274" y="474"/>
                    <a:pt x="274" y="474"/>
                  </a:cubicBezTo>
                  <a:cubicBezTo>
                    <a:pt x="274" y="487"/>
                    <a:pt x="263" y="498"/>
                    <a:pt x="250" y="498"/>
                  </a:cubicBezTo>
                  <a:cubicBezTo>
                    <a:pt x="223" y="498"/>
                    <a:pt x="223" y="498"/>
                    <a:pt x="223" y="498"/>
                  </a:cubicBezTo>
                  <a:cubicBezTo>
                    <a:pt x="223" y="371"/>
                    <a:pt x="223" y="371"/>
                    <a:pt x="223" y="371"/>
                  </a:cubicBezTo>
                  <a:cubicBezTo>
                    <a:pt x="263" y="325"/>
                    <a:pt x="263" y="325"/>
                    <a:pt x="263" y="325"/>
                  </a:cubicBezTo>
                  <a:cubicBezTo>
                    <a:pt x="272" y="314"/>
                    <a:pt x="271" y="299"/>
                    <a:pt x="261" y="291"/>
                  </a:cubicBezTo>
                  <a:cubicBezTo>
                    <a:pt x="250" y="282"/>
                    <a:pt x="235" y="283"/>
                    <a:pt x="227" y="293"/>
                  </a:cubicBezTo>
                  <a:cubicBezTo>
                    <a:pt x="198" y="326"/>
                    <a:pt x="198" y="326"/>
                    <a:pt x="198" y="326"/>
                  </a:cubicBezTo>
                  <a:cubicBezTo>
                    <a:pt x="166" y="292"/>
                    <a:pt x="166" y="292"/>
                    <a:pt x="166" y="292"/>
                  </a:cubicBezTo>
                  <a:cubicBezTo>
                    <a:pt x="157" y="282"/>
                    <a:pt x="142" y="281"/>
                    <a:pt x="132" y="290"/>
                  </a:cubicBezTo>
                  <a:cubicBezTo>
                    <a:pt x="123" y="299"/>
                    <a:pt x="122" y="314"/>
                    <a:pt x="131" y="324"/>
                  </a:cubicBezTo>
                  <a:cubicBezTo>
                    <a:pt x="175" y="372"/>
                    <a:pt x="175" y="372"/>
                    <a:pt x="175" y="372"/>
                  </a:cubicBezTo>
                  <a:cubicBezTo>
                    <a:pt x="175" y="498"/>
                    <a:pt x="175" y="498"/>
                    <a:pt x="175" y="498"/>
                  </a:cubicBezTo>
                  <a:cubicBezTo>
                    <a:pt x="149" y="498"/>
                    <a:pt x="149" y="498"/>
                    <a:pt x="149" y="498"/>
                  </a:cubicBezTo>
                  <a:cubicBezTo>
                    <a:pt x="136" y="498"/>
                    <a:pt x="125" y="487"/>
                    <a:pt x="125" y="474"/>
                  </a:cubicBezTo>
                  <a:cubicBezTo>
                    <a:pt x="125" y="474"/>
                    <a:pt x="125" y="474"/>
                    <a:pt x="125" y="473"/>
                  </a:cubicBezTo>
                  <a:cubicBezTo>
                    <a:pt x="125" y="462"/>
                    <a:pt x="123" y="405"/>
                    <a:pt x="116" y="383"/>
                  </a:cubicBezTo>
                  <a:cubicBezTo>
                    <a:pt x="107" y="351"/>
                    <a:pt x="93" y="323"/>
                    <a:pt x="80" y="296"/>
                  </a:cubicBezTo>
                  <a:cubicBezTo>
                    <a:pt x="63" y="259"/>
                    <a:pt x="48" y="227"/>
                    <a:pt x="48" y="199"/>
                  </a:cubicBezTo>
                  <a:cubicBezTo>
                    <a:pt x="48" y="116"/>
                    <a:pt x="116" y="48"/>
                    <a:pt x="199"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82" name="Freeform 90">
              <a:extLst>
                <a:ext uri="{FF2B5EF4-FFF2-40B4-BE49-F238E27FC236}">
                  <a16:creationId xmlns:a16="http://schemas.microsoft.com/office/drawing/2014/main" xmlns="" id="{F77C41B6-F8A0-4104-A462-38D0F033CF91}"/>
                </a:ext>
              </a:extLst>
            </p:cNvPr>
            <p:cNvSpPr>
              <a:spLocks/>
            </p:cNvSpPr>
            <p:nvPr/>
          </p:nvSpPr>
          <p:spPr bwMode="auto">
            <a:xfrm>
              <a:off x="8088313" y="3721100"/>
              <a:ext cx="666750" cy="180975"/>
            </a:xfrm>
            <a:custGeom>
              <a:avLst/>
              <a:gdLst>
                <a:gd name="T0" fmla="*/ 177 w 177"/>
                <a:gd name="T1" fmla="*/ 24 h 48"/>
                <a:gd name="T2" fmla="*/ 153 w 177"/>
                <a:gd name="T3" fmla="*/ 0 h 48"/>
                <a:gd name="T4" fmla="*/ 24 w 177"/>
                <a:gd name="T5" fmla="*/ 0 h 48"/>
                <a:gd name="T6" fmla="*/ 0 w 177"/>
                <a:gd name="T7" fmla="*/ 24 h 48"/>
                <a:gd name="T8" fmla="*/ 24 w 177"/>
                <a:gd name="T9" fmla="*/ 48 h 48"/>
                <a:gd name="T10" fmla="*/ 153 w 177"/>
                <a:gd name="T11" fmla="*/ 48 h 48"/>
                <a:gd name="T12" fmla="*/ 177 w 177"/>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177" h="48">
                  <a:moveTo>
                    <a:pt x="177" y="24"/>
                  </a:moveTo>
                  <a:cubicBezTo>
                    <a:pt x="177" y="10"/>
                    <a:pt x="166" y="0"/>
                    <a:pt x="153" y="0"/>
                  </a:cubicBezTo>
                  <a:cubicBezTo>
                    <a:pt x="24" y="0"/>
                    <a:pt x="24" y="0"/>
                    <a:pt x="24" y="0"/>
                  </a:cubicBezTo>
                  <a:cubicBezTo>
                    <a:pt x="11" y="0"/>
                    <a:pt x="0" y="10"/>
                    <a:pt x="0" y="24"/>
                  </a:cubicBezTo>
                  <a:cubicBezTo>
                    <a:pt x="0" y="37"/>
                    <a:pt x="11" y="48"/>
                    <a:pt x="24" y="48"/>
                  </a:cubicBezTo>
                  <a:cubicBezTo>
                    <a:pt x="153" y="48"/>
                    <a:pt x="153" y="48"/>
                    <a:pt x="153" y="48"/>
                  </a:cubicBezTo>
                  <a:cubicBezTo>
                    <a:pt x="166" y="48"/>
                    <a:pt x="177" y="37"/>
                    <a:pt x="17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83" name="Freeform 91">
              <a:extLst>
                <a:ext uri="{FF2B5EF4-FFF2-40B4-BE49-F238E27FC236}">
                  <a16:creationId xmlns:a16="http://schemas.microsoft.com/office/drawing/2014/main" xmlns="" id="{B5F8AB3D-3382-4229-AE35-147EDE36CDFC}"/>
                </a:ext>
              </a:extLst>
            </p:cNvPr>
            <p:cNvSpPr>
              <a:spLocks/>
            </p:cNvSpPr>
            <p:nvPr/>
          </p:nvSpPr>
          <p:spPr bwMode="auto">
            <a:xfrm>
              <a:off x="8156575" y="4044950"/>
              <a:ext cx="530225" cy="180975"/>
            </a:xfrm>
            <a:custGeom>
              <a:avLst/>
              <a:gdLst>
                <a:gd name="T0" fmla="*/ 117 w 141"/>
                <a:gd name="T1" fmla="*/ 0 h 48"/>
                <a:gd name="T2" fmla="*/ 24 w 141"/>
                <a:gd name="T3" fmla="*/ 0 h 48"/>
                <a:gd name="T4" fmla="*/ 0 w 141"/>
                <a:gd name="T5" fmla="*/ 24 h 48"/>
                <a:gd name="T6" fmla="*/ 24 w 141"/>
                <a:gd name="T7" fmla="*/ 48 h 48"/>
                <a:gd name="T8" fmla="*/ 117 w 141"/>
                <a:gd name="T9" fmla="*/ 48 h 48"/>
                <a:gd name="T10" fmla="*/ 141 w 141"/>
                <a:gd name="T11" fmla="*/ 24 h 48"/>
                <a:gd name="T12" fmla="*/ 117 w 141"/>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41" h="48">
                  <a:moveTo>
                    <a:pt x="117" y="0"/>
                  </a:moveTo>
                  <a:cubicBezTo>
                    <a:pt x="24" y="0"/>
                    <a:pt x="24" y="0"/>
                    <a:pt x="24" y="0"/>
                  </a:cubicBezTo>
                  <a:cubicBezTo>
                    <a:pt x="11" y="0"/>
                    <a:pt x="0" y="11"/>
                    <a:pt x="0" y="24"/>
                  </a:cubicBezTo>
                  <a:cubicBezTo>
                    <a:pt x="0" y="37"/>
                    <a:pt x="11" y="48"/>
                    <a:pt x="24" y="48"/>
                  </a:cubicBezTo>
                  <a:cubicBezTo>
                    <a:pt x="117" y="48"/>
                    <a:pt x="117" y="48"/>
                    <a:pt x="117" y="48"/>
                  </a:cubicBezTo>
                  <a:cubicBezTo>
                    <a:pt x="130" y="48"/>
                    <a:pt x="141" y="37"/>
                    <a:pt x="141" y="24"/>
                  </a:cubicBezTo>
                  <a:cubicBezTo>
                    <a:pt x="141" y="11"/>
                    <a:pt x="130" y="0"/>
                    <a:pt x="11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nvGrpSpPr>
          <p:cNvPr id="84" name="Group 83">
            <a:extLst>
              <a:ext uri="{FF2B5EF4-FFF2-40B4-BE49-F238E27FC236}">
                <a16:creationId xmlns:a16="http://schemas.microsoft.com/office/drawing/2014/main" xmlns="" id="{19AB9791-4D9B-4D31-89CF-68571099010E}"/>
              </a:ext>
            </a:extLst>
          </p:cNvPr>
          <p:cNvGrpSpPr/>
          <p:nvPr/>
        </p:nvGrpSpPr>
        <p:grpSpPr>
          <a:xfrm>
            <a:off x="10724514" y="4526636"/>
            <a:ext cx="798582" cy="769515"/>
            <a:chOff x="8721725" y="2597150"/>
            <a:chExt cx="4043363" cy="3824288"/>
          </a:xfrm>
          <a:solidFill>
            <a:schemeClr val="accent6"/>
          </a:solidFill>
        </p:grpSpPr>
        <p:sp>
          <p:nvSpPr>
            <p:cNvPr id="85" name="Freeform 134">
              <a:extLst>
                <a:ext uri="{FF2B5EF4-FFF2-40B4-BE49-F238E27FC236}">
                  <a16:creationId xmlns:a16="http://schemas.microsoft.com/office/drawing/2014/main" xmlns="" id="{EA30599B-F38E-4EB8-B326-0134A49A9936}"/>
                </a:ext>
              </a:extLst>
            </p:cNvPr>
            <p:cNvSpPr>
              <a:spLocks/>
            </p:cNvSpPr>
            <p:nvPr/>
          </p:nvSpPr>
          <p:spPr bwMode="auto">
            <a:xfrm>
              <a:off x="8721725" y="3173413"/>
              <a:ext cx="3249613" cy="3248025"/>
            </a:xfrm>
            <a:custGeom>
              <a:avLst/>
              <a:gdLst>
                <a:gd name="T0" fmla="*/ 1934 w 2047"/>
                <a:gd name="T1" fmla="*/ 1932 h 2046"/>
                <a:gd name="T2" fmla="*/ 114 w 2047"/>
                <a:gd name="T3" fmla="*/ 1932 h 2046"/>
                <a:gd name="T4" fmla="*/ 114 w 2047"/>
                <a:gd name="T5" fmla="*/ 113 h 2046"/>
                <a:gd name="T6" fmla="*/ 341 w 2047"/>
                <a:gd name="T7" fmla="*/ 113 h 2046"/>
                <a:gd name="T8" fmla="*/ 341 w 2047"/>
                <a:gd name="T9" fmla="*/ 0 h 2046"/>
                <a:gd name="T10" fmla="*/ 0 w 2047"/>
                <a:gd name="T11" fmla="*/ 0 h 2046"/>
                <a:gd name="T12" fmla="*/ 0 w 2047"/>
                <a:gd name="T13" fmla="*/ 2046 h 2046"/>
                <a:gd name="T14" fmla="*/ 2047 w 2047"/>
                <a:gd name="T15" fmla="*/ 2046 h 2046"/>
                <a:gd name="T16" fmla="*/ 2047 w 2047"/>
                <a:gd name="T17" fmla="*/ 1658 h 2046"/>
                <a:gd name="T18" fmla="*/ 1934 w 2047"/>
                <a:gd name="T19" fmla="*/ 1658 h 2046"/>
                <a:gd name="T20" fmla="*/ 1934 w 2047"/>
                <a:gd name="T21" fmla="*/ 1932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6">
                  <a:moveTo>
                    <a:pt x="1934" y="1932"/>
                  </a:moveTo>
                  <a:lnTo>
                    <a:pt x="114" y="1932"/>
                  </a:lnTo>
                  <a:lnTo>
                    <a:pt x="114" y="113"/>
                  </a:lnTo>
                  <a:lnTo>
                    <a:pt x="341" y="113"/>
                  </a:lnTo>
                  <a:lnTo>
                    <a:pt x="341" y="0"/>
                  </a:lnTo>
                  <a:lnTo>
                    <a:pt x="0" y="0"/>
                  </a:lnTo>
                  <a:lnTo>
                    <a:pt x="0" y="2046"/>
                  </a:lnTo>
                  <a:lnTo>
                    <a:pt x="2047" y="2046"/>
                  </a:lnTo>
                  <a:lnTo>
                    <a:pt x="2047" y="1658"/>
                  </a:lnTo>
                  <a:lnTo>
                    <a:pt x="1934" y="1658"/>
                  </a:lnTo>
                  <a:lnTo>
                    <a:pt x="1934" y="19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86" name="Freeform 135">
              <a:extLst>
                <a:ext uri="{FF2B5EF4-FFF2-40B4-BE49-F238E27FC236}">
                  <a16:creationId xmlns:a16="http://schemas.microsoft.com/office/drawing/2014/main" xmlns="" id="{04CDD645-6288-4506-B78A-E9B6761F554F}"/>
                </a:ext>
              </a:extLst>
            </p:cNvPr>
            <p:cNvSpPr>
              <a:spLocks/>
            </p:cNvSpPr>
            <p:nvPr/>
          </p:nvSpPr>
          <p:spPr bwMode="auto">
            <a:xfrm>
              <a:off x="9350375" y="3594100"/>
              <a:ext cx="503238" cy="1131888"/>
            </a:xfrm>
            <a:custGeom>
              <a:avLst/>
              <a:gdLst>
                <a:gd name="T0" fmla="*/ 317 w 317"/>
                <a:gd name="T1" fmla="*/ 33 h 713"/>
                <a:gd name="T2" fmla="*/ 213 w 317"/>
                <a:gd name="T3" fmla="*/ 0 h 713"/>
                <a:gd name="T4" fmla="*/ 0 w 317"/>
                <a:gd name="T5" fmla="*/ 680 h 713"/>
                <a:gd name="T6" fmla="*/ 104 w 317"/>
                <a:gd name="T7" fmla="*/ 713 h 713"/>
                <a:gd name="T8" fmla="*/ 317 w 317"/>
                <a:gd name="T9" fmla="*/ 33 h 713"/>
              </a:gdLst>
              <a:ahLst/>
              <a:cxnLst>
                <a:cxn ang="0">
                  <a:pos x="T0" y="T1"/>
                </a:cxn>
                <a:cxn ang="0">
                  <a:pos x="T2" y="T3"/>
                </a:cxn>
                <a:cxn ang="0">
                  <a:pos x="T4" y="T5"/>
                </a:cxn>
                <a:cxn ang="0">
                  <a:pos x="T6" y="T7"/>
                </a:cxn>
                <a:cxn ang="0">
                  <a:pos x="T8" y="T9"/>
                </a:cxn>
              </a:cxnLst>
              <a:rect l="0" t="0" r="r" b="b"/>
              <a:pathLst>
                <a:path w="317" h="713">
                  <a:moveTo>
                    <a:pt x="317" y="33"/>
                  </a:moveTo>
                  <a:lnTo>
                    <a:pt x="213" y="0"/>
                  </a:lnTo>
                  <a:lnTo>
                    <a:pt x="0" y="680"/>
                  </a:lnTo>
                  <a:lnTo>
                    <a:pt x="104" y="713"/>
                  </a:lnTo>
                  <a:lnTo>
                    <a:pt x="317" y="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87" name="Freeform 136">
              <a:extLst>
                <a:ext uri="{FF2B5EF4-FFF2-40B4-BE49-F238E27FC236}">
                  <a16:creationId xmlns:a16="http://schemas.microsoft.com/office/drawing/2014/main" xmlns="" id="{C718DCD5-5D31-4CB2-B4FB-6393865A4709}"/>
                </a:ext>
              </a:extLst>
            </p:cNvPr>
            <p:cNvSpPr>
              <a:spLocks/>
            </p:cNvSpPr>
            <p:nvPr/>
          </p:nvSpPr>
          <p:spPr bwMode="auto">
            <a:xfrm>
              <a:off x="9696450" y="3541713"/>
              <a:ext cx="2722563" cy="1992313"/>
            </a:xfrm>
            <a:custGeom>
              <a:avLst/>
              <a:gdLst>
                <a:gd name="T0" fmla="*/ 710 w 724"/>
                <a:gd name="T1" fmla="*/ 270 h 530"/>
                <a:gd name="T2" fmla="*/ 619 w 724"/>
                <a:gd name="T3" fmla="*/ 303 h 530"/>
                <a:gd name="T4" fmla="*/ 554 w 724"/>
                <a:gd name="T5" fmla="*/ 234 h 530"/>
                <a:gd name="T6" fmla="*/ 360 w 724"/>
                <a:gd name="T7" fmla="*/ 103 h 530"/>
                <a:gd name="T8" fmla="*/ 207 w 724"/>
                <a:gd name="T9" fmla="*/ 150 h 530"/>
                <a:gd name="T10" fmla="*/ 147 w 724"/>
                <a:gd name="T11" fmla="*/ 153 h 530"/>
                <a:gd name="T12" fmla="*/ 140 w 724"/>
                <a:gd name="T13" fmla="*/ 144 h 530"/>
                <a:gd name="T14" fmla="*/ 173 w 724"/>
                <a:gd name="T15" fmla="*/ 117 h 530"/>
                <a:gd name="T16" fmla="*/ 196 w 724"/>
                <a:gd name="T17" fmla="*/ 101 h 530"/>
                <a:gd name="T18" fmla="*/ 376 w 724"/>
                <a:gd name="T19" fmla="*/ 46 h 530"/>
                <a:gd name="T20" fmla="*/ 468 w 724"/>
                <a:gd name="T21" fmla="*/ 69 h 530"/>
                <a:gd name="T22" fmla="*/ 558 w 724"/>
                <a:gd name="T23" fmla="*/ 95 h 530"/>
                <a:gd name="T24" fmla="*/ 657 w 724"/>
                <a:gd name="T25" fmla="*/ 101 h 530"/>
                <a:gd name="T26" fmla="*/ 643 w 724"/>
                <a:gd name="T27" fmla="*/ 56 h 530"/>
                <a:gd name="T28" fmla="*/ 567 w 724"/>
                <a:gd name="T29" fmla="*/ 50 h 530"/>
                <a:gd name="T30" fmla="*/ 482 w 724"/>
                <a:gd name="T31" fmla="*/ 26 h 530"/>
                <a:gd name="T32" fmla="*/ 377 w 724"/>
                <a:gd name="T33" fmla="*/ 0 h 530"/>
                <a:gd name="T34" fmla="*/ 170 w 724"/>
                <a:gd name="T35" fmla="*/ 64 h 530"/>
                <a:gd name="T36" fmla="*/ 148 w 724"/>
                <a:gd name="T37" fmla="*/ 79 h 530"/>
                <a:gd name="T38" fmla="*/ 144 w 724"/>
                <a:gd name="T39" fmla="*/ 81 h 530"/>
                <a:gd name="T40" fmla="*/ 79 w 724"/>
                <a:gd name="T41" fmla="*/ 64 h 530"/>
                <a:gd name="T42" fmla="*/ 65 w 724"/>
                <a:gd name="T43" fmla="*/ 108 h 530"/>
                <a:gd name="T44" fmla="*/ 102 w 724"/>
                <a:gd name="T45" fmla="*/ 118 h 530"/>
                <a:gd name="T46" fmla="*/ 95 w 724"/>
                <a:gd name="T47" fmla="*/ 152 h 530"/>
                <a:gd name="T48" fmla="*/ 126 w 724"/>
                <a:gd name="T49" fmla="*/ 193 h 530"/>
                <a:gd name="T50" fmla="*/ 227 w 724"/>
                <a:gd name="T51" fmla="*/ 191 h 530"/>
                <a:gd name="T52" fmla="*/ 354 w 724"/>
                <a:gd name="T53" fmla="*/ 149 h 530"/>
                <a:gd name="T54" fmla="*/ 524 w 724"/>
                <a:gd name="T55" fmla="*/ 268 h 530"/>
                <a:gd name="T56" fmla="*/ 611 w 724"/>
                <a:gd name="T57" fmla="*/ 388 h 530"/>
                <a:gd name="T58" fmla="*/ 609 w 724"/>
                <a:gd name="T59" fmla="*/ 396 h 530"/>
                <a:gd name="T60" fmla="*/ 546 w 724"/>
                <a:gd name="T61" fmla="*/ 402 h 530"/>
                <a:gd name="T62" fmla="*/ 535 w 724"/>
                <a:gd name="T63" fmla="*/ 400 h 530"/>
                <a:gd name="T64" fmla="*/ 526 w 724"/>
                <a:gd name="T65" fmla="*/ 407 h 530"/>
                <a:gd name="T66" fmla="*/ 450 w 724"/>
                <a:gd name="T67" fmla="*/ 464 h 530"/>
                <a:gd name="T68" fmla="*/ 345 w 724"/>
                <a:gd name="T69" fmla="*/ 481 h 530"/>
                <a:gd name="T70" fmla="*/ 255 w 724"/>
                <a:gd name="T71" fmla="*/ 441 h 530"/>
                <a:gd name="T72" fmla="*/ 246 w 724"/>
                <a:gd name="T73" fmla="*/ 435 h 530"/>
                <a:gd name="T74" fmla="*/ 237 w 724"/>
                <a:gd name="T75" fmla="*/ 438 h 530"/>
                <a:gd name="T76" fmla="*/ 199 w 724"/>
                <a:gd name="T77" fmla="*/ 432 h 530"/>
                <a:gd name="T78" fmla="*/ 191 w 724"/>
                <a:gd name="T79" fmla="*/ 409 h 530"/>
                <a:gd name="T80" fmla="*/ 193 w 724"/>
                <a:gd name="T81" fmla="*/ 384 h 530"/>
                <a:gd name="T82" fmla="*/ 167 w 724"/>
                <a:gd name="T83" fmla="*/ 385 h 530"/>
                <a:gd name="T84" fmla="*/ 131 w 724"/>
                <a:gd name="T85" fmla="*/ 373 h 530"/>
                <a:gd name="T86" fmla="*/ 124 w 724"/>
                <a:gd name="T87" fmla="*/ 343 h 530"/>
                <a:gd name="T88" fmla="*/ 128 w 724"/>
                <a:gd name="T89" fmla="*/ 326 h 530"/>
                <a:gd name="T90" fmla="*/ 112 w 724"/>
                <a:gd name="T91" fmla="*/ 318 h 530"/>
                <a:gd name="T92" fmla="*/ 13 w 724"/>
                <a:gd name="T93" fmla="*/ 271 h 530"/>
                <a:gd name="T94" fmla="*/ 0 w 724"/>
                <a:gd name="T95" fmla="*/ 315 h 530"/>
                <a:gd name="T96" fmla="*/ 77 w 724"/>
                <a:gd name="T97" fmla="*/ 351 h 530"/>
                <a:gd name="T98" fmla="*/ 99 w 724"/>
                <a:gd name="T99" fmla="*/ 407 h 530"/>
                <a:gd name="T100" fmla="*/ 147 w 724"/>
                <a:gd name="T101" fmla="*/ 429 h 530"/>
                <a:gd name="T102" fmla="*/ 171 w 724"/>
                <a:gd name="T103" fmla="*/ 469 h 530"/>
                <a:gd name="T104" fmla="*/ 237 w 724"/>
                <a:gd name="T105" fmla="*/ 484 h 530"/>
                <a:gd name="T106" fmla="*/ 337 w 724"/>
                <a:gd name="T107" fmla="*/ 526 h 530"/>
                <a:gd name="T108" fmla="*/ 377 w 724"/>
                <a:gd name="T109" fmla="*/ 530 h 530"/>
                <a:gd name="T110" fmla="*/ 474 w 724"/>
                <a:gd name="T111" fmla="*/ 503 h 530"/>
                <a:gd name="T112" fmla="*/ 548 w 724"/>
                <a:gd name="T113" fmla="*/ 449 h 530"/>
                <a:gd name="T114" fmla="*/ 643 w 724"/>
                <a:gd name="T115" fmla="*/ 427 h 530"/>
                <a:gd name="T116" fmla="*/ 657 w 724"/>
                <a:gd name="T117" fmla="*/ 385 h 530"/>
                <a:gd name="T118" fmla="*/ 645 w 724"/>
                <a:gd name="T119" fmla="*/ 343 h 530"/>
                <a:gd name="T120" fmla="*/ 724 w 724"/>
                <a:gd name="T121" fmla="*/ 313 h 530"/>
                <a:gd name="T122" fmla="*/ 710 w 724"/>
                <a:gd name="T123" fmla="*/ 27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4" h="530">
                  <a:moveTo>
                    <a:pt x="710" y="270"/>
                  </a:moveTo>
                  <a:cubicBezTo>
                    <a:pt x="619" y="303"/>
                    <a:pt x="619" y="303"/>
                    <a:pt x="619" y="303"/>
                  </a:cubicBezTo>
                  <a:cubicBezTo>
                    <a:pt x="595" y="272"/>
                    <a:pt x="567" y="245"/>
                    <a:pt x="554" y="234"/>
                  </a:cubicBezTo>
                  <a:cubicBezTo>
                    <a:pt x="552" y="233"/>
                    <a:pt x="412" y="109"/>
                    <a:pt x="360" y="103"/>
                  </a:cubicBezTo>
                  <a:cubicBezTo>
                    <a:pt x="330" y="100"/>
                    <a:pt x="280" y="115"/>
                    <a:pt x="207" y="150"/>
                  </a:cubicBezTo>
                  <a:cubicBezTo>
                    <a:pt x="192" y="158"/>
                    <a:pt x="162" y="160"/>
                    <a:pt x="147" y="153"/>
                  </a:cubicBezTo>
                  <a:cubicBezTo>
                    <a:pt x="142" y="150"/>
                    <a:pt x="141" y="147"/>
                    <a:pt x="140" y="144"/>
                  </a:cubicBezTo>
                  <a:cubicBezTo>
                    <a:pt x="140" y="140"/>
                    <a:pt x="150" y="132"/>
                    <a:pt x="173" y="117"/>
                  </a:cubicBezTo>
                  <a:cubicBezTo>
                    <a:pt x="180" y="112"/>
                    <a:pt x="188" y="107"/>
                    <a:pt x="196" y="101"/>
                  </a:cubicBezTo>
                  <a:cubicBezTo>
                    <a:pt x="272" y="49"/>
                    <a:pt x="353" y="46"/>
                    <a:pt x="376" y="46"/>
                  </a:cubicBezTo>
                  <a:cubicBezTo>
                    <a:pt x="398" y="47"/>
                    <a:pt x="432" y="58"/>
                    <a:pt x="468" y="69"/>
                  </a:cubicBezTo>
                  <a:cubicBezTo>
                    <a:pt x="498" y="79"/>
                    <a:pt x="529" y="89"/>
                    <a:pt x="558" y="95"/>
                  </a:cubicBezTo>
                  <a:cubicBezTo>
                    <a:pt x="607" y="104"/>
                    <a:pt x="641" y="103"/>
                    <a:pt x="657" y="101"/>
                  </a:cubicBezTo>
                  <a:cubicBezTo>
                    <a:pt x="643" y="56"/>
                    <a:pt x="643" y="56"/>
                    <a:pt x="643" y="56"/>
                  </a:cubicBezTo>
                  <a:cubicBezTo>
                    <a:pt x="627" y="57"/>
                    <a:pt x="601" y="57"/>
                    <a:pt x="567" y="50"/>
                  </a:cubicBezTo>
                  <a:cubicBezTo>
                    <a:pt x="540" y="45"/>
                    <a:pt x="511" y="35"/>
                    <a:pt x="482" y="26"/>
                  </a:cubicBezTo>
                  <a:cubicBezTo>
                    <a:pt x="443" y="13"/>
                    <a:pt x="406" y="1"/>
                    <a:pt x="377" y="0"/>
                  </a:cubicBezTo>
                  <a:cubicBezTo>
                    <a:pt x="343" y="0"/>
                    <a:pt x="254" y="5"/>
                    <a:pt x="170" y="64"/>
                  </a:cubicBezTo>
                  <a:cubicBezTo>
                    <a:pt x="162" y="69"/>
                    <a:pt x="154" y="74"/>
                    <a:pt x="148" y="79"/>
                  </a:cubicBezTo>
                  <a:cubicBezTo>
                    <a:pt x="146" y="80"/>
                    <a:pt x="145" y="80"/>
                    <a:pt x="144" y="81"/>
                  </a:cubicBezTo>
                  <a:cubicBezTo>
                    <a:pt x="79" y="64"/>
                    <a:pt x="79" y="64"/>
                    <a:pt x="79" y="64"/>
                  </a:cubicBezTo>
                  <a:cubicBezTo>
                    <a:pt x="65" y="108"/>
                    <a:pt x="65" y="108"/>
                    <a:pt x="65" y="108"/>
                  </a:cubicBezTo>
                  <a:cubicBezTo>
                    <a:pt x="102" y="118"/>
                    <a:pt x="102" y="118"/>
                    <a:pt x="102" y="118"/>
                  </a:cubicBezTo>
                  <a:cubicBezTo>
                    <a:pt x="96" y="127"/>
                    <a:pt x="93" y="138"/>
                    <a:pt x="95" y="152"/>
                  </a:cubicBezTo>
                  <a:cubicBezTo>
                    <a:pt x="98" y="170"/>
                    <a:pt x="109" y="184"/>
                    <a:pt x="126" y="193"/>
                  </a:cubicBezTo>
                  <a:cubicBezTo>
                    <a:pt x="155" y="208"/>
                    <a:pt x="200" y="204"/>
                    <a:pt x="227" y="191"/>
                  </a:cubicBezTo>
                  <a:cubicBezTo>
                    <a:pt x="314" y="150"/>
                    <a:pt x="345" y="148"/>
                    <a:pt x="354" y="149"/>
                  </a:cubicBezTo>
                  <a:cubicBezTo>
                    <a:pt x="371" y="150"/>
                    <a:pt x="443" y="197"/>
                    <a:pt x="524" y="268"/>
                  </a:cubicBezTo>
                  <a:cubicBezTo>
                    <a:pt x="574" y="313"/>
                    <a:pt x="610" y="362"/>
                    <a:pt x="611" y="388"/>
                  </a:cubicBezTo>
                  <a:cubicBezTo>
                    <a:pt x="612" y="393"/>
                    <a:pt x="610" y="395"/>
                    <a:pt x="609" y="396"/>
                  </a:cubicBezTo>
                  <a:cubicBezTo>
                    <a:pt x="599" y="407"/>
                    <a:pt x="565" y="406"/>
                    <a:pt x="546" y="402"/>
                  </a:cubicBezTo>
                  <a:cubicBezTo>
                    <a:pt x="535" y="400"/>
                    <a:pt x="535" y="400"/>
                    <a:pt x="535" y="400"/>
                  </a:cubicBezTo>
                  <a:cubicBezTo>
                    <a:pt x="526" y="407"/>
                    <a:pt x="526" y="407"/>
                    <a:pt x="526" y="407"/>
                  </a:cubicBezTo>
                  <a:cubicBezTo>
                    <a:pt x="526" y="407"/>
                    <a:pt x="483" y="443"/>
                    <a:pt x="450" y="464"/>
                  </a:cubicBezTo>
                  <a:cubicBezTo>
                    <a:pt x="429" y="477"/>
                    <a:pt x="395" y="490"/>
                    <a:pt x="345" y="481"/>
                  </a:cubicBezTo>
                  <a:cubicBezTo>
                    <a:pt x="301" y="472"/>
                    <a:pt x="255" y="441"/>
                    <a:pt x="255" y="441"/>
                  </a:cubicBezTo>
                  <a:cubicBezTo>
                    <a:pt x="246" y="435"/>
                    <a:pt x="246" y="435"/>
                    <a:pt x="246" y="435"/>
                  </a:cubicBezTo>
                  <a:cubicBezTo>
                    <a:pt x="237" y="438"/>
                    <a:pt x="237" y="438"/>
                    <a:pt x="237" y="438"/>
                  </a:cubicBezTo>
                  <a:cubicBezTo>
                    <a:pt x="230" y="439"/>
                    <a:pt x="210" y="441"/>
                    <a:pt x="199" y="432"/>
                  </a:cubicBezTo>
                  <a:cubicBezTo>
                    <a:pt x="192" y="427"/>
                    <a:pt x="191" y="415"/>
                    <a:pt x="191" y="409"/>
                  </a:cubicBezTo>
                  <a:cubicBezTo>
                    <a:pt x="193" y="384"/>
                    <a:pt x="193" y="384"/>
                    <a:pt x="193" y="384"/>
                  </a:cubicBezTo>
                  <a:cubicBezTo>
                    <a:pt x="167" y="385"/>
                    <a:pt x="167" y="385"/>
                    <a:pt x="167" y="385"/>
                  </a:cubicBezTo>
                  <a:cubicBezTo>
                    <a:pt x="161" y="385"/>
                    <a:pt x="141" y="383"/>
                    <a:pt x="131" y="373"/>
                  </a:cubicBezTo>
                  <a:cubicBezTo>
                    <a:pt x="120" y="363"/>
                    <a:pt x="124" y="343"/>
                    <a:pt x="124" y="343"/>
                  </a:cubicBezTo>
                  <a:cubicBezTo>
                    <a:pt x="128" y="326"/>
                    <a:pt x="128" y="326"/>
                    <a:pt x="128" y="326"/>
                  </a:cubicBezTo>
                  <a:cubicBezTo>
                    <a:pt x="112" y="318"/>
                    <a:pt x="112" y="318"/>
                    <a:pt x="112" y="318"/>
                  </a:cubicBezTo>
                  <a:cubicBezTo>
                    <a:pt x="95" y="309"/>
                    <a:pt x="44" y="282"/>
                    <a:pt x="13" y="271"/>
                  </a:cubicBezTo>
                  <a:cubicBezTo>
                    <a:pt x="0" y="315"/>
                    <a:pt x="0" y="315"/>
                    <a:pt x="0" y="315"/>
                  </a:cubicBezTo>
                  <a:cubicBezTo>
                    <a:pt x="16" y="321"/>
                    <a:pt x="48" y="336"/>
                    <a:pt x="77" y="351"/>
                  </a:cubicBezTo>
                  <a:cubicBezTo>
                    <a:pt x="77" y="367"/>
                    <a:pt x="81" y="389"/>
                    <a:pt x="99" y="407"/>
                  </a:cubicBezTo>
                  <a:cubicBezTo>
                    <a:pt x="114" y="421"/>
                    <a:pt x="133" y="427"/>
                    <a:pt x="147" y="429"/>
                  </a:cubicBezTo>
                  <a:cubicBezTo>
                    <a:pt x="150" y="442"/>
                    <a:pt x="156" y="458"/>
                    <a:pt x="171" y="469"/>
                  </a:cubicBezTo>
                  <a:cubicBezTo>
                    <a:pt x="194" y="486"/>
                    <a:pt x="222" y="486"/>
                    <a:pt x="237" y="484"/>
                  </a:cubicBezTo>
                  <a:cubicBezTo>
                    <a:pt x="253" y="494"/>
                    <a:pt x="295" y="518"/>
                    <a:pt x="337" y="526"/>
                  </a:cubicBezTo>
                  <a:cubicBezTo>
                    <a:pt x="350" y="528"/>
                    <a:pt x="364" y="530"/>
                    <a:pt x="377" y="530"/>
                  </a:cubicBezTo>
                  <a:cubicBezTo>
                    <a:pt x="412" y="530"/>
                    <a:pt x="446" y="520"/>
                    <a:pt x="474" y="503"/>
                  </a:cubicBezTo>
                  <a:cubicBezTo>
                    <a:pt x="501" y="486"/>
                    <a:pt x="533" y="461"/>
                    <a:pt x="548" y="449"/>
                  </a:cubicBezTo>
                  <a:cubicBezTo>
                    <a:pt x="570" y="452"/>
                    <a:pt x="617" y="454"/>
                    <a:pt x="643" y="427"/>
                  </a:cubicBezTo>
                  <a:cubicBezTo>
                    <a:pt x="653" y="416"/>
                    <a:pt x="658" y="401"/>
                    <a:pt x="657" y="385"/>
                  </a:cubicBezTo>
                  <a:cubicBezTo>
                    <a:pt x="656" y="372"/>
                    <a:pt x="652" y="357"/>
                    <a:pt x="645" y="343"/>
                  </a:cubicBezTo>
                  <a:cubicBezTo>
                    <a:pt x="724" y="313"/>
                    <a:pt x="724" y="313"/>
                    <a:pt x="724" y="313"/>
                  </a:cubicBezTo>
                  <a:lnTo>
                    <a:pt x="710" y="2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88" name="Freeform 137">
              <a:extLst>
                <a:ext uri="{FF2B5EF4-FFF2-40B4-BE49-F238E27FC236}">
                  <a16:creationId xmlns:a16="http://schemas.microsoft.com/office/drawing/2014/main" xmlns="" id="{E253D059-5B58-4F22-9114-ACDE714C5975}"/>
                </a:ext>
              </a:extLst>
            </p:cNvPr>
            <p:cNvSpPr>
              <a:spLocks/>
            </p:cNvSpPr>
            <p:nvPr/>
          </p:nvSpPr>
          <p:spPr bwMode="auto">
            <a:xfrm>
              <a:off x="12261850" y="3594100"/>
              <a:ext cx="503238" cy="1131888"/>
            </a:xfrm>
            <a:custGeom>
              <a:avLst/>
              <a:gdLst>
                <a:gd name="T0" fmla="*/ 104 w 317"/>
                <a:gd name="T1" fmla="*/ 0 h 713"/>
                <a:gd name="T2" fmla="*/ 0 w 317"/>
                <a:gd name="T3" fmla="*/ 33 h 713"/>
                <a:gd name="T4" fmla="*/ 213 w 317"/>
                <a:gd name="T5" fmla="*/ 713 h 713"/>
                <a:gd name="T6" fmla="*/ 317 w 317"/>
                <a:gd name="T7" fmla="*/ 680 h 713"/>
                <a:gd name="T8" fmla="*/ 104 w 317"/>
                <a:gd name="T9" fmla="*/ 0 h 713"/>
              </a:gdLst>
              <a:ahLst/>
              <a:cxnLst>
                <a:cxn ang="0">
                  <a:pos x="T0" y="T1"/>
                </a:cxn>
                <a:cxn ang="0">
                  <a:pos x="T2" y="T3"/>
                </a:cxn>
                <a:cxn ang="0">
                  <a:pos x="T4" y="T5"/>
                </a:cxn>
                <a:cxn ang="0">
                  <a:pos x="T6" y="T7"/>
                </a:cxn>
                <a:cxn ang="0">
                  <a:pos x="T8" y="T9"/>
                </a:cxn>
              </a:cxnLst>
              <a:rect l="0" t="0" r="r" b="b"/>
              <a:pathLst>
                <a:path w="317" h="713">
                  <a:moveTo>
                    <a:pt x="104" y="0"/>
                  </a:moveTo>
                  <a:lnTo>
                    <a:pt x="0" y="33"/>
                  </a:lnTo>
                  <a:lnTo>
                    <a:pt x="213" y="713"/>
                  </a:lnTo>
                  <a:lnTo>
                    <a:pt x="317" y="680"/>
                  </a:lnTo>
                  <a:lnTo>
                    <a:pt x="10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89" name="Rectangle 138">
              <a:extLst>
                <a:ext uri="{FF2B5EF4-FFF2-40B4-BE49-F238E27FC236}">
                  <a16:creationId xmlns:a16="http://schemas.microsoft.com/office/drawing/2014/main" xmlns="" id="{2D737073-D18D-466D-9AC1-7B3DA4BE66A4}"/>
                </a:ext>
              </a:extLst>
            </p:cNvPr>
            <p:cNvSpPr>
              <a:spLocks noChangeArrowheads="1"/>
            </p:cNvSpPr>
            <p:nvPr/>
          </p:nvSpPr>
          <p:spPr bwMode="auto">
            <a:xfrm>
              <a:off x="10979150" y="2597150"/>
              <a:ext cx="179388" cy="7064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90" name="Freeform 139">
              <a:extLst>
                <a:ext uri="{FF2B5EF4-FFF2-40B4-BE49-F238E27FC236}">
                  <a16:creationId xmlns:a16="http://schemas.microsoft.com/office/drawing/2014/main" xmlns="" id="{8E82FD7B-35B3-4651-8649-C0B80FDD2EEC}"/>
                </a:ext>
              </a:extLst>
            </p:cNvPr>
            <p:cNvSpPr>
              <a:spLocks/>
            </p:cNvSpPr>
            <p:nvPr/>
          </p:nvSpPr>
          <p:spPr bwMode="auto">
            <a:xfrm>
              <a:off x="11445875" y="2781300"/>
              <a:ext cx="481013" cy="669925"/>
            </a:xfrm>
            <a:custGeom>
              <a:avLst/>
              <a:gdLst>
                <a:gd name="T0" fmla="*/ 303 w 303"/>
                <a:gd name="T1" fmla="*/ 57 h 422"/>
                <a:gd name="T2" fmla="*/ 203 w 303"/>
                <a:gd name="T3" fmla="*/ 0 h 422"/>
                <a:gd name="T4" fmla="*/ 0 w 303"/>
                <a:gd name="T5" fmla="*/ 367 h 422"/>
                <a:gd name="T6" fmla="*/ 99 w 303"/>
                <a:gd name="T7" fmla="*/ 422 h 422"/>
                <a:gd name="T8" fmla="*/ 303 w 303"/>
                <a:gd name="T9" fmla="*/ 57 h 422"/>
              </a:gdLst>
              <a:ahLst/>
              <a:cxnLst>
                <a:cxn ang="0">
                  <a:pos x="T0" y="T1"/>
                </a:cxn>
                <a:cxn ang="0">
                  <a:pos x="T2" y="T3"/>
                </a:cxn>
                <a:cxn ang="0">
                  <a:pos x="T4" y="T5"/>
                </a:cxn>
                <a:cxn ang="0">
                  <a:pos x="T6" y="T7"/>
                </a:cxn>
                <a:cxn ang="0">
                  <a:pos x="T8" y="T9"/>
                </a:cxn>
              </a:cxnLst>
              <a:rect l="0" t="0" r="r" b="b"/>
              <a:pathLst>
                <a:path w="303" h="422">
                  <a:moveTo>
                    <a:pt x="303" y="57"/>
                  </a:moveTo>
                  <a:lnTo>
                    <a:pt x="203" y="0"/>
                  </a:lnTo>
                  <a:lnTo>
                    <a:pt x="0" y="367"/>
                  </a:lnTo>
                  <a:lnTo>
                    <a:pt x="99" y="422"/>
                  </a:lnTo>
                  <a:lnTo>
                    <a:pt x="303"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91" name="Freeform 140">
              <a:extLst>
                <a:ext uri="{FF2B5EF4-FFF2-40B4-BE49-F238E27FC236}">
                  <a16:creationId xmlns:a16="http://schemas.microsoft.com/office/drawing/2014/main" xmlns="" id="{E97EB502-9B06-49DD-88E8-48B097E62EF4}"/>
                </a:ext>
              </a:extLst>
            </p:cNvPr>
            <p:cNvSpPr>
              <a:spLocks/>
            </p:cNvSpPr>
            <p:nvPr/>
          </p:nvSpPr>
          <p:spPr bwMode="auto">
            <a:xfrm>
              <a:off x="10210800" y="2781300"/>
              <a:ext cx="482600" cy="669925"/>
            </a:xfrm>
            <a:custGeom>
              <a:avLst/>
              <a:gdLst>
                <a:gd name="T0" fmla="*/ 304 w 304"/>
                <a:gd name="T1" fmla="*/ 367 h 422"/>
                <a:gd name="T2" fmla="*/ 100 w 304"/>
                <a:gd name="T3" fmla="*/ 0 h 422"/>
                <a:gd name="T4" fmla="*/ 0 w 304"/>
                <a:gd name="T5" fmla="*/ 57 h 422"/>
                <a:gd name="T6" fmla="*/ 204 w 304"/>
                <a:gd name="T7" fmla="*/ 422 h 422"/>
                <a:gd name="T8" fmla="*/ 304 w 304"/>
                <a:gd name="T9" fmla="*/ 367 h 422"/>
              </a:gdLst>
              <a:ahLst/>
              <a:cxnLst>
                <a:cxn ang="0">
                  <a:pos x="T0" y="T1"/>
                </a:cxn>
                <a:cxn ang="0">
                  <a:pos x="T2" y="T3"/>
                </a:cxn>
                <a:cxn ang="0">
                  <a:pos x="T4" y="T5"/>
                </a:cxn>
                <a:cxn ang="0">
                  <a:pos x="T6" y="T7"/>
                </a:cxn>
                <a:cxn ang="0">
                  <a:pos x="T8" y="T9"/>
                </a:cxn>
              </a:cxnLst>
              <a:rect l="0" t="0" r="r" b="b"/>
              <a:pathLst>
                <a:path w="304" h="422">
                  <a:moveTo>
                    <a:pt x="304" y="367"/>
                  </a:moveTo>
                  <a:lnTo>
                    <a:pt x="100" y="0"/>
                  </a:lnTo>
                  <a:lnTo>
                    <a:pt x="0" y="57"/>
                  </a:lnTo>
                  <a:lnTo>
                    <a:pt x="204" y="422"/>
                  </a:lnTo>
                  <a:lnTo>
                    <a:pt x="304" y="3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grpSp>
        <p:nvGrpSpPr>
          <p:cNvPr id="102" name="Group 101">
            <a:extLst>
              <a:ext uri="{FF2B5EF4-FFF2-40B4-BE49-F238E27FC236}">
                <a16:creationId xmlns:a16="http://schemas.microsoft.com/office/drawing/2014/main" xmlns="" id="{2BECFB5D-9CE2-4D32-A4AC-02EA6C825CF7}"/>
              </a:ext>
            </a:extLst>
          </p:cNvPr>
          <p:cNvGrpSpPr/>
          <p:nvPr/>
        </p:nvGrpSpPr>
        <p:grpSpPr>
          <a:xfrm>
            <a:off x="6764445" y="3173342"/>
            <a:ext cx="682816" cy="632617"/>
            <a:chOff x="-4471988" y="725488"/>
            <a:chExt cx="4249737" cy="3727451"/>
          </a:xfrm>
          <a:solidFill>
            <a:schemeClr val="accent3"/>
          </a:solidFill>
        </p:grpSpPr>
        <p:sp>
          <p:nvSpPr>
            <p:cNvPr id="103" name="Freeform 187">
              <a:extLst>
                <a:ext uri="{FF2B5EF4-FFF2-40B4-BE49-F238E27FC236}">
                  <a16:creationId xmlns:a16="http://schemas.microsoft.com/office/drawing/2014/main" xmlns="" id="{8F89B7DD-D95E-4423-9F97-4A058933C9A2}"/>
                </a:ext>
              </a:extLst>
            </p:cNvPr>
            <p:cNvSpPr>
              <a:spLocks/>
            </p:cNvSpPr>
            <p:nvPr/>
          </p:nvSpPr>
          <p:spPr bwMode="auto">
            <a:xfrm>
              <a:off x="-4471988" y="1203326"/>
              <a:ext cx="3249613" cy="3249613"/>
            </a:xfrm>
            <a:custGeom>
              <a:avLst/>
              <a:gdLst>
                <a:gd name="T0" fmla="*/ 1933 w 2047"/>
                <a:gd name="T1" fmla="*/ 1933 h 2047"/>
                <a:gd name="T2" fmla="*/ 114 w 2047"/>
                <a:gd name="T3" fmla="*/ 1933 h 2047"/>
                <a:gd name="T4" fmla="*/ 114 w 2047"/>
                <a:gd name="T5" fmla="*/ 113 h 2047"/>
                <a:gd name="T6" fmla="*/ 367 w 2047"/>
                <a:gd name="T7" fmla="*/ 113 h 2047"/>
                <a:gd name="T8" fmla="*/ 367 w 2047"/>
                <a:gd name="T9" fmla="*/ 0 h 2047"/>
                <a:gd name="T10" fmla="*/ 0 w 2047"/>
                <a:gd name="T11" fmla="*/ 0 h 2047"/>
                <a:gd name="T12" fmla="*/ 0 w 2047"/>
                <a:gd name="T13" fmla="*/ 2047 h 2047"/>
                <a:gd name="T14" fmla="*/ 2047 w 2047"/>
                <a:gd name="T15" fmla="*/ 2047 h 2047"/>
                <a:gd name="T16" fmla="*/ 2047 w 2047"/>
                <a:gd name="T17" fmla="*/ 1687 h 2047"/>
                <a:gd name="T18" fmla="*/ 1933 w 2047"/>
                <a:gd name="T19" fmla="*/ 1687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4" y="1933"/>
                  </a:lnTo>
                  <a:lnTo>
                    <a:pt x="114" y="113"/>
                  </a:lnTo>
                  <a:lnTo>
                    <a:pt x="367" y="113"/>
                  </a:lnTo>
                  <a:lnTo>
                    <a:pt x="367" y="0"/>
                  </a:lnTo>
                  <a:lnTo>
                    <a:pt x="0" y="0"/>
                  </a:lnTo>
                  <a:lnTo>
                    <a:pt x="0" y="2047"/>
                  </a:lnTo>
                  <a:lnTo>
                    <a:pt x="2047" y="2047"/>
                  </a:lnTo>
                  <a:lnTo>
                    <a:pt x="2047" y="1687"/>
                  </a:lnTo>
                  <a:lnTo>
                    <a:pt x="1933" y="1687"/>
                  </a:lnTo>
                  <a:lnTo>
                    <a:pt x="1933"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88">
              <a:extLst>
                <a:ext uri="{FF2B5EF4-FFF2-40B4-BE49-F238E27FC236}">
                  <a16:creationId xmlns:a16="http://schemas.microsoft.com/office/drawing/2014/main" xmlns="" id="{02C4DC78-F5D0-4B87-9F82-AC323167BA79}"/>
                </a:ext>
              </a:extLst>
            </p:cNvPr>
            <p:cNvSpPr>
              <a:spLocks noEditPoints="1"/>
            </p:cNvSpPr>
            <p:nvPr/>
          </p:nvSpPr>
          <p:spPr bwMode="auto">
            <a:xfrm>
              <a:off x="-3998913" y="1206501"/>
              <a:ext cx="2381250" cy="2332038"/>
            </a:xfrm>
            <a:custGeom>
              <a:avLst/>
              <a:gdLst>
                <a:gd name="T0" fmla="*/ 0 w 633"/>
                <a:gd name="T1" fmla="*/ 620 h 620"/>
                <a:gd name="T2" fmla="*/ 48 w 633"/>
                <a:gd name="T3" fmla="*/ 620 h 620"/>
                <a:gd name="T4" fmla="*/ 169 w 633"/>
                <a:gd name="T5" fmla="*/ 467 h 620"/>
                <a:gd name="T6" fmla="*/ 291 w 633"/>
                <a:gd name="T7" fmla="*/ 620 h 620"/>
                <a:gd name="T8" fmla="*/ 294 w 633"/>
                <a:gd name="T9" fmla="*/ 620 h 620"/>
                <a:gd name="T10" fmla="*/ 339 w 633"/>
                <a:gd name="T11" fmla="*/ 620 h 620"/>
                <a:gd name="T12" fmla="*/ 342 w 633"/>
                <a:gd name="T13" fmla="*/ 620 h 620"/>
                <a:gd name="T14" fmla="*/ 464 w 633"/>
                <a:gd name="T15" fmla="*/ 467 h 620"/>
                <a:gd name="T16" fmla="*/ 585 w 633"/>
                <a:gd name="T17" fmla="*/ 620 h 620"/>
                <a:gd name="T18" fmla="*/ 633 w 633"/>
                <a:gd name="T19" fmla="*/ 620 h 620"/>
                <a:gd name="T20" fmla="*/ 536 w 633"/>
                <a:gd name="T21" fmla="*/ 436 h 620"/>
                <a:gd name="T22" fmla="*/ 574 w 633"/>
                <a:gd name="T23" fmla="*/ 354 h 620"/>
                <a:gd name="T24" fmla="*/ 464 w 633"/>
                <a:gd name="T25" fmla="*/ 244 h 620"/>
                <a:gd name="T26" fmla="*/ 449 w 633"/>
                <a:gd name="T27" fmla="*/ 245 h 620"/>
                <a:gd name="T28" fmla="*/ 389 w 633"/>
                <a:gd name="T29" fmla="*/ 193 h 620"/>
                <a:gd name="T30" fmla="*/ 427 w 633"/>
                <a:gd name="T31" fmla="*/ 111 h 620"/>
                <a:gd name="T32" fmla="*/ 316 w 633"/>
                <a:gd name="T33" fmla="*/ 0 h 620"/>
                <a:gd name="T34" fmla="*/ 206 w 633"/>
                <a:gd name="T35" fmla="*/ 111 h 620"/>
                <a:gd name="T36" fmla="*/ 244 w 633"/>
                <a:gd name="T37" fmla="*/ 193 h 620"/>
                <a:gd name="T38" fmla="*/ 184 w 633"/>
                <a:gd name="T39" fmla="*/ 245 h 620"/>
                <a:gd name="T40" fmla="*/ 169 w 633"/>
                <a:gd name="T41" fmla="*/ 244 h 620"/>
                <a:gd name="T42" fmla="*/ 59 w 633"/>
                <a:gd name="T43" fmla="*/ 354 h 620"/>
                <a:gd name="T44" fmla="*/ 97 w 633"/>
                <a:gd name="T45" fmla="*/ 436 h 620"/>
                <a:gd name="T46" fmla="*/ 0 w 633"/>
                <a:gd name="T47" fmla="*/ 620 h 620"/>
                <a:gd name="T48" fmla="*/ 526 w 633"/>
                <a:gd name="T49" fmla="*/ 354 h 620"/>
                <a:gd name="T50" fmla="*/ 464 w 633"/>
                <a:gd name="T51" fmla="*/ 416 h 620"/>
                <a:gd name="T52" fmla="*/ 401 w 633"/>
                <a:gd name="T53" fmla="*/ 354 h 620"/>
                <a:gd name="T54" fmla="*/ 464 w 633"/>
                <a:gd name="T55" fmla="*/ 292 h 620"/>
                <a:gd name="T56" fmla="*/ 526 w 633"/>
                <a:gd name="T57" fmla="*/ 354 h 620"/>
                <a:gd name="T58" fmla="*/ 316 w 633"/>
                <a:gd name="T59" fmla="*/ 48 h 620"/>
                <a:gd name="T60" fmla="*/ 379 w 633"/>
                <a:gd name="T61" fmla="*/ 111 h 620"/>
                <a:gd name="T62" fmla="*/ 316 w 633"/>
                <a:gd name="T63" fmla="*/ 173 h 620"/>
                <a:gd name="T64" fmla="*/ 254 w 633"/>
                <a:gd name="T65" fmla="*/ 111 h 620"/>
                <a:gd name="T66" fmla="*/ 316 w 633"/>
                <a:gd name="T67" fmla="*/ 48 h 620"/>
                <a:gd name="T68" fmla="*/ 316 w 633"/>
                <a:gd name="T69" fmla="*/ 224 h 620"/>
                <a:gd name="T70" fmla="*/ 402 w 633"/>
                <a:gd name="T71" fmla="*/ 263 h 620"/>
                <a:gd name="T72" fmla="*/ 353 w 633"/>
                <a:gd name="T73" fmla="*/ 354 h 620"/>
                <a:gd name="T74" fmla="*/ 391 w 633"/>
                <a:gd name="T75" fmla="*/ 436 h 620"/>
                <a:gd name="T76" fmla="*/ 316 w 633"/>
                <a:gd name="T77" fmla="*/ 513 h 620"/>
                <a:gd name="T78" fmla="*/ 242 w 633"/>
                <a:gd name="T79" fmla="*/ 436 h 620"/>
                <a:gd name="T80" fmla="*/ 279 w 633"/>
                <a:gd name="T81" fmla="*/ 354 h 620"/>
                <a:gd name="T82" fmla="*/ 231 w 633"/>
                <a:gd name="T83" fmla="*/ 263 h 620"/>
                <a:gd name="T84" fmla="*/ 316 w 633"/>
                <a:gd name="T85" fmla="*/ 224 h 620"/>
                <a:gd name="T86" fmla="*/ 169 w 633"/>
                <a:gd name="T87" fmla="*/ 292 h 620"/>
                <a:gd name="T88" fmla="*/ 231 w 633"/>
                <a:gd name="T89" fmla="*/ 354 h 620"/>
                <a:gd name="T90" fmla="*/ 169 w 633"/>
                <a:gd name="T91" fmla="*/ 416 h 620"/>
                <a:gd name="T92" fmla="*/ 107 w 633"/>
                <a:gd name="T93" fmla="*/ 354 h 620"/>
                <a:gd name="T94" fmla="*/ 169 w 633"/>
                <a:gd name="T95" fmla="*/ 2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20">
                  <a:moveTo>
                    <a:pt x="0" y="620"/>
                  </a:moveTo>
                  <a:cubicBezTo>
                    <a:pt x="48" y="620"/>
                    <a:pt x="48" y="620"/>
                    <a:pt x="48" y="620"/>
                  </a:cubicBezTo>
                  <a:cubicBezTo>
                    <a:pt x="48" y="528"/>
                    <a:pt x="97" y="467"/>
                    <a:pt x="169" y="467"/>
                  </a:cubicBezTo>
                  <a:cubicBezTo>
                    <a:pt x="242" y="467"/>
                    <a:pt x="291" y="528"/>
                    <a:pt x="291" y="620"/>
                  </a:cubicBezTo>
                  <a:cubicBezTo>
                    <a:pt x="294" y="620"/>
                    <a:pt x="294" y="620"/>
                    <a:pt x="294" y="620"/>
                  </a:cubicBezTo>
                  <a:cubicBezTo>
                    <a:pt x="339" y="620"/>
                    <a:pt x="339" y="620"/>
                    <a:pt x="339" y="620"/>
                  </a:cubicBezTo>
                  <a:cubicBezTo>
                    <a:pt x="342" y="620"/>
                    <a:pt x="342" y="620"/>
                    <a:pt x="342" y="620"/>
                  </a:cubicBezTo>
                  <a:cubicBezTo>
                    <a:pt x="342" y="528"/>
                    <a:pt x="391" y="467"/>
                    <a:pt x="464" y="467"/>
                  </a:cubicBezTo>
                  <a:cubicBezTo>
                    <a:pt x="536" y="467"/>
                    <a:pt x="585" y="528"/>
                    <a:pt x="585" y="620"/>
                  </a:cubicBezTo>
                  <a:cubicBezTo>
                    <a:pt x="633" y="620"/>
                    <a:pt x="633" y="620"/>
                    <a:pt x="633" y="620"/>
                  </a:cubicBezTo>
                  <a:cubicBezTo>
                    <a:pt x="633" y="523"/>
                    <a:pt x="590" y="464"/>
                    <a:pt x="536" y="436"/>
                  </a:cubicBezTo>
                  <a:cubicBezTo>
                    <a:pt x="559" y="416"/>
                    <a:pt x="574" y="387"/>
                    <a:pt x="574" y="354"/>
                  </a:cubicBezTo>
                  <a:cubicBezTo>
                    <a:pt x="574" y="293"/>
                    <a:pt x="524" y="244"/>
                    <a:pt x="464" y="244"/>
                  </a:cubicBezTo>
                  <a:cubicBezTo>
                    <a:pt x="458" y="244"/>
                    <a:pt x="454" y="244"/>
                    <a:pt x="449" y="245"/>
                  </a:cubicBezTo>
                  <a:cubicBezTo>
                    <a:pt x="432" y="222"/>
                    <a:pt x="412" y="204"/>
                    <a:pt x="389" y="193"/>
                  </a:cubicBezTo>
                  <a:cubicBezTo>
                    <a:pt x="412" y="173"/>
                    <a:pt x="427" y="143"/>
                    <a:pt x="427" y="111"/>
                  </a:cubicBezTo>
                  <a:cubicBezTo>
                    <a:pt x="427" y="50"/>
                    <a:pt x="377" y="0"/>
                    <a:pt x="316" y="0"/>
                  </a:cubicBezTo>
                  <a:cubicBezTo>
                    <a:pt x="256" y="0"/>
                    <a:pt x="206" y="50"/>
                    <a:pt x="206" y="111"/>
                  </a:cubicBezTo>
                  <a:cubicBezTo>
                    <a:pt x="206" y="143"/>
                    <a:pt x="221" y="173"/>
                    <a:pt x="244" y="193"/>
                  </a:cubicBezTo>
                  <a:cubicBezTo>
                    <a:pt x="221" y="204"/>
                    <a:pt x="201" y="222"/>
                    <a:pt x="184" y="245"/>
                  </a:cubicBezTo>
                  <a:cubicBezTo>
                    <a:pt x="179" y="244"/>
                    <a:pt x="174" y="244"/>
                    <a:pt x="169" y="244"/>
                  </a:cubicBezTo>
                  <a:cubicBezTo>
                    <a:pt x="109" y="244"/>
                    <a:pt x="59" y="293"/>
                    <a:pt x="59" y="354"/>
                  </a:cubicBezTo>
                  <a:cubicBezTo>
                    <a:pt x="59" y="387"/>
                    <a:pt x="74" y="416"/>
                    <a:pt x="97" y="436"/>
                  </a:cubicBezTo>
                  <a:cubicBezTo>
                    <a:pt x="43" y="464"/>
                    <a:pt x="0" y="523"/>
                    <a:pt x="0" y="620"/>
                  </a:cubicBezTo>
                  <a:close/>
                  <a:moveTo>
                    <a:pt x="526" y="354"/>
                  </a:moveTo>
                  <a:cubicBezTo>
                    <a:pt x="526" y="388"/>
                    <a:pt x="498" y="416"/>
                    <a:pt x="464" y="416"/>
                  </a:cubicBezTo>
                  <a:cubicBezTo>
                    <a:pt x="429" y="416"/>
                    <a:pt x="401" y="388"/>
                    <a:pt x="401" y="354"/>
                  </a:cubicBezTo>
                  <a:cubicBezTo>
                    <a:pt x="401" y="319"/>
                    <a:pt x="429" y="292"/>
                    <a:pt x="464" y="292"/>
                  </a:cubicBezTo>
                  <a:cubicBezTo>
                    <a:pt x="498" y="292"/>
                    <a:pt x="526" y="319"/>
                    <a:pt x="526" y="354"/>
                  </a:cubicBezTo>
                  <a:close/>
                  <a:moveTo>
                    <a:pt x="316" y="48"/>
                  </a:moveTo>
                  <a:cubicBezTo>
                    <a:pt x="351" y="48"/>
                    <a:pt x="379" y="76"/>
                    <a:pt x="379" y="111"/>
                  </a:cubicBezTo>
                  <a:cubicBezTo>
                    <a:pt x="379" y="145"/>
                    <a:pt x="351" y="173"/>
                    <a:pt x="316" y="173"/>
                  </a:cubicBezTo>
                  <a:cubicBezTo>
                    <a:pt x="282" y="173"/>
                    <a:pt x="254" y="145"/>
                    <a:pt x="254" y="111"/>
                  </a:cubicBezTo>
                  <a:cubicBezTo>
                    <a:pt x="254" y="76"/>
                    <a:pt x="282" y="48"/>
                    <a:pt x="316" y="48"/>
                  </a:cubicBezTo>
                  <a:close/>
                  <a:moveTo>
                    <a:pt x="316" y="224"/>
                  </a:moveTo>
                  <a:cubicBezTo>
                    <a:pt x="351" y="224"/>
                    <a:pt x="381" y="238"/>
                    <a:pt x="402" y="263"/>
                  </a:cubicBezTo>
                  <a:cubicBezTo>
                    <a:pt x="373" y="282"/>
                    <a:pt x="353" y="316"/>
                    <a:pt x="353" y="354"/>
                  </a:cubicBezTo>
                  <a:cubicBezTo>
                    <a:pt x="353" y="387"/>
                    <a:pt x="368" y="416"/>
                    <a:pt x="391" y="436"/>
                  </a:cubicBezTo>
                  <a:cubicBezTo>
                    <a:pt x="361" y="452"/>
                    <a:pt x="334" y="477"/>
                    <a:pt x="316" y="513"/>
                  </a:cubicBezTo>
                  <a:cubicBezTo>
                    <a:pt x="299" y="477"/>
                    <a:pt x="272" y="452"/>
                    <a:pt x="242" y="436"/>
                  </a:cubicBezTo>
                  <a:cubicBezTo>
                    <a:pt x="265" y="416"/>
                    <a:pt x="279" y="387"/>
                    <a:pt x="279" y="354"/>
                  </a:cubicBezTo>
                  <a:cubicBezTo>
                    <a:pt x="279" y="316"/>
                    <a:pt x="260" y="282"/>
                    <a:pt x="231" y="263"/>
                  </a:cubicBezTo>
                  <a:cubicBezTo>
                    <a:pt x="252" y="238"/>
                    <a:pt x="282" y="224"/>
                    <a:pt x="316" y="224"/>
                  </a:cubicBezTo>
                  <a:close/>
                  <a:moveTo>
                    <a:pt x="169" y="292"/>
                  </a:moveTo>
                  <a:cubicBezTo>
                    <a:pt x="204" y="292"/>
                    <a:pt x="231" y="319"/>
                    <a:pt x="231" y="354"/>
                  </a:cubicBezTo>
                  <a:cubicBezTo>
                    <a:pt x="231" y="388"/>
                    <a:pt x="204" y="416"/>
                    <a:pt x="169" y="416"/>
                  </a:cubicBezTo>
                  <a:cubicBezTo>
                    <a:pt x="135" y="416"/>
                    <a:pt x="107" y="388"/>
                    <a:pt x="107" y="354"/>
                  </a:cubicBezTo>
                  <a:cubicBezTo>
                    <a:pt x="107" y="319"/>
                    <a:pt x="135" y="292"/>
                    <a:pt x="169" y="29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7">
              <a:extLst>
                <a:ext uri="{FF2B5EF4-FFF2-40B4-BE49-F238E27FC236}">
                  <a16:creationId xmlns:a16="http://schemas.microsoft.com/office/drawing/2014/main" xmlns="" id="{7E2BE050-5840-4C39-8F58-776453D1D319}"/>
                </a:ext>
              </a:extLst>
            </p:cNvPr>
            <p:cNvSpPr>
              <a:spLocks noEditPoints="1"/>
            </p:cNvSpPr>
            <p:nvPr/>
          </p:nvSpPr>
          <p:spPr bwMode="auto">
            <a:xfrm>
              <a:off x="-2260601" y="725488"/>
              <a:ext cx="2038350" cy="2012950"/>
            </a:xfrm>
            <a:custGeom>
              <a:avLst/>
              <a:gdLst>
                <a:gd name="T0" fmla="*/ 525 w 542"/>
                <a:gd name="T1" fmla="*/ 440 h 535"/>
                <a:gd name="T2" fmla="*/ 370 w 542"/>
                <a:gd name="T3" fmla="*/ 285 h 535"/>
                <a:gd name="T4" fmla="*/ 391 w 542"/>
                <a:gd name="T5" fmla="*/ 196 h 535"/>
                <a:gd name="T6" fmla="*/ 334 w 542"/>
                <a:gd name="T7" fmla="*/ 58 h 535"/>
                <a:gd name="T8" fmla="*/ 196 w 542"/>
                <a:gd name="T9" fmla="*/ 0 h 535"/>
                <a:gd name="T10" fmla="*/ 58 w 542"/>
                <a:gd name="T11" fmla="*/ 58 h 535"/>
                <a:gd name="T12" fmla="*/ 0 w 542"/>
                <a:gd name="T13" fmla="*/ 196 h 535"/>
                <a:gd name="T14" fmla="*/ 58 w 542"/>
                <a:gd name="T15" fmla="*/ 334 h 535"/>
                <a:gd name="T16" fmla="*/ 196 w 542"/>
                <a:gd name="T17" fmla="*/ 391 h 535"/>
                <a:gd name="T18" fmla="*/ 285 w 542"/>
                <a:gd name="T19" fmla="*/ 370 h 535"/>
                <a:gd name="T20" fmla="*/ 440 w 542"/>
                <a:gd name="T21" fmla="*/ 526 h 535"/>
                <a:gd name="T22" fmla="*/ 464 w 542"/>
                <a:gd name="T23" fmla="*/ 535 h 535"/>
                <a:gd name="T24" fmla="*/ 464 w 542"/>
                <a:gd name="T25" fmla="*/ 535 h 535"/>
                <a:gd name="T26" fmla="*/ 511 w 542"/>
                <a:gd name="T27" fmla="*/ 511 h 535"/>
                <a:gd name="T28" fmla="*/ 525 w 542"/>
                <a:gd name="T29" fmla="*/ 440 h 535"/>
                <a:gd name="T30" fmla="*/ 196 w 542"/>
                <a:gd name="T31" fmla="*/ 343 h 535"/>
                <a:gd name="T32" fmla="*/ 91 w 542"/>
                <a:gd name="T33" fmla="*/ 300 h 535"/>
                <a:gd name="T34" fmla="*/ 91 w 542"/>
                <a:gd name="T35" fmla="*/ 300 h 535"/>
                <a:gd name="T36" fmla="*/ 48 w 542"/>
                <a:gd name="T37" fmla="*/ 196 h 535"/>
                <a:gd name="T38" fmla="*/ 91 w 542"/>
                <a:gd name="T39" fmla="*/ 92 h 535"/>
                <a:gd name="T40" fmla="*/ 196 w 542"/>
                <a:gd name="T41" fmla="*/ 48 h 535"/>
                <a:gd name="T42" fmla="*/ 300 w 542"/>
                <a:gd name="T43" fmla="*/ 92 h 535"/>
                <a:gd name="T44" fmla="*/ 343 w 542"/>
                <a:gd name="T45" fmla="*/ 196 h 535"/>
                <a:gd name="T46" fmla="*/ 300 w 542"/>
                <a:gd name="T47" fmla="*/ 300 h 535"/>
                <a:gd name="T48" fmla="*/ 196 w 542"/>
                <a:gd name="T49" fmla="*/ 343 h 535"/>
                <a:gd name="T50" fmla="*/ 356 w 542"/>
                <a:gd name="T51" fmla="*/ 356 h 535"/>
                <a:gd name="T52" fmla="*/ 347 w 542"/>
                <a:gd name="T53" fmla="*/ 364 h 535"/>
                <a:gd name="T54" fmla="*/ 325 w 542"/>
                <a:gd name="T55" fmla="*/ 342 h 535"/>
                <a:gd name="T56" fmla="*/ 334 w 542"/>
                <a:gd name="T57" fmla="*/ 334 h 535"/>
                <a:gd name="T58" fmla="*/ 342 w 542"/>
                <a:gd name="T59" fmla="*/ 325 h 535"/>
                <a:gd name="T60" fmla="*/ 364 w 542"/>
                <a:gd name="T61" fmla="*/ 347 h 535"/>
                <a:gd name="T62" fmla="*/ 356 w 542"/>
                <a:gd name="T63" fmla="*/ 356 h 535"/>
                <a:gd name="T64" fmla="*/ 477 w 542"/>
                <a:gd name="T65" fmla="*/ 477 h 535"/>
                <a:gd name="T66" fmla="*/ 468 w 542"/>
                <a:gd name="T67" fmla="*/ 485 h 535"/>
                <a:gd name="T68" fmla="*/ 381 w 542"/>
                <a:gd name="T69" fmla="*/ 398 h 535"/>
                <a:gd name="T70" fmla="*/ 390 w 542"/>
                <a:gd name="T71" fmla="*/ 390 h 535"/>
                <a:gd name="T72" fmla="*/ 398 w 542"/>
                <a:gd name="T73" fmla="*/ 381 h 535"/>
                <a:gd name="T74" fmla="*/ 485 w 542"/>
                <a:gd name="T75" fmla="*/ 468 h 535"/>
                <a:gd name="T76" fmla="*/ 477 w 542"/>
                <a:gd name="T77" fmla="*/ 477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2" h="535">
                  <a:moveTo>
                    <a:pt x="525" y="440"/>
                  </a:moveTo>
                  <a:cubicBezTo>
                    <a:pt x="370" y="285"/>
                    <a:pt x="370" y="285"/>
                    <a:pt x="370" y="285"/>
                  </a:cubicBezTo>
                  <a:cubicBezTo>
                    <a:pt x="384" y="258"/>
                    <a:pt x="391" y="227"/>
                    <a:pt x="391" y="196"/>
                  </a:cubicBezTo>
                  <a:cubicBezTo>
                    <a:pt x="391" y="144"/>
                    <a:pt x="371" y="95"/>
                    <a:pt x="334" y="58"/>
                  </a:cubicBezTo>
                  <a:cubicBezTo>
                    <a:pt x="297" y="21"/>
                    <a:pt x="248" y="0"/>
                    <a:pt x="196" y="0"/>
                  </a:cubicBezTo>
                  <a:cubicBezTo>
                    <a:pt x="144" y="0"/>
                    <a:pt x="94" y="21"/>
                    <a:pt x="58" y="58"/>
                  </a:cubicBezTo>
                  <a:cubicBezTo>
                    <a:pt x="21" y="95"/>
                    <a:pt x="0" y="144"/>
                    <a:pt x="0" y="196"/>
                  </a:cubicBezTo>
                  <a:cubicBezTo>
                    <a:pt x="0" y="248"/>
                    <a:pt x="21" y="297"/>
                    <a:pt x="58" y="334"/>
                  </a:cubicBezTo>
                  <a:cubicBezTo>
                    <a:pt x="94" y="371"/>
                    <a:pt x="144" y="391"/>
                    <a:pt x="196" y="391"/>
                  </a:cubicBezTo>
                  <a:cubicBezTo>
                    <a:pt x="227" y="391"/>
                    <a:pt x="258" y="384"/>
                    <a:pt x="285" y="370"/>
                  </a:cubicBezTo>
                  <a:cubicBezTo>
                    <a:pt x="440" y="526"/>
                    <a:pt x="440" y="526"/>
                    <a:pt x="440" y="526"/>
                  </a:cubicBezTo>
                  <a:cubicBezTo>
                    <a:pt x="446" y="532"/>
                    <a:pt x="455" y="535"/>
                    <a:pt x="464" y="535"/>
                  </a:cubicBezTo>
                  <a:cubicBezTo>
                    <a:pt x="464" y="535"/>
                    <a:pt x="464" y="535"/>
                    <a:pt x="464" y="535"/>
                  </a:cubicBezTo>
                  <a:cubicBezTo>
                    <a:pt x="479" y="535"/>
                    <a:pt x="496" y="526"/>
                    <a:pt x="511" y="511"/>
                  </a:cubicBezTo>
                  <a:cubicBezTo>
                    <a:pt x="536" y="486"/>
                    <a:pt x="542" y="457"/>
                    <a:pt x="525" y="440"/>
                  </a:cubicBezTo>
                  <a:close/>
                  <a:moveTo>
                    <a:pt x="196" y="343"/>
                  </a:moveTo>
                  <a:cubicBezTo>
                    <a:pt x="156" y="343"/>
                    <a:pt x="119" y="328"/>
                    <a:pt x="91" y="300"/>
                  </a:cubicBezTo>
                  <a:cubicBezTo>
                    <a:pt x="91" y="300"/>
                    <a:pt x="91" y="300"/>
                    <a:pt x="91" y="300"/>
                  </a:cubicBezTo>
                  <a:cubicBezTo>
                    <a:pt x="64" y="272"/>
                    <a:pt x="48" y="235"/>
                    <a:pt x="48" y="196"/>
                  </a:cubicBezTo>
                  <a:cubicBezTo>
                    <a:pt x="48" y="156"/>
                    <a:pt x="64" y="119"/>
                    <a:pt x="91" y="92"/>
                  </a:cubicBezTo>
                  <a:cubicBezTo>
                    <a:pt x="119" y="64"/>
                    <a:pt x="156" y="48"/>
                    <a:pt x="196" y="48"/>
                  </a:cubicBezTo>
                  <a:cubicBezTo>
                    <a:pt x="235" y="48"/>
                    <a:pt x="272" y="64"/>
                    <a:pt x="300" y="92"/>
                  </a:cubicBezTo>
                  <a:cubicBezTo>
                    <a:pt x="328" y="119"/>
                    <a:pt x="343" y="156"/>
                    <a:pt x="343" y="196"/>
                  </a:cubicBezTo>
                  <a:cubicBezTo>
                    <a:pt x="343" y="235"/>
                    <a:pt x="328" y="272"/>
                    <a:pt x="300" y="300"/>
                  </a:cubicBezTo>
                  <a:cubicBezTo>
                    <a:pt x="272" y="328"/>
                    <a:pt x="235" y="343"/>
                    <a:pt x="196" y="343"/>
                  </a:cubicBezTo>
                  <a:close/>
                  <a:moveTo>
                    <a:pt x="356" y="356"/>
                  </a:moveTo>
                  <a:cubicBezTo>
                    <a:pt x="352" y="360"/>
                    <a:pt x="349" y="362"/>
                    <a:pt x="347" y="364"/>
                  </a:cubicBezTo>
                  <a:cubicBezTo>
                    <a:pt x="325" y="342"/>
                    <a:pt x="325" y="342"/>
                    <a:pt x="325" y="342"/>
                  </a:cubicBezTo>
                  <a:cubicBezTo>
                    <a:pt x="328" y="340"/>
                    <a:pt x="331" y="337"/>
                    <a:pt x="334" y="334"/>
                  </a:cubicBezTo>
                  <a:cubicBezTo>
                    <a:pt x="337" y="331"/>
                    <a:pt x="340" y="328"/>
                    <a:pt x="342" y="325"/>
                  </a:cubicBezTo>
                  <a:cubicBezTo>
                    <a:pt x="364" y="347"/>
                    <a:pt x="364" y="347"/>
                    <a:pt x="364" y="347"/>
                  </a:cubicBezTo>
                  <a:cubicBezTo>
                    <a:pt x="362" y="349"/>
                    <a:pt x="359" y="353"/>
                    <a:pt x="356" y="356"/>
                  </a:cubicBezTo>
                  <a:close/>
                  <a:moveTo>
                    <a:pt x="477" y="477"/>
                  </a:moveTo>
                  <a:cubicBezTo>
                    <a:pt x="474" y="481"/>
                    <a:pt x="470" y="483"/>
                    <a:pt x="468" y="485"/>
                  </a:cubicBezTo>
                  <a:cubicBezTo>
                    <a:pt x="381" y="398"/>
                    <a:pt x="381" y="398"/>
                    <a:pt x="381" y="398"/>
                  </a:cubicBezTo>
                  <a:cubicBezTo>
                    <a:pt x="384" y="395"/>
                    <a:pt x="387" y="392"/>
                    <a:pt x="390" y="390"/>
                  </a:cubicBezTo>
                  <a:cubicBezTo>
                    <a:pt x="393" y="387"/>
                    <a:pt x="396" y="384"/>
                    <a:pt x="398" y="381"/>
                  </a:cubicBezTo>
                  <a:cubicBezTo>
                    <a:pt x="485" y="468"/>
                    <a:pt x="485" y="468"/>
                    <a:pt x="485" y="468"/>
                  </a:cubicBezTo>
                  <a:cubicBezTo>
                    <a:pt x="483" y="470"/>
                    <a:pt x="481" y="474"/>
                    <a:pt x="477" y="4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
            <a:extLst>
              <a:ext uri="{FF2B5EF4-FFF2-40B4-BE49-F238E27FC236}">
                <a16:creationId xmlns:a16="http://schemas.microsoft.com/office/drawing/2014/main" xmlns="" id="{AF5D2F50-B112-417D-B13D-2F9B9F35C7B4}"/>
              </a:ext>
            </a:extLst>
          </p:cNvPr>
          <p:cNvGrpSpPr/>
          <p:nvPr/>
        </p:nvGrpSpPr>
        <p:grpSpPr>
          <a:xfrm>
            <a:off x="9163800" y="2191472"/>
            <a:ext cx="2529761" cy="2119836"/>
            <a:chOff x="9163800" y="2718450"/>
            <a:chExt cx="2529761" cy="1938297"/>
          </a:xfrm>
        </p:grpSpPr>
        <p:sp>
          <p:nvSpPr>
            <p:cNvPr id="58" name="Rectangle 57">
              <a:extLst>
                <a:ext uri="{FF2B5EF4-FFF2-40B4-BE49-F238E27FC236}">
                  <a16:creationId xmlns:a16="http://schemas.microsoft.com/office/drawing/2014/main" xmlns="" id="{2C6864F1-5AF8-4E85-B7FB-D38E8D6AB11F}"/>
                </a:ext>
              </a:extLst>
            </p:cNvPr>
            <p:cNvSpPr/>
            <p:nvPr/>
          </p:nvSpPr>
          <p:spPr>
            <a:xfrm>
              <a:off x="9168832" y="3724491"/>
              <a:ext cx="2524729" cy="93225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800" b="1">
                  <a:solidFill>
                    <a:schemeClr val="accent2"/>
                  </a:solidFill>
                </a:rPr>
                <a:t>6</a:t>
              </a:r>
              <a:endParaRPr lang="en-US" sz="2800" b="1" dirty="0">
                <a:solidFill>
                  <a:schemeClr val="accent2"/>
                </a:solidFill>
              </a:endParaRPr>
            </a:p>
          </p:txBody>
        </p:sp>
        <p:sp>
          <p:nvSpPr>
            <p:cNvPr id="92" name="Rectangle 91">
              <a:extLst>
                <a:ext uri="{FF2B5EF4-FFF2-40B4-BE49-F238E27FC236}">
                  <a16:creationId xmlns:a16="http://schemas.microsoft.com/office/drawing/2014/main" xmlns="" id="{14D304B9-6FA8-4681-90C0-D2368C7DA4CA}"/>
                </a:ext>
              </a:extLst>
            </p:cNvPr>
            <p:cNvSpPr/>
            <p:nvPr/>
          </p:nvSpPr>
          <p:spPr>
            <a:xfrm>
              <a:off x="9163800" y="2718450"/>
              <a:ext cx="2524729" cy="93225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800" b="1">
                  <a:solidFill>
                    <a:schemeClr val="accent2"/>
                  </a:solidFill>
                </a:rPr>
                <a:t>8</a:t>
              </a:r>
              <a:endParaRPr lang="en-US" sz="2800" b="1" dirty="0">
                <a:solidFill>
                  <a:schemeClr val="accent2"/>
                </a:solidFill>
              </a:endParaRPr>
            </a:p>
          </p:txBody>
        </p:sp>
      </p:grpSp>
      <p:sp>
        <p:nvSpPr>
          <p:cNvPr id="94" name="TextBox 93">
            <a:extLst>
              <a:ext uri="{FF2B5EF4-FFF2-40B4-BE49-F238E27FC236}">
                <a16:creationId xmlns:a16="http://schemas.microsoft.com/office/drawing/2014/main" xmlns="" id="{F6C8ECB9-E72A-4FDA-8D5D-407C4DC3A5A8}"/>
              </a:ext>
            </a:extLst>
          </p:cNvPr>
          <p:cNvSpPr txBox="1"/>
          <p:nvPr/>
        </p:nvSpPr>
        <p:spPr>
          <a:xfrm>
            <a:off x="9639928" y="3463480"/>
            <a:ext cx="1084586" cy="646331"/>
          </a:xfrm>
          <a:prstGeom prst="rect">
            <a:avLst/>
          </a:prstGeom>
          <a:noFill/>
          <a:ln>
            <a:noFill/>
          </a:ln>
        </p:spPr>
        <p:txBody>
          <a:bodyPr vert="horz" wrap="square" lIns="91440" tIns="45720" rIns="91440" bIns="45720" numCol="1" rtlCol="0" anchor="ctr" anchorCtr="0" compatLnSpc="1">
            <a:prstTxWarp prst="textNoShape">
              <a:avLst/>
            </a:prstTxWarp>
            <a:spAutoFit/>
          </a:bodyPr>
          <a:lstStyle/>
          <a:p>
            <a:r>
              <a:rPr lang="en-US" sz="1200">
                <a:solidFill>
                  <a:schemeClr val="accent2"/>
                </a:solidFill>
                <a:ea typeface="ＭＳ Ｐゴシック" charset="-128"/>
              </a:rPr>
              <a:t>Disease Areas researched*</a:t>
            </a:r>
            <a:endParaRPr lang="en-US" sz="1200" dirty="0">
              <a:solidFill>
                <a:schemeClr val="accent2"/>
              </a:solidFill>
              <a:ea typeface="ＭＳ Ｐゴシック" charset="-128"/>
            </a:endParaRPr>
          </a:p>
        </p:txBody>
      </p:sp>
      <p:sp>
        <p:nvSpPr>
          <p:cNvPr id="98" name="Freeform 47">
            <a:extLst>
              <a:ext uri="{FF2B5EF4-FFF2-40B4-BE49-F238E27FC236}">
                <a16:creationId xmlns:a16="http://schemas.microsoft.com/office/drawing/2014/main" xmlns="" id="{B402C374-3979-4F64-A572-6832673C2036}"/>
              </a:ext>
            </a:extLst>
          </p:cNvPr>
          <p:cNvSpPr>
            <a:spLocks/>
          </p:cNvSpPr>
          <p:nvPr/>
        </p:nvSpPr>
        <p:spPr bwMode="auto">
          <a:xfrm>
            <a:off x="10740420" y="2421035"/>
            <a:ext cx="593879" cy="593879"/>
          </a:xfrm>
          <a:custGeom>
            <a:avLst/>
            <a:gdLst>
              <a:gd name="T0" fmla="*/ 1935 w 2048"/>
              <a:gd name="T1" fmla="*/ 1934 h 2048"/>
              <a:gd name="T2" fmla="*/ 114 w 2048"/>
              <a:gd name="T3" fmla="*/ 1934 h 2048"/>
              <a:gd name="T4" fmla="*/ 114 w 2048"/>
              <a:gd name="T5" fmla="*/ 114 h 2048"/>
              <a:gd name="T6" fmla="*/ 237 w 2048"/>
              <a:gd name="T7" fmla="*/ 114 h 2048"/>
              <a:gd name="T8" fmla="*/ 237 w 2048"/>
              <a:gd name="T9" fmla="*/ 0 h 2048"/>
              <a:gd name="T10" fmla="*/ 0 w 2048"/>
              <a:gd name="T11" fmla="*/ 0 h 2048"/>
              <a:gd name="T12" fmla="*/ 0 w 2048"/>
              <a:gd name="T13" fmla="*/ 2048 h 2048"/>
              <a:gd name="T14" fmla="*/ 2048 w 2048"/>
              <a:gd name="T15" fmla="*/ 2048 h 2048"/>
              <a:gd name="T16" fmla="*/ 2048 w 2048"/>
              <a:gd name="T17" fmla="*/ 1802 h 2048"/>
              <a:gd name="T18" fmla="*/ 1935 w 2048"/>
              <a:gd name="T19" fmla="*/ 1802 h 2048"/>
              <a:gd name="T20" fmla="*/ 1935 w 2048"/>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8" h="2048">
                <a:moveTo>
                  <a:pt x="1935" y="1934"/>
                </a:moveTo>
                <a:lnTo>
                  <a:pt x="114" y="1934"/>
                </a:lnTo>
                <a:lnTo>
                  <a:pt x="114" y="114"/>
                </a:lnTo>
                <a:lnTo>
                  <a:pt x="237" y="114"/>
                </a:lnTo>
                <a:lnTo>
                  <a:pt x="237" y="0"/>
                </a:lnTo>
                <a:lnTo>
                  <a:pt x="0" y="0"/>
                </a:lnTo>
                <a:lnTo>
                  <a:pt x="0" y="2048"/>
                </a:lnTo>
                <a:lnTo>
                  <a:pt x="2048" y="2048"/>
                </a:lnTo>
                <a:lnTo>
                  <a:pt x="2048" y="1802"/>
                </a:lnTo>
                <a:lnTo>
                  <a:pt x="1935" y="1802"/>
                </a:lnTo>
                <a:lnTo>
                  <a:pt x="1935" y="193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48">
            <a:extLst>
              <a:ext uri="{FF2B5EF4-FFF2-40B4-BE49-F238E27FC236}">
                <a16:creationId xmlns:a16="http://schemas.microsoft.com/office/drawing/2014/main" xmlns="" id="{9B832357-0923-44EC-A13D-ED33EB692139}"/>
              </a:ext>
            </a:extLst>
          </p:cNvPr>
          <p:cNvSpPr>
            <a:spLocks noEditPoints="1"/>
          </p:cNvSpPr>
          <p:nvPr/>
        </p:nvSpPr>
        <p:spPr bwMode="auto">
          <a:xfrm>
            <a:off x="10860762" y="2373478"/>
            <a:ext cx="521094" cy="521094"/>
          </a:xfrm>
          <a:custGeom>
            <a:avLst/>
            <a:gdLst>
              <a:gd name="T0" fmla="*/ 379 w 758"/>
              <a:gd name="T1" fmla="*/ 758 h 758"/>
              <a:gd name="T2" fmla="*/ 379 w 758"/>
              <a:gd name="T3" fmla="*/ 758 h 758"/>
              <a:gd name="T4" fmla="*/ 379 w 758"/>
              <a:gd name="T5" fmla="*/ 758 h 758"/>
              <a:gd name="T6" fmla="*/ 379 w 758"/>
              <a:gd name="T7" fmla="*/ 758 h 758"/>
              <a:gd name="T8" fmla="*/ 758 w 758"/>
              <a:gd name="T9" fmla="*/ 379 h 758"/>
              <a:gd name="T10" fmla="*/ 379 w 758"/>
              <a:gd name="T11" fmla="*/ 0 h 758"/>
              <a:gd name="T12" fmla="*/ 379 w 758"/>
              <a:gd name="T13" fmla="*/ 0 h 758"/>
              <a:gd name="T14" fmla="*/ 379 w 758"/>
              <a:gd name="T15" fmla="*/ 0 h 758"/>
              <a:gd name="T16" fmla="*/ 379 w 758"/>
              <a:gd name="T17" fmla="*/ 0 h 758"/>
              <a:gd name="T18" fmla="*/ 0 w 758"/>
              <a:gd name="T19" fmla="*/ 379 h 758"/>
              <a:gd name="T20" fmla="*/ 379 w 758"/>
              <a:gd name="T21" fmla="*/ 758 h 758"/>
              <a:gd name="T22" fmla="*/ 49 w 758"/>
              <a:gd name="T23" fmla="*/ 403 h 758"/>
              <a:gd name="T24" fmla="*/ 178 w 758"/>
              <a:gd name="T25" fmla="*/ 403 h 758"/>
              <a:gd name="T26" fmla="*/ 261 w 758"/>
              <a:gd name="T27" fmla="*/ 688 h 758"/>
              <a:gd name="T28" fmla="*/ 49 w 758"/>
              <a:gd name="T29" fmla="*/ 403 h 758"/>
              <a:gd name="T30" fmla="*/ 403 w 758"/>
              <a:gd name="T31" fmla="*/ 706 h 758"/>
              <a:gd name="T32" fmla="*/ 403 w 758"/>
              <a:gd name="T33" fmla="*/ 403 h 758"/>
              <a:gd name="T34" fmla="*/ 532 w 758"/>
              <a:gd name="T35" fmla="*/ 403 h 758"/>
              <a:gd name="T36" fmla="*/ 483 w 758"/>
              <a:gd name="T37" fmla="*/ 619 h 758"/>
              <a:gd name="T38" fmla="*/ 403 w 758"/>
              <a:gd name="T39" fmla="*/ 706 h 758"/>
              <a:gd name="T40" fmla="*/ 403 w 758"/>
              <a:gd name="T41" fmla="*/ 355 h 758"/>
              <a:gd name="T42" fmla="*/ 403 w 758"/>
              <a:gd name="T43" fmla="*/ 52 h 758"/>
              <a:gd name="T44" fmla="*/ 483 w 758"/>
              <a:gd name="T45" fmla="*/ 139 h 758"/>
              <a:gd name="T46" fmla="*/ 532 w 758"/>
              <a:gd name="T47" fmla="*/ 355 h 758"/>
              <a:gd name="T48" fmla="*/ 403 w 758"/>
              <a:gd name="T49" fmla="*/ 355 h 758"/>
              <a:gd name="T50" fmla="*/ 355 w 758"/>
              <a:gd name="T51" fmla="*/ 52 h 758"/>
              <a:gd name="T52" fmla="*/ 355 w 758"/>
              <a:gd name="T53" fmla="*/ 355 h 758"/>
              <a:gd name="T54" fmla="*/ 226 w 758"/>
              <a:gd name="T55" fmla="*/ 355 h 758"/>
              <a:gd name="T56" fmla="*/ 275 w 758"/>
              <a:gd name="T57" fmla="*/ 139 h 758"/>
              <a:gd name="T58" fmla="*/ 355 w 758"/>
              <a:gd name="T59" fmla="*/ 52 h 758"/>
              <a:gd name="T60" fmla="*/ 355 w 758"/>
              <a:gd name="T61" fmla="*/ 403 h 758"/>
              <a:gd name="T62" fmla="*/ 355 w 758"/>
              <a:gd name="T63" fmla="*/ 706 h 758"/>
              <a:gd name="T64" fmla="*/ 275 w 758"/>
              <a:gd name="T65" fmla="*/ 619 h 758"/>
              <a:gd name="T66" fmla="*/ 226 w 758"/>
              <a:gd name="T67" fmla="*/ 403 h 758"/>
              <a:gd name="T68" fmla="*/ 355 w 758"/>
              <a:gd name="T69" fmla="*/ 403 h 758"/>
              <a:gd name="T70" fmla="*/ 497 w 758"/>
              <a:gd name="T71" fmla="*/ 688 h 758"/>
              <a:gd name="T72" fmla="*/ 580 w 758"/>
              <a:gd name="T73" fmla="*/ 403 h 758"/>
              <a:gd name="T74" fmla="*/ 709 w 758"/>
              <a:gd name="T75" fmla="*/ 403 h 758"/>
              <a:gd name="T76" fmla="*/ 497 w 758"/>
              <a:gd name="T77" fmla="*/ 688 h 758"/>
              <a:gd name="T78" fmla="*/ 709 w 758"/>
              <a:gd name="T79" fmla="*/ 355 h 758"/>
              <a:gd name="T80" fmla="*/ 580 w 758"/>
              <a:gd name="T81" fmla="*/ 355 h 758"/>
              <a:gd name="T82" fmla="*/ 497 w 758"/>
              <a:gd name="T83" fmla="*/ 70 h 758"/>
              <a:gd name="T84" fmla="*/ 709 w 758"/>
              <a:gd name="T85" fmla="*/ 355 h 758"/>
              <a:gd name="T86" fmla="*/ 261 w 758"/>
              <a:gd name="T87" fmla="*/ 70 h 758"/>
              <a:gd name="T88" fmla="*/ 178 w 758"/>
              <a:gd name="T89" fmla="*/ 355 h 758"/>
              <a:gd name="T90" fmla="*/ 49 w 758"/>
              <a:gd name="T91" fmla="*/ 355 h 758"/>
              <a:gd name="T92" fmla="*/ 261 w 758"/>
              <a:gd name="T93" fmla="*/ 7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8" h="758">
                <a:moveTo>
                  <a:pt x="379" y="758"/>
                </a:moveTo>
                <a:cubicBezTo>
                  <a:pt x="379" y="758"/>
                  <a:pt x="379" y="758"/>
                  <a:pt x="379" y="758"/>
                </a:cubicBezTo>
                <a:cubicBezTo>
                  <a:pt x="379" y="758"/>
                  <a:pt x="379" y="758"/>
                  <a:pt x="379" y="758"/>
                </a:cubicBezTo>
                <a:cubicBezTo>
                  <a:pt x="379" y="758"/>
                  <a:pt x="379" y="758"/>
                  <a:pt x="379" y="758"/>
                </a:cubicBezTo>
                <a:cubicBezTo>
                  <a:pt x="588" y="758"/>
                  <a:pt x="758" y="588"/>
                  <a:pt x="758" y="379"/>
                </a:cubicBezTo>
                <a:cubicBezTo>
                  <a:pt x="758" y="170"/>
                  <a:pt x="588" y="0"/>
                  <a:pt x="379" y="0"/>
                </a:cubicBezTo>
                <a:cubicBezTo>
                  <a:pt x="379" y="0"/>
                  <a:pt x="379" y="0"/>
                  <a:pt x="379" y="0"/>
                </a:cubicBezTo>
                <a:cubicBezTo>
                  <a:pt x="379" y="0"/>
                  <a:pt x="379" y="0"/>
                  <a:pt x="379" y="0"/>
                </a:cubicBezTo>
                <a:cubicBezTo>
                  <a:pt x="379" y="0"/>
                  <a:pt x="379" y="0"/>
                  <a:pt x="379" y="0"/>
                </a:cubicBezTo>
                <a:cubicBezTo>
                  <a:pt x="170" y="0"/>
                  <a:pt x="0" y="170"/>
                  <a:pt x="0" y="379"/>
                </a:cubicBezTo>
                <a:cubicBezTo>
                  <a:pt x="0" y="588"/>
                  <a:pt x="170" y="758"/>
                  <a:pt x="379" y="758"/>
                </a:cubicBezTo>
                <a:close/>
                <a:moveTo>
                  <a:pt x="49" y="403"/>
                </a:moveTo>
                <a:cubicBezTo>
                  <a:pt x="178" y="403"/>
                  <a:pt x="178" y="403"/>
                  <a:pt x="178" y="403"/>
                </a:cubicBezTo>
                <a:cubicBezTo>
                  <a:pt x="182" y="522"/>
                  <a:pt x="213" y="624"/>
                  <a:pt x="261" y="688"/>
                </a:cubicBezTo>
                <a:cubicBezTo>
                  <a:pt x="144" y="643"/>
                  <a:pt x="58" y="534"/>
                  <a:pt x="49" y="403"/>
                </a:cubicBezTo>
                <a:close/>
                <a:moveTo>
                  <a:pt x="403" y="706"/>
                </a:moveTo>
                <a:cubicBezTo>
                  <a:pt x="403" y="403"/>
                  <a:pt x="403" y="403"/>
                  <a:pt x="403" y="403"/>
                </a:cubicBezTo>
                <a:cubicBezTo>
                  <a:pt x="532" y="403"/>
                  <a:pt x="532" y="403"/>
                  <a:pt x="532" y="403"/>
                </a:cubicBezTo>
                <a:cubicBezTo>
                  <a:pt x="529" y="485"/>
                  <a:pt x="512" y="561"/>
                  <a:pt x="483" y="619"/>
                </a:cubicBezTo>
                <a:cubicBezTo>
                  <a:pt x="460" y="665"/>
                  <a:pt x="432" y="695"/>
                  <a:pt x="403" y="706"/>
                </a:cubicBezTo>
                <a:close/>
                <a:moveTo>
                  <a:pt x="403" y="355"/>
                </a:moveTo>
                <a:cubicBezTo>
                  <a:pt x="403" y="52"/>
                  <a:pt x="403" y="52"/>
                  <a:pt x="403" y="52"/>
                </a:cubicBezTo>
                <a:cubicBezTo>
                  <a:pt x="432" y="63"/>
                  <a:pt x="460" y="93"/>
                  <a:pt x="483" y="139"/>
                </a:cubicBezTo>
                <a:cubicBezTo>
                  <a:pt x="512" y="197"/>
                  <a:pt x="529" y="273"/>
                  <a:pt x="532" y="355"/>
                </a:cubicBezTo>
                <a:lnTo>
                  <a:pt x="403" y="355"/>
                </a:lnTo>
                <a:close/>
                <a:moveTo>
                  <a:pt x="355" y="52"/>
                </a:moveTo>
                <a:cubicBezTo>
                  <a:pt x="355" y="355"/>
                  <a:pt x="355" y="355"/>
                  <a:pt x="355" y="355"/>
                </a:cubicBezTo>
                <a:cubicBezTo>
                  <a:pt x="226" y="355"/>
                  <a:pt x="226" y="355"/>
                  <a:pt x="226" y="355"/>
                </a:cubicBezTo>
                <a:cubicBezTo>
                  <a:pt x="229" y="273"/>
                  <a:pt x="246" y="197"/>
                  <a:pt x="275" y="139"/>
                </a:cubicBezTo>
                <a:cubicBezTo>
                  <a:pt x="298" y="93"/>
                  <a:pt x="326" y="63"/>
                  <a:pt x="355" y="52"/>
                </a:cubicBezTo>
                <a:close/>
                <a:moveTo>
                  <a:pt x="355" y="403"/>
                </a:moveTo>
                <a:cubicBezTo>
                  <a:pt x="355" y="706"/>
                  <a:pt x="355" y="706"/>
                  <a:pt x="355" y="706"/>
                </a:cubicBezTo>
                <a:cubicBezTo>
                  <a:pt x="326" y="695"/>
                  <a:pt x="298" y="665"/>
                  <a:pt x="275" y="619"/>
                </a:cubicBezTo>
                <a:cubicBezTo>
                  <a:pt x="246" y="561"/>
                  <a:pt x="229" y="485"/>
                  <a:pt x="226" y="403"/>
                </a:cubicBezTo>
                <a:lnTo>
                  <a:pt x="355" y="403"/>
                </a:lnTo>
                <a:close/>
                <a:moveTo>
                  <a:pt x="497" y="688"/>
                </a:moveTo>
                <a:cubicBezTo>
                  <a:pt x="545" y="624"/>
                  <a:pt x="576" y="522"/>
                  <a:pt x="580" y="403"/>
                </a:cubicBezTo>
                <a:cubicBezTo>
                  <a:pt x="709" y="403"/>
                  <a:pt x="709" y="403"/>
                  <a:pt x="709" y="403"/>
                </a:cubicBezTo>
                <a:cubicBezTo>
                  <a:pt x="700" y="534"/>
                  <a:pt x="614" y="643"/>
                  <a:pt x="497" y="688"/>
                </a:cubicBezTo>
                <a:close/>
                <a:moveTo>
                  <a:pt x="709" y="355"/>
                </a:moveTo>
                <a:cubicBezTo>
                  <a:pt x="580" y="355"/>
                  <a:pt x="580" y="355"/>
                  <a:pt x="580" y="355"/>
                </a:cubicBezTo>
                <a:cubicBezTo>
                  <a:pt x="576" y="236"/>
                  <a:pt x="545" y="134"/>
                  <a:pt x="497" y="70"/>
                </a:cubicBezTo>
                <a:cubicBezTo>
                  <a:pt x="614" y="115"/>
                  <a:pt x="700" y="224"/>
                  <a:pt x="709" y="355"/>
                </a:cubicBezTo>
                <a:close/>
                <a:moveTo>
                  <a:pt x="261" y="70"/>
                </a:moveTo>
                <a:cubicBezTo>
                  <a:pt x="213" y="134"/>
                  <a:pt x="182" y="236"/>
                  <a:pt x="178" y="355"/>
                </a:cubicBezTo>
                <a:cubicBezTo>
                  <a:pt x="49" y="355"/>
                  <a:pt x="49" y="355"/>
                  <a:pt x="49" y="355"/>
                </a:cubicBezTo>
                <a:cubicBezTo>
                  <a:pt x="58" y="224"/>
                  <a:pt x="144" y="115"/>
                  <a:pt x="261" y="7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8">
            <a:extLst>
              <a:ext uri="{FF2B5EF4-FFF2-40B4-BE49-F238E27FC236}">
                <a16:creationId xmlns:a16="http://schemas.microsoft.com/office/drawing/2014/main" xmlns="" id="{C24F0070-256F-4D3C-880A-0510AA0AD18B}"/>
              </a:ext>
            </a:extLst>
          </p:cNvPr>
          <p:cNvSpPr>
            <a:spLocks noEditPoints="1"/>
          </p:cNvSpPr>
          <p:nvPr/>
        </p:nvSpPr>
        <p:spPr bwMode="auto">
          <a:xfrm>
            <a:off x="10948066" y="3517036"/>
            <a:ext cx="270845" cy="544451"/>
          </a:xfrm>
          <a:custGeom>
            <a:avLst/>
            <a:gdLst>
              <a:gd name="T0" fmla="*/ 0 w 424"/>
              <a:gd name="T1" fmla="*/ 473 h 954"/>
              <a:gd name="T2" fmla="*/ 169 w 424"/>
              <a:gd name="T3" fmla="*/ 704 h 954"/>
              <a:gd name="T4" fmla="*/ 4 w 424"/>
              <a:gd name="T5" fmla="*/ 930 h 954"/>
              <a:gd name="T6" fmla="*/ 4 w 424"/>
              <a:gd name="T7" fmla="*/ 954 h 954"/>
              <a:gd name="T8" fmla="*/ 52 w 424"/>
              <a:gd name="T9" fmla="*/ 954 h 954"/>
              <a:gd name="T10" fmla="*/ 52 w 424"/>
              <a:gd name="T11" fmla="*/ 930 h 954"/>
              <a:gd name="T12" fmla="*/ 78 w 424"/>
              <a:gd name="T13" fmla="*/ 847 h 954"/>
              <a:gd name="T14" fmla="*/ 215 w 424"/>
              <a:gd name="T15" fmla="*/ 847 h 954"/>
              <a:gd name="T16" fmla="*/ 215 w 424"/>
              <a:gd name="T17" fmla="*/ 799 h 954"/>
              <a:gd name="T18" fmla="*/ 122 w 424"/>
              <a:gd name="T19" fmla="*/ 799 h 954"/>
              <a:gd name="T20" fmla="*/ 212 w 424"/>
              <a:gd name="T21" fmla="*/ 733 h 954"/>
              <a:gd name="T22" fmla="*/ 370 w 424"/>
              <a:gd name="T23" fmla="*/ 906 h 954"/>
              <a:gd name="T24" fmla="*/ 130 w 424"/>
              <a:gd name="T25" fmla="*/ 906 h 954"/>
              <a:gd name="T26" fmla="*/ 130 w 424"/>
              <a:gd name="T27" fmla="*/ 954 h 954"/>
              <a:gd name="T28" fmla="*/ 420 w 424"/>
              <a:gd name="T29" fmla="*/ 954 h 954"/>
              <a:gd name="T30" fmla="*/ 420 w 424"/>
              <a:gd name="T31" fmla="*/ 930 h 954"/>
              <a:gd name="T32" fmla="*/ 256 w 424"/>
              <a:gd name="T33" fmla="*/ 704 h 954"/>
              <a:gd name="T34" fmla="*/ 424 w 424"/>
              <a:gd name="T35" fmla="*/ 473 h 954"/>
              <a:gd name="T36" fmla="*/ 257 w 424"/>
              <a:gd name="T37" fmla="*/ 237 h 954"/>
              <a:gd name="T38" fmla="*/ 419 w 424"/>
              <a:gd name="T39" fmla="*/ 27 h 954"/>
              <a:gd name="T40" fmla="*/ 422 w 424"/>
              <a:gd name="T41" fmla="*/ 0 h 954"/>
              <a:gd name="T42" fmla="*/ 127 w 424"/>
              <a:gd name="T43" fmla="*/ 3 h 954"/>
              <a:gd name="T44" fmla="*/ 127 w 424"/>
              <a:gd name="T45" fmla="*/ 51 h 954"/>
              <a:gd name="T46" fmla="*/ 367 w 424"/>
              <a:gd name="T47" fmla="*/ 49 h 954"/>
              <a:gd name="T48" fmla="*/ 212 w 424"/>
              <a:gd name="T49" fmla="*/ 208 h 954"/>
              <a:gd name="T50" fmla="*/ 126 w 424"/>
              <a:gd name="T51" fmla="*/ 148 h 954"/>
              <a:gd name="T52" fmla="*/ 215 w 424"/>
              <a:gd name="T53" fmla="*/ 147 h 954"/>
              <a:gd name="T54" fmla="*/ 215 w 424"/>
              <a:gd name="T55" fmla="*/ 99 h 954"/>
              <a:gd name="T56" fmla="*/ 82 w 424"/>
              <a:gd name="T57" fmla="*/ 100 h 954"/>
              <a:gd name="T58" fmla="*/ 53 w 424"/>
              <a:gd name="T59" fmla="*/ 23 h 954"/>
              <a:gd name="T60" fmla="*/ 52 w 424"/>
              <a:gd name="T61" fmla="*/ 2 h 954"/>
              <a:gd name="T62" fmla="*/ 4 w 424"/>
              <a:gd name="T63" fmla="*/ 2 h 954"/>
              <a:gd name="T64" fmla="*/ 5 w 424"/>
              <a:gd name="T65" fmla="*/ 27 h 954"/>
              <a:gd name="T66" fmla="*/ 167 w 424"/>
              <a:gd name="T67" fmla="*/ 237 h 954"/>
              <a:gd name="T68" fmla="*/ 0 w 424"/>
              <a:gd name="T69" fmla="*/ 473 h 954"/>
              <a:gd name="T70" fmla="*/ 350 w 424"/>
              <a:gd name="T71" fmla="*/ 381 h 954"/>
              <a:gd name="T72" fmla="*/ 373 w 424"/>
              <a:gd name="T73" fmla="*/ 436 h 954"/>
              <a:gd name="T74" fmla="*/ 52 w 424"/>
              <a:gd name="T75" fmla="*/ 436 h 954"/>
              <a:gd name="T76" fmla="*/ 75 w 424"/>
              <a:gd name="T77" fmla="*/ 381 h 954"/>
              <a:gd name="T78" fmla="*/ 350 w 424"/>
              <a:gd name="T79" fmla="*/ 381 h 954"/>
              <a:gd name="T80" fmla="*/ 117 w 424"/>
              <a:gd name="T81" fmla="*/ 333 h 954"/>
              <a:gd name="T82" fmla="*/ 212 w 424"/>
              <a:gd name="T83" fmla="*/ 265 h 954"/>
              <a:gd name="T84" fmla="*/ 307 w 424"/>
              <a:gd name="T85" fmla="*/ 333 h 954"/>
              <a:gd name="T86" fmla="*/ 117 w 424"/>
              <a:gd name="T87" fmla="*/ 333 h 954"/>
              <a:gd name="T88" fmla="*/ 212 w 424"/>
              <a:gd name="T89" fmla="*/ 675 h 954"/>
              <a:gd name="T90" fmla="*/ 100 w 424"/>
              <a:gd name="T91" fmla="*/ 588 h 954"/>
              <a:gd name="T92" fmla="*/ 251 w 424"/>
              <a:gd name="T93" fmla="*/ 588 h 954"/>
              <a:gd name="T94" fmla="*/ 251 w 424"/>
              <a:gd name="T95" fmla="*/ 540 h 954"/>
              <a:gd name="T96" fmla="*/ 65 w 424"/>
              <a:gd name="T97" fmla="*/ 540 h 954"/>
              <a:gd name="T98" fmla="*/ 49 w 424"/>
              <a:gd name="T99" fmla="*/ 484 h 954"/>
              <a:gd name="T100" fmla="*/ 376 w 424"/>
              <a:gd name="T101" fmla="*/ 484 h 954"/>
              <a:gd name="T102" fmla="*/ 212 w 424"/>
              <a:gd name="T103" fmla="*/ 675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4" h="954">
                <a:moveTo>
                  <a:pt x="0" y="473"/>
                </a:moveTo>
                <a:cubicBezTo>
                  <a:pt x="0" y="581"/>
                  <a:pt x="82" y="646"/>
                  <a:pt x="169" y="704"/>
                </a:cubicBezTo>
                <a:cubicBezTo>
                  <a:pt x="84" y="761"/>
                  <a:pt x="4" y="825"/>
                  <a:pt x="4" y="930"/>
                </a:cubicBezTo>
                <a:cubicBezTo>
                  <a:pt x="4" y="954"/>
                  <a:pt x="4" y="954"/>
                  <a:pt x="4" y="954"/>
                </a:cubicBezTo>
                <a:cubicBezTo>
                  <a:pt x="52" y="954"/>
                  <a:pt x="52" y="954"/>
                  <a:pt x="52" y="954"/>
                </a:cubicBezTo>
                <a:cubicBezTo>
                  <a:pt x="52" y="930"/>
                  <a:pt x="52" y="930"/>
                  <a:pt x="52" y="930"/>
                </a:cubicBezTo>
                <a:cubicBezTo>
                  <a:pt x="52" y="899"/>
                  <a:pt x="62" y="872"/>
                  <a:pt x="78" y="847"/>
                </a:cubicBezTo>
                <a:cubicBezTo>
                  <a:pt x="215" y="847"/>
                  <a:pt x="215" y="847"/>
                  <a:pt x="215" y="847"/>
                </a:cubicBezTo>
                <a:cubicBezTo>
                  <a:pt x="215" y="799"/>
                  <a:pt x="215" y="799"/>
                  <a:pt x="215" y="799"/>
                </a:cubicBezTo>
                <a:cubicBezTo>
                  <a:pt x="122" y="799"/>
                  <a:pt x="122" y="799"/>
                  <a:pt x="122" y="799"/>
                </a:cubicBezTo>
                <a:cubicBezTo>
                  <a:pt x="148" y="776"/>
                  <a:pt x="180" y="755"/>
                  <a:pt x="212" y="733"/>
                </a:cubicBezTo>
                <a:cubicBezTo>
                  <a:pt x="288" y="783"/>
                  <a:pt x="358" y="832"/>
                  <a:pt x="370" y="906"/>
                </a:cubicBezTo>
                <a:cubicBezTo>
                  <a:pt x="130" y="906"/>
                  <a:pt x="130" y="906"/>
                  <a:pt x="130" y="906"/>
                </a:cubicBezTo>
                <a:cubicBezTo>
                  <a:pt x="130" y="954"/>
                  <a:pt x="130" y="954"/>
                  <a:pt x="130" y="954"/>
                </a:cubicBezTo>
                <a:cubicBezTo>
                  <a:pt x="420" y="954"/>
                  <a:pt x="420" y="954"/>
                  <a:pt x="420" y="954"/>
                </a:cubicBezTo>
                <a:cubicBezTo>
                  <a:pt x="420" y="930"/>
                  <a:pt x="420" y="930"/>
                  <a:pt x="420" y="930"/>
                </a:cubicBezTo>
                <a:cubicBezTo>
                  <a:pt x="420" y="825"/>
                  <a:pt x="341" y="761"/>
                  <a:pt x="256" y="704"/>
                </a:cubicBezTo>
                <a:cubicBezTo>
                  <a:pt x="343" y="646"/>
                  <a:pt x="424" y="581"/>
                  <a:pt x="424" y="473"/>
                </a:cubicBezTo>
                <a:cubicBezTo>
                  <a:pt x="424" y="356"/>
                  <a:pt x="341" y="291"/>
                  <a:pt x="257" y="237"/>
                </a:cubicBezTo>
                <a:cubicBezTo>
                  <a:pt x="337" y="185"/>
                  <a:pt x="410" y="128"/>
                  <a:pt x="419" y="27"/>
                </a:cubicBezTo>
                <a:cubicBezTo>
                  <a:pt x="422" y="0"/>
                  <a:pt x="422" y="0"/>
                  <a:pt x="422" y="0"/>
                </a:cubicBezTo>
                <a:cubicBezTo>
                  <a:pt x="127" y="3"/>
                  <a:pt x="127" y="3"/>
                  <a:pt x="127" y="3"/>
                </a:cubicBezTo>
                <a:cubicBezTo>
                  <a:pt x="127" y="51"/>
                  <a:pt x="127" y="51"/>
                  <a:pt x="127" y="51"/>
                </a:cubicBezTo>
                <a:cubicBezTo>
                  <a:pt x="367" y="49"/>
                  <a:pt x="367" y="49"/>
                  <a:pt x="367" y="49"/>
                </a:cubicBezTo>
                <a:cubicBezTo>
                  <a:pt x="349" y="119"/>
                  <a:pt x="283" y="164"/>
                  <a:pt x="212" y="208"/>
                </a:cubicBezTo>
                <a:cubicBezTo>
                  <a:pt x="181" y="189"/>
                  <a:pt x="151" y="169"/>
                  <a:pt x="126" y="148"/>
                </a:cubicBezTo>
                <a:cubicBezTo>
                  <a:pt x="215" y="147"/>
                  <a:pt x="215" y="147"/>
                  <a:pt x="215" y="147"/>
                </a:cubicBezTo>
                <a:cubicBezTo>
                  <a:pt x="215" y="99"/>
                  <a:pt x="215" y="99"/>
                  <a:pt x="215" y="99"/>
                </a:cubicBezTo>
                <a:cubicBezTo>
                  <a:pt x="82" y="100"/>
                  <a:pt x="82" y="100"/>
                  <a:pt x="82" y="100"/>
                </a:cubicBezTo>
                <a:cubicBezTo>
                  <a:pt x="66" y="78"/>
                  <a:pt x="56" y="52"/>
                  <a:pt x="53" y="23"/>
                </a:cubicBezTo>
                <a:cubicBezTo>
                  <a:pt x="53" y="23"/>
                  <a:pt x="52" y="13"/>
                  <a:pt x="52" y="2"/>
                </a:cubicBezTo>
                <a:cubicBezTo>
                  <a:pt x="4" y="2"/>
                  <a:pt x="4" y="2"/>
                  <a:pt x="4" y="2"/>
                </a:cubicBezTo>
                <a:cubicBezTo>
                  <a:pt x="4" y="15"/>
                  <a:pt x="5" y="26"/>
                  <a:pt x="5" y="27"/>
                </a:cubicBezTo>
                <a:cubicBezTo>
                  <a:pt x="14" y="128"/>
                  <a:pt x="88" y="185"/>
                  <a:pt x="167" y="237"/>
                </a:cubicBezTo>
                <a:cubicBezTo>
                  <a:pt x="84" y="291"/>
                  <a:pt x="0" y="356"/>
                  <a:pt x="0" y="473"/>
                </a:cubicBezTo>
                <a:close/>
                <a:moveTo>
                  <a:pt x="350" y="381"/>
                </a:moveTo>
                <a:cubicBezTo>
                  <a:pt x="360" y="397"/>
                  <a:pt x="368" y="416"/>
                  <a:pt x="373" y="436"/>
                </a:cubicBezTo>
                <a:cubicBezTo>
                  <a:pt x="52" y="436"/>
                  <a:pt x="52" y="436"/>
                  <a:pt x="52" y="436"/>
                </a:cubicBezTo>
                <a:cubicBezTo>
                  <a:pt x="56" y="416"/>
                  <a:pt x="64" y="397"/>
                  <a:pt x="75" y="381"/>
                </a:cubicBezTo>
                <a:lnTo>
                  <a:pt x="350" y="381"/>
                </a:lnTo>
                <a:close/>
                <a:moveTo>
                  <a:pt x="117" y="333"/>
                </a:moveTo>
                <a:cubicBezTo>
                  <a:pt x="145" y="308"/>
                  <a:pt x="178" y="287"/>
                  <a:pt x="212" y="265"/>
                </a:cubicBezTo>
                <a:cubicBezTo>
                  <a:pt x="247" y="287"/>
                  <a:pt x="280" y="308"/>
                  <a:pt x="307" y="333"/>
                </a:cubicBezTo>
                <a:lnTo>
                  <a:pt x="117" y="333"/>
                </a:lnTo>
                <a:close/>
                <a:moveTo>
                  <a:pt x="212" y="675"/>
                </a:moveTo>
                <a:cubicBezTo>
                  <a:pt x="170" y="647"/>
                  <a:pt x="130" y="620"/>
                  <a:pt x="100" y="588"/>
                </a:cubicBezTo>
                <a:cubicBezTo>
                  <a:pt x="251" y="588"/>
                  <a:pt x="251" y="588"/>
                  <a:pt x="251" y="588"/>
                </a:cubicBezTo>
                <a:cubicBezTo>
                  <a:pt x="251" y="540"/>
                  <a:pt x="251" y="540"/>
                  <a:pt x="251" y="540"/>
                </a:cubicBezTo>
                <a:cubicBezTo>
                  <a:pt x="65" y="540"/>
                  <a:pt x="65" y="540"/>
                  <a:pt x="65" y="540"/>
                </a:cubicBezTo>
                <a:cubicBezTo>
                  <a:pt x="56" y="523"/>
                  <a:pt x="50" y="505"/>
                  <a:pt x="49" y="484"/>
                </a:cubicBezTo>
                <a:cubicBezTo>
                  <a:pt x="376" y="484"/>
                  <a:pt x="376" y="484"/>
                  <a:pt x="376" y="484"/>
                </a:cubicBezTo>
                <a:cubicBezTo>
                  <a:pt x="369" y="568"/>
                  <a:pt x="295" y="621"/>
                  <a:pt x="212" y="675"/>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47">
            <a:extLst>
              <a:ext uri="{FF2B5EF4-FFF2-40B4-BE49-F238E27FC236}">
                <a16:creationId xmlns:a16="http://schemas.microsoft.com/office/drawing/2014/main" xmlns="" id="{E5629F81-B943-464B-8644-04DC3DABC10B}"/>
              </a:ext>
            </a:extLst>
          </p:cNvPr>
          <p:cNvSpPr>
            <a:spLocks/>
          </p:cNvSpPr>
          <p:nvPr/>
        </p:nvSpPr>
        <p:spPr bwMode="auto">
          <a:xfrm>
            <a:off x="10740420" y="3492930"/>
            <a:ext cx="593880" cy="660889"/>
          </a:xfrm>
          <a:custGeom>
            <a:avLst/>
            <a:gdLst>
              <a:gd name="T0" fmla="*/ 1935 w 2048"/>
              <a:gd name="T1" fmla="*/ 1934 h 2048"/>
              <a:gd name="T2" fmla="*/ 114 w 2048"/>
              <a:gd name="T3" fmla="*/ 1934 h 2048"/>
              <a:gd name="T4" fmla="*/ 114 w 2048"/>
              <a:gd name="T5" fmla="*/ 114 h 2048"/>
              <a:gd name="T6" fmla="*/ 237 w 2048"/>
              <a:gd name="T7" fmla="*/ 114 h 2048"/>
              <a:gd name="T8" fmla="*/ 237 w 2048"/>
              <a:gd name="T9" fmla="*/ 0 h 2048"/>
              <a:gd name="T10" fmla="*/ 0 w 2048"/>
              <a:gd name="T11" fmla="*/ 0 h 2048"/>
              <a:gd name="T12" fmla="*/ 0 w 2048"/>
              <a:gd name="T13" fmla="*/ 2048 h 2048"/>
              <a:gd name="T14" fmla="*/ 2048 w 2048"/>
              <a:gd name="T15" fmla="*/ 2048 h 2048"/>
              <a:gd name="T16" fmla="*/ 2048 w 2048"/>
              <a:gd name="T17" fmla="*/ 1802 h 2048"/>
              <a:gd name="T18" fmla="*/ 1935 w 2048"/>
              <a:gd name="T19" fmla="*/ 1802 h 2048"/>
              <a:gd name="T20" fmla="*/ 1935 w 2048"/>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8" h="2048">
                <a:moveTo>
                  <a:pt x="1935" y="1934"/>
                </a:moveTo>
                <a:lnTo>
                  <a:pt x="114" y="1934"/>
                </a:lnTo>
                <a:lnTo>
                  <a:pt x="114" y="114"/>
                </a:lnTo>
                <a:lnTo>
                  <a:pt x="237" y="114"/>
                </a:lnTo>
                <a:lnTo>
                  <a:pt x="237" y="0"/>
                </a:lnTo>
                <a:lnTo>
                  <a:pt x="0" y="0"/>
                </a:lnTo>
                <a:lnTo>
                  <a:pt x="0" y="2048"/>
                </a:lnTo>
                <a:lnTo>
                  <a:pt x="2048" y="2048"/>
                </a:lnTo>
                <a:lnTo>
                  <a:pt x="2048" y="1802"/>
                </a:lnTo>
                <a:lnTo>
                  <a:pt x="1935" y="1802"/>
                </a:lnTo>
                <a:lnTo>
                  <a:pt x="1935" y="1934"/>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a:extLst>
              <a:ext uri="{FF2B5EF4-FFF2-40B4-BE49-F238E27FC236}">
                <a16:creationId xmlns:a16="http://schemas.microsoft.com/office/drawing/2014/main" xmlns="" id="{6B3BAA37-6C40-4EBC-9759-4243CB54CE74}"/>
              </a:ext>
            </a:extLst>
          </p:cNvPr>
          <p:cNvSpPr txBox="1"/>
          <p:nvPr/>
        </p:nvSpPr>
        <p:spPr>
          <a:xfrm>
            <a:off x="3680537" y="5527862"/>
            <a:ext cx="8084744" cy="738664"/>
          </a:xfrm>
          <a:prstGeom prst="rect">
            <a:avLst/>
          </a:prstGeom>
          <a:noFill/>
        </p:spPr>
        <p:txBody>
          <a:bodyPr wrap="square" rtlCol="0">
            <a:spAutoFit/>
          </a:bodyPr>
          <a:lstStyle/>
          <a:p>
            <a:r>
              <a:rPr lang="en-US" sz="1050" dirty="0">
                <a:solidFill>
                  <a:schemeClr val="tx2"/>
                </a:solidFill>
              </a:rPr>
              <a:t>*Countries were selected based on market size,  geographic spread and payer assessment method; Disease areas were selected based on market size and the types of innovation taking place; case studies included </a:t>
            </a:r>
            <a:r>
              <a:rPr lang="en-US" sz="1050" dirty="0" err="1">
                <a:solidFill>
                  <a:schemeClr val="tx2"/>
                </a:solidFill>
              </a:rPr>
              <a:t>Relvar</a:t>
            </a:r>
            <a:r>
              <a:rPr lang="en-US" sz="1050" dirty="0">
                <a:solidFill>
                  <a:schemeClr val="tx2"/>
                </a:solidFill>
              </a:rPr>
              <a:t> Ellipta™ (COPD and Asthma), </a:t>
            </a:r>
            <a:r>
              <a:rPr lang="en-US" sz="1050" dirty="0" err="1">
                <a:solidFill>
                  <a:schemeClr val="tx2"/>
                </a:solidFill>
              </a:rPr>
              <a:t>Genvoya</a:t>
            </a:r>
            <a:r>
              <a:rPr lang="en-US" sz="1050" dirty="0">
                <a:solidFill>
                  <a:schemeClr val="tx2"/>
                </a:solidFill>
              </a:rPr>
              <a:t>™ (HIV), </a:t>
            </a:r>
            <a:r>
              <a:rPr lang="en-US" sz="1050" dirty="0" err="1">
                <a:solidFill>
                  <a:schemeClr val="tx2"/>
                </a:solidFill>
              </a:rPr>
              <a:t>Ninlaro</a:t>
            </a:r>
            <a:r>
              <a:rPr lang="en-US" sz="1050" dirty="0">
                <a:solidFill>
                  <a:schemeClr val="tx2"/>
                </a:solidFill>
              </a:rPr>
              <a:t>™ (Multiple Myeloma), </a:t>
            </a:r>
            <a:r>
              <a:rPr lang="en-US" sz="1050" dirty="0" err="1">
                <a:solidFill>
                  <a:schemeClr val="tx2"/>
                </a:solidFill>
              </a:rPr>
              <a:t>Flexilev</a:t>
            </a:r>
            <a:r>
              <a:rPr lang="en-US" sz="1050" dirty="0">
                <a:solidFill>
                  <a:schemeClr val="tx2"/>
                </a:solidFill>
              </a:rPr>
              <a:t>™ (Parkinson’s), Rifaximin™ (overt hepatic encephalopathy), </a:t>
            </a:r>
            <a:r>
              <a:rPr lang="en-US" sz="1050" dirty="0" err="1">
                <a:solidFill>
                  <a:schemeClr val="tx2"/>
                </a:solidFill>
              </a:rPr>
              <a:t>Zaldiar</a:t>
            </a:r>
            <a:r>
              <a:rPr lang="en-US" sz="1050" dirty="0">
                <a:solidFill>
                  <a:schemeClr val="tx2"/>
                </a:solidFill>
              </a:rPr>
              <a:t> ™ (Pain) – </a:t>
            </a:r>
            <a:r>
              <a:rPr lang="en-US" sz="1050" i="1" dirty="0" err="1">
                <a:solidFill>
                  <a:schemeClr val="tx2"/>
                </a:solidFill>
              </a:rPr>
              <a:t>Stylised</a:t>
            </a:r>
            <a:r>
              <a:rPr lang="en-US" sz="1050" i="1" dirty="0">
                <a:solidFill>
                  <a:schemeClr val="tx2"/>
                </a:solidFill>
              </a:rPr>
              <a:t> Case Study</a:t>
            </a:r>
            <a:endParaRPr lang="en-US" sz="1050" i="1" dirty="0">
              <a:solidFill>
                <a:schemeClr val="tx2"/>
              </a:solidFill>
              <a:highlight>
                <a:srgbClr val="FFFF00"/>
              </a:highlight>
            </a:endParaRPr>
          </a:p>
        </p:txBody>
      </p:sp>
      <p:sp>
        <p:nvSpPr>
          <p:cNvPr id="55" name="TextBox 54">
            <a:extLst>
              <a:ext uri="{FF2B5EF4-FFF2-40B4-BE49-F238E27FC236}">
                <a16:creationId xmlns:a16="http://schemas.microsoft.com/office/drawing/2014/main" xmlns="" id="{6378AF10-0AD5-415D-AE15-14C98FBE25A0}"/>
              </a:ext>
            </a:extLst>
          </p:cNvPr>
          <p:cNvSpPr txBox="1"/>
          <p:nvPr/>
        </p:nvSpPr>
        <p:spPr>
          <a:xfrm>
            <a:off x="1101555" y="1650436"/>
            <a:ext cx="2359500" cy="338554"/>
          </a:xfrm>
          <a:prstGeom prst="rect">
            <a:avLst/>
          </a:prstGeom>
          <a:noFill/>
        </p:spPr>
        <p:txBody>
          <a:bodyPr wrap="square" rtlCol="0">
            <a:spAutoFit/>
          </a:bodyPr>
          <a:lstStyle/>
          <a:p>
            <a:r>
              <a:rPr lang="en-US" sz="1600" b="1">
                <a:solidFill>
                  <a:schemeClr val="tx2"/>
                </a:solidFill>
              </a:rPr>
              <a:t>Types of Innovations</a:t>
            </a:r>
            <a:endParaRPr lang="en-US" sz="1600" b="1" dirty="0">
              <a:solidFill>
                <a:schemeClr val="tx2"/>
              </a:solidFill>
            </a:endParaRPr>
          </a:p>
        </p:txBody>
      </p:sp>
    </p:spTree>
    <p:extLst>
      <p:ext uri="{BB962C8B-B14F-4D97-AF65-F5344CB8AC3E}">
        <p14:creationId xmlns:p14="http://schemas.microsoft.com/office/powerpoint/2010/main" val="143460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xmlns="" id="{8E1E4F53-F086-4A4D-844A-4BD373C7378E}"/>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1" name="think-cell Slide" r:id="rId6" imgW="270" imgH="270" progId="TCLayout.ActiveDocument.1">
                  <p:embed/>
                </p:oleObj>
              </mc:Choice>
              <mc:Fallback>
                <p:oleObj name="think-cell Slide" r:id="rId6" imgW="270" imgH="270" progId="TCLayout.ActiveDocument.1">
                  <p:embed/>
                  <p:pic>
                    <p:nvPicPr>
                      <p:cNvPr id="20" name="Object 19" hidden="1">
                        <a:extLst>
                          <a:ext uri="{FF2B5EF4-FFF2-40B4-BE49-F238E27FC236}">
                            <a16:creationId xmlns:a16="http://schemas.microsoft.com/office/drawing/2014/main" xmlns="" id="{8E1E4F53-F086-4A4D-844A-4BD373C7378E}"/>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7D1D77FE-82CC-407F-B9CA-BADCF75FD2CD}"/>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10" name="TextBox 9">
            <a:extLst>
              <a:ext uri="{FF2B5EF4-FFF2-40B4-BE49-F238E27FC236}">
                <a16:creationId xmlns:a16="http://schemas.microsoft.com/office/drawing/2014/main" xmlns="" id="{649F4EE7-18B7-4C51-BB2F-2E05D7BBFAA0}"/>
              </a:ext>
            </a:extLst>
          </p:cNvPr>
          <p:cNvSpPr txBox="1"/>
          <p:nvPr/>
        </p:nvSpPr>
        <p:spPr>
          <a:xfrm>
            <a:off x="346832" y="1589313"/>
            <a:ext cx="7252850" cy="1092607"/>
          </a:xfrm>
          <a:prstGeom prst="rect">
            <a:avLst/>
          </a:prstGeom>
          <a:noFill/>
        </p:spPr>
        <p:txBody>
          <a:bodyPr wrap="square" rtlCol="0">
            <a:spAutoFit/>
          </a:bodyPr>
          <a:lstStyle/>
          <a:p>
            <a:r>
              <a:rPr lang="en-US" sz="1300" b="1" dirty="0">
                <a:solidFill>
                  <a:schemeClr val="tx1">
                    <a:lumMod val="50000"/>
                  </a:schemeClr>
                </a:solidFill>
              </a:rPr>
              <a:t>Molecule</a:t>
            </a:r>
            <a:r>
              <a:rPr lang="en-US" sz="1300" b="1" i="1" dirty="0">
                <a:solidFill>
                  <a:schemeClr val="tx1">
                    <a:lumMod val="50000"/>
                  </a:schemeClr>
                </a:solidFill>
              </a:rPr>
              <a:t>: </a:t>
            </a:r>
            <a:r>
              <a:rPr lang="en-US" sz="1300" dirty="0"/>
              <a:t>Fluticasone furoate </a:t>
            </a:r>
            <a:r>
              <a:rPr lang="en-US" sz="1300" dirty="0">
                <a:solidFill>
                  <a:schemeClr val="tx1">
                    <a:lumMod val="50000"/>
                  </a:schemeClr>
                </a:solidFill>
              </a:rPr>
              <a:t>(FF)/Vilanterol; FF is a steroid that reduces inflammation in the body. FF was only available as a nasal spray previously; Vilanterol is a new bronchodilator that relaxes muscles in the airways </a:t>
            </a:r>
          </a:p>
          <a:p>
            <a:r>
              <a:rPr lang="en-US" sz="1300" b="1" dirty="0">
                <a:solidFill>
                  <a:schemeClr val="tx1">
                    <a:lumMod val="50000"/>
                  </a:schemeClr>
                </a:solidFill>
              </a:rPr>
              <a:t>Posology</a:t>
            </a:r>
            <a:r>
              <a:rPr lang="en-US" sz="1300" dirty="0">
                <a:solidFill>
                  <a:schemeClr val="tx1">
                    <a:lumMod val="50000"/>
                  </a:schemeClr>
                </a:solidFill>
              </a:rPr>
              <a:t>: One puff once daily; 92/22 µg (Asthma and COPD), 184/22 µg (Asthma)</a:t>
            </a:r>
          </a:p>
          <a:p>
            <a:r>
              <a:rPr lang="en-US" sz="1300" b="1" dirty="0">
                <a:solidFill>
                  <a:schemeClr val="tx1">
                    <a:lumMod val="50000"/>
                  </a:schemeClr>
                </a:solidFill>
              </a:rPr>
              <a:t>Manufacturer &amp; EMA approval year</a:t>
            </a:r>
            <a:r>
              <a:rPr lang="en-US" sz="1300" dirty="0">
                <a:solidFill>
                  <a:schemeClr val="tx1">
                    <a:lumMod val="50000"/>
                  </a:schemeClr>
                </a:solidFill>
              </a:rPr>
              <a:t>: GSK, 2013</a:t>
            </a:r>
          </a:p>
        </p:txBody>
      </p:sp>
      <p:sp>
        <p:nvSpPr>
          <p:cNvPr id="2" name="Title 1">
            <a:extLst>
              <a:ext uri="{FF2B5EF4-FFF2-40B4-BE49-F238E27FC236}">
                <a16:creationId xmlns:a16="http://schemas.microsoft.com/office/drawing/2014/main" xmlns="" id="{0BC9E42F-9ACD-40CA-AD62-2446DF580CA3}"/>
              </a:ext>
            </a:extLst>
          </p:cNvPr>
          <p:cNvSpPr>
            <a:spLocks noGrp="1"/>
          </p:cNvSpPr>
          <p:nvPr>
            <p:ph type="title"/>
          </p:nvPr>
        </p:nvSpPr>
        <p:spPr/>
        <p:txBody>
          <a:bodyPr anchor="t"/>
          <a:lstStyle/>
          <a:p>
            <a:r>
              <a:rPr lang="en-US" dirty="0" err="1"/>
              <a:t>Relvar</a:t>
            </a:r>
            <a:r>
              <a:rPr lang="en-US" dirty="0"/>
              <a:t> Ellipta is the first once-daily inhaled ICS/LABA and received EMA approval in 2013</a:t>
            </a:r>
            <a:endParaRPr lang="en-US" strike="sngStrike" dirty="0">
              <a:solidFill>
                <a:srgbClr val="FF0000"/>
              </a:solidFill>
            </a:endParaRPr>
          </a:p>
        </p:txBody>
      </p:sp>
      <p:sp>
        <p:nvSpPr>
          <p:cNvPr id="6" name="Rectangle 5">
            <a:extLst>
              <a:ext uri="{FF2B5EF4-FFF2-40B4-BE49-F238E27FC236}">
                <a16:creationId xmlns:a16="http://schemas.microsoft.com/office/drawing/2014/main" xmlns="" id="{91671135-0173-41BC-A72F-0C1B07FDBC13}"/>
              </a:ext>
            </a:extLst>
          </p:cNvPr>
          <p:cNvSpPr/>
          <p:nvPr/>
        </p:nvSpPr>
        <p:spPr>
          <a:xfrm>
            <a:off x="367846" y="1258783"/>
            <a:ext cx="7202419"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Summary of Product</a:t>
            </a:r>
          </a:p>
          <a:p>
            <a:pPr algn="ctr"/>
            <a:endParaRPr lang="en-US" sz="1600" b="1" dirty="0"/>
          </a:p>
        </p:txBody>
      </p:sp>
      <p:sp>
        <p:nvSpPr>
          <p:cNvPr id="7" name="Rectangle 6">
            <a:extLst>
              <a:ext uri="{FF2B5EF4-FFF2-40B4-BE49-F238E27FC236}">
                <a16:creationId xmlns:a16="http://schemas.microsoft.com/office/drawing/2014/main" xmlns="" id="{0DE45EA2-43F0-4899-A451-64E676E087EA}"/>
              </a:ext>
            </a:extLst>
          </p:cNvPr>
          <p:cNvSpPr/>
          <p:nvPr/>
        </p:nvSpPr>
        <p:spPr>
          <a:xfrm>
            <a:off x="371473" y="1618920"/>
            <a:ext cx="7198793" cy="114095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 name="Rectangle 2">
            <a:extLst>
              <a:ext uri="{FF2B5EF4-FFF2-40B4-BE49-F238E27FC236}">
                <a16:creationId xmlns:a16="http://schemas.microsoft.com/office/drawing/2014/main" xmlns="" id="{75F61F2C-9309-4469-8586-2A70B2B3D5DF}"/>
              </a:ext>
            </a:extLst>
          </p:cNvPr>
          <p:cNvSpPr/>
          <p:nvPr/>
        </p:nvSpPr>
        <p:spPr>
          <a:xfrm>
            <a:off x="416069" y="3076570"/>
            <a:ext cx="7140674" cy="1569660"/>
          </a:xfrm>
          <a:prstGeom prst="rect">
            <a:avLst/>
          </a:prstGeom>
        </p:spPr>
        <p:txBody>
          <a:bodyPr wrap="square">
            <a:spAutoFit/>
          </a:bodyPr>
          <a:lstStyle/>
          <a:p>
            <a:pPr marL="180975" indent="-180975">
              <a:buFont typeface="Arial" panose="020B0604020202020204" pitchFamily="34" charset="0"/>
              <a:buChar char="•"/>
            </a:pPr>
            <a:r>
              <a:rPr lang="en-US" sz="1200" dirty="0" err="1">
                <a:solidFill>
                  <a:schemeClr val="tx1">
                    <a:lumMod val="50000"/>
                  </a:schemeClr>
                </a:solidFill>
              </a:rPr>
              <a:t>Relvar</a:t>
            </a:r>
            <a:r>
              <a:rPr lang="en-US" sz="1200" dirty="0">
                <a:solidFill>
                  <a:schemeClr val="tx1">
                    <a:lumMod val="50000"/>
                  </a:schemeClr>
                </a:solidFill>
              </a:rPr>
              <a:t> Ellipta is designed to provide </a:t>
            </a:r>
            <a:r>
              <a:rPr lang="en-US" sz="1200" b="1" dirty="0">
                <a:solidFill>
                  <a:schemeClr val="tx1">
                    <a:lumMod val="50000"/>
                  </a:schemeClr>
                </a:solidFill>
              </a:rPr>
              <a:t>once daily administration </a:t>
            </a:r>
            <a:r>
              <a:rPr lang="en-US" sz="1200" dirty="0">
                <a:solidFill>
                  <a:schemeClr val="tx1">
                    <a:lumMod val="50000"/>
                  </a:schemeClr>
                </a:solidFill>
              </a:rPr>
              <a:t>as well as </a:t>
            </a:r>
            <a:r>
              <a:rPr lang="en-US" sz="1200" b="1" dirty="0">
                <a:solidFill>
                  <a:schemeClr val="tx1">
                    <a:lumMod val="50000"/>
                  </a:schemeClr>
                </a:solidFill>
              </a:rPr>
              <a:t>reduce common inhaler preparation errors </a:t>
            </a:r>
            <a:r>
              <a:rPr lang="en-US" sz="1200" dirty="0">
                <a:solidFill>
                  <a:schemeClr val="tx1">
                    <a:lumMod val="50000"/>
                  </a:schemeClr>
                </a:solidFill>
              </a:rPr>
              <a:t>and enhance usability (reliable dosing and good lung deposition) in patients with </a:t>
            </a:r>
            <a:r>
              <a:rPr lang="en-US" sz="1200" dirty="0"/>
              <a:t>asthma or COPD. (</a:t>
            </a:r>
            <a:r>
              <a:rPr lang="en-US" sz="1200" dirty="0" err="1"/>
              <a:t>Svedsater</a:t>
            </a:r>
            <a:r>
              <a:rPr lang="en-US" sz="1200" dirty="0"/>
              <a:t> et al., 2013)</a:t>
            </a:r>
            <a:endParaRPr lang="en-US" sz="1200" b="1" dirty="0"/>
          </a:p>
          <a:p>
            <a:pPr marL="180975" indent="-180975">
              <a:buFont typeface="Arial" panose="020B0604020202020204" pitchFamily="34" charset="0"/>
              <a:buChar char="•"/>
            </a:pPr>
            <a:r>
              <a:rPr lang="en-US" sz="1200" b="1" dirty="0"/>
              <a:t>Vilanterol</a:t>
            </a:r>
            <a:r>
              <a:rPr lang="en-US" sz="1200" dirty="0"/>
              <a:t> is the GSK’s </a:t>
            </a:r>
            <a:r>
              <a:rPr lang="en-US" sz="1200" b="1" dirty="0"/>
              <a:t>new chemical entity </a:t>
            </a:r>
            <a:r>
              <a:rPr lang="en-US" sz="1200" dirty="0"/>
              <a:t>with long duration of action, which enables once daily dosing</a:t>
            </a:r>
          </a:p>
          <a:p>
            <a:pPr marL="180975" indent="-180975">
              <a:buFont typeface="Arial" panose="020B0604020202020204" pitchFamily="34" charset="0"/>
              <a:buChar char="•"/>
            </a:pPr>
            <a:r>
              <a:rPr lang="en-US" sz="1200" dirty="0"/>
              <a:t>It’s </a:t>
            </a:r>
            <a:r>
              <a:rPr lang="en-US" sz="1200" b="1" dirty="0"/>
              <a:t>3 step use system </a:t>
            </a:r>
            <a:r>
              <a:rPr lang="en-US" sz="1200" dirty="0"/>
              <a:t>enables simple inhaler preparation and is easy to use (</a:t>
            </a:r>
            <a:r>
              <a:rPr lang="en-US" sz="1200" dirty="0" err="1"/>
              <a:t>Svedsater</a:t>
            </a:r>
            <a:r>
              <a:rPr lang="en-US" sz="1200" dirty="0"/>
              <a:t> et al., 2013)</a:t>
            </a:r>
            <a:r>
              <a:rPr lang="en-US" sz="1200" b="1" dirty="0"/>
              <a:t> </a:t>
            </a:r>
            <a:r>
              <a:rPr lang="en-US" sz="1200" dirty="0"/>
              <a:t>(Riley et al., 2016)</a:t>
            </a:r>
            <a:endParaRPr lang="en-US" sz="1200" b="1" dirty="0"/>
          </a:p>
          <a:p>
            <a:pPr marL="180975" indent="-180975">
              <a:buFont typeface="Arial" panose="020B0604020202020204" pitchFamily="34" charset="0"/>
              <a:buChar char="•"/>
            </a:pPr>
            <a:r>
              <a:rPr lang="en-US" sz="1200" dirty="0">
                <a:solidFill>
                  <a:schemeClr val="tx1">
                    <a:lumMod val="50000"/>
                  </a:schemeClr>
                </a:solidFill>
              </a:rPr>
              <a:t>It contains a </a:t>
            </a:r>
            <a:r>
              <a:rPr lang="en-US" sz="1200" b="1" dirty="0">
                <a:solidFill>
                  <a:schemeClr val="tx1">
                    <a:lumMod val="50000"/>
                  </a:schemeClr>
                </a:solidFill>
              </a:rPr>
              <a:t>dose indicator</a:t>
            </a:r>
            <a:r>
              <a:rPr lang="en-US" sz="1200" dirty="0">
                <a:solidFill>
                  <a:schemeClr val="tx1">
                    <a:lumMod val="50000"/>
                  </a:schemeClr>
                </a:solidFill>
              </a:rPr>
              <a:t>, telling the patient how many puffs remain</a:t>
            </a:r>
          </a:p>
        </p:txBody>
      </p:sp>
      <p:sp>
        <p:nvSpPr>
          <p:cNvPr id="9" name="Rectangle 8">
            <a:extLst>
              <a:ext uri="{FF2B5EF4-FFF2-40B4-BE49-F238E27FC236}">
                <a16:creationId xmlns:a16="http://schemas.microsoft.com/office/drawing/2014/main" xmlns="" id="{780261F4-0167-4D65-AE7A-F0B0ADED09A9}"/>
              </a:ext>
            </a:extLst>
          </p:cNvPr>
          <p:cNvSpPr/>
          <p:nvPr/>
        </p:nvSpPr>
        <p:spPr>
          <a:xfrm>
            <a:off x="384692" y="2730278"/>
            <a:ext cx="7180454" cy="3657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Relvar Ellipta Value Proposition</a:t>
            </a:r>
          </a:p>
          <a:p>
            <a:pPr algn="ctr"/>
            <a:endParaRPr lang="en-US" sz="1600" b="1" dirty="0"/>
          </a:p>
        </p:txBody>
      </p:sp>
      <p:sp>
        <p:nvSpPr>
          <p:cNvPr id="12" name="Rectangle 11">
            <a:extLst>
              <a:ext uri="{FF2B5EF4-FFF2-40B4-BE49-F238E27FC236}">
                <a16:creationId xmlns:a16="http://schemas.microsoft.com/office/drawing/2014/main" xmlns="" id="{1E28FB7B-FDFA-4D69-8E90-CEE186A6D3E5}"/>
              </a:ext>
            </a:extLst>
          </p:cNvPr>
          <p:cNvSpPr/>
          <p:nvPr/>
        </p:nvSpPr>
        <p:spPr>
          <a:xfrm>
            <a:off x="384693" y="2996671"/>
            <a:ext cx="7180453" cy="18957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5" name="Rectangle 14">
            <a:extLst>
              <a:ext uri="{FF2B5EF4-FFF2-40B4-BE49-F238E27FC236}">
                <a16:creationId xmlns:a16="http://schemas.microsoft.com/office/drawing/2014/main" xmlns="" id="{43BFA99E-D76D-4BF9-8D3A-EC424D6B9658}"/>
              </a:ext>
            </a:extLst>
          </p:cNvPr>
          <p:cNvSpPr/>
          <p:nvPr/>
        </p:nvSpPr>
        <p:spPr>
          <a:xfrm>
            <a:off x="7629099" y="1275254"/>
            <a:ext cx="4083476" cy="488693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l="67112" t="20455" r="1996" b="35678"/>
          <a:stretch/>
        </p:blipFill>
        <p:spPr>
          <a:xfrm>
            <a:off x="10358785" y="4024015"/>
            <a:ext cx="1353788" cy="1633728"/>
          </a:xfrm>
          <a:prstGeom prst="rect">
            <a:avLst/>
          </a:prstGeom>
        </p:spPr>
      </p:pic>
      <p:pic>
        <p:nvPicPr>
          <p:cNvPr id="28" name="Picture 27"/>
          <p:cNvPicPr>
            <a:picLocks noChangeAspect="1"/>
          </p:cNvPicPr>
          <p:nvPr/>
        </p:nvPicPr>
        <p:blipFill rotWithShape="1">
          <a:blip r:embed="rId8">
            <a:extLst>
              <a:ext uri="{28A0092B-C50C-407E-A947-70E740481C1C}">
                <a14:useLocalDpi xmlns:a14="http://schemas.microsoft.com/office/drawing/2010/main" val="0"/>
              </a:ext>
            </a:extLst>
          </a:blip>
          <a:srcRect l="1875" t="20455" r="67549" b="35678"/>
          <a:stretch/>
        </p:blipFill>
        <p:spPr>
          <a:xfrm>
            <a:off x="7671200" y="4024015"/>
            <a:ext cx="1358500" cy="1633728"/>
          </a:xfrm>
          <a:prstGeom prst="rect">
            <a:avLst/>
          </a:prstGeom>
        </p:spPr>
      </p:pic>
      <p:pic>
        <p:nvPicPr>
          <p:cNvPr id="29" name="Picture 28"/>
          <p:cNvPicPr>
            <a:picLocks noChangeAspect="1"/>
          </p:cNvPicPr>
          <p:nvPr/>
        </p:nvPicPr>
        <p:blipFill rotWithShape="1">
          <a:blip r:embed="rId8">
            <a:extLst>
              <a:ext uri="{28A0092B-C50C-407E-A947-70E740481C1C}">
                <a14:useLocalDpi xmlns:a14="http://schemas.microsoft.com/office/drawing/2010/main" val="0"/>
              </a:ext>
            </a:extLst>
          </a:blip>
          <a:srcRect l="33400" t="20455" r="34215" b="35678"/>
          <a:stretch/>
        </p:blipFill>
        <p:spPr>
          <a:xfrm>
            <a:off x="9050333" y="4024015"/>
            <a:ext cx="1308452" cy="1633728"/>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08961" y="2070099"/>
            <a:ext cx="1032762" cy="1037457"/>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7625" y="1737909"/>
            <a:ext cx="2724150" cy="1676400"/>
          </a:xfrm>
          <a:prstGeom prst="rect">
            <a:avLst/>
          </a:prstGeom>
        </p:spPr>
      </p:pic>
      <p:sp>
        <p:nvSpPr>
          <p:cNvPr id="23" name="TextBox 22">
            <a:extLst>
              <a:ext uri="{FF2B5EF4-FFF2-40B4-BE49-F238E27FC236}">
                <a16:creationId xmlns:a16="http://schemas.microsoft.com/office/drawing/2014/main" xmlns="" id="{87EAC8BA-F67A-40F3-9075-3E728267FC0D}"/>
              </a:ext>
            </a:extLst>
          </p:cNvPr>
          <p:cNvSpPr txBox="1"/>
          <p:nvPr/>
        </p:nvSpPr>
        <p:spPr>
          <a:xfrm>
            <a:off x="384692" y="6299593"/>
            <a:ext cx="9797875" cy="461665"/>
          </a:xfrm>
          <a:prstGeom prst="rect">
            <a:avLst/>
          </a:prstGeom>
          <a:solidFill>
            <a:schemeClr val="bg1"/>
          </a:solidFill>
        </p:spPr>
        <p:txBody>
          <a:bodyPr wrap="none" rtlCol="0">
            <a:spAutoFit/>
          </a:bodyPr>
          <a:lstStyle/>
          <a:p>
            <a:r>
              <a:rPr lang="en-US" sz="800" dirty="0">
                <a:latin typeface="Arial Narrow" panose="020B0606020202030204" pitchFamily="34" charset="0"/>
              </a:rPr>
              <a:t>Sources: EMA public assessment &amp; Summary of Product characteristics, GSK website, Riley JH TM et al.,. Correct usage, ease of use, and preference of two dry powder inhalers in patients with COPD: analysis of five</a:t>
            </a:r>
          </a:p>
          <a:p>
            <a:r>
              <a:rPr lang="en-US" sz="800" dirty="0">
                <a:latin typeface="Arial Narrow" panose="020B0606020202030204" pitchFamily="34" charset="0"/>
              </a:rPr>
              <a:t>phase III, randomized trials O’Byrne PM et al.,. Efficacy and safety of once-daily fluticasone furoate 50 mcg in adults with persistent asthma: a 12-week randomized trial. Respir Res. 2014;15:88–97, </a:t>
            </a:r>
          </a:p>
          <a:p>
            <a:r>
              <a:rPr lang="en-US" sz="800" dirty="0" err="1">
                <a:latin typeface="Arial Narrow" panose="020B0606020202030204" pitchFamily="34" charset="0"/>
              </a:rPr>
              <a:t>Svedsater</a:t>
            </a:r>
            <a:r>
              <a:rPr lang="en-US" sz="800" dirty="0">
                <a:latin typeface="Arial Narrow" panose="020B0606020202030204" pitchFamily="34" charset="0"/>
              </a:rPr>
              <a:t> H et al. BMC </a:t>
            </a:r>
            <a:r>
              <a:rPr lang="en-US" sz="800" dirty="0" err="1">
                <a:latin typeface="Arial Narrow" panose="020B0606020202030204" pitchFamily="34" charset="0"/>
              </a:rPr>
              <a:t>Pulm</a:t>
            </a:r>
            <a:r>
              <a:rPr lang="en-US" sz="800" dirty="0">
                <a:latin typeface="Arial Narrow" panose="020B0606020202030204" pitchFamily="34" charset="0"/>
              </a:rPr>
              <a:t> Med 2013; 13:72.;Dransfield et al., Once-daily inhaled fluticasone furoate and vilanterol versus vilanterol only for prevention of exacerbations of COPD: two replicate double-blind, parallel-group, </a:t>
            </a:r>
            <a:r>
              <a:rPr lang="en-US" sz="800" dirty="0" err="1">
                <a:latin typeface="Arial Narrow" panose="020B0606020202030204" pitchFamily="34" charset="0"/>
              </a:rPr>
              <a:t>randomised</a:t>
            </a:r>
            <a:r>
              <a:rPr lang="en-US" sz="800" dirty="0">
                <a:latin typeface="Arial Narrow" panose="020B0606020202030204" pitchFamily="34" charset="0"/>
              </a:rPr>
              <a:t> controlled trials, 2013)</a:t>
            </a:r>
          </a:p>
        </p:txBody>
      </p:sp>
      <p:sp>
        <p:nvSpPr>
          <p:cNvPr id="30" name="TextBox 29">
            <a:extLst>
              <a:ext uri="{FF2B5EF4-FFF2-40B4-BE49-F238E27FC236}">
                <a16:creationId xmlns:a16="http://schemas.microsoft.com/office/drawing/2014/main" xmlns="" id="{649F4EE7-18B7-4C51-BB2F-2E05D7BBFAA0}"/>
              </a:ext>
            </a:extLst>
          </p:cNvPr>
          <p:cNvSpPr txBox="1"/>
          <p:nvPr/>
        </p:nvSpPr>
        <p:spPr>
          <a:xfrm>
            <a:off x="384692" y="5234872"/>
            <a:ext cx="7193978" cy="1015663"/>
          </a:xfrm>
          <a:prstGeom prst="rect">
            <a:avLst/>
          </a:prstGeom>
          <a:noFill/>
        </p:spPr>
        <p:txBody>
          <a:bodyPr wrap="square" rtlCol="0">
            <a:spAutoFit/>
          </a:bodyPr>
          <a:lstStyle/>
          <a:p>
            <a:r>
              <a:rPr lang="en-US" sz="1200" dirty="0"/>
              <a:t>In COPD, </a:t>
            </a:r>
            <a:r>
              <a:rPr lang="en-US" sz="1200" dirty="0" err="1"/>
              <a:t>Relvar</a:t>
            </a:r>
            <a:r>
              <a:rPr lang="en-US" sz="1200" dirty="0"/>
              <a:t> Ellipta demonstrated better efficacy vis-à-vis single molecule inhaler in reducing exacerbations and improving lung function (Dransfield et al., 2013)</a:t>
            </a:r>
          </a:p>
          <a:p>
            <a:r>
              <a:rPr lang="en-US" sz="1200" dirty="0"/>
              <a:t>In Asthma, </a:t>
            </a:r>
            <a:r>
              <a:rPr lang="en-US" sz="1200" dirty="0" err="1"/>
              <a:t>Relvar</a:t>
            </a:r>
            <a:r>
              <a:rPr lang="en-US" sz="1200" dirty="0"/>
              <a:t> Ellipta 92/22</a:t>
            </a:r>
            <a:r>
              <a:rPr lang="en-US" sz="1200" dirty="0">
                <a:latin typeface="Symbol" panose="05050102010706020507" pitchFamily="18" charset="2"/>
              </a:rPr>
              <a:t>m</a:t>
            </a:r>
            <a:r>
              <a:rPr lang="en-US" sz="1200" dirty="0"/>
              <a:t>g was shown to be superior to FF in reduction in exacerbations and improvements in symptom control. </a:t>
            </a:r>
            <a:r>
              <a:rPr lang="en-US" sz="1200" dirty="0" err="1"/>
              <a:t>Relvar</a:t>
            </a:r>
            <a:r>
              <a:rPr lang="en-US" sz="1200" dirty="0"/>
              <a:t> Ellipta 184/22</a:t>
            </a:r>
            <a:r>
              <a:rPr lang="en-US" sz="1200" dirty="0">
                <a:latin typeface="Symbol" panose="05050102010706020507" pitchFamily="18" charset="2"/>
              </a:rPr>
              <a:t>m</a:t>
            </a:r>
            <a:r>
              <a:rPr lang="en-US" sz="1200" dirty="0"/>
              <a:t>g was superior to fluticasone propionate and FF in lung function and symptom control (O’Byrne et al,  2014)</a:t>
            </a:r>
          </a:p>
        </p:txBody>
      </p:sp>
      <p:sp>
        <p:nvSpPr>
          <p:cNvPr id="35" name="Rectangle 34">
            <a:extLst>
              <a:ext uri="{FF2B5EF4-FFF2-40B4-BE49-F238E27FC236}">
                <a16:creationId xmlns:a16="http://schemas.microsoft.com/office/drawing/2014/main" xmlns="" id="{91671135-0173-41BC-A72F-0C1B07FDBC13}"/>
              </a:ext>
            </a:extLst>
          </p:cNvPr>
          <p:cNvSpPr/>
          <p:nvPr/>
        </p:nvSpPr>
        <p:spPr>
          <a:xfrm>
            <a:off x="367846" y="4900667"/>
            <a:ext cx="7202419"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bg1"/>
                </a:solidFill>
              </a:rPr>
              <a:t>Clinical Trial Outcomes</a:t>
            </a:r>
          </a:p>
          <a:p>
            <a:pPr algn="ctr"/>
            <a:endParaRPr lang="en-US" sz="1600" b="1" dirty="0"/>
          </a:p>
        </p:txBody>
      </p:sp>
      <p:sp>
        <p:nvSpPr>
          <p:cNvPr id="36" name="Rectangle 35">
            <a:extLst>
              <a:ext uri="{FF2B5EF4-FFF2-40B4-BE49-F238E27FC236}">
                <a16:creationId xmlns:a16="http://schemas.microsoft.com/office/drawing/2014/main" xmlns="" id="{0DE45EA2-43F0-4899-A451-64E676E087EA}"/>
              </a:ext>
            </a:extLst>
          </p:cNvPr>
          <p:cNvSpPr/>
          <p:nvPr/>
        </p:nvSpPr>
        <p:spPr>
          <a:xfrm>
            <a:off x="371473" y="5260804"/>
            <a:ext cx="7198793" cy="98973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4" name="TextBox 23">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Relvar Ellipta </a:t>
            </a:r>
            <a:endParaRPr lang="en-US" sz="1400" b="1" dirty="0">
              <a:solidFill>
                <a:schemeClr val="bg1"/>
              </a:solidFill>
            </a:endParaRPr>
          </a:p>
        </p:txBody>
      </p:sp>
    </p:spTree>
    <p:extLst>
      <p:ext uri="{BB962C8B-B14F-4D97-AF65-F5344CB8AC3E}">
        <p14:creationId xmlns:p14="http://schemas.microsoft.com/office/powerpoint/2010/main" val="179573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1E20E329-8E85-402B-9F55-1CBA4A04D92B}"/>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5" name="think-cell Slide" r:id="rId6" imgW="216" imgH="216" progId="TCLayout.ActiveDocument.1">
                  <p:embed/>
                </p:oleObj>
              </mc:Choice>
              <mc:Fallback>
                <p:oleObj name="think-cell Slide" r:id="rId6" imgW="216" imgH="216" progId="TCLayout.ActiveDocument.1">
                  <p:embed/>
                  <p:pic>
                    <p:nvPicPr>
                      <p:cNvPr id="6" name="Object 5" hidden="1">
                        <a:extLst>
                          <a:ext uri="{FF2B5EF4-FFF2-40B4-BE49-F238E27FC236}">
                            <a16:creationId xmlns:a16="http://schemas.microsoft.com/office/drawing/2014/main" xmlns="" id="{1E20E329-8E85-402B-9F55-1CBA4A04D92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5E69C9E7-944B-419F-8247-9E2E97E8284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xmlns="" id="{316FAD91-9B83-4E5B-A6AB-BC68F4123795}"/>
              </a:ext>
            </a:extLst>
          </p:cNvPr>
          <p:cNvSpPr>
            <a:spLocks noGrp="1"/>
          </p:cNvSpPr>
          <p:nvPr>
            <p:ph type="title"/>
          </p:nvPr>
        </p:nvSpPr>
        <p:spPr>
          <a:xfrm>
            <a:off x="384693" y="294468"/>
            <a:ext cx="11458963" cy="768263"/>
          </a:xfrm>
        </p:spPr>
        <p:txBody>
          <a:bodyPr anchor="t"/>
          <a:lstStyle/>
          <a:p>
            <a:r>
              <a:rPr lang="en-US" dirty="0"/>
              <a:t>Payers did not consider the once daily dosing and associated convenience during the HTA discussions</a:t>
            </a:r>
          </a:p>
        </p:txBody>
      </p:sp>
      <p:graphicFrame>
        <p:nvGraphicFramePr>
          <p:cNvPr id="3" name="Group 3">
            <a:extLst>
              <a:ext uri="{FF2B5EF4-FFF2-40B4-BE49-F238E27FC236}">
                <a16:creationId xmlns:a16="http://schemas.microsoft.com/office/drawing/2014/main" xmlns="" id="{6DCFCD45-8CA3-43DE-84C4-C29195BA488B}"/>
              </a:ext>
            </a:extLst>
          </p:cNvPr>
          <p:cNvGraphicFramePr>
            <a:graphicFrameLocks noGrp="1"/>
          </p:cNvGraphicFramePr>
          <p:nvPr>
            <p:extLst/>
          </p:nvPr>
        </p:nvGraphicFramePr>
        <p:xfrm>
          <a:off x="384693" y="1116686"/>
          <a:ext cx="11328335" cy="5541360"/>
        </p:xfrm>
        <a:graphic>
          <a:graphicData uri="http://schemas.openxmlformats.org/drawingml/2006/table">
            <a:tbl>
              <a:tblPr/>
              <a:tblGrid>
                <a:gridCol w="929244">
                  <a:extLst>
                    <a:ext uri="{9D8B030D-6E8A-4147-A177-3AD203B41FA5}">
                      <a16:colId xmlns:a16="http://schemas.microsoft.com/office/drawing/2014/main" xmlns="" val="20000"/>
                    </a:ext>
                  </a:extLst>
                </a:gridCol>
                <a:gridCol w="936993">
                  <a:extLst>
                    <a:ext uri="{9D8B030D-6E8A-4147-A177-3AD203B41FA5}">
                      <a16:colId xmlns:a16="http://schemas.microsoft.com/office/drawing/2014/main" xmlns="" val="20001"/>
                    </a:ext>
                  </a:extLst>
                </a:gridCol>
                <a:gridCol w="1121320">
                  <a:extLst>
                    <a:ext uri="{9D8B030D-6E8A-4147-A177-3AD203B41FA5}">
                      <a16:colId xmlns:a16="http://schemas.microsoft.com/office/drawing/2014/main" xmlns="" val="20002"/>
                    </a:ext>
                  </a:extLst>
                </a:gridCol>
                <a:gridCol w="3117450">
                  <a:extLst>
                    <a:ext uri="{9D8B030D-6E8A-4147-A177-3AD203B41FA5}">
                      <a16:colId xmlns:a16="http://schemas.microsoft.com/office/drawing/2014/main" xmlns="" val="20003"/>
                    </a:ext>
                  </a:extLst>
                </a:gridCol>
                <a:gridCol w="1714500">
                  <a:extLst>
                    <a:ext uri="{9D8B030D-6E8A-4147-A177-3AD203B41FA5}">
                      <a16:colId xmlns:a16="http://schemas.microsoft.com/office/drawing/2014/main" xmlns="" val="20004"/>
                    </a:ext>
                  </a:extLst>
                </a:gridCol>
                <a:gridCol w="3508828">
                  <a:extLst>
                    <a:ext uri="{9D8B030D-6E8A-4147-A177-3AD203B41FA5}">
                      <a16:colId xmlns:a16="http://schemas.microsoft.com/office/drawing/2014/main" xmlns="" val="20005"/>
                    </a:ext>
                  </a:extLst>
                </a:gridCol>
              </a:tblGrid>
              <a:tr h="46812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Country</a:t>
                      </a:r>
                      <a:endParaRPr kumimoji="0" lang="en-US" sz="1300" b="1" i="0" u="none" strike="noStrike" cap="none" normalizeH="0" baseline="0" dirty="0">
                        <a:ln>
                          <a:noFill/>
                        </a:ln>
                        <a:solidFill>
                          <a:schemeClr val="bg1"/>
                        </a:solidFill>
                        <a:effectLst/>
                        <a:latin typeface="+mn-lt"/>
                      </a:endParaRPr>
                    </a:p>
                  </a:txBody>
                  <a:tcPr marL="90000" marR="90000" marT="54000" marB="54000" anchor="ctr" horzOverflow="overflow">
                    <a:lnL w="12700" cap="flat" cmpd="sng" algn="ctr">
                      <a:solidFill>
                        <a:srgbClr val="2E8D9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Agency</a:t>
                      </a:r>
                      <a:endParaRPr kumimoji="0" lang="en-US" sz="1300" b="1" i="0" u="none" strike="noStrike" cap="none" normalizeH="0" baseline="0" dirty="0">
                        <a:ln>
                          <a:noFill/>
                        </a:ln>
                        <a:solidFill>
                          <a:schemeClr val="bg1"/>
                        </a:solidFill>
                        <a:effectLst/>
                        <a:latin typeface="+mn-lt"/>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Decision Date</a:t>
                      </a:r>
                      <a:endParaRPr kumimoji="0" lang="en-US" sz="1300" b="1" i="0" u="none" strike="noStrike" cap="none" normalizeH="0" baseline="0" dirty="0">
                        <a:ln>
                          <a:noFill/>
                        </a:ln>
                        <a:solidFill>
                          <a:schemeClr val="bg1"/>
                        </a:solidFill>
                        <a:effectLst/>
                        <a:latin typeface="+mn-lt"/>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Decision</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Rationale for Reimbursement</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Comment on once daily dosing</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73495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ZIN</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Mar 2014</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Y-cluster</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D7F4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Therapeutic value</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Whether the difference in frequency of administration leads to differences in beneficial effects and/or adverse effects has </a:t>
                      </a:r>
                      <a:r>
                        <a:rPr kumimoji="0" lang="en-US" sz="1200" b="1" i="0" u="none" strike="noStrike" kern="1200" cap="none" normalizeH="0" baseline="0">
                          <a:ln>
                            <a:noFill/>
                          </a:ln>
                          <a:solidFill>
                            <a:schemeClr val="tx1">
                              <a:lumMod val="50000"/>
                            </a:schemeClr>
                          </a:solidFill>
                          <a:effectLst/>
                          <a:latin typeface="+mn-lt"/>
                          <a:ea typeface="+mn-ea"/>
                          <a:cs typeface="+mn-cs"/>
                        </a:rPr>
                        <a:t>not been proven yet</a:t>
                      </a:r>
                      <a:endParaRPr kumimoji="0" lang="en-US" sz="1200" b="1"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11630224"/>
                  </a:ext>
                </a:extLst>
              </a:tr>
              <a:tr h="254651">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SMC</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Mar 2014</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Reimbursed COPD</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D7F4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Cost minimisation</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200" b="1" dirty="0"/>
                        <a:t>Once daily</a:t>
                      </a:r>
                      <a:r>
                        <a:rPr lang="en-US" sz="1200" b="1" baseline="0" dirty="0"/>
                        <a:t> </a:t>
                      </a:r>
                      <a:r>
                        <a:rPr lang="en-US" sz="1200" b="1" dirty="0"/>
                        <a:t>may be more acceptable </a:t>
                      </a:r>
                      <a:r>
                        <a:rPr lang="en-US" sz="1200" b="1" baseline="0" dirty="0"/>
                        <a:t>vs twice daily</a:t>
                      </a:r>
                      <a:r>
                        <a:rPr lang="en-US" sz="1200" b="0" baseline="0" dirty="0"/>
                        <a:t> </a:t>
                      </a:r>
                      <a:r>
                        <a:rPr lang="en-US" sz="1200" dirty="0"/>
                        <a:t>to the patient. However </a:t>
                      </a:r>
                      <a:r>
                        <a:rPr lang="en-US" sz="1200" b="1" dirty="0"/>
                        <a:t>the double-blind design of the studies did not allow this to be assessed.</a:t>
                      </a:r>
                      <a:endParaRPr kumimoji="0" lang="en-US" sz="1200" b="1"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0306">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SMC</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May 2014</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Reimbursed Asthma</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D7F4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Cost minimisation</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vMerge="1">
                  <a: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14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64280">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a:ln>
                            <a:noFill/>
                          </a:ln>
                          <a:solidFill>
                            <a:schemeClr val="tx1"/>
                          </a:solidFill>
                          <a:effectLst/>
                          <a:latin typeface="Verdana" pitchFamily="34" charset="0"/>
                        </a:rPr>
                        <a:t>AWMSG</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May 2014</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Reimbursed COPD</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D7F4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Cost minimisation</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dirty="0" err="1">
                          <a:ln>
                            <a:noFill/>
                          </a:ln>
                          <a:solidFill>
                            <a:schemeClr val="tx1">
                              <a:lumMod val="50000"/>
                            </a:schemeClr>
                          </a:solidFill>
                          <a:effectLst/>
                          <a:latin typeface="+mn-lt"/>
                          <a:ea typeface="+mn-ea"/>
                          <a:cs typeface="+mn-cs"/>
                        </a:rPr>
                        <a:t>Relvar</a:t>
                      </a:r>
                      <a:r>
                        <a:rPr kumimoji="0" lang="en-US" sz="1200" b="0" i="0" u="none" strike="noStrike" kern="1200" cap="none" normalizeH="0" baseline="0" dirty="0">
                          <a:ln>
                            <a:noFill/>
                          </a:ln>
                          <a:solidFill>
                            <a:schemeClr val="tx1">
                              <a:lumMod val="50000"/>
                            </a:schemeClr>
                          </a:solidFill>
                          <a:effectLst/>
                          <a:latin typeface="+mn-lt"/>
                          <a:ea typeface="+mn-ea"/>
                          <a:cs typeface="+mn-cs"/>
                        </a:rPr>
                        <a:t> Ellipta (once daily) </a:t>
                      </a:r>
                      <a:r>
                        <a:rPr kumimoji="0" lang="en-US" sz="1200" b="1" i="0" u="none" strike="noStrike" kern="1200" cap="none" normalizeH="0" baseline="0" dirty="0">
                          <a:ln>
                            <a:noFill/>
                          </a:ln>
                          <a:solidFill>
                            <a:schemeClr val="tx1">
                              <a:lumMod val="50000"/>
                            </a:schemeClr>
                          </a:solidFill>
                          <a:effectLst/>
                          <a:latin typeface="+mn-lt"/>
                          <a:ea typeface="+mn-ea"/>
                          <a:cs typeface="+mn-cs"/>
                        </a:rPr>
                        <a:t>may be</a:t>
                      </a:r>
                      <a:r>
                        <a:rPr kumimoji="0" lang="en-US" sz="1200" b="0" i="0" u="none" strike="noStrike" kern="1200" cap="none" normalizeH="0" baseline="0" dirty="0">
                          <a:ln>
                            <a:noFill/>
                          </a:ln>
                          <a:solidFill>
                            <a:schemeClr val="tx1">
                              <a:lumMod val="50000"/>
                            </a:schemeClr>
                          </a:solidFill>
                          <a:effectLst/>
                          <a:latin typeface="+mn-lt"/>
                          <a:ea typeface="+mn-ea"/>
                          <a:cs typeface="+mn-cs"/>
                        </a:rPr>
                        <a:t> considered a more convenient treatment. Unclear if this factored into decision making.</a:t>
                      </a: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64280">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a:ln>
                            <a:noFill/>
                          </a:ln>
                          <a:solidFill>
                            <a:schemeClr val="tx1"/>
                          </a:solidFill>
                          <a:effectLst/>
                          <a:latin typeface="Verdana" pitchFamily="34" charset="0"/>
                        </a:rPr>
                        <a:t>AWMSG</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Jul 2014</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Reimbursed Asthma</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D7F4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Cost minimisation</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vMerge="1">
                  <a: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14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7485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TLV</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Jun 2014</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Reimbursed</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D7F4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dirty="0">
                          <a:ln>
                            <a:noFill/>
                          </a:ln>
                          <a:solidFill>
                            <a:schemeClr val="tx1">
                              <a:lumMod val="50000"/>
                            </a:schemeClr>
                          </a:solidFill>
                          <a:effectLst/>
                          <a:latin typeface="+mn-lt"/>
                          <a:ea typeface="+mn-ea"/>
                          <a:cs typeface="+mn-cs"/>
                        </a:rPr>
                        <a:t>-</a:t>
                      </a: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There is an additional value in terms of ease of use that they </a:t>
                      </a:r>
                      <a:r>
                        <a:rPr kumimoji="0" lang="en-US" sz="1200" b="1" i="0" u="none" strike="noStrike" kern="1200" cap="none" normalizeH="0" baseline="0">
                          <a:ln>
                            <a:noFill/>
                          </a:ln>
                          <a:solidFill>
                            <a:schemeClr val="tx1">
                              <a:lumMod val="50000"/>
                            </a:schemeClr>
                          </a:solidFill>
                          <a:effectLst/>
                          <a:latin typeface="+mn-lt"/>
                          <a:ea typeface="+mn-ea"/>
                          <a:cs typeface="+mn-cs"/>
                        </a:rPr>
                        <a:t>could not estimate and thus failed </a:t>
                      </a:r>
                      <a:r>
                        <a:rPr kumimoji="0" lang="en-US" sz="1200" b="0" i="0" u="none" strike="noStrike" kern="1200" cap="none" normalizeH="0" baseline="0">
                          <a:ln>
                            <a:noFill/>
                          </a:ln>
                          <a:solidFill>
                            <a:schemeClr val="tx1">
                              <a:lumMod val="50000"/>
                            </a:schemeClr>
                          </a:solidFill>
                          <a:effectLst/>
                          <a:latin typeface="+mn-lt"/>
                          <a:ea typeface="+mn-ea"/>
                          <a:cs typeface="+mn-cs"/>
                        </a:rPr>
                        <a:t>to incorporate into the analysis</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9074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HAS</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Dec 2014</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dirty="0">
                          <a:ln>
                            <a:noFill/>
                          </a:ln>
                          <a:solidFill>
                            <a:schemeClr val="tx1">
                              <a:lumMod val="50000"/>
                            </a:schemeClr>
                          </a:solidFill>
                          <a:effectLst/>
                          <a:latin typeface="+mn-lt"/>
                          <a:ea typeface="+mn-ea"/>
                          <a:cs typeface="+mn-cs"/>
                        </a:rPr>
                        <a:t>Reimbursed with restriction;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1" i="0" u="none" strike="noStrike" cap="none" normalizeH="0" baseline="0" dirty="0">
                          <a:ln>
                            <a:noFill/>
                          </a:ln>
                          <a:solidFill>
                            <a:schemeClr val="tx1">
                              <a:lumMod val="50000"/>
                            </a:schemeClr>
                          </a:solidFill>
                          <a:effectLst/>
                          <a:latin typeface="+mn-lt"/>
                        </a:rPr>
                        <a:t>SMR: moderate </a:t>
                      </a:r>
                      <a:r>
                        <a:rPr kumimoji="0" lang="en-US" sz="1200" b="0" i="0" u="none" strike="noStrike" cap="none" normalizeH="0" baseline="0" dirty="0">
                          <a:ln>
                            <a:noFill/>
                          </a:ln>
                          <a:solidFill>
                            <a:schemeClr val="tx1">
                              <a:lumMod val="50000"/>
                            </a:schemeClr>
                          </a:solidFill>
                          <a:effectLst/>
                          <a:latin typeface="+mn-lt"/>
                        </a:rPr>
                        <a:t>for COPD, </a:t>
                      </a:r>
                      <a:r>
                        <a:rPr kumimoji="0" lang="en-US" sz="1200" b="1" i="0" u="none" strike="noStrike" cap="none" normalizeH="0" baseline="0" dirty="0">
                          <a:ln>
                            <a:noFill/>
                          </a:ln>
                          <a:solidFill>
                            <a:schemeClr val="tx1">
                              <a:lumMod val="50000"/>
                            </a:schemeClr>
                          </a:solidFill>
                          <a:effectLst/>
                          <a:latin typeface="+mn-lt"/>
                        </a:rPr>
                        <a:t>insufficient</a:t>
                      </a:r>
                      <a:r>
                        <a:rPr kumimoji="0" lang="en-US" sz="1200" b="0" i="0" u="none" strike="noStrike" cap="none" normalizeH="0" baseline="0" dirty="0">
                          <a:ln>
                            <a:noFill/>
                          </a:ln>
                          <a:solidFill>
                            <a:schemeClr val="tx1">
                              <a:lumMod val="50000"/>
                            </a:schemeClr>
                          </a:solidFill>
                          <a:effectLst/>
                          <a:latin typeface="+mn-lt"/>
                        </a:rPr>
                        <a:t> for Asthma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1" i="0" u="none" strike="noStrike" kern="1200" cap="none" normalizeH="0" baseline="0" dirty="0">
                          <a:ln>
                            <a:noFill/>
                          </a:ln>
                          <a:solidFill>
                            <a:schemeClr val="tx1">
                              <a:lumMod val="50000"/>
                            </a:schemeClr>
                          </a:solidFill>
                          <a:effectLst/>
                          <a:latin typeface="+mn-lt"/>
                          <a:ea typeface="+mn-ea"/>
                          <a:cs typeface="+mn-cs"/>
                        </a:rPr>
                        <a:t>ASMR: V</a:t>
                      </a:r>
                      <a:r>
                        <a:rPr kumimoji="0" lang="en-US" sz="1200" b="0" i="0" u="none" strike="noStrike" kern="1200" cap="none" normalizeH="0" baseline="0" dirty="0">
                          <a:ln>
                            <a:noFill/>
                          </a:ln>
                          <a:solidFill>
                            <a:schemeClr val="tx1">
                              <a:lumMod val="50000"/>
                            </a:schemeClr>
                          </a:solidFill>
                          <a:effectLst/>
                          <a:latin typeface="+mn-lt"/>
                          <a:ea typeface="+mn-ea"/>
                          <a:cs typeface="+mn-cs"/>
                        </a:rPr>
                        <a:t> for COPD, The Commission gave an </a:t>
                      </a:r>
                      <a:r>
                        <a:rPr kumimoji="0" lang="en-US" sz="1200" b="0" i="0" u="none" strike="noStrike" kern="1200" cap="none" normalizeH="0" baseline="0" dirty="0" err="1">
                          <a:ln>
                            <a:noFill/>
                          </a:ln>
                          <a:solidFill>
                            <a:schemeClr val="tx1">
                              <a:lumMod val="50000"/>
                            </a:schemeClr>
                          </a:solidFill>
                          <a:effectLst/>
                          <a:latin typeface="+mn-lt"/>
                          <a:ea typeface="+mn-ea"/>
                          <a:cs typeface="+mn-cs"/>
                        </a:rPr>
                        <a:t>unfavourable</a:t>
                      </a:r>
                      <a:r>
                        <a:rPr kumimoji="0" lang="en-US" sz="1200" b="0" i="0" u="none" strike="noStrike" kern="1200" cap="none" normalizeH="0" baseline="0" dirty="0">
                          <a:ln>
                            <a:noFill/>
                          </a:ln>
                          <a:solidFill>
                            <a:schemeClr val="tx1">
                              <a:lumMod val="50000"/>
                            </a:schemeClr>
                          </a:solidFill>
                          <a:effectLst/>
                          <a:latin typeface="+mn-lt"/>
                          <a:ea typeface="+mn-ea"/>
                          <a:cs typeface="+mn-cs"/>
                        </a:rPr>
                        <a:t> opinion for Asthma initially but revised it to ASMR V in 2018 based on new evidence</a:t>
                      </a: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FE8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Clinical benefit</a:t>
                      </a:r>
                    </a:p>
                    <a:p>
                      <a:pPr marL="171450" marR="0" lvl="0" indent="-1714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1" i="0" u="none" strike="noStrike" kern="1200" cap="none" normalizeH="0" baseline="0">
                          <a:ln>
                            <a:noFill/>
                          </a:ln>
                          <a:solidFill>
                            <a:schemeClr val="tx1">
                              <a:lumMod val="50000"/>
                            </a:schemeClr>
                          </a:solidFill>
                          <a:effectLst/>
                          <a:latin typeface="+mn-lt"/>
                          <a:ea typeface="+mn-ea"/>
                          <a:cs typeface="+mn-cs"/>
                        </a:rPr>
                        <a:t>No comment </a:t>
                      </a:r>
                      <a:r>
                        <a:rPr kumimoji="0" lang="en-US" sz="1200" b="0" i="0" u="none" strike="noStrike" kern="1200" cap="none" normalizeH="0" baseline="0">
                          <a:ln>
                            <a:noFill/>
                          </a:ln>
                          <a:solidFill>
                            <a:schemeClr val="tx1">
                              <a:lumMod val="50000"/>
                            </a:schemeClr>
                          </a:solidFill>
                          <a:effectLst/>
                          <a:latin typeface="+mn-lt"/>
                          <a:ea typeface="+mn-ea"/>
                          <a:cs typeface="+mn-cs"/>
                        </a:rPr>
                        <a:t>on ease of use through once daily</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991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a:solidFill>
                            <a:schemeClr val="tx1">
                              <a:lumMod val="50000"/>
                            </a:schemeClr>
                          </a:solidFill>
                        </a:rPr>
                        <a:t>AEMPS</a:t>
                      </a:r>
                      <a:endParaRPr lang="en-US" sz="1200" dirty="0">
                        <a:solidFill>
                          <a:schemeClr val="tx1">
                            <a:lumMod val="50000"/>
                          </a:schemeClr>
                        </a:solidFill>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Mar 2015</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dirty="0">
                          <a:ln>
                            <a:noFill/>
                          </a:ln>
                          <a:solidFill>
                            <a:schemeClr val="tx1">
                              <a:lumMod val="50000"/>
                            </a:schemeClr>
                          </a:solidFill>
                          <a:effectLst/>
                          <a:latin typeface="+mn-lt"/>
                          <a:ea typeface="+mn-ea"/>
                          <a:cs typeface="+mn-cs"/>
                        </a:rPr>
                        <a:t>Negative (</a:t>
                      </a:r>
                      <a:r>
                        <a:rPr lang="en-US" sz="1200" dirty="0"/>
                        <a:t>Although AEMPS issued negative statement, national access was obtained)</a:t>
                      </a: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FE5E5"/>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dirty="0">
                          <a:ln>
                            <a:noFill/>
                          </a:ln>
                          <a:solidFill>
                            <a:schemeClr val="tx1">
                              <a:lumMod val="50000"/>
                            </a:schemeClr>
                          </a:solidFill>
                          <a:effectLst/>
                          <a:latin typeface="+mn-lt"/>
                          <a:ea typeface="+mn-ea"/>
                          <a:cs typeface="+mn-cs"/>
                        </a:rPr>
                        <a:t>Despite a theoretical improvement in therapeutic adherence, </a:t>
                      </a:r>
                      <a:r>
                        <a:rPr kumimoji="0" lang="en-US" sz="1200" b="1" i="0" u="none" strike="noStrike" kern="1200" cap="none" normalizeH="0" baseline="0" dirty="0">
                          <a:ln>
                            <a:noFill/>
                          </a:ln>
                          <a:solidFill>
                            <a:schemeClr val="tx1">
                              <a:lumMod val="50000"/>
                            </a:schemeClr>
                          </a:solidFill>
                          <a:effectLst/>
                          <a:latin typeface="+mn-lt"/>
                          <a:ea typeface="+mn-ea"/>
                          <a:cs typeface="+mn-cs"/>
                        </a:rPr>
                        <a:t>It has not been proven yet</a:t>
                      </a:r>
                      <a:r>
                        <a:rPr kumimoji="0" lang="en-US" sz="1200" b="0" i="0" u="none" strike="noStrike" kern="1200" cap="none" normalizeH="0" baseline="0" dirty="0">
                          <a:ln>
                            <a:noFill/>
                          </a:ln>
                          <a:solidFill>
                            <a:schemeClr val="tx1">
                              <a:lumMod val="50000"/>
                            </a:schemeClr>
                          </a:solidFill>
                          <a:effectLst/>
                          <a:latin typeface="+mn-lt"/>
                          <a:ea typeface="+mn-ea"/>
                          <a:cs typeface="+mn-cs"/>
                        </a:rPr>
                        <a:t>. </a:t>
                      </a: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pic>
        <p:nvPicPr>
          <p:cNvPr id="5" name="Picture 21">
            <a:extLst>
              <a:ext uri="{FF2B5EF4-FFF2-40B4-BE49-F238E27FC236}">
                <a16:creationId xmlns:a16="http://schemas.microsoft.com/office/drawing/2014/main" xmlns="" id="{DBEA4A43-F68D-46CA-8222-6D1841BC76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2829" y="4818074"/>
            <a:ext cx="368763" cy="362242"/>
          </a:xfrm>
          <a:prstGeom prst="rect">
            <a:avLst/>
          </a:prstGeom>
          <a:noFill/>
          <a:ln w="9525">
            <a:noFill/>
            <a:miter lim="800000"/>
            <a:headEnd/>
            <a:tailEnd/>
          </a:ln>
        </p:spPr>
      </p:pic>
      <p:graphicFrame>
        <p:nvGraphicFramePr>
          <p:cNvPr id="32" name="Table 31">
            <a:extLst>
              <a:ext uri="{FF2B5EF4-FFF2-40B4-BE49-F238E27FC236}">
                <a16:creationId xmlns:a16="http://schemas.microsoft.com/office/drawing/2014/main" xmlns="" id="{71690994-32AE-42C9-8997-EACDDEF5375A}"/>
              </a:ext>
            </a:extLst>
          </p:cNvPr>
          <p:cNvGraphicFramePr>
            <a:graphicFrameLocks noGrp="1"/>
          </p:cNvGraphicFramePr>
          <p:nvPr>
            <p:extLst/>
          </p:nvPr>
        </p:nvGraphicFramePr>
        <p:xfrm>
          <a:off x="5747193" y="6577307"/>
          <a:ext cx="3763812" cy="243840"/>
        </p:xfrm>
        <a:graphic>
          <a:graphicData uri="http://schemas.openxmlformats.org/drawingml/2006/table">
            <a:tbl>
              <a:tblPr firstRow="1" bandRow="1">
                <a:tableStyleId>{5C22544A-7EE6-4342-B048-85BDC9FD1C3A}</a:tableStyleId>
              </a:tblPr>
              <a:tblGrid>
                <a:gridCol w="1254604">
                  <a:extLst>
                    <a:ext uri="{9D8B030D-6E8A-4147-A177-3AD203B41FA5}">
                      <a16:colId xmlns:a16="http://schemas.microsoft.com/office/drawing/2014/main" xmlns="" val="3152983508"/>
                    </a:ext>
                  </a:extLst>
                </a:gridCol>
                <a:gridCol w="1254604">
                  <a:extLst>
                    <a:ext uri="{9D8B030D-6E8A-4147-A177-3AD203B41FA5}">
                      <a16:colId xmlns:a16="http://schemas.microsoft.com/office/drawing/2014/main" xmlns="" val="324102689"/>
                    </a:ext>
                  </a:extLst>
                </a:gridCol>
                <a:gridCol w="1254604">
                  <a:extLst>
                    <a:ext uri="{9D8B030D-6E8A-4147-A177-3AD203B41FA5}">
                      <a16:colId xmlns:a16="http://schemas.microsoft.com/office/drawing/2014/main" xmlns="" val="206270485"/>
                    </a:ext>
                  </a:extLst>
                </a:gridCol>
              </a:tblGrid>
              <a:tr h="187069">
                <a:tc>
                  <a:txBody>
                    <a:bodyPr/>
                    <a:lstStyle/>
                    <a:p>
                      <a:r>
                        <a:rPr lang="en-US" sz="1000">
                          <a:solidFill>
                            <a:schemeClr val="tx1">
                              <a:lumMod val="50000"/>
                            </a:schemeClr>
                          </a:solidFill>
                        </a:rPr>
                        <a:t>Reimbursed </a:t>
                      </a:r>
                      <a:endParaRPr lang="en-US" sz="1000" dirty="0">
                        <a:solidFill>
                          <a:schemeClr val="tx1">
                            <a:lumMod val="50000"/>
                          </a:schemeClr>
                        </a:solidFill>
                      </a:endParaRPr>
                    </a:p>
                  </a:txBody>
                  <a:tcPr>
                    <a:solidFill>
                      <a:srgbClr val="D7F4D0"/>
                    </a:solidFill>
                  </a:tcPr>
                </a:tc>
                <a:tc>
                  <a:txBody>
                    <a:bodyPr/>
                    <a:lstStyle/>
                    <a:p>
                      <a:r>
                        <a:rPr lang="en-US" sz="1000">
                          <a:solidFill>
                            <a:schemeClr val="tx1">
                              <a:lumMod val="50000"/>
                            </a:schemeClr>
                          </a:solidFill>
                        </a:rPr>
                        <a:t>With restrictions</a:t>
                      </a:r>
                      <a:endParaRPr lang="en-US" sz="1000" dirty="0">
                        <a:solidFill>
                          <a:schemeClr val="tx1">
                            <a:lumMod val="50000"/>
                          </a:schemeClr>
                        </a:solidFill>
                      </a:endParaRPr>
                    </a:p>
                  </a:txBody>
                  <a:tcPr>
                    <a:solidFill>
                      <a:srgbClr val="FFE8D0"/>
                    </a:solidFill>
                  </a:tcPr>
                </a:tc>
                <a:tc>
                  <a:txBody>
                    <a:bodyPr/>
                    <a:lstStyle/>
                    <a:p>
                      <a:r>
                        <a:rPr lang="en-US" sz="1000">
                          <a:solidFill>
                            <a:schemeClr val="tx1">
                              <a:lumMod val="50000"/>
                            </a:schemeClr>
                          </a:solidFill>
                        </a:rPr>
                        <a:t>Negative</a:t>
                      </a:r>
                      <a:endParaRPr lang="en-US" sz="1000" dirty="0">
                        <a:solidFill>
                          <a:schemeClr val="tx1">
                            <a:lumMod val="50000"/>
                          </a:schemeClr>
                        </a:solidFill>
                      </a:endParaRPr>
                    </a:p>
                  </a:txBody>
                  <a:tcPr>
                    <a:solidFill>
                      <a:srgbClr val="FFE5E5"/>
                    </a:solidFill>
                  </a:tcPr>
                </a:tc>
                <a:extLst>
                  <a:ext uri="{0D108BD9-81ED-4DB2-BD59-A6C34878D82A}">
                    <a16:rowId xmlns:a16="http://schemas.microsoft.com/office/drawing/2014/main" xmlns="" val="776272677"/>
                  </a:ext>
                </a:extLst>
              </a:tr>
            </a:tbl>
          </a:graphicData>
        </a:graphic>
      </p:graphicFrame>
      <p:pic>
        <p:nvPicPr>
          <p:cNvPr id="15" name="Picture 14">
            <a:extLst>
              <a:ext uri="{FF2B5EF4-FFF2-40B4-BE49-F238E27FC236}">
                <a16:creationId xmlns:a16="http://schemas.microsoft.com/office/drawing/2014/main" xmlns="" id="{C318B3D7-969D-4155-BFCA-E7F3203CE60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433" y="1850901"/>
            <a:ext cx="345557" cy="345557"/>
          </a:xfrm>
          <a:prstGeom prst="rect">
            <a:avLst/>
          </a:prstGeom>
        </p:spPr>
      </p:pic>
      <p:pic>
        <p:nvPicPr>
          <p:cNvPr id="18" name="Picture 25">
            <a:extLst>
              <a:ext uri="{FF2B5EF4-FFF2-40B4-BE49-F238E27FC236}">
                <a16:creationId xmlns:a16="http://schemas.microsoft.com/office/drawing/2014/main" xmlns="" id="{C401D054-ACFC-41D4-9A7E-86307488CD7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36251" y="4026041"/>
            <a:ext cx="341918" cy="341918"/>
          </a:xfrm>
          <a:prstGeom prst="rect">
            <a:avLst/>
          </a:prstGeom>
          <a:noFill/>
          <a:ln w="9525">
            <a:noFill/>
            <a:miter lim="800000"/>
            <a:headEnd/>
            <a:tailEnd/>
          </a:ln>
        </p:spPr>
      </p:pic>
      <p:pic>
        <p:nvPicPr>
          <p:cNvPr id="24" name="Picture 92">
            <a:extLst>
              <a:ext uri="{FF2B5EF4-FFF2-40B4-BE49-F238E27FC236}">
                <a16:creationId xmlns:a16="http://schemas.microsoft.com/office/drawing/2014/main" xmlns="" id="{D034C8C7-BB5A-4ECD-98D4-AB298CBE927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6635" y="2930673"/>
            <a:ext cx="361153" cy="361153"/>
          </a:xfrm>
          <a:prstGeom prst="rect">
            <a:avLst/>
          </a:prstGeom>
          <a:noFill/>
          <a:ln w="9525">
            <a:noFill/>
            <a:miter lim="800000"/>
            <a:headEnd/>
            <a:tailEnd/>
          </a:ln>
        </p:spPr>
      </p:pic>
      <p:pic>
        <p:nvPicPr>
          <p:cNvPr id="19" name="Picture 18">
            <a:extLst>
              <a:ext uri="{FF2B5EF4-FFF2-40B4-BE49-F238E27FC236}">
                <a16:creationId xmlns:a16="http://schemas.microsoft.com/office/drawing/2014/main" xmlns="" id="{8CA5C8D3-40A0-43D8-96D0-7BB0630B737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4433" y="5714359"/>
            <a:ext cx="353355" cy="353355"/>
          </a:xfrm>
          <a:prstGeom prst="rect">
            <a:avLst/>
          </a:prstGeom>
        </p:spPr>
      </p:pic>
      <p:sp>
        <p:nvSpPr>
          <p:cNvPr id="20" name="TextBox 19">
            <a:extLst>
              <a:ext uri="{FF2B5EF4-FFF2-40B4-BE49-F238E27FC236}">
                <a16:creationId xmlns:a16="http://schemas.microsoft.com/office/drawing/2014/main" xmlns="" id="{DF0E1D9D-40C9-4376-959B-07BDE274CD9E}"/>
              </a:ext>
            </a:extLst>
          </p:cNvPr>
          <p:cNvSpPr txBox="1"/>
          <p:nvPr/>
        </p:nvSpPr>
        <p:spPr>
          <a:xfrm>
            <a:off x="479979" y="6694235"/>
            <a:ext cx="2585964" cy="230832"/>
          </a:xfrm>
          <a:prstGeom prst="rect">
            <a:avLst/>
          </a:prstGeom>
          <a:noFill/>
        </p:spPr>
        <p:txBody>
          <a:bodyPr wrap="none" rtlCol="0">
            <a:spAutoFit/>
          </a:bodyPr>
          <a:lstStyle/>
          <a:p>
            <a:pPr>
              <a:defRPr/>
            </a:pPr>
            <a:r>
              <a:rPr lang="en-US" sz="900" dirty="0">
                <a:latin typeface="Arial Narrow" panose="020B0606020202030204" pitchFamily="34" charset="0"/>
                <a:sym typeface="Wingdings" panose="05000000000000000000" pitchFamily="2" charset="2"/>
              </a:rPr>
              <a:t>Sources: IQVIA HTA Accelerator,</a:t>
            </a:r>
            <a:r>
              <a:rPr lang="en-US" sz="900" dirty="0">
                <a:latin typeface="Arial Narrow" panose="020B0606020202030204" pitchFamily="34" charset="0"/>
              </a:rPr>
              <a:t> Payer agency websites</a:t>
            </a:r>
          </a:p>
        </p:txBody>
      </p:sp>
      <p:sp>
        <p:nvSpPr>
          <p:cNvPr id="16" name="TextBox 15">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Relvar Ellipta </a:t>
            </a:r>
            <a:endParaRPr lang="en-US" sz="1400" b="1" dirty="0">
              <a:solidFill>
                <a:schemeClr val="bg1"/>
              </a:solidFill>
            </a:endParaRPr>
          </a:p>
        </p:txBody>
      </p:sp>
    </p:spTree>
    <p:extLst>
      <p:ext uri="{BB962C8B-B14F-4D97-AF65-F5344CB8AC3E}">
        <p14:creationId xmlns:p14="http://schemas.microsoft.com/office/powerpoint/2010/main" val="153107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0130DB05-265C-4199-A532-9FB987909F1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9"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xmlns="" id="{0130DB05-265C-4199-A532-9FB987909F1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4" name="Table 3">
            <a:extLst>
              <a:ext uri="{FF2B5EF4-FFF2-40B4-BE49-F238E27FC236}">
                <a16:creationId xmlns:a16="http://schemas.microsoft.com/office/drawing/2014/main" xmlns="" id="{E290FF0D-6205-487B-ADE1-F48E5DA12755}"/>
              </a:ext>
            </a:extLst>
          </p:cNvPr>
          <p:cNvGraphicFramePr>
            <a:graphicFrameLocks noGrp="1"/>
          </p:cNvGraphicFramePr>
          <p:nvPr>
            <p:extLst/>
          </p:nvPr>
        </p:nvGraphicFramePr>
        <p:xfrm>
          <a:off x="2871989" y="1270173"/>
          <a:ext cx="8851265" cy="4901420"/>
        </p:xfrm>
        <a:graphic>
          <a:graphicData uri="http://schemas.openxmlformats.org/drawingml/2006/table">
            <a:tbl>
              <a:tblPr firstRow="1" bandRow="1">
                <a:tableStyleId>{5C22544A-7EE6-4342-B048-85BDC9FD1C3A}</a:tableStyleId>
              </a:tblPr>
              <a:tblGrid>
                <a:gridCol w="8851265">
                  <a:extLst>
                    <a:ext uri="{9D8B030D-6E8A-4147-A177-3AD203B41FA5}">
                      <a16:colId xmlns:a16="http://schemas.microsoft.com/office/drawing/2014/main" xmlns="" val="1248785244"/>
                    </a:ext>
                  </a:extLst>
                </a:gridCol>
              </a:tblGrid>
              <a:tr h="1114609">
                <a:tc>
                  <a:txBody>
                    <a:bodyPr/>
                    <a:lstStyle/>
                    <a:p>
                      <a:r>
                        <a:rPr lang="en-US" sz="1400" b="0" dirty="0" err="1">
                          <a:solidFill>
                            <a:schemeClr val="tx1"/>
                          </a:solidFill>
                        </a:rPr>
                        <a:t>Relvar</a:t>
                      </a:r>
                      <a:r>
                        <a:rPr lang="en-US" sz="1400" b="0" dirty="0">
                          <a:solidFill>
                            <a:schemeClr val="tx1"/>
                          </a:solidFill>
                        </a:rPr>
                        <a:t> Ellipta came to market as a combination of an existing ICS combined with a new active ingredient of LABA enabling </a:t>
                      </a:r>
                      <a:r>
                        <a:rPr lang="en-US" sz="1400" b="0" u="sng" dirty="0">
                          <a:solidFill>
                            <a:schemeClr val="tx1"/>
                          </a:solidFill>
                        </a:rPr>
                        <a:t>first once-daily </a:t>
                      </a:r>
                      <a:r>
                        <a:rPr lang="en-US" sz="1400" b="0" dirty="0">
                          <a:solidFill>
                            <a:schemeClr val="tx1"/>
                          </a:solidFill>
                        </a:rPr>
                        <a:t>inhaler in the market. It offers an easy to use device. Its clinical outcomes are similar to other ICS/LABA</a:t>
                      </a:r>
                      <a:endParaRPr lang="en-US" sz="1400" b="0" strike="sngStrike" dirty="0">
                        <a:solidFill>
                          <a:schemeClr val="tx1"/>
                        </a:solidFill>
                      </a:endParaRP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4209952"/>
                  </a:ext>
                </a:extLst>
              </a:tr>
              <a:tr h="3786811">
                <a:tc>
                  <a:txBody>
                    <a:bodyPr/>
                    <a:lstStyle/>
                    <a:p>
                      <a:pPr marL="457200" lvl="1" indent="0">
                        <a:spcBef>
                          <a:spcPts val="0"/>
                        </a:spcBef>
                        <a:buFontTx/>
                        <a:buNone/>
                      </a:pPr>
                      <a:r>
                        <a:rPr lang="en-US" sz="1400" i="0" strike="noStrike" dirty="0">
                          <a:solidFill>
                            <a:schemeClr val="tx1"/>
                          </a:solidFill>
                        </a:rPr>
                        <a:t>1) Despite </a:t>
                      </a:r>
                      <a:r>
                        <a:rPr lang="en-US" sz="1400" i="0" strike="noStrike" dirty="0" err="1">
                          <a:solidFill>
                            <a:schemeClr val="tx1"/>
                          </a:solidFill>
                        </a:rPr>
                        <a:t>Relvar</a:t>
                      </a:r>
                      <a:r>
                        <a:rPr lang="en-US" sz="1400" i="0" strike="noStrike" dirty="0">
                          <a:solidFill>
                            <a:schemeClr val="tx1"/>
                          </a:solidFill>
                        </a:rPr>
                        <a:t> Ellipta’s proposed added benefits to patients, these value propositions were not </a:t>
                      </a:r>
                      <a:r>
                        <a:rPr lang="en-US" sz="1400" i="0" strike="noStrike" dirty="0" err="1">
                          <a:solidFill>
                            <a:schemeClr val="tx1"/>
                          </a:solidFill>
                        </a:rPr>
                        <a:t>recognised</a:t>
                      </a:r>
                      <a:r>
                        <a:rPr lang="en-US" sz="1400" i="0" strike="noStrike" dirty="0">
                          <a:solidFill>
                            <a:schemeClr val="tx1"/>
                          </a:solidFill>
                        </a:rPr>
                        <a:t> at time of launch</a:t>
                      </a:r>
                    </a:p>
                    <a:p>
                      <a:pPr marL="457200" lvl="1" indent="0">
                        <a:spcBef>
                          <a:spcPts val="0"/>
                        </a:spcBef>
                        <a:buFontTx/>
                        <a:buNone/>
                      </a:pPr>
                      <a:r>
                        <a:rPr lang="en-US" sz="1400" i="0" strike="noStrike" dirty="0">
                          <a:solidFill>
                            <a:schemeClr val="tx1"/>
                          </a:solidFill>
                        </a:rPr>
                        <a:t>2) GSK committed to further investment to generate additional real world evidence and have since published additional evidence</a:t>
                      </a:r>
                      <a:endParaRPr lang="en-US" sz="1400" i="0" strike="sngStrike" dirty="0">
                        <a:solidFill>
                          <a:schemeClr val="tx1"/>
                        </a:solidFill>
                      </a:endParaRPr>
                    </a:p>
                    <a:p>
                      <a:pPr marL="457200" lvl="1" indent="0">
                        <a:spcBef>
                          <a:spcPts val="0"/>
                        </a:spcBef>
                        <a:buFontTx/>
                        <a:buNone/>
                      </a:pPr>
                      <a:r>
                        <a:rPr lang="en-US" sz="1400" b="0" i="0" strike="noStrike" dirty="0">
                          <a:solidFill>
                            <a:schemeClr val="tx1"/>
                          </a:solidFill>
                        </a:rPr>
                        <a:t>3) Since launch, additional evidence showed:</a:t>
                      </a:r>
                    </a:p>
                    <a:p>
                      <a:pPr marL="742950" lvl="1" indent="-285750" algn="l" defTabSz="914400" rtl="0" eaLnBrk="1" latinLnBrk="0" hangingPunct="1">
                        <a:spcBef>
                          <a:spcPts val="0"/>
                        </a:spcBef>
                        <a:buFontTx/>
                        <a:buChar char="-"/>
                      </a:pPr>
                      <a:r>
                        <a:rPr lang="en-US" sz="1400" b="0" i="0" strike="noStrike" kern="1200" dirty="0" err="1">
                          <a:solidFill>
                            <a:schemeClr val="tx1"/>
                          </a:solidFill>
                          <a:latin typeface="+mn-lt"/>
                          <a:ea typeface="+mn-ea"/>
                          <a:cs typeface="+mn-cs"/>
                        </a:rPr>
                        <a:t>Salford</a:t>
                      </a:r>
                      <a:r>
                        <a:rPr lang="en-US" sz="1400" b="0" i="0" strike="noStrike" kern="1200" dirty="0">
                          <a:solidFill>
                            <a:schemeClr val="tx1"/>
                          </a:solidFill>
                          <a:latin typeface="+mn-lt"/>
                          <a:ea typeface="+mn-ea"/>
                          <a:cs typeface="+mn-cs"/>
                        </a:rPr>
                        <a:t> lung study</a:t>
                      </a:r>
                    </a:p>
                    <a:p>
                      <a:pPr marL="864000" indent="-285750">
                        <a:spcBef>
                          <a:spcPts val="0"/>
                        </a:spcBef>
                        <a:buFont typeface="Arial"/>
                        <a:buChar char="•"/>
                      </a:pPr>
                      <a:r>
                        <a:rPr lang="en-US" sz="1400" b="0" kern="0" dirty="0">
                          <a:solidFill>
                            <a:schemeClr val="tx1"/>
                          </a:solidFill>
                          <a:latin typeface="+mn-lt"/>
                        </a:rPr>
                        <a:t>Asthma: 4.4 point increase in ACT from baseline vs 2.8 increase in usual care group; proportion of patients who were responders based on AQLQ total score significantly higher than in usual care group</a:t>
                      </a:r>
                    </a:p>
                    <a:p>
                      <a:pPr marL="864000" indent="-285750">
                        <a:spcBef>
                          <a:spcPts val="0"/>
                        </a:spcBef>
                        <a:buFont typeface="Arial"/>
                        <a:buChar char="•"/>
                      </a:pPr>
                      <a:r>
                        <a:rPr lang="en-US" sz="1400" b="0" kern="0" dirty="0">
                          <a:solidFill>
                            <a:schemeClr val="tx1"/>
                          </a:solidFill>
                          <a:latin typeface="+mn-lt"/>
                          <a:cs typeface="Calibri"/>
                        </a:rPr>
                        <a:t>COPD: Rate of moderate or severe exacerbations lower by 8.4% vs. usual care</a:t>
                      </a:r>
                    </a:p>
                    <a:p>
                      <a:pPr marL="742950" lvl="1" indent="-285750" algn="l" defTabSz="914400" rtl="0" eaLnBrk="1" latinLnBrk="0" hangingPunct="1">
                        <a:spcBef>
                          <a:spcPts val="0"/>
                        </a:spcBef>
                        <a:buFontTx/>
                        <a:buChar char="-"/>
                      </a:pPr>
                      <a:r>
                        <a:rPr lang="en-US" sz="1400" b="0" i="0" strike="noStrike" kern="1200" dirty="0">
                          <a:solidFill>
                            <a:schemeClr val="tx1"/>
                          </a:solidFill>
                          <a:latin typeface="+mn-lt"/>
                          <a:ea typeface="+mn-ea"/>
                          <a:cs typeface="+mn-cs"/>
                        </a:rPr>
                        <a:t>Van der </a:t>
                      </a:r>
                      <a:r>
                        <a:rPr lang="en-US" sz="1400" b="0" i="0" strike="noStrike" kern="1200" dirty="0" err="1">
                          <a:solidFill>
                            <a:schemeClr val="tx1"/>
                          </a:solidFill>
                          <a:latin typeface="+mn-lt"/>
                          <a:ea typeface="+mn-ea"/>
                          <a:cs typeface="+mn-cs"/>
                        </a:rPr>
                        <a:t>Palen</a:t>
                      </a:r>
                      <a:r>
                        <a:rPr lang="en-US" sz="1400" b="0" i="0" strike="noStrike" kern="1200" dirty="0">
                          <a:solidFill>
                            <a:schemeClr val="tx1"/>
                          </a:solidFill>
                          <a:latin typeface="+mn-lt"/>
                          <a:ea typeface="+mn-ea"/>
                          <a:cs typeface="+mn-cs"/>
                        </a:rPr>
                        <a:t> et al, 2016: </a:t>
                      </a:r>
                    </a:p>
                    <a:p>
                      <a:pPr marL="864000" indent="-285750" algn="l" defTabSz="914400" rtl="0" eaLnBrk="1" latinLnBrk="0" hangingPunct="1">
                        <a:spcBef>
                          <a:spcPts val="0"/>
                        </a:spcBef>
                        <a:buFont typeface="Arial"/>
                        <a:buChar char="•"/>
                      </a:pPr>
                      <a:r>
                        <a:rPr lang="en-US" sz="1400" b="0" strike="noStrike" kern="0" dirty="0">
                          <a:solidFill>
                            <a:schemeClr val="tx1"/>
                          </a:solidFill>
                          <a:latin typeface="+mn-lt"/>
                          <a:ea typeface="+mn-ea"/>
                          <a:cs typeface="+mn-cs"/>
                        </a:rPr>
                        <a:t>Fewer critical errors vs other devices after reading PIL</a:t>
                      </a:r>
                    </a:p>
                    <a:p>
                      <a:pPr marL="457200" indent="0" algn="l" defTabSz="914400" rtl="0" eaLnBrk="1" latinLnBrk="0" hangingPunct="1">
                        <a:spcBef>
                          <a:spcPts val="0"/>
                        </a:spcBef>
                        <a:buFont typeface="Arial"/>
                        <a:buNone/>
                      </a:pPr>
                      <a:r>
                        <a:rPr lang="en-US" sz="1400" b="0" i="0" strike="noStrike" kern="0" dirty="0">
                          <a:solidFill>
                            <a:schemeClr val="tx1"/>
                          </a:solidFill>
                          <a:latin typeface="+mn-lt"/>
                          <a:ea typeface="+mn-ea"/>
                          <a:cs typeface="+mn-cs"/>
                        </a:rPr>
                        <a:t>4) Incorporating such additional evidence post launch is challenging in most countries as there is no formal process for re-evaluation post launch</a:t>
                      </a:r>
                      <a:endParaRPr lang="en-US" sz="1400" b="0" i="0" strike="noStrike" kern="1200" dirty="0">
                        <a:solidFill>
                          <a:schemeClr val="tx1"/>
                        </a:solidFill>
                        <a:latin typeface="+mn-lt"/>
                        <a:ea typeface="+mn-ea"/>
                        <a:cs typeface="+mn-cs"/>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4758705"/>
                  </a:ext>
                </a:extLst>
              </a:tr>
            </a:tbl>
          </a:graphicData>
        </a:graphic>
      </p:graphicFrame>
      <p:sp>
        <p:nvSpPr>
          <p:cNvPr id="5" name="Arrow: Pentagon 4">
            <a:extLst>
              <a:ext uri="{FF2B5EF4-FFF2-40B4-BE49-F238E27FC236}">
                <a16:creationId xmlns:a16="http://schemas.microsoft.com/office/drawing/2014/main" xmlns="" id="{DE0DB350-27D0-4B84-B463-9A9220624350}"/>
              </a:ext>
            </a:extLst>
          </p:cNvPr>
          <p:cNvSpPr/>
          <p:nvPr/>
        </p:nvSpPr>
        <p:spPr>
          <a:xfrm>
            <a:off x="384694" y="1455314"/>
            <a:ext cx="2358506" cy="1163196"/>
          </a:xfrm>
          <a:prstGeom prst="homePlate">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en-US" sz="1600" b="1">
                <a:solidFill>
                  <a:schemeClr val="accent2"/>
                </a:solidFill>
              </a:rPr>
              <a:t>Product summary</a:t>
            </a:r>
            <a:endParaRPr lang="en-US" sz="1600" b="1" dirty="0">
              <a:solidFill>
                <a:schemeClr val="accent2"/>
              </a:solidFill>
            </a:endParaRPr>
          </a:p>
        </p:txBody>
      </p:sp>
      <p:sp>
        <p:nvSpPr>
          <p:cNvPr id="6" name="Arrow: Pentagon 5">
            <a:extLst>
              <a:ext uri="{FF2B5EF4-FFF2-40B4-BE49-F238E27FC236}">
                <a16:creationId xmlns:a16="http://schemas.microsoft.com/office/drawing/2014/main" xmlns="" id="{DD58FA96-F0ED-4425-9FC1-B20BFBA13248}"/>
              </a:ext>
            </a:extLst>
          </p:cNvPr>
          <p:cNvSpPr/>
          <p:nvPr/>
        </p:nvSpPr>
        <p:spPr>
          <a:xfrm>
            <a:off x="384692" y="2927541"/>
            <a:ext cx="2358507" cy="3151286"/>
          </a:xfrm>
          <a:prstGeom prst="homePlate">
            <a:avLst>
              <a:gd name="adj" fmla="val 24741"/>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en-US" sz="1600" b="1">
                <a:solidFill>
                  <a:schemeClr val="accent1"/>
                </a:solidFill>
              </a:rPr>
              <a:t>Key takeaways</a:t>
            </a:r>
            <a:endParaRPr lang="en-US" sz="1600" b="1" dirty="0">
              <a:solidFill>
                <a:schemeClr val="accent1"/>
              </a:solidFill>
            </a:endParaRPr>
          </a:p>
        </p:txBody>
      </p:sp>
      <p:sp>
        <p:nvSpPr>
          <p:cNvPr id="13" name="Title 1">
            <a:extLst>
              <a:ext uri="{FF2B5EF4-FFF2-40B4-BE49-F238E27FC236}">
                <a16:creationId xmlns:a16="http://schemas.microsoft.com/office/drawing/2014/main" xmlns="" id="{D6DC8CAD-B5D1-41C3-B63D-4408AF1A882B}"/>
              </a:ext>
            </a:extLst>
          </p:cNvPr>
          <p:cNvSpPr txBox="1">
            <a:spLocks/>
          </p:cNvSpPr>
          <p:nvPr/>
        </p:nvSpPr>
        <p:spPr>
          <a:xfrm>
            <a:off x="384694" y="294468"/>
            <a:ext cx="11338560" cy="768263"/>
          </a:xfrm>
          <a:prstGeom prst="rect">
            <a:avLst/>
          </a:prstGeom>
        </p:spPr>
        <p:txBody>
          <a:bodyPr anchor="t"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Additional evidence for </a:t>
            </a:r>
            <a:r>
              <a:rPr lang="en-US" dirty="0" err="1"/>
              <a:t>Relvar</a:t>
            </a:r>
            <a:r>
              <a:rPr lang="en-US" dirty="0"/>
              <a:t> Ellipta was generated after launch, however, reassessment of value by payers is challenging</a:t>
            </a:r>
            <a:endParaRPr lang="en-US" strike="sngStrike" dirty="0"/>
          </a:p>
        </p:txBody>
      </p:sp>
      <p:sp>
        <p:nvSpPr>
          <p:cNvPr id="15" name="TextBox 14">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Relvar Ellipta </a:t>
            </a:r>
            <a:endParaRPr lang="en-US" sz="1400" b="1" dirty="0">
              <a:solidFill>
                <a:schemeClr val="bg1"/>
              </a:solidFill>
            </a:endParaRPr>
          </a:p>
        </p:txBody>
      </p:sp>
      <p:sp>
        <p:nvSpPr>
          <p:cNvPr id="7" name="Rectangle 6">
            <a:extLst>
              <a:ext uri="{FF2B5EF4-FFF2-40B4-BE49-F238E27FC236}">
                <a16:creationId xmlns:a16="http://schemas.microsoft.com/office/drawing/2014/main" xmlns="" id="{F796DDCB-FEC0-406E-ACCE-5E2DE6E1D0AE}"/>
              </a:ext>
            </a:extLst>
          </p:cNvPr>
          <p:cNvSpPr/>
          <p:nvPr/>
        </p:nvSpPr>
        <p:spPr>
          <a:xfrm>
            <a:off x="384692" y="6188236"/>
            <a:ext cx="10316308" cy="584775"/>
          </a:xfrm>
          <a:prstGeom prst="rect">
            <a:avLst/>
          </a:prstGeom>
          <a:solidFill>
            <a:schemeClr val="bg1"/>
          </a:solidFill>
        </p:spPr>
        <p:txBody>
          <a:bodyPr wrap="square">
            <a:spAutoFit/>
          </a:bodyPr>
          <a:lstStyle/>
          <a:p>
            <a:r>
              <a:rPr lang="en-US" sz="800" dirty="0">
                <a:latin typeface="Arial Narrow" panose="020B0606020202030204" pitchFamily="34" charset="0"/>
              </a:rPr>
              <a:t>Sources: Bourbeau J et al., Patient adherence in </a:t>
            </a:r>
            <a:r>
              <a:rPr lang="en-US" sz="800" dirty="0" err="1">
                <a:latin typeface="Arial Narrow" panose="020B0606020202030204" pitchFamily="34" charset="0"/>
              </a:rPr>
              <a:t>COPDThorax</a:t>
            </a:r>
            <a:r>
              <a:rPr lang="en-US" sz="800" dirty="0">
                <a:latin typeface="Arial Narrow" panose="020B0606020202030204" pitchFamily="34" charset="0"/>
              </a:rPr>
              <a:t> 2008;63:831-838; Riley JH TM et al.,. Correct usage, ease of use, and preference of two dry powder inhalers in patients with COPD: analysis of five</a:t>
            </a:r>
          </a:p>
          <a:p>
            <a:r>
              <a:rPr lang="en-US" sz="800" dirty="0">
                <a:latin typeface="Arial Narrow" panose="020B0606020202030204" pitchFamily="34" charset="0"/>
              </a:rPr>
              <a:t>phase III, randomized trials, 2016; Grant, Andrew C et al. “The ELLIPTA® Dry Powder Inhaler: Design, Functionality, In Vitro Dosing Performance and Critical Task Compliance by Patients and Caregivers.”; </a:t>
            </a:r>
            <a:r>
              <a:rPr lang="en-US" sz="800" dirty="0" err="1">
                <a:latin typeface="Arial Narrow" panose="020B0606020202030204" pitchFamily="34" charset="0"/>
              </a:rPr>
              <a:t>Vestbo</a:t>
            </a:r>
            <a:r>
              <a:rPr lang="en-US" sz="800" dirty="0">
                <a:latin typeface="Arial Narrow" panose="020B0606020202030204" pitchFamily="34" charset="0"/>
              </a:rPr>
              <a:t> et al., “Effectiveness of Fluticasone Furoate–Vilanterol for COPD in Clinical Practice”, 2016;  Woodcock et al., “Effectiveness of fluticasone furoate plus vilanterol on asthma control in clinical practice: an open-label, parallel group, </a:t>
            </a:r>
            <a:r>
              <a:rPr lang="en-US" sz="800" dirty="0" err="1">
                <a:latin typeface="Arial Narrow" panose="020B0606020202030204" pitchFamily="34" charset="0"/>
              </a:rPr>
              <a:t>randomised</a:t>
            </a:r>
            <a:r>
              <a:rPr lang="en-US" sz="800" dirty="0">
                <a:latin typeface="Arial Narrow" panose="020B0606020202030204" pitchFamily="34" charset="0"/>
              </a:rPr>
              <a:t> controlled trial, 2017; van der </a:t>
            </a:r>
            <a:r>
              <a:rPr lang="en-US" sz="800" dirty="0" err="1">
                <a:latin typeface="Arial Narrow" panose="020B0606020202030204" pitchFamily="34" charset="0"/>
              </a:rPr>
              <a:t>Palen</a:t>
            </a:r>
            <a:r>
              <a:rPr lang="en-US" sz="800" dirty="0">
                <a:latin typeface="Arial Narrow" panose="020B0606020202030204" pitchFamily="34" charset="0"/>
              </a:rPr>
              <a:t> et al., “A </a:t>
            </a:r>
            <a:r>
              <a:rPr lang="en-US" sz="800" dirty="0" err="1">
                <a:latin typeface="Arial Narrow" panose="020B0606020202030204" pitchFamily="34" charset="0"/>
              </a:rPr>
              <a:t>randomised</a:t>
            </a:r>
            <a:r>
              <a:rPr lang="en-US" sz="800" dirty="0">
                <a:latin typeface="Arial Narrow" panose="020B0606020202030204" pitchFamily="34" charset="0"/>
              </a:rPr>
              <a:t> open-label cross-over study of inhaler errors, preference and time to achieve correct inhaler use in patients with COPD or asthma: comparison of ELLIPTA with other inhaler devices”, 2016</a:t>
            </a:r>
          </a:p>
        </p:txBody>
      </p:sp>
    </p:spTree>
    <p:extLst>
      <p:ext uri="{BB962C8B-B14F-4D97-AF65-F5344CB8AC3E}">
        <p14:creationId xmlns:p14="http://schemas.microsoft.com/office/powerpoint/2010/main" val="11664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686F795C-CE90-4259-9B35-A621870ABA4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3" name="think-cell Slide" r:id="rId6" imgW="216" imgH="216" progId="TCLayout.ActiveDocument.1">
                  <p:embed/>
                </p:oleObj>
              </mc:Choice>
              <mc:Fallback>
                <p:oleObj name="think-cell Slide" r:id="rId6" imgW="216" imgH="216" progId="TCLayout.ActiveDocument.1">
                  <p:embed/>
                  <p:pic>
                    <p:nvPicPr>
                      <p:cNvPr id="7" name="Object 6" hidden="1">
                        <a:extLst>
                          <a:ext uri="{FF2B5EF4-FFF2-40B4-BE49-F238E27FC236}">
                            <a16:creationId xmlns:a16="http://schemas.microsoft.com/office/drawing/2014/main" xmlns="" id="{686F795C-CE90-4259-9B35-A621870ABA4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69DCE020-E816-4670-AD82-F8BABF0A0FCE}"/>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dirty="0"/>
              <a:t>Value propositions by </a:t>
            </a:r>
            <a:r>
              <a:rPr lang="en-US" dirty="0" err="1"/>
              <a:t>Relvar</a:t>
            </a:r>
            <a:r>
              <a:rPr lang="en-US" dirty="0"/>
              <a:t> Ellipta are highlighted in green; These value propositions include data from RCTs and RWE</a:t>
            </a:r>
          </a:p>
        </p:txBody>
      </p:sp>
      <p:graphicFrame>
        <p:nvGraphicFramePr>
          <p:cNvPr id="4" name="Table 3">
            <a:extLst>
              <a:ext uri="{FF2B5EF4-FFF2-40B4-BE49-F238E27FC236}">
                <a16:creationId xmlns:a16="http://schemas.microsoft.com/office/drawing/2014/main" xmlns="" id="{10B5B9AB-3DF8-43F6-A3FB-9DB124106A2E}"/>
              </a:ext>
            </a:extLst>
          </p:cNvPr>
          <p:cNvGraphicFramePr>
            <a:graphicFrameLocks noGrp="1"/>
          </p:cNvGraphicFramePr>
          <p:nvPr>
            <p:extLst/>
          </p:nvPr>
        </p:nvGraphicFramePr>
        <p:xfrm>
          <a:off x="395370" y="1373615"/>
          <a:ext cx="11327884" cy="4236720"/>
        </p:xfrm>
        <a:graphic>
          <a:graphicData uri="http://schemas.openxmlformats.org/drawingml/2006/table">
            <a:tbl>
              <a:tblPr bandRow="1">
                <a:tableStyleId>{2D5ABB26-0587-4C30-8999-92F81FD0307C}</a:tableStyleId>
              </a:tblPr>
              <a:tblGrid>
                <a:gridCol w="1405438">
                  <a:extLst>
                    <a:ext uri="{9D8B030D-6E8A-4147-A177-3AD203B41FA5}">
                      <a16:colId xmlns:a16="http://schemas.microsoft.com/office/drawing/2014/main" xmlns="" val="3011871056"/>
                    </a:ext>
                  </a:extLst>
                </a:gridCol>
                <a:gridCol w="1653741">
                  <a:extLst>
                    <a:ext uri="{9D8B030D-6E8A-4147-A177-3AD203B41FA5}">
                      <a16:colId xmlns:a16="http://schemas.microsoft.com/office/drawing/2014/main" xmlns="" val="4202559813"/>
                    </a:ext>
                  </a:extLst>
                </a:gridCol>
                <a:gridCol w="1653741">
                  <a:extLst>
                    <a:ext uri="{9D8B030D-6E8A-4147-A177-3AD203B41FA5}">
                      <a16:colId xmlns:a16="http://schemas.microsoft.com/office/drawing/2014/main" xmlns="" val="3095685601"/>
                    </a:ext>
                  </a:extLst>
                </a:gridCol>
                <a:gridCol w="1653741">
                  <a:extLst>
                    <a:ext uri="{9D8B030D-6E8A-4147-A177-3AD203B41FA5}">
                      <a16:colId xmlns:a16="http://schemas.microsoft.com/office/drawing/2014/main" xmlns="" val="2065100940"/>
                    </a:ext>
                  </a:extLst>
                </a:gridCol>
                <a:gridCol w="1653741">
                  <a:extLst>
                    <a:ext uri="{9D8B030D-6E8A-4147-A177-3AD203B41FA5}">
                      <a16:colId xmlns:a16="http://schemas.microsoft.com/office/drawing/2014/main" xmlns="" val="2540257438"/>
                    </a:ext>
                  </a:extLst>
                </a:gridCol>
                <a:gridCol w="1653741">
                  <a:extLst>
                    <a:ext uri="{9D8B030D-6E8A-4147-A177-3AD203B41FA5}">
                      <a16:colId xmlns:a16="http://schemas.microsoft.com/office/drawing/2014/main" xmlns="" val="1687429742"/>
                    </a:ext>
                  </a:extLst>
                </a:gridCol>
                <a:gridCol w="1653741">
                  <a:extLst>
                    <a:ext uri="{9D8B030D-6E8A-4147-A177-3AD203B41FA5}">
                      <a16:colId xmlns:a16="http://schemas.microsoft.com/office/drawing/2014/main" xmlns="" val="4265865584"/>
                    </a:ext>
                  </a:extLst>
                </a:gridCol>
              </a:tblGrid>
              <a:tr h="370840">
                <a:tc>
                  <a:txBody>
                    <a:bodyPr/>
                    <a:lstStyle/>
                    <a:p>
                      <a:pPr algn="ctr"/>
                      <a:r>
                        <a:rPr lang="en-US" sz="1400" b="1"/>
                        <a:t>VALUE DIMENSION</a:t>
                      </a:r>
                      <a:endParaRPr lang="en-US" sz="1400" dirty="0"/>
                    </a:p>
                  </a:txBody>
                  <a:tcPr anchor="ctr"/>
                </a:tc>
                <a:tc gridSpan="3">
                  <a:txBody>
                    <a:bodyPr/>
                    <a:lstStyle/>
                    <a:p>
                      <a:pPr algn="ctr"/>
                      <a:r>
                        <a:rPr lang="en-US" sz="1400" b="1" dirty="0">
                          <a:solidFill>
                            <a:schemeClr val="bg1"/>
                          </a:solidFill>
                        </a:rPr>
                        <a:t>Outcome </a:t>
                      </a:r>
                    </a:p>
                  </a:txBody>
                  <a:tcPr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263374627"/>
                  </a:ext>
                </a:extLst>
              </a:tr>
              <a:tr h="370840">
                <a:tc>
                  <a:txBody>
                    <a:bodyPr/>
                    <a:lstStyle/>
                    <a:p>
                      <a:pPr algn="ctr"/>
                      <a:r>
                        <a:rPr lang="en-US" sz="1400" b="1"/>
                        <a:t>VALUE EXPRESSION</a:t>
                      </a:r>
                      <a:endParaRPr lang="en-US" sz="1400" b="1" dirty="0"/>
                    </a:p>
                  </a:txBody>
                  <a:tcPr anchor="ctr"/>
                </a:tc>
                <a:tc>
                  <a:txBody>
                    <a:bodyPr/>
                    <a:lstStyle/>
                    <a:p>
                      <a:pPr algn="ctr"/>
                      <a:r>
                        <a:rPr lang="en-US" sz="1400" b="1">
                          <a:solidFill>
                            <a:schemeClr val="tx2"/>
                          </a:solidFill>
                        </a:rPr>
                        <a:t>Clinical outcome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640080">
                <a:tc rowSpan="5">
                  <a:txBody>
                    <a:bodyPr/>
                    <a:lstStyle/>
                    <a:p>
                      <a:pPr algn="ctr"/>
                      <a:r>
                        <a:rPr lang="en-US" sz="1400" b="1" dirty="0"/>
                        <a:t>VALUE DRIVERS </a:t>
                      </a:r>
                    </a:p>
                  </a:txBody>
                  <a:tcPr>
                    <a:lnR w="76200" cap="flat" cmpd="sng" algn="ctr">
                      <a:solidFill>
                        <a:schemeClr val="bg1"/>
                      </a:solidFill>
                      <a:prstDash val="solid"/>
                      <a:round/>
                      <a:headEnd type="none" w="med" len="med"/>
                      <a:tailEnd type="none" w="med" len="med"/>
                    </a:lnR>
                  </a:tcPr>
                </a:tc>
                <a:tc>
                  <a:txBody>
                    <a:bodyPr/>
                    <a:lstStyle/>
                    <a:p>
                      <a:pPr algn="ctr"/>
                      <a:r>
                        <a:rPr lang="en-US" sz="1100" dirty="0">
                          <a:solidFill>
                            <a:schemeClr val="tx2"/>
                          </a:solidFill>
                        </a:rPr>
                        <a:t>Efficacy/Effectiveness*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kern="1200" dirty="0">
                          <a:solidFill>
                            <a:schemeClr val="tx2"/>
                          </a:solidFill>
                          <a:latin typeface="+mn-lt"/>
                          <a:ea typeface="+mn-ea"/>
                          <a:cs typeface="+mn-cs"/>
                        </a:rPr>
                        <a:t>Cost effectiveness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R&amp;D costs / risks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a:r>
                        <a:rPr lang="en-US" sz="1200">
                          <a:solidFill>
                            <a:schemeClr val="tx2"/>
                          </a:solidFill>
                        </a:rPr>
                        <a:t>Lower dose burden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resource/facility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extLst>
                  <a:ext uri="{0D108BD9-81ED-4DB2-BD59-A6C34878D82A}">
                    <a16:rowId xmlns:a16="http://schemas.microsoft.com/office/drawing/2014/main" xmlns="" val="804651146"/>
                  </a:ext>
                </a:extLst>
              </a:tr>
              <a:tr h="640080">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AE/safety benefit</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Reduced budget impact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Efficient resource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Easier administration/use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877651184"/>
                  </a:ext>
                </a:extLst>
              </a:tr>
              <a:tr h="640080">
                <a:tc vMerge="1">
                  <a:txBody>
                    <a:bodyPr/>
                    <a:lstStyle/>
                    <a:p>
                      <a:pPr algn="ctr"/>
                      <a:endParaRPr lang="en-GB" sz="1400" dirty="0"/>
                    </a:p>
                  </a:txBody>
                  <a:tcPr anchor="ctr"/>
                </a:tc>
                <a:tc>
                  <a:txBody>
                    <a:bodyPr/>
                    <a:lstStyle/>
                    <a:p>
                      <a:pPr algn="ctr"/>
                      <a:r>
                        <a:rPr lang="en-US" sz="1200" dirty="0">
                          <a:solidFill>
                            <a:schemeClr val="tx2"/>
                          </a:solidFill>
                        </a:rPr>
                        <a:t>HRQoL benefit*</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Price reduction due to competition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768290457"/>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4005199636"/>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2888909565"/>
                  </a:ext>
                </a:extLst>
              </a:tr>
            </a:tbl>
          </a:graphicData>
        </a:graphic>
      </p:graphicFrame>
      <p:sp>
        <p:nvSpPr>
          <p:cNvPr id="5" name="Rectangle 4"/>
          <p:cNvSpPr/>
          <p:nvPr/>
        </p:nvSpPr>
        <p:spPr>
          <a:xfrm>
            <a:off x="2407580" y="6115333"/>
            <a:ext cx="1955664" cy="2726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Key Value Proposition</a:t>
            </a:r>
            <a:endParaRPr lang="en-US" sz="1200" dirty="0">
              <a:solidFill>
                <a:schemeClr val="tx1"/>
              </a:solidFill>
            </a:endParaRPr>
          </a:p>
        </p:txBody>
      </p:sp>
      <p:sp>
        <p:nvSpPr>
          <p:cNvPr id="6" name="Rectangle 5"/>
          <p:cNvSpPr/>
          <p:nvPr/>
        </p:nvSpPr>
        <p:spPr>
          <a:xfrm>
            <a:off x="4534478" y="6115333"/>
            <a:ext cx="2675461" cy="272684"/>
          </a:xfrm>
          <a:prstGeom prst="rect">
            <a:avLst/>
          </a:prstGeom>
          <a:solidFill>
            <a:srgbClr val="FFE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Not mentioned but value provided</a:t>
            </a:r>
            <a:endParaRPr lang="en-US" sz="1200" dirty="0">
              <a:solidFill>
                <a:schemeClr val="tx1"/>
              </a:solidFill>
            </a:endParaRPr>
          </a:p>
        </p:txBody>
      </p:sp>
      <p:sp>
        <p:nvSpPr>
          <p:cNvPr id="10" name="TextBox 9">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Relvar Ellipta </a:t>
            </a:r>
            <a:endParaRPr lang="en-US" sz="1400" b="1" dirty="0">
              <a:solidFill>
                <a:schemeClr val="bg1"/>
              </a:solidFill>
            </a:endParaRPr>
          </a:p>
        </p:txBody>
      </p:sp>
      <p:sp>
        <p:nvSpPr>
          <p:cNvPr id="8" name="Rectangle 7">
            <a:extLst>
              <a:ext uri="{FF2B5EF4-FFF2-40B4-BE49-F238E27FC236}">
                <a16:creationId xmlns:a16="http://schemas.microsoft.com/office/drawing/2014/main" xmlns="" id="{796DD0D8-1671-4C69-B833-9413265A92D0}"/>
              </a:ext>
            </a:extLst>
          </p:cNvPr>
          <p:cNvSpPr/>
          <p:nvPr/>
        </p:nvSpPr>
        <p:spPr>
          <a:xfrm>
            <a:off x="7381173" y="6115333"/>
            <a:ext cx="1955664" cy="272684"/>
          </a:xfrm>
          <a:prstGeom prst="rect">
            <a:avLst/>
          </a:prstGeom>
          <a:solidFill>
            <a:srgbClr val="D4D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Not Proposed</a:t>
            </a:r>
            <a:endParaRPr lang="en-US" sz="1200" dirty="0">
              <a:solidFill>
                <a:schemeClr val="tx1"/>
              </a:solidFill>
            </a:endParaRPr>
          </a:p>
        </p:txBody>
      </p:sp>
      <p:sp>
        <p:nvSpPr>
          <p:cNvPr id="11" name="TextBox 10">
            <a:extLst>
              <a:ext uri="{FF2B5EF4-FFF2-40B4-BE49-F238E27FC236}">
                <a16:creationId xmlns:a16="http://schemas.microsoft.com/office/drawing/2014/main" xmlns="" id="{9D0896A1-6624-4E45-B454-EF7AEE34CDD4}"/>
              </a:ext>
            </a:extLst>
          </p:cNvPr>
          <p:cNvSpPr txBox="1"/>
          <p:nvPr/>
        </p:nvSpPr>
        <p:spPr>
          <a:xfrm>
            <a:off x="1577151" y="5520022"/>
            <a:ext cx="4969933" cy="400110"/>
          </a:xfrm>
          <a:prstGeom prst="rect">
            <a:avLst/>
          </a:prstGeom>
          <a:noFill/>
        </p:spPr>
        <p:txBody>
          <a:bodyPr wrap="square" rtlCol="0">
            <a:spAutoFit/>
          </a:bodyPr>
          <a:lstStyle/>
          <a:p>
            <a:r>
              <a:rPr lang="en-US" sz="1000" dirty="0">
                <a:solidFill>
                  <a:schemeClr val="tx2"/>
                </a:solidFill>
              </a:rPr>
              <a:t>*Note: Efficacy and Effectiveness, and HRQoL includes data from pivotal trials conducted vs. single molecules and real world evidence from </a:t>
            </a:r>
            <a:r>
              <a:rPr lang="en-US" sz="1000" dirty="0" err="1">
                <a:solidFill>
                  <a:schemeClr val="tx2"/>
                </a:solidFill>
              </a:rPr>
              <a:t>Salford</a:t>
            </a:r>
            <a:r>
              <a:rPr lang="en-US" sz="1000" dirty="0">
                <a:solidFill>
                  <a:schemeClr val="tx2"/>
                </a:solidFill>
              </a:rPr>
              <a:t> Lung Study</a:t>
            </a:r>
          </a:p>
        </p:txBody>
      </p:sp>
    </p:spTree>
    <p:extLst>
      <p:ext uri="{BB962C8B-B14F-4D97-AF65-F5344CB8AC3E}">
        <p14:creationId xmlns:p14="http://schemas.microsoft.com/office/powerpoint/2010/main" val="1637086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280ECB27-F79D-4E1F-BAF6-2C8B035EEA5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7"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280ECB27-F79D-4E1F-BAF6-2C8B035EEA5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F7E742DA-33F2-47AD-93B9-DDBF82AA6AB2}"/>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dirty="0"/>
              <a:t>Out of these value drivers, payers only </a:t>
            </a:r>
            <a:r>
              <a:rPr lang="en-US" dirty="0" err="1"/>
              <a:t>recognised</a:t>
            </a:r>
            <a:r>
              <a:rPr lang="en-US" dirty="0"/>
              <a:t> those in green</a:t>
            </a:r>
          </a:p>
        </p:txBody>
      </p:sp>
      <p:graphicFrame>
        <p:nvGraphicFramePr>
          <p:cNvPr id="4" name="Table 3">
            <a:extLst>
              <a:ext uri="{FF2B5EF4-FFF2-40B4-BE49-F238E27FC236}">
                <a16:creationId xmlns:a16="http://schemas.microsoft.com/office/drawing/2014/main" xmlns="" id="{10B5B9AB-3DF8-43F6-A3FB-9DB124106A2E}"/>
              </a:ext>
            </a:extLst>
          </p:cNvPr>
          <p:cNvGraphicFramePr>
            <a:graphicFrameLocks noGrp="1"/>
          </p:cNvGraphicFramePr>
          <p:nvPr>
            <p:extLst/>
          </p:nvPr>
        </p:nvGraphicFramePr>
        <p:xfrm>
          <a:off x="395370" y="1373615"/>
          <a:ext cx="11327884" cy="4236720"/>
        </p:xfrm>
        <a:graphic>
          <a:graphicData uri="http://schemas.openxmlformats.org/drawingml/2006/table">
            <a:tbl>
              <a:tblPr bandRow="1">
                <a:tableStyleId>{2D5ABB26-0587-4C30-8999-92F81FD0307C}</a:tableStyleId>
              </a:tblPr>
              <a:tblGrid>
                <a:gridCol w="1405438">
                  <a:extLst>
                    <a:ext uri="{9D8B030D-6E8A-4147-A177-3AD203B41FA5}">
                      <a16:colId xmlns:a16="http://schemas.microsoft.com/office/drawing/2014/main" xmlns="" val="3011871056"/>
                    </a:ext>
                  </a:extLst>
                </a:gridCol>
                <a:gridCol w="1653741">
                  <a:extLst>
                    <a:ext uri="{9D8B030D-6E8A-4147-A177-3AD203B41FA5}">
                      <a16:colId xmlns:a16="http://schemas.microsoft.com/office/drawing/2014/main" xmlns="" val="4202559813"/>
                    </a:ext>
                  </a:extLst>
                </a:gridCol>
                <a:gridCol w="1653741">
                  <a:extLst>
                    <a:ext uri="{9D8B030D-6E8A-4147-A177-3AD203B41FA5}">
                      <a16:colId xmlns:a16="http://schemas.microsoft.com/office/drawing/2014/main" xmlns="" val="3095685601"/>
                    </a:ext>
                  </a:extLst>
                </a:gridCol>
                <a:gridCol w="1653741">
                  <a:extLst>
                    <a:ext uri="{9D8B030D-6E8A-4147-A177-3AD203B41FA5}">
                      <a16:colId xmlns:a16="http://schemas.microsoft.com/office/drawing/2014/main" xmlns="" val="2065100940"/>
                    </a:ext>
                  </a:extLst>
                </a:gridCol>
                <a:gridCol w="1653741">
                  <a:extLst>
                    <a:ext uri="{9D8B030D-6E8A-4147-A177-3AD203B41FA5}">
                      <a16:colId xmlns:a16="http://schemas.microsoft.com/office/drawing/2014/main" xmlns="" val="2540257438"/>
                    </a:ext>
                  </a:extLst>
                </a:gridCol>
                <a:gridCol w="1653741">
                  <a:extLst>
                    <a:ext uri="{9D8B030D-6E8A-4147-A177-3AD203B41FA5}">
                      <a16:colId xmlns:a16="http://schemas.microsoft.com/office/drawing/2014/main" xmlns="" val="1687429742"/>
                    </a:ext>
                  </a:extLst>
                </a:gridCol>
                <a:gridCol w="1653741">
                  <a:extLst>
                    <a:ext uri="{9D8B030D-6E8A-4147-A177-3AD203B41FA5}">
                      <a16:colId xmlns:a16="http://schemas.microsoft.com/office/drawing/2014/main" xmlns="" val="4265865584"/>
                    </a:ext>
                  </a:extLst>
                </a:gridCol>
              </a:tblGrid>
              <a:tr h="370840">
                <a:tc>
                  <a:txBody>
                    <a:bodyPr/>
                    <a:lstStyle/>
                    <a:p>
                      <a:pPr algn="ctr"/>
                      <a:r>
                        <a:rPr lang="en-US" sz="1400" b="1"/>
                        <a:t>VALUE DIMENSION</a:t>
                      </a:r>
                      <a:endParaRPr lang="en-US" sz="1400" dirty="0"/>
                    </a:p>
                  </a:txBody>
                  <a:tcPr anchor="ctr"/>
                </a:tc>
                <a:tc gridSpan="3">
                  <a:txBody>
                    <a:bodyPr/>
                    <a:lstStyle/>
                    <a:p>
                      <a:pPr algn="ctr"/>
                      <a:r>
                        <a:rPr lang="en-US" sz="1400" b="1" dirty="0">
                          <a:solidFill>
                            <a:schemeClr val="bg1"/>
                          </a:solidFill>
                        </a:rPr>
                        <a:t>Outcome </a:t>
                      </a:r>
                    </a:p>
                  </a:txBody>
                  <a:tcPr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263374627"/>
                  </a:ext>
                </a:extLst>
              </a:tr>
              <a:tr h="370840">
                <a:tc>
                  <a:txBody>
                    <a:bodyPr/>
                    <a:lstStyle/>
                    <a:p>
                      <a:pPr algn="ctr"/>
                      <a:r>
                        <a:rPr lang="en-US" sz="1400" b="1"/>
                        <a:t>VALUE EXPRESSION</a:t>
                      </a:r>
                      <a:endParaRPr lang="en-US" sz="1400" b="1" dirty="0"/>
                    </a:p>
                  </a:txBody>
                  <a:tcPr anchor="ctr"/>
                </a:tc>
                <a:tc>
                  <a:txBody>
                    <a:bodyPr/>
                    <a:lstStyle/>
                    <a:p>
                      <a:pPr algn="ctr"/>
                      <a:r>
                        <a:rPr lang="en-US" sz="1400" b="1">
                          <a:solidFill>
                            <a:schemeClr val="tx2"/>
                          </a:solidFill>
                        </a:rPr>
                        <a:t>Clinical outcome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640080">
                <a:tc rowSpan="5">
                  <a:txBody>
                    <a:bodyPr/>
                    <a:lstStyle/>
                    <a:p>
                      <a:pPr algn="ctr"/>
                      <a:r>
                        <a:rPr lang="en-US" sz="1400" b="1" dirty="0"/>
                        <a:t>VALUE DRIVERS </a:t>
                      </a:r>
                    </a:p>
                  </a:txBody>
                  <a:tcPr>
                    <a:lnR w="76200" cap="flat" cmpd="sng" algn="ctr">
                      <a:solidFill>
                        <a:schemeClr val="bg1"/>
                      </a:solidFill>
                      <a:prstDash val="solid"/>
                      <a:round/>
                      <a:headEnd type="none" w="med" len="med"/>
                      <a:tailEnd type="none" w="med" len="med"/>
                    </a:lnR>
                  </a:tcPr>
                </a:tc>
                <a:tc>
                  <a:txBody>
                    <a:bodyPr/>
                    <a:lstStyle/>
                    <a:p>
                      <a:pPr algn="ctr"/>
                      <a:r>
                        <a:rPr lang="en-US" sz="1100" dirty="0">
                          <a:solidFill>
                            <a:schemeClr val="tx2"/>
                          </a:solidFill>
                        </a:rPr>
                        <a:t>Efficacy/Effectiveness*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kern="1200" dirty="0">
                          <a:solidFill>
                            <a:schemeClr val="tx2"/>
                          </a:solidFill>
                          <a:latin typeface="+mn-lt"/>
                          <a:ea typeface="+mn-ea"/>
                          <a:cs typeface="+mn-cs"/>
                        </a:rPr>
                        <a:t>Cost effectiveness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R&amp;D costs / risks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200">
                          <a:solidFill>
                            <a:schemeClr val="tx2"/>
                          </a:solidFill>
                        </a:rPr>
                        <a:t>Lower dose burden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resource/facility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extLst>
                  <a:ext uri="{0D108BD9-81ED-4DB2-BD59-A6C34878D82A}">
                    <a16:rowId xmlns:a16="http://schemas.microsoft.com/office/drawing/2014/main" xmlns="" val="804651146"/>
                  </a:ext>
                </a:extLst>
              </a:tr>
              <a:tr h="640080">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AE/safety benefit</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Reduced budget impact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Efficient resource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Easier administration/use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877651184"/>
                  </a:ext>
                </a:extLst>
              </a:tr>
              <a:tr h="640080">
                <a:tc vMerge="1">
                  <a:txBody>
                    <a:bodyPr/>
                    <a:lstStyle/>
                    <a:p>
                      <a:pPr algn="ctr"/>
                      <a:endParaRPr lang="en-GB" sz="1400" dirty="0"/>
                    </a:p>
                  </a:txBody>
                  <a:tcPr anchor="ctr"/>
                </a:tc>
                <a:tc>
                  <a:txBody>
                    <a:bodyPr/>
                    <a:lstStyle/>
                    <a:p>
                      <a:pPr algn="ctr"/>
                      <a:r>
                        <a:rPr lang="en-US" sz="1200" dirty="0">
                          <a:solidFill>
                            <a:schemeClr val="tx2"/>
                          </a:solidFill>
                        </a:rPr>
                        <a:t>HRQoL benefit*</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Price reduction due to competition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768290457"/>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4005199636"/>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2888909565"/>
                  </a:ext>
                </a:extLst>
              </a:tr>
            </a:tbl>
          </a:graphicData>
        </a:graphic>
      </p:graphicFrame>
      <p:sp>
        <p:nvSpPr>
          <p:cNvPr id="9" name="Rectangle 8"/>
          <p:cNvSpPr/>
          <p:nvPr/>
        </p:nvSpPr>
        <p:spPr>
          <a:xfrm>
            <a:off x="4220053" y="6453261"/>
            <a:ext cx="1364566" cy="28135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Fully recognised</a:t>
            </a:r>
            <a:endParaRPr lang="en-US" sz="1200" dirty="0">
              <a:solidFill>
                <a:schemeClr val="tx1"/>
              </a:solidFill>
            </a:endParaRPr>
          </a:p>
        </p:txBody>
      </p:sp>
      <p:sp>
        <p:nvSpPr>
          <p:cNvPr id="10" name="Rectangle 9"/>
          <p:cNvSpPr/>
          <p:nvPr/>
        </p:nvSpPr>
        <p:spPr>
          <a:xfrm>
            <a:off x="5793290" y="6441560"/>
            <a:ext cx="1507588" cy="30475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Partially recognised</a:t>
            </a:r>
            <a:endParaRPr lang="en-US" sz="1200" dirty="0">
              <a:solidFill>
                <a:schemeClr val="tx1"/>
              </a:solidFill>
            </a:endParaRPr>
          </a:p>
        </p:txBody>
      </p:sp>
      <p:sp>
        <p:nvSpPr>
          <p:cNvPr id="11" name="Rectangle 10"/>
          <p:cNvSpPr/>
          <p:nvPr/>
        </p:nvSpPr>
        <p:spPr>
          <a:xfrm>
            <a:off x="7509549" y="6441560"/>
            <a:ext cx="1507588" cy="3047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Not recognised</a:t>
            </a:r>
            <a:endParaRPr lang="en-US" sz="1200" dirty="0">
              <a:solidFill>
                <a:schemeClr val="tx1"/>
              </a:solidFill>
            </a:endParaRPr>
          </a:p>
        </p:txBody>
      </p:sp>
      <p:sp>
        <p:nvSpPr>
          <p:cNvPr id="12" name="TextBox 11"/>
          <p:cNvSpPr txBox="1"/>
          <p:nvPr/>
        </p:nvSpPr>
        <p:spPr>
          <a:xfrm>
            <a:off x="2053883" y="5829819"/>
            <a:ext cx="7779434" cy="338554"/>
          </a:xfrm>
          <a:prstGeom prst="rect">
            <a:avLst/>
          </a:prstGeom>
          <a:noFill/>
        </p:spPr>
        <p:txBody>
          <a:bodyPr wrap="square" rtlCol="0">
            <a:spAutoFit/>
          </a:bodyPr>
          <a:lstStyle/>
          <a:p>
            <a:pPr algn="ctr"/>
            <a:r>
              <a:rPr lang="en-US" sz="1600" b="1">
                <a:solidFill>
                  <a:schemeClr val="accent1"/>
                </a:solidFill>
              </a:rPr>
              <a:t>Value recognition varied across countries</a:t>
            </a:r>
            <a:endParaRPr lang="en-US" sz="1600" b="1" dirty="0">
              <a:solidFill>
                <a:schemeClr val="accent1"/>
              </a:solidFill>
            </a:endParaRPr>
          </a:p>
        </p:txBody>
      </p:sp>
      <p:sp>
        <p:nvSpPr>
          <p:cNvPr id="16" name="TextBox 15">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Relvar Ellipta </a:t>
            </a:r>
            <a:endParaRPr lang="en-US" sz="1400" b="1" dirty="0">
              <a:solidFill>
                <a:schemeClr val="bg1"/>
              </a:solidFill>
            </a:endParaRPr>
          </a:p>
        </p:txBody>
      </p:sp>
      <p:sp>
        <p:nvSpPr>
          <p:cNvPr id="6" name="Rectangle 5">
            <a:extLst>
              <a:ext uri="{FF2B5EF4-FFF2-40B4-BE49-F238E27FC236}">
                <a16:creationId xmlns:a16="http://schemas.microsoft.com/office/drawing/2014/main" xmlns="" id="{198B99C3-63D3-444E-8B3F-C4E670F832E2}"/>
              </a:ext>
            </a:extLst>
          </p:cNvPr>
          <p:cNvSpPr/>
          <p:nvPr/>
        </p:nvSpPr>
        <p:spPr>
          <a:xfrm>
            <a:off x="1857983" y="2801566"/>
            <a:ext cx="1546698" cy="204281"/>
          </a:xfrm>
          <a:prstGeom prst="rect">
            <a:avLst/>
          </a:prstGeom>
          <a:solidFill>
            <a:srgbClr val="AEE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3" name="TextBox 12">
            <a:extLst>
              <a:ext uri="{FF2B5EF4-FFF2-40B4-BE49-F238E27FC236}">
                <a16:creationId xmlns:a16="http://schemas.microsoft.com/office/drawing/2014/main" xmlns="" id="{08880AC4-16C6-44B7-9FB6-C500221C93E6}"/>
              </a:ext>
            </a:extLst>
          </p:cNvPr>
          <p:cNvSpPr txBox="1"/>
          <p:nvPr/>
        </p:nvSpPr>
        <p:spPr>
          <a:xfrm>
            <a:off x="1577151" y="5520022"/>
            <a:ext cx="4969933" cy="400110"/>
          </a:xfrm>
          <a:prstGeom prst="rect">
            <a:avLst/>
          </a:prstGeom>
          <a:noFill/>
        </p:spPr>
        <p:txBody>
          <a:bodyPr wrap="square" rtlCol="0">
            <a:spAutoFit/>
          </a:bodyPr>
          <a:lstStyle/>
          <a:p>
            <a:r>
              <a:rPr lang="en-US" sz="1000" dirty="0">
                <a:solidFill>
                  <a:schemeClr val="tx2"/>
                </a:solidFill>
              </a:rPr>
              <a:t>*Note: Efficacy and Effectiveness, and HRQoL includes data from pivotal trials conducted vs. single molecules and real world evidence from </a:t>
            </a:r>
            <a:r>
              <a:rPr lang="en-US" sz="1000" dirty="0" err="1">
                <a:solidFill>
                  <a:schemeClr val="tx2"/>
                </a:solidFill>
              </a:rPr>
              <a:t>Salford</a:t>
            </a:r>
            <a:r>
              <a:rPr lang="en-US" sz="1000" dirty="0">
                <a:solidFill>
                  <a:schemeClr val="tx2"/>
                </a:solidFill>
              </a:rPr>
              <a:t> Lung Study</a:t>
            </a:r>
          </a:p>
        </p:txBody>
      </p:sp>
    </p:spTree>
    <p:extLst>
      <p:ext uri="{BB962C8B-B14F-4D97-AF65-F5344CB8AC3E}">
        <p14:creationId xmlns:p14="http://schemas.microsoft.com/office/powerpoint/2010/main" val="3150495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1" name="think-cell Slide" r:id="rId6" imgW="270" imgH="270" progId="TCLayout.ActiveDocument.1">
                  <p:embed/>
                </p:oleObj>
              </mc:Choice>
              <mc:Fallback>
                <p:oleObj name="think-cell Slide" r:id="rId6" imgW="270" imgH="270" progId="TCLayout.ActiveDocument.1">
                  <p:embed/>
                  <p:pic>
                    <p:nvPicPr>
                      <p:cNvPr id="10" name="Object 9"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600" b="1" dirty="0">
              <a:latin typeface="Arial" panose="020B0604020202020204" pitchFamily="34" charset="0"/>
              <a:ea typeface="+mj-ea"/>
              <a:cs typeface="+mj-cs"/>
              <a:sym typeface="Arial" panose="020B0604020202020204" pitchFamily="34" charset="0"/>
            </a:endParaRPr>
          </a:p>
        </p:txBody>
      </p:sp>
      <p:sp>
        <p:nvSpPr>
          <p:cNvPr id="4" name="Title 3"/>
          <p:cNvSpPr>
            <a:spLocks noGrp="1"/>
          </p:cNvSpPr>
          <p:nvPr>
            <p:ph type="title"/>
          </p:nvPr>
        </p:nvSpPr>
        <p:spPr/>
        <p:txBody>
          <a:bodyPr/>
          <a:lstStyle/>
          <a:p>
            <a:r>
              <a:rPr lang="en-US" sz="2600" dirty="0"/>
              <a:t>Ease of use &amp; reduced dose burden were key benefits for patients but payers required links to efficacy measures to view them as relevant</a:t>
            </a:r>
          </a:p>
        </p:txBody>
      </p:sp>
      <p:graphicFrame>
        <p:nvGraphicFramePr>
          <p:cNvPr id="37" name="Table 36">
            <a:extLst>
              <a:ext uri="{FF2B5EF4-FFF2-40B4-BE49-F238E27FC236}">
                <a16:creationId xmlns:a16="http://schemas.microsoft.com/office/drawing/2014/main" xmlns="" id="{10B5B9AB-3DF8-43F6-A3FB-9DB124106A2E}"/>
              </a:ext>
            </a:extLst>
          </p:cNvPr>
          <p:cNvGraphicFramePr>
            <a:graphicFrameLocks noGrp="1"/>
          </p:cNvGraphicFramePr>
          <p:nvPr>
            <p:extLst/>
          </p:nvPr>
        </p:nvGraphicFramePr>
        <p:xfrm>
          <a:off x="2279156" y="1797050"/>
          <a:ext cx="7633689" cy="4236720"/>
        </p:xfrm>
        <a:graphic>
          <a:graphicData uri="http://schemas.openxmlformats.org/drawingml/2006/table">
            <a:tbl>
              <a:tblPr bandRow="1">
                <a:tableStyleId>{2D5ABB26-0587-4C30-8999-92F81FD0307C}</a:tableStyleId>
              </a:tblPr>
              <a:tblGrid>
                <a:gridCol w="1965621">
                  <a:extLst>
                    <a:ext uri="{9D8B030D-6E8A-4147-A177-3AD203B41FA5}">
                      <a16:colId xmlns:a16="http://schemas.microsoft.com/office/drawing/2014/main" xmlns="" val="3011871056"/>
                    </a:ext>
                  </a:extLst>
                </a:gridCol>
                <a:gridCol w="1062527">
                  <a:extLst>
                    <a:ext uri="{9D8B030D-6E8A-4147-A177-3AD203B41FA5}">
                      <a16:colId xmlns:a16="http://schemas.microsoft.com/office/drawing/2014/main" xmlns="" val="4202559813"/>
                    </a:ext>
                  </a:extLst>
                </a:gridCol>
                <a:gridCol w="1059114">
                  <a:extLst>
                    <a:ext uri="{9D8B030D-6E8A-4147-A177-3AD203B41FA5}">
                      <a16:colId xmlns:a16="http://schemas.microsoft.com/office/drawing/2014/main" xmlns="" val="2065100940"/>
                    </a:ext>
                  </a:extLst>
                </a:gridCol>
                <a:gridCol w="1233557">
                  <a:extLst>
                    <a:ext uri="{9D8B030D-6E8A-4147-A177-3AD203B41FA5}">
                      <a16:colId xmlns:a16="http://schemas.microsoft.com/office/drawing/2014/main" xmlns="" val="2540257438"/>
                    </a:ext>
                  </a:extLst>
                </a:gridCol>
                <a:gridCol w="2312870">
                  <a:extLst>
                    <a:ext uri="{9D8B030D-6E8A-4147-A177-3AD203B41FA5}">
                      <a16:colId xmlns:a16="http://schemas.microsoft.com/office/drawing/2014/main" xmlns="" val="1687429742"/>
                    </a:ext>
                  </a:extLst>
                </a:gridCol>
              </a:tblGrid>
              <a:tr h="2363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Key Value Propositions</a:t>
                      </a:r>
                      <a:endParaRPr lang="en-US" sz="1200" b="1" dirty="0">
                        <a:solidFill>
                          <a:schemeClr val="bg1"/>
                        </a:solidFill>
                      </a:endParaRPr>
                    </a:p>
                  </a:txBody>
                  <a:tcPr anchor="ctr">
                    <a:solidFill>
                      <a:schemeClr val="bg1">
                        <a:lumMod val="50000"/>
                      </a:schemeClr>
                    </a:solidFill>
                  </a:tcPr>
                </a:tc>
                <a:tc gridSpan="3">
                  <a:txBody>
                    <a:bodyPr/>
                    <a:lstStyle/>
                    <a:p>
                      <a:pPr algn="ctr"/>
                      <a:r>
                        <a:rPr lang="en-US" sz="1400" b="1" dirty="0">
                          <a:solidFill>
                            <a:schemeClr val="bg1"/>
                          </a:solidFill>
                        </a:rPr>
                        <a:t>Stakeholder</a:t>
                      </a:r>
                    </a:p>
                  </a:txBody>
                  <a:tcPr anchor="ctr">
                    <a:solidFill>
                      <a:schemeClr val="bg1">
                        <a:lumMod val="65000"/>
                      </a:schemeClr>
                    </a:solidFill>
                  </a:tcPr>
                </a:tc>
                <a:tc hMerge="1">
                  <a:txBody>
                    <a:bodyPr/>
                    <a:lstStyle/>
                    <a:p>
                      <a:endParaRPr lang="en-GB"/>
                    </a:p>
                  </a:txBody>
                  <a:tcPr/>
                </a:tc>
                <a:tc hMerge="1">
                  <a:txBody>
                    <a:bodyPr/>
                    <a:lstStyle/>
                    <a:p>
                      <a:pPr algn="ctr"/>
                      <a:endParaRPr lang="en-GB" sz="1200" b="1" dirty="0">
                        <a:solidFill>
                          <a:schemeClr val="bg1"/>
                        </a:solidFill>
                      </a:endParaRPr>
                    </a:p>
                  </a:txBody>
                  <a:tcPr anchor="ctr">
                    <a:solidFill>
                      <a:schemeClr val="bg1">
                        <a:lumMod val="65000"/>
                      </a:schemeClr>
                    </a:solidFill>
                  </a:tcPr>
                </a:tc>
                <a:tc rowSpan="2">
                  <a:txBody>
                    <a:bodyPr/>
                    <a:lstStyle/>
                    <a:p>
                      <a:pPr algn="ctr"/>
                      <a:r>
                        <a:rPr lang="en-US" sz="1400" b="1" dirty="0">
                          <a:solidFill>
                            <a:schemeClr val="tx1"/>
                          </a:solidFill>
                        </a:rPr>
                        <a:t>Issue/Challenge based on responses in PMR</a:t>
                      </a:r>
                    </a:p>
                  </a:txBody>
                  <a:tcPr anchor="ctr">
                    <a:lnB w="12700" cap="flat" cmpd="sng" algn="ctr">
                      <a:solidFill>
                        <a:schemeClr val="accent3">
                          <a:lumMod val="7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4263374627"/>
                  </a:ext>
                </a:extLst>
              </a:tr>
              <a:tr h="383990">
                <a:tc>
                  <a:txBody>
                    <a:bodyPr/>
                    <a:lstStyle/>
                    <a:p>
                      <a:pPr algn="ctr" eaLnBrk="1"/>
                      <a:endParaRPr lang="en-US" sz="1200" b="1" dirty="0"/>
                    </a:p>
                  </a:txBody>
                  <a:tcPr anchor="ctr"/>
                </a:tc>
                <a:tc>
                  <a:txBody>
                    <a:bodyPr/>
                    <a:lstStyle/>
                    <a:p>
                      <a:pPr algn="ctr"/>
                      <a:r>
                        <a:rPr lang="en-US" sz="1200" b="1">
                          <a:solidFill>
                            <a:schemeClr val="tx1"/>
                          </a:solidFill>
                        </a:rPr>
                        <a:t>Payer</a:t>
                      </a:r>
                      <a:endParaRPr lang="en-US" sz="1200" b="1" dirty="0">
                        <a:solidFill>
                          <a:schemeClr val="tx1"/>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200" b="1">
                          <a:solidFill>
                            <a:schemeClr val="tx1"/>
                          </a:solidFill>
                        </a:rPr>
                        <a:t>Clinical</a:t>
                      </a:r>
                      <a:r>
                        <a:rPr lang="en-US" sz="1200" b="1" baseline="0">
                          <a:solidFill>
                            <a:schemeClr val="tx1"/>
                          </a:solidFill>
                        </a:rPr>
                        <a:t> KOL</a:t>
                      </a:r>
                      <a:endParaRPr lang="en-US" sz="1200" b="1" dirty="0">
                        <a:solidFill>
                          <a:schemeClr val="tx1"/>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200" b="1">
                          <a:solidFill>
                            <a:schemeClr val="tx1"/>
                          </a:solidFill>
                        </a:rPr>
                        <a:t>Patient</a:t>
                      </a:r>
                      <a:endParaRPr lang="en-US" sz="1200" b="1" dirty="0">
                        <a:solidFill>
                          <a:schemeClr val="tx1"/>
                        </a:solidFill>
                      </a:endParaRPr>
                    </a:p>
                  </a:txBody>
                  <a:tcPr anchor="ctr">
                    <a:lnB w="12700" cap="flat" cmpd="sng" algn="ctr">
                      <a:solidFill>
                        <a:schemeClr val="accent3">
                          <a:lumMod val="75000"/>
                        </a:schemeClr>
                      </a:solidFill>
                      <a:prstDash val="sysDot"/>
                      <a:round/>
                      <a:headEnd type="none" w="med" len="med"/>
                      <a:tailEnd type="none" w="med" len="med"/>
                    </a:lnB>
                    <a:noFill/>
                  </a:tcPr>
                </a:tc>
                <a:tc vMerge="1">
                  <a:txBody>
                    <a:bodyPr/>
                    <a:lstStyle/>
                    <a:p>
                      <a:pPr algn="ctr"/>
                      <a:endParaRPr lang="en-GB" sz="1200" b="1" dirty="0">
                        <a:solidFill>
                          <a:schemeClr val="tx1"/>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0">
                <a:tc>
                  <a:txBody>
                    <a:bodyPr/>
                    <a:lstStyle/>
                    <a:p>
                      <a:pPr algn="ctr"/>
                      <a:r>
                        <a:rPr lang="en-US" sz="1400" b="1"/>
                        <a:t>Once daily vs</a:t>
                      </a:r>
                      <a:r>
                        <a:rPr lang="en-US" sz="1400" b="1" baseline="0"/>
                        <a:t>  Twice daily</a:t>
                      </a:r>
                      <a:endParaRPr lang="en-US" sz="1400" b="1" dirty="0"/>
                    </a:p>
                  </a:txBody>
                  <a:tcPr anchor="ctr">
                    <a:lnR w="76200" cap="flat" cmpd="sng" algn="ctr">
                      <a:solidFill>
                        <a:schemeClr val="bg1"/>
                      </a:solidFill>
                      <a:prstDash val="solid"/>
                      <a:round/>
                      <a:headEnd type="none" w="med" len="med"/>
                      <a:tailEnd type="none" w="med" len="med"/>
                    </a:lnR>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D1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D1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solidFill>
                      <a:srgbClr val="FFD100"/>
                    </a:solidFill>
                  </a:tcPr>
                </a:tc>
                <a:tc>
                  <a:txBody>
                    <a:bodyPr/>
                    <a:lstStyle/>
                    <a:p>
                      <a:pPr marL="111125" indent="-111125" algn="l">
                        <a:buFont typeface="Arial" panose="020B0604020202020204" pitchFamily="34" charset="0"/>
                        <a:buChar char="•"/>
                      </a:pPr>
                      <a:r>
                        <a:rPr lang="en-US" sz="1200" baseline="0" dirty="0">
                          <a:solidFill>
                            <a:schemeClr val="tx1"/>
                          </a:solidFill>
                        </a:rPr>
                        <a:t>Benefit not demonstrated in the clinical trial and not linked to clear efficacy gains</a:t>
                      </a:r>
                    </a:p>
                    <a:p>
                      <a:pPr marL="111125" indent="-111125" algn="l">
                        <a:buFont typeface="Arial" panose="020B0604020202020204" pitchFamily="34" charset="0"/>
                        <a:buChar char="•"/>
                      </a:pPr>
                      <a:r>
                        <a:rPr lang="en-US" sz="1200" baseline="0" dirty="0">
                          <a:solidFill>
                            <a:schemeClr val="tx1"/>
                          </a:solidFill>
                        </a:rPr>
                        <a:t>Low compliance not well established as a problem in Asthma and COPD</a:t>
                      </a:r>
                    </a:p>
                    <a:p>
                      <a:pPr marL="111125" indent="-111125" algn="l">
                        <a:buFont typeface="Arial" panose="020B0604020202020204" pitchFamily="34" charset="0"/>
                        <a:buChar char="•"/>
                      </a:pPr>
                      <a:r>
                        <a:rPr lang="en-US" sz="1200" baseline="0" dirty="0">
                          <a:solidFill>
                            <a:schemeClr val="tx1"/>
                          </a:solidFill>
                        </a:rPr>
                        <a:t>Patient convenience and preference not considered important for P&amp;R </a:t>
                      </a:r>
                    </a:p>
                    <a:p>
                      <a:pPr marL="111125" indent="-111125" algn="l">
                        <a:buFont typeface="Arial" panose="020B0604020202020204" pitchFamily="34" charset="0"/>
                        <a:buChar char="•"/>
                      </a:pPr>
                      <a:r>
                        <a:rPr lang="en-US" sz="1200" baseline="0" dirty="0">
                          <a:solidFill>
                            <a:schemeClr val="tx1"/>
                          </a:solidFill>
                        </a:rPr>
                        <a:t>Missing one dose of once daily could impact more negatively to patients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804651146"/>
                  </a:ext>
                </a:extLst>
              </a:tr>
              <a:tr h="1015493">
                <a:tc>
                  <a:txBody>
                    <a:bodyPr/>
                    <a:lstStyle/>
                    <a:p>
                      <a:pPr algn="ctr"/>
                      <a:r>
                        <a:rPr lang="en-US" sz="1400" b="1"/>
                        <a:t>Reduction</a:t>
                      </a:r>
                      <a:r>
                        <a:rPr lang="en-US" sz="1400" b="1" baseline="0"/>
                        <a:t> </a:t>
                      </a:r>
                    </a:p>
                    <a:p>
                      <a:pPr algn="ctr"/>
                      <a:r>
                        <a:rPr lang="en-US" sz="1400" b="1" baseline="0"/>
                        <a:t>of Error</a:t>
                      </a:r>
                      <a:endParaRPr lang="en-US" sz="1400" b="1" dirty="0"/>
                    </a:p>
                  </a:txBody>
                  <a:tcPr anchor="ctr">
                    <a:lnR w="76200" cap="flat" cmpd="sng" algn="ctr">
                      <a:solidFill>
                        <a:schemeClr val="bg1"/>
                      </a:solidFill>
                      <a:prstDash val="solid"/>
                      <a:round/>
                      <a:headEnd type="none" w="med" len="med"/>
                      <a:tailEnd type="none" w="med" len="med"/>
                    </a:lnR>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00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chemeClr val="accent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solidFill>
                      <a:schemeClr val="accent4"/>
                    </a:solidFill>
                  </a:tcPr>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Efficacy</a:t>
                      </a:r>
                      <a:r>
                        <a:rPr lang="en-US" sz="1200" baseline="0" dirty="0">
                          <a:solidFill>
                            <a:schemeClr val="tx1"/>
                          </a:solidFill>
                        </a:rPr>
                        <a:t> benefit due to reduction of error not demonstrated</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rPr>
                        <a:t>Patient convenience and preference not considered important for P&amp;R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854960135"/>
                  </a:ext>
                </a:extLst>
              </a:tr>
            </a:tbl>
          </a:graphicData>
        </a:graphic>
      </p:graphicFrame>
      <p:sp>
        <p:nvSpPr>
          <p:cNvPr id="69" name="Rectangle 68">
            <a:extLst>
              <a:ext uri="{FF2B5EF4-FFF2-40B4-BE49-F238E27FC236}">
                <a16:creationId xmlns:a16="http://schemas.microsoft.com/office/drawing/2014/main" xmlns="" id="{0788D39A-966A-4A3D-839B-F300C01D0366}"/>
              </a:ext>
            </a:extLst>
          </p:cNvPr>
          <p:cNvSpPr/>
          <p:nvPr/>
        </p:nvSpPr>
        <p:spPr>
          <a:xfrm>
            <a:off x="2007571" y="6248346"/>
            <a:ext cx="609600" cy="2207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0" name="TextBox 69">
            <a:extLst>
              <a:ext uri="{FF2B5EF4-FFF2-40B4-BE49-F238E27FC236}">
                <a16:creationId xmlns:a16="http://schemas.microsoft.com/office/drawing/2014/main" xmlns="" id="{5EFCB274-11AC-4FE4-A2C5-7B2CBD01D4AD}"/>
              </a:ext>
            </a:extLst>
          </p:cNvPr>
          <p:cNvSpPr txBox="1"/>
          <p:nvPr/>
        </p:nvSpPr>
        <p:spPr>
          <a:xfrm>
            <a:off x="2602657" y="6235616"/>
            <a:ext cx="1427018" cy="246221"/>
          </a:xfrm>
          <a:prstGeom prst="rect">
            <a:avLst/>
          </a:prstGeom>
          <a:noFill/>
        </p:spPr>
        <p:txBody>
          <a:bodyPr wrap="square" rtlCol="0">
            <a:spAutoFit/>
          </a:bodyPr>
          <a:lstStyle/>
          <a:p>
            <a:r>
              <a:rPr lang="en-US" sz="1000"/>
              <a:t>Significantly important</a:t>
            </a:r>
            <a:endParaRPr lang="en-US" sz="1000" dirty="0"/>
          </a:p>
        </p:txBody>
      </p:sp>
      <p:sp>
        <p:nvSpPr>
          <p:cNvPr id="71" name="Rectangle 70">
            <a:extLst>
              <a:ext uri="{FF2B5EF4-FFF2-40B4-BE49-F238E27FC236}">
                <a16:creationId xmlns:a16="http://schemas.microsoft.com/office/drawing/2014/main" xmlns="" id="{E59415AB-F937-4BB5-882D-8CD22F0A53C0}"/>
              </a:ext>
            </a:extLst>
          </p:cNvPr>
          <p:cNvSpPr/>
          <p:nvPr/>
        </p:nvSpPr>
        <p:spPr>
          <a:xfrm>
            <a:off x="4242725" y="6248346"/>
            <a:ext cx="609600" cy="220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TextBox 71">
            <a:extLst>
              <a:ext uri="{FF2B5EF4-FFF2-40B4-BE49-F238E27FC236}">
                <a16:creationId xmlns:a16="http://schemas.microsoft.com/office/drawing/2014/main" xmlns="" id="{B4FF07F9-501D-4299-B191-EF724B9BF15C}"/>
              </a:ext>
            </a:extLst>
          </p:cNvPr>
          <p:cNvSpPr txBox="1"/>
          <p:nvPr/>
        </p:nvSpPr>
        <p:spPr>
          <a:xfrm>
            <a:off x="4852325" y="6235616"/>
            <a:ext cx="1617748" cy="246221"/>
          </a:xfrm>
          <a:prstGeom prst="rect">
            <a:avLst/>
          </a:prstGeom>
          <a:noFill/>
        </p:spPr>
        <p:txBody>
          <a:bodyPr wrap="square" rtlCol="0">
            <a:spAutoFit/>
          </a:bodyPr>
          <a:lstStyle/>
          <a:p>
            <a:r>
              <a:rPr lang="en-US" sz="1000"/>
              <a:t>Moderate</a:t>
            </a:r>
            <a:endParaRPr lang="en-US" sz="1000" dirty="0"/>
          </a:p>
        </p:txBody>
      </p:sp>
      <p:sp>
        <p:nvSpPr>
          <p:cNvPr id="73" name="Rectangle 72">
            <a:extLst>
              <a:ext uri="{FF2B5EF4-FFF2-40B4-BE49-F238E27FC236}">
                <a16:creationId xmlns:a16="http://schemas.microsoft.com/office/drawing/2014/main" xmlns="" id="{770B3D6A-13D0-403C-A5D0-BBB08F97993E}"/>
              </a:ext>
            </a:extLst>
          </p:cNvPr>
          <p:cNvSpPr/>
          <p:nvPr/>
        </p:nvSpPr>
        <p:spPr>
          <a:xfrm>
            <a:off x="5596917" y="6235616"/>
            <a:ext cx="609600" cy="2207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4" name="TextBox 73">
            <a:extLst>
              <a:ext uri="{FF2B5EF4-FFF2-40B4-BE49-F238E27FC236}">
                <a16:creationId xmlns:a16="http://schemas.microsoft.com/office/drawing/2014/main" xmlns="" id="{B503DB6A-767C-417B-8B7E-46308E83C864}"/>
              </a:ext>
            </a:extLst>
          </p:cNvPr>
          <p:cNvSpPr txBox="1"/>
          <p:nvPr/>
        </p:nvSpPr>
        <p:spPr>
          <a:xfrm>
            <a:off x="6264829" y="6235617"/>
            <a:ext cx="1518942" cy="246221"/>
          </a:xfrm>
          <a:prstGeom prst="rect">
            <a:avLst/>
          </a:prstGeom>
          <a:noFill/>
        </p:spPr>
        <p:txBody>
          <a:bodyPr wrap="square" rtlCol="0">
            <a:spAutoFit/>
          </a:bodyPr>
          <a:lstStyle/>
          <a:p>
            <a:r>
              <a:rPr lang="en-US" sz="1000"/>
              <a:t>Not important</a:t>
            </a:r>
            <a:endParaRPr lang="en-US" sz="1000" dirty="0"/>
          </a:p>
        </p:txBody>
      </p:sp>
      <p:sp>
        <p:nvSpPr>
          <p:cNvPr id="3" name="TextBox 2">
            <a:extLst>
              <a:ext uri="{FF2B5EF4-FFF2-40B4-BE49-F238E27FC236}">
                <a16:creationId xmlns:a16="http://schemas.microsoft.com/office/drawing/2014/main" xmlns="" id="{82F217CF-BB99-4183-BF28-B268A9151E28}"/>
              </a:ext>
            </a:extLst>
          </p:cNvPr>
          <p:cNvSpPr txBox="1"/>
          <p:nvPr/>
        </p:nvSpPr>
        <p:spPr>
          <a:xfrm>
            <a:off x="3581973" y="1344818"/>
            <a:ext cx="5776200" cy="338554"/>
          </a:xfrm>
          <a:prstGeom prst="rect">
            <a:avLst/>
          </a:prstGeom>
          <a:noFill/>
        </p:spPr>
        <p:txBody>
          <a:bodyPr wrap="square" rtlCol="0">
            <a:spAutoFit/>
          </a:bodyPr>
          <a:lstStyle/>
          <a:p>
            <a:r>
              <a:rPr lang="en-US" sz="1600" b="1"/>
              <a:t>Importance of key value propositions for P&amp;R decisions</a:t>
            </a:r>
            <a:endParaRPr lang="en-US" sz="1600" b="1" dirty="0"/>
          </a:p>
        </p:txBody>
      </p:sp>
      <p:sp>
        <p:nvSpPr>
          <p:cNvPr id="20" name="TextBox 19">
            <a:extLst>
              <a:ext uri="{FF2B5EF4-FFF2-40B4-BE49-F238E27FC236}">
                <a16:creationId xmlns:a16="http://schemas.microsoft.com/office/drawing/2014/main" xmlns="" id="{435089C6-4754-4E43-AA3B-F85B8879F9D7}"/>
              </a:ext>
            </a:extLst>
          </p:cNvPr>
          <p:cNvSpPr txBox="1"/>
          <p:nvPr/>
        </p:nvSpPr>
        <p:spPr>
          <a:xfrm>
            <a:off x="348705" y="6368711"/>
            <a:ext cx="1828800" cy="230832"/>
          </a:xfrm>
          <a:prstGeom prst="rect">
            <a:avLst/>
          </a:prstGeom>
          <a:noFill/>
        </p:spPr>
        <p:txBody>
          <a:bodyPr wrap="square" rtlCol="0">
            <a:spAutoFit/>
          </a:bodyPr>
          <a:lstStyle/>
          <a:p>
            <a:r>
              <a:rPr lang="en-US" sz="900">
                <a:latin typeface="Arial Narrow" panose="020B0606020202030204" pitchFamily="34" charset="0"/>
              </a:rPr>
              <a:t>Source: PMR (n=27)</a:t>
            </a:r>
            <a:endParaRPr lang="en-US" sz="900" dirty="0">
              <a:latin typeface="Arial Narrow" panose="020B0606020202030204" pitchFamily="34" charset="0"/>
            </a:endParaRPr>
          </a:p>
        </p:txBody>
      </p:sp>
      <p:sp>
        <p:nvSpPr>
          <p:cNvPr id="21" name="TextBox 20">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Relvar Ellipta </a:t>
            </a:r>
            <a:endParaRPr lang="en-US" sz="1400" b="1" dirty="0">
              <a:solidFill>
                <a:schemeClr val="bg1"/>
              </a:solidFill>
            </a:endParaRPr>
          </a:p>
        </p:txBody>
      </p:sp>
    </p:spTree>
    <p:extLst>
      <p:ext uri="{BB962C8B-B14F-4D97-AF65-F5344CB8AC3E}">
        <p14:creationId xmlns:p14="http://schemas.microsoft.com/office/powerpoint/2010/main" val="51024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F313814-F115-429F-8342-213269773D56}"/>
              </a:ext>
            </a:extLst>
          </p:cNvPr>
          <p:cNvGraphicFramePr>
            <a:graphicFrameLocks noChangeAspect="1"/>
          </p:cNvGraphicFramePr>
          <p:nvPr>
            <p:custDataLst>
              <p:tags r:id="rId2"/>
            </p:custDataLst>
            <p:extLst>
              <p:ext uri="{D42A27DB-BD31-4B8C-83A1-F6EECF244321}">
                <p14:modId xmlns:p14="http://schemas.microsoft.com/office/powerpoint/2010/main" val="3693475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5"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xmlns="" id="{9F313814-F115-429F-8342-213269773D5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4AC265F8-A2DA-47BE-BB50-AC685DE24C5A}"/>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xmlns="" id="{E8E91244-B595-4B90-BDBC-9B92DC93F530}"/>
              </a:ext>
            </a:extLst>
          </p:cNvPr>
          <p:cNvSpPr>
            <a:spLocks noGrp="1"/>
          </p:cNvSpPr>
          <p:nvPr>
            <p:ph type="title"/>
          </p:nvPr>
        </p:nvSpPr>
        <p:spPr/>
        <p:txBody>
          <a:bodyPr/>
          <a:lstStyle/>
          <a:p>
            <a:r>
              <a:rPr lang="en-US"/>
              <a:t>Elvitegravir/cobicistat/emtricitabine/tenofovir alafenamide (Genvoya)</a:t>
            </a:r>
            <a:endParaRPr lang="en-US" dirty="0"/>
          </a:p>
        </p:txBody>
      </p:sp>
    </p:spTree>
    <p:extLst>
      <p:ext uri="{BB962C8B-B14F-4D97-AF65-F5344CB8AC3E}">
        <p14:creationId xmlns:p14="http://schemas.microsoft.com/office/powerpoint/2010/main" val="150413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19" hidden="1"/>
          <p:cNvGraphicFramePr>
            <a:graphicFrameLocks noChangeAspect="1"/>
          </p:cNvGraphicFramePr>
          <p:nvPr>
            <p:custDataLst>
              <p:tags r:id="rId2"/>
            </p:custDataLst>
            <p:extLst>
              <p:ext uri="{D42A27DB-BD31-4B8C-83A1-F6EECF244321}">
                <p14:modId xmlns:p14="http://schemas.microsoft.com/office/powerpoint/2010/main" val="3591417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9" name="think-cell Slide" r:id="rId6" imgW="270" imgH="270" progId="TCLayout.ActiveDocument.1">
                  <p:embed/>
                </p:oleObj>
              </mc:Choice>
              <mc:Fallback>
                <p:oleObj name="think-cell Slide" r:id="rId6" imgW="270" imgH="270" progId="TCLayout.ActiveDocument.1">
                  <p:embed/>
                  <p:pic>
                    <p:nvPicPr>
                      <p:cNvPr id="23554" name="Object 19"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 name="Rectangle 2" hidden="1">
            <a:extLst>
              <a:ext uri="{FF2B5EF4-FFF2-40B4-BE49-F238E27FC236}">
                <a16:creationId xmlns:a16="http://schemas.microsoft.com/office/drawing/2014/main" xmlns="" id="{E1559FBE-CF6E-4D1D-A4B1-510FF75A4B3C}"/>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10" name="TextBox 9">
            <a:extLst/>
          </p:cNvPr>
          <p:cNvSpPr txBox="1"/>
          <p:nvPr/>
        </p:nvSpPr>
        <p:spPr>
          <a:xfrm>
            <a:off x="363538" y="1444625"/>
            <a:ext cx="7226300" cy="1169988"/>
          </a:xfrm>
          <a:prstGeom prst="rect">
            <a:avLst/>
          </a:prstGeom>
          <a:noFill/>
        </p:spPr>
        <p:txBody>
          <a:bodyPr>
            <a:spAutoFit/>
          </a:bodyPr>
          <a:lstStyle/>
          <a:p>
            <a:pPr eaLnBrk="1" fontAlgn="auto" hangingPunct="1">
              <a:spcBef>
                <a:spcPts val="0"/>
              </a:spcBef>
              <a:spcAft>
                <a:spcPts val="0"/>
              </a:spcAft>
              <a:defRPr/>
            </a:pPr>
            <a:r>
              <a:rPr lang="en-US" sz="1400" b="1">
                <a:solidFill>
                  <a:schemeClr val="tx1">
                    <a:lumMod val="50000"/>
                  </a:schemeClr>
                </a:solidFill>
                <a:latin typeface="+mn-lt"/>
                <a:cs typeface="+mn-cs"/>
              </a:rPr>
              <a:t>Molecule</a:t>
            </a:r>
            <a:r>
              <a:rPr lang="en-US" sz="1400" b="1" i="1">
                <a:solidFill>
                  <a:schemeClr val="tx1">
                    <a:lumMod val="50000"/>
                  </a:schemeClr>
                </a:solidFill>
                <a:latin typeface="+mn-lt"/>
                <a:cs typeface="+mn-cs"/>
              </a:rPr>
              <a:t>: </a:t>
            </a:r>
            <a:r>
              <a:rPr lang="en-US" sz="1400">
                <a:solidFill>
                  <a:schemeClr val="tx1">
                    <a:lumMod val="50000"/>
                  </a:schemeClr>
                </a:solidFill>
                <a:latin typeface="+mn-lt"/>
                <a:cs typeface="+mn-cs"/>
              </a:rPr>
              <a:t>Elvitegravir, Cobicistat, Emtricitabine and Tenofovir alafenamide; Tenofovir alafenamide is a </a:t>
            </a:r>
            <a:r>
              <a:rPr lang="en-US" sz="1400">
                <a:latin typeface="+mn-lt"/>
                <a:cs typeface="+mn-cs"/>
              </a:rPr>
              <a:t>novel NRTI which more efficiently delivers the active drug tenofovir (TFV) to target cells resulting in lower plasma concentrations</a:t>
            </a:r>
          </a:p>
          <a:p>
            <a:pPr eaLnBrk="1" fontAlgn="auto" hangingPunct="1">
              <a:spcBef>
                <a:spcPts val="0"/>
              </a:spcBef>
              <a:spcAft>
                <a:spcPts val="0"/>
              </a:spcAft>
              <a:defRPr/>
            </a:pPr>
            <a:r>
              <a:rPr lang="en-US" sz="1400" b="1">
                <a:solidFill>
                  <a:schemeClr val="tx1">
                    <a:lumMod val="50000"/>
                  </a:schemeClr>
                </a:solidFill>
                <a:latin typeface="+mn-lt"/>
                <a:cs typeface="+mn-cs"/>
              </a:rPr>
              <a:t>Posology</a:t>
            </a:r>
            <a:r>
              <a:rPr lang="en-US" sz="1400">
                <a:solidFill>
                  <a:schemeClr val="tx1">
                    <a:lumMod val="50000"/>
                  </a:schemeClr>
                </a:solidFill>
                <a:latin typeface="+mn-lt"/>
                <a:cs typeface="+mn-cs"/>
              </a:rPr>
              <a:t>: 1 tablet, once daily with food</a:t>
            </a:r>
            <a:r>
              <a:rPr lang="en-US" sz="1400">
                <a:latin typeface="+mn-lt"/>
                <a:cs typeface="+mn-cs"/>
              </a:rPr>
              <a:t>; </a:t>
            </a:r>
            <a:r>
              <a:rPr lang="en-US" sz="1400">
                <a:solidFill>
                  <a:schemeClr val="tx1">
                    <a:lumMod val="50000"/>
                  </a:schemeClr>
                </a:solidFill>
                <a:latin typeface="+mn-lt"/>
                <a:cs typeface="+mn-cs"/>
              </a:rPr>
              <a:t>150 mg/ 150 mg/ 200 mg/ 10 mg </a:t>
            </a:r>
          </a:p>
          <a:p>
            <a:pPr eaLnBrk="1" fontAlgn="auto" hangingPunct="1">
              <a:spcBef>
                <a:spcPts val="0"/>
              </a:spcBef>
              <a:spcAft>
                <a:spcPts val="0"/>
              </a:spcAft>
              <a:defRPr/>
            </a:pPr>
            <a:r>
              <a:rPr lang="en-US" sz="1400" b="1">
                <a:solidFill>
                  <a:schemeClr val="tx1">
                    <a:lumMod val="50000"/>
                  </a:schemeClr>
                </a:solidFill>
                <a:latin typeface="+mn-lt"/>
                <a:cs typeface="+mn-cs"/>
              </a:rPr>
              <a:t>Manufacturer &amp; Approval year</a:t>
            </a:r>
            <a:r>
              <a:rPr lang="en-US" sz="1400">
                <a:solidFill>
                  <a:schemeClr val="tx1">
                    <a:lumMod val="50000"/>
                  </a:schemeClr>
                </a:solidFill>
                <a:latin typeface="+mn-lt"/>
                <a:cs typeface="+mn-cs"/>
              </a:rPr>
              <a:t>: Gilead, 2015</a:t>
            </a:r>
            <a:endParaRPr lang="en-US" sz="1400" dirty="0">
              <a:solidFill>
                <a:schemeClr val="tx1">
                  <a:lumMod val="50000"/>
                </a:schemeClr>
              </a:solidFill>
              <a:latin typeface="+mn-lt"/>
              <a:cs typeface="+mn-cs"/>
            </a:endParaRPr>
          </a:p>
        </p:txBody>
      </p:sp>
      <p:sp>
        <p:nvSpPr>
          <p:cNvPr id="23556" name="Title 1"/>
          <p:cNvSpPr>
            <a:spLocks noGrp="1"/>
          </p:cNvSpPr>
          <p:nvPr>
            <p:ph type="title"/>
          </p:nvPr>
        </p:nvSpPr>
        <p:spPr bwMode="auto">
          <a:xfrm>
            <a:off x="384175" y="293688"/>
            <a:ext cx="11339513"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pPr eaLnBrk="1" hangingPunct="1"/>
            <a:r>
              <a:rPr lang="en-US" altLang="en-US" dirty="0" err="1"/>
              <a:t>Genvoya</a:t>
            </a:r>
            <a:r>
              <a:rPr lang="en-US" altLang="en-US" dirty="0"/>
              <a:t> proposed important value for patients, physicians and healthcare systems through the innovation of Tenofovir alafenamide</a:t>
            </a:r>
          </a:p>
        </p:txBody>
      </p:sp>
      <p:sp>
        <p:nvSpPr>
          <p:cNvPr id="6" name="Rectangle 5">
            <a:extLst/>
          </p:cNvPr>
          <p:cNvSpPr/>
          <p:nvPr/>
        </p:nvSpPr>
        <p:spPr>
          <a:xfrm>
            <a:off x="381000" y="1081088"/>
            <a:ext cx="7183438" cy="3429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600" b="1"/>
              <a:t>Summary of Product</a:t>
            </a:r>
          </a:p>
          <a:p>
            <a:pPr algn="ctr" eaLnBrk="1" fontAlgn="auto" hangingPunct="1">
              <a:spcBef>
                <a:spcPts val="0"/>
              </a:spcBef>
              <a:spcAft>
                <a:spcPts val="0"/>
              </a:spcAft>
              <a:defRPr/>
            </a:pPr>
            <a:endParaRPr lang="en-US" sz="1600" b="1" dirty="0"/>
          </a:p>
        </p:txBody>
      </p:sp>
      <p:sp>
        <p:nvSpPr>
          <p:cNvPr id="7" name="Rectangle 6">
            <a:extLst/>
          </p:cNvPr>
          <p:cNvSpPr/>
          <p:nvPr/>
        </p:nvSpPr>
        <p:spPr>
          <a:xfrm>
            <a:off x="384175" y="1423988"/>
            <a:ext cx="7185025" cy="117633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hangingPunct="1">
              <a:spcBef>
                <a:spcPts val="0"/>
              </a:spcBef>
              <a:spcAft>
                <a:spcPts val="0"/>
              </a:spcAft>
              <a:defRPr/>
            </a:pPr>
            <a:endParaRPr lang="en-US" sz="1600" dirty="0"/>
          </a:p>
        </p:txBody>
      </p:sp>
      <p:sp>
        <p:nvSpPr>
          <p:cNvPr id="23559" name="Rectangle 2"/>
          <p:cNvSpPr>
            <a:spLocks noChangeArrowheads="1"/>
          </p:cNvSpPr>
          <p:nvPr/>
        </p:nvSpPr>
        <p:spPr bwMode="auto">
          <a:xfrm>
            <a:off x="415925" y="3076575"/>
            <a:ext cx="72644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80975" indent="-1809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1400" b="1" dirty="0"/>
              <a:t>High efficacy</a:t>
            </a:r>
            <a:r>
              <a:rPr lang="en-US" altLang="en-US" sz="1400" dirty="0"/>
              <a:t>: In clinical studies in adults, </a:t>
            </a:r>
            <a:r>
              <a:rPr lang="en-US" altLang="en-US" sz="1400" dirty="0" err="1"/>
              <a:t>Genvoya</a:t>
            </a:r>
            <a:r>
              <a:rPr lang="en-US" altLang="en-US" sz="1400" dirty="0"/>
              <a:t>™ has demonstrated superior efficacy for treatment-naïve and </a:t>
            </a:r>
            <a:r>
              <a:rPr lang="en-US" altLang="en-US" sz="1400" dirty="0" err="1"/>
              <a:t>virologically</a:t>
            </a:r>
            <a:r>
              <a:rPr lang="en-US" altLang="en-US" sz="1400" dirty="0"/>
              <a:t> suppressed patients compared with TDF-containing regimens</a:t>
            </a:r>
          </a:p>
          <a:p>
            <a:pPr>
              <a:buFont typeface="Arial" panose="020B0604020202020204" pitchFamily="34" charset="0"/>
              <a:buChar char="•"/>
            </a:pPr>
            <a:r>
              <a:rPr lang="en-US" altLang="en-US" sz="1400" b="1" dirty="0"/>
              <a:t>Lower bone or renal toxicity </a:t>
            </a:r>
            <a:r>
              <a:rPr lang="en-US" altLang="en-US" sz="1400" dirty="0"/>
              <a:t>due to tenofovir alafenamide was </a:t>
            </a:r>
            <a:r>
              <a:rPr lang="en-US" altLang="en-US" sz="1400" dirty="0" err="1"/>
              <a:t>recognised</a:t>
            </a:r>
            <a:r>
              <a:rPr lang="en-US" altLang="en-US" sz="1400" dirty="0"/>
              <a:t> by physicians through adoption in major international clinical guidelines</a:t>
            </a:r>
          </a:p>
          <a:p>
            <a:pPr>
              <a:buFont typeface="Arial" panose="020B0604020202020204" pitchFamily="34" charset="0"/>
              <a:buChar char="•"/>
            </a:pPr>
            <a:r>
              <a:rPr lang="en-US" altLang="en-US" sz="1400" b="1" dirty="0"/>
              <a:t>Suitable/preferred for many populations</a:t>
            </a:r>
            <a:r>
              <a:rPr lang="en-US" altLang="en-US" sz="1400" dirty="0"/>
              <a:t>: Tenofovir alafenamide enables small amount of tenofovir taken (245 mg </a:t>
            </a:r>
            <a:r>
              <a:rPr lang="en-US" altLang="en-US" sz="1400" dirty="0">
                <a:sym typeface="Wingdings" panose="05000000000000000000" pitchFamily="2" charset="2"/>
              </a:rPr>
              <a:t></a:t>
            </a:r>
            <a:r>
              <a:rPr lang="en-US" altLang="en-US" sz="1400" dirty="0"/>
              <a:t> 10mg)</a:t>
            </a:r>
          </a:p>
          <a:p>
            <a:pPr eaLnBrk="1" hangingPunct="1">
              <a:buFont typeface="Arial" panose="020B0604020202020204" pitchFamily="34" charset="0"/>
              <a:buChar char="•"/>
            </a:pPr>
            <a:endParaRPr lang="en-US" altLang="en-US" sz="1400" dirty="0"/>
          </a:p>
        </p:txBody>
      </p:sp>
      <p:sp>
        <p:nvSpPr>
          <p:cNvPr id="9" name="Rectangle 8">
            <a:extLst/>
          </p:cNvPr>
          <p:cNvSpPr/>
          <p:nvPr/>
        </p:nvSpPr>
        <p:spPr>
          <a:xfrm>
            <a:off x="384175" y="2614613"/>
            <a:ext cx="7180263" cy="3651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600" b="1"/>
              <a:t>Genvoya Value Proposition</a:t>
            </a:r>
          </a:p>
          <a:p>
            <a:pPr algn="ctr" eaLnBrk="1" fontAlgn="auto" hangingPunct="1">
              <a:spcBef>
                <a:spcPts val="0"/>
              </a:spcBef>
              <a:spcAft>
                <a:spcPts val="0"/>
              </a:spcAft>
              <a:defRPr/>
            </a:pPr>
            <a:endParaRPr lang="en-US" sz="1600" b="1" dirty="0"/>
          </a:p>
        </p:txBody>
      </p:sp>
      <p:sp>
        <p:nvSpPr>
          <p:cNvPr id="12" name="Rectangle 11">
            <a:extLst/>
          </p:cNvPr>
          <p:cNvSpPr/>
          <p:nvPr/>
        </p:nvSpPr>
        <p:spPr>
          <a:xfrm>
            <a:off x="384175" y="2997200"/>
            <a:ext cx="7180263" cy="189547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hangingPunct="1">
              <a:spcBef>
                <a:spcPts val="0"/>
              </a:spcBef>
              <a:spcAft>
                <a:spcPts val="0"/>
              </a:spcAft>
              <a:defRPr/>
            </a:pPr>
            <a:endParaRPr lang="en-US" sz="1600" dirty="0"/>
          </a:p>
        </p:txBody>
      </p:sp>
      <p:sp>
        <p:nvSpPr>
          <p:cNvPr id="15" name="Rectangle 14">
            <a:extLst/>
          </p:cNvPr>
          <p:cNvSpPr/>
          <p:nvPr/>
        </p:nvSpPr>
        <p:spPr>
          <a:xfrm>
            <a:off x="7629525" y="1095375"/>
            <a:ext cx="4083050" cy="52387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hangingPunct="1">
              <a:spcBef>
                <a:spcPts val="0"/>
              </a:spcBef>
              <a:spcAft>
                <a:spcPts val="0"/>
              </a:spcAft>
              <a:defRPr/>
            </a:pPr>
            <a:endParaRPr lang="en-US" sz="1600" dirty="0"/>
          </a:p>
        </p:txBody>
      </p:sp>
      <p:sp>
        <p:nvSpPr>
          <p:cNvPr id="23563" name="TextBox 29"/>
          <p:cNvSpPr txBox="1">
            <a:spLocks noChangeArrowheads="1"/>
          </p:cNvSpPr>
          <p:nvPr/>
        </p:nvSpPr>
        <p:spPr bwMode="auto">
          <a:xfrm>
            <a:off x="384175" y="5260975"/>
            <a:ext cx="719455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altLang="en-US" sz="1400" dirty="0"/>
              <a:t>In two, double-blind, Phase III studies in treatment-naïve adults (n=1,733), </a:t>
            </a:r>
            <a:r>
              <a:rPr lang="en-US" altLang="en-US" sz="1400" dirty="0" err="1"/>
              <a:t>Genvoya</a:t>
            </a:r>
            <a:r>
              <a:rPr lang="en-US" altLang="en-US" sz="1400" dirty="0"/>
              <a:t>™ achieved 92% </a:t>
            </a:r>
            <a:r>
              <a:rPr lang="en-US" altLang="en-US" sz="1400" dirty="0" err="1"/>
              <a:t>virological</a:t>
            </a:r>
            <a:r>
              <a:rPr lang="en-US" altLang="en-US" sz="1400" dirty="0"/>
              <a:t> suppression and was non-inferior to STRIBILD at week 48 (90%; pooled analysis)</a:t>
            </a:r>
          </a:p>
          <a:p>
            <a:pPr>
              <a:buFont typeface="Arial" panose="020B0604020202020204" pitchFamily="34" charset="0"/>
              <a:buChar char="•"/>
            </a:pPr>
            <a:r>
              <a:rPr lang="en-US" altLang="en-US" sz="1400" dirty="0" err="1"/>
              <a:t>Genvoya</a:t>
            </a:r>
            <a:r>
              <a:rPr lang="en-US" altLang="en-US" sz="1400" dirty="0"/>
              <a:t>™ exhibited statistically superior efficacy compared with patients on a TDF containing regimens at Week 48 that was maintained to Week 96</a:t>
            </a:r>
          </a:p>
        </p:txBody>
      </p:sp>
      <p:sp>
        <p:nvSpPr>
          <p:cNvPr id="35" name="Rectangle 34">
            <a:extLst/>
          </p:cNvPr>
          <p:cNvSpPr/>
          <p:nvPr/>
        </p:nvSpPr>
        <p:spPr>
          <a:xfrm>
            <a:off x="368300" y="4900613"/>
            <a:ext cx="7202488" cy="3444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600" b="1" dirty="0"/>
              <a:t>Clinical outcomes</a:t>
            </a:r>
          </a:p>
          <a:p>
            <a:pPr algn="ctr" eaLnBrk="1" fontAlgn="auto" hangingPunct="1">
              <a:spcBef>
                <a:spcPts val="0"/>
              </a:spcBef>
              <a:spcAft>
                <a:spcPts val="0"/>
              </a:spcAft>
              <a:defRPr/>
            </a:pPr>
            <a:endParaRPr lang="en-US" sz="1600" b="1" dirty="0"/>
          </a:p>
        </p:txBody>
      </p:sp>
      <p:sp>
        <p:nvSpPr>
          <p:cNvPr id="36" name="Rectangle 35">
            <a:extLst/>
          </p:cNvPr>
          <p:cNvSpPr/>
          <p:nvPr/>
        </p:nvSpPr>
        <p:spPr>
          <a:xfrm>
            <a:off x="371475" y="5260975"/>
            <a:ext cx="7207250" cy="111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hangingPunct="1">
              <a:spcBef>
                <a:spcPts val="0"/>
              </a:spcBef>
              <a:spcAft>
                <a:spcPts val="0"/>
              </a:spcAft>
              <a:defRPr/>
            </a:pPr>
            <a:endParaRPr lang="en-US" sz="1600" dirty="0"/>
          </a:p>
        </p:txBody>
      </p:sp>
      <p:sp>
        <p:nvSpPr>
          <p:cNvPr id="23566" name="TextBox 36"/>
          <p:cNvSpPr txBox="1">
            <a:spLocks noChangeArrowheads="1"/>
          </p:cNvSpPr>
          <p:nvPr/>
        </p:nvSpPr>
        <p:spPr bwMode="auto">
          <a:xfrm>
            <a:off x="381000" y="6383820"/>
            <a:ext cx="7989888"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latin typeface="Arial Narrow" panose="020B0606020202030204" pitchFamily="34" charset="0"/>
              </a:rPr>
              <a:t>Sources: IQVIA HTA Accelerator; IQVIA MIDAS; IQVIA Xchange; MPA – Swedish Medical Products Agency, EMA, https://www.sciencedirect.com/science/article/pii/S0166354215300310 </a:t>
            </a:r>
            <a:endParaRPr lang="en-US" altLang="en-US" sz="900" dirty="0">
              <a:latin typeface="Arial Narrow" panose="020B0606020202030204" pitchFamily="34" charset="0"/>
            </a:endParaRPr>
          </a:p>
        </p:txBody>
      </p:sp>
      <p:pic>
        <p:nvPicPr>
          <p:cNvPr id="23567" name="Picture 3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78750" y="4373563"/>
            <a:ext cx="3851275" cy="111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8" name="Picture 3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31163" y="1346200"/>
            <a:ext cx="3409950"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9" name="Picture 3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537575" y="2897188"/>
            <a:ext cx="2317750" cy="1093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Box 22">
            <a:extLst/>
          </p:cNvPr>
          <p:cNvSpPr txBox="1"/>
          <p:nvPr/>
        </p:nvSpPr>
        <p:spPr>
          <a:xfrm rot="16200000">
            <a:off x="9721851" y="3179762"/>
            <a:ext cx="4629150" cy="307975"/>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US" sz="1400" b="1">
                <a:solidFill>
                  <a:schemeClr val="bg1"/>
                </a:solidFill>
                <a:latin typeface="+mn-lt"/>
                <a:cs typeface="+mn-cs"/>
              </a:rPr>
              <a:t>Genvoya</a:t>
            </a:r>
            <a:endParaRPr lang="en-US" sz="1400" b="1" dirty="0">
              <a:solidFill>
                <a:schemeClr val="bg1"/>
              </a:solidFill>
              <a:latin typeface="+mn-lt"/>
              <a:cs typeface="+mn-cs"/>
            </a:endParaRPr>
          </a:p>
        </p:txBody>
      </p:sp>
    </p:spTree>
    <p:extLst>
      <p:ext uri="{BB962C8B-B14F-4D97-AF65-F5344CB8AC3E}">
        <p14:creationId xmlns:p14="http://schemas.microsoft.com/office/powerpoint/2010/main" val="412406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41" hidden="1"/>
          <p:cNvGraphicFramePr>
            <a:graphicFrameLocks noChangeAspect="1"/>
          </p:cNvGraphicFramePr>
          <p:nvPr>
            <p:custDataLst>
              <p:tags r:id="rId2"/>
            </p:custDataLst>
            <p:extLst>
              <p:ext uri="{D42A27DB-BD31-4B8C-83A1-F6EECF244321}">
                <p14:modId xmlns:p14="http://schemas.microsoft.com/office/powerpoint/2010/main" val="12281921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3" name="think-cell Slide" r:id="rId6" imgW="270" imgH="270" progId="TCLayout.ActiveDocument.1">
                  <p:embed/>
                </p:oleObj>
              </mc:Choice>
              <mc:Fallback>
                <p:oleObj name="think-cell Slide" r:id="rId6" imgW="270" imgH="270" progId="TCLayout.ActiveDocument.1">
                  <p:embed/>
                  <p:pic>
                    <p:nvPicPr>
                      <p:cNvPr id="25602" name="Object 4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6" name="Rectangle 5" hidden="1">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anchorCtr="0">
            <a:noAutofit/>
          </a:bodyPr>
          <a:lstStyle/>
          <a:p>
            <a:pPr>
              <a:lnSpc>
                <a:spcPct val="90000"/>
              </a:lnSpc>
              <a:spcBef>
                <a:spcPct val="0"/>
              </a:spcBef>
              <a:spcAft>
                <a:spcPct val="0"/>
              </a:spcAft>
              <a:defRPr/>
            </a:pPr>
            <a:endParaRPr lang="en-US" sz="2800" b="1" dirty="0">
              <a:latin typeface="Arial" panose="020B0604020202020204" pitchFamily="34" charset="0"/>
              <a:ea typeface="+mj-ea"/>
              <a:cs typeface="+mj-cs"/>
              <a:sym typeface="Arial" panose="020B0604020202020204" pitchFamily="34" charset="0"/>
            </a:endParaRPr>
          </a:p>
        </p:txBody>
      </p:sp>
      <p:sp>
        <p:nvSpPr>
          <p:cNvPr id="21" name="Rectangle 20">
            <a:extLst/>
          </p:cNvPr>
          <p:cNvSpPr/>
          <p:nvPr/>
        </p:nvSpPr>
        <p:spPr>
          <a:xfrm>
            <a:off x="669925" y="2374900"/>
            <a:ext cx="10890250" cy="3511550"/>
          </a:xfrm>
          <a:prstGeom prst="rect">
            <a:avLst/>
          </a:prstGeom>
          <a:solidFill>
            <a:schemeClr val="accent3">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hangingPunct="1">
              <a:spcBef>
                <a:spcPts val="0"/>
              </a:spcBef>
              <a:spcAft>
                <a:spcPts val="0"/>
              </a:spcAft>
              <a:defRPr/>
            </a:pPr>
            <a:endParaRPr lang="en-US" sz="1600" dirty="0"/>
          </a:p>
        </p:txBody>
      </p:sp>
      <p:sp>
        <p:nvSpPr>
          <p:cNvPr id="58" name="TextBox 57">
            <a:extLst/>
          </p:cNvPr>
          <p:cNvSpPr txBox="1"/>
          <p:nvPr/>
        </p:nvSpPr>
        <p:spPr>
          <a:xfrm>
            <a:off x="2773363" y="2749550"/>
            <a:ext cx="2297112" cy="523875"/>
          </a:xfrm>
          <a:prstGeom prst="rect">
            <a:avLst/>
          </a:prstGeom>
          <a:solidFill>
            <a:schemeClr val="bg1"/>
          </a:solidFill>
          <a:ln>
            <a:solidFill>
              <a:schemeClr val="accent3"/>
            </a:solidFill>
          </a:ln>
        </p:spPr>
        <p:txBody>
          <a:bodyPr>
            <a:spAutoFit/>
          </a:bodyPr>
          <a:lstStyle/>
          <a:p>
            <a:pPr eaLnBrk="1" fontAlgn="auto" hangingPunct="1">
              <a:spcBef>
                <a:spcPts val="0"/>
              </a:spcBef>
              <a:spcAft>
                <a:spcPts val="0"/>
              </a:spcAft>
              <a:defRPr/>
            </a:pPr>
            <a:r>
              <a:rPr lang="en-US" sz="1400">
                <a:solidFill>
                  <a:schemeClr val="tx1">
                    <a:lumMod val="50000"/>
                  </a:schemeClr>
                </a:solidFill>
                <a:latin typeface="+mn-lt"/>
                <a:cs typeface="+mn-cs"/>
                <a:sym typeface="Wingdings" panose="05000000000000000000" pitchFamily="2" charset="2"/>
              </a:rPr>
              <a:t> ZIN reimbursed with restrictions</a:t>
            </a:r>
            <a:endParaRPr lang="en-US" sz="1400" dirty="0">
              <a:solidFill>
                <a:schemeClr val="tx1">
                  <a:lumMod val="50000"/>
                </a:schemeClr>
              </a:solidFill>
              <a:latin typeface="+mn-lt"/>
              <a:cs typeface="+mn-cs"/>
            </a:endParaRPr>
          </a:p>
        </p:txBody>
      </p:sp>
      <p:sp>
        <p:nvSpPr>
          <p:cNvPr id="3" name="Rectangle 2">
            <a:extLst/>
          </p:cNvPr>
          <p:cNvSpPr/>
          <p:nvPr/>
        </p:nvSpPr>
        <p:spPr>
          <a:xfrm>
            <a:off x="704850" y="1155700"/>
            <a:ext cx="10855325" cy="981075"/>
          </a:xfrm>
          <a:prstGeom prst="rect">
            <a:avLst/>
          </a:prstGeom>
          <a:solidFill>
            <a:schemeClr val="accent2">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hangingPunct="1">
              <a:spcBef>
                <a:spcPts val="0"/>
              </a:spcBef>
              <a:spcAft>
                <a:spcPts val="0"/>
              </a:spcAft>
              <a:defRPr/>
            </a:pPr>
            <a:endParaRPr lang="en-US" sz="1600" b="1" dirty="0">
              <a:solidFill>
                <a:schemeClr val="accent2"/>
              </a:solidFill>
            </a:endParaRPr>
          </a:p>
        </p:txBody>
      </p:sp>
      <p:sp>
        <p:nvSpPr>
          <p:cNvPr id="4" name="Arrow: Right 3">
            <a:extLst/>
          </p:cNvPr>
          <p:cNvSpPr/>
          <p:nvPr/>
        </p:nvSpPr>
        <p:spPr>
          <a:xfrm>
            <a:off x="666750" y="2041525"/>
            <a:ext cx="10893425" cy="39846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hangingPunct="1">
              <a:spcBef>
                <a:spcPts val="0"/>
              </a:spcBef>
              <a:spcAft>
                <a:spcPts val="0"/>
              </a:spcAft>
              <a:defRPr/>
            </a:pPr>
            <a:endParaRPr lang="en-US" sz="1600" dirty="0"/>
          </a:p>
        </p:txBody>
      </p:sp>
      <p:sp>
        <p:nvSpPr>
          <p:cNvPr id="25608" name="TextBox 4"/>
          <p:cNvSpPr txBox="1">
            <a:spLocks noChangeArrowheads="1"/>
          </p:cNvSpPr>
          <p:nvPr/>
        </p:nvSpPr>
        <p:spPr bwMode="auto">
          <a:xfrm>
            <a:off x="1382713" y="2103438"/>
            <a:ext cx="5810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chemeClr val="bg1"/>
                </a:solidFill>
              </a:rPr>
              <a:t>2015</a:t>
            </a:r>
            <a:endParaRPr lang="en-US" altLang="en-US" sz="1400" b="1" dirty="0">
              <a:solidFill>
                <a:schemeClr val="bg1"/>
              </a:solidFill>
            </a:endParaRPr>
          </a:p>
        </p:txBody>
      </p:sp>
      <p:sp>
        <p:nvSpPr>
          <p:cNvPr id="25609" name="TextBox 8"/>
          <p:cNvSpPr txBox="1">
            <a:spLocks noChangeArrowheads="1"/>
          </p:cNvSpPr>
          <p:nvPr/>
        </p:nvSpPr>
        <p:spPr bwMode="auto">
          <a:xfrm>
            <a:off x="5811838" y="2101850"/>
            <a:ext cx="5826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chemeClr val="bg1"/>
                </a:solidFill>
              </a:rPr>
              <a:t>2016</a:t>
            </a:r>
            <a:endParaRPr lang="en-US" altLang="en-US" sz="1400" b="1" dirty="0">
              <a:solidFill>
                <a:schemeClr val="bg1"/>
              </a:solidFill>
            </a:endParaRPr>
          </a:p>
        </p:txBody>
      </p:sp>
      <p:sp>
        <p:nvSpPr>
          <p:cNvPr id="15" name="TextBox 14">
            <a:extLst/>
          </p:cNvPr>
          <p:cNvSpPr txBox="1"/>
          <p:nvPr/>
        </p:nvSpPr>
        <p:spPr>
          <a:xfrm>
            <a:off x="1014413" y="1450975"/>
            <a:ext cx="1878012" cy="523875"/>
          </a:xfrm>
          <a:prstGeom prst="rect">
            <a:avLst/>
          </a:prstGeom>
          <a:solidFill>
            <a:schemeClr val="bg1"/>
          </a:solidFill>
          <a:ln>
            <a:solidFill>
              <a:schemeClr val="accent1"/>
            </a:solidFill>
          </a:ln>
        </p:spPr>
        <p:txBody>
          <a:bodyPr>
            <a:spAutoFit/>
          </a:bodyPr>
          <a:lstStyle/>
          <a:p>
            <a:pPr eaLnBrk="1" fontAlgn="auto" hangingPunct="1">
              <a:spcBef>
                <a:spcPts val="0"/>
              </a:spcBef>
              <a:spcAft>
                <a:spcPts val="0"/>
              </a:spcAft>
              <a:defRPr/>
            </a:pPr>
            <a:r>
              <a:rPr lang="en-US" sz="1400">
                <a:solidFill>
                  <a:schemeClr val="tx1">
                    <a:lumMod val="50000"/>
                  </a:schemeClr>
                </a:solidFill>
                <a:latin typeface="+mn-lt"/>
                <a:cs typeface="+mn-cs"/>
              </a:rPr>
              <a:t>EMA approved Genvoya</a:t>
            </a:r>
            <a:endParaRPr lang="en-US" sz="1400" dirty="0">
              <a:solidFill>
                <a:schemeClr val="tx1">
                  <a:lumMod val="50000"/>
                </a:schemeClr>
              </a:solidFill>
              <a:latin typeface="+mn-lt"/>
              <a:cs typeface="+mn-cs"/>
            </a:endParaRPr>
          </a:p>
        </p:txBody>
      </p:sp>
      <p:cxnSp>
        <p:nvCxnSpPr>
          <p:cNvPr id="20" name="Straight Connector 19">
            <a:extLst/>
          </p:cNvPr>
          <p:cNvCxnSpPr>
            <a:cxnSpLocks/>
          </p:cNvCxnSpPr>
          <p:nvPr/>
        </p:nvCxnSpPr>
        <p:spPr>
          <a:xfrm>
            <a:off x="1941513" y="1974850"/>
            <a:ext cx="6350" cy="265113"/>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a:extLst/>
          </p:cNvPr>
          <p:cNvSpPr txBox="1"/>
          <p:nvPr/>
        </p:nvSpPr>
        <p:spPr>
          <a:xfrm rot="16200000">
            <a:off x="-753269" y="4258469"/>
            <a:ext cx="2511425" cy="338138"/>
          </a:xfrm>
          <a:prstGeom prst="rect">
            <a:avLst/>
          </a:prstGeom>
          <a:noFill/>
        </p:spPr>
        <p:txBody>
          <a:bodyPr wrap="none">
            <a:spAutoFit/>
          </a:bodyPr>
          <a:lstStyle/>
          <a:p>
            <a:pPr eaLnBrk="1" fontAlgn="auto" hangingPunct="1">
              <a:spcBef>
                <a:spcPts val="0"/>
              </a:spcBef>
              <a:spcAft>
                <a:spcPts val="0"/>
              </a:spcAft>
              <a:defRPr/>
            </a:pPr>
            <a:r>
              <a:rPr lang="en-US" sz="1600" b="1">
                <a:solidFill>
                  <a:schemeClr val="accent3"/>
                </a:solidFill>
                <a:latin typeface="+mn-lt"/>
                <a:cs typeface="+mn-cs"/>
              </a:rPr>
              <a:t>Country-specific events</a:t>
            </a:r>
            <a:endParaRPr lang="en-US" sz="1600" b="1" dirty="0">
              <a:solidFill>
                <a:schemeClr val="accent3"/>
              </a:solidFill>
              <a:latin typeface="+mn-lt"/>
              <a:cs typeface="+mn-cs"/>
            </a:endParaRPr>
          </a:p>
        </p:txBody>
      </p:sp>
      <p:sp>
        <p:nvSpPr>
          <p:cNvPr id="25613" name="TextBox 22"/>
          <p:cNvSpPr txBox="1">
            <a:spLocks noChangeArrowheads="1"/>
          </p:cNvSpPr>
          <p:nvPr/>
        </p:nvSpPr>
        <p:spPr bwMode="auto">
          <a:xfrm rot="-5400000">
            <a:off x="-334963" y="1763713"/>
            <a:ext cx="17383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solidFill>
                  <a:schemeClr val="accent2"/>
                </a:solidFill>
              </a:rPr>
              <a:t>EMA key events</a:t>
            </a:r>
            <a:endParaRPr lang="en-US" altLang="en-US" sz="1600" b="1" dirty="0">
              <a:solidFill>
                <a:schemeClr val="accent2"/>
              </a:solidFill>
            </a:endParaRPr>
          </a:p>
        </p:txBody>
      </p:sp>
      <p:sp>
        <p:nvSpPr>
          <p:cNvPr id="45" name="TextBox 44">
            <a:extLst/>
          </p:cNvPr>
          <p:cNvSpPr txBox="1"/>
          <p:nvPr/>
        </p:nvSpPr>
        <p:spPr>
          <a:xfrm>
            <a:off x="3089275" y="3611563"/>
            <a:ext cx="2501900" cy="523875"/>
          </a:xfrm>
          <a:prstGeom prst="rect">
            <a:avLst/>
          </a:prstGeom>
          <a:solidFill>
            <a:schemeClr val="bg1"/>
          </a:solidFill>
          <a:ln>
            <a:solidFill>
              <a:schemeClr val="accent3"/>
            </a:solidFill>
          </a:ln>
        </p:spPr>
        <p:txBody>
          <a:bodyPr>
            <a:spAutoFit/>
          </a:bodyPr>
          <a:lstStyle/>
          <a:p>
            <a:pPr eaLnBrk="1" fontAlgn="auto" hangingPunct="1">
              <a:spcBef>
                <a:spcPts val="0"/>
              </a:spcBef>
              <a:spcAft>
                <a:spcPts val="0"/>
              </a:spcAft>
              <a:buClr>
                <a:schemeClr val="tx1"/>
              </a:buClr>
              <a:defRPr/>
            </a:pPr>
            <a:r>
              <a:rPr lang="en-US" sz="1400">
                <a:solidFill>
                  <a:schemeClr val="tx1">
                    <a:lumMod val="50000"/>
                  </a:schemeClr>
                </a:solidFill>
                <a:latin typeface="+mn-lt"/>
                <a:cs typeface="+mn-cs"/>
              </a:rPr>
              <a:t>HAS reimbursed,</a:t>
            </a:r>
            <a:r>
              <a:rPr lang="en-US" sz="1400">
                <a:solidFill>
                  <a:schemeClr val="tx1">
                    <a:lumMod val="50000"/>
                  </a:schemeClr>
                </a:solidFill>
                <a:latin typeface="+mn-lt"/>
                <a:cs typeface="+mn-cs"/>
                <a:sym typeface="Wingdings" panose="05000000000000000000" pitchFamily="2" charset="2"/>
              </a:rPr>
              <a:t> </a:t>
            </a:r>
            <a:r>
              <a:rPr lang="en-US" sz="1400">
                <a:solidFill>
                  <a:schemeClr val="tx1">
                    <a:lumMod val="50000"/>
                  </a:schemeClr>
                </a:solidFill>
                <a:latin typeface="+mn-lt"/>
                <a:cs typeface="+mn-cs"/>
              </a:rPr>
              <a:t>no additional benefit (ASMR V)</a:t>
            </a:r>
            <a:endParaRPr lang="en-US" sz="1400" dirty="0">
              <a:solidFill>
                <a:schemeClr val="tx1">
                  <a:lumMod val="50000"/>
                </a:schemeClr>
              </a:solidFill>
              <a:latin typeface="+mn-lt"/>
              <a:cs typeface="+mn-cs"/>
            </a:endParaRPr>
          </a:p>
        </p:txBody>
      </p:sp>
      <p:pic>
        <p:nvPicPr>
          <p:cNvPr id="2561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3546475"/>
            <a:ext cx="180975"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TextBox 48">
            <a:extLst/>
          </p:cNvPr>
          <p:cNvSpPr txBox="1"/>
          <p:nvPr/>
        </p:nvSpPr>
        <p:spPr>
          <a:xfrm>
            <a:off x="5357813" y="4735513"/>
            <a:ext cx="1957387" cy="307975"/>
          </a:xfrm>
          <a:prstGeom prst="rect">
            <a:avLst/>
          </a:prstGeom>
          <a:solidFill>
            <a:schemeClr val="bg1"/>
          </a:solidFill>
          <a:ln>
            <a:solidFill>
              <a:schemeClr val="accent3"/>
            </a:solidFill>
          </a:ln>
        </p:spPr>
        <p:txBody>
          <a:bodyPr>
            <a:spAutoFit/>
          </a:bodyPr>
          <a:lstStyle/>
          <a:p>
            <a:pPr eaLnBrk="1" fontAlgn="auto" hangingPunct="1">
              <a:spcBef>
                <a:spcPts val="0"/>
              </a:spcBef>
              <a:spcAft>
                <a:spcPts val="0"/>
              </a:spcAft>
              <a:buClr>
                <a:schemeClr val="tx1"/>
              </a:buClr>
              <a:defRPr/>
            </a:pPr>
            <a:r>
              <a:rPr lang="en-US" sz="1400">
                <a:solidFill>
                  <a:schemeClr val="tx1">
                    <a:lumMod val="50000"/>
                  </a:schemeClr>
                </a:solidFill>
                <a:latin typeface="+mn-lt"/>
                <a:cs typeface="+mn-cs"/>
              </a:rPr>
              <a:t>SMC reimbursed</a:t>
            </a:r>
            <a:endParaRPr lang="en-US" sz="1400" dirty="0">
              <a:solidFill>
                <a:schemeClr val="tx1">
                  <a:lumMod val="50000"/>
                </a:schemeClr>
              </a:solidFill>
              <a:latin typeface="+mn-lt"/>
              <a:cs typeface="+mn-cs"/>
            </a:endParaRPr>
          </a:p>
        </p:txBody>
      </p:sp>
      <p:cxnSp>
        <p:nvCxnSpPr>
          <p:cNvPr id="53" name="Straight Connector 52">
            <a:extLst/>
          </p:cNvPr>
          <p:cNvCxnSpPr>
            <a:cxnSpLocks/>
          </p:cNvCxnSpPr>
          <p:nvPr/>
        </p:nvCxnSpPr>
        <p:spPr>
          <a:xfrm flipH="1">
            <a:off x="5224463" y="2346325"/>
            <a:ext cx="4762" cy="1279525"/>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pic>
        <p:nvPicPr>
          <p:cNvPr id="25618" name="Picture 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5425" y="4686300"/>
            <a:ext cx="179388" cy="17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19" name="Title 1"/>
          <p:cNvSpPr>
            <a:spLocks noGrp="1"/>
          </p:cNvSpPr>
          <p:nvPr>
            <p:ph type="title"/>
          </p:nvPr>
        </p:nvSpPr>
        <p:spPr bwMode="auto">
          <a:xfrm>
            <a:off x="384175" y="293688"/>
            <a:ext cx="11339513"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pPr eaLnBrk="1" hangingPunct="1"/>
            <a:r>
              <a:rPr lang="en-US" altLang="en-US" dirty="0" err="1"/>
              <a:t>Genvoya</a:t>
            </a:r>
            <a:r>
              <a:rPr lang="en-US" altLang="en-US" dirty="0"/>
              <a:t> was reimbursed in multiple countries, however proposed added benefit was generally not fully appreciated</a:t>
            </a:r>
          </a:p>
        </p:txBody>
      </p:sp>
      <p:sp>
        <p:nvSpPr>
          <p:cNvPr id="66" name="TextBox 65">
            <a:extLst/>
          </p:cNvPr>
          <p:cNvSpPr txBox="1"/>
          <p:nvPr/>
        </p:nvSpPr>
        <p:spPr>
          <a:xfrm>
            <a:off x="6105525" y="2768600"/>
            <a:ext cx="1957388" cy="307975"/>
          </a:xfrm>
          <a:prstGeom prst="rect">
            <a:avLst/>
          </a:prstGeom>
          <a:solidFill>
            <a:schemeClr val="bg1"/>
          </a:solidFill>
          <a:ln>
            <a:solidFill>
              <a:schemeClr val="accent3"/>
            </a:solidFill>
          </a:ln>
        </p:spPr>
        <p:txBody>
          <a:bodyPr>
            <a:spAutoFit/>
          </a:bodyPr>
          <a:lstStyle/>
          <a:p>
            <a:pPr eaLnBrk="1" fontAlgn="auto" hangingPunct="1">
              <a:spcBef>
                <a:spcPts val="0"/>
              </a:spcBef>
              <a:spcAft>
                <a:spcPts val="0"/>
              </a:spcAft>
              <a:buClr>
                <a:schemeClr val="tx1"/>
              </a:buClr>
              <a:defRPr/>
            </a:pPr>
            <a:r>
              <a:rPr lang="en-US" sz="1400">
                <a:solidFill>
                  <a:schemeClr val="tx1">
                    <a:lumMod val="50000"/>
                  </a:schemeClr>
                </a:solidFill>
                <a:latin typeface="+mn-lt"/>
                <a:cs typeface="+mn-cs"/>
              </a:rPr>
              <a:t>AEMPS reviewed</a:t>
            </a:r>
            <a:endParaRPr lang="en-US" sz="1400" dirty="0">
              <a:solidFill>
                <a:schemeClr val="tx1">
                  <a:lumMod val="50000"/>
                </a:schemeClr>
              </a:solidFill>
              <a:latin typeface="+mn-lt"/>
              <a:cs typeface="+mn-cs"/>
            </a:endParaRPr>
          </a:p>
        </p:txBody>
      </p:sp>
      <p:sp>
        <p:nvSpPr>
          <p:cNvPr id="46" name="TextBox 45">
            <a:extLst/>
          </p:cNvPr>
          <p:cNvSpPr txBox="1"/>
          <p:nvPr/>
        </p:nvSpPr>
        <p:spPr>
          <a:xfrm>
            <a:off x="7200900" y="3619500"/>
            <a:ext cx="1955800" cy="523875"/>
          </a:xfrm>
          <a:prstGeom prst="rect">
            <a:avLst/>
          </a:prstGeom>
          <a:solidFill>
            <a:schemeClr val="bg1"/>
          </a:solidFill>
          <a:ln>
            <a:solidFill>
              <a:schemeClr val="accent3"/>
            </a:solidFill>
          </a:ln>
        </p:spPr>
        <p:txBody>
          <a:bodyPr>
            <a:spAutoFit/>
          </a:bodyPr>
          <a:lstStyle/>
          <a:p>
            <a:pPr eaLnBrk="1" fontAlgn="auto" hangingPunct="1">
              <a:spcBef>
                <a:spcPts val="0"/>
              </a:spcBef>
              <a:spcAft>
                <a:spcPts val="0"/>
              </a:spcAft>
              <a:buClr>
                <a:schemeClr val="tx1"/>
              </a:buClr>
              <a:defRPr/>
            </a:pPr>
            <a:r>
              <a:rPr lang="en-US" sz="1400">
                <a:solidFill>
                  <a:schemeClr val="tx1">
                    <a:lumMod val="50000"/>
                  </a:schemeClr>
                </a:solidFill>
                <a:latin typeface="+mn-lt"/>
                <a:cs typeface="+mn-cs"/>
              </a:rPr>
              <a:t>G-BA awarded no added benefit</a:t>
            </a:r>
            <a:endParaRPr lang="en-US" sz="1400" dirty="0">
              <a:solidFill>
                <a:schemeClr val="tx1">
                  <a:lumMod val="50000"/>
                </a:schemeClr>
              </a:solidFill>
              <a:latin typeface="+mn-lt"/>
              <a:cs typeface="+mn-cs"/>
            </a:endParaRPr>
          </a:p>
        </p:txBody>
      </p:sp>
      <p:pic>
        <p:nvPicPr>
          <p:cNvPr id="25622" name="Picture 5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5738" y="2678113"/>
            <a:ext cx="144462" cy="14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5" name="Straight Connector 54">
            <a:extLst/>
          </p:cNvPr>
          <p:cNvCxnSpPr>
            <a:cxnSpLocks/>
          </p:cNvCxnSpPr>
          <p:nvPr/>
        </p:nvCxnSpPr>
        <p:spPr>
          <a:xfrm>
            <a:off x="4216400" y="2344738"/>
            <a:ext cx="4763" cy="403225"/>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9" name="TextBox 68">
            <a:extLst/>
          </p:cNvPr>
          <p:cNvSpPr txBox="1"/>
          <p:nvPr/>
        </p:nvSpPr>
        <p:spPr>
          <a:xfrm>
            <a:off x="7824788" y="4792663"/>
            <a:ext cx="1955800" cy="307975"/>
          </a:xfrm>
          <a:prstGeom prst="rect">
            <a:avLst/>
          </a:prstGeom>
          <a:solidFill>
            <a:schemeClr val="bg1"/>
          </a:solidFill>
          <a:ln>
            <a:solidFill>
              <a:schemeClr val="accent3"/>
            </a:solidFill>
          </a:ln>
        </p:spPr>
        <p:txBody>
          <a:bodyPr>
            <a:spAutoFit/>
          </a:bodyPr>
          <a:lstStyle/>
          <a:p>
            <a:pPr eaLnBrk="1" fontAlgn="auto" hangingPunct="1">
              <a:spcBef>
                <a:spcPts val="0"/>
              </a:spcBef>
              <a:spcAft>
                <a:spcPts val="0"/>
              </a:spcAft>
              <a:buClr>
                <a:schemeClr val="tx1"/>
              </a:buClr>
              <a:defRPr/>
            </a:pPr>
            <a:r>
              <a:rPr lang="en-US" sz="1400">
                <a:solidFill>
                  <a:schemeClr val="tx1">
                    <a:lumMod val="50000"/>
                  </a:schemeClr>
                </a:solidFill>
                <a:latin typeface="+mn-lt"/>
                <a:cs typeface="+mn-cs"/>
              </a:rPr>
              <a:t>AWMSG reimbursed</a:t>
            </a:r>
            <a:endParaRPr lang="en-US" sz="1400" dirty="0">
              <a:solidFill>
                <a:schemeClr val="tx1">
                  <a:lumMod val="50000"/>
                </a:schemeClr>
              </a:solidFill>
              <a:latin typeface="+mn-lt"/>
              <a:cs typeface="+mn-cs"/>
            </a:endParaRPr>
          </a:p>
        </p:txBody>
      </p:sp>
      <p:pic>
        <p:nvPicPr>
          <p:cNvPr id="25625" name="Picture 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8588" y="4729163"/>
            <a:ext cx="180975"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9" name="Straight Connector 58">
            <a:extLst/>
          </p:cNvPr>
          <p:cNvCxnSpPr>
            <a:cxnSpLocks/>
          </p:cNvCxnSpPr>
          <p:nvPr/>
        </p:nvCxnSpPr>
        <p:spPr>
          <a:xfrm flipH="1">
            <a:off x="5640388" y="2349500"/>
            <a:ext cx="4762" cy="2378075"/>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a:extLst/>
          </p:cNvPr>
          <p:cNvCxnSpPr>
            <a:cxnSpLocks/>
          </p:cNvCxnSpPr>
          <p:nvPr/>
        </p:nvCxnSpPr>
        <p:spPr>
          <a:xfrm flipH="1">
            <a:off x="7275513" y="2327275"/>
            <a:ext cx="3175" cy="457200"/>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pic>
        <p:nvPicPr>
          <p:cNvPr id="25628" name="Picture 6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22975" y="2665413"/>
            <a:ext cx="182563"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29" name="Picture 6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23113" y="3557588"/>
            <a:ext cx="182562"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4" name="Straight Connector 63">
            <a:extLst/>
          </p:cNvPr>
          <p:cNvCxnSpPr>
            <a:cxnSpLocks/>
          </p:cNvCxnSpPr>
          <p:nvPr/>
        </p:nvCxnSpPr>
        <p:spPr>
          <a:xfrm flipH="1">
            <a:off x="8212138" y="2349500"/>
            <a:ext cx="4762" cy="1279525"/>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p:cNvPr>
          <p:cNvCxnSpPr>
            <a:cxnSpLocks/>
          </p:cNvCxnSpPr>
          <p:nvPr/>
        </p:nvCxnSpPr>
        <p:spPr>
          <a:xfrm flipH="1">
            <a:off x="9418638" y="2322513"/>
            <a:ext cx="4762" cy="2470150"/>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632" name="TextBox 80"/>
          <p:cNvSpPr txBox="1">
            <a:spLocks noChangeArrowheads="1"/>
          </p:cNvSpPr>
          <p:nvPr/>
        </p:nvSpPr>
        <p:spPr bwMode="auto">
          <a:xfrm>
            <a:off x="10212388" y="2108200"/>
            <a:ext cx="582612"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chemeClr val="bg1"/>
                </a:solidFill>
              </a:rPr>
              <a:t>2017</a:t>
            </a:r>
            <a:endParaRPr lang="en-US" altLang="en-US" sz="1400" b="1" dirty="0">
              <a:solidFill>
                <a:schemeClr val="bg1"/>
              </a:solidFill>
            </a:endParaRPr>
          </a:p>
        </p:txBody>
      </p:sp>
      <p:sp>
        <p:nvSpPr>
          <p:cNvPr id="25634" name="TextBox 37"/>
          <p:cNvSpPr txBox="1">
            <a:spLocks noChangeArrowheads="1"/>
          </p:cNvSpPr>
          <p:nvPr/>
        </p:nvSpPr>
        <p:spPr bwMode="auto">
          <a:xfrm>
            <a:off x="384175" y="6364288"/>
            <a:ext cx="70913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latin typeface="Arial Narrow" panose="020B0606020202030204" pitchFamily="34" charset="0"/>
                <a:sym typeface="Wingdings" panose="05000000000000000000" pitchFamily="2" charset="2"/>
              </a:rPr>
              <a:t>Sources: IQVIA HTA Accelerator,</a:t>
            </a:r>
            <a:r>
              <a:rPr lang="en-US" altLang="en-US" sz="900">
                <a:latin typeface="Arial Narrow" panose="020B0606020202030204" pitchFamily="34" charset="0"/>
              </a:rPr>
              <a:t> Payer agency websites; There might be additional reports not captured here due to limitation of HTA accelerator or individual search</a:t>
            </a:r>
            <a:endParaRPr lang="en-US" altLang="en-US" sz="900" dirty="0">
              <a:latin typeface="Arial Narrow" panose="020B0606020202030204" pitchFamily="34" charset="0"/>
            </a:endParaRPr>
          </a:p>
        </p:txBody>
      </p:sp>
      <p:sp>
        <p:nvSpPr>
          <p:cNvPr id="39" name="TextBox 38">
            <a:extLst/>
          </p:cNvPr>
          <p:cNvSpPr txBox="1"/>
          <p:nvPr/>
        </p:nvSpPr>
        <p:spPr>
          <a:xfrm rot="16200000">
            <a:off x="9721851" y="3179762"/>
            <a:ext cx="4629150" cy="307975"/>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US" sz="1400" b="1">
                <a:solidFill>
                  <a:schemeClr val="bg1"/>
                </a:solidFill>
                <a:latin typeface="+mn-lt"/>
                <a:cs typeface="+mn-cs"/>
              </a:rPr>
              <a:t>Genvoya</a:t>
            </a:r>
            <a:endParaRPr lang="en-US" sz="1400" b="1" dirty="0">
              <a:solidFill>
                <a:schemeClr val="bg1"/>
              </a:solidFill>
              <a:latin typeface="+mn-lt"/>
              <a:cs typeface="+mn-cs"/>
            </a:endParaRPr>
          </a:p>
        </p:txBody>
      </p:sp>
    </p:spTree>
    <p:extLst>
      <p:ext uri="{BB962C8B-B14F-4D97-AF65-F5344CB8AC3E}">
        <p14:creationId xmlns:p14="http://schemas.microsoft.com/office/powerpoint/2010/main" val="66411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ABC52469-B818-4D95-8AF8-FB74749A202E}"/>
              </a:ext>
            </a:extLst>
          </p:cNvPr>
          <p:cNvGraphicFramePr>
            <a:graphicFrameLocks noChangeAspect="1"/>
          </p:cNvGraphicFramePr>
          <p:nvPr>
            <p:custDataLst>
              <p:tags r:id="rId2"/>
            </p:custDataLst>
            <p:extLst>
              <p:ext uri="{D42A27DB-BD31-4B8C-83A1-F6EECF244321}">
                <p14:modId xmlns:p14="http://schemas.microsoft.com/office/powerpoint/2010/main" val="137029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7" name="think-cell Slide" r:id="rId6" imgW="216" imgH="216" progId="TCLayout.ActiveDocument.1">
                  <p:embed/>
                </p:oleObj>
              </mc:Choice>
              <mc:Fallback>
                <p:oleObj name="think-cell Slide" r:id="rId6" imgW="216" imgH="216" progId="TCLayout.ActiveDocument.1">
                  <p:embed/>
                  <p:pic>
                    <p:nvPicPr>
                      <p:cNvPr id="4" name="Object 3" hidden="1">
                        <a:extLst>
                          <a:ext uri="{FF2B5EF4-FFF2-40B4-BE49-F238E27FC236}">
                            <a16:creationId xmlns:a16="http://schemas.microsoft.com/office/drawing/2014/main" xmlns="" id="{ABC52469-B818-4D95-8AF8-FB74749A202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9027BE23-CD52-4A5E-97B0-6F60ED084BC5}"/>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6626" name="Title 1"/>
          <p:cNvSpPr>
            <a:spLocks noGrp="1"/>
          </p:cNvSpPr>
          <p:nvPr>
            <p:ph type="title"/>
          </p:nvPr>
        </p:nvSpPr>
        <p:spPr bwMode="auto">
          <a:xfrm>
            <a:off x="384175" y="293688"/>
            <a:ext cx="11460163"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pPr eaLnBrk="1" hangingPunct="1"/>
            <a:r>
              <a:rPr lang="en-US" altLang="en-US" dirty="0"/>
              <a:t>While payers mentioned the additional safety benefits in their assessment, it did not have a strong impact on HTA decisions</a:t>
            </a:r>
          </a:p>
        </p:txBody>
      </p:sp>
      <p:graphicFrame>
        <p:nvGraphicFramePr>
          <p:cNvPr id="3" name="Group 3">
            <a:extLst/>
          </p:cNvPr>
          <p:cNvGraphicFramePr>
            <a:graphicFrameLocks noGrp="1"/>
          </p:cNvGraphicFramePr>
          <p:nvPr>
            <p:extLst>
              <p:ext uri="{D42A27DB-BD31-4B8C-83A1-F6EECF244321}">
                <p14:modId xmlns:p14="http://schemas.microsoft.com/office/powerpoint/2010/main" val="3401806491"/>
              </p:ext>
            </p:extLst>
          </p:nvPr>
        </p:nvGraphicFramePr>
        <p:xfrm>
          <a:off x="384175" y="1090613"/>
          <a:ext cx="11328401" cy="5127625"/>
        </p:xfrm>
        <a:graphic>
          <a:graphicData uri="http://schemas.openxmlformats.org/drawingml/2006/table">
            <a:tbl>
              <a:tblPr/>
              <a:tblGrid>
                <a:gridCol w="859912">
                  <a:extLst>
                    <a:ext uri="{9D8B030D-6E8A-4147-A177-3AD203B41FA5}">
                      <a16:colId xmlns:a16="http://schemas.microsoft.com/office/drawing/2014/main" xmlns="" val="20000"/>
                    </a:ext>
                  </a:extLst>
                </a:gridCol>
                <a:gridCol w="850905">
                  <a:extLst>
                    <a:ext uri="{9D8B030D-6E8A-4147-A177-3AD203B41FA5}">
                      <a16:colId xmlns:a16="http://schemas.microsoft.com/office/drawing/2014/main" xmlns="" val="20001"/>
                    </a:ext>
                  </a:extLst>
                </a:gridCol>
                <a:gridCol w="965206">
                  <a:extLst>
                    <a:ext uri="{9D8B030D-6E8A-4147-A177-3AD203B41FA5}">
                      <a16:colId xmlns:a16="http://schemas.microsoft.com/office/drawing/2014/main" xmlns="" val="20002"/>
                    </a:ext>
                  </a:extLst>
                </a:gridCol>
                <a:gridCol w="2044712">
                  <a:extLst>
                    <a:ext uri="{9D8B030D-6E8A-4147-A177-3AD203B41FA5}">
                      <a16:colId xmlns:a16="http://schemas.microsoft.com/office/drawing/2014/main" xmlns="" val="20003"/>
                    </a:ext>
                  </a:extLst>
                </a:gridCol>
                <a:gridCol w="1600209">
                  <a:extLst>
                    <a:ext uri="{9D8B030D-6E8A-4147-A177-3AD203B41FA5}">
                      <a16:colId xmlns:a16="http://schemas.microsoft.com/office/drawing/2014/main" xmlns="" val="20004"/>
                    </a:ext>
                  </a:extLst>
                </a:gridCol>
                <a:gridCol w="5007457">
                  <a:extLst>
                    <a:ext uri="{9D8B030D-6E8A-4147-A177-3AD203B41FA5}">
                      <a16:colId xmlns:a16="http://schemas.microsoft.com/office/drawing/2014/main" xmlns="" val="20005"/>
                    </a:ext>
                  </a:extLst>
                </a:gridCol>
              </a:tblGrid>
              <a:tr h="504381">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Country</a:t>
                      </a:r>
                      <a:endParaRPr kumimoji="0" lang="en-US" sz="1300" b="1" i="0" u="none" strike="noStrike" cap="none" normalizeH="0" baseline="0" dirty="0">
                        <a:ln>
                          <a:noFill/>
                        </a:ln>
                        <a:solidFill>
                          <a:schemeClr val="bg1"/>
                        </a:solidFill>
                        <a:effectLst/>
                        <a:latin typeface="+mn-lt"/>
                      </a:endParaRPr>
                    </a:p>
                  </a:txBody>
                  <a:tcPr marL="90001" marR="90001" marT="54015" marB="54015" anchor="ctr" horzOverflow="overflow">
                    <a:lnL w="12700" cap="flat" cmpd="sng" algn="ctr">
                      <a:solidFill>
                        <a:srgbClr val="2E8D9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Agency</a:t>
                      </a:r>
                      <a:endParaRPr kumimoji="0" lang="en-US" sz="1300" b="1" i="0" u="none" strike="noStrike" cap="none" normalizeH="0" baseline="0" dirty="0">
                        <a:ln>
                          <a:noFill/>
                        </a:ln>
                        <a:solidFill>
                          <a:schemeClr val="bg1"/>
                        </a:solidFill>
                        <a:effectLst/>
                        <a:latin typeface="+mn-lt"/>
                      </a:endParaRPr>
                    </a:p>
                  </a:txBody>
                  <a:tcPr marL="90001" marR="90001" marT="54015" marB="540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Decision Date</a:t>
                      </a:r>
                      <a:endParaRPr kumimoji="0" lang="en-US" sz="1300" b="1" i="0" u="none" strike="noStrike" cap="none" normalizeH="0" baseline="0" dirty="0">
                        <a:ln>
                          <a:noFill/>
                        </a:ln>
                        <a:solidFill>
                          <a:schemeClr val="bg1"/>
                        </a:solidFill>
                        <a:effectLst/>
                        <a:latin typeface="+mn-lt"/>
                      </a:endParaRPr>
                    </a:p>
                  </a:txBody>
                  <a:tcPr marL="90001" marR="90001" marT="54015" marB="540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Decision</a:t>
                      </a:r>
                      <a:endParaRPr kumimoji="0" lang="en-US" sz="1300" b="1" i="0" u="none" strike="noStrike" kern="1200" cap="none" normalizeH="0" baseline="0" dirty="0">
                        <a:ln>
                          <a:noFill/>
                        </a:ln>
                        <a:solidFill>
                          <a:schemeClr val="bg1"/>
                        </a:solidFill>
                        <a:effectLst/>
                        <a:latin typeface="+mj-lt"/>
                        <a:ea typeface="+mn-ea"/>
                        <a:cs typeface="+mn-cs"/>
                      </a:endParaRPr>
                    </a:p>
                  </a:txBody>
                  <a:tcPr marL="90001" marR="90001" marT="54015" marB="540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Rationale for Reimbursement</a:t>
                      </a:r>
                      <a:endParaRPr kumimoji="0" lang="en-US" sz="1300" b="1" i="0" u="none" strike="noStrike" kern="1200" cap="none" normalizeH="0" baseline="0" dirty="0">
                        <a:ln>
                          <a:noFill/>
                        </a:ln>
                        <a:solidFill>
                          <a:schemeClr val="bg1"/>
                        </a:solidFill>
                        <a:effectLst/>
                        <a:latin typeface="+mj-lt"/>
                        <a:ea typeface="+mn-ea"/>
                        <a:cs typeface="+mn-cs"/>
                      </a:endParaRPr>
                    </a:p>
                  </a:txBody>
                  <a:tcPr marL="90001" marR="90001" marT="54015" marB="540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Comment on additional value</a:t>
                      </a:r>
                      <a:endParaRPr kumimoji="0" lang="en-US" sz="1300" b="1" i="0" u="none" strike="noStrike" kern="1200" cap="none" normalizeH="0" baseline="0" dirty="0">
                        <a:ln>
                          <a:noFill/>
                        </a:ln>
                        <a:solidFill>
                          <a:schemeClr val="bg1"/>
                        </a:solidFill>
                        <a:effectLst/>
                        <a:latin typeface="+mj-lt"/>
                        <a:ea typeface="+mn-ea"/>
                        <a:cs typeface="+mn-cs"/>
                      </a:endParaRPr>
                    </a:p>
                  </a:txBody>
                  <a:tcPr marL="90001" marR="90001" marT="54015" marB="540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72935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ZIN</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Feb 2016</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normalizeH="0" baseline="0">
                          <a:ln>
                            <a:noFill/>
                          </a:ln>
                          <a:solidFill>
                            <a:schemeClr val="tx1"/>
                          </a:solidFill>
                          <a:effectLst/>
                          <a:latin typeface="+mn-lt"/>
                          <a:ea typeface="+mn-ea"/>
                          <a:cs typeface="+mn-cs"/>
                        </a:rPr>
                        <a:t>Annex 1B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normalizeH="0" baseline="0">
                          <a:ln>
                            <a:noFill/>
                          </a:ln>
                          <a:solidFill>
                            <a:schemeClr val="tx1"/>
                          </a:solidFill>
                          <a:effectLst/>
                          <a:latin typeface="+mn-lt"/>
                          <a:ea typeface="+mn-ea"/>
                          <a:cs typeface="+mn-cs"/>
                        </a:rPr>
                        <a:t>Annex 2 </a:t>
                      </a: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FE8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High unmet need, Interchangeability in drug class</a:t>
                      </a: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normalizeH="0" baseline="0">
                          <a:ln>
                            <a:noFill/>
                          </a:ln>
                          <a:solidFill>
                            <a:schemeClr val="tx1"/>
                          </a:solidFill>
                          <a:effectLst/>
                          <a:latin typeface="+mn-lt"/>
                          <a:ea typeface="+mn-ea"/>
                          <a:cs typeface="+mn-cs"/>
                        </a:rPr>
                        <a:t>Genvoya  has also been shown to be effective in people </a:t>
                      </a:r>
                      <a:r>
                        <a:rPr kumimoji="0" lang="en-US" sz="1100" b="1" i="0" u="none" strike="noStrike" kern="1200" cap="none" normalizeH="0" baseline="0">
                          <a:ln>
                            <a:noFill/>
                          </a:ln>
                          <a:solidFill>
                            <a:schemeClr val="tx1"/>
                          </a:solidFill>
                          <a:effectLst/>
                          <a:latin typeface="+mn-lt"/>
                          <a:ea typeface="+mn-ea"/>
                          <a:cs typeface="+mn-cs"/>
                        </a:rPr>
                        <a:t>with mild to moderate renal insufficiency</a:t>
                      </a:r>
                      <a:endParaRPr kumimoji="0" lang="en-US" sz="1100" b="1"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1109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HAS</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Mar 2016</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a:ln>
                            <a:noFill/>
                          </a:ln>
                          <a:solidFill>
                            <a:schemeClr val="tx1"/>
                          </a:solidFill>
                          <a:effectLst/>
                          <a:latin typeface="+mn-lt"/>
                        </a:rPr>
                        <a:t>SMR: Substantial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0" i="0" u="none" strike="noStrike" kern="1200" cap="none" normalizeH="0" baseline="0">
                          <a:ln>
                            <a:noFill/>
                          </a:ln>
                          <a:solidFill>
                            <a:schemeClr val="tx1"/>
                          </a:solidFill>
                          <a:effectLst/>
                          <a:latin typeface="+mn-lt"/>
                          <a:ea typeface="+mn-ea"/>
                          <a:cs typeface="+mn-cs"/>
                        </a:rPr>
                        <a:t>ASMR: V (none)</a:t>
                      </a: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D7F4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Clinical benefit</a:t>
                      </a: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normalizeH="0" baseline="0">
                          <a:ln>
                            <a:noFill/>
                          </a:ln>
                          <a:solidFill>
                            <a:schemeClr val="tx1"/>
                          </a:solidFill>
                          <a:effectLst/>
                          <a:latin typeface="+mn-lt"/>
                          <a:ea typeface="+mn-ea"/>
                          <a:cs typeface="+mn-cs"/>
                        </a:rPr>
                        <a:t>Genvoya represents an alternative satisfactory because of a </a:t>
                      </a:r>
                      <a:r>
                        <a:rPr kumimoji="0" lang="en-US" sz="1100" b="1" i="0" u="none" strike="noStrike" kern="1200" cap="none" normalizeH="0" baseline="0">
                          <a:ln>
                            <a:noFill/>
                          </a:ln>
                          <a:solidFill>
                            <a:schemeClr val="tx1"/>
                          </a:solidFill>
                          <a:effectLst/>
                          <a:latin typeface="+mn-lt"/>
                          <a:ea typeface="+mn-ea"/>
                          <a:cs typeface="+mn-cs"/>
                        </a:rPr>
                        <a:t>similar efficiency and tolerance profile, with less alteration in the short term (48 weeks) markers biological renal and bone function </a:t>
                      </a:r>
                      <a:endParaRPr kumimoji="0" lang="en-US" sz="1100" b="1"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46464">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SMC</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Apr 2016</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D7F4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solidFill>
                          <a:effectLst/>
                          <a:latin typeface="+mn-lt"/>
                          <a:ea typeface="+mn-ea"/>
                          <a:cs typeface="+mn-cs"/>
                        </a:rPr>
                        <a:t>Cost effectiveness</a:t>
                      </a: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sz="1100" b="1">
                          <a:solidFill>
                            <a:schemeClr val="tx1"/>
                          </a:solidFill>
                        </a:rPr>
                        <a:t>Genvoya</a:t>
                      </a:r>
                      <a:r>
                        <a:rPr lang="en-US" sz="1100" b="1" baseline="0">
                          <a:solidFill>
                            <a:schemeClr val="tx1"/>
                          </a:solidFill>
                        </a:rPr>
                        <a:t> </a:t>
                      </a:r>
                      <a:r>
                        <a:rPr lang="en-US" sz="1100" b="1">
                          <a:solidFill>
                            <a:schemeClr val="tx1"/>
                          </a:solidFill>
                        </a:rPr>
                        <a:t> had improved laboratory markers of renal and bone safety compared with Stribild</a:t>
                      </a:r>
                      <a:r>
                        <a:rPr lang="en-US" sz="1100" b="0">
                          <a:solidFill>
                            <a:schemeClr val="tx1"/>
                          </a:solidFill>
                        </a:rPr>
                        <a:t>.</a:t>
                      </a:r>
                      <a:r>
                        <a:rPr lang="en-US" sz="1100" b="0" baseline="0">
                          <a:solidFill>
                            <a:schemeClr val="tx1"/>
                          </a:solidFill>
                        </a:rPr>
                        <a:t> </a:t>
                      </a:r>
                      <a:r>
                        <a:rPr lang="en-US" sz="1100" b="0">
                          <a:solidFill>
                            <a:schemeClr val="tx1"/>
                          </a:solidFill>
                        </a:rPr>
                        <a:t>Genvoya provides </a:t>
                      </a:r>
                      <a:r>
                        <a:rPr lang="en-US" sz="1100" b="1">
                          <a:solidFill>
                            <a:schemeClr val="tx1"/>
                          </a:solidFill>
                        </a:rPr>
                        <a:t>an alternative fixed-dose, four-drug combination, with similar antiviral efficacy to Stribild, but with lower exposure to tenofovir and therefore potentially reduced toxic renal and bone effects</a:t>
                      </a:r>
                      <a:r>
                        <a:rPr lang="en-US" sz="1100" b="0">
                          <a:solidFill>
                            <a:schemeClr val="tx1"/>
                          </a:solidFill>
                        </a:rPr>
                        <a:t>. It is also licensed for use in adolescents 12 years older</a:t>
                      </a:r>
                      <a:endParaRPr lang="en-US" sz="1100" b="0" dirty="0">
                        <a:solidFill>
                          <a:schemeClr val="tx1"/>
                        </a:solidFill>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43404">
                <a:tc v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a:ln>
                            <a:noFill/>
                          </a:ln>
                          <a:solidFill>
                            <a:schemeClr val="tx1"/>
                          </a:solidFill>
                          <a:effectLst/>
                          <a:latin typeface="Verdana" pitchFamily="34" charset="0"/>
                        </a:rPr>
                        <a:t>AWMSG</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Jul 2016</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D7F4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Low budget impact</a:t>
                      </a: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normalizeH="0" baseline="0">
                          <a:ln>
                            <a:noFill/>
                          </a:ln>
                          <a:solidFill>
                            <a:schemeClr val="tx1"/>
                          </a:solidFill>
                          <a:effectLst/>
                          <a:latin typeface="+mn-lt"/>
                          <a:ea typeface="+mn-ea"/>
                          <a:cs typeface="+mn-cs"/>
                        </a:rPr>
                        <a:t>Genvoya  maintained viral suppression and </a:t>
                      </a:r>
                      <a:r>
                        <a:rPr kumimoji="0" lang="en-US" sz="1100" b="1" i="0" u="none" strike="noStrike" kern="1200" cap="none" normalizeH="0" baseline="0">
                          <a:ln>
                            <a:noFill/>
                          </a:ln>
                          <a:solidFill>
                            <a:schemeClr val="tx1"/>
                          </a:solidFill>
                          <a:effectLst/>
                          <a:latin typeface="+mn-lt"/>
                          <a:ea typeface="+mn-ea"/>
                          <a:cs typeface="+mn-cs"/>
                        </a:rPr>
                        <a:t>showed improved BMD </a:t>
                      </a:r>
                      <a:r>
                        <a:rPr kumimoji="0" lang="en-US" sz="1100" b="0" i="0" u="none" strike="noStrike" kern="1200" cap="none" normalizeH="0" baseline="0">
                          <a:ln>
                            <a:noFill/>
                          </a:ln>
                          <a:solidFill>
                            <a:schemeClr val="tx1"/>
                          </a:solidFill>
                          <a:effectLst/>
                          <a:latin typeface="+mn-lt"/>
                          <a:ea typeface="+mn-ea"/>
                          <a:cs typeface="+mn-cs"/>
                        </a:rPr>
                        <a:t>and (for patients previously receiving boosted regimens) </a:t>
                      </a:r>
                      <a:r>
                        <a:rPr kumimoji="0" lang="en-US" sz="1100" b="1" i="0" u="none" strike="noStrike" kern="1200" cap="none" normalizeH="0" baseline="0">
                          <a:ln>
                            <a:noFill/>
                          </a:ln>
                          <a:solidFill>
                            <a:schemeClr val="tx1"/>
                          </a:solidFill>
                          <a:effectLst/>
                          <a:latin typeface="+mn-lt"/>
                          <a:ea typeface="+mn-ea"/>
                          <a:cs typeface="+mn-cs"/>
                        </a:rPr>
                        <a:t>improved renal function.</a:t>
                      </a:r>
                      <a:endParaRPr kumimoji="0" lang="en-US" sz="1100" b="1"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1141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a:solidFill>
                            <a:schemeClr val="tx1"/>
                          </a:solidFill>
                        </a:rPr>
                        <a:t>AEMPS</a:t>
                      </a:r>
                      <a:endParaRPr lang="en-US" sz="1200" dirty="0">
                        <a:solidFill>
                          <a:schemeClr val="tx1"/>
                        </a:solidFill>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May 2016</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solidFill>
                          <a:effectLst/>
                          <a:latin typeface="+mn-lt"/>
                          <a:ea typeface="+mn-ea"/>
                          <a:cs typeface="+mn-cs"/>
                        </a:rPr>
                        <a:t>-</a:t>
                      </a: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100" b="0" i="0" u="none" strike="noStrike" kern="1200" cap="none" normalizeH="0" baseline="0">
                          <a:ln>
                            <a:noFill/>
                          </a:ln>
                          <a:solidFill>
                            <a:schemeClr val="tx1"/>
                          </a:solidFill>
                          <a:effectLst/>
                          <a:latin typeface="+mn-lt"/>
                          <a:ea typeface="+mn-ea"/>
                          <a:cs typeface="+mn-cs"/>
                        </a:rPr>
                        <a:t>The most notable difference is the new prodrug of tenofovir, tenofovir alafenamide and is found at the pharmacokinetic level which has Reimbursed repercussions in terms of safety. At the bone level, safety data suggest an </a:t>
                      </a:r>
                      <a:r>
                        <a:rPr kumimoji="0" lang="en-US" sz="1100" b="1" i="0" u="none" strike="noStrike" kern="1200" cap="none" normalizeH="0" baseline="0">
                          <a:ln>
                            <a:noFill/>
                          </a:ln>
                          <a:solidFill>
                            <a:schemeClr val="tx1"/>
                          </a:solidFill>
                          <a:effectLst/>
                          <a:latin typeface="+mn-lt"/>
                          <a:ea typeface="+mn-ea"/>
                          <a:cs typeface="+mn-cs"/>
                        </a:rPr>
                        <a:t>improvement in bone mineral density versus Stribild</a:t>
                      </a:r>
                      <a:r>
                        <a:rPr kumimoji="0" lang="en-US" sz="1100" b="0" i="0" u="none" strike="noStrike" kern="1200" cap="none" normalizeH="0" baseline="0">
                          <a:ln>
                            <a:noFill/>
                          </a:ln>
                          <a:solidFill>
                            <a:schemeClr val="tx1"/>
                          </a:solidFill>
                          <a:effectLst/>
                          <a:latin typeface="+mn-lt"/>
                          <a:ea typeface="+mn-ea"/>
                          <a:cs typeface="+mn-cs"/>
                        </a:rPr>
                        <a:t>. Regarding renal safety, the data also suggest that TAF could induce </a:t>
                      </a:r>
                      <a:r>
                        <a:rPr kumimoji="0" lang="en-US" sz="1100" b="1" i="0" u="none" strike="noStrike" kern="1200" cap="none" normalizeH="0" baseline="0">
                          <a:ln>
                            <a:noFill/>
                          </a:ln>
                          <a:solidFill>
                            <a:schemeClr val="tx1"/>
                          </a:solidFill>
                          <a:effectLst/>
                          <a:latin typeface="+mn-lt"/>
                          <a:ea typeface="+mn-ea"/>
                          <a:cs typeface="+mn-cs"/>
                        </a:rPr>
                        <a:t>less renal damage</a:t>
                      </a:r>
                      <a:r>
                        <a:rPr kumimoji="0" lang="en-US" sz="1100" b="0" i="0" u="none" strike="noStrike" kern="1200" cap="none" normalizeH="0" baseline="0">
                          <a:ln>
                            <a:noFill/>
                          </a:ln>
                          <a:solidFill>
                            <a:schemeClr val="tx1"/>
                          </a:solidFill>
                          <a:effectLst/>
                          <a:latin typeface="+mn-lt"/>
                          <a:ea typeface="+mn-ea"/>
                          <a:cs typeface="+mn-cs"/>
                        </a:rPr>
                        <a:t>, including an improvement in renal damage markers</a:t>
                      </a:r>
                      <a:endParaRPr kumimoji="0" lang="en-US" sz="11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787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G-BA</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Jun 2016</a:t>
                      </a:r>
                      <a:endParaRPr kumimoji="0" lang="en-US" sz="1200" b="0" i="0" u="none" strike="noStrike" cap="none" normalizeH="0" baseline="0" dirty="0">
                        <a:ln>
                          <a:noFill/>
                        </a:ln>
                        <a:solidFill>
                          <a:schemeClr val="tx1"/>
                        </a:solidFill>
                        <a:effectLst/>
                        <a:latin typeface="Verdana" pitchFamily="34" charset="0"/>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a:ln>
                            <a:noFill/>
                          </a:ln>
                          <a:solidFill>
                            <a:schemeClr val="tx1"/>
                          </a:solidFill>
                          <a:effectLst/>
                          <a:latin typeface="+mn-lt"/>
                        </a:rPr>
                        <a:t>Benefit rating: No added benefit</a:t>
                      </a:r>
                      <a:endParaRPr kumimoji="0" lang="en-US" sz="1200" b="0" i="0" u="none" strike="noStrike" kern="1200" cap="none" normalizeH="0" baseline="0" dirty="0">
                        <a:ln>
                          <a:noFill/>
                        </a:ln>
                        <a:solidFill>
                          <a:schemeClr val="tx1"/>
                        </a:solidFill>
                        <a:effectLst/>
                        <a:latin typeface="+mn-lt"/>
                        <a:ea typeface="+mn-ea"/>
                        <a:cs typeface="+mn-cs"/>
                      </a:endParaRP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dirty="0">
                          <a:ln>
                            <a:noFill/>
                          </a:ln>
                          <a:solidFill>
                            <a:schemeClr val="tx1"/>
                          </a:solidFill>
                          <a:effectLst/>
                          <a:latin typeface="+mn-lt"/>
                          <a:ea typeface="+mn-ea"/>
                          <a:cs typeface="+mn-cs"/>
                        </a:rPr>
                        <a:t>-</a:t>
                      </a: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normalizeH="0" baseline="0" dirty="0">
                          <a:ln>
                            <a:noFill/>
                          </a:ln>
                          <a:solidFill>
                            <a:schemeClr val="tx1"/>
                          </a:solidFill>
                          <a:effectLst/>
                          <a:latin typeface="+mn-lt"/>
                          <a:ea typeface="+mn-ea"/>
                          <a:cs typeface="+mn-cs"/>
                        </a:rPr>
                        <a:t>No mention about additional value in terms of bone or renal function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normalizeH="0" baseline="0" dirty="0">
                          <a:ln>
                            <a:noFill/>
                          </a:ln>
                          <a:solidFill>
                            <a:schemeClr val="tx1"/>
                          </a:solidFill>
                          <a:effectLst/>
                          <a:latin typeface="+mn-lt"/>
                          <a:ea typeface="+mn-ea"/>
                          <a:cs typeface="+mn-cs"/>
                        </a:rPr>
                        <a:t>(Note: Some of side effects showed a statistical difference in </a:t>
                      </a:r>
                      <a:r>
                        <a:rPr kumimoji="0" lang="en-US" sz="1100" b="0" i="0" u="none" strike="noStrike" kern="1200" cap="none" normalizeH="0" baseline="0" dirty="0" err="1">
                          <a:ln>
                            <a:noFill/>
                          </a:ln>
                          <a:solidFill>
                            <a:schemeClr val="tx1"/>
                          </a:solidFill>
                          <a:effectLst/>
                          <a:latin typeface="+mn-lt"/>
                          <a:ea typeface="+mn-ea"/>
                          <a:cs typeface="+mn-cs"/>
                        </a:rPr>
                        <a:t>favour</a:t>
                      </a:r>
                      <a:r>
                        <a:rPr kumimoji="0" lang="en-US" sz="1100" b="0" i="0" u="none" strike="noStrike" kern="1200" cap="none" normalizeH="0" baseline="0" dirty="0">
                          <a:ln>
                            <a:noFill/>
                          </a:ln>
                          <a:solidFill>
                            <a:schemeClr val="tx1"/>
                          </a:solidFill>
                          <a:effectLst/>
                          <a:latin typeface="+mn-lt"/>
                          <a:ea typeface="+mn-ea"/>
                          <a:cs typeface="+mn-cs"/>
                        </a:rPr>
                        <a:t> of </a:t>
                      </a:r>
                      <a:r>
                        <a:rPr kumimoji="0" lang="en-US" sz="1100" b="0" i="0" u="none" strike="noStrike" kern="1200" cap="none" normalizeH="0" baseline="0" dirty="0" err="1">
                          <a:ln>
                            <a:noFill/>
                          </a:ln>
                          <a:solidFill>
                            <a:schemeClr val="tx1"/>
                          </a:solidFill>
                          <a:effectLst/>
                          <a:latin typeface="+mn-lt"/>
                          <a:ea typeface="+mn-ea"/>
                          <a:cs typeface="+mn-cs"/>
                        </a:rPr>
                        <a:t>Genvoya</a:t>
                      </a:r>
                      <a:r>
                        <a:rPr kumimoji="0" lang="en-US" sz="1100" b="0" i="0" u="none" strike="noStrike" kern="1200" cap="none" normalizeH="0" baseline="0" dirty="0">
                          <a:ln>
                            <a:noFill/>
                          </a:ln>
                          <a:solidFill>
                            <a:schemeClr val="tx1"/>
                          </a:solidFill>
                          <a:effectLst/>
                          <a:latin typeface="+mn-lt"/>
                          <a:ea typeface="+mn-ea"/>
                          <a:cs typeface="+mn-cs"/>
                        </a:rPr>
                        <a:t>, but G-BA concluded “ Overall, no greater or lesser benefit from using </a:t>
                      </a:r>
                      <a:r>
                        <a:rPr kumimoji="0" lang="en-US" sz="1100" b="0" i="0" u="none" strike="noStrike" kern="1200" cap="none" normalizeH="0" baseline="0" dirty="0" err="1">
                          <a:ln>
                            <a:noFill/>
                          </a:ln>
                          <a:solidFill>
                            <a:schemeClr val="tx1"/>
                          </a:solidFill>
                          <a:effectLst/>
                          <a:latin typeface="+mn-lt"/>
                          <a:ea typeface="+mn-ea"/>
                          <a:cs typeface="+mn-cs"/>
                        </a:rPr>
                        <a:t>Genvoya</a:t>
                      </a:r>
                      <a:r>
                        <a:rPr kumimoji="0" lang="en-US" sz="1100" b="0" i="0" u="none" strike="noStrike" kern="1200" cap="none" normalizeH="0" baseline="0" dirty="0">
                          <a:ln>
                            <a:noFill/>
                          </a:ln>
                          <a:solidFill>
                            <a:schemeClr val="tx1"/>
                          </a:solidFill>
                          <a:effectLst/>
                          <a:latin typeface="+mn-lt"/>
                          <a:ea typeface="+mn-ea"/>
                          <a:cs typeface="+mn-cs"/>
                        </a:rPr>
                        <a:t> could be shown for side effects endpoint.”</a:t>
                      </a:r>
                    </a:p>
                  </a:txBody>
                  <a:tcPr marL="90001" marR="90001" marT="54015" marB="5401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pic>
        <p:nvPicPr>
          <p:cNvPr id="26691"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000" y="2487613"/>
            <a:ext cx="3683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2" name="Table 31">
            <a:extLst/>
          </p:cNvPr>
          <p:cNvGraphicFramePr>
            <a:graphicFrameLocks noGrp="1"/>
          </p:cNvGraphicFramePr>
          <p:nvPr>
            <p:extLst>
              <p:ext uri="{D42A27DB-BD31-4B8C-83A1-F6EECF244321}">
                <p14:modId xmlns:p14="http://schemas.microsoft.com/office/powerpoint/2010/main" val="3304309919"/>
              </p:ext>
            </p:extLst>
          </p:nvPr>
        </p:nvGraphicFramePr>
        <p:xfrm>
          <a:off x="5746750" y="6577013"/>
          <a:ext cx="3763962" cy="244475"/>
        </p:xfrm>
        <a:graphic>
          <a:graphicData uri="http://schemas.openxmlformats.org/drawingml/2006/table">
            <a:tbl>
              <a:tblPr firstRow="1" bandRow="1">
                <a:tableStyleId>{5C22544A-7EE6-4342-B048-85BDC9FD1C3A}</a:tableStyleId>
              </a:tblPr>
              <a:tblGrid>
                <a:gridCol w="1254654">
                  <a:extLst>
                    <a:ext uri="{9D8B030D-6E8A-4147-A177-3AD203B41FA5}">
                      <a16:colId xmlns:a16="http://schemas.microsoft.com/office/drawing/2014/main" xmlns="" val="20000"/>
                    </a:ext>
                  </a:extLst>
                </a:gridCol>
                <a:gridCol w="1254654">
                  <a:extLst>
                    <a:ext uri="{9D8B030D-6E8A-4147-A177-3AD203B41FA5}">
                      <a16:colId xmlns:a16="http://schemas.microsoft.com/office/drawing/2014/main" xmlns="" val="20001"/>
                    </a:ext>
                  </a:extLst>
                </a:gridCol>
                <a:gridCol w="1254654">
                  <a:extLst>
                    <a:ext uri="{9D8B030D-6E8A-4147-A177-3AD203B41FA5}">
                      <a16:colId xmlns:a16="http://schemas.microsoft.com/office/drawing/2014/main" xmlns="" val="20002"/>
                    </a:ext>
                  </a:extLst>
                </a:gridCol>
              </a:tblGrid>
              <a:tr h="244475">
                <a:tc>
                  <a:txBody>
                    <a:bodyPr/>
                    <a:lstStyle/>
                    <a:p>
                      <a:r>
                        <a:rPr lang="en-US" sz="1000">
                          <a:solidFill>
                            <a:schemeClr val="tx1">
                              <a:lumMod val="50000"/>
                            </a:schemeClr>
                          </a:solidFill>
                        </a:rPr>
                        <a:t>Reimbursed</a:t>
                      </a:r>
                      <a:endParaRPr lang="en-US" sz="1000" dirty="0">
                        <a:solidFill>
                          <a:schemeClr val="tx1">
                            <a:lumMod val="50000"/>
                          </a:schemeClr>
                        </a:solidFill>
                      </a:endParaRPr>
                    </a:p>
                  </a:txBody>
                  <a:tcPr marL="91444" marR="91444" marT="45839" marB="45839">
                    <a:solidFill>
                      <a:srgbClr val="D7F4D0"/>
                    </a:solidFill>
                  </a:tcPr>
                </a:tc>
                <a:tc>
                  <a:txBody>
                    <a:bodyPr/>
                    <a:lstStyle/>
                    <a:p>
                      <a:r>
                        <a:rPr lang="en-US" sz="1000">
                          <a:solidFill>
                            <a:schemeClr val="tx1">
                              <a:lumMod val="50000"/>
                            </a:schemeClr>
                          </a:solidFill>
                        </a:rPr>
                        <a:t>With restrictions</a:t>
                      </a:r>
                      <a:endParaRPr lang="en-US" sz="1000" dirty="0">
                        <a:solidFill>
                          <a:schemeClr val="tx1">
                            <a:lumMod val="50000"/>
                          </a:schemeClr>
                        </a:solidFill>
                      </a:endParaRPr>
                    </a:p>
                  </a:txBody>
                  <a:tcPr marL="91444" marR="91444" marT="45839" marB="45839">
                    <a:solidFill>
                      <a:srgbClr val="FFE8D0"/>
                    </a:solidFill>
                  </a:tcPr>
                </a:tc>
                <a:tc>
                  <a:txBody>
                    <a:bodyPr/>
                    <a:lstStyle/>
                    <a:p>
                      <a:r>
                        <a:rPr lang="en-US" sz="1000">
                          <a:solidFill>
                            <a:schemeClr val="tx1">
                              <a:lumMod val="50000"/>
                            </a:schemeClr>
                          </a:solidFill>
                        </a:rPr>
                        <a:t>Not  reimbursed</a:t>
                      </a:r>
                      <a:endParaRPr lang="en-US" sz="1000" dirty="0">
                        <a:solidFill>
                          <a:schemeClr val="tx1">
                            <a:lumMod val="50000"/>
                          </a:schemeClr>
                        </a:solidFill>
                      </a:endParaRPr>
                    </a:p>
                  </a:txBody>
                  <a:tcPr marL="91444" marR="91444" marT="45839" marB="45839">
                    <a:solidFill>
                      <a:srgbClr val="FFE5E5"/>
                    </a:solidFill>
                  </a:tcPr>
                </a:tc>
                <a:extLst>
                  <a:ext uri="{0D108BD9-81ED-4DB2-BD59-A6C34878D82A}">
                    <a16:rowId xmlns:a16="http://schemas.microsoft.com/office/drawing/2014/main" xmlns="" val="10000"/>
                  </a:ext>
                </a:extLst>
              </a:tr>
            </a:tbl>
          </a:graphicData>
        </a:graphic>
      </p:graphicFrame>
      <p:pic>
        <p:nvPicPr>
          <p:cNvPr id="26702"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5000" y="1825625"/>
            <a:ext cx="344488"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703" name="Picture 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063" y="3675063"/>
            <a:ext cx="360362"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704" name="Picture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22300" y="4714875"/>
            <a:ext cx="354013"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705" name="Picture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49288" y="5692775"/>
            <a:ext cx="354012"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707" name="TextBox 17"/>
          <p:cNvSpPr txBox="1">
            <a:spLocks noChangeArrowheads="1"/>
          </p:cNvSpPr>
          <p:nvPr/>
        </p:nvSpPr>
        <p:spPr bwMode="auto">
          <a:xfrm>
            <a:off x="384175" y="6364288"/>
            <a:ext cx="26384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latin typeface="Arial Narrow" panose="020B0606020202030204" pitchFamily="34" charset="0"/>
                <a:sym typeface="Wingdings" panose="05000000000000000000" pitchFamily="2" charset="2"/>
              </a:rPr>
              <a:t>Sources: IQVIA HTA Accelerator,</a:t>
            </a:r>
            <a:r>
              <a:rPr lang="en-US" altLang="en-US" sz="900">
                <a:latin typeface="Arial Narrow" panose="020B0606020202030204" pitchFamily="34" charset="0"/>
              </a:rPr>
              <a:t> Payer agency websites</a:t>
            </a:r>
            <a:endParaRPr lang="en-US" altLang="en-US" sz="900" dirty="0">
              <a:latin typeface="Arial Narrow" panose="020B0606020202030204" pitchFamily="34" charset="0"/>
            </a:endParaRPr>
          </a:p>
        </p:txBody>
      </p:sp>
      <p:sp>
        <p:nvSpPr>
          <p:cNvPr id="20" name="TextBox 19">
            <a:extLst/>
          </p:cNvPr>
          <p:cNvSpPr txBox="1"/>
          <p:nvPr/>
        </p:nvSpPr>
        <p:spPr>
          <a:xfrm rot="16200000">
            <a:off x="9721851" y="3179762"/>
            <a:ext cx="4629150" cy="307975"/>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US" sz="1400" b="1">
                <a:solidFill>
                  <a:schemeClr val="bg1"/>
                </a:solidFill>
                <a:latin typeface="+mn-lt"/>
                <a:cs typeface="+mn-cs"/>
              </a:rPr>
              <a:t>Genvoya</a:t>
            </a:r>
            <a:endParaRPr lang="en-US" sz="1400" b="1" dirty="0">
              <a:solidFill>
                <a:schemeClr val="bg1"/>
              </a:solidFill>
              <a:latin typeface="+mn-lt"/>
              <a:cs typeface="+mn-cs"/>
            </a:endParaRPr>
          </a:p>
        </p:txBody>
      </p:sp>
    </p:spTree>
    <p:extLst>
      <p:ext uri="{BB962C8B-B14F-4D97-AF65-F5344CB8AC3E}">
        <p14:creationId xmlns:p14="http://schemas.microsoft.com/office/powerpoint/2010/main" val="191608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xmlns="" id="{84CADB97-3927-42B9-B9D3-874E2D2E2D6B}"/>
              </a:ext>
            </a:extLst>
          </p:cNvPr>
          <p:cNvGraphicFramePr>
            <a:graphicFrameLocks noChangeAspect="1"/>
          </p:cNvGraphicFramePr>
          <p:nvPr>
            <p:custDataLst>
              <p:tags r:id="rId2"/>
            </p:custDataLst>
            <p:extLst>
              <p:ext uri="{D42A27DB-BD31-4B8C-83A1-F6EECF244321}">
                <p14:modId xmlns:p14="http://schemas.microsoft.com/office/powerpoint/2010/main" val="4140458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6" imgW="216" imgH="216" progId="TCLayout.ActiveDocument.1">
                  <p:embed/>
                </p:oleObj>
              </mc:Choice>
              <mc:Fallback>
                <p:oleObj name="think-cell Slide" r:id="rId6" imgW="216" imgH="216" progId="TCLayout.ActiveDocument.1">
                  <p:embed/>
                  <p:pic>
                    <p:nvPicPr>
                      <p:cNvPr id="16" name="Object 15" hidden="1">
                        <a:extLst>
                          <a:ext uri="{FF2B5EF4-FFF2-40B4-BE49-F238E27FC236}">
                            <a16:creationId xmlns:a16="http://schemas.microsoft.com/office/drawing/2014/main" xmlns="" id="{84CADB97-3927-42B9-B9D3-874E2D2E2D6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xmlns="" id="{B7D222A8-B7EB-4034-98BD-26ABF537FE1F}"/>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ext Placeholder 1">
            <a:extLst>
              <a:ext uri="{FF2B5EF4-FFF2-40B4-BE49-F238E27FC236}">
                <a16:creationId xmlns:a16="http://schemas.microsoft.com/office/drawing/2014/main" xmlns="" id="{CBB22F8C-A279-44DB-9A96-0098106FA156}"/>
              </a:ext>
            </a:extLst>
          </p:cNvPr>
          <p:cNvSpPr>
            <a:spLocks noGrp="1"/>
          </p:cNvSpPr>
          <p:nvPr>
            <p:ph type="body" sz="quarter" idx="16"/>
          </p:nvPr>
        </p:nvSpPr>
        <p:spPr/>
        <p:txBody>
          <a:bodyPr/>
          <a:lstStyle/>
          <a:p>
            <a:r>
              <a:rPr lang="en-US"/>
              <a:t>Key research questions </a:t>
            </a:r>
            <a:endParaRPr lang="en-US" dirty="0"/>
          </a:p>
        </p:txBody>
      </p:sp>
      <p:sp>
        <p:nvSpPr>
          <p:cNvPr id="3" name="Title 2">
            <a:extLst>
              <a:ext uri="{FF2B5EF4-FFF2-40B4-BE49-F238E27FC236}">
                <a16:creationId xmlns:a16="http://schemas.microsoft.com/office/drawing/2014/main" xmlns="" id="{D4980270-FEE3-48D7-8A61-B9C18DE456CB}"/>
              </a:ext>
            </a:extLst>
          </p:cNvPr>
          <p:cNvSpPr>
            <a:spLocks noGrp="1"/>
          </p:cNvSpPr>
          <p:nvPr>
            <p:ph type="title"/>
          </p:nvPr>
        </p:nvSpPr>
        <p:spPr/>
        <p:txBody>
          <a:bodyPr/>
          <a:lstStyle/>
          <a:p>
            <a:r>
              <a:rPr lang="en-US"/>
              <a:t>In order to address this topic, three key research questions were examined</a:t>
            </a:r>
            <a:endParaRPr lang="en-US" dirty="0"/>
          </a:p>
        </p:txBody>
      </p:sp>
      <p:cxnSp>
        <p:nvCxnSpPr>
          <p:cNvPr id="7" name="Straight Connector 6">
            <a:extLst>
              <a:ext uri="{FF2B5EF4-FFF2-40B4-BE49-F238E27FC236}">
                <a16:creationId xmlns:a16="http://schemas.microsoft.com/office/drawing/2014/main" xmlns="" id="{8759A80F-0E95-4AB3-81C5-3058A42B103F}"/>
              </a:ext>
            </a:extLst>
          </p:cNvPr>
          <p:cNvCxnSpPr/>
          <p:nvPr/>
        </p:nvCxnSpPr>
        <p:spPr bwMode="gray">
          <a:xfrm flipH="1">
            <a:off x="384694" y="4385740"/>
            <a:ext cx="11338560" cy="0"/>
          </a:xfrm>
          <a:prstGeom prst="line">
            <a:avLst/>
          </a:prstGeom>
          <a:ln w="285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A69348C-D924-411D-A298-A87A12967AE6}"/>
              </a:ext>
            </a:extLst>
          </p:cNvPr>
          <p:cNvCxnSpPr/>
          <p:nvPr/>
        </p:nvCxnSpPr>
        <p:spPr bwMode="gray">
          <a:xfrm flipH="1">
            <a:off x="384694" y="5635161"/>
            <a:ext cx="11338560" cy="0"/>
          </a:xfrm>
          <a:prstGeom prst="line">
            <a:avLst/>
          </a:prstGeom>
          <a:ln w="285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Pentagon 17">
            <a:extLst>
              <a:ext uri="{FF2B5EF4-FFF2-40B4-BE49-F238E27FC236}">
                <a16:creationId xmlns:a16="http://schemas.microsoft.com/office/drawing/2014/main" xmlns="" id="{7A23B224-D0A1-4158-B3B2-76B29BC5665E}"/>
              </a:ext>
            </a:extLst>
          </p:cNvPr>
          <p:cNvSpPr/>
          <p:nvPr/>
        </p:nvSpPr>
        <p:spPr>
          <a:xfrm>
            <a:off x="384694" y="2079604"/>
            <a:ext cx="3059978" cy="864000"/>
          </a:xfrm>
          <a:prstGeom prst="homePlate">
            <a:avLst>
              <a:gd name="adj" fmla="val 21765"/>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a:solidFill>
                  <a:schemeClr val="accent1"/>
                </a:solidFill>
                <a:latin typeface="Arial"/>
                <a:sym typeface="Arial"/>
              </a:rPr>
              <a:t>Benefit expression</a:t>
            </a:r>
            <a:endParaRPr lang="en-US" sz="1600" b="1" dirty="0">
              <a:solidFill>
                <a:schemeClr val="accent1"/>
              </a:solidFill>
              <a:latin typeface="Arial"/>
              <a:sym typeface="Arial"/>
            </a:endParaRPr>
          </a:p>
        </p:txBody>
      </p:sp>
      <p:sp>
        <p:nvSpPr>
          <p:cNvPr id="10" name="Pentagon 18">
            <a:extLst>
              <a:ext uri="{FF2B5EF4-FFF2-40B4-BE49-F238E27FC236}">
                <a16:creationId xmlns:a16="http://schemas.microsoft.com/office/drawing/2014/main" xmlns="" id="{B2E43A6C-9E63-4BEB-A13E-3D294F4C4668}"/>
              </a:ext>
            </a:extLst>
          </p:cNvPr>
          <p:cNvSpPr/>
          <p:nvPr/>
        </p:nvSpPr>
        <p:spPr>
          <a:xfrm>
            <a:off x="384694" y="3329028"/>
            <a:ext cx="3059978" cy="864000"/>
          </a:xfrm>
          <a:prstGeom prst="homePlate">
            <a:avLst>
              <a:gd name="adj" fmla="val 21765"/>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a:solidFill>
                  <a:schemeClr val="accent1"/>
                </a:solidFill>
                <a:latin typeface="Arial"/>
                <a:sym typeface="Arial"/>
              </a:rPr>
              <a:t>Value perception</a:t>
            </a:r>
            <a:endParaRPr lang="en-US" sz="1600" b="1" dirty="0">
              <a:solidFill>
                <a:schemeClr val="accent1"/>
              </a:solidFill>
              <a:latin typeface="Arial"/>
              <a:sym typeface="Arial"/>
            </a:endParaRPr>
          </a:p>
        </p:txBody>
      </p:sp>
      <p:sp>
        <p:nvSpPr>
          <p:cNvPr id="11" name="Pentagon 19">
            <a:extLst>
              <a:ext uri="{FF2B5EF4-FFF2-40B4-BE49-F238E27FC236}">
                <a16:creationId xmlns:a16="http://schemas.microsoft.com/office/drawing/2014/main" xmlns="" id="{8B65F0A8-C3D6-45A5-BAF7-99C73983A915}"/>
              </a:ext>
            </a:extLst>
          </p:cNvPr>
          <p:cNvSpPr/>
          <p:nvPr/>
        </p:nvSpPr>
        <p:spPr>
          <a:xfrm>
            <a:off x="384694" y="4578452"/>
            <a:ext cx="3059978" cy="864000"/>
          </a:xfrm>
          <a:prstGeom prst="homePlate">
            <a:avLst>
              <a:gd name="adj" fmla="val 21765"/>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a:solidFill>
                  <a:schemeClr val="accent1"/>
                </a:solidFill>
                <a:latin typeface="Arial"/>
                <a:sym typeface="Arial"/>
              </a:rPr>
              <a:t>Implication for decision-making</a:t>
            </a:r>
            <a:endParaRPr lang="en-US" sz="1600" b="1" dirty="0">
              <a:solidFill>
                <a:schemeClr val="accent1"/>
              </a:solidFill>
              <a:latin typeface="Arial"/>
              <a:sym typeface="Arial"/>
            </a:endParaRPr>
          </a:p>
        </p:txBody>
      </p:sp>
      <p:sp>
        <p:nvSpPr>
          <p:cNvPr id="12" name="Content Placeholder 7">
            <a:extLst>
              <a:ext uri="{FF2B5EF4-FFF2-40B4-BE49-F238E27FC236}">
                <a16:creationId xmlns:a16="http://schemas.microsoft.com/office/drawing/2014/main" xmlns="" id="{F4E02CA4-AE2A-4096-92C9-C99B5190AD83}"/>
              </a:ext>
            </a:extLst>
          </p:cNvPr>
          <p:cNvSpPr txBox="1">
            <a:spLocks/>
          </p:cNvSpPr>
          <p:nvPr/>
        </p:nvSpPr>
        <p:spPr bwMode="gray">
          <a:xfrm>
            <a:off x="3659039" y="2218126"/>
            <a:ext cx="7582999" cy="586957"/>
          </a:xfrm>
          <a:prstGeom prst="rect">
            <a:avLst/>
          </a:prstGeom>
          <a:noFill/>
          <a:ln w="9525">
            <a:noFill/>
            <a:miter lim="800000"/>
            <a:headEnd/>
            <a:tailEnd/>
          </a:ln>
          <a:effectLst/>
        </p:spPr>
        <p:txBody>
          <a:bodyPr vert="horz" wrap="square" lIns="91440" tIns="46800" rIns="91440" bIns="46800" numCol="1" anchor="t" anchorCtr="0" compatLnSpc="1">
            <a:prstTxWarp prst="textNoShape">
              <a:avLst/>
            </a:prstTxWarp>
            <a:spAutoFit/>
          </a:bodyPr>
          <a:lstStyle/>
          <a:p>
            <a:pPr>
              <a:spcBef>
                <a:spcPts val="400"/>
              </a:spcBef>
            </a:pPr>
            <a:r>
              <a:rPr lang="en-US" sz="1600">
                <a:solidFill>
                  <a:schemeClr val="tx2"/>
                </a:solidFill>
              </a:rPr>
              <a:t>How are various benefits of these products expressed, and how do they impact different stakeholders in the healthcare ecosystem?</a:t>
            </a:r>
            <a:endParaRPr lang="en-US" sz="1600" dirty="0">
              <a:solidFill>
                <a:schemeClr val="tx2"/>
              </a:solidFill>
            </a:endParaRPr>
          </a:p>
        </p:txBody>
      </p:sp>
      <p:sp>
        <p:nvSpPr>
          <p:cNvPr id="13" name="Content Placeholder 7">
            <a:extLst>
              <a:ext uri="{FF2B5EF4-FFF2-40B4-BE49-F238E27FC236}">
                <a16:creationId xmlns:a16="http://schemas.microsoft.com/office/drawing/2014/main" xmlns="" id="{70AD0804-0E9E-41B1-BFC0-A0C88DDEB1F5}"/>
              </a:ext>
            </a:extLst>
          </p:cNvPr>
          <p:cNvSpPr txBox="1">
            <a:spLocks/>
          </p:cNvSpPr>
          <p:nvPr/>
        </p:nvSpPr>
        <p:spPr bwMode="gray">
          <a:xfrm>
            <a:off x="3659039" y="3344439"/>
            <a:ext cx="7582999" cy="833178"/>
          </a:xfrm>
          <a:prstGeom prst="rect">
            <a:avLst/>
          </a:prstGeom>
          <a:noFill/>
          <a:ln w="9525">
            <a:noFill/>
            <a:miter lim="800000"/>
            <a:headEnd/>
            <a:tailEnd/>
          </a:ln>
          <a:effectLst/>
        </p:spPr>
        <p:txBody>
          <a:bodyPr vert="horz" wrap="square" lIns="91440" tIns="46800" rIns="91440" bIns="46800" numCol="1" anchor="t" anchorCtr="0" compatLnSpc="1">
            <a:prstTxWarp prst="textNoShape">
              <a:avLst/>
            </a:prstTxWarp>
            <a:spAutoFit/>
          </a:bodyPr>
          <a:lstStyle/>
          <a:p>
            <a:pPr>
              <a:spcBef>
                <a:spcPts val="400"/>
              </a:spcBef>
            </a:pPr>
            <a:r>
              <a:rPr lang="en-US" sz="1600">
                <a:solidFill>
                  <a:schemeClr val="tx2"/>
                </a:solidFill>
              </a:rPr>
              <a:t>Do discrepancies exist in stakeholder perceptions of the benefits of these products? If yes, how and to what extent do these discrepancies affect effectiveness and/or efficiency of healthcare systems?</a:t>
            </a:r>
            <a:endParaRPr lang="en-US" sz="1600" dirty="0">
              <a:solidFill>
                <a:schemeClr val="tx2"/>
              </a:solidFill>
            </a:endParaRPr>
          </a:p>
        </p:txBody>
      </p:sp>
      <p:sp>
        <p:nvSpPr>
          <p:cNvPr id="14" name="Content Placeholder 7">
            <a:extLst>
              <a:ext uri="{FF2B5EF4-FFF2-40B4-BE49-F238E27FC236}">
                <a16:creationId xmlns:a16="http://schemas.microsoft.com/office/drawing/2014/main" xmlns="" id="{970D5085-0206-4DFC-B007-9D6E88C994A1}"/>
              </a:ext>
            </a:extLst>
          </p:cNvPr>
          <p:cNvSpPr txBox="1">
            <a:spLocks/>
          </p:cNvSpPr>
          <p:nvPr/>
        </p:nvSpPr>
        <p:spPr bwMode="gray">
          <a:xfrm>
            <a:off x="3659039" y="4716974"/>
            <a:ext cx="7582999" cy="586957"/>
          </a:xfrm>
          <a:prstGeom prst="rect">
            <a:avLst/>
          </a:prstGeom>
          <a:noFill/>
          <a:ln w="9525">
            <a:noFill/>
            <a:miter lim="800000"/>
            <a:headEnd/>
            <a:tailEnd/>
          </a:ln>
          <a:effectLst/>
        </p:spPr>
        <p:txBody>
          <a:bodyPr vert="horz" wrap="square" lIns="91440" tIns="46800" rIns="91440" bIns="46800" numCol="1" anchor="t" anchorCtr="0" compatLnSpc="1">
            <a:prstTxWarp prst="textNoShape">
              <a:avLst/>
            </a:prstTxWarp>
            <a:spAutoFit/>
          </a:bodyPr>
          <a:lstStyle/>
          <a:p>
            <a:pPr>
              <a:spcBef>
                <a:spcPts val="400"/>
              </a:spcBef>
            </a:pPr>
            <a:r>
              <a:rPr lang="en-US" sz="1600">
                <a:solidFill>
                  <a:schemeClr val="tx2"/>
                </a:solidFill>
              </a:rPr>
              <a:t>Is there a case for adapting/improving relevant decision-making processes and criteria based on findings from the above set of questions?</a:t>
            </a:r>
            <a:endParaRPr lang="en-US" sz="1600" dirty="0">
              <a:solidFill>
                <a:schemeClr val="tx2"/>
              </a:solidFill>
            </a:endParaRPr>
          </a:p>
        </p:txBody>
      </p:sp>
      <p:cxnSp>
        <p:nvCxnSpPr>
          <p:cNvPr id="17" name="Straight Connector 16">
            <a:extLst>
              <a:ext uri="{FF2B5EF4-FFF2-40B4-BE49-F238E27FC236}">
                <a16:creationId xmlns:a16="http://schemas.microsoft.com/office/drawing/2014/main" xmlns="" id="{186B1FD6-4212-4D88-8F82-57C99D812716}"/>
              </a:ext>
            </a:extLst>
          </p:cNvPr>
          <p:cNvCxnSpPr/>
          <p:nvPr/>
        </p:nvCxnSpPr>
        <p:spPr bwMode="gray">
          <a:xfrm flipH="1">
            <a:off x="384694" y="1886892"/>
            <a:ext cx="11338560" cy="0"/>
          </a:xfrm>
          <a:prstGeom prst="line">
            <a:avLst/>
          </a:prstGeom>
          <a:ln w="285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9F6029EA-0806-4E66-8120-733AC00C3D3B}"/>
              </a:ext>
            </a:extLst>
          </p:cNvPr>
          <p:cNvCxnSpPr/>
          <p:nvPr/>
        </p:nvCxnSpPr>
        <p:spPr bwMode="gray">
          <a:xfrm flipH="1">
            <a:off x="384694" y="3141950"/>
            <a:ext cx="11338560" cy="0"/>
          </a:xfrm>
          <a:prstGeom prst="line">
            <a:avLst/>
          </a:prstGeom>
          <a:ln w="285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05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1" hidden="1"/>
          <p:cNvGraphicFramePr>
            <a:graphicFrameLocks noChangeAspect="1"/>
          </p:cNvGraphicFramePr>
          <p:nvPr>
            <p:custDataLst>
              <p:tags r:id="rId2"/>
            </p:custDataLst>
            <p:extLst>
              <p:ext uri="{D42A27DB-BD31-4B8C-83A1-F6EECF244321}">
                <p14:modId xmlns:p14="http://schemas.microsoft.com/office/powerpoint/2010/main" val="779779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1" name="think-cell Slide" r:id="rId42" imgW="270" imgH="270" progId="TCLayout.ActiveDocument.1">
                  <p:embed/>
                </p:oleObj>
              </mc:Choice>
              <mc:Fallback>
                <p:oleObj name="think-cell Slide" r:id="rId42" imgW="270" imgH="270" progId="TCLayout.ActiveDocument.1">
                  <p:embed/>
                  <p:pic>
                    <p:nvPicPr>
                      <p:cNvPr id="28674" name="Object 21" hidden="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 name="Rectangle 2" hidden="1">
            <a:extLst/>
          </p:cNvPr>
          <p:cNvSpPr/>
          <p:nvPr>
            <p:custDataLst>
              <p:tags r:id="rId3"/>
            </p:custDataLst>
          </p:nvPr>
        </p:nvSpPr>
        <p:spPr bwMode="auto">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anchorCtr="0">
            <a:noAutofit/>
          </a:bodyPr>
          <a:lstStyle/>
          <a:p>
            <a:pPr>
              <a:spcBef>
                <a:spcPct val="0"/>
              </a:spcBef>
              <a:spcAft>
                <a:spcPct val="0"/>
              </a:spcAft>
              <a:defRPr/>
            </a:pPr>
            <a:endParaRPr lang="en-US" sz="1200" dirty="0">
              <a:sym typeface="+mn-lt"/>
            </a:endParaRPr>
          </a:p>
        </p:txBody>
      </p:sp>
      <p:sp>
        <p:nvSpPr>
          <p:cNvPr id="28676" name="Title 1"/>
          <p:cNvSpPr>
            <a:spLocks noGrp="1"/>
          </p:cNvSpPr>
          <p:nvPr>
            <p:ph type="title"/>
          </p:nvPr>
        </p:nvSpPr>
        <p:spPr bwMode="auto">
          <a:xfrm>
            <a:off x="384175" y="293688"/>
            <a:ext cx="11339513"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pPr eaLnBrk="1" hangingPunct="1"/>
            <a:r>
              <a:rPr lang="en-US" altLang="en-US"/>
              <a:t>Genvoya is priced at par or a small discount to Stribild across countries; In France, it launched at a 10% discount to Stribild</a:t>
            </a:r>
            <a:endParaRPr lang="en-US" altLang="en-US" dirty="0"/>
          </a:p>
        </p:txBody>
      </p:sp>
      <p:sp>
        <p:nvSpPr>
          <p:cNvPr id="28677" name="TextBox 55"/>
          <p:cNvSpPr txBox="1">
            <a:spLocks noChangeArrowheads="1"/>
          </p:cNvSpPr>
          <p:nvPr/>
        </p:nvSpPr>
        <p:spPr bwMode="auto">
          <a:xfrm>
            <a:off x="7289800" y="1577975"/>
            <a:ext cx="4581525" cy="226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4625" indent="-1746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Char char="-"/>
            </a:pPr>
            <a:r>
              <a:rPr lang="en-US" altLang="en-US" sz="1400" dirty="0" err="1">
                <a:solidFill>
                  <a:srgbClr val="161D21"/>
                </a:solidFill>
              </a:rPr>
              <a:t>Genvoya</a:t>
            </a:r>
            <a:r>
              <a:rPr lang="en-US" altLang="en-US" sz="1400" dirty="0">
                <a:solidFill>
                  <a:srgbClr val="161D21"/>
                </a:solidFill>
              </a:rPr>
              <a:t> and </a:t>
            </a:r>
            <a:r>
              <a:rPr lang="en-US" altLang="en-US" sz="1400" dirty="0" err="1">
                <a:solidFill>
                  <a:srgbClr val="161D21"/>
                </a:solidFill>
              </a:rPr>
              <a:t>Stribild</a:t>
            </a:r>
            <a:r>
              <a:rPr lang="en-US" altLang="en-US" sz="1400" dirty="0">
                <a:solidFill>
                  <a:srgbClr val="161D21"/>
                </a:solidFill>
              </a:rPr>
              <a:t> have attained price parity in DE, UK, IT and ES</a:t>
            </a:r>
          </a:p>
          <a:p>
            <a:pPr eaLnBrk="1" hangingPunct="1">
              <a:spcBef>
                <a:spcPts val="600"/>
              </a:spcBef>
              <a:buFontTx/>
              <a:buChar char="-"/>
            </a:pPr>
            <a:r>
              <a:rPr lang="en-US" altLang="en-US" sz="1400" dirty="0" err="1">
                <a:solidFill>
                  <a:srgbClr val="161D21"/>
                </a:solidFill>
              </a:rPr>
              <a:t>Genvoya</a:t>
            </a:r>
            <a:r>
              <a:rPr lang="en-US" altLang="en-US" sz="1400" dirty="0">
                <a:solidFill>
                  <a:srgbClr val="161D21"/>
                </a:solidFill>
              </a:rPr>
              <a:t> is priced at a relatively small price discount vs. </a:t>
            </a:r>
            <a:r>
              <a:rPr lang="en-US" altLang="en-US" sz="1400" dirty="0" err="1">
                <a:solidFill>
                  <a:srgbClr val="161D21"/>
                </a:solidFill>
              </a:rPr>
              <a:t>Stribild</a:t>
            </a:r>
            <a:r>
              <a:rPr lang="en-US" altLang="en-US" sz="1400" dirty="0">
                <a:solidFill>
                  <a:srgbClr val="161D21"/>
                </a:solidFill>
              </a:rPr>
              <a:t> (5%-6%) in NL and SE.</a:t>
            </a:r>
          </a:p>
          <a:p>
            <a:pPr eaLnBrk="1" hangingPunct="1">
              <a:spcBef>
                <a:spcPts val="600"/>
              </a:spcBef>
              <a:buFontTx/>
              <a:buChar char="-"/>
            </a:pPr>
            <a:r>
              <a:rPr lang="en-US" altLang="en-US" sz="1400" dirty="0" err="1">
                <a:solidFill>
                  <a:srgbClr val="161D21"/>
                </a:solidFill>
              </a:rPr>
              <a:t>Genvoya</a:t>
            </a:r>
            <a:r>
              <a:rPr lang="en-US" altLang="en-US" sz="1400" dirty="0">
                <a:solidFill>
                  <a:srgbClr val="161D21"/>
                </a:solidFill>
              </a:rPr>
              <a:t> is priced at further discount of 10% in FR reflective of the ASMR V rating achieved</a:t>
            </a:r>
          </a:p>
          <a:p>
            <a:pPr eaLnBrk="1" hangingPunct="1">
              <a:spcBef>
                <a:spcPts val="600"/>
              </a:spcBef>
              <a:buFontTx/>
              <a:buChar char="-"/>
            </a:pPr>
            <a:r>
              <a:rPr lang="en-US" altLang="en-US" sz="1400" dirty="0">
                <a:solidFill>
                  <a:srgbClr val="161D21"/>
                </a:solidFill>
              </a:rPr>
              <a:t>Since its launch, </a:t>
            </a:r>
            <a:r>
              <a:rPr lang="en-US" altLang="en-US" sz="1400" dirty="0" err="1">
                <a:solidFill>
                  <a:srgbClr val="161D21"/>
                </a:solidFill>
              </a:rPr>
              <a:t>Genvoya</a:t>
            </a:r>
            <a:r>
              <a:rPr lang="en-US" altLang="en-US" sz="1400" dirty="0">
                <a:solidFill>
                  <a:srgbClr val="161D21"/>
                </a:solidFill>
              </a:rPr>
              <a:t> has managed to capture 9% of market share of the growing HIV market in 2017 showcasing its value for physicians and patients</a:t>
            </a:r>
          </a:p>
        </p:txBody>
      </p:sp>
      <p:sp>
        <p:nvSpPr>
          <p:cNvPr id="28678" name="TextBox 139"/>
          <p:cNvSpPr txBox="1">
            <a:spLocks noChangeArrowheads="1"/>
          </p:cNvSpPr>
          <p:nvPr/>
        </p:nvSpPr>
        <p:spPr bwMode="auto">
          <a:xfrm>
            <a:off x="555625" y="1403350"/>
            <a:ext cx="65214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chemeClr val="tx2"/>
                </a:solidFill>
              </a:rPr>
              <a:t>E/C/F/Tenofovir at launch vs. competitors</a:t>
            </a:r>
            <a:endParaRPr lang="en-US" altLang="en-US" sz="1200" b="1" dirty="0">
              <a:solidFill>
                <a:schemeClr val="tx2"/>
              </a:solidFill>
            </a:endParaRPr>
          </a:p>
        </p:txBody>
      </p:sp>
      <p:sp>
        <p:nvSpPr>
          <p:cNvPr id="28679" name="Rectangle 141"/>
          <p:cNvSpPr>
            <a:spLocks noChangeArrowheads="1"/>
          </p:cNvSpPr>
          <p:nvPr/>
        </p:nvSpPr>
        <p:spPr bwMode="auto">
          <a:xfrm>
            <a:off x="455613" y="1658938"/>
            <a:ext cx="14652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2B3A42"/>
                </a:solidFill>
                <a:sym typeface="+mn-lt"/>
              </a:rPr>
              <a:t>Ex-MNF price </a:t>
            </a:r>
            <a:r>
              <a:rPr lang="en-US" altLang="en-US" sz="1200">
                <a:solidFill>
                  <a:srgbClr val="3F5765"/>
                </a:solidFill>
              </a:rPr>
              <a:t>(€)</a:t>
            </a:r>
            <a:endParaRPr lang="en-US" altLang="en-US" sz="1200" dirty="0">
              <a:solidFill>
                <a:srgbClr val="2B3A42"/>
              </a:solidFill>
              <a:sym typeface="+mn-lt"/>
            </a:endParaRPr>
          </a:p>
        </p:txBody>
      </p:sp>
      <p:sp>
        <p:nvSpPr>
          <p:cNvPr id="28680" name="TextBox 70"/>
          <p:cNvSpPr txBox="1">
            <a:spLocks noChangeArrowheads="1"/>
          </p:cNvSpPr>
          <p:nvPr/>
        </p:nvSpPr>
        <p:spPr bwMode="auto">
          <a:xfrm>
            <a:off x="374650" y="6362563"/>
            <a:ext cx="531908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latin typeface="Arial Narrow" panose="020B0606020202030204" pitchFamily="34" charset="0"/>
                <a:sym typeface="Wingdings" panose="05000000000000000000" pitchFamily="2" charset="2"/>
              </a:rPr>
              <a:t>Source: IQVIA Pricing Insights, cross checked with IQVIA MIDAS data, DE, FR, PL, IT, UK, SE;  IQVIA internal expertise</a:t>
            </a:r>
            <a:endParaRPr lang="en-US" altLang="en-US" sz="900" dirty="0">
              <a:latin typeface="Arial Narrow" panose="020B0606020202030204" pitchFamily="34" charset="0"/>
              <a:sym typeface="Wingdings" panose="05000000000000000000" pitchFamily="2" charset="2"/>
            </a:endParaRPr>
          </a:p>
        </p:txBody>
      </p:sp>
      <p:graphicFrame>
        <p:nvGraphicFramePr>
          <p:cNvPr id="68" name="Chart 67">
            <a:extLst>
              <a:ext uri="{FF2B5EF4-FFF2-40B4-BE49-F238E27FC236}">
                <a16:creationId xmlns:a16="http://schemas.microsoft.com/office/drawing/2014/main" xmlns="" id="{289FC768-C838-41EF-9919-4D12306310FE}"/>
              </a:ext>
            </a:extLst>
          </p:cNvPr>
          <p:cNvGraphicFramePr/>
          <p:nvPr>
            <p:custDataLst>
              <p:tags r:id="rId4"/>
            </p:custDataLst>
            <p:extLst>
              <p:ext uri="{D42A27DB-BD31-4B8C-83A1-F6EECF244321}">
                <p14:modId xmlns:p14="http://schemas.microsoft.com/office/powerpoint/2010/main" val="519210678"/>
              </p:ext>
            </p:extLst>
          </p:nvPr>
        </p:nvGraphicFramePr>
        <p:xfrm>
          <a:off x="776288" y="2019300"/>
          <a:ext cx="6302375" cy="1570038"/>
        </p:xfrm>
        <a:graphic>
          <a:graphicData uri="http://schemas.openxmlformats.org/drawingml/2006/chart">
            <c:chart xmlns:c="http://schemas.openxmlformats.org/drawingml/2006/chart" xmlns:r="http://schemas.openxmlformats.org/officeDocument/2006/relationships" r:id="rId44"/>
          </a:graphicData>
        </a:graphic>
      </p:graphicFrame>
      <p:sp>
        <p:nvSpPr>
          <p:cNvPr id="100" name="Rectangle 99">
            <a:extLst/>
          </p:cNvPr>
          <p:cNvSpPr/>
          <p:nvPr>
            <p:custDataLst>
              <p:tags r:id="rId5"/>
            </p:custDataLst>
          </p:nvPr>
        </p:nvSpPr>
        <p:spPr bwMode="auto">
          <a:xfrm>
            <a:off x="584200" y="2124074"/>
            <a:ext cx="182563" cy="1360488"/>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anchor="b"/>
          <a:lstStyle/>
          <a:p>
            <a:pPr algn="ctr" eaLnBrk="1" fontAlgn="auto" hangingPunct="1">
              <a:defRPr/>
            </a:pPr>
            <a:r>
              <a:rPr lang="en-US" altLang="en-US" sz="1200">
                <a:solidFill>
                  <a:schemeClr val="tx1"/>
                </a:solidFill>
                <a:sym typeface="+mn-lt"/>
              </a:rPr>
              <a:t>Price per day (EUR)</a:t>
            </a:r>
            <a:endParaRPr lang="en-US" sz="1200" dirty="0">
              <a:solidFill>
                <a:schemeClr val="tx1"/>
              </a:solidFill>
              <a:sym typeface="+mn-lt"/>
            </a:endParaRPr>
          </a:p>
        </p:txBody>
      </p:sp>
      <p:sp>
        <p:nvSpPr>
          <p:cNvPr id="5" name="Oval 4">
            <a:extLst/>
          </p:cNvPr>
          <p:cNvSpPr/>
          <p:nvPr>
            <p:custDataLst>
              <p:tags r:id="rId6"/>
            </p:custDataLst>
          </p:nvPr>
        </p:nvSpPr>
        <p:spPr bwMode="auto">
          <a:xfrm>
            <a:off x="5394324" y="3863974"/>
            <a:ext cx="76200" cy="76200"/>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sz="1600" dirty="0"/>
          </a:p>
        </p:txBody>
      </p:sp>
      <p:cxnSp>
        <p:nvCxnSpPr>
          <p:cNvPr id="8" name="Straight Connector 7">
            <a:extLst/>
          </p:cNvPr>
          <p:cNvCxnSpPr/>
          <p:nvPr>
            <p:custDataLst>
              <p:tags r:id="rId7"/>
            </p:custDataLst>
          </p:nvPr>
        </p:nvCxnSpPr>
        <p:spPr bwMode="gray">
          <a:xfrm>
            <a:off x="6262688" y="3902075"/>
            <a:ext cx="127000" cy="0"/>
          </a:xfrm>
          <a:prstGeom prst="line">
            <a:avLst/>
          </a:prstGeom>
          <a:ln w="19050" algn="ctr">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Rectangle 42">
            <a:extLst/>
          </p:cNvPr>
          <p:cNvSpPr/>
          <p:nvPr>
            <p:custDataLst>
              <p:tags r:id="rId8"/>
            </p:custDataLst>
          </p:nvPr>
        </p:nvSpPr>
        <p:spPr bwMode="auto">
          <a:xfrm>
            <a:off x="5591175" y="3817938"/>
            <a:ext cx="527050" cy="182562"/>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1" fontAlgn="auto" hangingPunct="1">
              <a:defRPr/>
            </a:pPr>
            <a:fld id="{38743CE9-2F96-4BF2-8615-4B654F33E19F}" type="datetime'''''St''''r''''''''''''''''i''b''''''i''''l''''''''''d'''''">
              <a:rPr lang="en-US" altLang="en-US" sz="1200" b="1" smtClean="0">
                <a:solidFill>
                  <a:schemeClr val="tx1"/>
                </a:solidFill>
                <a:sym typeface="+mn-lt"/>
              </a:rPr>
              <a:pPr eaLnBrk="1" fontAlgn="auto" hangingPunct="1">
                <a:defRPr/>
              </a:pPr>
              <a:t>Stribild</a:t>
            </a:fld>
            <a:endParaRPr lang="en-US" sz="1200" b="1" dirty="0">
              <a:solidFill>
                <a:schemeClr val="tx1"/>
              </a:solidFill>
              <a:sym typeface="+mn-lt"/>
            </a:endParaRPr>
          </a:p>
        </p:txBody>
      </p:sp>
      <p:sp>
        <p:nvSpPr>
          <p:cNvPr id="44" name="Rectangle 43">
            <a:extLst/>
          </p:cNvPr>
          <p:cNvSpPr/>
          <p:nvPr>
            <p:custDataLst>
              <p:tags r:id="rId9"/>
            </p:custDataLst>
          </p:nvPr>
        </p:nvSpPr>
        <p:spPr bwMode="auto">
          <a:xfrm>
            <a:off x="6484938" y="3817938"/>
            <a:ext cx="642937" cy="182562"/>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1" fontAlgn="auto" hangingPunct="1">
              <a:defRPr/>
            </a:pPr>
            <a:fld id="{DD627032-6C4D-4ED0-B611-409B75F875D6}" type="datetime'''''''''''G''e''''''''n''''''v''o''''''''''''''''''y''a'''">
              <a:rPr lang="en-US" altLang="en-US" sz="1200" b="1" smtClean="0">
                <a:solidFill>
                  <a:schemeClr val="tx1"/>
                </a:solidFill>
                <a:sym typeface="+mn-lt"/>
              </a:rPr>
              <a:pPr eaLnBrk="1" fontAlgn="auto" hangingPunct="1">
                <a:defRPr/>
              </a:pPr>
              <a:t>Genvoya</a:t>
            </a:fld>
            <a:endParaRPr lang="en-US" sz="1200" b="1" dirty="0">
              <a:solidFill>
                <a:schemeClr val="tx1"/>
              </a:solidFill>
              <a:sym typeface="+mn-lt"/>
            </a:endParaRPr>
          </a:p>
        </p:txBody>
      </p:sp>
      <p:pic>
        <p:nvPicPr>
          <p:cNvPr id="28687" name="Picture 117"/>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2486025" y="3487738"/>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8" name="Picture 127"/>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1784350" y="3487738"/>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9" name="Picture 140"/>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3224213" y="3487738"/>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0" name="Picture 142"/>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4678363" y="3487738"/>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1" name="Picture 143"/>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941763" y="3487738"/>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2" name="Picture 144"/>
          <p:cNvPicPr>
            <a:picLocks noChangeAspect="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5403850" y="3482975"/>
            <a:ext cx="2778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3" name="Picture 145"/>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6164263" y="3478213"/>
            <a:ext cx="288925"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94" name="TextBox 150"/>
          <p:cNvSpPr txBox="1">
            <a:spLocks noChangeArrowheads="1"/>
          </p:cNvSpPr>
          <p:nvPr/>
        </p:nvSpPr>
        <p:spPr bwMode="auto">
          <a:xfrm>
            <a:off x="6308725" y="2200275"/>
            <a:ext cx="4572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t>-6%</a:t>
            </a:r>
            <a:endParaRPr lang="en-US" altLang="en-US" sz="1000" b="1" dirty="0"/>
          </a:p>
        </p:txBody>
      </p:sp>
      <p:sp>
        <p:nvSpPr>
          <p:cNvPr id="28695" name="TextBox 151"/>
          <p:cNvSpPr txBox="1">
            <a:spLocks noChangeArrowheads="1"/>
          </p:cNvSpPr>
          <p:nvPr/>
        </p:nvSpPr>
        <p:spPr bwMode="auto">
          <a:xfrm>
            <a:off x="5657850" y="2298700"/>
            <a:ext cx="4127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t>-5%</a:t>
            </a:r>
            <a:endParaRPr lang="en-US" altLang="en-US" sz="1000" b="1" dirty="0"/>
          </a:p>
        </p:txBody>
      </p:sp>
      <p:sp>
        <p:nvSpPr>
          <p:cNvPr id="28696" name="TextBox 153"/>
          <p:cNvSpPr txBox="1">
            <a:spLocks noChangeArrowheads="1"/>
          </p:cNvSpPr>
          <p:nvPr/>
        </p:nvSpPr>
        <p:spPr bwMode="auto">
          <a:xfrm>
            <a:off x="2705100" y="2355850"/>
            <a:ext cx="4826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t>-10%</a:t>
            </a:r>
            <a:endParaRPr lang="en-US" altLang="en-US" sz="1000" b="1" dirty="0"/>
          </a:p>
        </p:txBody>
      </p:sp>
      <p:graphicFrame>
        <p:nvGraphicFramePr>
          <p:cNvPr id="69" name="Chart 68">
            <a:extLst>
              <a:ext uri="{FF2B5EF4-FFF2-40B4-BE49-F238E27FC236}">
                <a16:creationId xmlns:a16="http://schemas.microsoft.com/office/drawing/2014/main" xmlns="" id="{C4326682-75CC-43D1-BD01-690A9A75F9E2}"/>
              </a:ext>
            </a:extLst>
          </p:cNvPr>
          <p:cNvGraphicFramePr/>
          <p:nvPr>
            <p:custDataLst>
              <p:tags r:id="rId10"/>
            </p:custDataLst>
            <p:extLst>
              <p:ext uri="{D42A27DB-BD31-4B8C-83A1-F6EECF244321}">
                <p14:modId xmlns:p14="http://schemas.microsoft.com/office/powerpoint/2010/main" val="1346814061"/>
              </p:ext>
            </p:extLst>
          </p:nvPr>
        </p:nvGraphicFramePr>
        <p:xfrm>
          <a:off x="692150" y="4256088"/>
          <a:ext cx="6338888" cy="1506537"/>
        </p:xfrm>
        <a:graphic>
          <a:graphicData uri="http://schemas.openxmlformats.org/drawingml/2006/chart">
            <c:chart xmlns:c="http://schemas.openxmlformats.org/drawingml/2006/chart" xmlns:r="http://schemas.openxmlformats.org/officeDocument/2006/relationships" r:id="rId52"/>
          </a:graphicData>
        </a:graphic>
      </p:graphicFrame>
      <p:cxnSp>
        <p:nvCxnSpPr>
          <p:cNvPr id="84" name="Straight Connector 83">
            <a:extLst/>
          </p:cNvPr>
          <p:cNvCxnSpPr/>
          <p:nvPr>
            <p:custDataLst>
              <p:tags r:id="rId11"/>
            </p:custDataLst>
          </p:nvPr>
        </p:nvCxnSpPr>
        <p:spPr bwMode="auto">
          <a:xfrm flipH="1">
            <a:off x="1771650" y="4524375"/>
            <a:ext cx="762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a:extLst/>
          </p:cNvPr>
          <p:cNvCxnSpPr/>
          <p:nvPr>
            <p:custDataLst>
              <p:tags r:id="rId12"/>
            </p:custDataLst>
          </p:nvPr>
        </p:nvCxnSpPr>
        <p:spPr bwMode="auto">
          <a:xfrm flipH="1">
            <a:off x="4240213" y="4579938"/>
            <a:ext cx="7620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a:extLst/>
          </p:cNvPr>
          <p:cNvCxnSpPr/>
          <p:nvPr>
            <p:custDataLst>
              <p:tags r:id="rId13"/>
            </p:custDataLst>
          </p:nvPr>
        </p:nvCxnSpPr>
        <p:spPr bwMode="auto">
          <a:xfrm flipH="1">
            <a:off x="5884863" y="4451350"/>
            <a:ext cx="77788"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Rectangle 12">
            <a:extLst/>
          </p:cNvPr>
          <p:cNvSpPr/>
          <p:nvPr>
            <p:custDataLst>
              <p:tags r:id="rId14"/>
            </p:custDataLst>
          </p:nvPr>
        </p:nvSpPr>
        <p:spPr bwMode="gray">
          <a:xfrm>
            <a:off x="3103563" y="4994275"/>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CE377AC5-6969-41A9-9741-A81E0B1B51AE}" type="datetime'''''''''''''''''''''9''''''''''0''''''''%'''''''''''''''">
              <a:rPr lang="en-US" altLang="en-US" sz="1000" b="1" smtClean="0">
                <a:solidFill>
                  <a:schemeClr val="bg1"/>
                </a:solidFill>
                <a:sym typeface="+mn-lt"/>
              </a:rPr>
              <a:pPr algn="ctr" eaLnBrk="1" fontAlgn="auto" hangingPunct="1">
                <a:defRPr/>
              </a:pPr>
              <a:t>90%</a:t>
            </a:fld>
            <a:endParaRPr lang="en-US" sz="1000" b="1" dirty="0">
              <a:solidFill>
                <a:schemeClr val="bg1"/>
              </a:solidFill>
              <a:sym typeface="+mn-lt"/>
            </a:endParaRPr>
          </a:p>
        </p:txBody>
      </p:sp>
      <p:sp>
        <p:nvSpPr>
          <p:cNvPr id="11" name="Rectangle 10">
            <a:extLst/>
          </p:cNvPr>
          <p:cNvSpPr/>
          <p:nvPr>
            <p:custDataLst>
              <p:tags r:id="rId15"/>
            </p:custDataLst>
          </p:nvPr>
        </p:nvSpPr>
        <p:spPr bwMode="gray">
          <a:xfrm>
            <a:off x="1457325" y="4367213"/>
            <a:ext cx="287338"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A5DD26C3-712C-4F9A-A50B-441708452E84}" type="datetime'''''''''''''''''''''''''1''''2''''''''''''''''''''''''''''%'">
              <a:rPr lang="en-US" altLang="en-US" sz="1000" b="1" smtClean="0">
                <a:solidFill>
                  <a:schemeClr val="bg1"/>
                </a:solidFill>
                <a:sym typeface="+mn-lt"/>
              </a:rPr>
              <a:pPr algn="ctr" eaLnBrk="1" fontAlgn="auto" hangingPunct="1">
                <a:defRPr/>
              </a:pPr>
              <a:t>12%</a:t>
            </a:fld>
            <a:endParaRPr lang="en-US" sz="1000" b="1" dirty="0">
              <a:solidFill>
                <a:schemeClr val="bg1"/>
              </a:solidFill>
              <a:sym typeface="+mn-lt"/>
            </a:endParaRPr>
          </a:p>
        </p:txBody>
      </p:sp>
      <p:sp>
        <p:nvSpPr>
          <p:cNvPr id="34" name="Rectangle 33">
            <a:extLst/>
          </p:cNvPr>
          <p:cNvSpPr/>
          <p:nvPr>
            <p:custDataLst>
              <p:tags r:id="rId16"/>
            </p:custDataLst>
          </p:nvPr>
        </p:nvSpPr>
        <p:spPr bwMode="gray">
          <a:xfrm>
            <a:off x="3252788" y="4322763"/>
            <a:ext cx="217488" cy="152400"/>
          </a:xfrm>
          <a:prstGeom prst="rect">
            <a:avLst/>
          </a:pr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494534D9-A6B3-417F-8AAA-292046968725}" type="datetime'''''''''''''5''''%'''''''''''''''''''''''''''''''''">
              <a:rPr lang="en-US" altLang="en-US" sz="1000" b="1" smtClean="0">
                <a:solidFill>
                  <a:schemeClr val="bg1"/>
                </a:solidFill>
                <a:sym typeface="+mn-lt"/>
              </a:rPr>
              <a:pPr algn="ctr" eaLnBrk="1" fontAlgn="auto" hangingPunct="1">
                <a:defRPr/>
              </a:pPr>
              <a:t>5%</a:t>
            </a:fld>
            <a:endParaRPr lang="en-US" sz="1000" b="1" dirty="0">
              <a:solidFill>
                <a:schemeClr val="bg1"/>
              </a:solidFill>
              <a:sym typeface="+mn-lt"/>
            </a:endParaRPr>
          </a:p>
        </p:txBody>
      </p:sp>
      <p:sp>
        <p:nvSpPr>
          <p:cNvPr id="12" name="Rectangle 11">
            <a:extLst/>
          </p:cNvPr>
          <p:cNvSpPr/>
          <p:nvPr>
            <p:custDataLst>
              <p:tags r:id="rId17"/>
            </p:custDataLst>
          </p:nvPr>
        </p:nvSpPr>
        <p:spPr bwMode="gray">
          <a:xfrm>
            <a:off x="2279650" y="5027613"/>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63B58725-2774-4855-B6BA-61C9D49AFDCD}" type="datetime'''''''''8''''''''''5''''''''''''''''''''''''''''%'''''''''">
              <a:rPr lang="en-US" altLang="en-US" sz="1000" b="1" smtClean="0">
                <a:solidFill>
                  <a:schemeClr val="bg1"/>
                </a:solidFill>
                <a:sym typeface="+mn-lt"/>
              </a:rPr>
              <a:pPr algn="ctr" eaLnBrk="1" fontAlgn="auto" hangingPunct="1">
                <a:defRPr/>
              </a:pPr>
              <a:t>85%</a:t>
            </a:fld>
            <a:endParaRPr lang="en-US" sz="1000" b="1" dirty="0">
              <a:solidFill>
                <a:schemeClr val="bg1"/>
              </a:solidFill>
              <a:sym typeface="+mn-lt"/>
            </a:endParaRPr>
          </a:p>
        </p:txBody>
      </p:sp>
      <p:sp>
        <p:nvSpPr>
          <p:cNvPr id="10" name="Rectangle 9">
            <a:extLst/>
          </p:cNvPr>
          <p:cNvSpPr/>
          <p:nvPr>
            <p:custDataLst>
              <p:tags r:id="rId18"/>
            </p:custDataLst>
          </p:nvPr>
        </p:nvSpPr>
        <p:spPr bwMode="gray">
          <a:xfrm>
            <a:off x="1457325" y="5013325"/>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F5C9C262-48B4-497A-905B-DBFCD9976C60}" type="datetime'''''''''''''''''''''''8''''''''''''''''''''''''''7''%'''''''">
              <a:rPr lang="en-US" altLang="en-US" sz="1000" b="1" smtClean="0">
                <a:solidFill>
                  <a:schemeClr val="bg1"/>
                </a:solidFill>
                <a:sym typeface="+mn-lt"/>
              </a:rPr>
              <a:pPr algn="ctr" eaLnBrk="1" fontAlgn="auto" hangingPunct="1">
                <a:defRPr/>
              </a:pPr>
              <a:t>87%</a:t>
            </a:fld>
            <a:endParaRPr lang="en-US" sz="1000" b="1" dirty="0">
              <a:solidFill>
                <a:schemeClr val="bg1"/>
              </a:solidFill>
              <a:sym typeface="+mn-lt"/>
            </a:endParaRPr>
          </a:p>
        </p:txBody>
      </p:sp>
      <p:sp>
        <p:nvSpPr>
          <p:cNvPr id="33" name="Rectangle 32">
            <a:extLst/>
          </p:cNvPr>
          <p:cNvSpPr/>
          <p:nvPr>
            <p:custDataLst>
              <p:tags r:id="rId19"/>
            </p:custDataLst>
          </p:nvPr>
        </p:nvSpPr>
        <p:spPr bwMode="gray">
          <a:xfrm>
            <a:off x="2200275" y="4437063"/>
            <a:ext cx="217488"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D03B89D1-59C5-4E7B-918B-83CD0384C5E6}" type="datetime'''''''''''''''''''7''''''''''%'''''''''''">
              <a:rPr lang="en-US" altLang="en-US" sz="1000" b="1" smtClean="0">
                <a:solidFill>
                  <a:schemeClr val="bg1"/>
                </a:solidFill>
                <a:sym typeface="+mn-lt"/>
              </a:rPr>
              <a:pPr algn="ctr" eaLnBrk="1" fontAlgn="auto" hangingPunct="1">
                <a:defRPr/>
              </a:pPr>
              <a:t>7%</a:t>
            </a:fld>
            <a:endParaRPr lang="en-US" sz="1000" b="1" dirty="0">
              <a:solidFill>
                <a:schemeClr val="bg1"/>
              </a:solidFill>
              <a:sym typeface="+mn-lt"/>
            </a:endParaRPr>
          </a:p>
        </p:txBody>
      </p:sp>
      <p:sp>
        <p:nvSpPr>
          <p:cNvPr id="32" name="Rectangle 31">
            <a:extLst/>
          </p:cNvPr>
          <p:cNvSpPr/>
          <p:nvPr>
            <p:custDataLst>
              <p:tags r:id="rId20"/>
            </p:custDataLst>
          </p:nvPr>
        </p:nvSpPr>
        <p:spPr bwMode="gray">
          <a:xfrm>
            <a:off x="1847850" y="4448175"/>
            <a:ext cx="217488" cy="152400"/>
          </a:xfrm>
          <a:prstGeom prst="rect">
            <a:avLst/>
          </a:prstGeom>
          <a:noFill/>
          <a:ln>
            <a:no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eaLnBrk="1" fontAlgn="auto" hangingPunct="1">
              <a:defRPr/>
            </a:pPr>
            <a:fld id="{D15B20E2-9DEE-45B4-8946-BD3BB5D0D8E4}" type="datetime'''''''''''''''''''''''1''''''''''''''''''''''''''''''''%'''''">
              <a:rPr lang="en-US" altLang="en-US" sz="1000" b="1" smtClean="0">
                <a:solidFill>
                  <a:schemeClr val="tx1"/>
                </a:solidFill>
                <a:sym typeface="+mn-lt"/>
              </a:rPr>
              <a:pPr eaLnBrk="1" fontAlgn="auto" hangingPunct="1">
                <a:defRPr/>
              </a:pPr>
              <a:t>1%</a:t>
            </a:fld>
            <a:endParaRPr lang="en-US" sz="1000" b="1" dirty="0">
              <a:solidFill>
                <a:schemeClr val="tx1"/>
              </a:solidFill>
              <a:sym typeface="+mn-lt"/>
            </a:endParaRPr>
          </a:p>
        </p:txBody>
      </p:sp>
      <p:sp>
        <p:nvSpPr>
          <p:cNvPr id="6" name="Rectangle 5">
            <a:extLst/>
          </p:cNvPr>
          <p:cNvSpPr/>
          <p:nvPr>
            <p:custDataLst>
              <p:tags r:id="rId21"/>
            </p:custDataLst>
          </p:nvPr>
        </p:nvSpPr>
        <p:spPr bwMode="gray">
          <a:xfrm>
            <a:off x="2430463" y="4341813"/>
            <a:ext cx="217488" cy="152400"/>
          </a:xfrm>
          <a:prstGeom prst="rect">
            <a:avLst/>
          </a:pr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935296C5-2AA6-4BD0-AB47-A3CFD7DBF435}" type="datetime'''''''''''''''8''''''''''''''''''''''''''''%'''''''''">
              <a:rPr lang="en-US" altLang="en-US" sz="1000" b="1" smtClean="0">
                <a:solidFill>
                  <a:schemeClr val="bg1"/>
                </a:solidFill>
                <a:sym typeface="+mn-lt"/>
              </a:rPr>
              <a:pPr algn="ctr" eaLnBrk="1" fontAlgn="auto" hangingPunct="1">
                <a:defRPr/>
              </a:pPr>
              <a:t>8%</a:t>
            </a:fld>
            <a:endParaRPr lang="en-US" sz="1000" b="1" dirty="0">
              <a:solidFill>
                <a:schemeClr val="bg1"/>
              </a:solidFill>
              <a:sym typeface="+mn-lt"/>
            </a:endParaRPr>
          </a:p>
        </p:txBody>
      </p:sp>
      <p:sp>
        <p:nvSpPr>
          <p:cNvPr id="35" name="Rectangle 34">
            <a:extLst/>
          </p:cNvPr>
          <p:cNvSpPr/>
          <p:nvPr>
            <p:custDataLst>
              <p:tags r:id="rId22"/>
            </p:custDataLst>
          </p:nvPr>
        </p:nvSpPr>
        <p:spPr bwMode="gray">
          <a:xfrm>
            <a:off x="3024188" y="4386263"/>
            <a:ext cx="217488"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8CEF514D-DB51-41E9-8503-64A69A27C8D1}" type="datetime'''''5''''''''''''''''''''''''''''''%'''''''''''''''''''''''''">
              <a:rPr lang="en-US" altLang="en-US" sz="1000" b="1" smtClean="0">
                <a:solidFill>
                  <a:schemeClr val="bg1"/>
                </a:solidFill>
                <a:sym typeface="+mn-lt"/>
              </a:rPr>
              <a:pPr algn="ctr" eaLnBrk="1" fontAlgn="auto" hangingPunct="1">
                <a:defRPr/>
              </a:pPr>
              <a:t>5%</a:t>
            </a:fld>
            <a:endParaRPr lang="en-US" sz="1000" b="1" dirty="0">
              <a:solidFill>
                <a:schemeClr val="bg1"/>
              </a:solidFill>
              <a:sym typeface="+mn-lt"/>
            </a:endParaRPr>
          </a:p>
        </p:txBody>
      </p:sp>
      <p:sp>
        <p:nvSpPr>
          <p:cNvPr id="15" name="Rectangle 14">
            <a:extLst/>
          </p:cNvPr>
          <p:cNvSpPr/>
          <p:nvPr>
            <p:custDataLst>
              <p:tags r:id="rId23"/>
            </p:custDataLst>
          </p:nvPr>
        </p:nvSpPr>
        <p:spPr bwMode="gray">
          <a:xfrm>
            <a:off x="3925888" y="4392613"/>
            <a:ext cx="287338"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C7474EC9-9D9C-46DB-B02E-A80EA1DCDAB4}" type="datetime'''''''''''''''''''''''''''''''1''''''''6%'">
              <a:rPr lang="en-US" altLang="en-US" sz="1000" b="1" smtClean="0">
                <a:solidFill>
                  <a:schemeClr val="bg1"/>
                </a:solidFill>
                <a:sym typeface="+mn-lt"/>
              </a:rPr>
              <a:pPr algn="ctr" eaLnBrk="1" fontAlgn="auto" hangingPunct="1">
                <a:defRPr/>
              </a:pPr>
              <a:t>16%</a:t>
            </a:fld>
            <a:endParaRPr lang="en-US" sz="1000" b="1" dirty="0">
              <a:solidFill>
                <a:schemeClr val="bg1"/>
              </a:solidFill>
              <a:sym typeface="+mn-lt"/>
            </a:endParaRPr>
          </a:p>
        </p:txBody>
      </p:sp>
      <p:sp>
        <p:nvSpPr>
          <p:cNvPr id="36" name="Rectangle 35">
            <a:extLst/>
          </p:cNvPr>
          <p:cNvSpPr/>
          <p:nvPr>
            <p:custDataLst>
              <p:tags r:id="rId24"/>
            </p:custDataLst>
          </p:nvPr>
        </p:nvSpPr>
        <p:spPr bwMode="gray">
          <a:xfrm>
            <a:off x="4316413" y="4503738"/>
            <a:ext cx="217488" cy="152400"/>
          </a:xfrm>
          <a:prstGeom prst="rect">
            <a:avLst/>
          </a:prstGeom>
          <a:noFill/>
          <a:ln>
            <a:no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eaLnBrk="1" fontAlgn="auto" hangingPunct="1">
              <a:defRPr/>
            </a:pPr>
            <a:fld id="{381868B6-E979-40E8-B040-C00C117B9DE1}" type="datetime'''''''''''''''''2''''''''''''%'''''''''''''''''''">
              <a:rPr lang="en-US" altLang="en-US" sz="1000" b="1" smtClean="0">
                <a:solidFill>
                  <a:schemeClr val="tx1"/>
                </a:solidFill>
                <a:sym typeface="+mn-lt"/>
              </a:rPr>
              <a:pPr eaLnBrk="1" fontAlgn="auto" hangingPunct="1">
                <a:defRPr/>
              </a:pPr>
              <a:t>2%</a:t>
            </a:fld>
            <a:endParaRPr lang="en-US" sz="1000" b="1" dirty="0">
              <a:solidFill>
                <a:schemeClr val="tx1"/>
              </a:solidFill>
              <a:sym typeface="+mn-lt"/>
            </a:endParaRPr>
          </a:p>
        </p:txBody>
      </p:sp>
      <p:sp>
        <p:nvSpPr>
          <p:cNvPr id="14" name="Rectangle 13">
            <a:extLst/>
          </p:cNvPr>
          <p:cNvSpPr/>
          <p:nvPr>
            <p:custDataLst>
              <p:tags r:id="rId25"/>
            </p:custDataLst>
          </p:nvPr>
        </p:nvSpPr>
        <p:spPr bwMode="gray">
          <a:xfrm>
            <a:off x="3925888" y="5043488"/>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1F461587-5372-415F-BBC6-639471531E86}" type="datetime'''''''''''''''8''''3''''''''''''%'''''''''''''''''''''''''">
              <a:rPr lang="en-US" altLang="en-US" sz="1000" b="1" smtClean="0">
                <a:solidFill>
                  <a:schemeClr val="bg1"/>
                </a:solidFill>
                <a:sym typeface="+mn-lt"/>
              </a:rPr>
              <a:pPr algn="ctr" eaLnBrk="1" fontAlgn="auto" hangingPunct="1">
                <a:defRPr/>
              </a:pPr>
              <a:t>83%</a:t>
            </a:fld>
            <a:endParaRPr lang="en-US" sz="1000" b="1" dirty="0">
              <a:solidFill>
                <a:schemeClr val="bg1"/>
              </a:solidFill>
              <a:sym typeface="+mn-lt"/>
            </a:endParaRPr>
          </a:p>
        </p:txBody>
      </p:sp>
      <p:sp>
        <p:nvSpPr>
          <p:cNvPr id="37" name="Rectangle 36">
            <a:extLst/>
          </p:cNvPr>
          <p:cNvSpPr/>
          <p:nvPr>
            <p:custDataLst>
              <p:tags r:id="rId26"/>
            </p:custDataLst>
          </p:nvPr>
        </p:nvSpPr>
        <p:spPr bwMode="gray">
          <a:xfrm>
            <a:off x="4897438" y="4310063"/>
            <a:ext cx="217488" cy="152400"/>
          </a:xfrm>
          <a:prstGeom prst="rect">
            <a:avLst/>
          </a:pr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10B52CFB-C84D-4642-964C-8064318C1AE3}" type="datetime'''''''''''''''''''3''%'''''''''''''''''''''''''''''''''''">
              <a:rPr lang="en-US" altLang="en-US" sz="1000" b="1" smtClean="0">
                <a:solidFill>
                  <a:schemeClr val="bg1"/>
                </a:solidFill>
                <a:sym typeface="+mn-lt"/>
              </a:rPr>
              <a:pPr algn="ctr" eaLnBrk="1" fontAlgn="auto" hangingPunct="1">
                <a:defRPr/>
              </a:pPr>
              <a:t>3%</a:t>
            </a:fld>
            <a:endParaRPr lang="en-US" sz="1000" b="1" dirty="0">
              <a:solidFill>
                <a:schemeClr val="bg1"/>
              </a:solidFill>
              <a:sym typeface="+mn-lt"/>
            </a:endParaRPr>
          </a:p>
        </p:txBody>
      </p:sp>
      <p:sp>
        <p:nvSpPr>
          <p:cNvPr id="16" name="Rectangle 15">
            <a:extLst/>
          </p:cNvPr>
          <p:cNvSpPr/>
          <p:nvPr>
            <p:custDataLst>
              <p:tags r:id="rId27"/>
            </p:custDataLst>
          </p:nvPr>
        </p:nvSpPr>
        <p:spPr bwMode="gray">
          <a:xfrm>
            <a:off x="4748213" y="4970463"/>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E9E6FEDD-BAEF-4157-BACA-F06324EDBDD6}" type="datetime'''''''9''''''''''''''''''4''''''''''''''''''''''''''''''%'''">
              <a:rPr lang="en-US" altLang="en-US" sz="1000" b="1" smtClean="0">
                <a:solidFill>
                  <a:schemeClr val="bg1"/>
                </a:solidFill>
                <a:sym typeface="+mn-lt"/>
              </a:rPr>
              <a:pPr algn="ctr" eaLnBrk="1" fontAlgn="auto" hangingPunct="1">
                <a:defRPr/>
              </a:pPr>
              <a:t>94%</a:t>
            </a:fld>
            <a:endParaRPr lang="en-US" sz="1000" b="1" dirty="0">
              <a:solidFill>
                <a:schemeClr val="bg1"/>
              </a:solidFill>
              <a:sym typeface="+mn-lt"/>
            </a:endParaRPr>
          </a:p>
        </p:txBody>
      </p:sp>
      <p:sp>
        <p:nvSpPr>
          <p:cNvPr id="38" name="Rectangle 37">
            <a:extLst/>
          </p:cNvPr>
          <p:cNvSpPr/>
          <p:nvPr>
            <p:custDataLst>
              <p:tags r:id="rId28"/>
            </p:custDataLst>
          </p:nvPr>
        </p:nvSpPr>
        <p:spPr bwMode="gray">
          <a:xfrm>
            <a:off x="4668838" y="4348163"/>
            <a:ext cx="217488"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FC3DE2F7-BF07-45F2-814E-2F1E85ECD122}" type="datetime'''''''''''''''''''3''''''''''''''''''''''''''''''''%'''''''''">
              <a:rPr lang="en-US" altLang="en-US" sz="1000" b="1" smtClean="0">
                <a:solidFill>
                  <a:schemeClr val="bg1"/>
                </a:solidFill>
                <a:sym typeface="+mn-lt"/>
              </a:rPr>
              <a:pPr algn="ctr" eaLnBrk="1" fontAlgn="auto" hangingPunct="1">
                <a:defRPr/>
              </a:pPr>
              <a:t>3%</a:t>
            </a:fld>
            <a:endParaRPr lang="en-US" sz="1000" b="1" dirty="0">
              <a:solidFill>
                <a:schemeClr val="bg1"/>
              </a:solidFill>
              <a:sym typeface="+mn-lt"/>
            </a:endParaRPr>
          </a:p>
        </p:txBody>
      </p:sp>
      <p:sp>
        <p:nvSpPr>
          <p:cNvPr id="18" name="Rectangle 17">
            <a:extLst/>
          </p:cNvPr>
          <p:cNvSpPr/>
          <p:nvPr>
            <p:custDataLst>
              <p:tags r:id="rId29"/>
            </p:custDataLst>
          </p:nvPr>
        </p:nvSpPr>
        <p:spPr bwMode="gray">
          <a:xfrm>
            <a:off x="5962650" y="4375150"/>
            <a:ext cx="287338"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eaLnBrk="1" fontAlgn="auto" hangingPunct="1">
              <a:defRPr/>
            </a:pPr>
            <a:fld id="{6B9E81B1-6F23-4FF8-AAAF-CBC9451C6527}" type="datetime'''''''''''''''''''''''''''1''''3''''''''''%'''''">
              <a:rPr lang="en-US" altLang="en-US" sz="1000" b="1" smtClean="0">
                <a:solidFill>
                  <a:schemeClr val="tx1"/>
                </a:solidFill>
                <a:sym typeface="+mn-lt"/>
              </a:rPr>
              <a:pPr eaLnBrk="1" fontAlgn="auto" hangingPunct="1">
                <a:defRPr/>
              </a:pPr>
              <a:t>13%</a:t>
            </a:fld>
            <a:endParaRPr lang="en-US" sz="1000" b="1" dirty="0">
              <a:solidFill>
                <a:schemeClr val="tx1"/>
              </a:solidFill>
              <a:sym typeface="+mn-lt"/>
            </a:endParaRPr>
          </a:p>
        </p:txBody>
      </p:sp>
      <p:sp>
        <p:nvSpPr>
          <p:cNvPr id="31" name="Rectangle 30">
            <a:extLst/>
          </p:cNvPr>
          <p:cNvSpPr/>
          <p:nvPr>
            <p:custDataLst>
              <p:tags r:id="rId30"/>
            </p:custDataLst>
          </p:nvPr>
        </p:nvSpPr>
        <p:spPr bwMode="gray">
          <a:xfrm>
            <a:off x="5605463" y="4492625"/>
            <a:ext cx="217488"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36A00A6B-643F-47B3-BC1F-22BA45300DD3}" type="datetime'''''''''''''''5''''''''''''''''''''''''''''''''''''''''''''%'">
              <a:rPr lang="en-US" altLang="en-US" sz="1000" b="1" smtClean="0">
                <a:solidFill>
                  <a:schemeClr val="bg1"/>
                </a:solidFill>
                <a:sym typeface="+mn-lt"/>
              </a:rPr>
              <a:pPr algn="ctr" eaLnBrk="1" fontAlgn="auto" hangingPunct="1">
                <a:defRPr/>
              </a:pPr>
              <a:t>5%</a:t>
            </a:fld>
            <a:endParaRPr lang="en-US" sz="1000" b="1" dirty="0">
              <a:solidFill>
                <a:schemeClr val="bg1"/>
              </a:solidFill>
              <a:sym typeface="+mn-lt"/>
            </a:endParaRPr>
          </a:p>
        </p:txBody>
      </p:sp>
      <p:sp>
        <p:nvSpPr>
          <p:cNvPr id="17" name="Rectangle 16">
            <a:extLst/>
          </p:cNvPr>
          <p:cNvSpPr/>
          <p:nvPr>
            <p:custDataLst>
              <p:tags r:id="rId31"/>
            </p:custDataLst>
          </p:nvPr>
        </p:nvSpPr>
        <p:spPr bwMode="gray">
          <a:xfrm>
            <a:off x="5570538" y="5049838"/>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5FEEC4D1-B5E2-4D6A-ABB6-9C9543C9DC2B}" type="datetime'8''''''''''''''''''''''2''%'''''''''''''''">
              <a:rPr lang="en-US" altLang="en-US" sz="1000" b="1" smtClean="0">
                <a:solidFill>
                  <a:schemeClr val="bg1"/>
                </a:solidFill>
                <a:sym typeface="+mn-lt"/>
              </a:rPr>
              <a:pPr algn="ctr" eaLnBrk="1" fontAlgn="auto" hangingPunct="1">
                <a:defRPr/>
              </a:pPr>
              <a:t>82%</a:t>
            </a:fld>
            <a:endParaRPr lang="en-US" sz="1000" b="1" dirty="0">
              <a:solidFill>
                <a:schemeClr val="bg1"/>
              </a:solidFill>
              <a:sym typeface="+mn-lt"/>
            </a:endParaRPr>
          </a:p>
        </p:txBody>
      </p:sp>
      <p:sp>
        <p:nvSpPr>
          <p:cNvPr id="30" name="Rectangle 29">
            <a:extLst/>
          </p:cNvPr>
          <p:cNvSpPr/>
          <p:nvPr>
            <p:custDataLst>
              <p:tags r:id="rId32"/>
            </p:custDataLst>
          </p:nvPr>
        </p:nvSpPr>
        <p:spPr bwMode="gray">
          <a:xfrm>
            <a:off x="6429375" y="4319588"/>
            <a:ext cx="21748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0DA65A62-5D32-4515-9A46-2A911B757513}" type="datetime'''''''''''4''''''''''''''%'''''''''''''''''''''''''''''''''''">
              <a:rPr lang="en-US" altLang="en-US" sz="1000" b="1" smtClean="0">
                <a:solidFill>
                  <a:schemeClr val="bg1"/>
                </a:solidFill>
                <a:sym typeface="+mn-lt"/>
              </a:rPr>
              <a:pPr algn="ctr" eaLnBrk="1" fontAlgn="auto" hangingPunct="1">
                <a:defRPr/>
              </a:pPr>
              <a:t>4%</a:t>
            </a:fld>
            <a:endParaRPr lang="en-US" sz="1000" b="1" dirty="0">
              <a:solidFill>
                <a:schemeClr val="bg1"/>
              </a:solidFill>
              <a:sym typeface="+mn-lt"/>
            </a:endParaRPr>
          </a:p>
        </p:txBody>
      </p:sp>
      <p:sp>
        <p:nvSpPr>
          <p:cNvPr id="19" name="Rectangle 18">
            <a:extLst/>
          </p:cNvPr>
          <p:cNvSpPr/>
          <p:nvPr>
            <p:custDataLst>
              <p:tags r:id="rId33"/>
            </p:custDataLst>
          </p:nvPr>
        </p:nvSpPr>
        <p:spPr bwMode="gray">
          <a:xfrm>
            <a:off x="6394450" y="4962525"/>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eaLnBrk="1" fontAlgn="auto" hangingPunct="1">
              <a:defRPr/>
            </a:pPr>
            <a:fld id="{AA36731D-71A3-4F06-87A1-D16D0BAC2B1F}" type="datetime'''''9''''''''''''''''5%'''''''''''''''">
              <a:rPr lang="en-US" altLang="en-US" sz="1000" b="1" smtClean="0">
                <a:solidFill>
                  <a:schemeClr val="bg1"/>
                </a:solidFill>
                <a:sym typeface="+mn-lt"/>
              </a:rPr>
              <a:pPr algn="ctr" eaLnBrk="1" fontAlgn="auto" hangingPunct="1">
                <a:defRPr/>
              </a:pPr>
              <a:t>95%</a:t>
            </a:fld>
            <a:endParaRPr lang="en-US" sz="1000" b="1" dirty="0">
              <a:solidFill>
                <a:schemeClr val="bg1"/>
              </a:solidFill>
              <a:sym typeface="+mn-lt"/>
            </a:endParaRPr>
          </a:p>
        </p:txBody>
      </p:sp>
      <p:sp>
        <p:nvSpPr>
          <p:cNvPr id="41" name="Rectangle 40">
            <a:extLst/>
          </p:cNvPr>
          <p:cNvSpPr/>
          <p:nvPr>
            <p:custDataLst>
              <p:tags r:id="rId34"/>
            </p:custDataLst>
          </p:nvPr>
        </p:nvSpPr>
        <p:spPr bwMode="auto">
          <a:xfrm>
            <a:off x="2660650" y="6053138"/>
            <a:ext cx="214313" cy="1603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sz="1600" dirty="0">
              <a:solidFill>
                <a:prstClr val="white"/>
              </a:solidFill>
            </a:endParaRPr>
          </a:p>
        </p:txBody>
      </p:sp>
      <p:sp>
        <p:nvSpPr>
          <p:cNvPr id="42" name="Rectangle 41">
            <a:extLst/>
          </p:cNvPr>
          <p:cNvSpPr/>
          <p:nvPr>
            <p:custDataLst>
              <p:tags r:id="rId35"/>
            </p:custDataLst>
          </p:nvPr>
        </p:nvSpPr>
        <p:spPr bwMode="auto">
          <a:xfrm>
            <a:off x="3635375" y="6053138"/>
            <a:ext cx="214313" cy="160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sz="1600" dirty="0">
              <a:solidFill>
                <a:prstClr val="white"/>
              </a:solidFill>
            </a:endParaRPr>
          </a:p>
        </p:txBody>
      </p:sp>
      <p:sp>
        <p:nvSpPr>
          <p:cNvPr id="45" name="Rectangle 44">
            <a:extLst/>
          </p:cNvPr>
          <p:cNvSpPr/>
          <p:nvPr>
            <p:custDataLst>
              <p:tags r:id="rId36"/>
            </p:custDataLst>
          </p:nvPr>
        </p:nvSpPr>
        <p:spPr bwMode="auto">
          <a:xfrm>
            <a:off x="4465638" y="6053138"/>
            <a:ext cx="214312" cy="160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sz="1600" dirty="0">
              <a:solidFill>
                <a:prstClr val="white"/>
              </a:solidFill>
            </a:endParaRPr>
          </a:p>
        </p:txBody>
      </p:sp>
      <p:sp>
        <p:nvSpPr>
          <p:cNvPr id="46" name="Rectangle 45">
            <a:extLst/>
          </p:cNvPr>
          <p:cNvSpPr/>
          <p:nvPr>
            <p:custDataLst>
              <p:tags r:id="rId37"/>
            </p:custDataLst>
          </p:nvPr>
        </p:nvSpPr>
        <p:spPr bwMode="auto">
          <a:xfrm>
            <a:off x="2925763" y="6048375"/>
            <a:ext cx="608012"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1" fontAlgn="auto" hangingPunct="1">
              <a:defRPr/>
            </a:pPr>
            <a:fld id="{4B8A186E-83F9-4D34-A3E9-F0760C8874E7}" type="datetime'''''G''''''''''e''''n''''''''''''v''o''''y''''''a'''''''''''''">
              <a:rPr lang="en-US" altLang="en-US" sz="1200" smtClean="0">
                <a:solidFill>
                  <a:srgbClr val="2B3A42"/>
                </a:solidFill>
              </a:rPr>
              <a:pPr eaLnBrk="1" fontAlgn="auto" hangingPunct="1">
                <a:defRPr/>
              </a:pPr>
              <a:t>Genvoya</a:t>
            </a:fld>
            <a:endParaRPr lang="en-US" sz="1200" dirty="0">
              <a:solidFill>
                <a:srgbClr val="2B3A42"/>
              </a:solidFill>
              <a:sym typeface="+mn-lt"/>
            </a:endParaRPr>
          </a:p>
        </p:txBody>
      </p:sp>
      <p:sp>
        <p:nvSpPr>
          <p:cNvPr id="47" name="Rectangle 46">
            <a:extLst/>
          </p:cNvPr>
          <p:cNvSpPr/>
          <p:nvPr>
            <p:custDataLst>
              <p:tags r:id="rId38"/>
            </p:custDataLst>
          </p:nvPr>
        </p:nvSpPr>
        <p:spPr bwMode="auto">
          <a:xfrm>
            <a:off x="3900488" y="6048375"/>
            <a:ext cx="463550"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1" fontAlgn="auto" hangingPunct="1">
              <a:defRPr/>
            </a:pPr>
            <a:fld id="{5A5F3D6E-91D9-4B99-9B51-3580EDCA6C59}" type="datetime'''''S''''''''''''''''''t''''''''''r''''''''''''i''b''i''ld'''">
              <a:rPr lang="en-US" altLang="en-US" sz="1200" smtClean="0">
                <a:solidFill>
                  <a:srgbClr val="2B3A42"/>
                </a:solidFill>
              </a:rPr>
              <a:pPr eaLnBrk="1" fontAlgn="auto" hangingPunct="1">
                <a:defRPr/>
              </a:pPr>
              <a:t>Stribild</a:t>
            </a:fld>
            <a:endParaRPr lang="en-US" sz="1200" dirty="0">
              <a:solidFill>
                <a:srgbClr val="2B3A42"/>
              </a:solidFill>
              <a:sym typeface="+mn-lt"/>
            </a:endParaRPr>
          </a:p>
        </p:txBody>
      </p:sp>
      <p:sp>
        <p:nvSpPr>
          <p:cNvPr id="48" name="Rectangle 47">
            <a:extLst/>
          </p:cNvPr>
          <p:cNvSpPr/>
          <p:nvPr>
            <p:custDataLst>
              <p:tags r:id="rId39"/>
            </p:custDataLst>
          </p:nvPr>
        </p:nvSpPr>
        <p:spPr bwMode="auto">
          <a:xfrm>
            <a:off x="4730750" y="6048375"/>
            <a:ext cx="1100138"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1" fontAlgn="auto" hangingPunct="1">
              <a:defRPr/>
            </a:pPr>
            <a:r>
              <a:rPr lang="en-US" sz="1200">
                <a:solidFill>
                  <a:srgbClr val="2B3A42"/>
                </a:solidFill>
                <a:sym typeface="+mn-lt"/>
              </a:rPr>
              <a:t>Other HIV drugs</a:t>
            </a:r>
            <a:endParaRPr lang="en-US" sz="1200" dirty="0">
              <a:solidFill>
                <a:srgbClr val="2B3A42"/>
              </a:solidFill>
              <a:sym typeface="+mn-lt"/>
            </a:endParaRPr>
          </a:p>
        </p:txBody>
      </p:sp>
      <p:sp>
        <p:nvSpPr>
          <p:cNvPr id="28727" name="TextBox 48"/>
          <p:cNvSpPr txBox="1">
            <a:spLocks noChangeArrowheads="1"/>
          </p:cNvSpPr>
          <p:nvPr/>
        </p:nvSpPr>
        <p:spPr bwMode="auto">
          <a:xfrm>
            <a:off x="1155700" y="3940175"/>
            <a:ext cx="57927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solidFill>
                  <a:srgbClr val="3F5765"/>
                </a:solidFill>
              </a:rPr>
              <a:t>Market share (sales in value, </a:t>
            </a:r>
            <a:r>
              <a:rPr lang="en-US" altLang="en-US" sz="1200" b="1" i="1">
                <a:solidFill>
                  <a:srgbClr val="3F5765"/>
                </a:solidFill>
              </a:rPr>
              <a:t>€ </a:t>
            </a:r>
            <a:r>
              <a:rPr lang="en-US" altLang="en-US" sz="1200" b="1">
                <a:solidFill>
                  <a:srgbClr val="3F5765"/>
                </a:solidFill>
              </a:rPr>
              <a:t>million) of HIV market (2017) </a:t>
            </a:r>
            <a:endParaRPr lang="en-US" altLang="en-US" sz="1200" b="1" dirty="0">
              <a:solidFill>
                <a:srgbClr val="3F5765"/>
              </a:solidFill>
            </a:endParaRPr>
          </a:p>
        </p:txBody>
      </p:sp>
      <p:pic>
        <p:nvPicPr>
          <p:cNvPr id="28728" name="Picture 107"/>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2255838" y="5645150"/>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29" name="Picture 108"/>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1436688" y="5672138"/>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30" name="Picture 109"/>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3084513" y="5635625"/>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31" name="Picture 110"/>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4722813" y="5635625"/>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32" name="Picture 111"/>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903663" y="5621338"/>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33" name="Picture 112"/>
          <p:cNvPicPr>
            <a:picLocks noChangeAspect="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5562600" y="5629275"/>
            <a:ext cx="2778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734" name="Picture 113"/>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6380163" y="5635625"/>
            <a:ext cx="288925"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735" name="Rectangle 81"/>
          <p:cNvSpPr>
            <a:spLocks noChangeArrowheads="1"/>
          </p:cNvSpPr>
          <p:nvPr/>
        </p:nvSpPr>
        <p:spPr bwMode="auto">
          <a:xfrm>
            <a:off x="455613" y="3962400"/>
            <a:ext cx="10969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2B3A42"/>
                </a:solidFill>
                <a:sym typeface="+mn-lt"/>
              </a:rPr>
              <a:t>%</a:t>
            </a:r>
            <a:endParaRPr lang="en-US" altLang="en-US" sz="1200" dirty="0">
              <a:solidFill>
                <a:srgbClr val="2B3A42"/>
              </a:solidFill>
              <a:sym typeface="+mn-lt"/>
            </a:endParaRPr>
          </a:p>
        </p:txBody>
      </p:sp>
      <p:sp>
        <p:nvSpPr>
          <p:cNvPr id="28736" name="TextBox 90"/>
          <p:cNvSpPr txBox="1">
            <a:spLocks noChangeArrowheads="1"/>
          </p:cNvSpPr>
          <p:nvPr/>
        </p:nvSpPr>
        <p:spPr bwMode="auto">
          <a:xfrm>
            <a:off x="401638" y="6192701"/>
            <a:ext cx="36068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latin typeface="Arial Narrow" panose="020B0606020202030204" pitchFamily="34" charset="0"/>
              </a:rPr>
              <a:t>Note: E/C/F/Tenofovir consists of Elvitegravir/ Cobicistat/ Emtricitabine/ Tenofovir </a:t>
            </a:r>
            <a:endParaRPr lang="en-US" altLang="en-US" sz="900" dirty="0">
              <a:latin typeface="Arial Narrow" panose="020B0606020202030204" pitchFamily="34" charset="0"/>
            </a:endParaRPr>
          </a:p>
        </p:txBody>
      </p:sp>
      <p:sp>
        <p:nvSpPr>
          <p:cNvPr id="75" name="TextBox 74">
            <a:extLst/>
          </p:cNvPr>
          <p:cNvSpPr txBox="1"/>
          <p:nvPr/>
        </p:nvSpPr>
        <p:spPr>
          <a:xfrm rot="16200000">
            <a:off x="9721851" y="3179762"/>
            <a:ext cx="4629150" cy="307975"/>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US" sz="1400" b="1">
                <a:solidFill>
                  <a:schemeClr val="bg1"/>
                </a:solidFill>
                <a:latin typeface="+mn-lt"/>
                <a:cs typeface="+mn-cs"/>
              </a:rPr>
              <a:t>Genvoya</a:t>
            </a:r>
            <a:endParaRPr lang="en-US" sz="1400" b="1" dirty="0">
              <a:solidFill>
                <a:schemeClr val="bg1"/>
              </a:solidFill>
              <a:latin typeface="+mn-lt"/>
              <a:cs typeface="+mn-cs"/>
            </a:endParaRPr>
          </a:p>
        </p:txBody>
      </p:sp>
    </p:spTree>
    <p:extLst>
      <p:ext uri="{BB962C8B-B14F-4D97-AF65-F5344CB8AC3E}">
        <p14:creationId xmlns:p14="http://schemas.microsoft.com/office/powerpoint/2010/main" val="1248285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BD2CC87C-20E0-4B28-AF93-E3028ECEDF59}"/>
              </a:ext>
            </a:extLst>
          </p:cNvPr>
          <p:cNvGraphicFramePr>
            <a:graphicFrameLocks noChangeAspect="1"/>
          </p:cNvGraphicFramePr>
          <p:nvPr>
            <p:custDataLst>
              <p:tags r:id="rId2"/>
            </p:custDataLst>
            <p:extLst>
              <p:ext uri="{D42A27DB-BD31-4B8C-83A1-F6EECF244321}">
                <p14:modId xmlns:p14="http://schemas.microsoft.com/office/powerpoint/2010/main" val="1247169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5"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xmlns="" id="{BD2CC87C-20E0-4B28-AF93-E3028ECEDF5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4" name="Table 3">
            <a:extLst/>
          </p:cNvPr>
          <p:cNvGraphicFramePr>
            <a:graphicFrameLocks noGrp="1"/>
          </p:cNvGraphicFramePr>
          <p:nvPr>
            <p:extLst>
              <p:ext uri="{D42A27DB-BD31-4B8C-83A1-F6EECF244321}">
                <p14:modId xmlns:p14="http://schemas.microsoft.com/office/powerpoint/2010/main" val="1182964270"/>
              </p:ext>
            </p:extLst>
          </p:nvPr>
        </p:nvGraphicFramePr>
        <p:xfrm>
          <a:off x="2871788" y="1321906"/>
          <a:ext cx="8851900" cy="4952980"/>
        </p:xfrm>
        <a:graphic>
          <a:graphicData uri="http://schemas.openxmlformats.org/drawingml/2006/table">
            <a:tbl>
              <a:tblPr firstRow="1" bandRow="1">
                <a:tableStyleId>{5C22544A-7EE6-4342-B048-85BDC9FD1C3A}</a:tableStyleId>
              </a:tblPr>
              <a:tblGrid>
                <a:gridCol w="8851900">
                  <a:extLst>
                    <a:ext uri="{9D8B030D-6E8A-4147-A177-3AD203B41FA5}">
                      <a16:colId xmlns:a16="http://schemas.microsoft.com/office/drawing/2014/main" xmlns="" val="20000"/>
                    </a:ext>
                  </a:extLst>
                </a:gridCol>
              </a:tblGrid>
              <a:tr h="1849888">
                <a:tc>
                  <a:txBody>
                    <a:bodyPr/>
                    <a:lstStyle/>
                    <a:p>
                      <a:r>
                        <a:rPr lang="en-US" sz="1600" b="0">
                          <a:solidFill>
                            <a:schemeClr val="tx1"/>
                          </a:solidFill>
                        </a:rPr>
                        <a:t>Genvoya is one pill with four molecules, taken once a day for HIV-1. Stribild</a:t>
                      </a:r>
                      <a:r>
                        <a:rPr lang="en-US" sz="1600" b="0" baseline="0">
                          <a:solidFill>
                            <a:schemeClr val="tx1"/>
                          </a:solidFill>
                        </a:rPr>
                        <a:t> is the originator with one pill with four molecules: the  </a:t>
                      </a:r>
                      <a:r>
                        <a:rPr lang="en-US" sz="1600" b="0" baseline="0">
                          <a:solidFill>
                            <a:schemeClr val="tx1">
                              <a:lumMod val="50000"/>
                            </a:schemeClr>
                          </a:solidFill>
                        </a:rPr>
                        <a:t>difference is Genvoya with “Tenofovir </a:t>
                      </a:r>
                      <a:r>
                        <a:rPr lang="en-US" sz="1600" b="0">
                          <a:solidFill>
                            <a:schemeClr val="tx1">
                              <a:lumMod val="50000"/>
                            </a:schemeClr>
                          </a:solidFill>
                        </a:rPr>
                        <a:t>alafenamide (TAF)</a:t>
                      </a:r>
                      <a:r>
                        <a:rPr lang="en-US" sz="1600" b="0" baseline="0">
                          <a:solidFill>
                            <a:schemeClr val="tx1">
                              <a:lumMod val="50000"/>
                            </a:schemeClr>
                          </a:solidFill>
                        </a:rPr>
                        <a:t>” whereas Stribild with “</a:t>
                      </a:r>
                      <a:r>
                        <a:rPr lang="en-US" sz="1600" b="0">
                          <a:solidFill>
                            <a:schemeClr val="tx1">
                              <a:lumMod val="50000"/>
                            </a:schemeClr>
                          </a:solidFill>
                        </a:rPr>
                        <a:t>Tenofovir </a:t>
                      </a:r>
                      <a:r>
                        <a:rPr lang="en-US" sz="1600" b="0" baseline="0">
                          <a:solidFill>
                            <a:schemeClr val="tx1">
                              <a:lumMod val="50000"/>
                            </a:schemeClr>
                          </a:solidFill>
                        </a:rPr>
                        <a:t>disoproxil(TDF)</a:t>
                      </a:r>
                      <a:r>
                        <a:rPr lang="en-US" sz="1600" b="0">
                          <a:solidFill>
                            <a:schemeClr val="tx1">
                              <a:lumMod val="50000"/>
                            </a:schemeClr>
                          </a:solidFill>
                        </a:rPr>
                        <a:t>”.</a:t>
                      </a:r>
                      <a:r>
                        <a:rPr lang="en-US" sz="1600" b="0" baseline="0">
                          <a:solidFill>
                            <a:schemeClr val="tx1">
                              <a:lumMod val="50000"/>
                            </a:schemeClr>
                          </a:solidFill>
                        </a:rPr>
                        <a:t> Compared with TDF, TAF has &gt;90% lower concentrations of tenofovir in the plasma, </a:t>
                      </a:r>
                      <a:r>
                        <a:rPr lang="en-US" sz="1600" b="0">
                          <a:solidFill>
                            <a:schemeClr val="tx1">
                              <a:lumMod val="50000"/>
                            </a:schemeClr>
                          </a:solidFill>
                        </a:rPr>
                        <a:t>resulting in </a:t>
                      </a:r>
                      <a:r>
                        <a:rPr lang="en-US" sz="1600" b="1">
                          <a:solidFill>
                            <a:schemeClr val="tx1">
                              <a:lumMod val="50000"/>
                            </a:schemeClr>
                          </a:solidFill>
                        </a:rPr>
                        <a:t>lower safety concerns and reduced need for renal tests</a:t>
                      </a:r>
                      <a:r>
                        <a:rPr lang="en-US" sz="1600" b="0">
                          <a:solidFill>
                            <a:schemeClr val="tx1">
                              <a:lumMod val="50000"/>
                            </a:schemeClr>
                          </a:solidFill>
                        </a:rPr>
                        <a:t>.</a:t>
                      </a:r>
                      <a:r>
                        <a:rPr lang="en-US" sz="1600" b="0" baseline="0">
                          <a:solidFill>
                            <a:schemeClr val="tx1">
                              <a:lumMod val="50000"/>
                            </a:schemeClr>
                          </a:solidFill>
                        </a:rPr>
                        <a:t> </a:t>
                      </a:r>
                      <a:r>
                        <a:rPr lang="en-US" sz="1600" b="0">
                          <a:solidFill>
                            <a:schemeClr val="tx1">
                              <a:lumMod val="50000"/>
                            </a:schemeClr>
                          </a:solidFill>
                        </a:rPr>
                        <a:t>It was reimbursed</a:t>
                      </a:r>
                      <a:r>
                        <a:rPr lang="en-US" sz="1600" b="0" baseline="0">
                          <a:solidFill>
                            <a:schemeClr val="tx1">
                              <a:lumMod val="50000"/>
                            </a:schemeClr>
                          </a:solidFill>
                        </a:rPr>
                        <a:t> in most markets in scope, </a:t>
                      </a:r>
                      <a:r>
                        <a:rPr lang="en-US" sz="1600" b="0">
                          <a:solidFill>
                            <a:schemeClr val="tx1">
                              <a:lumMod val="50000"/>
                            </a:schemeClr>
                          </a:solidFill>
                        </a:rPr>
                        <a:t>priced at similar or a discount to Stribild. </a:t>
                      </a:r>
                      <a:r>
                        <a:rPr lang="en-US" sz="1600" b="0">
                          <a:solidFill>
                            <a:schemeClr val="tx1"/>
                          </a:solidFill>
                        </a:rPr>
                        <a:t>Since its</a:t>
                      </a:r>
                      <a:r>
                        <a:rPr lang="en-US" sz="1600" b="0" baseline="0">
                          <a:solidFill>
                            <a:schemeClr val="tx1"/>
                          </a:solidFill>
                        </a:rPr>
                        <a:t> launch, the market share of overall Descovy (emtricitabine and tenofovir alafenamide; F/TAF) share which would include Genvoya, Odefsey, Descovy in HIV antivirals has grown from 4% in 2016 to 14% in 2017.</a:t>
                      </a:r>
                      <a:endParaRPr lang="en-US" sz="1600" b="0" dirty="0">
                        <a:solidFill>
                          <a:schemeClr val="tx1"/>
                        </a:solidFill>
                      </a:endParaRPr>
                    </a:p>
                  </a:txBody>
                  <a:tcPr marL="91447" marR="91447" marT="45715" marB="45715"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779263">
                <a:tc>
                  <a:txBody>
                    <a:bodyPr/>
                    <a:lstStyle/>
                    <a:p>
                      <a:pPr marL="0" indent="0">
                        <a:spcBef>
                          <a:spcPts val="600"/>
                        </a:spcBef>
                        <a:buFont typeface="+mj-lt"/>
                        <a:buNone/>
                      </a:pPr>
                      <a:r>
                        <a:rPr lang="en-US" sz="1600" b="1" i="0" dirty="0">
                          <a:solidFill>
                            <a:schemeClr val="tx1"/>
                          </a:solidFill>
                        </a:rPr>
                        <a:t>1. Safety related value is mentioned by some payer in reports but not seen</a:t>
                      </a:r>
                      <a:r>
                        <a:rPr lang="en-US" sz="1600" b="1" i="0" baseline="0" dirty="0">
                          <a:solidFill>
                            <a:schemeClr val="tx1"/>
                          </a:solidFill>
                        </a:rPr>
                        <a:t> as important</a:t>
                      </a:r>
                      <a:endParaRPr lang="en-US" sz="1600" i="0" dirty="0">
                        <a:solidFill>
                          <a:schemeClr val="tx1"/>
                        </a:solidFill>
                      </a:endParaRPr>
                    </a:p>
                    <a:p>
                      <a:pPr marL="742950" lvl="1" indent="-285750">
                        <a:spcBef>
                          <a:spcPts val="600"/>
                        </a:spcBef>
                        <a:buFontTx/>
                        <a:buChar char="-"/>
                      </a:pPr>
                      <a:r>
                        <a:rPr lang="en-US" sz="1600" i="0" dirty="0">
                          <a:solidFill>
                            <a:schemeClr val="tx1"/>
                          </a:solidFill>
                        </a:rPr>
                        <a:t>Most</a:t>
                      </a:r>
                      <a:r>
                        <a:rPr lang="en-US" sz="1600" i="0" baseline="0" dirty="0">
                          <a:solidFill>
                            <a:schemeClr val="tx1"/>
                          </a:solidFill>
                        </a:rPr>
                        <a:t> payers acknowledged the benefit in terms of t</a:t>
                      </a:r>
                      <a:r>
                        <a:rPr lang="en-US" sz="1600" i="0" dirty="0">
                          <a:solidFill>
                            <a:schemeClr val="tx1"/>
                          </a:solidFill>
                        </a:rPr>
                        <a:t>he </a:t>
                      </a:r>
                      <a:r>
                        <a:rPr lang="en-US" sz="1600" i="0" baseline="0" dirty="0">
                          <a:solidFill>
                            <a:schemeClr val="tx1"/>
                          </a:solidFill>
                        </a:rPr>
                        <a:t>renal &amp; bone function but not seen as a major factor driving decisions</a:t>
                      </a:r>
                    </a:p>
                    <a:p>
                      <a:pPr marL="0" indent="0">
                        <a:spcBef>
                          <a:spcPts val="600"/>
                        </a:spcBef>
                        <a:buFont typeface="+mj-lt"/>
                        <a:buNone/>
                      </a:pPr>
                      <a:r>
                        <a:rPr lang="en-US" sz="1600" b="1" i="0" dirty="0">
                          <a:solidFill>
                            <a:schemeClr val="tx1"/>
                          </a:solidFill>
                        </a:rPr>
                        <a:t>2. Additional value proposed is captured</a:t>
                      </a:r>
                      <a:r>
                        <a:rPr lang="en-US" sz="1600" b="1" i="0" baseline="0" dirty="0">
                          <a:solidFill>
                            <a:schemeClr val="tx1"/>
                          </a:solidFill>
                        </a:rPr>
                        <a:t> by payer but not necessarily incorporated in the HTA decisions and pricing</a:t>
                      </a:r>
                      <a:endParaRPr lang="en-US" sz="1600" i="0" dirty="0">
                        <a:solidFill>
                          <a:schemeClr val="tx1"/>
                        </a:solidFill>
                      </a:endParaRPr>
                    </a:p>
                    <a:p>
                      <a:pPr marL="742950" lvl="1" indent="-285750">
                        <a:spcBef>
                          <a:spcPts val="600"/>
                        </a:spcBef>
                        <a:buFontTx/>
                        <a:buChar char="-"/>
                      </a:pPr>
                      <a:r>
                        <a:rPr lang="en-US" sz="1600" i="0" dirty="0" err="1">
                          <a:solidFill>
                            <a:schemeClr val="tx1"/>
                          </a:solidFill>
                        </a:rPr>
                        <a:t>Genvoya</a:t>
                      </a:r>
                      <a:r>
                        <a:rPr lang="en-US" sz="1600" i="0" dirty="0">
                          <a:solidFill>
                            <a:schemeClr val="tx1"/>
                          </a:solidFill>
                        </a:rPr>
                        <a:t> achieved ASMR V and no added benefit and is priced at par or a small discount to </a:t>
                      </a:r>
                      <a:r>
                        <a:rPr lang="en-US" sz="1600" i="0" dirty="0" err="1">
                          <a:solidFill>
                            <a:schemeClr val="tx1"/>
                          </a:solidFill>
                        </a:rPr>
                        <a:t>Stribild</a:t>
                      </a:r>
                      <a:r>
                        <a:rPr lang="en-US" sz="1600" i="0" dirty="0">
                          <a:solidFill>
                            <a:schemeClr val="tx1"/>
                          </a:solidFill>
                        </a:rPr>
                        <a:t> across countries</a:t>
                      </a:r>
                    </a:p>
                    <a:p>
                      <a:pPr marL="0" indent="0">
                        <a:spcBef>
                          <a:spcPts val="600"/>
                        </a:spcBef>
                        <a:buFont typeface="+mj-lt"/>
                        <a:buNone/>
                      </a:pPr>
                      <a:r>
                        <a:rPr lang="en-US" sz="1600" b="1" i="0" dirty="0">
                          <a:solidFill>
                            <a:schemeClr val="tx1"/>
                          </a:solidFill>
                        </a:rPr>
                        <a:t>3. Nonetheless,</a:t>
                      </a:r>
                      <a:r>
                        <a:rPr lang="en-US" sz="1600" b="1" i="0" baseline="0" dirty="0">
                          <a:solidFill>
                            <a:schemeClr val="tx1"/>
                          </a:solidFill>
                        </a:rPr>
                        <a:t> the a</a:t>
                      </a:r>
                      <a:r>
                        <a:rPr lang="en-US" sz="1600" b="1" i="0" dirty="0">
                          <a:solidFill>
                            <a:schemeClr val="tx1"/>
                          </a:solidFill>
                        </a:rPr>
                        <a:t>dditional value </a:t>
                      </a:r>
                      <a:r>
                        <a:rPr lang="en-US" sz="1600" b="1" i="0" baseline="0" dirty="0">
                          <a:solidFill>
                            <a:schemeClr val="tx1"/>
                          </a:solidFill>
                        </a:rPr>
                        <a:t>is reflected in its sales to some extent as physicians and patients value the products</a:t>
                      </a:r>
                      <a:endParaRPr lang="en-US" sz="1600" i="0" dirty="0">
                        <a:solidFill>
                          <a:schemeClr val="tx1"/>
                        </a:solidFill>
                      </a:endParaRPr>
                    </a:p>
                    <a:p>
                      <a:pPr marL="742950" lvl="1" indent="-285750">
                        <a:spcBef>
                          <a:spcPts val="600"/>
                        </a:spcBef>
                        <a:buFontTx/>
                        <a:buChar char="-"/>
                      </a:pPr>
                      <a:r>
                        <a:rPr lang="en-US" sz="1600" i="0" dirty="0">
                          <a:solidFill>
                            <a:schemeClr val="tx1"/>
                          </a:solidFill>
                        </a:rPr>
                        <a:t>For instance, the</a:t>
                      </a:r>
                      <a:r>
                        <a:rPr lang="en-US" sz="1600" i="0" baseline="0" dirty="0">
                          <a:solidFill>
                            <a:schemeClr val="tx1"/>
                          </a:solidFill>
                        </a:rPr>
                        <a:t> </a:t>
                      </a:r>
                      <a:r>
                        <a:rPr lang="en-US" sz="1600" i="0" dirty="0">
                          <a:solidFill>
                            <a:schemeClr val="tx1"/>
                          </a:solidFill>
                        </a:rPr>
                        <a:t>market share of </a:t>
                      </a:r>
                      <a:r>
                        <a:rPr lang="en-US" sz="1600" i="0" dirty="0" err="1">
                          <a:solidFill>
                            <a:schemeClr val="tx1"/>
                          </a:solidFill>
                        </a:rPr>
                        <a:t>Genvoya</a:t>
                      </a:r>
                      <a:r>
                        <a:rPr lang="en-US" sz="1600" i="0" dirty="0">
                          <a:solidFill>
                            <a:schemeClr val="tx1"/>
                          </a:solidFill>
                        </a:rPr>
                        <a:t> increased to</a:t>
                      </a:r>
                      <a:r>
                        <a:rPr lang="en-US" sz="1600" i="0" baseline="0" dirty="0">
                          <a:solidFill>
                            <a:schemeClr val="tx1"/>
                          </a:solidFill>
                        </a:rPr>
                        <a:t> 9</a:t>
                      </a:r>
                      <a:r>
                        <a:rPr lang="en-US" sz="1600" i="0" dirty="0">
                          <a:solidFill>
                            <a:schemeClr val="tx1"/>
                          </a:solidFill>
                        </a:rPr>
                        <a:t>% in 2017 after its launch</a:t>
                      </a:r>
                    </a:p>
                  </a:txBody>
                  <a:tcPr marL="91447" marR="91447" marT="45715" marB="45715" anchor="ctr">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10001"/>
                  </a:ext>
                </a:extLst>
              </a:tr>
            </a:tbl>
          </a:graphicData>
        </a:graphic>
      </p:graphicFrame>
      <p:sp>
        <p:nvSpPr>
          <p:cNvPr id="5" name="Arrow: Pentagon 4">
            <a:extLst/>
          </p:cNvPr>
          <p:cNvSpPr/>
          <p:nvPr/>
        </p:nvSpPr>
        <p:spPr>
          <a:xfrm>
            <a:off x="384175" y="1655763"/>
            <a:ext cx="2359025" cy="1163637"/>
          </a:xfrm>
          <a:prstGeom prst="homePlate">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b="1">
                <a:solidFill>
                  <a:schemeClr val="accent2"/>
                </a:solidFill>
              </a:rPr>
              <a:t>Product summary</a:t>
            </a:r>
            <a:endParaRPr lang="en-US" sz="1600" b="1" dirty="0">
              <a:solidFill>
                <a:schemeClr val="accent2"/>
              </a:solidFill>
            </a:endParaRPr>
          </a:p>
        </p:txBody>
      </p:sp>
      <p:sp>
        <p:nvSpPr>
          <p:cNvPr id="6" name="Arrow: Pentagon 5">
            <a:extLst/>
          </p:cNvPr>
          <p:cNvSpPr/>
          <p:nvPr/>
        </p:nvSpPr>
        <p:spPr>
          <a:xfrm>
            <a:off x="427038" y="3338513"/>
            <a:ext cx="2359025" cy="2936373"/>
          </a:xfrm>
          <a:prstGeom prst="homePlate">
            <a:avLst>
              <a:gd name="adj" fmla="val 24741"/>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b="1">
                <a:solidFill>
                  <a:schemeClr val="accent1"/>
                </a:solidFill>
              </a:rPr>
              <a:t>Key takeaways</a:t>
            </a:r>
            <a:endParaRPr lang="en-US" sz="1600" b="1" dirty="0">
              <a:solidFill>
                <a:schemeClr val="accent1"/>
              </a:solidFill>
            </a:endParaRPr>
          </a:p>
        </p:txBody>
      </p:sp>
      <p:sp>
        <p:nvSpPr>
          <p:cNvPr id="29708" name="Title 1"/>
          <p:cNvSpPr txBox="1">
            <a:spLocks/>
          </p:cNvSpPr>
          <p:nvPr/>
        </p:nvSpPr>
        <p:spPr bwMode="auto">
          <a:xfrm>
            <a:off x="384175" y="293688"/>
            <a:ext cx="11339513"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n-US" altLang="en-US" sz="2800" b="1"/>
              <a:t>Genvoya’s additional value of lower renal toxicity was mentioned in payer reports but not reflected in the price</a:t>
            </a:r>
            <a:endParaRPr lang="en-US" altLang="en-US" sz="2800" b="1" dirty="0"/>
          </a:p>
        </p:txBody>
      </p:sp>
      <p:sp>
        <p:nvSpPr>
          <p:cNvPr id="15" name="TextBox 14">
            <a:extLst/>
          </p:cNvPr>
          <p:cNvSpPr txBox="1"/>
          <p:nvPr/>
        </p:nvSpPr>
        <p:spPr>
          <a:xfrm rot="16200000">
            <a:off x="9721851" y="3179762"/>
            <a:ext cx="4629150" cy="307975"/>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US" sz="1400" b="1">
                <a:solidFill>
                  <a:schemeClr val="bg1"/>
                </a:solidFill>
                <a:latin typeface="+mn-lt"/>
                <a:cs typeface="+mn-cs"/>
              </a:rPr>
              <a:t>Genvoya</a:t>
            </a:r>
            <a:endParaRPr lang="en-US" sz="1400" b="1" dirty="0">
              <a:solidFill>
                <a:schemeClr val="bg1"/>
              </a:solidFill>
              <a:latin typeface="+mn-lt"/>
              <a:cs typeface="+mn-cs"/>
            </a:endParaRPr>
          </a:p>
        </p:txBody>
      </p:sp>
    </p:spTree>
    <p:extLst>
      <p:ext uri="{BB962C8B-B14F-4D97-AF65-F5344CB8AC3E}">
        <p14:creationId xmlns:p14="http://schemas.microsoft.com/office/powerpoint/2010/main" val="2928694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32ADBA5D-3AF5-47A4-AC75-FABD5F8BCDB6}"/>
              </a:ext>
            </a:extLst>
          </p:cNvPr>
          <p:cNvGraphicFramePr>
            <a:graphicFrameLocks noChangeAspect="1"/>
          </p:cNvGraphicFramePr>
          <p:nvPr>
            <p:custDataLst>
              <p:tags r:id="rId2"/>
            </p:custDataLst>
            <p:extLst>
              <p:ext uri="{D42A27DB-BD31-4B8C-83A1-F6EECF244321}">
                <p14:modId xmlns:p14="http://schemas.microsoft.com/office/powerpoint/2010/main" val="233378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9" name="think-cell Slide" r:id="rId6" imgW="216" imgH="216" progId="TCLayout.ActiveDocument.1">
                  <p:embed/>
                </p:oleObj>
              </mc:Choice>
              <mc:Fallback>
                <p:oleObj name="think-cell Slide" r:id="rId6" imgW="216" imgH="216" progId="TCLayout.ActiveDocument.1">
                  <p:embed/>
                  <p:pic>
                    <p:nvPicPr>
                      <p:cNvPr id="7" name="Object 6" hidden="1">
                        <a:extLst>
                          <a:ext uri="{FF2B5EF4-FFF2-40B4-BE49-F238E27FC236}">
                            <a16:creationId xmlns:a16="http://schemas.microsoft.com/office/drawing/2014/main" xmlns="" id="{32ADBA5D-3AF5-47A4-AC75-FABD5F8BCDB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465ABA3F-AD50-4644-80B0-A6944588EAC5}"/>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31746" name="Title 1"/>
          <p:cNvSpPr>
            <a:spLocks noGrp="1"/>
          </p:cNvSpPr>
          <p:nvPr>
            <p:ph type="title"/>
          </p:nvPr>
        </p:nvSpPr>
        <p:spPr bwMode="auto">
          <a:xfrm>
            <a:off x="384175" y="293688"/>
            <a:ext cx="11339513"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a:t>In summary, Genvoya provided the following key value, highlighted in green or yellow, to the healthcare system</a:t>
            </a:r>
            <a:endParaRPr lang="en-US" altLang="en-US" dirty="0"/>
          </a:p>
        </p:txBody>
      </p:sp>
      <p:graphicFrame>
        <p:nvGraphicFramePr>
          <p:cNvPr id="4" name="Table 3">
            <a:extLst/>
          </p:cNvPr>
          <p:cNvGraphicFramePr>
            <a:graphicFrameLocks noGrp="1"/>
          </p:cNvGraphicFramePr>
          <p:nvPr>
            <p:extLst>
              <p:ext uri="{D42A27DB-BD31-4B8C-83A1-F6EECF244321}">
                <p14:modId xmlns:p14="http://schemas.microsoft.com/office/powerpoint/2010/main" val="4253268149"/>
              </p:ext>
            </p:extLst>
          </p:nvPr>
        </p:nvGraphicFramePr>
        <p:xfrm>
          <a:off x="395288" y="1373188"/>
          <a:ext cx="11328398" cy="4237038"/>
        </p:xfrm>
        <a:graphic>
          <a:graphicData uri="http://schemas.openxmlformats.org/drawingml/2006/table">
            <a:tbl>
              <a:tblPr bandRow="1">
                <a:tableStyleId>{2D5ABB26-0587-4C30-8999-92F81FD0307C}</a:tableStyleId>
              </a:tblPr>
              <a:tblGrid>
                <a:gridCol w="1405502">
                  <a:extLst>
                    <a:ext uri="{9D8B030D-6E8A-4147-A177-3AD203B41FA5}">
                      <a16:colId xmlns:a16="http://schemas.microsoft.com/office/drawing/2014/main" xmlns="" val="20000"/>
                    </a:ext>
                  </a:extLst>
                </a:gridCol>
                <a:gridCol w="1653816">
                  <a:extLst>
                    <a:ext uri="{9D8B030D-6E8A-4147-A177-3AD203B41FA5}">
                      <a16:colId xmlns:a16="http://schemas.microsoft.com/office/drawing/2014/main" xmlns="" val="20001"/>
                    </a:ext>
                  </a:extLst>
                </a:gridCol>
                <a:gridCol w="1653816">
                  <a:extLst>
                    <a:ext uri="{9D8B030D-6E8A-4147-A177-3AD203B41FA5}">
                      <a16:colId xmlns:a16="http://schemas.microsoft.com/office/drawing/2014/main" xmlns="" val="20002"/>
                    </a:ext>
                  </a:extLst>
                </a:gridCol>
                <a:gridCol w="1653816">
                  <a:extLst>
                    <a:ext uri="{9D8B030D-6E8A-4147-A177-3AD203B41FA5}">
                      <a16:colId xmlns:a16="http://schemas.microsoft.com/office/drawing/2014/main" xmlns="" val="20003"/>
                    </a:ext>
                  </a:extLst>
                </a:gridCol>
                <a:gridCol w="1653816">
                  <a:extLst>
                    <a:ext uri="{9D8B030D-6E8A-4147-A177-3AD203B41FA5}">
                      <a16:colId xmlns:a16="http://schemas.microsoft.com/office/drawing/2014/main" xmlns="" val="20004"/>
                    </a:ext>
                  </a:extLst>
                </a:gridCol>
                <a:gridCol w="1653816">
                  <a:extLst>
                    <a:ext uri="{9D8B030D-6E8A-4147-A177-3AD203B41FA5}">
                      <a16:colId xmlns:a16="http://schemas.microsoft.com/office/drawing/2014/main" xmlns="" val="20005"/>
                    </a:ext>
                  </a:extLst>
                </a:gridCol>
                <a:gridCol w="1653816">
                  <a:extLst>
                    <a:ext uri="{9D8B030D-6E8A-4147-A177-3AD203B41FA5}">
                      <a16:colId xmlns:a16="http://schemas.microsoft.com/office/drawing/2014/main" xmlns="" val="20006"/>
                    </a:ext>
                  </a:extLst>
                </a:gridCol>
              </a:tblGrid>
              <a:tr h="518199">
                <a:tc>
                  <a:txBody>
                    <a:bodyPr/>
                    <a:lstStyle/>
                    <a:p>
                      <a:pPr algn="ctr"/>
                      <a:r>
                        <a:rPr lang="en-US" sz="1400" b="1"/>
                        <a:t>VALUE DIMENSION</a:t>
                      </a:r>
                      <a:endParaRPr lang="en-US" sz="1400" dirty="0"/>
                    </a:p>
                  </a:txBody>
                  <a:tcPr marL="91444" marR="91444" marT="45723" marB="45723" anchor="ctr"/>
                </a:tc>
                <a:tc gridSpan="3">
                  <a:txBody>
                    <a:bodyPr/>
                    <a:lstStyle/>
                    <a:p>
                      <a:pPr algn="ctr"/>
                      <a:r>
                        <a:rPr lang="en-US" sz="1400" b="1" dirty="0">
                          <a:solidFill>
                            <a:schemeClr val="bg1"/>
                          </a:solidFill>
                        </a:rPr>
                        <a:t>Outcome </a:t>
                      </a:r>
                    </a:p>
                  </a:txBody>
                  <a:tcPr marL="91444" marR="91444" marT="45723" marB="45723"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marL="91444" marR="91444" marT="45723" marB="45723"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518199">
                <a:tc>
                  <a:txBody>
                    <a:bodyPr/>
                    <a:lstStyle/>
                    <a:p>
                      <a:pPr algn="ctr"/>
                      <a:r>
                        <a:rPr lang="en-US" sz="1400" b="1"/>
                        <a:t>VALUE EXPRESSION</a:t>
                      </a:r>
                      <a:endParaRPr lang="en-US" sz="1400" b="1" dirty="0"/>
                    </a:p>
                  </a:txBody>
                  <a:tcPr marL="91444" marR="91444" marT="45723" marB="45723" anchor="ctr"/>
                </a:tc>
                <a:tc>
                  <a:txBody>
                    <a:bodyPr/>
                    <a:lstStyle/>
                    <a:p>
                      <a:pPr algn="ctr"/>
                      <a:r>
                        <a:rPr lang="en-US" sz="1400" b="1">
                          <a:solidFill>
                            <a:schemeClr val="tx2"/>
                          </a:solidFill>
                        </a:rPr>
                        <a:t>Clinical outcome benefit</a:t>
                      </a:r>
                      <a:endParaRPr lang="en-US" sz="1400" b="1" dirty="0">
                        <a:solidFill>
                          <a:schemeClr val="tx2"/>
                        </a:solidFill>
                      </a:endParaRPr>
                    </a:p>
                  </a:txBody>
                  <a:tcPr marL="91444" marR="91444" marT="45723" marB="45723"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marL="91444" marR="91444" marT="45723" marB="45723"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marL="91444" marR="91444" marT="45723" marB="45723"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marL="91444" marR="91444" marT="45723" marB="45723"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marL="91444" marR="91444" marT="45723" marB="45723"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marL="91444" marR="91444" marT="45723" marB="45723"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10001"/>
                  </a:ext>
                </a:extLst>
              </a:tr>
              <a:tr h="640128">
                <a:tc rowSpan="5">
                  <a:txBody>
                    <a:bodyPr/>
                    <a:lstStyle/>
                    <a:p>
                      <a:pPr algn="ctr"/>
                      <a:r>
                        <a:rPr lang="en-US" sz="1400" b="1" dirty="0"/>
                        <a:t>VALUE DRIVERS </a:t>
                      </a:r>
                    </a:p>
                  </a:txBody>
                  <a:tcPr marL="91444" marR="91444" marT="45723" marB="45723">
                    <a:lnR w="76200" cap="flat" cmpd="sng" algn="ctr">
                      <a:solidFill>
                        <a:schemeClr val="bg1"/>
                      </a:solidFill>
                      <a:prstDash val="solid"/>
                      <a:round/>
                      <a:headEnd type="none" w="med" len="med"/>
                      <a:tailEnd type="none" w="med" len="med"/>
                    </a:lnR>
                  </a:tcPr>
                </a:tc>
                <a:tc>
                  <a:txBody>
                    <a:bodyPr/>
                    <a:lstStyle/>
                    <a:p>
                      <a:pPr algn="ctr"/>
                      <a:r>
                        <a:rPr lang="en-US" sz="1200">
                          <a:solidFill>
                            <a:schemeClr val="tx2"/>
                          </a:solidFill>
                        </a:rPr>
                        <a:t>Efficacy benefit</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kern="1200">
                          <a:solidFill>
                            <a:schemeClr val="tx2"/>
                          </a:solidFill>
                          <a:latin typeface="+mn-lt"/>
                          <a:ea typeface="+mn-ea"/>
                          <a:cs typeface="+mn-cs"/>
                        </a:rPr>
                        <a:t>Cost effectiveness</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Reduced R&amp;D costs / risks</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200">
                          <a:solidFill>
                            <a:schemeClr val="tx2"/>
                          </a:solidFill>
                        </a:rPr>
                        <a:t>Lower dose burden</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Reduced resource/facility use</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extLst>
                  <a:ext uri="{0D108BD9-81ED-4DB2-BD59-A6C34878D82A}">
                    <a16:rowId xmlns:a16="http://schemas.microsoft.com/office/drawing/2014/main" xmlns="" val="10002"/>
                  </a:ext>
                </a:extLst>
              </a:tr>
              <a:tr h="640128">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AE/safety benefit</a:t>
                      </a: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budget impact</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Efficient resource use</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Easier administration/use</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40128">
                <a:tc vMerge="1">
                  <a:txBody>
                    <a:bodyPr/>
                    <a:lstStyle/>
                    <a:p>
                      <a:pPr algn="ctr"/>
                      <a:endParaRPr lang="en-GB" sz="1400" dirty="0"/>
                    </a:p>
                  </a:txBody>
                  <a:tcPr anchor="ctr"/>
                </a:tc>
                <a:tc>
                  <a:txBody>
                    <a:bodyPr/>
                    <a:lstStyle/>
                    <a:p>
                      <a:pPr algn="ctr"/>
                      <a:r>
                        <a:rPr lang="en-US" sz="1200">
                          <a:solidFill>
                            <a:schemeClr val="tx2"/>
                          </a:solidFill>
                        </a:rPr>
                        <a:t>HRQoL benefit</a:t>
                      </a:r>
                      <a:endParaRPr lang="en-US" sz="1200" dirty="0">
                        <a:solidFill>
                          <a:schemeClr val="tx2"/>
                        </a:solidFill>
                      </a:endParaRP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Price reduction due to competition</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40128">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40128">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5" name="Rectangle 4">
            <a:extLst/>
          </p:cNvPr>
          <p:cNvSpPr/>
          <p:nvPr/>
        </p:nvSpPr>
        <p:spPr>
          <a:xfrm>
            <a:off x="4219575" y="6453188"/>
            <a:ext cx="1955800" cy="2730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a:solidFill>
                  <a:schemeClr val="tx1"/>
                </a:solidFill>
              </a:rPr>
              <a:t>Key Value Proposition</a:t>
            </a:r>
            <a:endParaRPr lang="en-US" sz="1200" dirty="0">
              <a:solidFill>
                <a:schemeClr val="tx1"/>
              </a:solidFill>
            </a:endParaRPr>
          </a:p>
        </p:txBody>
      </p:sp>
      <p:sp>
        <p:nvSpPr>
          <p:cNvPr id="6" name="Rectangle 5">
            <a:extLst/>
          </p:cNvPr>
          <p:cNvSpPr/>
          <p:nvPr/>
        </p:nvSpPr>
        <p:spPr>
          <a:xfrm>
            <a:off x="6411913" y="6453188"/>
            <a:ext cx="2676525" cy="273050"/>
          </a:xfrm>
          <a:prstGeom prst="rect">
            <a:avLst/>
          </a:prstGeom>
          <a:solidFill>
            <a:srgbClr val="FFED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a:solidFill>
                  <a:schemeClr val="tx1"/>
                </a:solidFill>
              </a:rPr>
              <a:t>Not mentioned but value provided</a:t>
            </a:r>
            <a:endParaRPr lang="en-US" sz="1200" dirty="0">
              <a:solidFill>
                <a:schemeClr val="tx1"/>
              </a:solidFill>
            </a:endParaRPr>
          </a:p>
        </p:txBody>
      </p:sp>
      <p:sp>
        <p:nvSpPr>
          <p:cNvPr id="10" name="TextBox 9">
            <a:extLst/>
          </p:cNvPr>
          <p:cNvSpPr txBox="1"/>
          <p:nvPr/>
        </p:nvSpPr>
        <p:spPr>
          <a:xfrm rot="16200000">
            <a:off x="9721851" y="3179762"/>
            <a:ext cx="4629150" cy="307975"/>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US" sz="1400" b="1">
                <a:solidFill>
                  <a:schemeClr val="bg1"/>
                </a:solidFill>
                <a:latin typeface="+mn-lt"/>
                <a:cs typeface="+mn-cs"/>
              </a:rPr>
              <a:t>Genvoya</a:t>
            </a:r>
            <a:endParaRPr lang="en-US" sz="1400" b="1" dirty="0">
              <a:solidFill>
                <a:schemeClr val="bg1"/>
              </a:solidFill>
              <a:latin typeface="+mn-lt"/>
              <a:cs typeface="+mn-cs"/>
            </a:endParaRPr>
          </a:p>
        </p:txBody>
      </p:sp>
      <p:sp>
        <p:nvSpPr>
          <p:cNvPr id="8" name="Rectangle 7">
            <a:extLst>
              <a:ext uri="{FF2B5EF4-FFF2-40B4-BE49-F238E27FC236}">
                <a16:creationId xmlns:a16="http://schemas.microsoft.com/office/drawing/2014/main" xmlns="" id="{58ACDF55-293C-42F6-A898-1F79B930348B}"/>
              </a:ext>
            </a:extLst>
          </p:cNvPr>
          <p:cNvSpPr/>
          <p:nvPr/>
        </p:nvSpPr>
        <p:spPr>
          <a:xfrm>
            <a:off x="1042219" y="5648325"/>
            <a:ext cx="6096000" cy="400110"/>
          </a:xfrm>
          <a:prstGeom prst="rect">
            <a:avLst/>
          </a:prstGeom>
        </p:spPr>
        <p:txBody>
          <a:bodyPr>
            <a:spAutoFit/>
          </a:bodyPr>
          <a:lstStyle/>
          <a:p>
            <a:r>
              <a:rPr lang="en-US" sz="1000" dirty="0">
                <a:solidFill>
                  <a:srgbClr val="000000"/>
                </a:solidFill>
                <a:latin typeface="+mj-lt"/>
              </a:rPr>
              <a:t>Note: The Cost effectiveness and reduced budget impact shown here represent proposed values in payer discussions. Exact calculations regarding these measures were not available.</a:t>
            </a:r>
            <a:endParaRPr lang="en-US" sz="1000" dirty="0">
              <a:latin typeface="+mj-lt"/>
            </a:endParaRPr>
          </a:p>
        </p:txBody>
      </p:sp>
    </p:spTree>
    <p:extLst>
      <p:ext uri="{BB962C8B-B14F-4D97-AF65-F5344CB8AC3E}">
        <p14:creationId xmlns:p14="http://schemas.microsoft.com/office/powerpoint/2010/main" val="784118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06B446A2-C646-43E6-8B46-5B6FC4A0A39D}"/>
              </a:ext>
            </a:extLst>
          </p:cNvPr>
          <p:cNvGraphicFramePr>
            <a:graphicFrameLocks noChangeAspect="1"/>
          </p:cNvGraphicFramePr>
          <p:nvPr>
            <p:custDataLst>
              <p:tags r:id="rId2"/>
            </p:custDataLst>
            <p:extLst>
              <p:ext uri="{D42A27DB-BD31-4B8C-83A1-F6EECF244321}">
                <p14:modId xmlns:p14="http://schemas.microsoft.com/office/powerpoint/2010/main" val="1966277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3"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xmlns="" id="{06B446A2-C646-43E6-8B46-5B6FC4A0A39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9E642E80-3183-4311-BDA7-509D222EAF31}"/>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32770" name="Title 1"/>
          <p:cNvSpPr>
            <a:spLocks noGrp="1"/>
          </p:cNvSpPr>
          <p:nvPr>
            <p:ph type="title"/>
          </p:nvPr>
        </p:nvSpPr>
        <p:spPr bwMode="auto">
          <a:xfrm>
            <a:off x="384175" y="293688"/>
            <a:ext cx="11339513"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a:t>Of the proposed values, values in clinical outcome &amp; cost benefit were recognised but not the value in experience dimension</a:t>
            </a:r>
            <a:endParaRPr lang="en-US" altLang="en-US" dirty="0"/>
          </a:p>
        </p:txBody>
      </p:sp>
      <p:graphicFrame>
        <p:nvGraphicFramePr>
          <p:cNvPr id="4" name="Table 3">
            <a:extLst/>
          </p:cNvPr>
          <p:cNvGraphicFramePr>
            <a:graphicFrameLocks noGrp="1"/>
          </p:cNvGraphicFramePr>
          <p:nvPr>
            <p:extLst>
              <p:ext uri="{D42A27DB-BD31-4B8C-83A1-F6EECF244321}">
                <p14:modId xmlns:p14="http://schemas.microsoft.com/office/powerpoint/2010/main" val="1419663357"/>
              </p:ext>
            </p:extLst>
          </p:nvPr>
        </p:nvGraphicFramePr>
        <p:xfrm>
          <a:off x="395288" y="1373188"/>
          <a:ext cx="11328398" cy="4237038"/>
        </p:xfrm>
        <a:graphic>
          <a:graphicData uri="http://schemas.openxmlformats.org/drawingml/2006/table">
            <a:tbl>
              <a:tblPr bandRow="1">
                <a:tableStyleId>{2D5ABB26-0587-4C30-8999-92F81FD0307C}</a:tableStyleId>
              </a:tblPr>
              <a:tblGrid>
                <a:gridCol w="1405502">
                  <a:extLst>
                    <a:ext uri="{9D8B030D-6E8A-4147-A177-3AD203B41FA5}">
                      <a16:colId xmlns:a16="http://schemas.microsoft.com/office/drawing/2014/main" xmlns="" val="20000"/>
                    </a:ext>
                  </a:extLst>
                </a:gridCol>
                <a:gridCol w="1653816">
                  <a:extLst>
                    <a:ext uri="{9D8B030D-6E8A-4147-A177-3AD203B41FA5}">
                      <a16:colId xmlns:a16="http://schemas.microsoft.com/office/drawing/2014/main" xmlns="" val="20001"/>
                    </a:ext>
                  </a:extLst>
                </a:gridCol>
                <a:gridCol w="1653816">
                  <a:extLst>
                    <a:ext uri="{9D8B030D-6E8A-4147-A177-3AD203B41FA5}">
                      <a16:colId xmlns:a16="http://schemas.microsoft.com/office/drawing/2014/main" xmlns="" val="20002"/>
                    </a:ext>
                  </a:extLst>
                </a:gridCol>
                <a:gridCol w="1653816">
                  <a:extLst>
                    <a:ext uri="{9D8B030D-6E8A-4147-A177-3AD203B41FA5}">
                      <a16:colId xmlns:a16="http://schemas.microsoft.com/office/drawing/2014/main" xmlns="" val="20003"/>
                    </a:ext>
                  </a:extLst>
                </a:gridCol>
                <a:gridCol w="1653816">
                  <a:extLst>
                    <a:ext uri="{9D8B030D-6E8A-4147-A177-3AD203B41FA5}">
                      <a16:colId xmlns:a16="http://schemas.microsoft.com/office/drawing/2014/main" xmlns="" val="20004"/>
                    </a:ext>
                  </a:extLst>
                </a:gridCol>
                <a:gridCol w="1653816">
                  <a:extLst>
                    <a:ext uri="{9D8B030D-6E8A-4147-A177-3AD203B41FA5}">
                      <a16:colId xmlns:a16="http://schemas.microsoft.com/office/drawing/2014/main" xmlns="" val="20005"/>
                    </a:ext>
                  </a:extLst>
                </a:gridCol>
                <a:gridCol w="1653816">
                  <a:extLst>
                    <a:ext uri="{9D8B030D-6E8A-4147-A177-3AD203B41FA5}">
                      <a16:colId xmlns:a16="http://schemas.microsoft.com/office/drawing/2014/main" xmlns="" val="20006"/>
                    </a:ext>
                  </a:extLst>
                </a:gridCol>
              </a:tblGrid>
              <a:tr h="518199">
                <a:tc>
                  <a:txBody>
                    <a:bodyPr/>
                    <a:lstStyle/>
                    <a:p>
                      <a:pPr algn="ctr"/>
                      <a:r>
                        <a:rPr lang="en-US" sz="1400" b="1"/>
                        <a:t>VALUE DIMENSION</a:t>
                      </a:r>
                      <a:endParaRPr lang="en-US" sz="1400" dirty="0"/>
                    </a:p>
                  </a:txBody>
                  <a:tcPr marL="91444" marR="91444" marT="45723" marB="45723" anchor="ctr"/>
                </a:tc>
                <a:tc gridSpan="3">
                  <a:txBody>
                    <a:bodyPr/>
                    <a:lstStyle/>
                    <a:p>
                      <a:pPr algn="ctr"/>
                      <a:r>
                        <a:rPr lang="en-US" sz="1400" b="1" dirty="0">
                          <a:solidFill>
                            <a:schemeClr val="bg1"/>
                          </a:solidFill>
                        </a:rPr>
                        <a:t>Outcome </a:t>
                      </a:r>
                    </a:p>
                  </a:txBody>
                  <a:tcPr marL="91444" marR="91444" marT="45723" marB="45723"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marL="91444" marR="91444" marT="45723" marB="45723"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518199">
                <a:tc>
                  <a:txBody>
                    <a:bodyPr/>
                    <a:lstStyle/>
                    <a:p>
                      <a:pPr algn="ctr"/>
                      <a:r>
                        <a:rPr lang="en-US" sz="1400" b="1"/>
                        <a:t>VALUE EXPRESSION</a:t>
                      </a:r>
                      <a:endParaRPr lang="en-US" sz="1400" b="1" dirty="0"/>
                    </a:p>
                  </a:txBody>
                  <a:tcPr marL="91444" marR="91444" marT="45723" marB="45723" anchor="ctr"/>
                </a:tc>
                <a:tc>
                  <a:txBody>
                    <a:bodyPr/>
                    <a:lstStyle/>
                    <a:p>
                      <a:pPr algn="ctr"/>
                      <a:r>
                        <a:rPr lang="en-US" sz="1400" b="1">
                          <a:solidFill>
                            <a:schemeClr val="tx2"/>
                          </a:solidFill>
                        </a:rPr>
                        <a:t>Clinical outcome benefit</a:t>
                      </a:r>
                      <a:endParaRPr lang="en-US" sz="1400" b="1" dirty="0">
                        <a:solidFill>
                          <a:schemeClr val="tx2"/>
                        </a:solidFill>
                      </a:endParaRPr>
                    </a:p>
                  </a:txBody>
                  <a:tcPr marL="91444" marR="91444" marT="45723" marB="45723"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marL="91444" marR="91444" marT="45723" marB="45723"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marL="91444" marR="91444" marT="45723" marB="45723"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marL="91444" marR="91444" marT="45723" marB="45723"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marL="91444" marR="91444" marT="45723" marB="45723"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marL="91444" marR="91444" marT="45723" marB="45723"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10001"/>
                  </a:ext>
                </a:extLst>
              </a:tr>
              <a:tr h="640128">
                <a:tc rowSpan="5">
                  <a:txBody>
                    <a:bodyPr/>
                    <a:lstStyle/>
                    <a:p>
                      <a:pPr algn="ctr"/>
                      <a:r>
                        <a:rPr lang="en-US" sz="1400" b="1" dirty="0"/>
                        <a:t>VALUE DRIVERS </a:t>
                      </a:r>
                    </a:p>
                  </a:txBody>
                  <a:tcPr marL="91444" marR="91444" marT="45723" marB="45723">
                    <a:lnR w="76200" cap="flat" cmpd="sng" algn="ctr">
                      <a:solidFill>
                        <a:schemeClr val="bg1"/>
                      </a:solidFill>
                      <a:prstDash val="solid"/>
                      <a:round/>
                      <a:headEnd type="none" w="med" len="med"/>
                      <a:tailEnd type="none" w="med" len="med"/>
                    </a:lnR>
                  </a:tcPr>
                </a:tc>
                <a:tc>
                  <a:txBody>
                    <a:bodyPr/>
                    <a:lstStyle/>
                    <a:p>
                      <a:pPr algn="ctr"/>
                      <a:r>
                        <a:rPr lang="en-US" sz="1200">
                          <a:solidFill>
                            <a:schemeClr val="tx2"/>
                          </a:solidFill>
                        </a:rPr>
                        <a:t>Efficacy benefit</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kern="1200">
                          <a:solidFill>
                            <a:schemeClr val="tx2"/>
                          </a:solidFill>
                          <a:latin typeface="+mn-lt"/>
                          <a:ea typeface="+mn-ea"/>
                          <a:cs typeface="+mn-cs"/>
                        </a:rPr>
                        <a:t>Cost effectiveness</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Reduced R&amp;D costs / risks</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200">
                          <a:solidFill>
                            <a:schemeClr val="tx2"/>
                          </a:solidFill>
                        </a:rPr>
                        <a:t>Lower dose burden</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resource/facility use</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extLst>
                  <a:ext uri="{0D108BD9-81ED-4DB2-BD59-A6C34878D82A}">
                    <a16:rowId xmlns:a16="http://schemas.microsoft.com/office/drawing/2014/main" xmlns="" val="10002"/>
                  </a:ext>
                </a:extLst>
              </a:tr>
              <a:tr h="640128">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AE/safety benefit</a:t>
                      </a: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budget impact</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Efficient resource use</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Easier administration/use</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40128">
                <a:tc vMerge="1">
                  <a:txBody>
                    <a:bodyPr/>
                    <a:lstStyle/>
                    <a:p>
                      <a:pPr algn="ctr"/>
                      <a:endParaRPr lang="en-GB" sz="1400" dirty="0"/>
                    </a:p>
                  </a:txBody>
                  <a:tcPr anchor="ctr"/>
                </a:tc>
                <a:tc>
                  <a:txBody>
                    <a:bodyPr/>
                    <a:lstStyle/>
                    <a:p>
                      <a:pPr algn="ctr"/>
                      <a:r>
                        <a:rPr lang="en-US" sz="1200">
                          <a:solidFill>
                            <a:schemeClr val="tx2"/>
                          </a:solidFill>
                        </a:rPr>
                        <a:t>HRQoL benefit</a:t>
                      </a:r>
                      <a:endParaRPr lang="en-US" sz="1200" dirty="0">
                        <a:solidFill>
                          <a:schemeClr val="tx2"/>
                        </a:solidFill>
                      </a:endParaRP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Price reduction due to competition</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40128">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40128">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9" name="Rectangle 8">
            <a:extLst/>
          </p:cNvPr>
          <p:cNvSpPr/>
          <p:nvPr/>
        </p:nvSpPr>
        <p:spPr>
          <a:xfrm>
            <a:off x="4219575" y="6453188"/>
            <a:ext cx="1365250" cy="2809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a:solidFill>
                  <a:schemeClr val="tx1"/>
                </a:solidFill>
              </a:rPr>
              <a:t>Fully recognised</a:t>
            </a:r>
            <a:endParaRPr lang="en-US" sz="1200" dirty="0">
              <a:solidFill>
                <a:schemeClr val="tx1"/>
              </a:solidFill>
            </a:endParaRPr>
          </a:p>
        </p:txBody>
      </p:sp>
      <p:sp>
        <p:nvSpPr>
          <p:cNvPr id="10" name="Rectangle 9">
            <a:extLst/>
          </p:cNvPr>
          <p:cNvSpPr/>
          <p:nvPr/>
        </p:nvSpPr>
        <p:spPr>
          <a:xfrm>
            <a:off x="5792788" y="6442075"/>
            <a:ext cx="1508125" cy="3048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a:solidFill>
                  <a:schemeClr val="tx1"/>
                </a:solidFill>
              </a:rPr>
              <a:t>Partially recognised</a:t>
            </a:r>
            <a:endParaRPr lang="en-US" sz="1200" dirty="0">
              <a:solidFill>
                <a:schemeClr val="tx1"/>
              </a:solidFill>
            </a:endParaRPr>
          </a:p>
        </p:txBody>
      </p:sp>
      <p:sp>
        <p:nvSpPr>
          <p:cNvPr id="11" name="Rectangle 10">
            <a:extLst/>
          </p:cNvPr>
          <p:cNvSpPr/>
          <p:nvPr/>
        </p:nvSpPr>
        <p:spPr>
          <a:xfrm>
            <a:off x="7508875" y="6442075"/>
            <a:ext cx="1508125" cy="304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a:solidFill>
                  <a:schemeClr val="tx1"/>
                </a:solidFill>
              </a:rPr>
              <a:t>Not recognised</a:t>
            </a:r>
            <a:endParaRPr lang="en-US" sz="1200" dirty="0">
              <a:solidFill>
                <a:schemeClr val="tx1"/>
              </a:solidFill>
            </a:endParaRPr>
          </a:p>
        </p:txBody>
      </p:sp>
      <p:sp>
        <p:nvSpPr>
          <p:cNvPr id="32831" name="TextBox 11"/>
          <p:cNvSpPr txBox="1">
            <a:spLocks noChangeArrowheads="1"/>
          </p:cNvSpPr>
          <p:nvPr/>
        </p:nvSpPr>
        <p:spPr bwMode="auto">
          <a:xfrm>
            <a:off x="2054225" y="5829300"/>
            <a:ext cx="77787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chemeClr val="accent1"/>
                </a:solidFill>
              </a:rPr>
              <a:t>Value recognition varied across countries</a:t>
            </a:r>
            <a:endParaRPr lang="en-US" altLang="en-US" sz="1600" b="1" dirty="0">
              <a:solidFill>
                <a:schemeClr val="accent1"/>
              </a:solidFill>
            </a:endParaRPr>
          </a:p>
        </p:txBody>
      </p:sp>
      <p:sp>
        <p:nvSpPr>
          <p:cNvPr id="16" name="TextBox 15">
            <a:extLst/>
          </p:cNvPr>
          <p:cNvSpPr txBox="1"/>
          <p:nvPr/>
        </p:nvSpPr>
        <p:spPr>
          <a:xfrm rot="16200000">
            <a:off x="9721851" y="3179762"/>
            <a:ext cx="4629150" cy="307975"/>
          </a:xfrm>
          <a:prstGeom prst="rect">
            <a:avLst/>
          </a:prstGeom>
          <a:solidFill>
            <a:schemeClr val="accent2">
              <a:lumMod val="60000"/>
              <a:lumOff val="40000"/>
            </a:schemeClr>
          </a:solidFill>
        </p:spPr>
        <p:txBody>
          <a:bodyPr>
            <a:spAutoFit/>
          </a:bodyPr>
          <a:lstStyle/>
          <a:p>
            <a:pPr algn="ctr" eaLnBrk="1" fontAlgn="auto" hangingPunct="1">
              <a:spcBef>
                <a:spcPts val="0"/>
              </a:spcBef>
              <a:spcAft>
                <a:spcPts val="0"/>
              </a:spcAft>
              <a:defRPr/>
            </a:pPr>
            <a:r>
              <a:rPr lang="en-US" sz="1400" b="1">
                <a:solidFill>
                  <a:schemeClr val="bg1"/>
                </a:solidFill>
                <a:latin typeface="+mn-lt"/>
                <a:cs typeface="+mn-cs"/>
              </a:rPr>
              <a:t>Genvoya</a:t>
            </a:r>
            <a:endParaRPr lang="en-US" sz="1400" b="1" dirty="0">
              <a:solidFill>
                <a:schemeClr val="bg1"/>
              </a:solidFill>
              <a:latin typeface="+mn-lt"/>
              <a:cs typeface="+mn-cs"/>
            </a:endParaRPr>
          </a:p>
        </p:txBody>
      </p:sp>
      <p:sp>
        <p:nvSpPr>
          <p:cNvPr id="12" name="Rectangle 11">
            <a:extLst>
              <a:ext uri="{FF2B5EF4-FFF2-40B4-BE49-F238E27FC236}">
                <a16:creationId xmlns:a16="http://schemas.microsoft.com/office/drawing/2014/main" xmlns="" id="{92AAA6D7-C356-4209-AA2F-9E458581D84E}"/>
              </a:ext>
            </a:extLst>
          </p:cNvPr>
          <p:cNvSpPr/>
          <p:nvPr/>
        </p:nvSpPr>
        <p:spPr>
          <a:xfrm>
            <a:off x="678425" y="5483166"/>
            <a:ext cx="6096000" cy="400110"/>
          </a:xfrm>
          <a:prstGeom prst="rect">
            <a:avLst/>
          </a:prstGeom>
        </p:spPr>
        <p:txBody>
          <a:bodyPr>
            <a:spAutoFit/>
          </a:bodyPr>
          <a:lstStyle/>
          <a:p>
            <a:r>
              <a:rPr lang="en-US" sz="1000" dirty="0">
                <a:solidFill>
                  <a:srgbClr val="000000"/>
                </a:solidFill>
                <a:latin typeface="+mj-lt"/>
              </a:rPr>
              <a:t>Note: The Cost effectiveness and reduced budget impact shown here represent proposed values in payer discussions. Exact calculations regarding these measures were not available.</a:t>
            </a:r>
            <a:endParaRPr lang="en-US" sz="1000" dirty="0">
              <a:latin typeface="+mj-lt"/>
            </a:endParaRPr>
          </a:p>
        </p:txBody>
      </p:sp>
    </p:spTree>
    <p:extLst>
      <p:ext uri="{BB962C8B-B14F-4D97-AF65-F5344CB8AC3E}">
        <p14:creationId xmlns:p14="http://schemas.microsoft.com/office/powerpoint/2010/main" val="1521706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7929792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7" name="think-cell Slide" r:id="rId6" imgW="270" imgH="270" progId="TCLayout.ActiveDocument.1">
                  <p:embed/>
                </p:oleObj>
              </mc:Choice>
              <mc:Fallback>
                <p:oleObj name="think-cell Slide" r:id="rId6" imgW="270" imgH="270" progId="TCLayout.ActiveDocument.1">
                  <p:embed/>
                  <p:pic>
                    <p:nvPicPr>
                      <p:cNvPr id="10" name="Object 9"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graphicFrame>
        <p:nvGraphicFramePr>
          <p:cNvPr id="37" name="Table 36">
            <a:extLst>
              <a:ext uri="{FF2B5EF4-FFF2-40B4-BE49-F238E27FC236}">
                <a16:creationId xmlns:a16="http://schemas.microsoft.com/office/drawing/2014/main" xmlns="" id="{10B5B9AB-3DF8-43F6-A3FB-9DB124106A2E}"/>
              </a:ext>
            </a:extLst>
          </p:cNvPr>
          <p:cNvGraphicFramePr>
            <a:graphicFrameLocks noGrp="1"/>
          </p:cNvGraphicFramePr>
          <p:nvPr>
            <p:extLst>
              <p:ext uri="{D42A27DB-BD31-4B8C-83A1-F6EECF244321}">
                <p14:modId xmlns:p14="http://schemas.microsoft.com/office/powerpoint/2010/main" val="3434624435"/>
              </p:ext>
            </p:extLst>
          </p:nvPr>
        </p:nvGraphicFramePr>
        <p:xfrm>
          <a:off x="2451011" y="1992313"/>
          <a:ext cx="7289978" cy="3674364"/>
        </p:xfrm>
        <a:graphic>
          <a:graphicData uri="http://schemas.openxmlformats.org/drawingml/2006/table">
            <a:tbl>
              <a:tblPr bandRow="1">
                <a:tableStyleId>{2D5ABB26-0587-4C30-8999-92F81FD0307C}</a:tableStyleId>
              </a:tblPr>
              <a:tblGrid>
                <a:gridCol w="1955715">
                  <a:extLst>
                    <a:ext uri="{9D8B030D-6E8A-4147-A177-3AD203B41FA5}">
                      <a16:colId xmlns:a16="http://schemas.microsoft.com/office/drawing/2014/main" xmlns="" val="3011871056"/>
                    </a:ext>
                  </a:extLst>
                </a:gridCol>
                <a:gridCol w="1057172">
                  <a:extLst>
                    <a:ext uri="{9D8B030D-6E8A-4147-A177-3AD203B41FA5}">
                      <a16:colId xmlns:a16="http://schemas.microsoft.com/office/drawing/2014/main" xmlns="" val="4202559813"/>
                    </a:ext>
                  </a:extLst>
                </a:gridCol>
                <a:gridCol w="1053776">
                  <a:extLst>
                    <a:ext uri="{9D8B030D-6E8A-4147-A177-3AD203B41FA5}">
                      <a16:colId xmlns:a16="http://schemas.microsoft.com/office/drawing/2014/main" xmlns="" val="2065100940"/>
                    </a:ext>
                  </a:extLst>
                </a:gridCol>
                <a:gridCol w="1227339">
                  <a:extLst>
                    <a:ext uri="{9D8B030D-6E8A-4147-A177-3AD203B41FA5}">
                      <a16:colId xmlns:a16="http://schemas.microsoft.com/office/drawing/2014/main" xmlns="" val="2540257438"/>
                    </a:ext>
                  </a:extLst>
                </a:gridCol>
                <a:gridCol w="1995976">
                  <a:extLst>
                    <a:ext uri="{9D8B030D-6E8A-4147-A177-3AD203B41FA5}">
                      <a16:colId xmlns:a16="http://schemas.microsoft.com/office/drawing/2014/main" xmlns="" val="1687429742"/>
                    </a:ext>
                  </a:extLst>
                </a:gridCol>
              </a:tblGrid>
              <a:tr h="4592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Key Value Propositions</a:t>
                      </a:r>
                      <a:endParaRPr lang="en-US" sz="1200" b="1" dirty="0">
                        <a:solidFill>
                          <a:schemeClr val="bg1"/>
                        </a:solidFill>
                      </a:endParaRPr>
                    </a:p>
                  </a:txBody>
                  <a:tcPr anchor="ctr">
                    <a:solidFill>
                      <a:schemeClr val="bg1">
                        <a:lumMod val="50000"/>
                      </a:schemeClr>
                    </a:solidFill>
                  </a:tcPr>
                </a:tc>
                <a:tc gridSpan="3">
                  <a:txBody>
                    <a:bodyPr/>
                    <a:lstStyle/>
                    <a:p>
                      <a:pPr algn="ctr"/>
                      <a:r>
                        <a:rPr lang="en-US" sz="1400" b="1" dirty="0">
                          <a:solidFill>
                            <a:schemeClr val="bg1"/>
                          </a:solidFill>
                        </a:rPr>
                        <a:t>Stakeholder</a:t>
                      </a:r>
                    </a:p>
                  </a:txBody>
                  <a:tcPr anchor="ctr">
                    <a:solidFill>
                      <a:schemeClr val="bg1">
                        <a:lumMod val="65000"/>
                      </a:schemeClr>
                    </a:solidFill>
                  </a:tcPr>
                </a:tc>
                <a:tc hMerge="1">
                  <a:txBody>
                    <a:bodyPr/>
                    <a:lstStyle/>
                    <a:p>
                      <a:endParaRPr lang="en-GB"/>
                    </a:p>
                  </a:txBody>
                  <a:tcPr/>
                </a:tc>
                <a:tc hMerge="1">
                  <a:txBody>
                    <a:bodyPr/>
                    <a:lstStyle/>
                    <a:p>
                      <a:pPr algn="ctr"/>
                      <a:endParaRPr lang="en-GB" sz="1200" b="1" dirty="0">
                        <a:solidFill>
                          <a:schemeClr val="bg1"/>
                        </a:solidFill>
                      </a:endParaRPr>
                    </a:p>
                  </a:txBody>
                  <a:tcPr anchor="ctr">
                    <a:solidFill>
                      <a:schemeClr val="bg1">
                        <a:lumMod val="65000"/>
                      </a:schemeClr>
                    </a:solidFill>
                  </a:tcPr>
                </a:tc>
                <a:tc rowSpan="2">
                  <a:txBody>
                    <a:bodyPr/>
                    <a:lstStyle/>
                    <a:p>
                      <a:pPr algn="ctr"/>
                      <a:r>
                        <a:rPr lang="en-US" sz="1400" b="1" dirty="0">
                          <a:solidFill>
                            <a:schemeClr val="tx1"/>
                          </a:solidFill>
                        </a:rPr>
                        <a:t>Issue/Challenge</a:t>
                      </a:r>
                    </a:p>
                  </a:txBody>
                  <a:tcPr anchor="ctr">
                    <a:lnB w="12700" cap="flat" cmpd="sng" algn="ctr">
                      <a:solidFill>
                        <a:schemeClr val="accent3">
                          <a:lumMod val="7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4263374627"/>
                  </a:ext>
                </a:extLst>
              </a:tr>
              <a:tr h="7462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p>
                  </a:txBody>
                  <a:tcPr anchor="ctr"/>
                </a:tc>
                <a:tc>
                  <a:txBody>
                    <a:bodyPr/>
                    <a:lstStyle/>
                    <a:p>
                      <a:pPr algn="ctr"/>
                      <a:r>
                        <a:rPr lang="en-US" sz="1200" b="1">
                          <a:solidFill>
                            <a:schemeClr val="tx1"/>
                          </a:solidFill>
                        </a:rPr>
                        <a:t>Payer</a:t>
                      </a:r>
                      <a:endParaRPr lang="en-US" sz="1200" b="1" dirty="0">
                        <a:solidFill>
                          <a:schemeClr val="tx1"/>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200" b="1">
                          <a:solidFill>
                            <a:schemeClr val="tx1"/>
                          </a:solidFill>
                        </a:rPr>
                        <a:t>Clinical</a:t>
                      </a:r>
                      <a:r>
                        <a:rPr lang="en-US" sz="1200" b="1" baseline="0">
                          <a:solidFill>
                            <a:schemeClr val="tx1"/>
                          </a:solidFill>
                        </a:rPr>
                        <a:t> KOL</a:t>
                      </a:r>
                      <a:endParaRPr lang="en-US" sz="1200" b="1" dirty="0">
                        <a:solidFill>
                          <a:schemeClr val="tx1"/>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200" b="1">
                          <a:solidFill>
                            <a:schemeClr val="tx1"/>
                          </a:solidFill>
                        </a:rPr>
                        <a:t>Patient</a:t>
                      </a:r>
                      <a:endParaRPr lang="en-US" sz="1200" b="1" dirty="0">
                        <a:solidFill>
                          <a:schemeClr val="tx1"/>
                        </a:solidFill>
                      </a:endParaRPr>
                    </a:p>
                  </a:txBody>
                  <a:tcPr anchor="ctr">
                    <a:lnB w="12700" cap="flat" cmpd="sng" algn="ctr">
                      <a:solidFill>
                        <a:schemeClr val="accent3">
                          <a:lumMod val="75000"/>
                        </a:schemeClr>
                      </a:solidFill>
                      <a:prstDash val="sysDot"/>
                      <a:round/>
                      <a:headEnd type="none" w="med" len="med"/>
                      <a:tailEnd type="none" w="med" len="med"/>
                    </a:lnB>
                    <a:noFill/>
                  </a:tcPr>
                </a:tc>
                <a:tc vMerge="1">
                  <a:txBody>
                    <a:bodyPr/>
                    <a:lstStyle/>
                    <a:p>
                      <a:pPr algn="ctr"/>
                      <a:endParaRPr lang="en-GB" sz="1200" b="1" dirty="0">
                        <a:solidFill>
                          <a:schemeClr val="tx1"/>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519344">
                <a:tc>
                  <a:txBody>
                    <a:bodyPr/>
                    <a:lstStyle/>
                    <a:p>
                      <a:pPr algn="ctr"/>
                      <a:r>
                        <a:rPr lang="en-US" sz="1400" b="1"/>
                        <a:t>Lower renal or bone toxicity</a:t>
                      </a:r>
                    </a:p>
                    <a:p>
                      <a:pPr algn="ctr"/>
                      <a:endParaRPr lang="en-US" sz="1400" b="1" dirty="0"/>
                    </a:p>
                  </a:txBody>
                  <a:tcPr anchor="ctr">
                    <a:lnR w="76200" cap="flat" cmpd="sng" algn="ctr">
                      <a:solidFill>
                        <a:schemeClr val="bg1"/>
                      </a:solidFill>
                      <a:prstDash val="solid"/>
                      <a:round/>
                      <a:headEnd type="none" w="med" len="med"/>
                      <a:tailEnd type="none" w="med" len="med"/>
                    </a:lnR>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D1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D1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US" sz="1200" dirty="0">
                          <a:solidFill>
                            <a:schemeClr val="tx1"/>
                          </a:solidFill>
                        </a:rPr>
                        <a:t>Renal</a:t>
                      </a:r>
                      <a:r>
                        <a:rPr lang="en-US" sz="1200" baseline="0" dirty="0">
                          <a:solidFill>
                            <a:schemeClr val="tx1"/>
                          </a:solidFill>
                        </a:rPr>
                        <a:t> or bone issue in a small proportion of patients (~20%)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Payers wanted to see impact of efficacy from this improvement and also wanted head-to-head data against competitors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rPr>
                        <a:t>Patient experience and convenience not considered important for payer decisions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804651146"/>
                  </a:ext>
                </a:extLst>
              </a:tr>
            </a:tbl>
          </a:graphicData>
        </a:graphic>
      </p:graphicFrame>
      <p:sp>
        <p:nvSpPr>
          <p:cNvPr id="62" name="Rectangle 61">
            <a:extLst>
              <a:ext uri="{FF2B5EF4-FFF2-40B4-BE49-F238E27FC236}">
                <a16:creationId xmlns:a16="http://schemas.microsoft.com/office/drawing/2014/main" xmlns="" id="{0788D39A-966A-4A3D-839B-F300C01D0366}"/>
              </a:ext>
            </a:extLst>
          </p:cNvPr>
          <p:cNvSpPr/>
          <p:nvPr/>
        </p:nvSpPr>
        <p:spPr>
          <a:xfrm>
            <a:off x="2007571" y="6059500"/>
            <a:ext cx="609600" cy="220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4" name="TextBox 63">
            <a:extLst>
              <a:ext uri="{FF2B5EF4-FFF2-40B4-BE49-F238E27FC236}">
                <a16:creationId xmlns:a16="http://schemas.microsoft.com/office/drawing/2014/main" xmlns="" id="{5EFCB274-11AC-4FE4-A2C5-7B2CBD01D4AD}"/>
              </a:ext>
            </a:extLst>
          </p:cNvPr>
          <p:cNvSpPr txBox="1"/>
          <p:nvPr/>
        </p:nvSpPr>
        <p:spPr>
          <a:xfrm>
            <a:off x="2602657" y="6046770"/>
            <a:ext cx="1427018" cy="246221"/>
          </a:xfrm>
          <a:prstGeom prst="rect">
            <a:avLst/>
          </a:prstGeom>
          <a:noFill/>
        </p:spPr>
        <p:txBody>
          <a:bodyPr wrap="square" rtlCol="0">
            <a:spAutoFit/>
          </a:bodyPr>
          <a:lstStyle/>
          <a:p>
            <a:r>
              <a:rPr lang="en-US" sz="1000"/>
              <a:t>Significantly important</a:t>
            </a:r>
            <a:endParaRPr lang="en-US" sz="1000" dirty="0"/>
          </a:p>
        </p:txBody>
      </p:sp>
      <p:sp>
        <p:nvSpPr>
          <p:cNvPr id="65" name="Rectangle 64">
            <a:extLst>
              <a:ext uri="{FF2B5EF4-FFF2-40B4-BE49-F238E27FC236}">
                <a16:creationId xmlns:a16="http://schemas.microsoft.com/office/drawing/2014/main" xmlns="" id="{E59415AB-F937-4BB5-882D-8CD22F0A53C0}"/>
              </a:ext>
            </a:extLst>
          </p:cNvPr>
          <p:cNvSpPr/>
          <p:nvPr/>
        </p:nvSpPr>
        <p:spPr>
          <a:xfrm>
            <a:off x="4242725" y="6059500"/>
            <a:ext cx="609600" cy="22076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6" name="TextBox 65">
            <a:extLst>
              <a:ext uri="{FF2B5EF4-FFF2-40B4-BE49-F238E27FC236}">
                <a16:creationId xmlns:a16="http://schemas.microsoft.com/office/drawing/2014/main" xmlns="" id="{B4FF07F9-501D-4299-B191-EF724B9BF15C}"/>
              </a:ext>
            </a:extLst>
          </p:cNvPr>
          <p:cNvSpPr txBox="1"/>
          <p:nvPr/>
        </p:nvSpPr>
        <p:spPr>
          <a:xfrm>
            <a:off x="4852325" y="6046770"/>
            <a:ext cx="1617748" cy="246221"/>
          </a:xfrm>
          <a:prstGeom prst="rect">
            <a:avLst/>
          </a:prstGeom>
          <a:noFill/>
        </p:spPr>
        <p:txBody>
          <a:bodyPr wrap="square" rtlCol="0">
            <a:spAutoFit/>
          </a:bodyPr>
          <a:lstStyle/>
          <a:p>
            <a:r>
              <a:rPr lang="en-US" sz="1000"/>
              <a:t>Moderate</a:t>
            </a:r>
            <a:endParaRPr lang="en-US" sz="1000" dirty="0"/>
          </a:p>
        </p:txBody>
      </p:sp>
      <p:sp>
        <p:nvSpPr>
          <p:cNvPr id="67" name="Rectangle 66">
            <a:extLst>
              <a:ext uri="{FF2B5EF4-FFF2-40B4-BE49-F238E27FC236}">
                <a16:creationId xmlns:a16="http://schemas.microsoft.com/office/drawing/2014/main" xmlns="" id="{770B3D6A-13D0-403C-A5D0-BBB08F97993E}"/>
              </a:ext>
            </a:extLst>
          </p:cNvPr>
          <p:cNvSpPr/>
          <p:nvPr/>
        </p:nvSpPr>
        <p:spPr>
          <a:xfrm>
            <a:off x="5596917" y="6046770"/>
            <a:ext cx="609600" cy="2207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8" name="TextBox 67">
            <a:extLst>
              <a:ext uri="{FF2B5EF4-FFF2-40B4-BE49-F238E27FC236}">
                <a16:creationId xmlns:a16="http://schemas.microsoft.com/office/drawing/2014/main" xmlns="" id="{B503DB6A-767C-417B-8B7E-46308E83C864}"/>
              </a:ext>
            </a:extLst>
          </p:cNvPr>
          <p:cNvSpPr txBox="1"/>
          <p:nvPr/>
        </p:nvSpPr>
        <p:spPr>
          <a:xfrm>
            <a:off x="6264829" y="6046771"/>
            <a:ext cx="1518942" cy="246221"/>
          </a:xfrm>
          <a:prstGeom prst="rect">
            <a:avLst/>
          </a:prstGeom>
          <a:noFill/>
        </p:spPr>
        <p:txBody>
          <a:bodyPr wrap="square" rtlCol="0">
            <a:spAutoFit/>
          </a:bodyPr>
          <a:lstStyle/>
          <a:p>
            <a:r>
              <a:rPr lang="en-US" sz="1000"/>
              <a:t>Not important</a:t>
            </a:r>
            <a:endParaRPr lang="en-US" sz="1000" dirty="0"/>
          </a:p>
        </p:txBody>
      </p:sp>
      <p:sp>
        <p:nvSpPr>
          <p:cNvPr id="2" name="Title 1"/>
          <p:cNvSpPr>
            <a:spLocks noGrp="1"/>
          </p:cNvSpPr>
          <p:nvPr>
            <p:ph type="title"/>
          </p:nvPr>
        </p:nvSpPr>
        <p:spPr/>
        <p:txBody>
          <a:bodyPr/>
          <a:lstStyle/>
          <a:p>
            <a:r>
              <a:rPr lang="en-US"/>
              <a:t>Patients view the improvements in safety and reduction in testing of higher importance compared to payers</a:t>
            </a:r>
            <a:endParaRPr lang="en-US" dirty="0"/>
          </a:p>
        </p:txBody>
      </p:sp>
      <p:sp>
        <p:nvSpPr>
          <p:cNvPr id="17" name="TextBox 16">
            <a:extLst>
              <a:ext uri="{FF2B5EF4-FFF2-40B4-BE49-F238E27FC236}">
                <a16:creationId xmlns:a16="http://schemas.microsoft.com/office/drawing/2014/main" xmlns="" id="{BB6DD411-1220-4FA8-95CF-50F89E9D3331}"/>
              </a:ext>
            </a:extLst>
          </p:cNvPr>
          <p:cNvSpPr txBox="1"/>
          <p:nvPr/>
        </p:nvSpPr>
        <p:spPr>
          <a:xfrm>
            <a:off x="4692357" y="1426426"/>
            <a:ext cx="4010318" cy="338554"/>
          </a:xfrm>
          <a:prstGeom prst="rect">
            <a:avLst/>
          </a:prstGeom>
          <a:noFill/>
        </p:spPr>
        <p:txBody>
          <a:bodyPr wrap="square" rtlCol="0">
            <a:spAutoFit/>
          </a:bodyPr>
          <a:lstStyle/>
          <a:p>
            <a:r>
              <a:rPr lang="en-US" sz="1600" b="1"/>
              <a:t>Importance of key value propositions</a:t>
            </a:r>
            <a:endParaRPr lang="en-US" sz="1600" b="1" dirty="0"/>
          </a:p>
        </p:txBody>
      </p:sp>
      <p:sp>
        <p:nvSpPr>
          <p:cNvPr id="24" name="TextBox 23">
            <a:extLst>
              <a:ext uri="{FF2B5EF4-FFF2-40B4-BE49-F238E27FC236}">
                <a16:creationId xmlns:a16="http://schemas.microsoft.com/office/drawing/2014/main" xmlns="" id="{6E1DDDE7-2507-4C3B-A9AF-F2FBB5238944}"/>
              </a:ext>
            </a:extLst>
          </p:cNvPr>
          <p:cNvSpPr txBox="1"/>
          <p:nvPr/>
        </p:nvSpPr>
        <p:spPr>
          <a:xfrm>
            <a:off x="348705" y="6150052"/>
            <a:ext cx="1828800" cy="230832"/>
          </a:xfrm>
          <a:prstGeom prst="rect">
            <a:avLst/>
          </a:prstGeom>
          <a:noFill/>
        </p:spPr>
        <p:txBody>
          <a:bodyPr wrap="square" rtlCol="0">
            <a:spAutoFit/>
          </a:bodyPr>
          <a:lstStyle/>
          <a:p>
            <a:r>
              <a:rPr lang="en-US" sz="900">
                <a:latin typeface="Arial Narrow" panose="020B0606020202030204" pitchFamily="34" charset="0"/>
              </a:rPr>
              <a:t>Source: PMR (n=27)</a:t>
            </a:r>
            <a:endParaRPr lang="en-US" sz="900" dirty="0">
              <a:latin typeface="Arial Narrow" panose="020B0606020202030204" pitchFamily="34" charset="0"/>
            </a:endParaRPr>
          </a:p>
        </p:txBody>
      </p:sp>
      <p:sp>
        <p:nvSpPr>
          <p:cNvPr id="22" name="TextBox 21">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Genvoya</a:t>
            </a:r>
            <a:endParaRPr lang="en-US" sz="1400" b="1" dirty="0">
              <a:solidFill>
                <a:schemeClr val="bg1"/>
              </a:solidFill>
            </a:endParaRPr>
          </a:p>
        </p:txBody>
      </p:sp>
    </p:spTree>
    <p:extLst>
      <p:ext uri="{BB962C8B-B14F-4D97-AF65-F5344CB8AC3E}">
        <p14:creationId xmlns:p14="http://schemas.microsoft.com/office/powerpoint/2010/main" val="3956988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596464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1" name="think-cell Slide" r:id="rId6" imgW="360" imgH="360" progId="TCLayout.ActiveDocument.1">
                  <p:embed/>
                </p:oleObj>
              </mc:Choice>
              <mc:Fallback>
                <p:oleObj name="think-cell Slide" r:id="rId6" imgW="360" imgH="360"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xmlns="" id="{E8E91244-B595-4B90-BDBC-9B92DC93F530}"/>
              </a:ext>
            </a:extLst>
          </p:cNvPr>
          <p:cNvSpPr>
            <a:spLocks noGrp="1"/>
          </p:cNvSpPr>
          <p:nvPr>
            <p:ph type="title"/>
          </p:nvPr>
        </p:nvSpPr>
        <p:spPr/>
        <p:txBody>
          <a:bodyPr/>
          <a:lstStyle/>
          <a:p>
            <a:r>
              <a:rPr lang="en-US"/>
              <a:t>Ixazomib (</a:t>
            </a:r>
            <a:r>
              <a:rPr lang="en-US">
                <a:latin typeface="Calibri" panose="020F0502020204030204" pitchFamily="34" charset="0"/>
                <a:ea typeface="Malgun Gothic" panose="020B0503020000020004" pitchFamily="34" charset="-127"/>
                <a:cs typeface="Times New Roman" panose="02020603050405020304" pitchFamily="18" charset="0"/>
              </a:rPr>
              <a:t>Ninlaro</a:t>
            </a:r>
            <a:r>
              <a:rPr lang="en-US"/>
              <a:t>)</a:t>
            </a:r>
            <a:endParaRPr lang="en-US" dirty="0"/>
          </a:p>
        </p:txBody>
      </p:sp>
    </p:spTree>
    <p:extLst>
      <p:ext uri="{BB962C8B-B14F-4D97-AF65-F5344CB8AC3E}">
        <p14:creationId xmlns:p14="http://schemas.microsoft.com/office/powerpoint/2010/main" val="1396820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xmlns="" id="{8E1E4F53-F086-4A4D-844A-4BD373C7378E}"/>
              </a:ext>
            </a:extLst>
          </p:cNvPr>
          <p:cNvGraphicFramePr>
            <a:graphicFrameLocks noChangeAspect="1"/>
          </p:cNvGraphicFramePr>
          <p:nvPr>
            <p:custDataLst>
              <p:tags r:id="rId2"/>
            </p:custDataLst>
            <p:extLst>
              <p:ext uri="{D42A27DB-BD31-4B8C-83A1-F6EECF244321}">
                <p14:modId xmlns:p14="http://schemas.microsoft.com/office/powerpoint/2010/main" val="611827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5" name="think-cell Slide" r:id="rId6" imgW="270" imgH="270" progId="TCLayout.ActiveDocument.1">
                  <p:embed/>
                </p:oleObj>
              </mc:Choice>
              <mc:Fallback>
                <p:oleObj name="think-cell Slide" r:id="rId6" imgW="270" imgH="270" progId="TCLayout.ActiveDocument.1">
                  <p:embed/>
                  <p:pic>
                    <p:nvPicPr>
                      <p:cNvPr id="20" name="Object 19" hidden="1">
                        <a:extLst>
                          <a:ext uri="{FF2B5EF4-FFF2-40B4-BE49-F238E27FC236}">
                            <a16:creationId xmlns:a16="http://schemas.microsoft.com/office/drawing/2014/main" xmlns="" id="{8E1E4F53-F086-4A4D-844A-4BD373C7378E}"/>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1" name="Rectangle 10" hidden="1"/>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400" b="1" dirty="0">
              <a:latin typeface="Arial" panose="020B0604020202020204" pitchFamily="34" charset="0"/>
              <a:ea typeface="+mj-ea"/>
              <a:cs typeface="+mj-cs"/>
              <a:sym typeface="Arial" panose="020B0604020202020204" pitchFamily="34" charset="0"/>
            </a:endParaRPr>
          </a:p>
        </p:txBody>
      </p:sp>
      <p:sp>
        <p:nvSpPr>
          <p:cNvPr id="10" name="TextBox 9">
            <a:extLst>
              <a:ext uri="{FF2B5EF4-FFF2-40B4-BE49-F238E27FC236}">
                <a16:creationId xmlns:a16="http://schemas.microsoft.com/office/drawing/2014/main" xmlns="" id="{649F4EE7-18B7-4C51-BB2F-2E05D7BBFAA0}"/>
              </a:ext>
            </a:extLst>
          </p:cNvPr>
          <p:cNvSpPr txBox="1"/>
          <p:nvPr/>
        </p:nvSpPr>
        <p:spPr>
          <a:xfrm>
            <a:off x="397353" y="1610328"/>
            <a:ext cx="7252850" cy="1308050"/>
          </a:xfrm>
          <a:prstGeom prst="rect">
            <a:avLst/>
          </a:prstGeom>
          <a:noFill/>
        </p:spPr>
        <p:txBody>
          <a:bodyPr wrap="square" rtlCol="0">
            <a:spAutoFit/>
          </a:bodyPr>
          <a:lstStyle/>
          <a:p>
            <a:r>
              <a:rPr lang="en-US" sz="1300" b="1">
                <a:solidFill>
                  <a:schemeClr val="tx1">
                    <a:lumMod val="50000"/>
                  </a:schemeClr>
                </a:solidFill>
              </a:rPr>
              <a:t>Molecule</a:t>
            </a:r>
            <a:r>
              <a:rPr lang="en-US" sz="1300" b="1" i="1">
                <a:solidFill>
                  <a:schemeClr val="tx1">
                    <a:lumMod val="50000"/>
                  </a:schemeClr>
                </a:solidFill>
              </a:rPr>
              <a:t>: </a:t>
            </a:r>
            <a:r>
              <a:rPr lang="en-US" sz="1300">
                <a:solidFill>
                  <a:schemeClr val="tx1">
                    <a:lumMod val="50000"/>
                  </a:schemeClr>
                </a:solidFill>
              </a:rPr>
              <a:t>Ixazomib; Ninlaro is a highly selective and reversible proteasome inhibitor. Ninlaro in combination with lenalidomide and dexamethasone (</a:t>
            </a:r>
            <a:r>
              <a:rPr lang="en-US" sz="1400"/>
              <a:t>LenDex)</a:t>
            </a:r>
            <a:r>
              <a:rPr lang="en-US" sz="1300">
                <a:solidFill>
                  <a:schemeClr val="tx1">
                    <a:lumMod val="50000"/>
                  </a:schemeClr>
                </a:solidFill>
              </a:rPr>
              <a:t> is indicated for the treatment of adult patients with multiple myeloma who have received at least one prior therapy. Ninlaro is the first oral proteasome inhibitor </a:t>
            </a:r>
          </a:p>
          <a:p>
            <a:r>
              <a:rPr lang="en-US" sz="1300" b="1">
                <a:solidFill>
                  <a:schemeClr val="tx1">
                    <a:lumMod val="50000"/>
                  </a:schemeClr>
                </a:solidFill>
              </a:rPr>
              <a:t>Posology</a:t>
            </a:r>
            <a:r>
              <a:rPr lang="en-US" sz="1300">
                <a:solidFill>
                  <a:schemeClr val="tx1">
                    <a:lumMod val="50000"/>
                  </a:schemeClr>
                </a:solidFill>
              </a:rPr>
              <a:t>: Orally once daily; 2.3/3/4 mg hard capsule</a:t>
            </a:r>
          </a:p>
          <a:p>
            <a:r>
              <a:rPr lang="en-US" sz="1300" b="1">
                <a:solidFill>
                  <a:schemeClr val="tx1">
                    <a:lumMod val="50000"/>
                  </a:schemeClr>
                </a:solidFill>
              </a:rPr>
              <a:t>Manufacturer &amp; EMA approval year</a:t>
            </a:r>
            <a:r>
              <a:rPr lang="en-US" sz="1300">
                <a:solidFill>
                  <a:schemeClr val="tx1">
                    <a:lumMod val="50000"/>
                  </a:schemeClr>
                </a:solidFill>
              </a:rPr>
              <a:t>: Takeda, 2016</a:t>
            </a:r>
            <a:endParaRPr lang="en-US" sz="1300" dirty="0">
              <a:solidFill>
                <a:schemeClr val="tx1">
                  <a:lumMod val="50000"/>
                </a:schemeClr>
              </a:solidFill>
            </a:endParaRPr>
          </a:p>
        </p:txBody>
      </p:sp>
      <p:sp>
        <p:nvSpPr>
          <p:cNvPr id="2" name="Title 1">
            <a:extLst>
              <a:ext uri="{FF2B5EF4-FFF2-40B4-BE49-F238E27FC236}">
                <a16:creationId xmlns:a16="http://schemas.microsoft.com/office/drawing/2014/main" xmlns="" id="{0BC9E42F-9ACD-40CA-AD62-2446DF580CA3}"/>
              </a:ext>
            </a:extLst>
          </p:cNvPr>
          <p:cNvSpPr>
            <a:spLocks noGrp="1"/>
          </p:cNvSpPr>
          <p:nvPr>
            <p:ph type="title"/>
          </p:nvPr>
        </p:nvSpPr>
        <p:spPr/>
        <p:txBody>
          <a:bodyPr anchor="t"/>
          <a:lstStyle/>
          <a:p>
            <a:r>
              <a:rPr lang="en-US" sz="2400"/>
              <a:t>Ninlaro is the first oral proteasome inhibitor used in combination with two other therapies with substantial PFS gains vs. oral doublets Rd</a:t>
            </a:r>
            <a:endParaRPr lang="en-US" sz="2400" dirty="0"/>
          </a:p>
        </p:txBody>
      </p:sp>
      <p:sp>
        <p:nvSpPr>
          <p:cNvPr id="6" name="Rectangle 5">
            <a:extLst>
              <a:ext uri="{FF2B5EF4-FFF2-40B4-BE49-F238E27FC236}">
                <a16:creationId xmlns:a16="http://schemas.microsoft.com/office/drawing/2014/main" xmlns="" id="{91671135-0173-41BC-A72F-0C1B07FDBC13}"/>
              </a:ext>
            </a:extLst>
          </p:cNvPr>
          <p:cNvSpPr/>
          <p:nvPr/>
        </p:nvSpPr>
        <p:spPr>
          <a:xfrm>
            <a:off x="367846" y="1258783"/>
            <a:ext cx="7202419"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Summary of Product</a:t>
            </a:r>
          </a:p>
          <a:p>
            <a:pPr algn="ctr"/>
            <a:endParaRPr lang="en-US" sz="1600" b="1" dirty="0"/>
          </a:p>
        </p:txBody>
      </p:sp>
      <p:sp>
        <p:nvSpPr>
          <p:cNvPr id="7" name="Rectangle 6">
            <a:extLst>
              <a:ext uri="{FF2B5EF4-FFF2-40B4-BE49-F238E27FC236}">
                <a16:creationId xmlns:a16="http://schemas.microsoft.com/office/drawing/2014/main" xmlns="" id="{0DE45EA2-43F0-4899-A451-64E676E087EA}"/>
              </a:ext>
            </a:extLst>
          </p:cNvPr>
          <p:cNvSpPr/>
          <p:nvPr/>
        </p:nvSpPr>
        <p:spPr>
          <a:xfrm>
            <a:off x="371473" y="1618920"/>
            <a:ext cx="7198793" cy="15282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 name="Rectangle 2">
            <a:extLst>
              <a:ext uri="{FF2B5EF4-FFF2-40B4-BE49-F238E27FC236}">
                <a16:creationId xmlns:a16="http://schemas.microsoft.com/office/drawing/2014/main" xmlns="" id="{75F61F2C-9309-4469-8586-2A70B2B3D5DF}"/>
              </a:ext>
            </a:extLst>
          </p:cNvPr>
          <p:cNvSpPr/>
          <p:nvPr/>
        </p:nvSpPr>
        <p:spPr>
          <a:xfrm>
            <a:off x="400162" y="3463041"/>
            <a:ext cx="7140674" cy="1569660"/>
          </a:xfrm>
          <a:prstGeom prst="rect">
            <a:avLst/>
          </a:prstGeom>
        </p:spPr>
        <p:txBody>
          <a:bodyPr wrap="square">
            <a:spAutoFit/>
          </a:bodyPr>
          <a:lstStyle/>
          <a:p>
            <a:pPr marL="180975" indent="-180975">
              <a:buFont typeface="Arial" panose="020B0604020202020204" pitchFamily="34" charset="0"/>
              <a:buChar char="•"/>
            </a:pPr>
            <a:r>
              <a:rPr lang="en-US" sz="1200" b="1" dirty="0"/>
              <a:t>NINLARO </a:t>
            </a:r>
            <a:r>
              <a:rPr lang="en-US" sz="1200" dirty="0"/>
              <a:t>is the </a:t>
            </a:r>
            <a:r>
              <a:rPr lang="en-US" sz="1200" b="1" dirty="0"/>
              <a:t>first oral </a:t>
            </a:r>
            <a:r>
              <a:rPr lang="en-US" sz="1200" dirty="0"/>
              <a:t>proteasome inhibitor used in combination with REVLIMID and dexamethasone (Rd) thereby offering </a:t>
            </a:r>
            <a:r>
              <a:rPr lang="en-US" sz="1200" b="1" dirty="0">
                <a:ea typeface="Calibri" panose="020F0502020204030204" pitchFamily="34" charset="0"/>
                <a:cs typeface="Times New Roman" panose="02020603050405020304" pitchFamily="18" charset="0"/>
              </a:rPr>
              <a:t>decrease in patient and HCP burden</a:t>
            </a:r>
            <a:r>
              <a:rPr lang="en-US" sz="1200" dirty="0">
                <a:ea typeface="Calibri" panose="020F0502020204030204" pitchFamily="34" charset="0"/>
                <a:cs typeface="Times New Roman" panose="02020603050405020304" pitchFamily="18" charset="0"/>
              </a:rPr>
              <a:t>, </a:t>
            </a:r>
            <a:r>
              <a:rPr lang="en-US" sz="1200" b="1" dirty="0">
                <a:ea typeface="Calibri" panose="020F0502020204030204" pitchFamily="34" charset="0"/>
                <a:cs typeface="Times New Roman" panose="02020603050405020304" pitchFamily="18" charset="0"/>
              </a:rPr>
              <a:t>lowering costs and healthcare system resource use </a:t>
            </a:r>
            <a:r>
              <a:rPr lang="en-US" sz="1200" dirty="0">
                <a:ea typeface="Calibri" panose="020F0502020204030204" pitchFamily="34" charset="0"/>
                <a:cs typeface="Times New Roman" panose="02020603050405020304" pitchFamily="18" charset="0"/>
              </a:rPr>
              <a:t>vs hospital administered IV/SC triplets as NINLARO offers </a:t>
            </a:r>
            <a:r>
              <a:rPr lang="en-US" sz="1200" b="1" dirty="0">
                <a:ea typeface="Calibri" panose="020F0502020204030204" pitchFamily="34" charset="0"/>
                <a:cs typeface="Times New Roman" panose="02020603050405020304" pitchFamily="18" charset="0"/>
              </a:rPr>
              <a:t>fewer clinical visits </a:t>
            </a:r>
            <a:r>
              <a:rPr lang="en-US" sz="1200" dirty="0">
                <a:ea typeface="Calibri" panose="020F0502020204030204" pitchFamily="34" charset="0"/>
                <a:cs typeface="Times New Roman" panose="02020603050405020304" pitchFamily="18" charset="0"/>
              </a:rPr>
              <a:t>and </a:t>
            </a:r>
            <a:r>
              <a:rPr lang="en-US" sz="1200" b="1" dirty="0">
                <a:ea typeface="Calibri" panose="020F0502020204030204" pitchFamily="34" charset="0"/>
                <a:cs typeface="Times New Roman" panose="02020603050405020304" pitchFamily="18" charset="0"/>
              </a:rPr>
              <a:t>no premedication requirement</a:t>
            </a:r>
          </a:p>
          <a:p>
            <a:pPr marL="180975" indent="-180975">
              <a:buFont typeface="Arial" panose="020B0604020202020204" pitchFamily="34" charset="0"/>
              <a:buChar char="•"/>
            </a:pPr>
            <a:r>
              <a:rPr lang="en-US" sz="1200" dirty="0">
                <a:ea typeface="Calibri" panose="020F0502020204030204" pitchFamily="34" charset="0"/>
                <a:cs typeface="Times New Roman" panose="02020603050405020304" pitchFamily="18" charset="0"/>
              </a:rPr>
              <a:t>NINLARO provides patients who have received at least one prior therapy with an </a:t>
            </a:r>
            <a:r>
              <a:rPr lang="en-US" sz="1200" b="1" dirty="0">
                <a:ea typeface="Calibri" panose="020F0502020204030204" pitchFamily="34" charset="0"/>
                <a:cs typeface="Times New Roman" panose="02020603050405020304" pitchFamily="18" charset="0"/>
              </a:rPr>
              <a:t>effective, sustainable and well tolerated therapeutic option. </a:t>
            </a:r>
            <a:r>
              <a:rPr lang="en-US" sz="1200" dirty="0">
                <a:ea typeface="Calibri" panose="020F0502020204030204" pitchFamily="34" charset="0"/>
                <a:cs typeface="Times New Roman" panose="02020603050405020304" pitchFamily="18" charset="0"/>
              </a:rPr>
              <a:t>Its benefit is maintained even in difficult to treat patients.</a:t>
            </a:r>
          </a:p>
          <a:p>
            <a:pPr marL="180975" indent="-180975">
              <a:buFont typeface="Arial" panose="020B0604020202020204" pitchFamily="34" charset="0"/>
              <a:buChar char="•"/>
            </a:pPr>
            <a:endParaRPr lang="en-US" sz="1200" b="1" dirty="0"/>
          </a:p>
        </p:txBody>
      </p:sp>
      <p:sp>
        <p:nvSpPr>
          <p:cNvPr id="9" name="Rectangle 8">
            <a:extLst>
              <a:ext uri="{FF2B5EF4-FFF2-40B4-BE49-F238E27FC236}">
                <a16:creationId xmlns:a16="http://schemas.microsoft.com/office/drawing/2014/main" xmlns="" id="{780261F4-0167-4D65-AE7A-F0B0ADED09A9}"/>
              </a:ext>
            </a:extLst>
          </p:cNvPr>
          <p:cNvSpPr/>
          <p:nvPr/>
        </p:nvSpPr>
        <p:spPr>
          <a:xfrm>
            <a:off x="367846" y="3104260"/>
            <a:ext cx="7197300" cy="3657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Ninlaro Value Proposition</a:t>
            </a:r>
          </a:p>
          <a:p>
            <a:pPr algn="ctr"/>
            <a:endParaRPr lang="en-US" sz="1600" b="1" dirty="0"/>
          </a:p>
        </p:txBody>
      </p:sp>
      <p:sp>
        <p:nvSpPr>
          <p:cNvPr id="12" name="Rectangle 11">
            <a:extLst>
              <a:ext uri="{FF2B5EF4-FFF2-40B4-BE49-F238E27FC236}">
                <a16:creationId xmlns:a16="http://schemas.microsoft.com/office/drawing/2014/main" xmlns="" id="{1E28FB7B-FDFA-4D69-8E90-CEE186A6D3E5}"/>
              </a:ext>
            </a:extLst>
          </p:cNvPr>
          <p:cNvSpPr/>
          <p:nvPr/>
        </p:nvSpPr>
        <p:spPr>
          <a:xfrm>
            <a:off x="372363" y="3367341"/>
            <a:ext cx="7202419" cy="146503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5" name="Rectangle 14">
            <a:extLst>
              <a:ext uri="{FF2B5EF4-FFF2-40B4-BE49-F238E27FC236}">
                <a16:creationId xmlns:a16="http://schemas.microsoft.com/office/drawing/2014/main" xmlns="" id="{43BFA99E-D76D-4BF9-8D3A-EC424D6B9658}"/>
              </a:ext>
            </a:extLst>
          </p:cNvPr>
          <p:cNvSpPr/>
          <p:nvPr/>
        </p:nvSpPr>
        <p:spPr>
          <a:xfrm>
            <a:off x="7629099" y="1275254"/>
            <a:ext cx="4083476" cy="488693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3" name="TextBox 22">
            <a:extLst>
              <a:ext uri="{FF2B5EF4-FFF2-40B4-BE49-F238E27FC236}">
                <a16:creationId xmlns:a16="http://schemas.microsoft.com/office/drawing/2014/main" xmlns="" id="{87EAC8BA-F67A-40F3-9075-3E728267FC0D}"/>
              </a:ext>
            </a:extLst>
          </p:cNvPr>
          <p:cNvSpPr txBox="1"/>
          <p:nvPr/>
        </p:nvSpPr>
        <p:spPr>
          <a:xfrm>
            <a:off x="384692" y="6359226"/>
            <a:ext cx="9329579" cy="369332"/>
          </a:xfrm>
          <a:prstGeom prst="rect">
            <a:avLst/>
          </a:prstGeom>
          <a:solidFill>
            <a:schemeClr val="bg1"/>
          </a:solidFill>
        </p:spPr>
        <p:txBody>
          <a:bodyPr wrap="square" rtlCol="0">
            <a:spAutoFit/>
          </a:bodyPr>
          <a:lstStyle/>
          <a:p>
            <a:r>
              <a:rPr lang="en-US" sz="900" dirty="0">
                <a:latin typeface="Arial Narrow" panose="020B0606020202030204" pitchFamily="34" charset="0"/>
              </a:rPr>
              <a:t>Sources: EMA public assessment &amp; Summary of Product characteristics, </a:t>
            </a:r>
            <a:r>
              <a:rPr lang="en-US" sz="900" dirty="0" err="1">
                <a:latin typeface="Arial Narrow" panose="020B0606020202030204" pitchFamily="34" charset="0"/>
              </a:rPr>
              <a:t>Tzogani</a:t>
            </a:r>
            <a:r>
              <a:rPr lang="en-US" sz="900" dirty="0">
                <a:latin typeface="Arial Narrow" panose="020B0606020202030204" pitchFamily="34" charset="0"/>
              </a:rPr>
              <a:t> et al., 2019, European Medicines Agency review of </a:t>
            </a:r>
            <a:r>
              <a:rPr lang="en-US" sz="900" dirty="0" err="1">
                <a:latin typeface="Arial Narrow" panose="020B0606020202030204" pitchFamily="34" charset="0"/>
              </a:rPr>
              <a:t>ixazomib</a:t>
            </a:r>
            <a:r>
              <a:rPr lang="en-US" sz="900" dirty="0">
                <a:latin typeface="Arial Narrow" panose="020B0606020202030204" pitchFamily="34" charset="0"/>
              </a:rPr>
              <a:t> (</a:t>
            </a:r>
            <a:r>
              <a:rPr lang="en-US" sz="900" dirty="0" err="1">
                <a:latin typeface="Arial Narrow" panose="020B0606020202030204" pitchFamily="34" charset="0"/>
              </a:rPr>
              <a:t>Ninlaro</a:t>
            </a:r>
            <a:r>
              <a:rPr lang="en-US" sz="900" dirty="0">
                <a:latin typeface="Arial Narrow" panose="020B0606020202030204" pitchFamily="34" charset="0"/>
              </a:rPr>
              <a:t>) for the treatment of adult patients with multiple myeloma who have received at least one prior therapy </a:t>
            </a:r>
          </a:p>
        </p:txBody>
      </p:sp>
      <p:sp>
        <p:nvSpPr>
          <p:cNvPr id="30" name="TextBox 29">
            <a:extLst>
              <a:ext uri="{FF2B5EF4-FFF2-40B4-BE49-F238E27FC236}">
                <a16:creationId xmlns:a16="http://schemas.microsoft.com/office/drawing/2014/main" xmlns="" id="{649F4EE7-18B7-4C51-BB2F-2E05D7BBFAA0}"/>
              </a:ext>
            </a:extLst>
          </p:cNvPr>
          <p:cNvSpPr txBox="1"/>
          <p:nvPr/>
        </p:nvSpPr>
        <p:spPr>
          <a:xfrm>
            <a:off x="384912" y="5207791"/>
            <a:ext cx="7265291" cy="1015663"/>
          </a:xfrm>
          <a:prstGeom prst="rect">
            <a:avLst/>
          </a:prstGeom>
          <a:noFill/>
        </p:spPr>
        <p:txBody>
          <a:bodyPr wrap="square" rtlCol="0">
            <a:spAutoFit/>
          </a:bodyPr>
          <a:lstStyle/>
          <a:p>
            <a:r>
              <a:rPr lang="en-US" sz="1200" dirty="0"/>
              <a:t>In phase 3, the median progression-free survival was </a:t>
            </a:r>
            <a:r>
              <a:rPr lang="en-US" sz="1200" b="1" dirty="0"/>
              <a:t>20.6 months in the </a:t>
            </a:r>
            <a:r>
              <a:rPr lang="en-US" sz="1200" b="1" dirty="0" err="1"/>
              <a:t>Ninlaro</a:t>
            </a:r>
            <a:r>
              <a:rPr lang="en-US" sz="1200" b="1" dirty="0"/>
              <a:t> / </a:t>
            </a:r>
            <a:r>
              <a:rPr lang="en-US" sz="1200" b="1" dirty="0" err="1"/>
              <a:t>Revlimid</a:t>
            </a:r>
            <a:r>
              <a:rPr lang="en-US" sz="1200" b="1" dirty="0"/>
              <a:t> and dexamethasone group and 14.7 months in the placebo / </a:t>
            </a:r>
            <a:r>
              <a:rPr lang="en-US" sz="1200" b="1" dirty="0" err="1"/>
              <a:t>Revlimid</a:t>
            </a:r>
            <a:r>
              <a:rPr lang="en-US" sz="1200" b="1" dirty="0"/>
              <a:t> and dexamethasone group </a:t>
            </a:r>
            <a:r>
              <a:rPr lang="en-US" sz="1200" dirty="0"/>
              <a:t>is an absolute difference 5.9 months in </a:t>
            </a:r>
            <a:r>
              <a:rPr lang="en-US" sz="1200" dirty="0" err="1"/>
              <a:t>favour</a:t>
            </a:r>
            <a:r>
              <a:rPr lang="en-US" sz="1200" dirty="0"/>
              <a:t> of the </a:t>
            </a:r>
            <a:r>
              <a:rPr lang="en-US" sz="1200" dirty="0" err="1"/>
              <a:t>Ninlaro</a:t>
            </a:r>
            <a:r>
              <a:rPr lang="en-US" sz="1200" dirty="0"/>
              <a:t> / </a:t>
            </a:r>
            <a:r>
              <a:rPr lang="en-US" sz="1200" dirty="0" err="1"/>
              <a:t>Revlimid</a:t>
            </a:r>
            <a:r>
              <a:rPr lang="en-US" sz="1200" dirty="0"/>
              <a:t> and dexamethasone group*. </a:t>
            </a:r>
          </a:p>
          <a:p>
            <a:r>
              <a:rPr lang="en-US" sz="1200" dirty="0"/>
              <a:t>NINLARO has a </a:t>
            </a:r>
            <a:r>
              <a:rPr lang="en-US" sz="1200" dirty="0" err="1"/>
              <a:t>favourable</a:t>
            </a:r>
            <a:r>
              <a:rPr lang="en-US" sz="1200" dirty="0"/>
              <a:t> toxicity profile</a:t>
            </a:r>
          </a:p>
          <a:p>
            <a:endParaRPr lang="en-US" sz="1200" b="1" dirty="0"/>
          </a:p>
        </p:txBody>
      </p:sp>
      <p:sp>
        <p:nvSpPr>
          <p:cNvPr id="35" name="Rectangle 34">
            <a:extLst>
              <a:ext uri="{FF2B5EF4-FFF2-40B4-BE49-F238E27FC236}">
                <a16:creationId xmlns:a16="http://schemas.microsoft.com/office/drawing/2014/main" xmlns="" id="{91671135-0173-41BC-A72F-0C1B07FDBC13}"/>
              </a:ext>
            </a:extLst>
          </p:cNvPr>
          <p:cNvSpPr/>
          <p:nvPr/>
        </p:nvSpPr>
        <p:spPr>
          <a:xfrm>
            <a:off x="372363" y="4875440"/>
            <a:ext cx="7202419" cy="3085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Clinical outcomes</a:t>
            </a:r>
          </a:p>
          <a:p>
            <a:pPr algn="ctr"/>
            <a:endParaRPr lang="en-US" sz="1600" b="1" dirty="0"/>
          </a:p>
        </p:txBody>
      </p:sp>
      <p:sp>
        <p:nvSpPr>
          <p:cNvPr id="36" name="Rectangle 35">
            <a:extLst>
              <a:ext uri="{FF2B5EF4-FFF2-40B4-BE49-F238E27FC236}">
                <a16:creationId xmlns:a16="http://schemas.microsoft.com/office/drawing/2014/main" xmlns="" id="{0DE45EA2-43F0-4899-A451-64E676E087EA}"/>
              </a:ext>
            </a:extLst>
          </p:cNvPr>
          <p:cNvSpPr/>
          <p:nvPr/>
        </p:nvSpPr>
        <p:spPr>
          <a:xfrm>
            <a:off x="371473" y="5183918"/>
            <a:ext cx="7198793" cy="9875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4" name="TextBox 23">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Ninlaro</a:t>
            </a:r>
            <a:endParaRPr lang="en-US" sz="1400" b="1" dirty="0">
              <a:solidFill>
                <a:schemeClr val="bg1"/>
              </a:solidFill>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359" y="2749327"/>
            <a:ext cx="2143125" cy="1754307"/>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5789" y="1312609"/>
            <a:ext cx="3381375" cy="135255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23319" y="4503634"/>
            <a:ext cx="2837204" cy="1595927"/>
          </a:xfrm>
          <a:prstGeom prst="rect">
            <a:avLst/>
          </a:prstGeom>
        </p:spPr>
      </p:pic>
      <p:sp>
        <p:nvSpPr>
          <p:cNvPr id="21" name="TextBox 20">
            <a:extLst>
              <a:ext uri="{FF2B5EF4-FFF2-40B4-BE49-F238E27FC236}">
                <a16:creationId xmlns:a16="http://schemas.microsoft.com/office/drawing/2014/main" xmlns="" id="{ACAD69AE-6D12-4FCA-90F8-84C06465DF9E}"/>
              </a:ext>
            </a:extLst>
          </p:cNvPr>
          <p:cNvSpPr txBox="1"/>
          <p:nvPr/>
        </p:nvSpPr>
        <p:spPr>
          <a:xfrm>
            <a:off x="397353" y="6174808"/>
            <a:ext cx="8373006" cy="230832"/>
          </a:xfrm>
          <a:prstGeom prst="rect">
            <a:avLst/>
          </a:prstGeom>
          <a:noFill/>
        </p:spPr>
        <p:txBody>
          <a:bodyPr wrap="square" rtlCol="0">
            <a:spAutoFit/>
          </a:bodyPr>
          <a:lstStyle/>
          <a:p>
            <a:r>
              <a:rPr lang="en-US" sz="900"/>
              <a:t>*Triplet regimens Kyprolis Revlimid and dexamethasone, Empliciti Revlimid and dexamethasone and Pano-Velcade reported PFS gains vs. Rd of 4.2-8.7 months</a:t>
            </a:r>
            <a:endParaRPr lang="en-US" sz="900" dirty="0"/>
          </a:p>
        </p:txBody>
      </p:sp>
    </p:spTree>
    <p:extLst>
      <p:ext uri="{BB962C8B-B14F-4D97-AF65-F5344CB8AC3E}">
        <p14:creationId xmlns:p14="http://schemas.microsoft.com/office/powerpoint/2010/main" val="3264267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53421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9" name="think-cell Slide" r:id="rId6" imgW="360" imgH="360" progId="TCLayout.ActiveDocument.1">
                  <p:embed/>
                </p:oleObj>
              </mc:Choice>
              <mc:Fallback>
                <p:oleObj name="think-cell Slide" r:id="rId6" imgW="360" imgH="360"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xmlns="" id="{316FAD91-9B83-4E5B-A6AB-BC68F4123795}"/>
              </a:ext>
            </a:extLst>
          </p:cNvPr>
          <p:cNvSpPr>
            <a:spLocks noGrp="1"/>
          </p:cNvSpPr>
          <p:nvPr>
            <p:ph type="title"/>
          </p:nvPr>
        </p:nvSpPr>
        <p:spPr>
          <a:xfrm>
            <a:off x="384693" y="294468"/>
            <a:ext cx="11458963" cy="768263"/>
          </a:xfrm>
        </p:spPr>
        <p:txBody>
          <a:bodyPr anchor="t"/>
          <a:lstStyle/>
          <a:p>
            <a:r>
              <a:rPr lang="en-US"/>
              <a:t>Only payers in the UK acknowledged the ease of use as a benefit in their HTA reports</a:t>
            </a:r>
            <a:endParaRPr lang="en-US" dirty="0"/>
          </a:p>
        </p:txBody>
      </p:sp>
      <p:graphicFrame>
        <p:nvGraphicFramePr>
          <p:cNvPr id="3" name="Group 3">
            <a:extLst>
              <a:ext uri="{FF2B5EF4-FFF2-40B4-BE49-F238E27FC236}">
                <a16:creationId xmlns:a16="http://schemas.microsoft.com/office/drawing/2014/main" xmlns="" id="{6DCFCD45-8CA3-43DE-84C4-C29195BA488B}"/>
              </a:ext>
            </a:extLst>
          </p:cNvPr>
          <p:cNvGraphicFramePr>
            <a:graphicFrameLocks noGrp="1"/>
          </p:cNvGraphicFramePr>
          <p:nvPr>
            <p:extLst>
              <p:ext uri="{D42A27DB-BD31-4B8C-83A1-F6EECF244321}">
                <p14:modId xmlns:p14="http://schemas.microsoft.com/office/powerpoint/2010/main" val="3813060565"/>
              </p:ext>
            </p:extLst>
          </p:nvPr>
        </p:nvGraphicFramePr>
        <p:xfrm>
          <a:off x="384693" y="1116685"/>
          <a:ext cx="11328335" cy="4978487"/>
        </p:xfrm>
        <a:graphic>
          <a:graphicData uri="http://schemas.openxmlformats.org/drawingml/2006/table">
            <a:tbl>
              <a:tblPr/>
              <a:tblGrid>
                <a:gridCol w="821807">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889000">
                  <a:extLst>
                    <a:ext uri="{9D8B030D-6E8A-4147-A177-3AD203B41FA5}">
                      <a16:colId xmlns:a16="http://schemas.microsoft.com/office/drawing/2014/main" xmlns="" val="20002"/>
                    </a:ext>
                  </a:extLst>
                </a:gridCol>
                <a:gridCol w="1485900">
                  <a:extLst>
                    <a:ext uri="{9D8B030D-6E8A-4147-A177-3AD203B41FA5}">
                      <a16:colId xmlns:a16="http://schemas.microsoft.com/office/drawing/2014/main" xmlns="" val="20003"/>
                    </a:ext>
                  </a:extLst>
                </a:gridCol>
                <a:gridCol w="1460500">
                  <a:extLst>
                    <a:ext uri="{9D8B030D-6E8A-4147-A177-3AD203B41FA5}">
                      <a16:colId xmlns:a16="http://schemas.microsoft.com/office/drawing/2014/main" xmlns="" val="20004"/>
                    </a:ext>
                  </a:extLst>
                </a:gridCol>
                <a:gridCol w="5832928">
                  <a:extLst>
                    <a:ext uri="{9D8B030D-6E8A-4147-A177-3AD203B41FA5}">
                      <a16:colId xmlns:a16="http://schemas.microsoft.com/office/drawing/2014/main" xmlns="" val="20005"/>
                    </a:ext>
                  </a:extLst>
                </a:gridCol>
              </a:tblGrid>
              <a:tr h="70427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Country</a:t>
                      </a:r>
                      <a:endParaRPr kumimoji="0" lang="en-US" sz="1300" b="1" i="0" u="none" strike="noStrike" cap="none" normalizeH="0" baseline="0" dirty="0">
                        <a:ln>
                          <a:noFill/>
                        </a:ln>
                        <a:solidFill>
                          <a:schemeClr val="bg1"/>
                        </a:solidFill>
                        <a:effectLst/>
                        <a:latin typeface="+mn-lt"/>
                      </a:endParaRPr>
                    </a:p>
                  </a:txBody>
                  <a:tcPr marL="90000" marR="90000" marT="54000" marB="54000" anchor="ctr" horzOverflow="overflow">
                    <a:lnL w="12700" cap="flat" cmpd="sng" algn="ctr">
                      <a:solidFill>
                        <a:srgbClr val="2E8D9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Agency</a:t>
                      </a:r>
                      <a:endParaRPr kumimoji="0" lang="en-US" sz="1300" b="1" i="0" u="none" strike="noStrike" cap="none" normalizeH="0" baseline="0" dirty="0">
                        <a:ln>
                          <a:noFill/>
                        </a:ln>
                        <a:solidFill>
                          <a:schemeClr val="bg1"/>
                        </a:solidFill>
                        <a:effectLst/>
                        <a:latin typeface="+mn-lt"/>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Decision Date</a:t>
                      </a:r>
                      <a:endParaRPr kumimoji="0" lang="en-US" sz="1300" b="1" i="0" u="none" strike="noStrike" cap="none" normalizeH="0" baseline="0" dirty="0">
                        <a:ln>
                          <a:noFill/>
                        </a:ln>
                        <a:solidFill>
                          <a:schemeClr val="bg1"/>
                        </a:solidFill>
                        <a:effectLst/>
                        <a:latin typeface="+mn-lt"/>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Decision</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Rationale for Reimbursement</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Comment on ease of use</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117256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HAS</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Jul   2017</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Reimbursed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1" i="0" u="none" strike="noStrike" cap="none" normalizeH="0" baseline="0">
                          <a:ln>
                            <a:noFill/>
                          </a:ln>
                          <a:solidFill>
                            <a:schemeClr val="tx1">
                              <a:lumMod val="50000"/>
                            </a:schemeClr>
                          </a:solidFill>
                          <a:effectLst/>
                          <a:latin typeface="+mn-lt"/>
                        </a:rPr>
                        <a:t>SM</a:t>
                      </a:r>
                      <a:r>
                        <a:rPr kumimoji="0" lang="en-US" sz="1200" b="1" i="0" u="none" strike="noStrike" cap="none" normalizeH="0" baseline="0">
                          <a:ln>
                            <a:noFill/>
                          </a:ln>
                          <a:solidFill>
                            <a:schemeClr val="tx1"/>
                          </a:solidFill>
                          <a:effectLst/>
                          <a:latin typeface="+mn-lt"/>
                        </a:rPr>
                        <a:t>R: Substantial</a:t>
                      </a:r>
                      <a:r>
                        <a:rPr kumimoji="0" lang="en-US" sz="1200" b="0" i="0" u="none" strike="noStrike" cap="none" normalizeH="0" baseline="0">
                          <a:ln>
                            <a:noFill/>
                          </a:ln>
                          <a:solidFill>
                            <a:schemeClr val="tx1"/>
                          </a:solidFill>
                          <a:effectLst/>
                          <a:latin typeface="+mn-lt"/>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1" i="0" u="none" strike="noStrike" kern="1200" cap="none" normalizeH="0" baseline="0">
                          <a:ln>
                            <a:noFill/>
                          </a:ln>
                          <a:solidFill>
                            <a:schemeClr val="tx1">
                              <a:lumMod val="50000"/>
                            </a:schemeClr>
                          </a:solidFill>
                          <a:effectLst/>
                          <a:latin typeface="+mn-lt"/>
                          <a:ea typeface="+mn-ea"/>
                          <a:cs typeface="+mn-cs"/>
                        </a:rPr>
                        <a:t>ASMR: V</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D7F4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Clinical benefit</a:t>
                      </a:r>
                      <a:endParaRPr kumimoji="0" lang="en-US" sz="1200" b="0"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normalizeH="0" baseline="0">
                          <a:ln>
                            <a:noFill/>
                          </a:ln>
                          <a:solidFill>
                            <a:schemeClr val="tx1"/>
                          </a:solidFill>
                          <a:effectLst/>
                          <a:latin typeface="+mn-lt"/>
                          <a:ea typeface="+mn-ea"/>
                          <a:cs typeface="+mn-cs"/>
                        </a:rPr>
                        <a:t>Mode of oral administration mentioned but did not impact the ASMR ratings</a:t>
                      </a:r>
                      <a:endParaRPr kumimoji="0" lang="en-US" sz="1200" b="1"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126737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NICE</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Feb 2018</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Reimbursed with restriction*</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FE8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Clinical benefit</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Cost-effective</a:t>
                      </a:r>
                      <a:endParaRPr kumimoji="0" lang="en-US" sz="1200" b="0"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Ease of use: “The committee acknowledged that the oral administration of  Ninlaro with lenalidomide and dexamethasone is </a:t>
                      </a:r>
                      <a:r>
                        <a:rPr kumimoji="0" lang="en-US" sz="1200" b="1" i="0" u="none" strike="noStrike" kern="1200" cap="none" normalizeH="0" baseline="0">
                          <a:ln>
                            <a:noFill/>
                          </a:ln>
                          <a:solidFill>
                            <a:schemeClr val="tx1"/>
                          </a:solidFill>
                          <a:effectLst/>
                          <a:latin typeface="+mn-lt"/>
                          <a:ea typeface="+mn-ea"/>
                          <a:cs typeface="+mn-cs"/>
                        </a:rPr>
                        <a:t>a benefit, particularly for older or frail patients </a:t>
                      </a:r>
                      <a:r>
                        <a:rPr kumimoji="0" lang="en-US" sz="1200" b="0" i="0" u="none" strike="noStrike" kern="1200" cap="none" normalizeH="0" baseline="0">
                          <a:ln>
                            <a:noFill/>
                          </a:ln>
                          <a:solidFill>
                            <a:schemeClr val="tx1"/>
                          </a:solidFill>
                          <a:effectLst/>
                          <a:latin typeface="+mn-lt"/>
                          <a:ea typeface="+mn-ea"/>
                          <a:cs typeface="+mn-cs"/>
                        </a:rPr>
                        <a:t>who find it difficult to travel to hospital for treatment.”</a:t>
                      </a:r>
                      <a:endParaRPr kumimoji="0" lang="en-US" sz="1200" b="0"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17256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a:solidFill>
                            <a:schemeClr val="tx1">
                              <a:lumMod val="50000"/>
                            </a:schemeClr>
                          </a:solidFill>
                        </a:rPr>
                        <a:t>G-BA</a:t>
                      </a:r>
                      <a:endParaRPr lang="en-US" sz="1200" dirty="0">
                        <a:solidFill>
                          <a:schemeClr val="tx1">
                            <a:lumMod val="50000"/>
                          </a:schemeClr>
                        </a:solidFill>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Jul   2017</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normalizeH="0" baseline="0">
                          <a:ln>
                            <a:noFill/>
                          </a:ln>
                          <a:solidFill>
                            <a:schemeClr val="tx1">
                              <a:lumMod val="50000"/>
                            </a:schemeClr>
                          </a:solidFill>
                          <a:effectLst/>
                          <a:latin typeface="+mn-lt"/>
                          <a:ea typeface="+mn-ea"/>
                          <a:cs typeface="+mn-cs"/>
                        </a:rPr>
                        <a:t>Benefit rating</a:t>
                      </a:r>
                      <a:r>
                        <a:rPr kumimoji="0" lang="en-US" sz="1200" b="0" i="0" u="none" strike="noStrike" kern="1200" cap="none" normalizeH="0" baseline="0">
                          <a:ln>
                            <a:noFill/>
                          </a:ln>
                          <a:solidFill>
                            <a:schemeClr val="tx1">
                              <a:lumMod val="50000"/>
                            </a:schemeClr>
                          </a:solidFill>
                          <a:effectLst/>
                          <a:latin typeface="+mn-lt"/>
                          <a:ea typeface="+mn-ea"/>
                          <a:cs typeface="+mn-cs"/>
                        </a:rPr>
                        <a:t>: Non-quantifiable</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solidFill>
                          <a:effectLst/>
                          <a:latin typeface="+mn-lt"/>
                          <a:ea typeface="+mn-ea"/>
                          <a:cs typeface="+mn-cs"/>
                        </a:rPr>
                        <a:t>Clinical benefit</a:t>
                      </a:r>
                      <a:endParaRPr kumimoji="0" lang="en-US" sz="1200" b="0"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1" i="0" u="none" strike="noStrike" kern="1200" cap="none" normalizeH="0" baseline="0">
                          <a:ln>
                            <a:noFill/>
                          </a:ln>
                          <a:solidFill>
                            <a:schemeClr val="tx1"/>
                          </a:solidFill>
                          <a:effectLst/>
                          <a:latin typeface="+mn-lt"/>
                          <a:ea typeface="+mn-ea"/>
                          <a:cs typeface="+mn-cs"/>
                        </a:rPr>
                        <a:t>No comment</a:t>
                      </a:r>
                      <a:endParaRPr kumimoji="0" lang="en-US" sz="1200" b="1"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66170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a:solidFill>
                            <a:schemeClr val="tx1">
                              <a:lumMod val="50000"/>
                            </a:schemeClr>
                          </a:solidFill>
                        </a:rPr>
                        <a:t>TLV</a:t>
                      </a:r>
                      <a:endParaRPr lang="en-US" sz="1200" dirty="0">
                        <a:solidFill>
                          <a:schemeClr val="tx1">
                            <a:lumMod val="50000"/>
                          </a:schemeClr>
                        </a:solidFill>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May 2018</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Reimbursed with restriction*</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High unmet need</a:t>
                      </a:r>
                      <a:endParaRPr kumimoji="0" lang="en-US" sz="1200" b="0"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1" i="0" u="none" strike="noStrike" kern="1200" cap="none" normalizeH="0" baseline="0">
                          <a:ln>
                            <a:noFill/>
                          </a:ln>
                          <a:solidFill>
                            <a:schemeClr val="tx1"/>
                          </a:solidFill>
                          <a:effectLst/>
                          <a:latin typeface="+mn-lt"/>
                          <a:ea typeface="+mn-ea"/>
                          <a:cs typeface="+mn-cs"/>
                        </a:rPr>
                        <a:t>No comment</a:t>
                      </a:r>
                      <a:endParaRPr kumimoji="0" lang="en-US" sz="1200" b="1"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pic>
        <p:nvPicPr>
          <p:cNvPr id="5" name="Picture 21">
            <a:extLst>
              <a:ext uri="{FF2B5EF4-FFF2-40B4-BE49-F238E27FC236}">
                <a16:creationId xmlns:a16="http://schemas.microsoft.com/office/drawing/2014/main" xmlns="" id="{DBEA4A43-F68D-46CA-8222-6D1841BC76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4134" y="2245453"/>
            <a:ext cx="368763" cy="362242"/>
          </a:xfrm>
          <a:prstGeom prst="rect">
            <a:avLst/>
          </a:prstGeom>
          <a:noFill/>
          <a:ln w="9525">
            <a:noFill/>
            <a:miter lim="800000"/>
            <a:headEnd/>
            <a:tailEnd/>
          </a:ln>
        </p:spPr>
      </p:pic>
      <p:graphicFrame>
        <p:nvGraphicFramePr>
          <p:cNvPr id="32" name="Table 31">
            <a:extLst>
              <a:ext uri="{FF2B5EF4-FFF2-40B4-BE49-F238E27FC236}">
                <a16:creationId xmlns:a16="http://schemas.microsoft.com/office/drawing/2014/main" xmlns="" id="{71690994-32AE-42C9-8997-EACDDEF5375A}"/>
              </a:ext>
            </a:extLst>
          </p:cNvPr>
          <p:cNvGraphicFramePr>
            <a:graphicFrameLocks noGrp="1"/>
          </p:cNvGraphicFramePr>
          <p:nvPr>
            <p:extLst>
              <p:ext uri="{D42A27DB-BD31-4B8C-83A1-F6EECF244321}">
                <p14:modId xmlns:p14="http://schemas.microsoft.com/office/powerpoint/2010/main" val="3852064940"/>
              </p:ext>
            </p:extLst>
          </p:nvPr>
        </p:nvGraphicFramePr>
        <p:xfrm>
          <a:off x="5747193" y="6577307"/>
          <a:ext cx="3763812" cy="243840"/>
        </p:xfrm>
        <a:graphic>
          <a:graphicData uri="http://schemas.openxmlformats.org/drawingml/2006/table">
            <a:tbl>
              <a:tblPr firstRow="1" bandRow="1">
                <a:tableStyleId>{5C22544A-7EE6-4342-B048-85BDC9FD1C3A}</a:tableStyleId>
              </a:tblPr>
              <a:tblGrid>
                <a:gridCol w="1254604">
                  <a:extLst>
                    <a:ext uri="{9D8B030D-6E8A-4147-A177-3AD203B41FA5}">
                      <a16:colId xmlns:a16="http://schemas.microsoft.com/office/drawing/2014/main" xmlns="" val="3152983508"/>
                    </a:ext>
                  </a:extLst>
                </a:gridCol>
                <a:gridCol w="1254604">
                  <a:extLst>
                    <a:ext uri="{9D8B030D-6E8A-4147-A177-3AD203B41FA5}">
                      <a16:colId xmlns:a16="http://schemas.microsoft.com/office/drawing/2014/main" xmlns="" val="324102689"/>
                    </a:ext>
                  </a:extLst>
                </a:gridCol>
                <a:gridCol w="1254604">
                  <a:extLst>
                    <a:ext uri="{9D8B030D-6E8A-4147-A177-3AD203B41FA5}">
                      <a16:colId xmlns:a16="http://schemas.microsoft.com/office/drawing/2014/main" xmlns="" val="206270485"/>
                    </a:ext>
                  </a:extLst>
                </a:gridCol>
              </a:tblGrid>
              <a:tr h="187069">
                <a:tc>
                  <a:txBody>
                    <a:bodyPr/>
                    <a:lstStyle/>
                    <a:p>
                      <a:r>
                        <a:rPr lang="en-US" sz="1000">
                          <a:solidFill>
                            <a:schemeClr val="tx1">
                              <a:lumMod val="50000"/>
                            </a:schemeClr>
                          </a:solidFill>
                        </a:rPr>
                        <a:t>Reimbursed </a:t>
                      </a:r>
                      <a:endParaRPr lang="en-US" sz="1000" dirty="0">
                        <a:solidFill>
                          <a:schemeClr val="tx1">
                            <a:lumMod val="50000"/>
                          </a:schemeClr>
                        </a:solidFill>
                      </a:endParaRPr>
                    </a:p>
                  </a:txBody>
                  <a:tcPr>
                    <a:solidFill>
                      <a:srgbClr val="D7F4D0"/>
                    </a:solidFill>
                  </a:tcPr>
                </a:tc>
                <a:tc>
                  <a:txBody>
                    <a:bodyPr/>
                    <a:lstStyle/>
                    <a:p>
                      <a:r>
                        <a:rPr lang="en-US" sz="1000">
                          <a:solidFill>
                            <a:schemeClr val="tx1">
                              <a:lumMod val="50000"/>
                            </a:schemeClr>
                          </a:solidFill>
                        </a:rPr>
                        <a:t>With restrictions</a:t>
                      </a:r>
                      <a:endParaRPr lang="en-US" sz="1000" dirty="0">
                        <a:solidFill>
                          <a:schemeClr val="tx1">
                            <a:lumMod val="50000"/>
                          </a:schemeClr>
                        </a:solidFill>
                      </a:endParaRPr>
                    </a:p>
                  </a:txBody>
                  <a:tcPr>
                    <a:solidFill>
                      <a:srgbClr val="FFE8D0"/>
                    </a:solidFill>
                  </a:tcPr>
                </a:tc>
                <a:tc>
                  <a:txBody>
                    <a:bodyPr/>
                    <a:lstStyle/>
                    <a:p>
                      <a:r>
                        <a:rPr lang="en-US" sz="1000">
                          <a:solidFill>
                            <a:schemeClr val="tx1">
                              <a:lumMod val="50000"/>
                            </a:schemeClr>
                          </a:solidFill>
                        </a:rPr>
                        <a:t>Negative</a:t>
                      </a:r>
                      <a:endParaRPr lang="en-US" sz="1000" dirty="0">
                        <a:solidFill>
                          <a:schemeClr val="tx1">
                            <a:lumMod val="50000"/>
                          </a:schemeClr>
                        </a:solidFill>
                      </a:endParaRPr>
                    </a:p>
                  </a:txBody>
                  <a:tcPr>
                    <a:solidFill>
                      <a:srgbClr val="FFE5E5"/>
                    </a:solidFill>
                  </a:tcPr>
                </a:tc>
                <a:extLst>
                  <a:ext uri="{0D108BD9-81ED-4DB2-BD59-A6C34878D82A}">
                    <a16:rowId xmlns:a16="http://schemas.microsoft.com/office/drawing/2014/main" xmlns="" val="776272677"/>
                  </a:ext>
                </a:extLst>
              </a:tr>
            </a:tbl>
          </a:graphicData>
        </a:graphic>
      </p:graphicFrame>
      <p:pic>
        <p:nvPicPr>
          <p:cNvPr id="24" name="Picture 92">
            <a:extLst>
              <a:ext uri="{FF2B5EF4-FFF2-40B4-BE49-F238E27FC236}">
                <a16:creationId xmlns:a16="http://schemas.microsoft.com/office/drawing/2014/main" xmlns="" id="{D034C8C7-BB5A-4ECD-98D4-AB298CBE927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7939" y="3475956"/>
            <a:ext cx="361153" cy="361153"/>
          </a:xfrm>
          <a:prstGeom prst="rect">
            <a:avLst/>
          </a:prstGeom>
          <a:noFill/>
          <a:ln w="9525">
            <a:noFill/>
            <a:miter lim="800000"/>
            <a:headEnd/>
            <a:tailEnd/>
          </a:ln>
        </p:spPr>
      </p:pic>
      <p:sp>
        <p:nvSpPr>
          <p:cNvPr id="20" name="TextBox 19">
            <a:extLst>
              <a:ext uri="{FF2B5EF4-FFF2-40B4-BE49-F238E27FC236}">
                <a16:creationId xmlns:a16="http://schemas.microsoft.com/office/drawing/2014/main" xmlns="" id="{DF0E1D9D-40C9-4376-959B-07BDE274CD9E}"/>
              </a:ext>
            </a:extLst>
          </p:cNvPr>
          <p:cNvSpPr txBox="1"/>
          <p:nvPr/>
        </p:nvSpPr>
        <p:spPr>
          <a:xfrm>
            <a:off x="384693" y="6366403"/>
            <a:ext cx="2585964" cy="230832"/>
          </a:xfrm>
          <a:prstGeom prst="rect">
            <a:avLst/>
          </a:prstGeom>
          <a:noFill/>
        </p:spPr>
        <p:txBody>
          <a:bodyPr wrap="none" rtlCol="0">
            <a:spAutoFit/>
          </a:bodyPr>
          <a:lstStyle/>
          <a:p>
            <a:pPr>
              <a:defRPr/>
            </a:pPr>
            <a:r>
              <a:rPr lang="en-US" sz="900">
                <a:latin typeface="Arial Narrow" panose="020B0606020202030204" pitchFamily="34" charset="0"/>
                <a:sym typeface="Wingdings" panose="05000000000000000000" pitchFamily="2" charset="2"/>
              </a:rPr>
              <a:t>Sources: IQVIA HTA Accelerator,</a:t>
            </a:r>
            <a:r>
              <a:rPr lang="en-US" sz="900">
                <a:latin typeface="Arial Narrow" panose="020B0606020202030204" pitchFamily="34" charset="0"/>
              </a:rPr>
              <a:t> Payer agency websites</a:t>
            </a:r>
            <a:endParaRPr lang="en-US" sz="900" dirty="0">
              <a:latin typeface="Arial Narrow" panose="020B0606020202030204" pitchFamily="34" charset="0"/>
            </a:endParaRPr>
          </a:p>
        </p:txBody>
      </p:sp>
      <p:sp>
        <p:nvSpPr>
          <p:cNvPr id="16" name="TextBox 15">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Ninlaro</a:t>
            </a:r>
            <a:endParaRPr lang="en-US" sz="1400" b="1" dirty="0">
              <a:solidFill>
                <a:schemeClr val="bg1"/>
              </a:solidFill>
            </a:endParaRPr>
          </a:p>
        </p:txBody>
      </p:sp>
      <p:pic>
        <p:nvPicPr>
          <p:cNvPr id="17" name="Picture 16">
            <a:extLst>
              <a:ext uri="{FF2B5EF4-FFF2-40B4-BE49-F238E27FC236}">
                <a16:creationId xmlns:a16="http://schemas.microsoft.com/office/drawing/2014/main" xmlns="" id="{AE507D2A-43F3-45A1-830A-42AC6C935B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7939" y="4785564"/>
            <a:ext cx="361153" cy="361153"/>
          </a:xfrm>
          <a:prstGeom prst="rect">
            <a:avLst/>
          </a:prstGeom>
        </p:spPr>
      </p:pic>
      <p:pic>
        <p:nvPicPr>
          <p:cNvPr id="22" name="Picture 1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6923" y="5637065"/>
            <a:ext cx="343184" cy="34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2F43C6F9-B558-4A96-B9D3-847D3B081635}"/>
              </a:ext>
            </a:extLst>
          </p:cNvPr>
          <p:cNvSpPr txBox="1"/>
          <p:nvPr/>
        </p:nvSpPr>
        <p:spPr>
          <a:xfrm>
            <a:off x="380367" y="6149126"/>
            <a:ext cx="6934834" cy="246221"/>
          </a:xfrm>
          <a:prstGeom prst="rect">
            <a:avLst/>
          </a:prstGeom>
          <a:noFill/>
        </p:spPr>
        <p:txBody>
          <a:bodyPr wrap="square" rtlCol="0">
            <a:spAutoFit/>
          </a:bodyPr>
          <a:lstStyle/>
          <a:p>
            <a:r>
              <a:rPr lang="en-US" sz="1000"/>
              <a:t>*Restrictions in UK and Sweden are to match where Revlimid and dexamethasone is reimbursed in 3rd line only </a:t>
            </a:r>
            <a:endParaRPr lang="en-US" sz="1000" dirty="0"/>
          </a:p>
        </p:txBody>
      </p:sp>
    </p:spTree>
    <p:extLst>
      <p:ext uri="{BB962C8B-B14F-4D97-AF65-F5344CB8AC3E}">
        <p14:creationId xmlns:p14="http://schemas.microsoft.com/office/powerpoint/2010/main" val="2010076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1" hidden="1"/>
          <p:cNvGraphicFramePr>
            <a:graphicFrameLocks noChangeAspect="1"/>
          </p:cNvGraphicFramePr>
          <p:nvPr>
            <p:custDataLst>
              <p:tags r:id="rId2"/>
            </p:custDataLst>
            <p:extLst>
              <p:ext uri="{D42A27DB-BD31-4B8C-83A1-F6EECF244321}">
                <p14:modId xmlns:p14="http://schemas.microsoft.com/office/powerpoint/2010/main" val="2792516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323" name="think-cell Slide" r:id="rId25" imgW="270" imgH="270" progId="TCLayout.ActiveDocument.1">
                  <p:embed/>
                </p:oleObj>
              </mc:Choice>
              <mc:Fallback>
                <p:oleObj name="think-cell Slide" r:id="rId25" imgW="270" imgH="270" progId="TCLayout.ActiveDocument.1">
                  <p:embed/>
                  <p:pic>
                    <p:nvPicPr>
                      <p:cNvPr id="28674" name="Object 21"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 name="Rectangle 2" hidden="1">
            <a:extLst/>
          </p:cNvPr>
          <p:cNvSpPr/>
          <p:nvPr>
            <p:custDataLst>
              <p:tags r:id="rId3"/>
            </p:custDataLst>
          </p:nvPr>
        </p:nvSpPr>
        <p:spPr bwMode="auto">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anchorCtr="0">
            <a:noAutofit/>
          </a:bodyPr>
          <a:lstStyle/>
          <a:p>
            <a:pPr>
              <a:spcBef>
                <a:spcPct val="0"/>
              </a:spcBef>
              <a:spcAft>
                <a:spcPct val="0"/>
              </a:spcAft>
              <a:defRPr/>
            </a:pPr>
            <a:endParaRPr lang="en-US" sz="2800" b="1" dirty="0">
              <a:latin typeface="Arial" panose="020B0604020202020204" pitchFamily="34" charset="0"/>
              <a:ea typeface="+mj-ea"/>
              <a:cs typeface="+mj-cs"/>
              <a:sym typeface="Arial" panose="020B0604020202020204" pitchFamily="34" charset="0"/>
            </a:endParaRPr>
          </a:p>
        </p:txBody>
      </p:sp>
      <p:sp>
        <p:nvSpPr>
          <p:cNvPr id="28676" name="Title 1"/>
          <p:cNvSpPr>
            <a:spLocks noGrp="1"/>
          </p:cNvSpPr>
          <p:nvPr>
            <p:ph type="title"/>
          </p:nvPr>
        </p:nvSpPr>
        <p:spPr bwMode="auto">
          <a:xfrm>
            <a:off x="384175" y="293688"/>
            <a:ext cx="11339513"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compatLnSpc="1">
            <a:prstTxWarp prst="textNoShape">
              <a:avLst/>
            </a:prstTxWarp>
          </a:bodyPr>
          <a:lstStyle/>
          <a:p>
            <a:pPr eaLnBrk="1" hangingPunct="1"/>
            <a:r>
              <a:rPr lang="en-US" altLang="en-US" dirty="0" err="1"/>
              <a:t>Ninlaro</a:t>
            </a:r>
            <a:r>
              <a:rPr lang="en-US" altLang="en-US" dirty="0"/>
              <a:t> has a price comparable to other treatment in UK and Germany (As of Aug 2018)</a:t>
            </a:r>
          </a:p>
        </p:txBody>
      </p:sp>
      <p:sp>
        <p:nvSpPr>
          <p:cNvPr id="28677" name="TextBox 55"/>
          <p:cNvSpPr txBox="1">
            <a:spLocks noChangeArrowheads="1"/>
          </p:cNvSpPr>
          <p:nvPr/>
        </p:nvSpPr>
        <p:spPr bwMode="auto">
          <a:xfrm>
            <a:off x="7319904" y="2059748"/>
            <a:ext cx="3501014"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4625" indent="-1746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buFontTx/>
              <a:buChar char="-"/>
            </a:pPr>
            <a:r>
              <a:rPr lang="en-US" altLang="en-US" sz="1400"/>
              <a:t>In France, </a:t>
            </a:r>
            <a:r>
              <a:rPr lang="en-US" altLang="en-US" sz="1400" dirty="0" err="1"/>
              <a:t>Ninlaro</a:t>
            </a:r>
            <a:r>
              <a:rPr lang="en-US" altLang="en-US" sz="1400" dirty="0"/>
              <a:t> launched on Oct 31</a:t>
            </a:r>
            <a:r>
              <a:rPr lang="en-US" altLang="en-US" sz="1400" baseline="30000" dirty="0"/>
              <a:t>st</a:t>
            </a:r>
            <a:r>
              <a:rPr lang="en-US" altLang="en-US" sz="1400" dirty="0"/>
              <a:t> 2018, over a year after completion of CT appraisal; Sales data is currently limited</a:t>
            </a:r>
          </a:p>
          <a:p>
            <a:pPr>
              <a:spcBef>
                <a:spcPts val="600"/>
              </a:spcBef>
              <a:buFontTx/>
              <a:buChar char="-"/>
            </a:pPr>
            <a:r>
              <a:rPr lang="en-US" altLang="en-US" sz="1400" dirty="0"/>
              <a:t>In Spain and Italy, </a:t>
            </a:r>
            <a:r>
              <a:rPr lang="en-US" altLang="en-US" sz="1400" dirty="0" err="1"/>
              <a:t>Ninlaro</a:t>
            </a:r>
            <a:r>
              <a:rPr lang="en-US" altLang="en-US" sz="1400" dirty="0"/>
              <a:t> does not yet have sales (as of December 2018)**</a:t>
            </a:r>
          </a:p>
          <a:p>
            <a:pPr>
              <a:spcBef>
                <a:spcPts val="600"/>
              </a:spcBef>
              <a:buFontTx/>
              <a:buChar char="-"/>
            </a:pPr>
            <a:r>
              <a:rPr lang="en-US" altLang="en-US" sz="1400" dirty="0"/>
              <a:t>In Sweden, </a:t>
            </a:r>
            <a:r>
              <a:rPr lang="en-US" altLang="en-US" sz="1400" dirty="0" err="1"/>
              <a:t>Ninlaro</a:t>
            </a:r>
            <a:r>
              <a:rPr lang="en-US" altLang="en-US" sz="1400" dirty="0"/>
              <a:t> was reviewed by TLV in May 2018 but sales data is limited currently</a:t>
            </a:r>
          </a:p>
        </p:txBody>
      </p:sp>
      <p:sp>
        <p:nvSpPr>
          <p:cNvPr id="28678" name="TextBox 139"/>
          <p:cNvSpPr txBox="1">
            <a:spLocks noChangeArrowheads="1"/>
          </p:cNvSpPr>
          <p:nvPr/>
        </p:nvSpPr>
        <p:spPr bwMode="auto">
          <a:xfrm>
            <a:off x="635001" y="1273837"/>
            <a:ext cx="65214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dirty="0" err="1"/>
              <a:t>Ninlaro</a:t>
            </a:r>
            <a:r>
              <a:rPr lang="en-US" altLang="en-US" sz="1200" b="1" dirty="0"/>
              <a:t> at launch vs. Other Treatment (Price/month*)</a:t>
            </a:r>
          </a:p>
        </p:txBody>
      </p:sp>
      <p:sp>
        <p:nvSpPr>
          <p:cNvPr id="28680" name="TextBox 70"/>
          <p:cNvSpPr txBox="1">
            <a:spLocks noChangeArrowheads="1"/>
          </p:cNvSpPr>
          <p:nvPr/>
        </p:nvSpPr>
        <p:spPr bwMode="auto">
          <a:xfrm>
            <a:off x="374650" y="6302929"/>
            <a:ext cx="32431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latin typeface="Arial Narrow" panose="020B0606020202030204" pitchFamily="34" charset="0"/>
                <a:sym typeface="Wingdings" panose="05000000000000000000" pitchFamily="2" charset="2"/>
              </a:rPr>
              <a:t>Source: IQVIA Pricing Insights, cross checked with IQVIA MIDAS data; </a:t>
            </a:r>
            <a:endParaRPr lang="en-US" altLang="en-US" sz="900" dirty="0">
              <a:latin typeface="Arial Narrow" panose="020B0606020202030204" pitchFamily="34" charset="0"/>
              <a:sym typeface="Wingdings" panose="05000000000000000000" pitchFamily="2" charset="2"/>
            </a:endParaRPr>
          </a:p>
        </p:txBody>
      </p:sp>
      <p:sp>
        <p:nvSpPr>
          <p:cNvPr id="28736" name="TextBox 90"/>
          <p:cNvSpPr txBox="1">
            <a:spLocks noChangeArrowheads="1"/>
          </p:cNvSpPr>
          <p:nvPr/>
        </p:nvSpPr>
        <p:spPr bwMode="auto">
          <a:xfrm>
            <a:off x="405223" y="5957226"/>
            <a:ext cx="53254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latin typeface="Arial Narrow" panose="020B0606020202030204" pitchFamily="34" charset="0"/>
              </a:rPr>
              <a:t>Note: TLV=Swedish Health authority; 4mg tablet used for </a:t>
            </a:r>
            <a:r>
              <a:rPr lang="en-US" altLang="en-US" sz="900" dirty="0" err="1">
                <a:latin typeface="Arial Narrow" panose="020B0606020202030204" pitchFamily="34" charset="0"/>
              </a:rPr>
              <a:t>Ninlaro</a:t>
            </a:r>
            <a:r>
              <a:rPr lang="en-US" altLang="en-US" sz="900" dirty="0">
                <a:latin typeface="Arial Narrow" panose="020B0606020202030204" pitchFamily="34" charset="0"/>
              </a:rPr>
              <a:t> calculations; Dosing as per label, Average BSA = 1.9 m2 </a:t>
            </a:r>
          </a:p>
          <a:p>
            <a:r>
              <a:rPr lang="en-US" altLang="en-US" sz="900" dirty="0">
                <a:latin typeface="Arial Narrow" panose="020B0606020202030204" pitchFamily="34" charset="0"/>
              </a:rPr>
              <a:t>Note: Prices vary depending on the dosage and wastage. Exact prices are broadly in a similar range.</a:t>
            </a:r>
          </a:p>
        </p:txBody>
      </p:sp>
      <p:sp>
        <p:nvSpPr>
          <p:cNvPr id="75" name="TextBox 74">
            <a:extLst/>
          </p:cNvPr>
          <p:cNvSpPr txBox="1"/>
          <p:nvPr/>
        </p:nvSpPr>
        <p:spPr>
          <a:xfrm rot="16200000">
            <a:off x="9721851" y="3179762"/>
            <a:ext cx="4629150" cy="307975"/>
          </a:xfrm>
          <a:prstGeom prst="rect">
            <a:avLst/>
          </a:prstGeom>
          <a:solidFill>
            <a:schemeClr val="accent2">
              <a:lumMod val="60000"/>
              <a:lumOff val="40000"/>
            </a:schemeClr>
          </a:solidFill>
        </p:spPr>
        <p:txBody>
          <a:bodyPr>
            <a:spAutoFit/>
          </a:bodyPr>
          <a:lstStyle/>
          <a:p>
            <a:pPr algn="ctr"/>
            <a:r>
              <a:rPr lang="en-US" sz="1400" b="1">
                <a:solidFill>
                  <a:schemeClr val="bg1"/>
                </a:solidFill>
              </a:rPr>
              <a:t>Ninlaro</a:t>
            </a:r>
            <a:endParaRPr lang="en-US" sz="1400" b="1" dirty="0">
              <a:solidFill>
                <a:schemeClr val="bg1"/>
              </a:solidFill>
            </a:endParaRPr>
          </a:p>
        </p:txBody>
      </p:sp>
      <p:sp>
        <p:nvSpPr>
          <p:cNvPr id="2" name="TextBox 1">
            <a:extLst>
              <a:ext uri="{FF2B5EF4-FFF2-40B4-BE49-F238E27FC236}">
                <a16:creationId xmlns:a16="http://schemas.microsoft.com/office/drawing/2014/main" xmlns="" id="{C651ABF7-FD8E-4185-B1EC-FA11E1C595F9}"/>
              </a:ext>
            </a:extLst>
          </p:cNvPr>
          <p:cNvSpPr txBox="1"/>
          <p:nvPr/>
        </p:nvSpPr>
        <p:spPr>
          <a:xfrm>
            <a:off x="4491671" y="6265673"/>
            <a:ext cx="2729497" cy="230832"/>
          </a:xfrm>
          <a:prstGeom prst="rect">
            <a:avLst/>
          </a:prstGeom>
          <a:noFill/>
        </p:spPr>
        <p:txBody>
          <a:bodyPr wrap="square" rtlCol="0">
            <a:spAutoFit/>
          </a:bodyPr>
          <a:lstStyle/>
          <a:p>
            <a:r>
              <a:rPr lang="en-US" sz="900">
                <a:latin typeface="Arial Narrow" panose="020B0606020202030204" pitchFamily="34" charset="0"/>
              </a:rPr>
              <a:t>*Wastage is included in price for IV infusion</a:t>
            </a:r>
            <a:endParaRPr lang="en-US" sz="900" dirty="0">
              <a:latin typeface="Arial Narrow" panose="020B0606020202030204" pitchFamily="34" charset="0"/>
            </a:endParaRPr>
          </a:p>
        </p:txBody>
      </p:sp>
      <p:sp>
        <p:nvSpPr>
          <p:cNvPr id="44" name="Rectangle 141">
            <a:extLst>
              <a:ext uri="{FF2B5EF4-FFF2-40B4-BE49-F238E27FC236}">
                <a16:creationId xmlns:a16="http://schemas.microsoft.com/office/drawing/2014/main" xmlns="" id="{FB0BE676-8CDD-4D81-B3E5-2B59AF12642E}"/>
              </a:ext>
            </a:extLst>
          </p:cNvPr>
          <p:cNvSpPr>
            <a:spLocks noChangeArrowheads="1"/>
          </p:cNvSpPr>
          <p:nvPr/>
        </p:nvSpPr>
        <p:spPr bwMode="auto">
          <a:xfrm>
            <a:off x="1108869" y="1438537"/>
            <a:ext cx="14652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2B3A42"/>
                </a:solidFill>
                <a:sym typeface="+mn-lt"/>
              </a:rPr>
              <a:t>Ex-MNF price </a:t>
            </a:r>
            <a:r>
              <a:rPr lang="en-US" altLang="en-US" sz="1200">
                <a:solidFill>
                  <a:srgbClr val="3F5765"/>
                </a:solidFill>
              </a:rPr>
              <a:t>(000,€)</a:t>
            </a:r>
            <a:endParaRPr lang="en-US" altLang="en-US" sz="1200" dirty="0">
              <a:solidFill>
                <a:srgbClr val="2B3A42"/>
              </a:solidFill>
              <a:sym typeface="+mn-lt"/>
            </a:endParaRPr>
          </a:p>
        </p:txBody>
      </p:sp>
      <p:sp>
        <p:nvSpPr>
          <p:cNvPr id="45" name="TextBox 150">
            <a:extLst>
              <a:ext uri="{FF2B5EF4-FFF2-40B4-BE49-F238E27FC236}">
                <a16:creationId xmlns:a16="http://schemas.microsoft.com/office/drawing/2014/main" xmlns="" id="{BE35AC4C-A430-4D83-BDA4-6545D42927E2}"/>
              </a:ext>
            </a:extLst>
          </p:cNvPr>
          <p:cNvSpPr txBox="1">
            <a:spLocks noChangeArrowheads="1"/>
          </p:cNvSpPr>
          <p:nvPr/>
        </p:nvSpPr>
        <p:spPr bwMode="auto">
          <a:xfrm>
            <a:off x="3158002" y="1935083"/>
            <a:ext cx="60535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t>-0.5%</a:t>
            </a:r>
            <a:endParaRPr lang="en-US" altLang="en-US" sz="1000" b="1" dirty="0"/>
          </a:p>
        </p:txBody>
      </p:sp>
      <p:graphicFrame>
        <p:nvGraphicFramePr>
          <p:cNvPr id="42" name="Chart 41">
            <a:extLst>
              <a:ext uri="{FF2B5EF4-FFF2-40B4-BE49-F238E27FC236}">
                <a16:creationId xmlns:a16="http://schemas.microsoft.com/office/drawing/2014/main" xmlns="" id="{4E7F77FE-08F8-407C-9224-9CC06FF98902}"/>
              </a:ext>
            </a:extLst>
          </p:cNvPr>
          <p:cNvGraphicFramePr/>
          <p:nvPr>
            <p:custDataLst>
              <p:tags r:id="rId4"/>
            </p:custDataLst>
            <p:extLst>
              <p:ext uri="{D42A27DB-BD31-4B8C-83A1-F6EECF244321}">
                <p14:modId xmlns:p14="http://schemas.microsoft.com/office/powerpoint/2010/main" val="3589517973"/>
              </p:ext>
            </p:extLst>
          </p:nvPr>
        </p:nvGraphicFramePr>
        <p:xfrm>
          <a:off x="2025650" y="4256088"/>
          <a:ext cx="3122613" cy="1506537"/>
        </p:xfrm>
        <a:graphic>
          <a:graphicData uri="http://schemas.openxmlformats.org/drawingml/2006/chart">
            <c:chart xmlns:c="http://schemas.openxmlformats.org/drawingml/2006/chart" xmlns:r="http://schemas.openxmlformats.org/officeDocument/2006/relationships" r:id="rId27"/>
          </a:graphicData>
        </a:graphic>
      </p:graphicFrame>
      <p:sp>
        <p:nvSpPr>
          <p:cNvPr id="52" name="Rectangle 51">
            <a:extLst>
              <a:ext uri="{FF2B5EF4-FFF2-40B4-BE49-F238E27FC236}">
                <a16:creationId xmlns:a16="http://schemas.microsoft.com/office/drawing/2014/main" xmlns="" id="{768150AA-6563-455A-99F3-0A910E00E8DC}"/>
              </a:ext>
            </a:extLst>
          </p:cNvPr>
          <p:cNvSpPr/>
          <p:nvPr>
            <p:custDataLst>
              <p:tags r:id="rId5"/>
            </p:custDataLst>
          </p:nvPr>
        </p:nvSpPr>
        <p:spPr bwMode="gray">
          <a:xfrm>
            <a:off x="4286250" y="5411789"/>
            <a:ext cx="287338" cy="13652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lnSpc>
                <a:spcPct val="90000"/>
              </a:lnSpc>
              <a:spcBef>
                <a:spcPct val="0"/>
              </a:spcBef>
              <a:spcAft>
                <a:spcPct val="0"/>
              </a:spcAft>
            </a:pPr>
            <a:fld id="{EAFA7FE1-F300-4C75-9D5D-8F11DA34BD0E}" type="datetime'''''''2''''''6''''''''''''''''''''''''%'''''''''''''''''">
              <a:rPr lang="en-US" altLang="en-US" sz="1000" smtClean="0">
                <a:solidFill>
                  <a:schemeClr val="bg1"/>
                </a:solidFill>
              </a:rPr>
              <a:pPr algn="ctr">
                <a:lnSpc>
                  <a:spcPct val="90000"/>
                </a:lnSpc>
                <a:spcBef>
                  <a:spcPct val="0"/>
                </a:spcBef>
                <a:spcAft>
                  <a:spcPct val="0"/>
                </a:spcAft>
              </a:pPr>
              <a:t>26%</a:t>
            </a:fld>
            <a:endParaRPr lang="en-US" sz="1000" dirty="0" err="1">
              <a:solidFill>
                <a:schemeClr val="bg1"/>
              </a:solidFill>
              <a:sym typeface="+mn-lt"/>
            </a:endParaRPr>
          </a:p>
        </p:txBody>
      </p:sp>
      <p:sp>
        <p:nvSpPr>
          <p:cNvPr id="51" name="Rectangle 50">
            <a:extLst>
              <a:ext uri="{FF2B5EF4-FFF2-40B4-BE49-F238E27FC236}">
                <a16:creationId xmlns:a16="http://schemas.microsoft.com/office/drawing/2014/main" xmlns="" id="{08ADA5A4-EBBF-4D66-8264-DCDCBE5CDBFC}"/>
              </a:ext>
            </a:extLst>
          </p:cNvPr>
          <p:cNvSpPr/>
          <p:nvPr>
            <p:custDataLst>
              <p:tags r:id="rId6"/>
            </p:custDataLst>
          </p:nvPr>
        </p:nvSpPr>
        <p:spPr bwMode="gray">
          <a:xfrm>
            <a:off x="4286250" y="4772026"/>
            <a:ext cx="287338" cy="13652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lnSpc>
                <a:spcPct val="90000"/>
              </a:lnSpc>
              <a:spcBef>
                <a:spcPct val="0"/>
              </a:spcBef>
              <a:spcAft>
                <a:spcPct val="0"/>
              </a:spcAft>
            </a:pPr>
            <a:fld id="{8EDEA235-98DF-45BC-8C53-4A1B6B3C9A0D}" type="datetime'''''''''''''''7''''''''''''''4''''''''''''''''''%'''''''''">
              <a:rPr lang="en-US" altLang="en-US" sz="1000" smtClean="0">
                <a:solidFill>
                  <a:schemeClr val="bg1"/>
                </a:solidFill>
              </a:rPr>
              <a:pPr algn="ctr">
                <a:lnSpc>
                  <a:spcPct val="90000"/>
                </a:lnSpc>
                <a:spcBef>
                  <a:spcPct val="0"/>
                </a:spcBef>
                <a:spcAft>
                  <a:spcPct val="0"/>
                </a:spcAft>
              </a:pPr>
              <a:t>74%</a:t>
            </a:fld>
            <a:endParaRPr lang="en-US" sz="1000" dirty="0" err="1">
              <a:solidFill>
                <a:schemeClr val="bg1"/>
              </a:solidFill>
              <a:sym typeface="+mn-lt"/>
            </a:endParaRPr>
          </a:p>
        </p:txBody>
      </p:sp>
      <p:sp>
        <p:nvSpPr>
          <p:cNvPr id="50" name="Rectangle 49">
            <a:extLst>
              <a:ext uri="{FF2B5EF4-FFF2-40B4-BE49-F238E27FC236}">
                <a16:creationId xmlns:a16="http://schemas.microsoft.com/office/drawing/2014/main" xmlns="" id="{58C476EB-D34C-4B48-87EE-052B02861B68}"/>
              </a:ext>
            </a:extLst>
          </p:cNvPr>
          <p:cNvSpPr/>
          <p:nvPr>
            <p:custDataLst>
              <p:tags r:id="rId7"/>
            </p:custDataLst>
          </p:nvPr>
        </p:nvSpPr>
        <p:spPr bwMode="gray">
          <a:xfrm>
            <a:off x="3014663" y="4533900"/>
            <a:ext cx="287338"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a:defRPr/>
            </a:pPr>
            <a:fld id="{3C54DE49-1529-4923-BC68-739D3ED3914E}" type="datetime'''3''''''''''''''''''''8''''''''''''''%'''''''''''''''''''''">
              <a:rPr lang="en-US" altLang="en-US" sz="1000" b="1" smtClean="0">
                <a:solidFill>
                  <a:schemeClr val="bg1"/>
                </a:solidFill>
              </a:rPr>
              <a:pPr algn="ctr">
                <a:defRPr/>
              </a:pPr>
              <a:t>38%</a:t>
            </a:fld>
            <a:endParaRPr lang="en-US" sz="1000" b="1" dirty="0">
              <a:solidFill>
                <a:schemeClr val="bg1"/>
              </a:solidFill>
              <a:sym typeface="+mn-lt"/>
            </a:endParaRPr>
          </a:p>
        </p:txBody>
      </p:sp>
      <p:sp>
        <p:nvSpPr>
          <p:cNvPr id="48" name="Rectangle 47">
            <a:extLst>
              <a:ext uri="{FF2B5EF4-FFF2-40B4-BE49-F238E27FC236}">
                <a16:creationId xmlns:a16="http://schemas.microsoft.com/office/drawing/2014/main" xmlns="" id="{2F0249BC-D527-4B8C-A09E-8FD6C734D689}"/>
              </a:ext>
            </a:extLst>
          </p:cNvPr>
          <p:cNvSpPr/>
          <p:nvPr>
            <p:custDataLst>
              <p:tags r:id="rId8"/>
            </p:custDataLst>
          </p:nvPr>
        </p:nvSpPr>
        <p:spPr bwMode="gray">
          <a:xfrm>
            <a:off x="3014663" y="5173663"/>
            <a:ext cx="287338" cy="152400"/>
          </a:xfrm>
          <a:prstGeom prst="rect">
            <a:avLst/>
          </a:prstGeom>
          <a:noFill/>
          <a:ln>
            <a:no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anchor="ctr"/>
          <a:lstStyle/>
          <a:p>
            <a:pPr algn="ctr">
              <a:defRPr/>
            </a:pPr>
            <a:fld id="{4348C827-FD98-4FD5-97FE-364ADB7B5E9B}" type="datetime'''''''''''''''''''''''''''''''''''6''''''2''''''''''''%'">
              <a:rPr lang="en-US" altLang="en-US" sz="1000" b="1" smtClean="0">
                <a:solidFill>
                  <a:schemeClr val="bg1"/>
                </a:solidFill>
              </a:rPr>
              <a:pPr algn="ctr">
                <a:defRPr/>
              </a:pPr>
              <a:t>62%</a:t>
            </a:fld>
            <a:endParaRPr lang="en-US" sz="1000" b="1" dirty="0">
              <a:solidFill>
                <a:schemeClr val="bg1"/>
              </a:solidFill>
              <a:sym typeface="+mn-lt"/>
            </a:endParaRPr>
          </a:p>
        </p:txBody>
      </p:sp>
      <p:pic>
        <p:nvPicPr>
          <p:cNvPr id="53" name="Picture 108">
            <a:extLst>
              <a:ext uri="{FF2B5EF4-FFF2-40B4-BE49-F238E27FC236}">
                <a16:creationId xmlns:a16="http://schemas.microsoft.com/office/drawing/2014/main" xmlns="" id="{951451A1-752B-4380-9A41-C2362822200F}"/>
              </a:ext>
            </a:extLst>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052610" y="5687351"/>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110">
            <a:extLst>
              <a:ext uri="{FF2B5EF4-FFF2-40B4-BE49-F238E27FC236}">
                <a16:creationId xmlns:a16="http://schemas.microsoft.com/office/drawing/2014/main" xmlns="" id="{7D1876C1-4260-4B44-A096-E9458DB62419}"/>
              </a:ext>
            </a:extLst>
          </p:cNvPr>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4356734" y="5687351"/>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 name="Rectangle 81">
            <a:extLst>
              <a:ext uri="{FF2B5EF4-FFF2-40B4-BE49-F238E27FC236}">
                <a16:creationId xmlns:a16="http://schemas.microsoft.com/office/drawing/2014/main" xmlns="" id="{52431EFE-151A-4E6C-B9DF-F88D2A8BAAC6}"/>
              </a:ext>
            </a:extLst>
          </p:cNvPr>
          <p:cNvSpPr>
            <a:spLocks noChangeArrowheads="1"/>
          </p:cNvSpPr>
          <p:nvPr/>
        </p:nvSpPr>
        <p:spPr bwMode="auto">
          <a:xfrm>
            <a:off x="1943101" y="4118769"/>
            <a:ext cx="10969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2B3A42"/>
                </a:solidFill>
                <a:sym typeface="+mn-lt"/>
              </a:rPr>
              <a:t>%</a:t>
            </a:r>
            <a:endParaRPr lang="en-US" altLang="en-US" sz="1200" dirty="0">
              <a:solidFill>
                <a:srgbClr val="2B3A42"/>
              </a:solidFill>
              <a:sym typeface="+mn-lt"/>
            </a:endParaRPr>
          </a:p>
        </p:txBody>
      </p:sp>
      <p:sp>
        <p:nvSpPr>
          <p:cNvPr id="57" name="Rectangle 56">
            <a:extLst>
              <a:ext uri="{FF2B5EF4-FFF2-40B4-BE49-F238E27FC236}">
                <a16:creationId xmlns:a16="http://schemas.microsoft.com/office/drawing/2014/main" xmlns="" id="{B10C9B7E-F8FD-41E0-9170-69A0D02A9ABD}"/>
              </a:ext>
            </a:extLst>
          </p:cNvPr>
          <p:cNvSpPr/>
          <p:nvPr>
            <p:custDataLst>
              <p:tags r:id="rId9"/>
            </p:custDataLst>
          </p:nvPr>
        </p:nvSpPr>
        <p:spPr bwMode="auto">
          <a:xfrm>
            <a:off x="5440363" y="4548188"/>
            <a:ext cx="196850" cy="147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56" name="Rectangle 55">
            <a:extLst>
              <a:ext uri="{FF2B5EF4-FFF2-40B4-BE49-F238E27FC236}">
                <a16:creationId xmlns:a16="http://schemas.microsoft.com/office/drawing/2014/main" xmlns="" id="{082DAAB7-907A-4CF5-8B73-C85D6D6D215B}"/>
              </a:ext>
            </a:extLst>
          </p:cNvPr>
          <p:cNvSpPr/>
          <p:nvPr>
            <p:custDataLst>
              <p:tags r:id="rId10"/>
            </p:custDataLst>
          </p:nvPr>
        </p:nvSpPr>
        <p:spPr bwMode="auto">
          <a:xfrm>
            <a:off x="5440363" y="4767263"/>
            <a:ext cx="196850" cy="147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58" name="Rectangle 57">
            <a:extLst>
              <a:ext uri="{FF2B5EF4-FFF2-40B4-BE49-F238E27FC236}">
                <a16:creationId xmlns:a16="http://schemas.microsoft.com/office/drawing/2014/main" xmlns="" id="{1F342C92-AD01-4B90-B776-F8A31EF460EF}"/>
              </a:ext>
            </a:extLst>
          </p:cNvPr>
          <p:cNvSpPr/>
          <p:nvPr>
            <p:custDataLst>
              <p:tags r:id="rId11"/>
            </p:custDataLst>
          </p:nvPr>
        </p:nvSpPr>
        <p:spPr bwMode="auto">
          <a:xfrm>
            <a:off x="5688013" y="4543425"/>
            <a:ext cx="444500" cy="16827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r>
              <a:rPr lang="en-US" altLang="en-US" sz="1100">
                <a:solidFill>
                  <a:schemeClr val="tx1"/>
                </a:solidFill>
                <a:sym typeface="+mn-lt"/>
              </a:rPr>
              <a:t>Ninlaro</a:t>
            </a:r>
            <a:endParaRPr lang="en-US" sz="1100" dirty="0">
              <a:solidFill>
                <a:schemeClr val="tx1"/>
              </a:solidFill>
              <a:sym typeface="+mn-lt"/>
            </a:endParaRPr>
          </a:p>
        </p:txBody>
      </p:sp>
      <p:sp>
        <p:nvSpPr>
          <p:cNvPr id="59" name="Rectangle 58">
            <a:extLst>
              <a:ext uri="{FF2B5EF4-FFF2-40B4-BE49-F238E27FC236}">
                <a16:creationId xmlns:a16="http://schemas.microsoft.com/office/drawing/2014/main" xmlns="" id="{D65F85D7-C20C-4E88-87DF-6C87CFD90CF9}"/>
              </a:ext>
            </a:extLst>
          </p:cNvPr>
          <p:cNvSpPr/>
          <p:nvPr>
            <p:custDataLst>
              <p:tags r:id="rId12"/>
            </p:custDataLst>
          </p:nvPr>
        </p:nvSpPr>
        <p:spPr bwMode="auto">
          <a:xfrm>
            <a:off x="5688013" y="4762500"/>
            <a:ext cx="1020763" cy="16827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r>
              <a:rPr lang="en-US" altLang="en-US" sz="1100" dirty="0">
                <a:solidFill>
                  <a:schemeClr val="tx1"/>
                </a:solidFill>
                <a:sym typeface="+mn-lt"/>
              </a:rPr>
              <a:t>Other Treatment</a:t>
            </a:r>
            <a:endParaRPr lang="en-US" sz="1100" dirty="0">
              <a:solidFill>
                <a:schemeClr val="tx1"/>
              </a:solidFill>
              <a:sym typeface="+mn-lt"/>
            </a:endParaRPr>
          </a:p>
        </p:txBody>
      </p:sp>
      <p:graphicFrame>
        <p:nvGraphicFramePr>
          <p:cNvPr id="43" name="Chart 42">
            <a:extLst>
              <a:ext uri="{FF2B5EF4-FFF2-40B4-BE49-F238E27FC236}">
                <a16:creationId xmlns:a16="http://schemas.microsoft.com/office/drawing/2014/main" xmlns="" id="{4AC754F1-F4D0-4EF0-AB10-DC61EFF8B2C7}"/>
              </a:ext>
            </a:extLst>
          </p:cNvPr>
          <p:cNvGraphicFramePr/>
          <p:nvPr>
            <p:custDataLst>
              <p:tags r:id="rId13"/>
            </p:custDataLst>
            <p:extLst>
              <p:ext uri="{D42A27DB-BD31-4B8C-83A1-F6EECF244321}">
                <p14:modId xmlns:p14="http://schemas.microsoft.com/office/powerpoint/2010/main" val="1848270852"/>
              </p:ext>
            </p:extLst>
          </p:nvPr>
        </p:nvGraphicFramePr>
        <p:xfrm>
          <a:off x="2200275" y="1860550"/>
          <a:ext cx="2947988" cy="1492250"/>
        </p:xfrm>
        <a:graphic>
          <a:graphicData uri="http://schemas.openxmlformats.org/drawingml/2006/chart">
            <c:chart xmlns:c="http://schemas.openxmlformats.org/drawingml/2006/chart" xmlns:r="http://schemas.openxmlformats.org/officeDocument/2006/relationships" r:id="rId30"/>
          </a:graphicData>
        </a:graphic>
      </p:graphicFrame>
      <p:sp>
        <p:nvSpPr>
          <p:cNvPr id="7" name="Rectangle 6">
            <a:extLst>
              <a:ext uri="{FF2B5EF4-FFF2-40B4-BE49-F238E27FC236}">
                <a16:creationId xmlns:a16="http://schemas.microsoft.com/office/drawing/2014/main" xmlns="" id="{5100A0B5-D5BB-4F5E-B196-2EA6D59FB014}"/>
              </a:ext>
            </a:extLst>
          </p:cNvPr>
          <p:cNvSpPr/>
          <p:nvPr>
            <p:custDataLst>
              <p:tags r:id="rId14"/>
            </p:custDataLst>
          </p:nvPr>
        </p:nvSpPr>
        <p:spPr bwMode="gray">
          <a:xfrm>
            <a:off x="2008188" y="1852613"/>
            <a:ext cx="98425" cy="192088"/>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1EB610A4-31B7-4435-BA7F-BA2C1C035C60}" type="datetime'''''''''''''''''''''''''''''''''''''''''''''''''''8'">
              <a:rPr lang="en-US" altLang="en-US" sz="1400" smtClean="0">
                <a:solidFill>
                  <a:schemeClr val="tx1"/>
                </a:solidFill>
                <a:sym typeface="+mn-lt"/>
              </a:rPr>
              <a:pPr algn="r">
                <a:lnSpc>
                  <a:spcPct val="90000"/>
                </a:lnSpc>
                <a:spcBef>
                  <a:spcPct val="0"/>
                </a:spcBef>
                <a:spcAft>
                  <a:spcPct val="0"/>
                </a:spcAft>
              </a:pPr>
              <a:t>8</a:t>
            </a:fld>
            <a:endParaRPr lang="en-US" sz="1400" dirty="0" err="1">
              <a:solidFill>
                <a:schemeClr val="tx1"/>
              </a:solidFill>
              <a:sym typeface="+mn-lt"/>
            </a:endParaRPr>
          </a:p>
        </p:txBody>
      </p:sp>
      <p:sp>
        <p:nvSpPr>
          <p:cNvPr id="61" name="Rectangle 60">
            <a:extLst>
              <a:ext uri="{FF2B5EF4-FFF2-40B4-BE49-F238E27FC236}">
                <a16:creationId xmlns:a16="http://schemas.microsoft.com/office/drawing/2014/main" xmlns="" id="{C4A9CD55-F124-4C69-904E-7F5269AE8501}"/>
              </a:ext>
            </a:extLst>
          </p:cNvPr>
          <p:cNvSpPr/>
          <p:nvPr>
            <p:custDataLst>
              <p:tags r:id="rId15"/>
            </p:custDataLst>
          </p:nvPr>
        </p:nvSpPr>
        <p:spPr bwMode="gray">
          <a:xfrm>
            <a:off x="2008188" y="3163888"/>
            <a:ext cx="98425" cy="21272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spcBef>
                <a:spcPct val="0"/>
              </a:spcBef>
              <a:spcAft>
                <a:spcPct val="0"/>
              </a:spcAft>
            </a:pPr>
            <a:fld id="{D08D5E25-5C5A-4890-BF64-6EC632DF8C80}" type="datetime'''''''0'''''''''">
              <a:rPr lang="en-US" altLang="en-US" sz="1400" smtClean="0">
                <a:solidFill>
                  <a:schemeClr val="tx1"/>
                </a:solidFill>
                <a:sym typeface="+mn-lt"/>
              </a:rPr>
              <a:pPr algn="r">
                <a:spcBef>
                  <a:spcPct val="0"/>
                </a:spcBef>
                <a:spcAft>
                  <a:spcPct val="0"/>
                </a:spcAft>
              </a:pPr>
              <a:t>0</a:t>
            </a:fld>
            <a:endParaRPr lang="en-US" sz="1400" dirty="0">
              <a:solidFill>
                <a:schemeClr val="tx1"/>
              </a:solidFill>
              <a:sym typeface="+mn-lt"/>
            </a:endParaRPr>
          </a:p>
        </p:txBody>
      </p:sp>
      <p:sp>
        <p:nvSpPr>
          <p:cNvPr id="4" name="Rectangle 3">
            <a:extLst>
              <a:ext uri="{FF2B5EF4-FFF2-40B4-BE49-F238E27FC236}">
                <a16:creationId xmlns:a16="http://schemas.microsoft.com/office/drawing/2014/main" xmlns="" id="{F5C7652F-D972-4101-B8F9-CD5F493957A0}"/>
              </a:ext>
            </a:extLst>
          </p:cNvPr>
          <p:cNvSpPr/>
          <p:nvPr>
            <p:custDataLst>
              <p:tags r:id="rId16"/>
            </p:custDataLst>
          </p:nvPr>
        </p:nvSpPr>
        <p:spPr bwMode="gray">
          <a:xfrm>
            <a:off x="2008188" y="2847975"/>
            <a:ext cx="98425" cy="192088"/>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6B816E9E-2D62-4AD8-9F0D-5F091E216F2B}" type="datetime'''''''''''''''''''''''2'''''''''''''''''''''''''''''''">
              <a:rPr lang="en-US" altLang="en-US" sz="1400" smtClean="0">
                <a:solidFill>
                  <a:schemeClr val="tx1"/>
                </a:solidFill>
                <a:sym typeface="+mn-lt"/>
              </a:rPr>
              <a:pPr algn="r">
                <a:lnSpc>
                  <a:spcPct val="90000"/>
                </a:lnSpc>
                <a:spcBef>
                  <a:spcPct val="0"/>
                </a:spcBef>
                <a:spcAft>
                  <a:spcPct val="0"/>
                </a:spcAft>
              </a:pPr>
              <a:t>2</a:t>
            </a:fld>
            <a:endParaRPr lang="en-US" sz="1400" dirty="0" err="1">
              <a:solidFill>
                <a:schemeClr val="tx1"/>
              </a:solidFill>
              <a:sym typeface="+mn-lt"/>
            </a:endParaRPr>
          </a:p>
        </p:txBody>
      </p:sp>
      <p:sp>
        <p:nvSpPr>
          <p:cNvPr id="6" name="Rectangle 5">
            <a:extLst>
              <a:ext uri="{FF2B5EF4-FFF2-40B4-BE49-F238E27FC236}">
                <a16:creationId xmlns:a16="http://schemas.microsoft.com/office/drawing/2014/main" xmlns="" id="{59C7C8AE-77C7-43E0-A79F-9D5E6B6F294F}"/>
              </a:ext>
            </a:extLst>
          </p:cNvPr>
          <p:cNvSpPr/>
          <p:nvPr>
            <p:custDataLst>
              <p:tags r:id="rId17"/>
            </p:custDataLst>
          </p:nvPr>
        </p:nvSpPr>
        <p:spPr bwMode="gray">
          <a:xfrm>
            <a:off x="2008188" y="2184400"/>
            <a:ext cx="98425" cy="192088"/>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C9D98D0D-75D7-41D7-A178-3CCC6D0CBB88}" type="datetime'''''''''''''''''''''''''''''''6'''">
              <a:rPr lang="en-US" altLang="en-US" sz="1400" smtClean="0">
                <a:solidFill>
                  <a:schemeClr val="tx1"/>
                </a:solidFill>
                <a:sym typeface="+mn-lt"/>
              </a:rPr>
              <a:pPr algn="r">
                <a:lnSpc>
                  <a:spcPct val="90000"/>
                </a:lnSpc>
                <a:spcBef>
                  <a:spcPct val="0"/>
                </a:spcBef>
                <a:spcAft>
                  <a:spcPct val="0"/>
                </a:spcAft>
              </a:pPr>
              <a:t>6</a:t>
            </a:fld>
            <a:endParaRPr lang="en-US" sz="1400" dirty="0" err="1">
              <a:solidFill>
                <a:schemeClr val="tx1"/>
              </a:solidFill>
              <a:sym typeface="+mn-lt"/>
            </a:endParaRPr>
          </a:p>
        </p:txBody>
      </p:sp>
      <p:sp>
        <p:nvSpPr>
          <p:cNvPr id="5" name="Rectangle 4">
            <a:extLst>
              <a:ext uri="{FF2B5EF4-FFF2-40B4-BE49-F238E27FC236}">
                <a16:creationId xmlns:a16="http://schemas.microsoft.com/office/drawing/2014/main" xmlns="" id="{B1E4458C-A42A-48F0-A8A5-FEFAD928580C}"/>
              </a:ext>
            </a:extLst>
          </p:cNvPr>
          <p:cNvSpPr/>
          <p:nvPr>
            <p:custDataLst>
              <p:tags r:id="rId18"/>
            </p:custDataLst>
          </p:nvPr>
        </p:nvSpPr>
        <p:spPr bwMode="gray">
          <a:xfrm>
            <a:off x="2008188" y="2516188"/>
            <a:ext cx="98425" cy="192088"/>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r">
              <a:lnSpc>
                <a:spcPct val="90000"/>
              </a:lnSpc>
              <a:spcBef>
                <a:spcPct val="0"/>
              </a:spcBef>
              <a:spcAft>
                <a:spcPct val="0"/>
              </a:spcAft>
            </a:pPr>
            <a:fld id="{76E01F54-A261-4B59-A5F8-1F5C55A3D8B9}" type="datetime'''4'''''''''''''''''''''''''''''''''''''''''''''''''''">
              <a:rPr lang="en-US" altLang="en-US" sz="1400" smtClean="0">
                <a:solidFill>
                  <a:schemeClr val="tx1"/>
                </a:solidFill>
                <a:sym typeface="+mn-lt"/>
              </a:rPr>
              <a:pPr algn="r">
                <a:lnSpc>
                  <a:spcPct val="90000"/>
                </a:lnSpc>
                <a:spcBef>
                  <a:spcPct val="0"/>
                </a:spcBef>
                <a:spcAft>
                  <a:spcPct val="0"/>
                </a:spcAft>
              </a:pPr>
              <a:t>4</a:t>
            </a:fld>
            <a:endParaRPr lang="en-US" sz="1400" dirty="0" err="1">
              <a:solidFill>
                <a:schemeClr val="tx1"/>
              </a:solidFill>
              <a:sym typeface="+mn-lt"/>
            </a:endParaRPr>
          </a:p>
        </p:txBody>
      </p:sp>
      <p:sp>
        <p:nvSpPr>
          <p:cNvPr id="67" name="Oval 66">
            <a:extLst>
              <a:ext uri="{FF2B5EF4-FFF2-40B4-BE49-F238E27FC236}">
                <a16:creationId xmlns:a16="http://schemas.microsoft.com/office/drawing/2014/main" xmlns="" id="{19AB5CB0-C2AE-4413-8A1D-AE326EBBFAB9}"/>
              </a:ext>
            </a:extLst>
          </p:cNvPr>
          <p:cNvSpPr/>
          <p:nvPr>
            <p:custDataLst>
              <p:tags r:id="rId19"/>
            </p:custDataLst>
          </p:nvPr>
        </p:nvSpPr>
        <p:spPr bwMode="auto">
          <a:xfrm>
            <a:off x="5507038" y="2455863"/>
            <a:ext cx="88900" cy="88900"/>
          </a:xfrm>
          <a:prstGeom prst="ellips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6" name="Oval 65">
            <a:extLst>
              <a:ext uri="{FF2B5EF4-FFF2-40B4-BE49-F238E27FC236}">
                <a16:creationId xmlns:a16="http://schemas.microsoft.com/office/drawing/2014/main" xmlns="" id="{B88CCABE-5EAD-421E-A3DC-0221A6C17E49}"/>
              </a:ext>
            </a:extLst>
          </p:cNvPr>
          <p:cNvSpPr/>
          <p:nvPr>
            <p:custDataLst>
              <p:tags r:id="rId20"/>
            </p:custDataLst>
          </p:nvPr>
        </p:nvSpPr>
        <p:spPr bwMode="auto">
          <a:xfrm>
            <a:off x="5507038" y="2689225"/>
            <a:ext cx="88900" cy="88900"/>
          </a:xfrm>
          <a:prstGeom prst="ellips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8" name="Rectangle 67">
            <a:extLst>
              <a:ext uri="{FF2B5EF4-FFF2-40B4-BE49-F238E27FC236}">
                <a16:creationId xmlns:a16="http://schemas.microsoft.com/office/drawing/2014/main" xmlns="" id="{E93E9924-3C34-43D5-AD5D-AF0D0E502790}"/>
              </a:ext>
            </a:extLst>
          </p:cNvPr>
          <p:cNvSpPr/>
          <p:nvPr>
            <p:custDataLst>
              <p:tags r:id="rId21"/>
            </p:custDataLst>
          </p:nvPr>
        </p:nvSpPr>
        <p:spPr bwMode="auto">
          <a:xfrm>
            <a:off x="5710238" y="2416175"/>
            <a:ext cx="479425"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86BF7D2F-7B18-4A7F-AD24-28BE8490BDC0}" type="datetime'''''''''N''i''''n''la''''''''''''''''''''''r''''''''''o'''">
              <a:rPr lang="en-US" altLang="en-US" sz="1200" smtClean="0">
                <a:solidFill>
                  <a:schemeClr val="tx1"/>
                </a:solidFill>
              </a:rPr>
              <a:pPr>
                <a:spcBef>
                  <a:spcPct val="0"/>
                </a:spcBef>
                <a:spcAft>
                  <a:spcPct val="0"/>
                </a:spcAft>
              </a:pPr>
              <a:t>Ninlaro</a:t>
            </a:fld>
            <a:endParaRPr lang="en-US" sz="1200" dirty="0" err="1">
              <a:solidFill>
                <a:schemeClr val="tx1"/>
              </a:solidFill>
              <a:sym typeface="+mn-lt"/>
            </a:endParaRPr>
          </a:p>
        </p:txBody>
      </p:sp>
      <p:sp>
        <p:nvSpPr>
          <p:cNvPr id="69" name="Rectangle 68">
            <a:extLst>
              <a:ext uri="{FF2B5EF4-FFF2-40B4-BE49-F238E27FC236}">
                <a16:creationId xmlns:a16="http://schemas.microsoft.com/office/drawing/2014/main" xmlns="" id="{113AEEAC-C334-4D60-8098-45FA1E42A042}"/>
              </a:ext>
            </a:extLst>
          </p:cNvPr>
          <p:cNvSpPr/>
          <p:nvPr>
            <p:custDataLst>
              <p:tags r:id="rId22"/>
            </p:custDataLst>
          </p:nvPr>
        </p:nvSpPr>
        <p:spPr bwMode="auto">
          <a:xfrm>
            <a:off x="5710238" y="2649538"/>
            <a:ext cx="1109663"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r>
              <a:rPr lang="en-US" altLang="en-US" sz="1200" dirty="0">
                <a:solidFill>
                  <a:schemeClr val="tx1"/>
                </a:solidFill>
              </a:rPr>
              <a:t>Other Treatment</a:t>
            </a:r>
            <a:endParaRPr lang="en-US" sz="1200" dirty="0">
              <a:solidFill>
                <a:schemeClr val="tx1"/>
              </a:solidFill>
              <a:sym typeface="+mn-lt"/>
            </a:endParaRPr>
          </a:p>
        </p:txBody>
      </p:sp>
      <p:pic>
        <p:nvPicPr>
          <p:cNvPr id="70" name="Picture 108">
            <a:extLst>
              <a:ext uri="{FF2B5EF4-FFF2-40B4-BE49-F238E27FC236}">
                <a16:creationId xmlns:a16="http://schemas.microsoft.com/office/drawing/2014/main" xmlns="" id="{A92A6109-999B-4DDE-B2EF-EFC1407D9CE6}"/>
              </a:ext>
            </a:extLst>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248481" y="3313624"/>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Picture 110">
            <a:extLst>
              <a:ext uri="{FF2B5EF4-FFF2-40B4-BE49-F238E27FC236}">
                <a16:creationId xmlns:a16="http://schemas.microsoft.com/office/drawing/2014/main" xmlns="" id="{E83B1680-44C4-4640-B2DC-F874CC2231EE}"/>
              </a:ext>
            </a:extLst>
          </p:cNvPr>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4365626" y="3327683"/>
            <a:ext cx="269875"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 name="TextBox 150">
            <a:extLst>
              <a:ext uri="{FF2B5EF4-FFF2-40B4-BE49-F238E27FC236}">
                <a16:creationId xmlns:a16="http://schemas.microsoft.com/office/drawing/2014/main" xmlns="" id="{1422C5E7-0A88-43C5-99AE-EECCD225B60E}"/>
              </a:ext>
            </a:extLst>
          </p:cNvPr>
          <p:cNvSpPr txBox="1">
            <a:spLocks noChangeArrowheads="1"/>
          </p:cNvSpPr>
          <p:nvPr/>
        </p:nvSpPr>
        <p:spPr bwMode="auto">
          <a:xfrm>
            <a:off x="4248964" y="1941085"/>
            <a:ext cx="48541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t>4%</a:t>
            </a:r>
            <a:endParaRPr lang="en-US" altLang="en-US" sz="1000" b="1" dirty="0"/>
          </a:p>
        </p:txBody>
      </p:sp>
      <p:sp>
        <p:nvSpPr>
          <p:cNvPr id="76" name="TextBox 48">
            <a:extLst>
              <a:ext uri="{FF2B5EF4-FFF2-40B4-BE49-F238E27FC236}">
                <a16:creationId xmlns:a16="http://schemas.microsoft.com/office/drawing/2014/main" xmlns="" id="{C5E89769-9E83-4898-9DF6-2DB7129B2F0E}"/>
              </a:ext>
            </a:extLst>
          </p:cNvPr>
          <p:cNvSpPr txBox="1">
            <a:spLocks noChangeArrowheads="1"/>
          </p:cNvSpPr>
          <p:nvPr/>
        </p:nvSpPr>
        <p:spPr bwMode="auto">
          <a:xfrm>
            <a:off x="790575" y="3828257"/>
            <a:ext cx="57927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t>Market share (sales, </a:t>
            </a:r>
            <a:r>
              <a:rPr lang="en-US" altLang="en-US" sz="1200" b="1" i="1"/>
              <a:t>€ </a:t>
            </a:r>
            <a:r>
              <a:rPr lang="en-US" altLang="en-US" sz="1200" b="1"/>
              <a:t>million) (YTD 2Q 2018) </a:t>
            </a:r>
            <a:endParaRPr lang="en-US" altLang="en-US" sz="1200" b="1" dirty="0"/>
          </a:p>
        </p:txBody>
      </p:sp>
      <p:sp>
        <p:nvSpPr>
          <p:cNvPr id="8" name="TextBox 7">
            <a:extLst>
              <a:ext uri="{FF2B5EF4-FFF2-40B4-BE49-F238E27FC236}">
                <a16:creationId xmlns:a16="http://schemas.microsoft.com/office/drawing/2014/main" xmlns="" id="{DA66F741-4B39-4EB0-9F81-857493107C3B}"/>
              </a:ext>
            </a:extLst>
          </p:cNvPr>
          <p:cNvSpPr txBox="1"/>
          <p:nvPr/>
        </p:nvSpPr>
        <p:spPr>
          <a:xfrm>
            <a:off x="4007630" y="6524453"/>
            <a:ext cx="5553813" cy="230832"/>
          </a:xfrm>
          <a:prstGeom prst="rect">
            <a:avLst/>
          </a:prstGeom>
          <a:noFill/>
        </p:spPr>
        <p:txBody>
          <a:bodyPr wrap="square" rtlCol="0">
            <a:spAutoFit/>
          </a:bodyPr>
          <a:lstStyle/>
          <a:p>
            <a:r>
              <a:rPr lang="en-US" sz="900"/>
              <a:t>**Sales are taking place in Netherlands, however, these are not yet available on IQVIA MIDAS</a:t>
            </a:r>
            <a:endParaRPr lang="en-US" sz="900" dirty="0"/>
          </a:p>
        </p:txBody>
      </p:sp>
    </p:spTree>
    <p:extLst>
      <p:ext uri="{BB962C8B-B14F-4D97-AF65-F5344CB8AC3E}">
        <p14:creationId xmlns:p14="http://schemas.microsoft.com/office/powerpoint/2010/main" val="2690519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04E0B20-A49F-4BB8-8EB9-67DE9C7B762A}"/>
              </a:ext>
            </a:extLst>
          </p:cNvPr>
          <p:cNvGraphicFramePr>
            <a:graphicFrameLocks noChangeAspect="1"/>
          </p:cNvGraphicFramePr>
          <p:nvPr>
            <p:custDataLst>
              <p:tags r:id="rId2"/>
            </p:custDataLst>
            <p:extLst>
              <p:ext uri="{D42A27DB-BD31-4B8C-83A1-F6EECF244321}">
                <p14:modId xmlns:p14="http://schemas.microsoft.com/office/powerpoint/2010/main" val="3639619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7"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xmlns="" id="{304E0B20-A49F-4BB8-8EB9-67DE9C7B76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4" name="Table 3">
            <a:extLst>
              <a:ext uri="{FF2B5EF4-FFF2-40B4-BE49-F238E27FC236}">
                <a16:creationId xmlns:a16="http://schemas.microsoft.com/office/drawing/2014/main" xmlns="" id="{E290FF0D-6205-487B-ADE1-F48E5DA12755}"/>
              </a:ext>
            </a:extLst>
          </p:cNvPr>
          <p:cNvGraphicFramePr>
            <a:graphicFrameLocks noGrp="1"/>
          </p:cNvGraphicFramePr>
          <p:nvPr>
            <p:extLst>
              <p:ext uri="{D42A27DB-BD31-4B8C-83A1-F6EECF244321}">
                <p14:modId xmlns:p14="http://schemas.microsoft.com/office/powerpoint/2010/main" val="2256673593"/>
              </p:ext>
            </p:extLst>
          </p:nvPr>
        </p:nvGraphicFramePr>
        <p:xfrm>
          <a:off x="2902632" y="1270174"/>
          <a:ext cx="8904675" cy="4065976"/>
        </p:xfrm>
        <a:graphic>
          <a:graphicData uri="http://schemas.openxmlformats.org/drawingml/2006/table">
            <a:tbl>
              <a:tblPr firstRow="1" bandRow="1">
                <a:tableStyleId>{5C22544A-7EE6-4342-B048-85BDC9FD1C3A}</a:tableStyleId>
              </a:tblPr>
              <a:tblGrid>
                <a:gridCol w="8904675">
                  <a:extLst>
                    <a:ext uri="{9D8B030D-6E8A-4147-A177-3AD203B41FA5}">
                      <a16:colId xmlns:a16="http://schemas.microsoft.com/office/drawing/2014/main" xmlns="" val="1248785244"/>
                    </a:ext>
                  </a:extLst>
                </a:gridCol>
              </a:tblGrid>
              <a:tr h="1773499">
                <a:tc>
                  <a:txBody>
                    <a:bodyPr/>
                    <a:lstStyle/>
                    <a:p>
                      <a:pPr marL="285750" indent="-285750">
                        <a:buFont typeface="Arial" panose="020B0604020202020204" pitchFamily="34" charset="0"/>
                        <a:buChar char="•"/>
                      </a:pPr>
                      <a:r>
                        <a:rPr lang="en-US" sz="1800" b="0" dirty="0" err="1">
                          <a:solidFill>
                            <a:schemeClr val="tx1"/>
                          </a:solidFill>
                        </a:rPr>
                        <a:t>Ninlaro</a:t>
                      </a:r>
                      <a:r>
                        <a:rPr lang="en-US" sz="1800" b="0" dirty="0">
                          <a:solidFill>
                            <a:schemeClr val="tx1"/>
                          </a:solidFill>
                        </a:rPr>
                        <a:t> is the first oral proteasome inhibitor for treatment of multiple myeloma.</a:t>
                      </a:r>
                      <a:r>
                        <a:rPr lang="en-US" sz="1800" b="0" baseline="0" dirty="0">
                          <a:solidFill>
                            <a:schemeClr val="tx1"/>
                          </a:solidFill>
                        </a:rPr>
                        <a:t> It </a:t>
                      </a:r>
                      <a:r>
                        <a:rPr lang="en-US" sz="1800" b="0" dirty="0">
                          <a:solidFill>
                            <a:schemeClr val="tx1"/>
                          </a:solidFill>
                        </a:rPr>
                        <a:t>offers clinical outcomes comparable to other treatments for multiple myeloma with increased ease of use due to oral formulation and no adverse impact on quality of life</a:t>
                      </a:r>
                    </a:p>
                    <a:p>
                      <a:pPr marL="285750" indent="-285750">
                        <a:buFont typeface="Arial" panose="020B0604020202020204" pitchFamily="34" charset="0"/>
                        <a:buChar char="•"/>
                      </a:pPr>
                      <a:r>
                        <a:rPr lang="en-US" sz="1800" b="0" dirty="0" err="1">
                          <a:solidFill>
                            <a:schemeClr val="tx1"/>
                          </a:solidFill>
                        </a:rPr>
                        <a:t>Ninlaro</a:t>
                      </a:r>
                      <a:r>
                        <a:rPr lang="en-US" sz="1800" b="0" dirty="0">
                          <a:solidFill>
                            <a:schemeClr val="tx1"/>
                          </a:solidFill>
                        </a:rPr>
                        <a:t> reduces the number of hospitals visits for a patient</a:t>
                      </a:r>
                    </a:p>
                    <a:p>
                      <a:pPr marL="285750" indent="-285750">
                        <a:buFont typeface="Arial" panose="020B0604020202020204" pitchFamily="34" charset="0"/>
                        <a:buChar char="•"/>
                      </a:pPr>
                      <a:r>
                        <a:rPr lang="en-US" sz="1800" b="0" dirty="0">
                          <a:solidFill>
                            <a:schemeClr val="tx1"/>
                          </a:solidFill>
                        </a:rPr>
                        <a:t>The ease of use is particularly important for older patients and when combined with NINLARO’s lower grade 3 AEs as it offers important patient experience benefits </a:t>
                      </a: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4209952"/>
                  </a:ext>
                </a:extLst>
              </a:tr>
              <a:tr h="2054296">
                <a:tc>
                  <a:txBody>
                    <a:bodyPr/>
                    <a:lstStyle/>
                    <a:p>
                      <a:pPr marL="285750" lvl="1" indent="-285750">
                        <a:spcBef>
                          <a:spcPts val="600"/>
                        </a:spcBef>
                        <a:buFont typeface="Arial" panose="020B0604020202020204" pitchFamily="34" charset="0"/>
                        <a:buChar char="•"/>
                      </a:pPr>
                      <a:r>
                        <a:rPr lang="en-US" sz="1800" i="0" strike="noStrike" dirty="0">
                          <a:solidFill>
                            <a:schemeClr val="tx1"/>
                          </a:solidFill>
                        </a:rPr>
                        <a:t>The</a:t>
                      </a:r>
                      <a:r>
                        <a:rPr lang="en-US" sz="1800" i="0" strike="noStrike" baseline="0" dirty="0">
                          <a:solidFill>
                            <a:schemeClr val="tx1"/>
                          </a:solidFill>
                        </a:rPr>
                        <a:t> ease of administration of </a:t>
                      </a:r>
                      <a:r>
                        <a:rPr lang="en-US" sz="1800" i="0" strike="noStrike" baseline="0" dirty="0" err="1">
                          <a:solidFill>
                            <a:schemeClr val="tx1"/>
                          </a:solidFill>
                        </a:rPr>
                        <a:t>Ninlaro</a:t>
                      </a:r>
                      <a:r>
                        <a:rPr lang="en-US" sz="1800" i="0" strike="noStrike" baseline="0" dirty="0">
                          <a:solidFill>
                            <a:schemeClr val="tx1"/>
                          </a:solidFill>
                        </a:rPr>
                        <a:t> has been </a:t>
                      </a:r>
                      <a:r>
                        <a:rPr lang="en-US" sz="1800" i="0" strike="noStrike" baseline="0" dirty="0" err="1">
                          <a:solidFill>
                            <a:schemeClr val="tx1"/>
                          </a:solidFill>
                        </a:rPr>
                        <a:t>recognised</a:t>
                      </a:r>
                      <a:r>
                        <a:rPr lang="en-US" sz="1800" i="0" strike="noStrike" baseline="0" dirty="0">
                          <a:solidFill>
                            <a:schemeClr val="tx1"/>
                          </a:solidFill>
                        </a:rPr>
                        <a:t> in some HTA reports (such as the UK) but it was not the key decision rationale in most countries</a:t>
                      </a:r>
                    </a:p>
                    <a:p>
                      <a:pPr marL="285750" lvl="1" indent="-285750">
                        <a:spcBef>
                          <a:spcPts val="600"/>
                        </a:spcBef>
                        <a:buFont typeface="Arial" panose="020B0604020202020204" pitchFamily="34" charset="0"/>
                        <a:buChar char="•"/>
                      </a:pPr>
                      <a:r>
                        <a:rPr lang="en-US" sz="1800" i="0" strike="noStrike" baseline="0" dirty="0">
                          <a:solidFill>
                            <a:schemeClr val="tx1"/>
                          </a:solidFill>
                        </a:rPr>
                        <a:t>The patient convenience and reduction of burden, as well as the benefits for caregivers and treating physicians are not mentioned in payer assessments.</a:t>
                      </a:r>
                    </a:p>
                    <a:p>
                      <a:pPr marL="285750" lvl="1" indent="-285750">
                        <a:spcBef>
                          <a:spcPts val="600"/>
                        </a:spcBef>
                        <a:buFont typeface="Arial" panose="020B0604020202020204" pitchFamily="34" charset="0"/>
                        <a:buChar char="•"/>
                      </a:pPr>
                      <a:r>
                        <a:rPr lang="en-US" sz="1800" i="0" strike="noStrike" baseline="0" dirty="0">
                          <a:solidFill>
                            <a:schemeClr val="tx1"/>
                          </a:solidFill>
                        </a:rPr>
                        <a:t>The lack of valuation of these benefits can impact the full valuation of such a product</a:t>
                      </a:r>
                      <a:endParaRPr lang="en-US" sz="1800" i="0" strike="noStrike" dirty="0">
                        <a:solidFill>
                          <a:schemeClr val="tx1"/>
                        </a:solidFill>
                      </a:endParaRPr>
                    </a:p>
                  </a:txBody>
                  <a:tcPr anchor="ctr">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424758705"/>
                  </a:ext>
                </a:extLst>
              </a:tr>
            </a:tbl>
          </a:graphicData>
        </a:graphic>
      </p:graphicFrame>
      <p:sp>
        <p:nvSpPr>
          <p:cNvPr id="6" name="Arrow: Pentagon 5">
            <a:extLst>
              <a:ext uri="{FF2B5EF4-FFF2-40B4-BE49-F238E27FC236}">
                <a16:creationId xmlns:a16="http://schemas.microsoft.com/office/drawing/2014/main" xmlns="" id="{DD58FA96-F0ED-4425-9FC1-B20BFBA13248}"/>
              </a:ext>
            </a:extLst>
          </p:cNvPr>
          <p:cNvSpPr/>
          <p:nvPr/>
        </p:nvSpPr>
        <p:spPr>
          <a:xfrm>
            <a:off x="384692" y="3657599"/>
            <a:ext cx="2358507" cy="1952871"/>
          </a:xfrm>
          <a:prstGeom prst="homePlate">
            <a:avLst>
              <a:gd name="adj" fmla="val 24741"/>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en-US" sz="1600" b="1">
                <a:solidFill>
                  <a:schemeClr val="accent1"/>
                </a:solidFill>
              </a:rPr>
              <a:t>Key takeaways</a:t>
            </a:r>
            <a:endParaRPr lang="en-US" sz="1600" b="1" dirty="0">
              <a:solidFill>
                <a:schemeClr val="accent1"/>
              </a:solidFill>
            </a:endParaRPr>
          </a:p>
        </p:txBody>
      </p:sp>
      <p:sp>
        <p:nvSpPr>
          <p:cNvPr id="13" name="Title 1">
            <a:extLst>
              <a:ext uri="{FF2B5EF4-FFF2-40B4-BE49-F238E27FC236}">
                <a16:creationId xmlns:a16="http://schemas.microsoft.com/office/drawing/2014/main" xmlns="" id="{D6DC8CAD-B5D1-41C3-B63D-4408AF1A882B}"/>
              </a:ext>
            </a:extLst>
          </p:cNvPr>
          <p:cNvSpPr txBox="1">
            <a:spLocks/>
          </p:cNvSpPr>
          <p:nvPr/>
        </p:nvSpPr>
        <p:spPr>
          <a:xfrm>
            <a:off x="384694" y="294468"/>
            <a:ext cx="11338560" cy="768263"/>
          </a:xfrm>
          <a:prstGeom prst="rect">
            <a:avLst/>
          </a:prstGeom>
        </p:spPr>
        <p:txBody>
          <a:bodyPr anchor="t"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Although </a:t>
            </a:r>
            <a:r>
              <a:rPr lang="en-US" dirty="0" err="1"/>
              <a:t>Ninlaro</a:t>
            </a:r>
            <a:r>
              <a:rPr lang="en-US" dirty="0"/>
              <a:t> achieved reimbursed decision, the proposed added benefits from oral dosing was not appreciated</a:t>
            </a:r>
          </a:p>
        </p:txBody>
      </p:sp>
      <p:sp>
        <p:nvSpPr>
          <p:cNvPr id="15" name="TextBox 14">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Ninlaro</a:t>
            </a:r>
            <a:endParaRPr lang="en-US" sz="1400" b="1" dirty="0">
              <a:solidFill>
                <a:schemeClr val="bg1"/>
              </a:solidFill>
            </a:endParaRPr>
          </a:p>
        </p:txBody>
      </p:sp>
      <p:sp>
        <p:nvSpPr>
          <p:cNvPr id="9" name="Arrow: Pentagon 8">
            <a:extLst>
              <a:ext uri="{FF2B5EF4-FFF2-40B4-BE49-F238E27FC236}">
                <a16:creationId xmlns:a16="http://schemas.microsoft.com/office/drawing/2014/main" xmlns="" id="{1980EE5F-9305-4C18-9653-DF66B649FD30}"/>
              </a:ext>
            </a:extLst>
          </p:cNvPr>
          <p:cNvSpPr/>
          <p:nvPr/>
        </p:nvSpPr>
        <p:spPr>
          <a:xfrm>
            <a:off x="384691" y="1380916"/>
            <a:ext cx="2358507" cy="1952871"/>
          </a:xfrm>
          <a:prstGeom prst="homePlate">
            <a:avLst>
              <a:gd name="adj" fmla="val 24741"/>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b="1">
                <a:solidFill>
                  <a:schemeClr val="accent2"/>
                </a:solidFill>
              </a:rPr>
              <a:t>Product summary</a:t>
            </a:r>
            <a:endParaRPr lang="en-US" sz="1600" b="1" dirty="0">
              <a:solidFill>
                <a:schemeClr val="accent2"/>
              </a:solidFill>
            </a:endParaRPr>
          </a:p>
        </p:txBody>
      </p:sp>
    </p:spTree>
    <p:extLst>
      <p:ext uri="{BB962C8B-B14F-4D97-AF65-F5344CB8AC3E}">
        <p14:creationId xmlns:p14="http://schemas.microsoft.com/office/powerpoint/2010/main" val="118411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6F8404F5-6AAC-460B-BA24-432AD10B3810}"/>
              </a:ext>
            </a:extLst>
          </p:cNvPr>
          <p:cNvGraphicFramePr>
            <a:graphicFrameLocks noChangeAspect="1"/>
          </p:cNvGraphicFramePr>
          <p:nvPr>
            <p:custDataLst>
              <p:tags r:id="rId2"/>
            </p:custDataLst>
            <p:extLst>
              <p:ext uri="{D42A27DB-BD31-4B8C-83A1-F6EECF244321}">
                <p14:modId xmlns:p14="http://schemas.microsoft.com/office/powerpoint/2010/main" val="1303362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6F8404F5-6AAC-460B-BA24-432AD10B38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E1C4DD8B-F30D-4C4C-97CA-EAE812786B37}"/>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3600" dirty="0">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xmlns="" id="{49774392-15B9-44E1-B432-3D32E5BBCD55}"/>
              </a:ext>
            </a:extLst>
          </p:cNvPr>
          <p:cNvSpPr>
            <a:spLocks noGrp="1"/>
          </p:cNvSpPr>
          <p:nvPr>
            <p:ph type="title"/>
          </p:nvPr>
        </p:nvSpPr>
        <p:spPr/>
        <p:txBody>
          <a:bodyPr/>
          <a:lstStyle/>
          <a:p>
            <a:pPr>
              <a:lnSpc>
                <a:spcPct val="100000"/>
              </a:lnSpc>
              <a:spcBef>
                <a:spcPts val="0"/>
              </a:spcBef>
            </a:pPr>
            <a:r>
              <a:rPr lang="en-US"/>
              <a:t>These innovations are a </a:t>
            </a:r>
            <a:r>
              <a:rPr lang="en-US" b="1" i="1"/>
              <a:t>significant</a:t>
            </a:r>
            <a:r>
              <a:rPr lang="en-US"/>
              <a:t> and </a:t>
            </a:r>
            <a:r>
              <a:rPr lang="en-US" b="1" i="1"/>
              <a:t>important</a:t>
            </a:r>
            <a:r>
              <a:rPr lang="en-US"/>
              <a:t> part of the innovation continuum</a:t>
            </a:r>
            <a:endParaRPr lang="en-US" dirty="0"/>
          </a:p>
        </p:txBody>
      </p:sp>
    </p:spTree>
    <p:extLst>
      <p:ext uri="{BB962C8B-B14F-4D97-AF65-F5344CB8AC3E}">
        <p14:creationId xmlns:p14="http://schemas.microsoft.com/office/powerpoint/2010/main" val="34175381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88260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1" name="think-cell Slide" r:id="rId6" imgW="270" imgH="270" progId="TCLayout.ActiveDocument.1">
                  <p:embed/>
                </p:oleObj>
              </mc:Choice>
              <mc:Fallback>
                <p:oleObj name="think-cell Slide" r:id="rId6" imgW="270" imgH="270"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a:t>Ninlaro offers proposed benefits across both outcome and experience dimensions</a:t>
            </a:r>
            <a:endParaRPr lang="en-US" dirty="0"/>
          </a:p>
        </p:txBody>
      </p:sp>
      <p:graphicFrame>
        <p:nvGraphicFramePr>
          <p:cNvPr id="4" name="Table 3">
            <a:extLst>
              <a:ext uri="{FF2B5EF4-FFF2-40B4-BE49-F238E27FC236}">
                <a16:creationId xmlns:a16="http://schemas.microsoft.com/office/drawing/2014/main" xmlns="" id="{10B5B9AB-3DF8-43F6-A3FB-9DB124106A2E}"/>
              </a:ext>
            </a:extLst>
          </p:cNvPr>
          <p:cNvGraphicFramePr>
            <a:graphicFrameLocks noGrp="1"/>
          </p:cNvGraphicFramePr>
          <p:nvPr>
            <p:extLst>
              <p:ext uri="{D42A27DB-BD31-4B8C-83A1-F6EECF244321}">
                <p14:modId xmlns:p14="http://schemas.microsoft.com/office/powerpoint/2010/main" val="633025458"/>
              </p:ext>
            </p:extLst>
          </p:nvPr>
        </p:nvGraphicFramePr>
        <p:xfrm>
          <a:off x="395370" y="1373615"/>
          <a:ext cx="11327884" cy="4236720"/>
        </p:xfrm>
        <a:graphic>
          <a:graphicData uri="http://schemas.openxmlformats.org/drawingml/2006/table">
            <a:tbl>
              <a:tblPr bandRow="1">
                <a:tableStyleId>{2D5ABB26-0587-4C30-8999-92F81FD0307C}</a:tableStyleId>
              </a:tblPr>
              <a:tblGrid>
                <a:gridCol w="1405438">
                  <a:extLst>
                    <a:ext uri="{9D8B030D-6E8A-4147-A177-3AD203B41FA5}">
                      <a16:colId xmlns:a16="http://schemas.microsoft.com/office/drawing/2014/main" xmlns="" val="3011871056"/>
                    </a:ext>
                  </a:extLst>
                </a:gridCol>
                <a:gridCol w="1653741">
                  <a:extLst>
                    <a:ext uri="{9D8B030D-6E8A-4147-A177-3AD203B41FA5}">
                      <a16:colId xmlns:a16="http://schemas.microsoft.com/office/drawing/2014/main" xmlns="" val="4202559813"/>
                    </a:ext>
                  </a:extLst>
                </a:gridCol>
                <a:gridCol w="1653741">
                  <a:extLst>
                    <a:ext uri="{9D8B030D-6E8A-4147-A177-3AD203B41FA5}">
                      <a16:colId xmlns:a16="http://schemas.microsoft.com/office/drawing/2014/main" xmlns="" val="3095685601"/>
                    </a:ext>
                  </a:extLst>
                </a:gridCol>
                <a:gridCol w="1653741">
                  <a:extLst>
                    <a:ext uri="{9D8B030D-6E8A-4147-A177-3AD203B41FA5}">
                      <a16:colId xmlns:a16="http://schemas.microsoft.com/office/drawing/2014/main" xmlns="" val="2065100940"/>
                    </a:ext>
                  </a:extLst>
                </a:gridCol>
                <a:gridCol w="1653741">
                  <a:extLst>
                    <a:ext uri="{9D8B030D-6E8A-4147-A177-3AD203B41FA5}">
                      <a16:colId xmlns:a16="http://schemas.microsoft.com/office/drawing/2014/main" xmlns="" val="2540257438"/>
                    </a:ext>
                  </a:extLst>
                </a:gridCol>
                <a:gridCol w="1653741">
                  <a:extLst>
                    <a:ext uri="{9D8B030D-6E8A-4147-A177-3AD203B41FA5}">
                      <a16:colId xmlns:a16="http://schemas.microsoft.com/office/drawing/2014/main" xmlns="" val="1687429742"/>
                    </a:ext>
                  </a:extLst>
                </a:gridCol>
                <a:gridCol w="1653741">
                  <a:extLst>
                    <a:ext uri="{9D8B030D-6E8A-4147-A177-3AD203B41FA5}">
                      <a16:colId xmlns:a16="http://schemas.microsoft.com/office/drawing/2014/main" xmlns="" val="4265865584"/>
                    </a:ext>
                  </a:extLst>
                </a:gridCol>
              </a:tblGrid>
              <a:tr h="370840">
                <a:tc>
                  <a:txBody>
                    <a:bodyPr/>
                    <a:lstStyle/>
                    <a:p>
                      <a:pPr algn="ctr"/>
                      <a:r>
                        <a:rPr lang="en-US" sz="1400" b="1"/>
                        <a:t>VALUE DIMENSION</a:t>
                      </a:r>
                      <a:endParaRPr lang="en-US" sz="1400" dirty="0"/>
                    </a:p>
                  </a:txBody>
                  <a:tcPr anchor="ctr"/>
                </a:tc>
                <a:tc gridSpan="3">
                  <a:txBody>
                    <a:bodyPr/>
                    <a:lstStyle/>
                    <a:p>
                      <a:pPr algn="ctr"/>
                      <a:r>
                        <a:rPr lang="en-US" sz="1400" b="1" dirty="0">
                          <a:solidFill>
                            <a:schemeClr val="bg1"/>
                          </a:solidFill>
                        </a:rPr>
                        <a:t>Outcome </a:t>
                      </a:r>
                    </a:p>
                  </a:txBody>
                  <a:tcPr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263374627"/>
                  </a:ext>
                </a:extLst>
              </a:tr>
              <a:tr h="370840">
                <a:tc>
                  <a:txBody>
                    <a:bodyPr/>
                    <a:lstStyle/>
                    <a:p>
                      <a:pPr algn="ctr"/>
                      <a:r>
                        <a:rPr lang="en-US" sz="1400" b="1"/>
                        <a:t>VALUE EXPRESSION</a:t>
                      </a:r>
                      <a:endParaRPr lang="en-US" sz="1400" b="1" dirty="0"/>
                    </a:p>
                  </a:txBody>
                  <a:tcPr anchor="ctr"/>
                </a:tc>
                <a:tc>
                  <a:txBody>
                    <a:bodyPr/>
                    <a:lstStyle/>
                    <a:p>
                      <a:pPr algn="ctr"/>
                      <a:r>
                        <a:rPr lang="en-US" sz="1400" b="1">
                          <a:solidFill>
                            <a:schemeClr val="tx2"/>
                          </a:solidFill>
                        </a:rPr>
                        <a:t>Clinical outcome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640080">
                <a:tc rowSpan="5">
                  <a:txBody>
                    <a:bodyPr/>
                    <a:lstStyle/>
                    <a:p>
                      <a:pPr algn="ctr"/>
                      <a:r>
                        <a:rPr lang="en-US" sz="1400" b="1" dirty="0"/>
                        <a:t>VALUE DRIVERS </a:t>
                      </a:r>
                    </a:p>
                  </a:txBody>
                  <a:tcPr>
                    <a:lnR w="76200" cap="flat" cmpd="sng" algn="ctr">
                      <a:solidFill>
                        <a:schemeClr val="bg1"/>
                      </a:solidFill>
                      <a:prstDash val="solid"/>
                      <a:round/>
                      <a:headEnd type="none" w="med" len="med"/>
                      <a:tailEnd type="none" w="med" len="med"/>
                    </a:lnR>
                  </a:tcPr>
                </a:tc>
                <a:tc>
                  <a:txBody>
                    <a:bodyPr/>
                    <a:lstStyle/>
                    <a:p>
                      <a:pPr algn="ctr"/>
                      <a:r>
                        <a:rPr lang="en-US" sz="1200">
                          <a:solidFill>
                            <a:schemeClr val="tx2"/>
                          </a:solidFill>
                        </a:rPr>
                        <a:t>Efficacy benefit</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kern="1200">
                          <a:solidFill>
                            <a:schemeClr val="tx2"/>
                          </a:solidFill>
                          <a:latin typeface="+mn-lt"/>
                          <a:ea typeface="+mn-ea"/>
                          <a:cs typeface="+mn-cs"/>
                        </a:rPr>
                        <a:t>Cost effectiveness</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Reduced R&amp;D costs / risks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Lower dose burden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resource/facility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804651146"/>
                  </a:ext>
                </a:extLst>
              </a:tr>
              <a:tr h="640080">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AE/safety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budget impact</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Efficient resource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Easier administration/use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877651184"/>
                  </a:ext>
                </a:extLst>
              </a:tr>
              <a:tr h="640080">
                <a:tc vMerge="1">
                  <a:txBody>
                    <a:bodyPr/>
                    <a:lstStyle/>
                    <a:p>
                      <a:pPr algn="ctr"/>
                      <a:endParaRPr lang="en-GB" sz="1400" dirty="0"/>
                    </a:p>
                  </a:txBody>
                  <a:tcPr anchor="ctr"/>
                </a:tc>
                <a:tc>
                  <a:txBody>
                    <a:bodyPr/>
                    <a:lstStyle/>
                    <a:p>
                      <a:pPr algn="ctr"/>
                      <a:r>
                        <a:rPr lang="en-US" sz="1200">
                          <a:solidFill>
                            <a:schemeClr val="tx2"/>
                          </a:solidFill>
                        </a:rPr>
                        <a:t>HRQoL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Price reduction due to competition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768290457"/>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4005199636"/>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2888909565"/>
                  </a:ext>
                </a:extLst>
              </a:tr>
            </a:tbl>
          </a:graphicData>
        </a:graphic>
      </p:graphicFrame>
      <p:sp>
        <p:nvSpPr>
          <p:cNvPr id="5" name="Rectangle 4"/>
          <p:cNvSpPr/>
          <p:nvPr/>
        </p:nvSpPr>
        <p:spPr>
          <a:xfrm>
            <a:off x="2407580" y="6174967"/>
            <a:ext cx="1955664" cy="2726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Key Value Proposition</a:t>
            </a:r>
            <a:endParaRPr lang="en-US" sz="1200" dirty="0">
              <a:solidFill>
                <a:schemeClr val="tx1"/>
              </a:solidFill>
            </a:endParaRPr>
          </a:p>
        </p:txBody>
      </p:sp>
      <p:sp>
        <p:nvSpPr>
          <p:cNvPr id="6" name="Rectangle 5"/>
          <p:cNvSpPr/>
          <p:nvPr/>
        </p:nvSpPr>
        <p:spPr>
          <a:xfrm>
            <a:off x="4534478" y="6174967"/>
            <a:ext cx="2675461" cy="272684"/>
          </a:xfrm>
          <a:prstGeom prst="rect">
            <a:avLst/>
          </a:prstGeom>
          <a:solidFill>
            <a:srgbClr val="FFE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Not mentioned but value provided</a:t>
            </a:r>
            <a:endParaRPr lang="en-US" sz="1200" dirty="0">
              <a:solidFill>
                <a:schemeClr val="tx1"/>
              </a:solidFill>
            </a:endParaRPr>
          </a:p>
        </p:txBody>
      </p:sp>
      <p:sp>
        <p:nvSpPr>
          <p:cNvPr id="10" name="TextBox 9">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Ninlaro</a:t>
            </a:r>
            <a:endParaRPr lang="en-US" sz="1400" b="1" dirty="0">
              <a:solidFill>
                <a:schemeClr val="bg1"/>
              </a:solidFill>
            </a:endParaRPr>
          </a:p>
        </p:txBody>
      </p:sp>
      <p:sp>
        <p:nvSpPr>
          <p:cNvPr id="8" name="Rectangle 7">
            <a:extLst>
              <a:ext uri="{FF2B5EF4-FFF2-40B4-BE49-F238E27FC236}">
                <a16:creationId xmlns:a16="http://schemas.microsoft.com/office/drawing/2014/main" xmlns="" id="{796DD0D8-1671-4C69-B833-9413265A92D0}"/>
              </a:ext>
            </a:extLst>
          </p:cNvPr>
          <p:cNvSpPr/>
          <p:nvPr/>
        </p:nvSpPr>
        <p:spPr>
          <a:xfrm>
            <a:off x="7381173" y="6174967"/>
            <a:ext cx="1955664" cy="272684"/>
          </a:xfrm>
          <a:prstGeom prst="rect">
            <a:avLst/>
          </a:prstGeom>
          <a:solidFill>
            <a:srgbClr val="D4D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Not Proposed</a:t>
            </a:r>
            <a:endParaRPr lang="en-US" sz="1200" dirty="0">
              <a:solidFill>
                <a:schemeClr val="tx1"/>
              </a:solidFill>
            </a:endParaRPr>
          </a:p>
        </p:txBody>
      </p:sp>
      <p:sp>
        <p:nvSpPr>
          <p:cNvPr id="3" name="Rectangle 2">
            <a:extLst>
              <a:ext uri="{FF2B5EF4-FFF2-40B4-BE49-F238E27FC236}">
                <a16:creationId xmlns:a16="http://schemas.microsoft.com/office/drawing/2014/main" xmlns="" id="{BFE1CCCF-F195-4AD1-AA85-19A80D17DF65}"/>
              </a:ext>
            </a:extLst>
          </p:cNvPr>
          <p:cNvSpPr/>
          <p:nvPr/>
        </p:nvSpPr>
        <p:spPr>
          <a:xfrm>
            <a:off x="894736" y="5610335"/>
            <a:ext cx="6096000" cy="400110"/>
          </a:xfrm>
          <a:prstGeom prst="rect">
            <a:avLst/>
          </a:prstGeom>
        </p:spPr>
        <p:txBody>
          <a:bodyPr>
            <a:spAutoFit/>
          </a:bodyPr>
          <a:lstStyle/>
          <a:p>
            <a:r>
              <a:rPr lang="en-US" sz="1000" dirty="0">
                <a:solidFill>
                  <a:srgbClr val="000000"/>
                </a:solidFill>
                <a:latin typeface="+mj-lt"/>
              </a:rPr>
              <a:t>Note: The Cost effectiveness and reduced budget impact shown here represent proposed values in payer discussions. Exact calculations regarding these measures were not available.</a:t>
            </a:r>
            <a:endParaRPr lang="en-US" sz="1000" dirty="0">
              <a:latin typeface="+mj-lt"/>
            </a:endParaRPr>
          </a:p>
        </p:txBody>
      </p:sp>
    </p:spTree>
    <p:extLst>
      <p:ext uri="{BB962C8B-B14F-4D97-AF65-F5344CB8AC3E}">
        <p14:creationId xmlns:p14="http://schemas.microsoft.com/office/powerpoint/2010/main" val="2182063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B4DAA3A-1B3E-430F-A85A-A2672616EC10}"/>
              </a:ext>
            </a:extLst>
          </p:cNvPr>
          <p:cNvGraphicFramePr>
            <a:graphicFrameLocks noChangeAspect="1"/>
          </p:cNvGraphicFramePr>
          <p:nvPr>
            <p:custDataLst>
              <p:tags r:id="rId2"/>
            </p:custDataLst>
            <p:extLst>
              <p:ext uri="{D42A27DB-BD31-4B8C-83A1-F6EECF244321}">
                <p14:modId xmlns:p14="http://schemas.microsoft.com/office/powerpoint/2010/main" val="2216808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5"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xmlns="" id="{EB4DAA3A-1B3E-430F-A85A-A2672616EC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D17014FC-A4AA-4AE6-AFBD-CE752B07F274}"/>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32770" name="Title 1"/>
          <p:cNvSpPr>
            <a:spLocks noGrp="1"/>
          </p:cNvSpPr>
          <p:nvPr>
            <p:ph type="title"/>
          </p:nvPr>
        </p:nvSpPr>
        <p:spPr bwMode="auto">
          <a:xfrm>
            <a:off x="384175" y="293688"/>
            <a:ext cx="11339513"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a:t>Of the proposed benefits, clinical outcome &amp; cost benefit were recognised but not the benefits in the experience dimension</a:t>
            </a:r>
            <a:endParaRPr lang="en-US" altLang="en-US" dirty="0"/>
          </a:p>
        </p:txBody>
      </p:sp>
      <p:graphicFrame>
        <p:nvGraphicFramePr>
          <p:cNvPr id="4" name="Table 3">
            <a:extLst/>
          </p:cNvPr>
          <p:cNvGraphicFramePr>
            <a:graphicFrameLocks noGrp="1"/>
          </p:cNvGraphicFramePr>
          <p:nvPr>
            <p:extLst>
              <p:ext uri="{D42A27DB-BD31-4B8C-83A1-F6EECF244321}">
                <p14:modId xmlns:p14="http://schemas.microsoft.com/office/powerpoint/2010/main" val="2433635108"/>
              </p:ext>
            </p:extLst>
          </p:nvPr>
        </p:nvGraphicFramePr>
        <p:xfrm>
          <a:off x="395288" y="1373188"/>
          <a:ext cx="11328398" cy="4237038"/>
        </p:xfrm>
        <a:graphic>
          <a:graphicData uri="http://schemas.openxmlformats.org/drawingml/2006/table">
            <a:tbl>
              <a:tblPr bandRow="1">
                <a:tableStyleId>{2D5ABB26-0587-4C30-8999-92F81FD0307C}</a:tableStyleId>
              </a:tblPr>
              <a:tblGrid>
                <a:gridCol w="1405502">
                  <a:extLst>
                    <a:ext uri="{9D8B030D-6E8A-4147-A177-3AD203B41FA5}">
                      <a16:colId xmlns:a16="http://schemas.microsoft.com/office/drawing/2014/main" xmlns="" val="20000"/>
                    </a:ext>
                  </a:extLst>
                </a:gridCol>
                <a:gridCol w="1653816">
                  <a:extLst>
                    <a:ext uri="{9D8B030D-6E8A-4147-A177-3AD203B41FA5}">
                      <a16:colId xmlns:a16="http://schemas.microsoft.com/office/drawing/2014/main" xmlns="" val="20001"/>
                    </a:ext>
                  </a:extLst>
                </a:gridCol>
                <a:gridCol w="1653816">
                  <a:extLst>
                    <a:ext uri="{9D8B030D-6E8A-4147-A177-3AD203B41FA5}">
                      <a16:colId xmlns:a16="http://schemas.microsoft.com/office/drawing/2014/main" xmlns="" val="20002"/>
                    </a:ext>
                  </a:extLst>
                </a:gridCol>
                <a:gridCol w="1653816">
                  <a:extLst>
                    <a:ext uri="{9D8B030D-6E8A-4147-A177-3AD203B41FA5}">
                      <a16:colId xmlns:a16="http://schemas.microsoft.com/office/drawing/2014/main" xmlns="" val="20003"/>
                    </a:ext>
                  </a:extLst>
                </a:gridCol>
                <a:gridCol w="1653816">
                  <a:extLst>
                    <a:ext uri="{9D8B030D-6E8A-4147-A177-3AD203B41FA5}">
                      <a16:colId xmlns:a16="http://schemas.microsoft.com/office/drawing/2014/main" xmlns="" val="20004"/>
                    </a:ext>
                  </a:extLst>
                </a:gridCol>
                <a:gridCol w="1653816">
                  <a:extLst>
                    <a:ext uri="{9D8B030D-6E8A-4147-A177-3AD203B41FA5}">
                      <a16:colId xmlns:a16="http://schemas.microsoft.com/office/drawing/2014/main" xmlns="" val="20005"/>
                    </a:ext>
                  </a:extLst>
                </a:gridCol>
                <a:gridCol w="1653816">
                  <a:extLst>
                    <a:ext uri="{9D8B030D-6E8A-4147-A177-3AD203B41FA5}">
                      <a16:colId xmlns:a16="http://schemas.microsoft.com/office/drawing/2014/main" xmlns="" val="20006"/>
                    </a:ext>
                  </a:extLst>
                </a:gridCol>
              </a:tblGrid>
              <a:tr h="518199">
                <a:tc>
                  <a:txBody>
                    <a:bodyPr/>
                    <a:lstStyle/>
                    <a:p>
                      <a:pPr algn="ctr"/>
                      <a:r>
                        <a:rPr lang="en-US" sz="1400" b="1"/>
                        <a:t>VALUE DIMENSION</a:t>
                      </a:r>
                      <a:endParaRPr lang="en-US" sz="1400" dirty="0"/>
                    </a:p>
                  </a:txBody>
                  <a:tcPr marL="91444" marR="91444" marT="45723" marB="45723" anchor="ctr"/>
                </a:tc>
                <a:tc gridSpan="3">
                  <a:txBody>
                    <a:bodyPr/>
                    <a:lstStyle/>
                    <a:p>
                      <a:pPr algn="ctr"/>
                      <a:r>
                        <a:rPr lang="en-US" sz="1400" b="1" dirty="0">
                          <a:solidFill>
                            <a:schemeClr val="bg1"/>
                          </a:solidFill>
                        </a:rPr>
                        <a:t>Outcome </a:t>
                      </a:r>
                    </a:p>
                  </a:txBody>
                  <a:tcPr marL="91444" marR="91444" marT="45723" marB="45723"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marL="91444" marR="91444" marT="45723" marB="45723"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518199">
                <a:tc>
                  <a:txBody>
                    <a:bodyPr/>
                    <a:lstStyle/>
                    <a:p>
                      <a:pPr algn="ctr"/>
                      <a:r>
                        <a:rPr lang="en-US" sz="1400" b="1"/>
                        <a:t>VALUE EXPRESSION</a:t>
                      </a:r>
                      <a:endParaRPr lang="en-US" sz="1400" b="1" dirty="0"/>
                    </a:p>
                  </a:txBody>
                  <a:tcPr marL="91444" marR="91444" marT="45723" marB="45723" anchor="ctr"/>
                </a:tc>
                <a:tc>
                  <a:txBody>
                    <a:bodyPr/>
                    <a:lstStyle/>
                    <a:p>
                      <a:pPr algn="ctr"/>
                      <a:r>
                        <a:rPr lang="en-US" sz="1400" b="1">
                          <a:solidFill>
                            <a:schemeClr val="tx2"/>
                          </a:solidFill>
                        </a:rPr>
                        <a:t>Clinical outcome benefit</a:t>
                      </a:r>
                      <a:endParaRPr lang="en-US" sz="1400" b="1" dirty="0">
                        <a:solidFill>
                          <a:schemeClr val="tx2"/>
                        </a:solidFill>
                      </a:endParaRPr>
                    </a:p>
                  </a:txBody>
                  <a:tcPr marL="91444" marR="91444" marT="45723" marB="45723"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marL="91444" marR="91444" marT="45723" marB="45723"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marL="91444" marR="91444" marT="45723" marB="45723"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marL="91444" marR="91444" marT="45723" marB="45723"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marL="91444" marR="91444" marT="45723" marB="45723"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marL="91444" marR="91444" marT="45723" marB="45723"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10001"/>
                  </a:ext>
                </a:extLst>
              </a:tr>
              <a:tr h="640128">
                <a:tc rowSpan="5">
                  <a:txBody>
                    <a:bodyPr/>
                    <a:lstStyle/>
                    <a:p>
                      <a:pPr algn="ctr"/>
                      <a:r>
                        <a:rPr lang="en-US" sz="1400" b="1" dirty="0"/>
                        <a:t>VALUE DRIVERS </a:t>
                      </a:r>
                    </a:p>
                  </a:txBody>
                  <a:tcPr marL="91444" marR="91444" marT="45723" marB="45723">
                    <a:lnR w="76200" cap="flat" cmpd="sng" algn="ctr">
                      <a:solidFill>
                        <a:schemeClr val="bg1"/>
                      </a:solidFill>
                      <a:prstDash val="solid"/>
                      <a:round/>
                      <a:headEnd type="none" w="med" len="med"/>
                      <a:tailEnd type="none" w="med" len="med"/>
                    </a:lnR>
                  </a:tcPr>
                </a:tc>
                <a:tc>
                  <a:txBody>
                    <a:bodyPr/>
                    <a:lstStyle/>
                    <a:p>
                      <a:pPr algn="ctr"/>
                      <a:r>
                        <a:rPr lang="en-US" sz="1200">
                          <a:solidFill>
                            <a:schemeClr val="tx2"/>
                          </a:solidFill>
                        </a:rPr>
                        <a:t>Efficacy benefit</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n-US" sz="1200" kern="1200">
                          <a:solidFill>
                            <a:schemeClr val="tx2"/>
                          </a:solidFill>
                          <a:latin typeface="+mn-lt"/>
                          <a:ea typeface="+mn-ea"/>
                          <a:cs typeface="+mn-cs"/>
                        </a:rPr>
                        <a:t>Cost effectiveness</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Reduced R&amp;D costs / risks</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200">
                          <a:solidFill>
                            <a:schemeClr val="tx2"/>
                          </a:solidFill>
                        </a:rPr>
                        <a:t>Lower dose burden</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resource/facility use</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xmlns="" val="10002"/>
                  </a:ext>
                </a:extLst>
              </a:tr>
              <a:tr h="640128">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AE/safety benefit</a:t>
                      </a:r>
                      <a:endParaRPr lang="en-US" sz="1200" dirty="0">
                        <a:solidFill>
                          <a:schemeClr val="tx2"/>
                        </a:solidFill>
                      </a:endParaRP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budget impact</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200">
                          <a:solidFill>
                            <a:schemeClr val="tx2"/>
                          </a:solidFill>
                        </a:rPr>
                        <a:t>Efficient resource use</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Easier administration/use</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40128">
                <a:tc vMerge="1">
                  <a:txBody>
                    <a:bodyPr/>
                    <a:lstStyle/>
                    <a:p>
                      <a:pPr algn="ctr"/>
                      <a:endParaRPr lang="en-GB" sz="1400" dirty="0"/>
                    </a:p>
                  </a:txBody>
                  <a:tcPr anchor="ctr"/>
                </a:tc>
                <a:tc>
                  <a:txBody>
                    <a:bodyPr/>
                    <a:lstStyle/>
                    <a:p>
                      <a:pPr algn="ctr"/>
                      <a:r>
                        <a:rPr lang="en-US" sz="1200">
                          <a:solidFill>
                            <a:schemeClr val="tx2"/>
                          </a:solidFill>
                        </a:rPr>
                        <a:t>HRQoL benefit</a:t>
                      </a:r>
                      <a:endParaRPr lang="en-US" sz="1200" dirty="0">
                        <a:solidFill>
                          <a:schemeClr val="tx2"/>
                        </a:solidFill>
                      </a:endParaRP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Price reduction due to competition</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40128">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640128">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marL="91444" marR="91444" marT="45723" marB="45723"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marL="91444" marR="91444" marT="45723" marB="45723"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9" name="Rectangle 8">
            <a:extLst/>
          </p:cNvPr>
          <p:cNvSpPr/>
          <p:nvPr/>
        </p:nvSpPr>
        <p:spPr>
          <a:xfrm>
            <a:off x="4219575" y="6453188"/>
            <a:ext cx="1365250" cy="2809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dirty="0">
                <a:solidFill>
                  <a:schemeClr val="tx1"/>
                </a:solidFill>
              </a:rPr>
              <a:t>Fully </a:t>
            </a:r>
            <a:r>
              <a:rPr lang="en-US" sz="1200" dirty="0" err="1">
                <a:solidFill>
                  <a:schemeClr val="tx1"/>
                </a:solidFill>
              </a:rPr>
              <a:t>recognised</a:t>
            </a:r>
            <a:endParaRPr lang="en-US" sz="1200" dirty="0">
              <a:solidFill>
                <a:schemeClr val="tx1"/>
              </a:solidFill>
            </a:endParaRPr>
          </a:p>
        </p:txBody>
      </p:sp>
      <p:sp>
        <p:nvSpPr>
          <p:cNvPr id="10" name="Rectangle 9">
            <a:extLst/>
          </p:cNvPr>
          <p:cNvSpPr/>
          <p:nvPr/>
        </p:nvSpPr>
        <p:spPr>
          <a:xfrm>
            <a:off x="5792788" y="6442075"/>
            <a:ext cx="1508125" cy="3048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a:solidFill>
                  <a:schemeClr val="tx1"/>
                </a:solidFill>
              </a:rPr>
              <a:t>Partially recognised</a:t>
            </a:r>
            <a:endParaRPr lang="en-US" sz="1200" dirty="0">
              <a:solidFill>
                <a:schemeClr val="tx1"/>
              </a:solidFill>
            </a:endParaRPr>
          </a:p>
        </p:txBody>
      </p:sp>
      <p:sp>
        <p:nvSpPr>
          <p:cNvPr id="11" name="Rectangle 10">
            <a:extLst/>
          </p:cNvPr>
          <p:cNvSpPr/>
          <p:nvPr/>
        </p:nvSpPr>
        <p:spPr>
          <a:xfrm>
            <a:off x="7508875" y="6442075"/>
            <a:ext cx="1508125" cy="304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a:solidFill>
                  <a:schemeClr val="tx1"/>
                </a:solidFill>
              </a:rPr>
              <a:t>Not recognised</a:t>
            </a:r>
            <a:endParaRPr lang="en-US" sz="1200" dirty="0">
              <a:solidFill>
                <a:schemeClr val="tx1"/>
              </a:solidFill>
            </a:endParaRPr>
          </a:p>
        </p:txBody>
      </p:sp>
      <p:sp>
        <p:nvSpPr>
          <p:cNvPr id="32831" name="TextBox 11"/>
          <p:cNvSpPr txBox="1">
            <a:spLocks noChangeArrowheads="1"/>
          </p:cNvSpPr>
          <p:nvPr/>
        </p:nvSpPr>
        <p:spPr bwMode="auto">
          <a:xfrm>
            <a:off x="2054225" y="5829300"/>
            <a:ext cx="77787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chemeClr val="accent1"/>
                </a:solidFill>
              </a:rPr>
              <a:t>Value recognition varied across countries</a:t>
            </a:r>
            <a:endParaRPr lang="en-US" altLang="en-US" sz="1600" b="1" dirty="0">
              <a:solidFill>
                <a:schemeClr val="accent1"/>
              </a:solidFill>
            </a:endParaRPr>
          </a:p>
        </p:txBody>
      </p:sp>
      <p:sp>
        <p:nvSpPr>
          <p:cNvPr id="12" name="TextBox 11">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Ninlaro</a:t>
            </a:r>
            <a:endParaRPr lang="en-US" sz="1400" b="1" dirty="0">
              <a:solidFill>
                <a:schemeClr val="bg1"/>
              </a:solidFill>
            </a:endParaRPr>
          </a:p>
        </p:txBody>
      </p:sp>
      <p:sp>
        <p:nvSpPr>
          <p:cNvPr id="13" name="Rectangle 12">
            <a:extLst>
              <a:ext uri="{FF2B5EF4-FFF2-40B4-BE49-F238E27FC236}">
                <a16:creationId xmlns:a16="http://schemas.microsoft.com/office/drawing/2014/main" xmlns="" id="{240609B9-1C8B-494A-A96F-58EA9249643B}"/>
              </a:ext>
            </a:extLst>
          </p:cNvPr>
          <p:cNvSpPr/>
          <p:nvPr/>
        </p:nvSpPr>
        <p:spPr>
          <a:xfrm>
            <a:off x="698091" y="5352198"/>
            <a:ext cx="6096000" cy="400110"/>
          </a:xfrm>
          <a:prstGeom prst="rect">
            <a:avLst/>
          </a:prstGeom>
        </p:spPr>
        <p:txBody>
          <a:bodyPr>
            <a:spAutoFit/>
          </a:bodyPr>
          <a:lstStyle/>
          <a:p>
            <a:r>
              <a:rPr lang="en-US" sz="1000" dirty="0">
                <a:solidFill>
                  <a:srgbClr val="000000"/>
                </a:solidFill>
                <a:latin typeface="+mj-lt"/>
              </a:rPr>
              <a:t>Note: The Cost effectiveness and reduced budget impact shown here represent proposed values in payer discussions. Exact calculations regarding these measures were not available.</a:t>
            </a:r>
            <a:endParaRPr lang="en-US" sz="1000" dirty="0">
              <a:latin typeface="+mj-lt"/>
            </a:endParaRPr>
          </a:p>
        </p:txBody>
      </p:sp>
    </p:spTree>
    <p:extLst>
      <p:ext uri="{BB962C8B-B14F-4D97-AF65-F5344CB8AC3E}">
        <p14:creationId xmlns:p14="http://schemas.microsoft.com/office/powerpoint/2010/main" val="2728385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7DB8220-2B25-4457-8385-34D438A7C1C3}"/>
              </a:ext>
            </a:extLst>
          </p:cNvPr>
          <p:cNvGraphicFramePr>
            <a:graphicFrameLocks noChangeAspect="1"/>
          </p:cNvGraphicFramePr>
          <p:nvPr>
            <p:custDataLst>
              <p:tags r:id="rId2"/>
            </p:custDataLst>
            <p:extLst>
              <p:ext uri="{D42A27DB-BD31-4B8C-83A1-F6EECF244321}">
                <p14:modId xmlns:p14="http://schemas.microsoft.com/office/powerpoint/2010/main" val="2452493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9"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xmlns="" id="{97DB8220-2B25-4457-8385-34D438A7C1C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CCD0B942-E0CE-428C-AC36-E571DF2F8D07}"/>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xmlns="" id="{E8E91244-B595-4B90-BDBC-9B92DC93F530}"/>
              </a:ext>
            </a:extLst>
          </p:cNvPr>
          <p:cNvSpPr>
            <a:spLocks noGrp="1"/>
          </p:cNvSpPr>
          <p:nvPr>
            <p:ph type="title"/>
          </p:nvPr>
        </p:nvSpPr>
        <p:spPr/>
        <p:txBody>
          <a:bodyPr/>
          <a:lstStyle/>
          <a:p>
            <a:r>
              <a:rPr lang="en-US"/>
              <a:t>levodopa/carbidopa (Flexilev)</a:t>
            </a:r>
            <a:endParaRPr lang="en-US" dirty="0"/>
          </a:p>
        </p:txBody>
      </p:sp>
    </p:spTree>
    <p:extLst>
      <p:ext uri="{BB962C8B-B14F-4D97-AF65-F5344CB8AC3E}">
        <p14:creationId xmlns:p14="http://schemas.microsoft.com/office/powerpoint/2010/main" val="2326933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xmlns="" id="{8E1E4F53-F086-4A4D-844A-4BD373C7378E}"/>
              </a:ext>
            </a:extLst>
          </p:cNvPr>
          <p:cNvGraphicFramePr>
            <a:graphicFrameLocks noChangeAspect="1"/>
          </p:cNvGraphicFramePr>
          <p:nvPr>
            <p:custDataLst>
              <p:tags r:id="rId2"/>
            </p:custDataLst>
            <p:extLst>
              <p:ext uri="{D42A27DB-BD31-4B8C-83A1-F6EECF244321}">
                <p14:modId xmlns:p14="http://schemas.microsoft.com/office/powerpoint/2010/main" val="17324428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3" name="think-cell Slide" r:id="rId6" imgW="270" imgH="270" progId="TCLayout.ActiveDocument.1">
                  <p:embed/>
                </p:oleObj>
              </mc:Choice>
              <mc:Fallback>
                <p:oleObj name="think-cell Slide" r:id="rId6" imgW="270" imgH="270" progId="TCLayout.ActiveDocument.1">
                  <p:embed/>
                  <p:pic>
                    <p:nvPicPr>
                      <p:cNvPr id="20" name="Object 19" hidden="1">
                        <a:extLst>
                          <a:ext uri="{FF2B5EF4-FFF2-40B4-BE49-F238E27FC236}">
                            <a16:creationId xmlns:a16="http://schemas.microsoft.com/office/drawing/2014/main" xmlns="" id="{8E1E4F53-F086-4A4D-844A-4BD373C7378E}"/>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DDAC7DDC-3AF1-44C3-AC17-F52446A41EE4}"/>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10" name="TextBox 9">
            <a:extLst>
              <a:ext uri="{FF2B5EF4-FFF2-40B4-BE49-F238E27FC236}">
                <a16:creationId xmlns:a16="http://schemas.microsoft.com/office/drawing/2014/main" xmlns="" id="{649F4EE7-18B7-4C51-BB2F-2E05D7BBFAA0}"/>
              </a:ext>
            </a:extLst>
          </p:cNvPr>
          <p:cNvSpPr txBox="1"/>
          <p:nvPr/>
        </p:nvSpPr>
        <p:spPr>
          <a:xfrm>
            <a:off x="367903" y="1787420"/>
            <a:ext cx="7252850" cy="1200329"/>
          </a:xfrm>
          <a:prstGeom prst="rect">
            <a:avLst/>
          </a:prstGeom>
          <a:noFill/>
        </p:spPr>
        <p:txBody>
          <a:bodyPr wrap="square" rtlCol="0">
            <a:spAutoFit/>
          </a:bodyPr>
          <a:lstStyle/>
          <a:p>
            <a:r>
              <a:rPr lang="en-US" sz="1200" b="1" dirty="0">
                <a:solidFill>
                  <a:schemeClr val="tx1">
                    <a:lumMod val="50000"/>
                  </a:schemeClr>
                </a:solidFill>
              </a:rPr>
              <a:t>Molecule</a:t>
            </a:r>
            <a:r>
              <a:rPr lang="en-US" sz="1200" dirty="0">
                <a:solidFill>
                  <a:schemeClr val="tx1">
                    <a:lumMod val="50000"/>
                  </a:schemeClr>
                </a:solidFill>
              </a:rPr>
              <a:t>: </a:t>
            </a:r>
            <a:r>
              <a:rPr lang="en-US" sz="1200" dirty="0" err="1">
                <a:solidFill>
                  <a:schemeClr val="tx1">
                    <a:lumMod val="50000"/>
                  </a:schemeClr>
                </a:solidFill>
              </a:rPr>
              <a:t>Levidopa</a:t>
            </a:r>
            <a:r>
              <a:rPr lang="en-US" sz="1200" dirty="0">
                <a:solidFill>
                  <a:schemeClr val="tx1">
                    <a:lumMod val="50000"/>
                  </a:schemeClr>
                </a:solidFill>
              </a:rPr>
              <a:t>/Carbidopa; Levodopa is a precursor of dopamine and is given as replacement therapy in Parkinson’s disease. Carbidopa is a peripheral dopa decarboxylase inhibitor</a:t>
            </a:r>
          </a:p>
          <a:p>
            <a:r>
              <a:rPr lang="en-US" sz="1200" b="1" dirty="0">
                <a:solidFill>
                  <a:schemeClr val="tx1">
                    <a:lumMod val="50000"/>
                  </a:schemeClr>
                </a:solidFill>
              </a:rPr>
              <a:t>Device</a:t>
            </a:r>
            <a:r>
              <a:rPr lang="en-US" sz="1200" dirty="0">
                <a:solidFill>
                  <a:schemeClr val="tx1">
                    <a:lumMod val="50000"/>
                  </a:schemeClr>
                </a:solidFill>
              </a:rPr>
              <a:t>: </a:t>
            </a:r>
            <a:r>
              <a:rPr lang="en-US" sz="1200" dirty="0" err="1">
                <a:solidFill>
                  <a:schemeClr val="tx1">
                    <a:lumMod val="50000"/>
                  </a:schemeClr>
                </a:solidFill>
              </a:rPr>
              <a:t>MyFID</a:t>
            </a:r>
            <a:r>
              <a:rPr lang="en-US" sz="1200" dirty="0">
                <a:solidFill>
                  <a:schemeClr val="tx1">
                    <a:lumMod val="50000"/>
                  </a:schemeClr>
                </a:solidFill>
              </a:rPr>
              <a:t>, invented by </a:t>
            </a:r>
            <a:r>
              <a:rPr lang="en-US" sz="1200" dirty="0" err="1">
                <a:solidFill>
                  <a:schemeClr val="tx1">
                    <a:lumMod val="50000"/>
                  </a:schemeClr>
                </a:solidFill>
              </a:rPr>
              <a:t>Sensidose</a:t>
            </a:r>
            <a:r>
              <a:rPr lang="en-US" sz="1200" dirty="0">
                <a:solidFill>
                  <a:schemeClr val="tx1">
                    <a:lumMod val="50000"/>
                  </a:schemeClr>
                </a:solidFill>
              </a:rPr>
              <a:t>, is a smart dosing device for </a:t>
            </a:r>
            <a:r>
              <a:rPr lang="en-US" sz="1200" dirty="0" err="1">
                <a:solidFill>
                  <a:schemeClr val="tx1">
                    <a:lumMod val="50000"/>
                  </a:schemeClr>
                </a:solidFill>
              </a:rPr>
              <a:t>microtablet</a:t>
            </a:r>
            <a:r>
              <a:rPr lang="en-US" sz="1200" dirty="0">
                <a:solidFill>
                  <a:schemeClr val="tx1">
                    <a:lumMod val="50000"/>
                  </a:schemeClr>
                </a:solidFill>
              </a:rPr>
              <a:t>. </a:t>
            </a:r>
            <a:r>
              <a:rPr lang="en-US" sz="1200" dirty="0" err="1">
                <a:solidFill>
                  <a:schemeClr val="tx1">
                    <a:lumMod val="50000"/>
                  </a:schemeClr>
                </a:solidFill>
              </a:rPr>
              <a:t>Flexilev</a:t>
            </a:r>
            <a:r>
              <a:rPr lang="en-US" sz="1200" dirty="0">
                <a:solidFill>
                  <a:schemeClr val="tx1">
                    <a:lumMod val="50000"/>
                  </a:schemeClr>
                </a:solidFill>
              </a:rPr>
              <a:t> is a dosing device using a digital platform.</a:t>
            </a:r>
          </a:p>
          <a:p>
            <a:r>
              <a:rPr lang="en-US" sz="1200" b="1" dirty="0">
                <a:solidFill>
                  <a:schemeClr val="tx1">
                    <a:lumMod val="50000"/>
                  </a:schemeClr>
                </a:solidFill>
              </a:rPr>
              <a:t>Posology</a:t>
            </a:r>
            <a:r>
              <a:rPr lang="en-US" sz="1200" dirty="0">
                <a:solidFill>
                  <a:schemeClr val="tx1">
                    <a:lumMod val="50000"/>
                  </a:schemeClr>
                </a:solidFill>
              </a:rPr>
              <a:t>: 50/12.5-100/25 mg of </a:t>
            </a:r>
            <a:r>
              <a:rPr lang="en-US" sz="1200" dirty="0" err="1">
                <a:solidFill>
                  <a:schemeClr val="tx1">
                    <a:lumMod val="50000"/>
                  </a:schemeClr>
                </a:solidFill>
              </a:rPr>
              <a:t>Flexilev</a:t>
            </a:r>
            <a:r>
              <a:rPr lang="en-US" sz="1200" dirty="0">
                <a:solidFill>
                  <a:schemeClr val="tx1">
                    <a:lumMod val="50000"/>
                  </a:schemeClr>
                </a:solidFill>
              </a:rPr>
              <a:t>™ every day; 5/1.25 mg (levodopa/carbidopa)</a:t>
            </a:r>
          </a:p>
          <a:p>
            <a:r>
              <a:rPr lang="en-US" sz="1200" b="1" dirty="0">
                <a:solidFill>
                  <a:schemeClr val="tx1">
                    <a:lumMod val="50000"/>
                  </a:schemeClr>
                </a:solidFill>
              </a:rPr>
              <a:t>Manufacturer &amp; Approval year</a:t>
            </a:r>
            <a:r>
              <a:rPr lang="en-US" sz="1200" dirty="0">
                <a:solidFill>
                  <a:schemeClr val="tx1">
                    <a:lumMod val="50000"/>
                  </a:schemeClr>
                </a:solidFill>
              </a:rPr>
              <a:t>: </a:t>
            </a:r>
            <a:r>
              <a:rPr lang="en-US" sz="1200" dirty="0" err="1">
                <a:solidFill>
                  <a:schemeClr val="tx1">
                    <a:lumMod val="50000"/>
                  </a:schemeClr>
                </a:solidFill>
              </a:rPr>
              <a:t>Sensidose</a:t>
            </a:r>
            <a:r>
              <a:rPr lang="en-US" sz="1200" dirty="0">
                <a:solidFill>
                  <a:schemeClr val="tx1">
                    <a:lumMod val="50000"/>
                  </a:schemeClr>
                </a:solidFill>
              </a:rPr>
              <a:t>, 2014 in Sweden</a:t>
            </a:r>
          </a:p>
        </p:txBody>
      </p:sp>
      <p:sp>
        <p:nvSpPr>
          <p:cNvPr id="2" name="Title 1">
            <a:extLst>
              <a:ext uri="{FF2B5EF4-FFF2-40B4-BE49-F238E27FC236}">
                <a16:creationId xmlns:a16="http://schemas.microsoft.com/office/drawing/2014/main" xmlns="" id="{0BC9E42F-9ACD-40CA-AD62-2446DF580CA3}"/>
              </a:ext>
            </a:extLst>
          </p:cNvPr>
          <p:cNvSpPr>
            <a:spLocks noGrp="1"/>
          </p:cNvSpPr>
          <p:nvPr>
            <p:ph type="title"/>
          </p:nvPr>
        </p:nvSpPr>
        <p:spPr>
          <a:xfrm>
            <a:off x="384694" y="294468"/>
            <a:ext cx="11530242" cy="768263"/>
          </a:xfrm>
        </p:spPr>
        <p:txBody>
          <a:bodyPr anchor="t"/>
          <a:lstStyle/>
          <a:p>
            <a:r>
              <a:rPr lang="en-US" dirty="0" err="1"/>
              <a:t>Flexilev</a:t>
            </a:r>
            <a:r>
              <a:rPr lang="en-US" dirty="0"/>
              <a:t> proposed a number of value additions to enhance the experience patients and physicians such as smart dosing</a:t>
            </a:r>
          </a:p>
        </p:txBody>
      </p:sp>
      <p:sp>
        <p:nvSpPr>
          <p:cNvPr id="6" name="Rectangle 5">
            <a:extLst>
              <a:ext uri="{FF2B5EF4-FFF2-40B4-BE49-F238E27FC236}">
                <a16:creationId xmlns:a16="http://schemas.microsoft.com/office/drawing/2014/main" xmlns="" id="{91671135-0173-41BC-A72F-0C1B07FDBC13}"/>
              </a:ext>
            </a:extLst>
          </p:cNvPr>
          <p:cNvSpPr/>
          <p:nvPr/>
        </p:nvSpPr>
        <p:spPr>
          <a:xfrm>
            <a:off x="379671" y="1436772"/>
            <a:ext cx="7202419"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Summary of Product</a:t>
            </a:r>
          </a:p>
          <a:p>
            <a:pPr algn="ctr"/>
            <a:endParaRPr lang="en-US" sz="1600" b="1" dirty="0"/>
          </a:p>
        </p:txBody>
      </p:sp>
      <p:sp>
        <p:nvSpPr>
          <p:cNvPr id="7" name="Rectangle 6">
            <a:extLst>
              <a:ext uri="{FF2B5EF4-FFF2-40B4-BE49-F238E27FC236}">
                <a16:creationId xmlns:a16="http://schemas.microsoft.com/office/drawing/2014/main" xmlns="" id="{0DE45EA2-43F0-4899-A451-64E676E087EA}"/>
              </a:ext>
            </a:extLst>
          </p:cNvPr>
          <p:cNvSpPr/>
          <p:nvPr/>
        </p:nvSpPr>
        <p:spPr>
          <a:xfrm>
            <a:off x="384120" y="1780438"/>
            <a:ext cx="7188847" cy="138008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 name="Rectangle 2">
            <a:extLst>
              <a:ext uri="{FF2B5EF4-FFF2-40B4-BE49-F238E27FC236}">
                <a16:creationId xmlns:a16="http://schemas.microsoft.com/office/drawing/2014/main" xmlns="" id="{75F61F2C-9309-4469-8586-2A70B2B3D5DF}"/>
              </a:ext>
            </a:extLst>
          </p:cNvPr>
          <p:cNvSpPr/>
          <p:nvPr/>
        </p:nvSpPr>
        <p:spPr>
          <a:xfrm>
            <a:off x="378726" y="3520581"/>
            <a:ext cx="7281246" cy="1169551"/>
          </a:xfrm>
          <a:prstGeom prst="rect">
            <a:avLst/>
          </a:prstGeom>
        </p:spPr>
        <p:txBody>
          <a:bodyPr wrap="square">
            <a:spAutoFit/>
          </a:bodyPr>
          <a:lstStyle/>
          <a:p>
            <a:pPr marL="180975" indent="-180975">
              <a:buFont typeface="Arial" panose="020B0604020202020204" pitchFamily="34" charset="0"/>
              <a:buChar char="•"/>
            </a:pPr>
            <a:r>
              <a:rPr lang="en-US" sz="1400" dirty="0" err="1"/>
              <a:t>MyFID</a:t>
            </a:r>
            <a:r>
              <a:rPr lang="en-US" sz="1400" dirty="0"/>
              <a:t> is a non-invasive, first smart dosing device of tablets for Parkinson’s</a:t>
            </a:r>
          </a:p>
          <a:p>
            <a:pPr marL="180975" indent="-180975">
              <a:buFont typeface="Arial" panose="020B0604020202020204" pitchFamily="34" charset="0"/>
              <a:buChar char="•"/>
            </a:pPr>
            <a:r>
              <a:rPr lang="en-US" sz="1400" dirty="0"/>
              <a:t>Improved adherence to treatment because </a:t>
            </a:r>
            <a:r>
              <a:rPr lang="en-US" sz="1400" dirty="0" err="1"/>
              <a:t>Flexilev</a:t>
            </a:r>
            <a:r>
              <a:rPr lang="en-US" sz="1400" dirty="0"/>
              <a:t>™ is pre-programmed to deliver a certain amount of medicine at a certain time along with alarms for reminders</a:t>
            </a:r>
          </a:p>
          <a:p>
            <a:pPr marL="180975" indent="-180975">
              <a:buFont typeface="Arial" panose="020B0604020202020204" pitchFamily="34" charset="0"/>
              <a:buChar char="•"/>
            </a:pPr>
            <a:r>
              <a:rPr lang="en-US" sz="1400" dirty="0"/>
              <a:t>Diary function that allows for patient to easily report symptoms and for the doctor to get a continuous picture of the disease evolution</a:t>
            </a:r>
          </a:p>
        </p:txBody>
      </p:sp>
      <p:sp>
        <p:nvSpPr>
          <p:cNvPr id="9" name="Rectangle 8">
            <a:extLst>
              <a:ext uri="{FF2B5EF4-FFF2-40B4-BE49-F238E27FC236}">
                <a16:creationId xmlns:a16="http://schemas.microsoft.com/office/drawing/2014/main" xmlns="" id="{780261F4-0167-4D65-AE7A-F0B0ADED09A9}"/>
              </a:ext>
            </a:extLst>
          </p:cNvPr>
          <p:cNvSpPr/>
          <p:nvPr/>
        </p:nvSpPr>
        <p:spPr>
          <a:xfrm>
            <a:off x="383479" y="3171623"/>
            <a:ext cx="7180454" cy="3657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Flexilev Value Proposition</a:t>
            </a:r>
          </a:p>
          <a:p>
            <a:pPr algn="ctr"/>
            <a:endParaRPr lang="en-US" sz="1600" b="1" dirty="0"/>
          </a:p>
        </p:txBody>
      </p:sp>
      <p:sp>
        <p:nvSpPr>
          <p:cNvPr id="12" name="Rectangle 11">
            <a:extLst>
              <a:ext uri="{FF2B5EF4-FFF2-40B4-BE49-F238E27FC236}">
                <a16:creationId xmlns:a16="http://schemas.microsoft.com/office/drawing/2014/main" xmlns="" id="{1E28FB7B-FDFA-4D69-8E90-CEE186A6D3E5}"/>
              </a:ext>
            </a:extLst>
          </p:cNvPr>
          <p:cNvSpPr/>
          <p:nvPr/>
        </p:nvSpPr>
        <p:spPr>
          <a:xfrm>
            <a:off x="384693" y="3545556"/>
            <a:ext cx="7180453" cy="134689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5" name="Rectangle 14">
            <a:extLst>
              <a:ext uri="{FF2B5EF4-FFF2-40B4-BE49-F238E27FC236}">
                <a16:creationId xmlns:a16="http://schemas.microsoft.com/office/drawing/2014/main" xmlns="" id="{43BFA99E-D76D-4BF9-8D3A-EC424D6B9658}"/>
              </a:ext>
            </a:extLst>
          </p:cNvPr>
          <p:cNvSpPr/>
          <p:nvPr/>
        </p:nvSpPr>
        <p:spPr>
          <a:xfrm>
            <a:off x="7629099" y="1436772"/>
            <a:ext cx="4083476" cy="47254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0" name="TextBox 29">
            <a:extLst>
              <a:ext uri="{FF2B5EF4-FFF2-40B4-BE49-F238E27FC236}">
                <a16:creationId xmlns:a16="http://schemas.microsoft.com/office/drawing/2014/main" xmlns="" id="{649F4EE7-18B7-4C51-BB2F-2E05D7BBFAA0}"/>
              </a:ext>
            </a:extLst>
          </p:cNvPr>
          <p:cNvSpPr txBox="1"/>
          <p:nvPr/>
        </p:nvSpPr>
        <p:spPr>
          <a:xfrm>
            <a:off x="384692" y="5261376"/>
            <a:ext cx="7193978" cy="954107"/>
          </a:xfrm>
          <a:prstGeom prst="rect">
            <a:avLst/>
          </a:prstGeom>
          <a:noFill/>
        </p:spPr>
        <p:txBody>
          <a:bodyPr wrap="square" rtlCol="0">
            <a:spAutoFit/>
          </a:bodyPr>
          <a:lstStyle/>
          <a:p>
            <a:r>
              <a:rPr lang="en-US" sz="1400" dirty="0"/>
              <a:t>In phase 1 study, the pharmacokinetics of levodopa in administering </a:t>
            </a:r>
            <a:r>
              <a:rPr lang="en-US" sz="1400" dirty="0" err="1"/>
              <a:t>Flexilev</a:t>
            </a:r>
            <a:r>
              <a:rPr lang="en-US" sz="1400" dirty="0"/>
              <a:t>™ are bioequivalent with conventional tablets in healthy volunteers, and that the pharmacokinetic profile is the same in healthy volunteers and in patients with advanced Parkinson’s disease. There were no phase 2 or 3 study submitted to the HTA body</a:t>
            </a:r>
            <a:endParaRPr lang="en-US" sz="1400" dirty="0">
              <a:solidFill>
                <a:srgbClr val="FF0000"/>
              </a:solidFill>
            </a:endParaRPr>
          </a:p>
        </p:txBody>
      </p:sp>
      <p:sp>
        <p:nvSpPr>
          <p:cNvPr id="35" name="Rectangle 34">
            <a:extLst>
              <a:ext uri="{FF2B5EF4-FFF2-40B4-BE49-F238E27FC236}">
                <a16:creationId xmlns:a16="http://schemas.microsoft.com/office/drawing/2014/main" xmlns="" id="{91671135-0173-41BC-A72F-0C1B07FDBC13}"/>
              </a:ext>
            </a:extLst>
          </p:cNvPr>
          <p:cNvSpPr/>
          <p:nvPr/>
        </p:nvSpPr>
        <p:spPr>
          <a:xfrm>
            <a:off x="367846" y="4900667"/>
            <a:ext cx="7202419"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Clinical outcomes</a:t>
            </a:r>
          </a:p>
          <a:p>
            <a:pPr algn="ctr"/>
            <a:endParaRPr lang="en-US" sz="1600" b="1" dirty="0"/>
          </a:p>
        </p:txBody>
      </p:sp>
      <p:sp>
        <p:nvSpPr>
          <p:cNvPr id="36" name="Rectangle 35">
            <a:extLst>
              <a:ext uri="{FF2B5EF4-FFF2-40B4-BE49-F238E27FC236}">
                <a16:creationId xmlns:a16="http://schemas.microsoft.com/office/drawing/2014/main" xmlns="" id="{0DE45EA2-43F0-4899-A451-64E676E087EA}"/>
              </a:ext>
            </a:extLst>
          </p:cNvPr>
          <p:cNvSpPr/>
          <p:nvPr/>
        </p:nvSpPr>
        <p:spPr>
          <a:xfrm>
            <a:off x="371473" y="5260804"/>
            <a:ext cx="7198793" cy="90138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25" name="Picture 24">
            <a:extLst>
              <a:ext uri="{FF2B5EF4-FFF2-40B4-BE49-F238E27FC236}">
                <a16:creationId xmlns:a16="http://schemas.microsoft.com/office/drawing/2014/main" xmlns="" id="{294EE946-4D5F-4641-A3D1-84AD4E181D1C}"/>
              </a:ext>
            </a:extLst>
          </p:cNvPr>
          <p:cNvPicPr>
            <a:picLocks noChangeAspect="1"/>
          </p:cNvPicPr>
          <p:nvPr/>
        </p:nvPicPr>
        <p:blipFill rotWithShape="1">
          <a:blip r:embed="rId8">
            <a:extLst>
              <a:ext uri="{28A0092B-C50C-407E-A947-70E740481C1C}">
                <a14:useLocalDpi xmlns:a14="http://schemas.microsoft.com/office/drawing/2010/main" val="0"/>
              </a:ext>
            </a:extLst>
          </a:blip>
          <a:srcRect l="21620" t="2599" r="20844"/>
          <a:stretch/>
        </p:blipFill>
        <p:spPr>
          <a:xfrm>
            <a:off x="7848497" y="1462480"/>
            <a:ext cx="1854784" cy="2126642"/>
          </a:xfrm>
          <a:prstGeom prst="rect">
            <a:avLst/>
          </a:prstGeom>
        </p:spPr>
      </p:pic>
      <p:pic>
        <p:nvPicPr>
          <p:cNvPr id="26" name="Picture 25">
            <a:extLst>
              <a:ext uri="{FF2B5EF4-FFF2-40B4-BE49-F238E27FC236}">
                <a16:creationId xmlns:a16="http://schemas.microsoft.com/office/drawing/2014/main" xmlns="" id="{10A0ABA9-7F11-4849-BA28-5C94FF6EF9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27444" y="1686293"/>
            <a:ext cx="2587492" cy="1752484"/>
          </a:xfrm>
          <a:prstGeom prst="rect">
            <a:avLst/>
          </a:prstGeom>
        </p:spPr>
      </p:pic>
      <p:pic>
        <p:nvPicPr>
          <p:cNvPr id="27" name="Picture 26">
            <a:extLst>
              <a:ext uri="{FF2B5EF4-FFF2-40B4-BE49-F238E27FC236}">
                <a16:creationId xmlns:a16="http://schemas.microsoft.com/office/drawing/2014/main" xmlns="" id="{DE2CDBCF-A856-4A1D-BF00-576AD5603B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0754" y="3731224"/>
            <a:ext cx="3453296" cy="2338886"/>
          </a:xfrm>
          <a:prstGeom prst="rect">
            <a:avLst/>
          </a:prstGeom>
        </p:spPr>
      </p:pic>
      <p:sp>
        <p:nvSpPr>
          <p:cNvPr id="37" name="TextBox 36">
            <a:extLst>
              <a:ext uri="{FF2B5EF4-FFF2-40B4-BE49-F238E27FC236}">
                <a16:creationId xmlns:a16="http://schemas.microsoft.com/office/drawing/2014/main" xmlns="" id="{7591C326-054C-4B50-AED8-82997B64C66E}"/>
              </a:ext>
            </a:extLst>
          </p:cNvPr>
          <p:cNvSpPr txBox="1"/>
          <p:nvPr/>
        </p:nvSpPr>
        <p:spPr>
          <a:xfrm>
            <a:off x="378726" y="6264629"/>
            <a:ext cx="6016391" cy="230832"/>
          </a:xfrm>
          <a:prstGeom prst="rect">
            <a:avLst/>
          </a:prstGeom>
          <a:noFill/>
        </p:spPr>
        <p:txBody>
          <a:bodyPr wrap="none" rtlCol="0">
            <a:spAutoFit/>
          </a:bodyPr>
          <a:lstStyle/>
          <a:p>
            <a:r>
              <a:rPr lang="en-US" sz="900">
                <a:latin typeface="Arial Narrow" panose="020B0606020202030204" pitchFamily="34" charset="0"/>
              </a:rPr>
              <a:t>Sources: IQVIA HTA Accelerator; IQVIA Xchange; MPA – Swedish Medical Products Agency, EMA; http://sensidose.se/en/press-release-2/</a:t>
            </a:r>
            <a:endParaRPr lang="en-US" sz="900" dirty="0">
              <a:latin typeface="Arial Narrow" panose="020B0606020202030204" pitchFamily="34" charset="0"/>
            </a:endParaRPr>
          </a:p>
        </p:txBody>
      </p:sp>
      <p:sp>
        <p:nvSpPr>
          <p:cNvPr id="22" name="TextBox 21">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Flexilev</a:t>
            </a:r>
            <a:endParaRPr lang="en-US" sz="1400" b="1" dirty="0">
              <a:solidFill>
                <a:schemeClr val="bg1"/>
              </a:solidFill>
            </a:endParaRPr>
          </a:p>
        </p:txBody>
      </p:sp>
    </p:spTree>
    <p:extLst>
      <p:ext uri="{BB962C8B-B14F-4D97-AF65-F5344CB8AC3E}">
        <p14:creationId xmlns:p14="http://schemas.microsoft.com/office/powerpoint/2010/main" val="4239288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5497E26C-26F9-46B6-821A-9BA01FC75B0B}"/>
              </a:ext>
            </a:extLst>
          </p:cNvPr>
          <p:cNvGraphicFramePr>
            <a:graphicFrameLocks noChangeAspect="1"/>
          </p:cNvGraphicFramePr>
          <p:nvPr>
            <p:custDataLst>
              <p:tags r:id="rId2"/>
            </p:custDataLst>
            <p:extLst>
              <p:ext uri="{D42A27DB-BD31-4B8C-83A1-F6EECF244321}">
                <p14:modId xmlns:p14="http://schemas.microsoft.com/office/powerpoint/2010/main" val="2026511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7"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5497E26C-26F9-46B6-821A-9BA01FC75B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A554D804-D856-4401-B725-00C843CFBED8}"/>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xmlns="" id="{316FAD91-9B83-4E5B-A6AB-BC68F4123795}"/>
              </a:ext>
            </a:extLst>
          </p:cNvPr>
          <p:cNvSpPr>
            <a:spLocks noGrp="1"/>
          </p:cNvSpPr>
          <p:nvPr>
            <p:ph type="title"/>
          </p:nvPr>
        </p:nvSpPr>
        <p:spPr>
          <a:xfrm>
            <a:off x="384693" y="294468"/>
            <a:ext cx="11458963" cy="768263"/>
          </a:xfrm>
        </p:spPr>
        <p:txBody>
          <a:bodyPr anchor="t"/>
          <a:lstStyle/>
          <a:p>
            <a:r>
              <a:rPr lang="en-US" dirty="0"/>
              <a:t>HTA assessment in Sweden did acknowledge that </a:t>
            </a:r>
            <a:r>
              <a:rPr lang="en-US" dirty="0" err="1"/>
              <a:t>Flexilev</a:t>
            </a:r>
            <a:r>
              <a:rPr lang="en-US" dirty="0"/>
              <a:t> improves QoL but cost and clinical factors were the main drivers</a:t>
            </a:r>
          </a:p>
        </p:txBody>
      </p:sp>
      <p:graphicFrame>
        <p:nvGraphicFramePr>
          <p:cNvPr id="3" name="Group 3">
            <a:extLst>
              <a:ext uri="{FF2B5EF4-FFF2-40B4-BE49-F238E27FC236}">
                <a16:creationId xmlns:a16="http://schemas.microsoft.com/office/drawing/2014/main" xmlns="" id="{6DCFCD45-8CA3-43DE-84C4-C29195BA488B}"/>
              </a:ext>
            </a:extLst>
          </p:cNvPr>
          <p:cNvGraphicFramePr>
            <a:graphicFrameLocks noGrp="1"/>
          </p:cNvGraphicFramePr>
          <p:nvPr>
            <p:extLst>
              <p:ext uri="{D42A27DB-BD31-4B8C-83A1-F6EECF244321}">
                <p14:modId xmlns:p14="http://schemas.microsoft.com/office/powerpoint/2010/main" val="3517817910"/>
              </p:ext>
            </p:extLst>
          </p:nvPr>
        </p:nvGraphicFramePr>
        <p:xfrm>
          <a:off x="384693" y="1294486"/>
          <a:ext cx="11400907" cy="4776493"/>
        </p:xfrm>
        <a:graphic>
          <a:graphicData uri="http://schemas.openxmlformats.org/drawingml/2006/table">
            <a:tbl>
              <a:tblPr/>
              <a:tblGrid>
                <a:gridCol w="1121320">
                  <a:extLst>
                    <a:ext uri="{9D8B030D-6E8A-4147-A177-3AD203B41FA5}">
                      <a16:colId xmlns:a16="http://schemas.microsoft.com/office/drawing/2014/main" xmlns="" val="20002"/>
                    </a:ext>
                  </a:extLst>
                </a:gridCol>
                <a:gridCol w="2342087">
                  <a:extLst>
                    <a:ext uri="{9D8B030D-6E8A-4147-A177-3AD203B41FA5}">
                      <a16:colId xmlns:a16="http://schemas.microsoft.com/office/drawing/2014/main" xmlns="" val="20003"/>
                    </a:ext>
                  </a:extLst>
                </a:gridCol>
                <a:gridCol w="1701800">
                  <a:extLst>
                    <a:ext uri="{9D8B030D-6E8A-4147-A177-3AD203B41FA5}">
                      <a16:colId xmlns:a16="http://schemas.microsoft.com/office/drawing/2014/main" xmlns="" val="20004"/>
                    </a:ext>
                  </a:extLst>
                </a:gridCol>
                <a:gridCol w="6235700">
                  <a:extLst>
                    <a:ext uri="{9D8B030D-6E8A-4147-A177-3AD203B41FA5}">
                      <a16:colId xmlns:a16="http://schemas.microsoft.com/office/drawing/2014/main" xmlns="" val="20005"/>
                    </a:ext>
                  </a:extLst>
                </a:gridCol>
              </a:tblGrid>
              <a:tr h="4599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Decision Date</a:t>
                      </a:r>
                      <a:endParaRPr kumimoji="0" lang="en-US" sz="1300" b="1" i="0" u="none" strike="noStrike" cap="none" normalizeH="0" baseline="0" dirty="0">
                        <a:ln>
                          <a:noFill/>
                        </a:ln>
                        <a:solidFill>
                          <a:schemeClr val="bg1"/>
                        </a:solidFill>
                        <a:effectLst/>
                        <a:latin typeface="+mn-lt"/>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Decision</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Rationale for Reimbursement</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Comment on benefit</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159986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Apr 2015</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Not reimbursed</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FE5E5"/>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In the analysis, Flexilev appears in total as cost-saving and </a:t>
                      </a:r>
                      <a:r>
                        <a:rPr kumimoji="0" lang="en-US" sz="1200" b="1" i="0" u="none" strike="noStrike" kern="1200" cap="none" normalizeH="0" baseline="0">
                          <a:ln>
                            <a:noFill/>
                          </a:ln>
                          <a:solidFill>
                            <a:schemeClr val="tx1">
                              <a:lumMod val="50000"/>
                            </a:schemeClr>
                          </a:solidFill>
                          <a:effectLst/>
                          <a:latin typeface="+mn-lt"/>
                          <a:ea typeface="+mn-ea"/>
                          <a:cs typeface="+mn-cs"/>
                        </a:rPr>
                        <a:t>gives a better effect on quality of life compared to Stalevo (FDC with entacapone+levodopa+carbidopa)</a:t>
                      </a:r>
                      <a:r>
                        <a:rPr kumimoji="0" lang="en-US" sz="1200" b="0" i="0" u="none" strike="noStrike" kern="1200" cap="none" normalizeH="0" baseline="0">
                          <a:ln>
                            <a:noFill/>
                          </a:ln>
                          <a:solidFill>
                            <a:schemeClr val="tx1">
                              <a:lumMod val="50000"/>
                            </a:schemeClr>
                          </a:solidFill>
                          <a:effectLst/>
                          <a:latin typeface="+mn-lt"/>
                          <a:ea typeface="+mn-ea"/>
                          <a:cs typeface="+mn-cs"/>
                        </a:rPr>
                        <a:t>. However, the clinical effect of Flexilev is not shown on treated patients…therefore, </a:t>
                      </a:r>
                      <a:r>
                        <a:rPr kumimoji="0" lang="en-US" sz="1200" b="1" i="0" u="none" strike="noStrike" kern="1200" cap="none" normalizeH="0" baseline="0">
                          <a:ln>
                            <a:noFill/>
                          </a:ln>
                          <a:solidFill>
                            <a:schemeClr val="tx1">
                              <a:lumMod val="50000"/>
                            </a:schemeClr>
                          </a:solidFill>
                          <a:effectLst/>
                          <a:latin typeface="+mn-lt"/>
                          <a:ea typeface="+mn-ea"/>
                          <a:cs typeface="+mn-cs"/>
                        </a:rPr>
                        <a:t>there is uncertainty about whether treatment with Flexilev is cost effective compared to Stalevo treatment</a:t>
                      </a:r>
                      <a:r>
                        <a:rPr kumimoji="0" lang="en-US" sz="1200" b="0" i="0" u="none" strike="noStrike" kern="1200" cap="none" normalizeH="0" baseline="0">
                          <a:ln>
                            <a:noFill/>
                          </a:ln>
                          <a:solidFill>
                            <a:schemeClr val="tx1">
                              <a:lumMod val="50000"/>
                            </a:schemeClr>
                          </a:solidFill>
                          <a:effectLst/>
                          <a:latin typeface="+mn-lt"/>
                          <a:ea typeface="+mn-ea"/>
                          <a:cs typeface="+mn-cs"/>
                        </a:rPr>
                        <a:t>.</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67238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May 2016</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Reimbursed with restrictions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Restrictions: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lumMod val="50000"/>
                            </a:schemeClr>
                          </a:solidFill>
                          <a:effectLst/>
                          <a:latin typeface="+mn-lt"/>
                          <a:ea typeface="+mn-ea"/>
                          <a:cs typeface="+mn-cs"/>
                        </a:rPr>
                        <a:t>Only in patients with advanced Parkinson's disease for whom </a:t>
                      </a:r>
                      <a:r>
                        <a:rPr kumimoji="0" lang="en-US" sz="1200" b="1" i="0" u="none" strike="noStrike" kern="1200" cap="none" normalizeH="0" baseline="0">
                          <a:ln>
                            <a:noFill/>
                          </a:ln>
                          <a:solidFill>
                            <a:schemeClr val="tx1">
                              <a:lumMod val="50000"/>
                            </a:schemeClr>
                          </a:solidFill>
                          <a:effectLst/>
                          <a:latin typeface="+mn-lt"/>
                          <a:ea typeface="+mn-ea"/>
                          <a:cs typeface="+mn-cs"/>
                        </a:rPr>
                        <a:t>conventional levodopa-based tablet therapy is no longer sufficient </a:t>
                      </a:r>
                      <a:r>
                        <a:rPr kumimoji="0" lang="en-US" sz="1200" b="0" i="0" u="none" strike="noStrike" kern="1200" cap="none" normalizeH="0" baseline="0">
                          <a:ln>
                            <a:noFill/>
                          </a:ln>
                          <a:solidFill>
                            <a:schemeClr val="tx1">
                              <a:lumMod val="50000"/>
                            </a:schemeClr>
                          </a:solidFill>
                          <a:effectLst/>
                          <a:latin typeface="+mn-lt"/>
                          <a:ea typeface="+mn-ea"/>
                          <a:cs typeface="+mn-cs"/>
                        </a:rPr>
                        <a:t>for control of motor fluctuations, and for which </a:t>
                      </a:r>
                      <a:r>
                        <a:rPr kumimoji="0" lang="en-US" sz="1200" b="1" i="0" u="none" strike="noStrike" kern="1200" cap="none" normalizeH="0" baseline="0">
                          <a:ln>
                            <a:noFill/>
                          </a:ln>
                          <a:solidFill>
                            <a:schemeClr val="tx1">
                              <a:lumMod val="50000"/>
                            </a:schemeClr>
                          </a:solidFill>
                          <a:effectLst/>
                          <a:latin typeface="+mn-lt"/>
                          <a:ea typeface="+mn-ea"/>
                          <a:cs typeface="+mn-cs"/>
                        </a:rPr>
                        <a:t>only levodopa-carbidopa gel or apomorphine pump delivery are possible treatment options </a:t>
                      </a:r>
                      <a:r>
                        <a:rPr kumimoji="0" lang="en-US" sz="1200" b="0" i="0" u="none" strike="noStrike" kern="1200" cap="none" normalizeH="0" baseline="0">
                          <a:ln>
                            <a:noFill/>
                          </a:ln>
                          <a:solidFill>
                            <a:schemeClr val="tx1">
                              <a:lumMod val="50000"/>
                            </a:schemeClr>
                          </a:solidFill>
                          <a:effectLst/>
                          <a:latin typeface="+mn-lt"/>
                          <a:ea typeface="+mn-ea"/>
                          <a:cs typeface="+mn-cs"/>
                        </a:rPr>
                        <a:t>or when inappropriate.</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FE8D0"/>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Cost effectiveness</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lumMod val="50000"/>
                            </a:schemeClr>
                          </a:solidFill>
                          <a:effectLst/>
                          <a:latin typeface="+mn-lt"/>
                          <a:ea typeface="+mn-ea"/>
                          <a:cs typeface="+mn-cs"/>
                        </a:rPr>
                        <a:t>TLV estimates that treatment with Flexilev, though</a:t>
                      </a:r>
                      <a:r>
                        <a:rPr kumimoji="0" lang="en-US" sz="1200" b="1" i="0" u="none" strike="noStrike" kern="1200" cap="none" normalizeH="0" baseline="0">
                          <a:ln>
                            <a:noFill/>
                          </a:ln>
                          <a:solidFill>
                            <a:schemeClr val="tx1">
                              <a:lumMod val="50000"/>
                            </a:schemeClr>
                          </a:solidFill>
                          <a:effectLst/>
                          <a:latin typeface="+mn-lt"/>
                          <a:ea typeface="+mn-ea"/>
                          <a:cs typeface="+mn-cs"/>
                        </a:rPr>
                        <a:t>, requires more maintenance times per day than invasive treatment with pump delivery </a:t>
                      </a:r>
                      <a:r>
                        <a:rPr kumimoji="0" lang="en-US" sz="1200" b="0" i="0" u="none" strike="noStrike" kern="1200" cap="none" normalizeH="0" baseline="0">
                          <a:ln>
                            <a:noFill/>
                          </a:ln>
                          <a:solidFill>
                            <a:schemeClr val="tx1">
                              <a:lumMod val="50000"/>
                            </a:schemeClr>
                          </a:solidFill>
                          <a:effectLst/>
                          <a:latin typeface="+mn-lt"/>
                          <a:ea typeface="+mn-ea"/>
                          <a:cs typeface="+mn-cs"/>
                        </a:rPr>
                        <a:t>of levodopa-carbidopa gel or apomorphine infusion. On the other hand, the operation of Flexilev appears to be </a:t>
                      </a:r>
                      <a:r>
                        <a:rPr kumimoji="0" lang="en-US" sz="1200" b="1" i="0" u="none" strike="noStrike" kern="1200" cap="none" normalizeH="0" baseline="0">
                          <a:ln>
                            <a:noFill/>
                          </a:ln>
                          <a:solidFill>
                            <a:schemeClr val="tx1">
                              <a:lumMod val="50000"/>
                            </a:schemeClr>
                          </a:solidFill>
                          <a:effectLst/>
                          <a:latin typeface="+mn-lt"/>
                          <a:ea typeface="+mn-ea"/>
                          <a:cs typeface="+mn-cs"/>
                        </a:rPr>
                        <a:t>less technically demanding than the handling of invasive treatments</a:t>
                      </a:r>
                      <a:r>
                        <a:rPr kumimoji="0" lang="en-US" sz="1200" b="0" i="0" u="none" strike="noStrike" kern="1200" cap="none" normalizeH="0" baseline="0">
                          <a:ln>
                            <a:noFill/>
                          </a:ln>
                          <a:solidFill>
                            <a:schemeClr val="tx1">
                              <a:lumMod val="50000"/>
                            </a:schemeClr>
                          </a:solidFill>
                          <a:effectLst/>
                          <a:latin typeface="+mn-lt"/>
                          <a:ea typeface="+mn-ea"/>
                          <a:cs typeface="+mn-cs"/>
                        </a:rPr>
                        <a:t>. At the same time, TLV estimates that </a:t>
                      </a:r>
                      <a:r>
                        <a:rPr kumimoji="0" lang="en-US" sz="1200" b="1" i="0" u="none" strike="noStrike" kern="1200" cap="none" normalizeH="0" baseline="0">
                          <a:ln>
                            <a:noFill/>
                          </a:ln>
                          <a:solidFill>
                            <a:schemeClr val="tx1">
                              <a:lumMod val="50000"/>
                            </a:schemeClr>
                          </a:solidFill>
                          <a:effectLst/>
                          <a:latin typeface="+mn-lt"/>
                          <a:ea typeface="+mn-ea"/>
                          <a:cs typeface="+mn-cs"/>
                        </a:rPr>
                        <a:t>conventional tablet treatment is more user-friendly than Flexilev </a:t>
                      </a:r>
                      <a:r>
                        <a:rPr kumimoji="0" lang="en-US" sz="1200" b="0" i="0" u="none" strike="noStrike" kern="1200" cap="none" normalizeH="0" baseline="0">
                          <a:ln>
                            <a:noFill/>
                          </a:ln>
                          <a:solidFill>
                            <a:schemeClr val="tx1">
                              <a:lumMod val="50000"/>
                            </a:schemeClr>
                          </a:solidFill>
                          <a:effectLst/>
                          <a:latin typeface="+mn-lt"/>
                          <a:ea typeface="+mn-ea"/>
                          <a:cs typeface="+mn-cs"/>
                        </a:rPr>
                        <a:t>for those patients where conventional tablets are a treatment option. </a:t>
                      </a:r>
                      <a:endParaRPr kumimoji="0" lang="en-US" sz="1200" b="0" i="0" u="none" strike="noStrike" kern="1200" cap="none" normalizeH="0" baseline="0" dirty="0">
                        <a:ln>
                          <a:noFill/>
                        </a:ln>
                        <a:solidFill>
                          <a:schemeClr val="tx1">
                            <a:lumMod val="50000"/>
                          </a:schemeClr>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graphicFrame>
        <p:nvGraphicFramePr>
          <p:cNvPr id="32" name="Table 31">
            <a:extLst>
              <a:ext uri="{FF2B5EF4-FFF2-40B4-BE49-F238E27FC236}">
                <a16:creationId xmlns:a16="http://schemas.microsoft.com/office/drawing/2014/main" xmlns="" id="{71690994-32AE-42C9-8997-EACDDEF5375A}"/>
              </a:ext>
            </a:extLst>
          </p:cNvPr>
          <p:cNvGraphicFramePr>
            <a:graphicFrameLocks noGrp="1"/>
          </p:cNvGraphicFramePr>
          <p:nvPr>
            <p:extLst>
              <p:ext uri="{D42A27DB-BD31-4B8C-83A1-F6EECF244321}">
                <p14:modId xmlns:p14="http://schemas.microsoft.com/office/powerpoint/2010/main" val="1222145975"/>
              </p:ext>
            </p:extLst>
          </p:nvPr>
        </p:nvGraphicFramePr>
        <p:xfrm>
          <a:off x="5747193" y="6577307"/>
          <a:ext cx="3763812" cy="243840"/>
        </p:xfrm>
        <a:graphic>
          <a:graphicData uri="http://schemas.openxmlformats.org/drawingml/2006/table">
            <a:tbl>
              <a:tblPr firstRow="1" bandRow="1">
                <a:tableStyleId>{5C22544A-7EE6-4342-B048-85BDC9FD1C3A}</a:tableStyleId>
              </a:tblPr>
              <a:tblGrid>
                <a:gridCol w="1254604">
                  <a:extLst>
                    <a:ext uri="{9D8B030D-6E8A-4147-A177-3AD203B41FA5}">
                      <a16:colId xmlns:a16="http://schemas.microsoft.com/office/drawing/2014/main" xmlns="" val="3152983508"/>
                    </a:ext>
                  </a:extLst>
                </a:gridCol>
                <a:gridCol w="1254604">
                  <a:extLst>
                    <a:ext uri="{9D8B030D-6E8A-4147-A177-3AD203B41FA5}">
                      <a16:colId xmlns:a16="http://schemas.microsoft.com/office/drawing/2014/main" xmlns="" val="324102689"/>
                    </a:ext>
                  </a:extLst>
                </a:gridCol>
                <a:gridCol w="1254604">
                  <a:extLst>
                    <a:ext uri="{9D8B030D-6E8A-4147-A177-3AD203B41FA5}">
                      <a16:colId xmlns:a16="http://schemas.microsoft.com/office/drawing/2014/main" xmlns="" val="206270485"/>
                    </a:ext>
                  </a:extLst>
                </a:gridCol>
              </a:tblGrid>
              <a:tr h="187069">
                <a:tc>
                  <a:txBody>
                    <a:bodyPr/>
                    <a:lstStyle/>
                    <a:p>
                      <a:r>
                        <a:rPr lang="en-US" sz="1000">
                          <a:solidFill>
                            <a:schemeClr val="tx1">
                              <a:lumMod val="50000"/>
                            </a:schemeClr>
                          </a:solidFill>
                        </a:rPr>
                        <a:t>Reimbursed </a:t>
                      </a:r>
                      <a:endParaRPr lang="en-US" sz="1000" dirty="0">
                        <a:solidFill>
                          <a:schemeClr val="tx1">
                            <a:lumMod val="50000"/>
                          </a:schemeClr>
                        </a:solidFill>
                      </a:endParaRPr>
                    </a:p>
                  </a:txBody>
                  <a:tcPr>
                    <a:solidFill>
                      <a:srgbClr val="D7F4D0"/>
                    </a:solidFill>
                  </a:tcPr>
                </a:tc>
                <a:tc>
                  <a:txBody>
                    <a:bodyPr/>
                    <a:lstStyle/>
                    <a:p>
                      <a:r>
                        <a:rPr lang="en-US" sz="1000">
                          <a:solidFill>
                            <a:schemeClr val="tx1">
                              <a:lumMod val="50000"/>
                            </a:schemeClr>
                          </a:solidFill>
                        </a:rPr>
                        <a:t>With restrictions</a:t>
                      </a:r>
                      <a:endParaRPr lang="en-US" sz="1000" dirty="0">
                        <a:solidFill>
                          <a:schemeClr val="tx1">
                            <a:lumMod val="50000"/>
                          </a:schemeClr>
                        </a:solidFill>
                      </a:endParaRPr>
                    </a:p>
                  </a:txBody>
                  <a:tcPr>
                    <a:solidFill>
                      <a:srgbClr val="FFE8D0"/>
                    </a:solidFill>
                  </a:tcPr>
                </a:tc>
                <a:tc>
                  <a:txBody>
                    <a:bodyPr/>
                    <a:lstStyle/>
                    <a:p>
                      <a:r>
                        <a:rPr lang="en-US" sz="1000">
                          <a:solidFill>
                            <a:schemeClr val="tx1">
                              <a:lumMod val="50000"/>
                            </a:schemeClr>
                          </a:solidFill>
                        </a:rPr>
                        <a:t>Negative</a:t>
                      </a:r>
                      <a:endParaRPr lang="en-US" sz="1000" dirty="0">
                        <a:solidFill>
                          <a:schemeClr val="tx1">
                            <a:lumMod val="50000"/>
                          </a:schemeClr>
                        </a:solidFill>
                      </a:endParaRPr>
                    </a:p>
                  </a:txBody>
                  <a:tcPr>
                    <a:solidFill>
                      <a:srgbClr val="FFE5E5"/>
                    </a:solidFill>
                  </a:tcPr>
                </a:tc>
                <a:extLst>
                  <a:ext uri="{0D108BD9-81ED-4DB2-BD59-A6C34878D82A}">
                    <a16:rowId xmlns:a16="http://schemas.microsoft.com/office/drawing/2014/main" xmlns="" val="776272677"/>
                  </a:ext>
                </a:extLst>
              </a:tr>
            </a:tbl>
          </a:graphicData>
        </a:graphic>
      </p:graphicFrame>
      <p:pic>
        <p:nvPicPr>
          <p:cNvPr id="18" name="Picture 25">
            <a:extLst>
              <a:ext uri="{FF2B5EF4-FFF2-40B4-BE49-F238E27FC236}">
                <a16:creationId xmlns:a16="http://schemas.microsoft.com/office/drawing/2014/main" xmlns="" id="{C401D054-ACFC-41D4-9A7E-86307488CD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843656" y="33464"/>
            <a:ext cx="341918" cy="341918"/>
          </a:xfrm>
          <a:prstGeom prst="rect">
            <a:avLst/>
          </a:prstGeom>
          <a:noFill/>
          <a:ln w="9525">
            <a:noFill/>
            <a:miter lim="800000"/>
            <a:headEnd/>
            <a:tailEnd/>
          </a:ln>
        </p:spPr>
      </p:pic>
      <p:sp>
        <p:nvSpPr>
          <p:cNvPr id="13" name="TextBox 12">
            <a:extLst>
              <a:ext uri="{FF2B5EF4-FFF2-40B4-BE49-F238E27FC236}">
                <a16:creationId xmlns:a16="http://schemas.microsoft.com/office/drawing/2014/main" xmlns="" id="{DF0E1D9D-40C9-4376-959B-07BDE274CD9E}"/>
              </a:ext>
            </a:extLst>
          </p:cNvPr>
          <p:cNvSpPr txBox="1"/>
          <p:nvPr/>
        </p:nvSpPr>
        <p:spPr>
          <a:xfrm>
            <a:off x="384694" y="6363914"/>
            <a:ext cx="2637260" cy="230832"/>
          </a:xfrm>
          <a:prstGeom prst="rect">
            <a:avLst/>
          </a:prstGeom>
          <a:noFill/>
        </p:spPr>
        <p:txBody>
          <a:bodyPr wrap="none" rtlCol="0">
            <a:spAutoFit/>
          </a:bodyPr>
          <a:lstStyle/>
          <a:p>
            <a:pPr lvl="0">
              <a:defRPr/>
            </a:pPr>
            <a:r>
              <a:rPr lang="en-US" sz="900">
                <a:latin typeface="Arial Narrow" panose="020B0606020202030204" pitchFamily="34" charset="0"/>
                <a:sym typeface="Wingdings" panose="05000000000000000000" pitchFamily="2" charset="2"/>
              </a:rPr>
              <a:t>Sources: IQVIA HTA Accelerator,</a:t>
            </a:r>
            <a:r>
              <a:rPr lang="en-US" sz="900">
                <a:latin typeface="Arial Narrow" panose="020B0606020202030204" pitchFamily="34" charset="0"/>
              </a:rPr>
              <a:t> Payer agency websites;</a:t>
            </a:r>
            <a:endParaRPr lang="en-US" sz="900" dirty="0">
              <a:latin typeface="Arial Narrow" panose="020B0606020202030204" pitchFamily="34" charset="0"/>
            </a:endParaRPr>
          </a:p>
        </p:txBody>
      </p:sp>
      <p:sp>
        <p:nvSpPr>
          <p:cNvPr id="11" name="TextBox 10">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Flexilev</a:t>
            </a:r>
            <a:endParaRPr lang="en-US" sz="1400" b="1" dirty="0">
              <a:solidFill>
                <a:schemeClr val="bg1"/>
              </a:solidFill>
            </a:endParaRPr>
          </a:p>
        </p:txBody>
      </p:sp>
    </p:spTree>
    <p:extLst>
      <p:ext uri="{BB962C8B-B14F-4D97-AF65-F5344CB8AC3E}">
        <p14:creationId xmlns:p14="http://schemas.microsoft.com/office/powerpoint/2010/main" val="3593146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7A3ED456-E0E8-40CA-9D8E-503708983E39}"/>
              </a:ext>
            </a:extLst>
          </p:cNvPr>
          <p:cNvGraphicFramePr>
            <a:graphicFrameLocks noChangeAspect="1"/>
          </p:cNvGraphicFramePr>
          <p:nvPr>
            <p:custDataLst>
              <p:tags r:id="rId2"/>
            </p:custDataLst>
            <p:extLst>
              <p:ext uri="{D42A27DB-BD31-4B8C-83A1-F6EECF244321}">
                <p14:modId xmlns:p14="http://schemas.microsoft.com/office/powerpoint/2010/main" val="4232584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1" name="think-cell Slide" r:id="rId5" imgW="216" imgH="216" progId="TCLayout.ActiveDocument.1">
                  <p:embed/>
                </p:oleObj>
              </mc:Choice>
              <mc:Fallback>
                <p:oleObj name="think-cell Slide" r:id="rId5" imgW="216" imgH="216" progId="TCLayout.ActiveDocument.1">
                  <p:embed/>
                  <p:pic>
                    <p:nvPicPr>
                      <p:cNvPr id="2" name="Object 1" hidden="1">
                        <a:extLst>
                          <a:ext uri="{FF2B5EF4-FFF2-40B4-BE49-F238E27FC236}">
                            <a16:creationId xmlns:a16="http://schemas.microsoft.com/office/drawing/2014/main" xmlns="" id="{7A3ED456-E0E8-40CA-9D8E-503708983E3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4" name="Table 3">
            <a:extLst>
              <a:ext uri="{FF2B5EF4-FFF2-40B4-BE49-F238E27FC236}">
                <a16:creationId xmlns:a16="http://schemas.microsoft.com/office/drawing/2014/main" xmlns="" id="{E290FF0D-6205-487B-ADE1-F48E5DA12755}"/>
              </a:ext>
            </a:extLst>
          </p:cNvPr>
          <p:cNvGraphicFramePr>
            <a:graphicFrameLocks noGrp="1"/>
          </p:cNvGraphicFramePr>
          <p:nvPr>
            <p:extLst>
              <p:ext uri="{D42A27DB-BD31-4B8C-83A1-F6EECF244321}">
                <p14:modId xmlns:p14="http://schemas.microsoft.com/office/powerpoint/2010/main" val="643410992"/>
              </p:ext>
            </p:extLst>
          </p:nvPr>
        </p:nvGraphicFramePr>
        <p:xfrm>
          <a:off x="2871990" y="1371762"/>
          <a:ext cx="8851265" cy="5314825"/>
        </p:xfrm>
        <a:graphic>
          <a:graphicData uri="http://schemas.openxmlformats.org/drawingml/2006/table">
            <a:tbl>
              <a:tblPr firstRow="1" bandRow="1">
                <a:tableStyleId>{5C22544A-7EE6-4342-B048-85BDC9FD1C3A}</a:tableStyleId>
              </a:tblPr>
              <a:tblGrid>
                <a:gridCol w="8851265">
                  <a:extLst>
                    <a:ext uri="{9D8B030D-6E8A-4147-A177-3AD203B41FA5}">
                      <a16:colId xmlns:a16="http://schemas.microsoft.com/office/drawing/2014/main" xmlns="" val="1248785244"/>
                    </a:ext>
                  </a:extLst>
                </a:gridCol>
              </a:tblGrid>
              <a:tr h="1352425">
                <a:tc>
                  <a:txBody>
                    <a:bodyPr/>
                    <a:lstStyle/>
                    <a:p>
                      <a:r>
                        <a:rPr lang="en-US" sz="1600" b="0" dirty="0" err="1">
                          <a:solidFill>
                            <a:schemeClr val="tx1">
                              <a:lumMod val="50000"/>
                            </a:schemeClr>
                          </a:solidFill>
                        </a:rPr>
                        <a:t>Flexilev</a:t>
                      </a:r>
                      <a:r>
                        <a:rPr lang="en-US" sz="1600" b="0" dirty="0">
                          <a:solidFill>
                            <a:schemeClr val="tx1">
                              <a:lumMod val="50000"/>
                            </a:schemeClr>
                          </a:solidFill>
                        </a:rPr>
                        <a:t>™ came to market with an existing levodopa and carbidopa combined with a smart digital dosing device to provide better quality of life for patients. It provided a phase 1 clinical trial showing bioequivalence. It is marketed only in Sweden*</a:t>
                      </a: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4209952"/>
                  </a:ext>
                </a:extLst>
              </a:tr>
              <a:tr h="3565777">
                <a:tc>
                  <a:txBody>
                    <a:bodyPr/>
                    <a:lstStyle/>
                    <a:p>
                      <a:pPr marL="0" indent="0">
                        <a:spcBef>
                          <a:spcPts val="600"/>
                        </a:spcBef>
                        <a:buFont typeface="+mj-lt"/>
                        <a:buNone/>
                      </a:pPr>
                      <a:r>
                        <a:rPr lang="en-US" sz="1600" b="1" i="0" dirty="0">
                          <a:solidFill>
                            <a:schemeClr val="tx1"/>
                          </a:solidFill>
                        </a:rPr>
                        <a:t>Some of additional benefits for</a:t>
                      </a:r>
                      <a:r>
                        <a:rPr lang="en-US" sz="1600" b="1" i="0" baseline="0" dirty="0">
                          <a:solidFill>
                            <a:schemeClr val="tx1"/>
                          </a:solidFill>
                        </a:rPr>
                        <a:t> patients were acknowledged by payers in Sweden. However,</a:t>
                      </a:r>
                    </a:p>
                    <a:p>
                      <a:pPr marL="342900" indent="-342900">
                        <a:spcBef>
                          <a:spcPts val="600"/>
                        </a:spcBef>
                        <a:buFont typeface="+mj-lt"/>
                        <a:buAutoNum type="arabicPeriod"/>
                      </a:pPr>
                      <a:r>
                        <a:rPr lang="en-US" sz="1600" b="1" i="0" baseline="0" dirty="0">
                          <a:solidFill>
                            <a:schemeClr val="tx1"/>
                          </a:solidFill>
                        </a:rPr>
                        <a:t>Overall clinical efficacy and cost effectiveness are the drivers of decision making with patient and physician experience being acknowledged but not explicitly impact decision</a:t>
                      </a:r>
                    </a:p>
                    <a:p>
                      <a:pPr marL="688975" marR="0" lvl="0" indent="-688975" algn="l" defTabSz="914400" rtl="0" eaLnBrk="1" fontAlgn="auto" latinLnBrk="0" hangingPunct="1">
                        <a:lnSpc>
                          <a:spcPct val="100000"/>
                        </a:lnSpc>
                        <a:spcBef>
                          <a:spcPts val="600"/>
                        </a:spcBef>
                        <a:spcAft>
                          <a:spcPts val="0"/>
                        </a:spcAft>
                        <a:buClrTx/>
                        <a:buSzTx/>
                        <a:buFont typeface="+mj-lt"/>
                        <a:buNone/>
                        <a:tabLst/>
                        <a:defRPr/>
                      </a:pPr>
                      <a:r>
                        <a:rPr lang="en-US" sz="1600" b="1" i="0" baseline="0" dirty="0">
                          <a:solidFill>
                            <a:schemeClr val="tx1"/>
                          </a:solidFill>
                        </a:rPr>
                        <a:t>        -   </a:t>
                      </a:r>
                      <a:r>
                        <a:rPr lang="en-US" sz="1600" b="0" i="0" baseline="0" dirty="0">
                          <a:solidFill>
                            <a:schemeClr val="tx1"/>
                          </a:solidFill>
                        </a:rPr>
                        <a:t>TLV granted reimbursement to </a:t>
                      </a:r>
                      <a:r>
                        <a:rPr lang="en-US" sz="1600" b="0" i="0" baseline="0" dirty="0" err="1">
                          <a:solidFill>
                            <a:schemeClr val="tx1"/>
                          </a:solidFill>
                        </a:rPr>
                        <a:t>Flexilev</a:t>
                      </a:r>
                      <a:r>
                        <a:rPr lang="en-US" sz="1600" b="0" i="0" baseline="0" dirty="0">
                          <a:solidFill>
                            <a:schemeClr val="tx1"/>
                          </a:solidFill>
                        </a:rPr>
                        <a:t> when compared with </a:t>
                      </a:r>
                      <a:r>
                        <a:rPr lang="en-US" sz="1600" b="0" i="0" baseline="0" dirty="0" err="1">
                          <a:solidFill>
                            <a:schemeClr val="tx1"/>
                          </a:solidFill>
                        </a:rPr>
                        <a:t>Duodopa</a:t>
                      </a:r>
                      <a:r>
                        <a:rPr lang="en-US" sz="1600" b="0" i="0" baseline="0" dirty="0">
                          <a:solidFill>
                            <a:schemeClr val="tx1"/>
                          </a:solidFill>
                        </a:rPr>
                        <a:t> (pump at a higher price) due to cost effectiveness for a similar category of patients</a:t>
                      </a:r>
                    </a:p>
                    <a:p>
                      <a:pPr marL="688975" marR="0" lvl="0" indent="-688975" algn="l" defTabSz="914400" rtl="0" eaLnBrk="1" fontAlgn="auto" latinLnBrk="0" hangingPunct="1">
                        <a:lnSpc>
                          <a:spcPct val="100000"/>
                        </a:lnSpc>
                        <a:spcBef>
                          <a:spcPts val="600"/>
                        </a:spcBef>
                        <a:spcAft>
                          <a:spcPts val="0"/>
                        </a:spcAft>
                        <a:buClrTx/>
                        <a:buSzTx/>
                        <a:buFont typeface="+mj-lt"/>
                        <a:buAutoNum type="arabicPeriod" startAt="2"/>
                        <a:tabLst/>
                        <a:defRPr/>
                      </a:pPr>
                      <a:r>
                        <a:rPr lang="en-US" sz="1600" b="1" i="0" baseline="0" dirty="0">
                          <a:solidFill>
                            <a:schemeClr val="tx1"/>
                          </a:solidFill>
                        </a:rPr>
                        <a:t>Ex-payer responses  from other countries suggest that a full appreciation of the overall value will be challenging</a:t>
                      </a:r>
                    </a:p>
                    <a:p>
                      <a:pPr marL="6889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b="0" i="0" dirty="0">
                          <a:solidFill>
                            <a:schemeClr val="tx1"/>
                          </a:solidFill>
                        </a:rPr>
                        <a:t>Responses from ex-payers in primary research suggest the </a:t>
                      </a:r>
                      <a:r>
                        <a:rPr lang="en-US" sz="1600" b="0" i="0" dirty="0" err="1">
                          <a:solidFill>
                            <a:schemeClr val="tx1"/>
                          </a:solidFill>
                        </a:rPr>
                        <a:t>samw</a:t>
                      </a:r>
                      <a:endParaRPr lang="en-US" sz="1600" b="0" i="0" dirty="0">
                        <a:solidFill>
                          <a:schemeClr val="tx1"/>
                        </a:solidFill>
                      </a:endParaRPr>
                    </a:p>
                    <a:p>
                      <a:pPr marL="688975"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b="0" i="0" dirty="0">
                          <a:solidFill>
                            <a:schemeClr val="tx1"/>
                          </a:solidFill>
                        </a:rPr>
                        <a:t>Ex-payers from most countries in-scope noted that the value addition of this product would not be considered in HTA and Pricing and Reimbursement decisions and it would be expected to be priced close to the value of the constituting molecules</a:t>
                      </a:r>
                    </a:p>
                    <a:p>
                      <a:pPr marL="688975" marR="0" lvl="0" indent="-688975" algn="l" defTabSz="914400" rtl="0" eaLnBrk="1" fontAlgn="auto" latinLnBrk="0" hangingPunct="1">
                        <a:lnSpc>
                          <a:spcPct val="100000"/>
                        </a:lnSpc>
                        <a:spcBef>
                          <a:spcPts val="600"/>
                        </a:spcBef>
                        <a:spcAft>
                          <a:spcPts val="0"/>
                        </a:spcAft>
                        <a:buClrTx/>
                        <a:buSzTx/>
                        <a:buFont typeface="+mj-lt"/>
                        <a:buAutoNum type="arabicPeriod" startAt="2"/>
                        <a:tabLst/>
                        <a:defRPr/>
                      </a:pPr>
                      <a:endParaRPr lang="en-US" sz="1600" b="1" i="0" dirty="0">
                        <a:solidFill>
                          <a:schemeClr val="tx1"/>
                        </a:solidFill>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4758705"/>
                  </a:ext>
                </a:extLst>
              </a:tr>
            </a:tbl>
          </a:graphicData>
        </a:graphic>
      </p:graphicFrame>
      <p:sp>
        <p:nvSpPr>
          <p:cNvPr id="5" name="Arrow: Pentagon 4">
            <a:extLst>
              <a:ext uri="{FF2B5EF4-FFF2-40B4-BE49-F238E27FC236}">
                <a16:creationId xmlns:a16="http://schemas.microsoft.com/office/drawing/2014/main" xmlns="" id="{DE0DB350-27D0-4B84-B463-9A9220624350}"/>
              </a:ext>
            </a:extLst>
          </p:cNvPr>
          <p:cNvSpPr/>
          <p:nvPr/>
        </p:nvSpPr>
        <p:spPr>
          <a:xfrm>
            <a:off x="384694" y="1455314"/>
            <a:ext cx="2358506" cy="1163196"/>
          </a:xfrm>
          <a:prstGeom prst="homePlate">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en-US" sz="1600" b="1">
                <a:solidFill>
                  <a:schemeClr val="accent2"/>
                </a:solidFill>
              </a:rPr>
              <a:t>Product summary</a:t>
            </a:r>
            <a:endParaRPr lang="en-US" sz="1600" b="1" dirty="0">
              <a:solidFill>
                <a:schemeClr val="accent2"/>
              </a:solidFill>
            </a:endParaRPr>
          </a:p>
        </p:txBody>
      </p:sp>
      <p:sp>
        <p:nvSpPr>
          <p:cNvPr id="6" name="Arrow: Pentagon 5">
            <a:extLst>
              <a:ext uri="{FF2B5EF4-FFF2-40B4-BE49-F238E27FC236}">
                <a16:creationId xmlns:a16="http://schemas.microsoft.com/office/drawing/2014/main" xmlns="" id="{DD58FA96-F0ED-4425-9FC1-B20BFBA13248}"/>
              </a:ext>
            </a:extLst>
          </p:cNvPr>
          <p:cNvSpPr/>
          <p:nvPr/>
        </p:nvSpPr>
        <p:spPr>
          <a:xfrm>
            <a:off x="384692" y="2927541"/>
            <a:ext cx="2358507" cy="3151286"/>
          </a:xfrm>
          <a:prstGeom prst="homePlate">
            <a:avLst>
              <a:gd name="adj" fmla="val 24741"/>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en-US" sz="1600" b="1">
                <a:solidFill>
                  <a:schemeClr val="accent1"/>
                </a:solidFill>
              </a:rPr>
              <a:t>Key takeaways</a:t>
            </a:r>
            <a:endParaRPr lang="en-US" sz="1600" b="1" dirty="0">
              <a:solidFill>
                <a:schemeClr val="accent1"/>
              </a:solidFill>
            </a:endParaRPr>
          </a:p>
        </p:txBody>
      </p:sp>
      <p:sp>
        <p:nvSpPr>
          <p:cNvPr id="13" name="Title 1">
            <a:extLst>
              <a:ext uri="{FF2B5EF4-FFF2-40B4-BE49-F238E27FC236}">
                <a16:creationId xmlns:a16="http://schemas.microsoft.com/office/drawing/2014/main" xmlns="" id="{D6DC8CAD-B5D1-41C3-B63D-4408AF1A882B}"/>
              </a:ext>
            </a:extLst>
          </p:cNvPr>
          <p:cNvSpPr txBox="1">
            <a:spLocks/>
          </p:cNvSpPr>
          <p:nvPr/>
        </p:nvSpPr>
        <p:spPr>
          <a:xfrm>
            <a:off x="384694" y="294468"/>
            <a:ext cx="11338560" cy="768263"/>
          </a:xfrm>
          <a:prstGeom prst="rect">
            <a:avLst/>
          </a:prstGeom>
        </p:spPr>
        <p:txBody>
          <a:bodyPr anchor="t"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US" dirty="0"/>
              <a:t>Digital innovation can improve patient convenience and experience but payers are unlikely to value such innovations</a:t>
            </a:r>
          </a:p>
        </p:txBody>
      </p:sp>
      <p:sp>
        <p:nvSpPr>
          <p:cNvPr id="15" name="TextBox 14">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Flexilev</a:t>
            </a:r>
            <a:endParaRPr lang="en-US" sz="1400" b="1" dirty="0">
              <a:solidFill>
                <a:schemeClr val="bg1"/>
              </a:solidFill>
            </a:endParaRPr>
          </a:p>
        </p:txBody>
      </p:sp>
      <p:sp>
        <p:nvSpPr>
          <p:cNvPr id="3" name="Rectangle 2">
            <a:extLst>
              <a:ext uri="{FF2B5EF4-FFF2-40B4-BE49-F238E27FC236}">
                <a16:creationId xmlns:a16="http://schemas.microsoft.com/office/drawing/2014/main" xmlns="" id="{BCBC4587-80DB-4F24-AD25-7171614668F5}"/>
              </a:ext>
            </a:extLst>
          </p:cNvPr>
          <p:cNvSpPr/>
          <p:nvPr/>
        </p:nvSpPr>
        <p:spPr>
          <a:xfrm>
            <a:off x="3057180" y="6348088"/>
            <a:ext cx="6410729" cy="215444"/>
          </a:xfrm>
          <a:prstGeom prst="rect">
            <a:avLst/>
          </a:prstGeom>
        </p:spPr>
        <p:txBody>
          <a:bodyPr wrap="none">
            <a:spAutoFit/>
          </a:bodyPr>
          <a:lstStyle/>
          <a:p>
            <a:r>
              <a:rPr lang="en-US" sz="800" i="1" dirty="0">
                <a:solidFill>
                  <a:srgbClr val="00264F"/>
                </a:solidFill>
                <a:latin typeface="+mj-lt"/>
              </a:rPr>
              <a:t>*</a:t>
            </a:r>
            <a:r>
              <a:rPr lang="en-US" sz="800" i="1" dirty="0" err="1">
                <a:solidFill>
                  <a:srgbClr val="00264F"/>
                </a:solidFill>
                <a:latin typeface="+mj-lt"/>
              </a:rPr>
              <a:t>Flexilev</a:t>
            </a:r>
            <a:r>
              <a:rPr lang="en-US" sz="800" i="1" dirty="0">
                <a:solidFill>
                  <a:srgbClr val="00264F"/>
                </a:solidFill>
                <a:latin typeface="+mj-lt"/>
              </a:rPr>
              <a:t> is only marketed in Sweden out of the countries in scope of this paper. Globally, it is also marketed in Norway and Denmark.</a:t>
            </a:r>
            <a:endParaRPr lang="en-US" dirty="0">
              <a:latin typeface="+mj-lt"/>
            </a:endParaRPr>
          </a:p>
        </p:txBody>
      </p:sp>
    </p:spTree>
    <p:extLst>
      <p:ext uri="{BB962C8B-B14F-4D97-AF65-F5344CB8AC3E}">
        <p14:creationId xmlns:p14="http://schemas.microsoft.com/office/powerpoint/2010/main" val="549818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E4EBDD89-CD30-4938-AA9A-766C57A67710}"/>
              </a:ext>
            </a:extLst>
          </p:cNvPr>
          <p:cNvGraphicFramePr>
            <a:graphicFrameLocks noChangeAspect="1"/>
          </p:cNvGraphicFramePr>
          <p:nvPr>
            <p:custDataLst>
              <p:tags r:id="rId2"/>
            </p:custDataLst>
            <p:extLst>
              <p:ext uri="{D42A27DB-BD31-4B8C-83A1-F6EECF244321}">
                <p14:modId xmlns:p14="http://schemas.microsoft.com/office/powerpoint/2010/main" val="1172399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5" name="think-cell Slide" r:id="rId6" imgW="216" imgH="216" progId="TCLayout.ActiveDocument.1">
                  <p:embed/>
                </p:oleObj>
              </mc:Choice>
              <mc:Fallback>
                <p:oleObj name="think-cell Slide" r:id="rId6" imgW="216" imgH="216" progId="TCLayout.ActiveDocument.1">
                  <p:embed/>
                  <p:pic>
                    <p:nvPicPr>
                      <p:cNvPr id="7" name="Object 6" hidden="1">
                        <a:extLst>
                          <a:ext uri="{FF2B5EF4-FFF2-40B4-BE49-F238E27FC236}">
                            <a16:creationId xmlns:a16="http://schemas.microsoft.com/office/drawing/2014/main" xmlns="" id="{E4EBDD89-CD30-4938-AA9A-766C57A677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70A06157-428C-43E5-A65B-60F4BC06151E}"/>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84694" y="294468"/>
            <a:ext cx="11451706" cy="768263"/>
          </a:xfrm>
        </p:spPr>
        <p:txBody>
          <a:bodyPr/>
          <a:lstStyle/>
          <a:p>
            <a:r>
              <a:rPr lang="en-US" dirty="0"/>
              <a:t>Value Drivers proposed</a:t>
            </a:r>
          </a:p>
        </p:txBody>
      </p:sp>
      <p:graphicFrame>
        <p:nvGraphicFramePr>
          <p:cNvPr id="4" name="Table 3">
            <a:extLst>
              <a:ext uri="{FF2B5EF4-FFF2-40B4-BE49-F238E27FC236}">
                <a16:creationId xmlns:a16="http://schemas.microsoft.com/office/drawing/2014/main" xmlns="" id="{10B5B9AB-3DF8-43F6-A3FB-9DB124106A2E}"/>
              </a:ext>
            </a:extLst>
          </p:cNvPr>
          <p:cNvGraphicFramePr>
            <a:graphicFrameLocks noGrp="1"/>
          </p:cNvGraphicFramePr>
          <p:nvPr>
            <p:extLst>
              <p:ext uri="{D42A27DB-BD31-4B8C-83A1-F6EECF244321}">
                <p14:modId xmlns:p14="http://schemas.microsoft.com/office/powerpoint/2010/main" val="1172009441"/>
              </p:ext>
            </p:extLst>
          </p:nvPr>
        </p:nvGraphicFramePr>
        <p:xfrm>
          <a:off x="395370" y="1373615"/>
          <a:ext cx="11327884" cy="4236720"/>
        </p:xfrm>
        <a:graphic>
          <a:graphicData uri="http://schemas.openxmlformats.org/drawingml/2006/table">
            <a:tbl>
              <a:tblPr bandRow="1">
                <a:tableStyleId>{2D5ABB26-0587-4C30-8999-92F81FD0307C}</a:tableStyleId>
              </a:tblPr>
              <a:tblGrid>
                <a:gridCol w="1405438">
                  <a:extLst>
                    <a:ext uri="{9D8B030D-6E8A-4147-A177-3AD203B41FA5}">
                      <a16:colId xmlns:a16="http://schemas.microsoft.com/office/drawing/2014/main" xmlns="" val="3011871056"/>
                    </a:ext>
                  </a:extLst>
                </a:gridCol>
                <a:gridCol w="1653741">
                  <a:extLst>
                    <a:ext uri="{9D8B030D-6E8A-4147-A177-3AD203B41FA5}">
                      <a16:colId xmlns:a16="http://schemas.microsoft.com/office/drawing/2014/main" xmlns="" val="4202559813"/>
                    </a:ext>
                  </a:extLst>
                </a:gridCol>
                <a:gridCol w="1653741">
                  <a:extLst>
                    <a:ext uri="{9D8B030D-6E8A-4147-A177-3AD203B41FA5}">
                      <a16:colId xmlns:a16="http://schemas.microsoft.com/office/drawing/2014/main" xmlns="" val="3095685601"/>
                    </a:ext>
                  </a:extLst>
                </a:gridCol>
                <a:gridCol w="1653741">
                  <a:extLst>
                    <a:ext uri="{9D8B030D-6E8A-4147-A177-3AD203B41FA5}">
                      <a16:colId xmlns:a16="http://schemas.microsoft.com/office/drawing/2014/main" xmlns="" val="2065100940"/>
                    </a:ext>
                  </a:extLst>
                </a:gridCol>
                <a:gridCol w="1653741">
                  <a:extLst>
                    <a:ext uri="{9D8B030D-6E8A-4147-A177-3AD203B41FA5}">
                      <a16:colId xmlns:a16="http://schemas.microsoft.com/office/drawing/2014/main" xmlns="" val="2540257438"/>
                    </a:ext>
                  </a:extLst>
                </a:gridCol>
                <a:gridCol w="1653741">
                  <a:extLst>
                    <a:ext uri="{9D8B030D-6E8A-4147-A177-3AD203B41FA5}">
                      <a16:colId xmlns:a16="http://schemas.microsoft.com/office/drawing/2014/main" xmlns="" val="1687429742"/>
                    </a:ext>
                  </a:extLst>
                </a:gridCol>
                <a:gridCol w="1653741">
                  <a:extLst>
                    <a:ext uri="{9D8B030D-6E8A-4147-A177-3AD203B41FA5}">
                      <a16:colId xmlns:a16="http://schemas.microsoft.com/office/drawing/2014/main" xmlns="" val="4265865584"/>
                    </a:ext>
                  </a:extLst>
                </a:gridCol>
              </a:tblGrid>
              <a:tr h="370840">
                <a:tc>
                  <a:txBody>
                    <a:bodyPr/>
                    <a:lstStyle/>
                    <a:p>
                      <a:pPr algn="ctr"/>
                      <a:r>
                        <a:rPr lang="en-US" sz="1400" b="1"/>
                        <a:t>VALUE DIMENSION</a:t>
                      </a:r>
                      <a:endParaRPr lang="en-US" sz="1400" dirty="0"/>
                    </a:p>
                  </a:txBody>
                  <a:tcPr anchor="ctr"/>
                </a:tc>
                <a:tc gridSpan="3">
                  <a:txBody>
                    <a:bodyPr/>
                    <a:lstStyle/>
                    <a:p>
                      <a:pPr algn="ctr"/>
                      <a:r>
                        <a:rPr lang="en-US" sz="1400" b="1" dirty="0">
                          <a:solidFill>
                            <a:schemeClr val="bg1"/>
                          </a:solidFill>
                        </a:rPr>
                        <a:t>Outcome </a:t>
                      </a:r>
                    </a:p>
                  </a:txBody>
                  <a:tcPr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263374627"/>
                  </a:ext>
                </a:extLst>
              </a:tr>
              <a:tr h="370840">
                <a:tc>
                  <a:txBody>
                    <a:bodyPr/>
                    <a:lstStyle/>
                    <a:p>
                      <a:pPr algn="ctr"/>
                      <a:r>
                        <a:rPr lang="en-US" sz="1400" b="1"/>
                        <a:t>VALUE EXPRESSION</a:t>
                      </a:r>
                      <a:endParaRPr lang="en-US" sz="1400" b="1" dirty="0"/>
                    </a:p>
                  </a:txBody>
                  <a:tcPr anchor="ctr"/>
                </a:tc>
                <a:tc>
                  <a:txBody>
                    <a:bodyPr/>
                    <a:lstStyle/>
                    <a:p>
                      <a:pPr algn="ctr"/>
                      <a:r>
                        <a:rPr lang="en-US" sz="1400" b="1">
                          <a:solidFill>
                            <a:schemeClr val="tx2"/>
                          </a:solidFill>
                        </a:rPr>
                        <a:t>Clinical outcome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640080">
                <a:tc rowSpan="5">
                  <a:txBody>
                    <a:bodyPr/>
                    <a:lstStyle/>
                    <a:p>
                      <a:pPr algn="ctr"/>
                      <a:r>
                        <a:rPr lang="en-US" sz="1400" b="1" dirty="0"/>
                        <a:t>VALUE DRIVERS </a:t>
                      </a:r>
                    </a:p>
                  </a:txBody>
                  <a:tcPr>
                    <a:lnR w="76200" cap="flat" cmpd="sng" algn="ctr">
                      <a:solidFill>
                        <a:schemeClr val="bg1"/>
                      </a:solidFill>
                      <a:prstDash val="solid"/>
                      <a:round/>
                      <a:headEnd type="none" w="med" len="med"/>
                      <a:tailEnd type="none" w="med" len="med"/>
                    </a:lnR>
                  </a:tcPr>
                </a:tc>
                <a:tc>
                  <a:txBody>
                    <a:bodyPr/>
                    <a:lstStyle/>
                    <a:p>
                      <a:pPr algn="ctr"/>
                      <a:r>
                        <a:rPr lang="en-US" sz="1200">
                          <a:solidFill>
                            <a:schemeClr val="tx2"/>
                          </a:solidFill>
                        </a:rPr>
                        <a:t>Efficacy benefit</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kern="1200">
                          <a:solidFill>
                            <a:schemeClr val="tx2"/>
                          </a:solidFill>
                          <a:latin typeface="+mn-lt"/>
                          <a:ea typeface="+mn-ea"/>
                          <a:cs typeface="+mn-cs"/>
                        </a:rPr>
                        <a:t>Cost effectiveness</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Reduced R&amp;D costs / risks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a:r>
                        <a:rPr lang="en-US" sz="1200">
                          <a:solidFill>
                            <a:schemeClr val="tx2"/>
                          </a:solidFill>
                        </a:rPr>
                        <a:t>Lower dose burden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resource/facility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extLst>
                  <a:ext uri="{0D108BD9-81ED-4DB2-BD59-A6C34878D82A}">
                    <a16:rowId xmlns:a16="http://schemas.microsoft.com/office/drawing/2014/main" xmlns="" val="804651146"/>
                  </a:ext>
                </a:extLst>
              </a:tr>
              <a:tr h="640080">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AE/safety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Reduced budget impact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a:r>
                        <a:rPr lang="en-US" sz="1200">
                          <a:solidFill>
                            <a:schemeClr val="tx2"/>
                          </a:solidFill>
                        </a:rPr>
                        <a:t>Efficient resource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Easier administration/use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877651184"/>
                  </a:ext>
                </a:extLst>
              </a:tr>
              <a:tr h="640080">
                <a:tc vMerge="1">
                  <a:txBody>
                    <a:bodyPr/>
                    <a:lstStyle/>
                    <a:p>
                      <a:pPr algn="ctr"/>
                      <a:endParaRPr lang="en-GB" sz="1400" dirty="0"/>
                    </a:p>
                  </a:txBody>
                  <a:tcPr anchor="ctr"/>
                </a:tc>
                <a:tc>
                  <a:txBody>
                    <a:bodyPr/>
                    <a:lstStyle/>
                    <a:p>
                      <a:pPr algn="ctr"/>
                      <a:r>
                        <a:rPr lang="en-US" sz="1200">
                          <a:solidFill>
                            <a:schemeClr val="tx2"/>
                          </a:solidFill>
                        </a:rPr>
                        <a:t>HRQoL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Price reduction due to competition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768290457"/>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4005199636"/>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2888909565"/>
                  </a:ext>
                </a:extLst>
              </a:tr>
            </a:tbl>
          </a:graphicData>
        </a:graphic>
      </p:graphicFrame>
      <p:sp>
        <p:nvSpPr>
          <p:cNvPr id="5" name="Rectangle 4"/>
          <p:cNvSpPr/>
          <p:nvPr/>
        </p:nvSpPr>
        <p:spPr>
          <a:xfrm>
            <a:off x="4220053" y="6453261"/>
            <a:ext cx="1955664" cy="2726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Key Value Proposition</a:t>
            </a:r>
            <a:endParaRPr lang="en-US" sz="1200" dirty="0">
              <a:solidFill>
                <a:schemeClr val="tx1"/>
              </a:solidFill>
            </a:endParaRPr>
          </a:p>
        </p:txBody>
      </p:sp>
      <p:sp>
        <p:nvSpPr>
          <p:cNvPr id="6" name="Rectangle 5"/>
          <p:cNvSpPr/>
          <p:nvPr/>
        </p:nvSpPr>
        <p:spPr>
          <a:xfrm>
            <a:off x="6412267" y="6453261"/>
            <a:ext cx="2675461" cy="272684"/>
          </a:xfrm>
          <a:prstGeom prst="rect">
            <a:avLst/>
          </a:prstGeom>
          <a:solidFill>
            <a:srgbClr val="FFE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Not mentioned but value provided</a:t>
            </a:r>
            <a:endParaRPr lang="en-US" sz="1200" dirty="0">
              <a:solidFill>
                <a:schemeClr val="tx1"/>
              </a:solidFill>
            </a:endParaRPr>
          </a:p>
        </p:txBody>
      </p:sp>
      <p:sp>
        <p:nvSpPr>
          <p:cNvPr id="10" name="TextBox 9">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Flexilev</a:t>
            </a:r>
            <a:endParaRPr lang="en-US" sz="1400" b="1" dirty="0">
              <a:solidFill>
                <a:schemeClr val="bg1"/>
              </a:solidFill>
            </a:endParaRPr>
          </a:p>
        </p:txBody>
      </p:sp>
      <p:sp>
        <p:nvSpPr>
          <p:cNvPr id="9" name="Rectangle 8">
            <a:extLst>
              <a:ext uri="{FF2B5EF4-FFF2-40B4-BE49-F238E27FC236}">
                <a16:creationId xmlns:a16="http://schemas.microsoft.com/office/drawing/2014/main" xmlns="" id="{89727111-588E-49A2-8573-F50D3060A0C8}"/>
              </a:ext>
            </a:extLst>
          </p:cNvPr>
          <p:cNvSpPr/>
          <p:nvPr/>
        </p:nvSpPr>
        <p:spPr>
          <a:xfrm>
            <a:off x="698091" y="5352198"/>
            <a:ext cx="6096000" cy="400110"/>
          </a:xfrm>
          <a:prstGeom prst="rect">
            <a:avLst/>
          </a:prstGeom>
        </p:spPr>
        <p:txBody>
          <a:bodyPr>
            <a:spAutoFit/>
          </a:bodyPr>
          <a:lstStyle/>
          <a:p>
            <a:r>
              <a:rPr lang="en-US" sz="1000" dirty="0">
                <a:solidFill>
                  <a:srgbClr val="000000"/>
                </a:solidFill>
                <a:latin typeface="+mj-lt"/>
              </a:rPr>
              <a:t>Note: The Cost effectiveness and reduced budget impact shown here represent proposed values in payer discussions. Exact calculations regarding these measures were not available.</a:t>
            </a:r>
            <a:endParaRPr lang="en-US" sz="1000" dirty="0">
              <a:latin typeface="+mj-lt"/>
            </a:endParaRPr>
          </a:p>
        </p:txBody>
      </p:sp>
      <p:sp>
        <p:nvSpPr>
          <p:cNvPr id="11" name="Rectangle 10">
            <a:extLst>
              <a:ext uri="{FF2B5EF4-FFF2-40B4-BE49-F238E27FC236}">
                <a16:creationId xmlns:a16="http://schemas.microsoft.com/office/drawing/2014/main" xmlns="" id="{E0EB9964-45B2-4BB2-B988-0ABDD2BC2C65}"/>
              </a:ext>
            </a:extLst>
          </p:cNvPr>
          <p:cNvSpPr/>
          <p:nvPr/>
        </p:nvSpPr>
        <p:spPr>
          <a:xfrm>
            <a:off x="9307335" y="6453261"/>
            <a:ext cx="1955664" cy="272684"/>
          </a:xfrm>
          <a:prstGeom prst="rect">
            <a:avLst/>
          </a:prstGeom>
          <a:solidFill>
            <a:srgbClr val="D4D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dirty="0">
                <a:solidFill>
                  <a:schemeClr val="tx1"/>
                </a:solidFill>
              </a:rPr>
              <a:t>Not Proposed</a:t>
            </a:r>
          </a:p>
        </p:txBody>
      </p:sp>
    </p:spTree>
    <p:extLst>
      <p:ext uri="{BB962C8B-B14F-4D97-AF65-F5344CB8AC3E}">
        <p14:creationId xmlns:p14="http://schemas.microsoft.com/office/powerpoint/2010/main" val="4248740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ED02290F-B68B-45ED-879E-13D1BCA473F6}"/>
              </a:ext>
            </a:extLst>
          </p:cNvPr>
          <p:cNvGraphicFramePr>
            <a:graphicFrameLocks noChangeAspect="1"/>
          </p:cNvGraphicFramePr>
          <p:nvPr>
            <p:custDataLst>
              <p:tags r:id="rId2"/>
            </p:custDataLst>
            <p:extLst>
              <p:ext uri="{D42A27DB-BD31-4B8C-83A1-F6EECF244321}">
                <p14:modId xmlns:p14="http://schemas.microsoft.com/office/powerpoint/2010/main" val="846965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9" name="think-cell Slide" r:id="rId6" imgW="216" imgH="216" progId="TCLayout.ActiveDocument.1">
                  <p:embed/>
                </p:oleObj>
              </mc:Choice>
              <mc:Fallback>
                <p:oleObj name="think-cell Slide" r:id="rId6" imgW="216" imgH="216" progId="TCLayout.ActiveDocument.1">
                  <p:embed/>
                  <p:pic>
                    <p:nvPicPr>
                      <p:cNvPr id="7" name="Object 6" hidden="1">
                        <a:extLst>
                          <a:ext uri="{FF2B5EF4-FFF2-40B4-BE49-F238E27FC236}">
                            <a16:creationId xmlns:a16="http://schemas.microsoft.com/office/drawing/2014/main" xmlns="" id="{ED02290F-B68B-45ED-879E-13D1BCA473F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887BE7DE-CA02-4B85-B92F-CCDBC5D536C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84694" y="294468"/>
            <a:ext cx="11451706" cy="768263"/>
          </a:xfrm>
        </p:spPr>
        <p:txBody>
          <a:bodyPr/>
          <a:lstStyle/>
          <a:p>
            <a:r>
              <a:rPr lang="en-US" dirty="0"/>
              <a:t>Value drivers recognized by payers</a:t>
            </a:r>
          </a:p>
        </p:txBody>
      </p:sp>
      <p:graphicFrame>
        <p:nvGraphicFramePr>
          <p:cNvPr id="4" name="Table 3">
            <a:extLst>
              <a:ext uri="{FF2B5EF4-FFF2-40B4-BE49-F238E27FC236}">
                <a16:creationId xmlns:a16="http://schemas.microsoft.com/office/drawing/2014/main" xmlns="" id="{10B5B9AB-3DF8-43F6-A3FB-9DB124106A2E}"/>
              </a:ext>
            </a:extLst>
          </p:cNvPr>
          <p:cNvGraphicFramePr>
            <a:graphicFrameLocks noGrp="1"/>
          </p:cNvGraphicFramePr>
          <p:nvPr>
            <p:extLst>
              <p:ext uri="{D42A27DB-BD31-4B8C-83A1-F6EECF244321}">
                <p14:modId xmlns:p14="http://schemas.microsoft.com/office/powerpoint/2010/main" val="2218937219"/>
              </p:ext>
            </p:extLst>
          </p:nvPr>
        </p:nvGraphicFramePr>
        <p:xfrm>
          <a:off x="395370" y="1373615"/>
          <a:ext cx="11327884" cy="4236720"/>
        </p:xfrm>
        <a:graphic>
          <a:graphicData uri="http://schemas.openxmlformats.org/drawingml/2006/table">
            <a:tbl>
              <a:tblPr bandRow="1">
                <a:tableStyleId>{2D5ABB26-0587-4C30-8999-92F81FD0307C}</a:tableStyleId>
              </a:tblPr>
              <a:tblGrid>
                <a:gridCol w="1405438">
                  <a:extLst>
                    <a:ext uri="{9D8B030D-6E8A-4147-A177-3AD203B41FA5}">
                      <a16:colId xmlns:a16="http://schemas.microsoft.com/office/drawing/2014/main" xmlns="" val="3011871056"/>
                    </a:ext>
                  </a:extLst>
                </a:gridCol>
                <a:gridCol w="1653741">
                  <a:extLst>
                    <a:ext uri="{9D8B030D-6E8A-4147-A177-3AD203B41FA5}">
                      <a16:colId xmlns:a16="http://schemas.microsoft.com/office/drawing/2014/main" xmlns="" val="4202559813"/>
                    </a:ext>
                  </a:extLst>
                </a:gridCol>
                <a:gridCol w="1653741">
                  <a:extLst>
                    <a:ext uri="{9D8B030D-6E8A-4147-A177-3AD203B41FA5}">
                      <a16:colId xmlns:a16="http://schemas.microsoft.com/office/drawing/2014/main" xmlns="" val="3095685601"/>
                    </a:ext>
                  </a:extLst>
                </a:gridCol>
                <a:gridCol w="1653741">
                  <a:extLst>
                    <a:ext uri="{9D8B030D-6E8A-4147-A177-3AD203B41FA5}">
                      <a16:colId xmlns:a16="http://schemas.microsoft.com/office/drawing/2014/main" xmlns="" val="2065100940"/>
                    </a:ext>
                  </a:extLst>
                </a:gridCol>
                <a:gridCol w="1653741">
                  <a:extLst>
                    <a:ext uri="{9D8B030D-6E8A-4147-A177-3AD203B41FA5}">
                      <a16:colId xmlns:a16="http://schemas.microsoft.com/office/drawing/2014/main" xmlns="" val="2540257438"/>
                    </a:ext>
                  </a:extLst>
                </a:gridCol>
                <a:gridCol w="1653741">
                  <a:extLst>
                    <a:ext uri="{9D8B030D-6E8A-4147-A177-3AD203B41FA5}">
                      <a16:colId xmlns:a16="http://schemas.microsoft.com/office/drawing/2014/main" xmlns="" val="1687429742"/>
                    </a:ext>
                  </a:extLst>
                </a:gridCol>
                <a:gridCol w="1653741">
                  <a:extLst>
                    <a:ext uri="{9D8B030D-6E8A-4147-A177-3AD203B41FA5}">
                      <a16:colId xmlns:a16="http://schemas.microsoft.com/office/drawing/2014/main" xmlns="" val="4265865584"/>
                    </a:ext>
                  </a:extLst>
                </a:gridCol>
              </a:tblGrid>
              <a:tr h="370840">
                <a:tc>
                  <a:txBody>
                    <a:bodyPr/>
                    <a:lstStyle/>
                    <a:p>
                      <a:pPr algn="ctr"/>
                      <a:r>
                        <a:rPr lang="en-US" sz="1400" b="1"/>
                        <a:t>VALUE DIMENSION</a:t>
                      </a:r>
                      <a:endParaRPr lang="en-US" sz="1400" dirty="0"/>
                    </a:p>
                  </a:txBody>
                  <a:tcPr anchor="ctr"/>
                </a:tc>
                <a:tc gridSpan="3">
                  <a:txBody>
                    <a:bodyPr/>
                    <a:lstStyle/>
                    <a:p>
                      <a:pPr algn="ctr"/>
                      <a:r>
                        <a:rPr lang="en-US" sz="1400" b="1" dirty="0">
                          <a:solidFill>
                            <a:schemeClr val="bg1"/>
                          </a:solidFill>
                        </a:rPr>
                        <a:t>Outcome </a:t>
                      </a:r>
                    </a:p>
                  </a:txBody>
                  <a:tcPr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263374627"/>
                  </a:ext>
                </a:extLst>
              </a:tr>
              <a:tr h="370840">
                <a:tc>
                  <a:txBody>
                    <a:bodyPr/>
                    <a:lstStyle/>
                    <a:p>
                      <a:pPr algn="ctr"/>
                      <a:r>
                        <a:rPr lang="en-US" sz="1400" b="1"/>
                        <a:t>VALUE EXPRESSION</a:t>
                      </a:r>
                      <a:endParaRPr lang="en-US" sz="1400" b="1" dirty="0"/>
                    </a:p>
                  </a:txBody>
                  <a:tcPr anchor="ctr"/>
                </a:tc>
                <a:tc>
                  <a:txBody>
                    <a:bodyPr/>
                    <a:lstStyle/>
                    <a:p>
                      <a:pPr algn="ctr"/>
                      <a:r>
                        <a:rPr lang="en-US" sz="1400" b="1">
                          <a:solidFill>
                            <a:schemeClr val="tx2"/>
                          </a:solidFill>
                        </a:rPr>
                        <a:t>Clinical outcome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640080">
                <a:tc rowSpan="5">
                  <a:txBody>
                    <a:bodyPr/>
                    <a:lstStyle/>
                    <a:p>
                      <a:pPr algn="ctr"/>
                      <a:r>
                        <a:rPr lang="en-US" sz="1400" b="1" dirty="0"/>
                        <a:t>VALUE DRIVERS </a:t>
                      </a:r>
                    </a:p>
                  </a:txBody>
                  <a:tcPr>
                    <a:lnR w="76200" cap="flat" cmpd="sng" algn="ctr">
                      <a:solidFill>
                        <a:schemeClr val="bg1"/>
                      </a:solidFill>
                      <a:prstDash val="solid"/>
                      <a:round/>
                      <a:headEnd type="none" w="med" len="med"/>
                      <a:tailEnd type="none" w="med" len="med"/>
                    </a:lnR>
                  </a:tcPr>
                </a:tc>
                <a:tc>
                  <a:txBody>
                    <a:bodyPr/>
                    <a:lstStyle/>
                    <a:p>
                      <a:pPr algn="ctr"/>
                      <a:r>
                        <a:rPr lang="en-US" sz="1200">
                          <a:solidFill>
                            <a:schemeClr val="tx2"/>
                          </a:solidFill>
                        </a:rPr>
                        <a:t>Efficacy benefit</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kern="1200">
                          <a:solidFill>
                            <a:schemeClr val="tx2"/>
                          </a:solidFill>
                          <a:latin typeface="+mn-lt"/>
                          <a:ea typeface="+mn-ea"/>
                          <a:cs typeface="+mn-cs"/>
                        </a:rPr>
                        <a:t>Cost effectiveness</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Reduced R&amp;D costs / risks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Lower dose burden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resource/facility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extLst>
                  <a:ext uri="{0D108BD9-81ED-4DB2-BD59-A6C34878D82A}">
                    <a16:rowId xmlns:a16="http://schemas.microsoft.com/office/drawing/2014/main" xmlns="" val="804651146"/>
                  </a:ext>
                </a:extLst>
              </a:tr>
              <a:tr h="640080">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AE/safety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Reduced budget impact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Efficient resource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Easier administration/use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877651184"/>
                  </a:ext>
                </a:extLst>
              </a:tr>
              <a:tr h="640080">
                <a:tc vMerge="1">
                  <a:txBody>
                    <a:bodyPr/>
                    <a:lstStyle/>
                    <a:p>
                      <a:pPr algn="ctr"/>
                      <a:endParaRPr lang="en-GB" sz="1400" dirty="0"/>
                    </a:p>
                  </a:txBody>
                  <a:tcPr anchor="ctr"/>
                </a:tc>
                <a:tc>
                  <a:txBody>
                    <a:bodyPr/>
                    <a:lstStyle/>
                    <a:p>
                      <a:pPr algn="ctr"/>
                      <a:r>
                        <a:rPr lang="en-US" sz="1200">
                          <a:solidFill>
                            <a:schemeClr val="tx2"/>
                          </a:solidFill>
                        </a:rPr>
                        <a:t>HRQoL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Price reduction due to competition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768290457"/>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4005199636"/>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2888909565"/>
                  </a:ext>
                </a:extLst>
              </a:tr>
            </a:tbl>
          </a:graphicData>
        </a:graphic>
      </p:graphicFrame>
      <p:sp>
        <p:nvSpPr>
          <p:cNvPr id="10" name="TextBox 9">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Flexilev</a:t>
            </a:r>
            <a:endParaRPr lang="en-US" sz="1400" b="1" dirty="0">
              <a:solidFill>
                <a:schemeClr val="bg1"/>
              </a:solidFill>
            </a:endParaRPr>
          </a:p>
        </p:txBody>
      </p:sp>
      <p:sp>
        <p:nvSpPr>
          <p:cNvPr id="9" name="Rectangle 8">
            <a:extLst>
              <a:ext uri="{FF2B5EF4-FFF2-40B4-BE49-F238E27FC236}">
                <a16:creationId xmlns:a16="http://schemas.microsoft.com/office/drawing/2014/main" xmlns="" id="{E76F8B2B-7A10-4D17-8185-8B72CAEC6CFD}"/>
              </a:ext>
            </a:extLst>
          </p:cNvPr>
          <p:cNvSpPr/>
          <p:nvPr/>
        </p:nvSpPr>
        <p:spPr>
          <a:xfrm>
            <a:off x="698091" y="5352198"/>
            <a:ext cx="6096000" cy="400110"/>
          </a:xfrm>
          <a:prstGeom prst="rect">
            <a:avLst/>
          </a:prstGeom>
        </p:spPr>
        <p:txBody>
          <a:bodyPr>
            <a:spAutoFit/>
          </a:bodyPr>
          <a:lstStyle/>
          <a:p>
            <a:r>
              <a:rPr lang="en-US" sz="1000" dirty="0">
                <a:solidFill>
                  <a:srgbClr val="000000"/>
                </a:solidFill>
                <a:latin typeface="+mj-lt"/>
              </a:rPr>
              <a:t>Note: The Cost effectiveness and reduced budget impact shown here represent proposed values in payer discussions. Exact calculations regarding these measures were not available.</a:t>
            </a:r>
            <a:endParaRPr lang="en-US" sz="1000" dirty="0">
              <a:latin typeface="+mj-lt"/>
            </a:endParaRPr>
          </a:p>
        </p:txBody>
      </p:sp>
      <p:sp>
        <p:nvSpPr>
          <p:cNvPr id="11" name="Rectangle 10">
            <a:extLst>
              <a:ext uri="{FF2B5EF4-FFF2-40B4-BE49-F238E27FC236}">
                <a16:creationId xmlns:a16="http://schemas.microsoft.com/office/drawing/2014/main" xmlns="" id="{1013E92E-0C1D-47D3-98BB-7DEAE46BE0CF}"/>
              </a:ext>
            </a:extLst>
          </p:cNvPr>
          <p:cNvSpPr/>
          <p:nvPr/>
        </p:nvSpPr>
        <p:spPr>
          <a:xfrm>
            <a:off x="4219575" y="6453188"/>
            <a:ext cx="1365250" cy="2809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dirty="0">
                <a:solidFill>
                  <a:schemeClr val="tx1"/>
                </a:solidFill>
              </a:rPr>
              <a:t>Fully </a:t>
            </a:r>
            <a:r>
              <a:rPr lang="en-US" sz="1200" dirty="0" err="1">
                <a:solidFill>
                  <a:schemeClr val="tx1"/>
                </a:solidFill>
              </a:rPr>
              <a:t>recognised</a:t>
            </a:r>
            <a:endParaRPr lang="en-US" sz="1200" dirty="0">
              <a:solidFill>
                <a:schemeClr val="tx1"/>
              </a:solidFill>
            </a:endParaRPr>
          </a:p>
        </p:txBody>
      </p:sp>
      <p:sp>
        <p:nvSpPr>
          <p:cNvPr id="12" name="Rectangle 11">
            <a:extLst>
              <a:ext uri="{FF2B5EF4-FFF2-40B4-BE49-F238E27FC236}">
                <a16:creationId xmlns:a16="http://schemas.microsoft.com/office/drawing/2014/main" xmlns="" id="{6C23B4E9-A8F4-423A-88E0-91F3590757A6}"/>
              </a:ext>
            </a:extLst>
          </p:cNvPr>
          <p:cNvSpPr/>
          <p:nvPr/>
        </p:nvSpPr>
        <p:spPr>
          <a:xfrm>
            <a:off x="5792788" y="6442075"/>
            <a:ext cx="1508125" cy="3048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a:solidFill>
                  <a:schemeClr val="tx1"/>
                </a:solidFill>
              </a:rPr>
              <a:t>Partially recognised</a:t>
            </a:r>
            <a:endParaRPr lang="en-US" sz="1200" dirty="0">
              <a:solidFill>
                <a:schemeClr val="tx1"/>
              </a:solidFill>
            </a:endParaRPr>
          </a:p>
        </p:txBody>
      </p:sp>
      <p:sp>
        <p:nvSpPr>
          <p:cNvPr id="13" name="Rectangle 12">
            <a:extLst>
              <a:ext uri="{FF2B5EF4-FFF2-40B4-BE49-F238E27FC236}">
                <a16:creationId xmlns:a16="http://schemas.microsoft.com/office/drawing/2014/main" xmlns="" id="{732B6E7D-1AB6-4F4F-A7A5-B60A902D8CE6}"/>
              </a:ext>
            </a:extLst>
          </p:cNvPr>
          <p:cNvSpPr/>
          <p:nvPr/>
        </p:nvSpPr>
        <p:spPr>
          <a:xfrm>
            <a:off x="7508875" y="6442075"/>
            <a:ext cx="1508125" cy="304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a:solidFill>
                  <a:schemeClr val="tx1"/>
                </a:solidFill>
              </a:rPr>
              <a:t>Not recognised</a:t>
            </a:r>
            <a:endParaRPr lang="en-US" sz="1200" dirty="0">
              <a:solidFill>
                <a:schemeClr val="tx1"/>
              </a:solidFill>
            </a:endParaRPr>
          </a:p>
        </p:txBody>
      </p:sp>
    </p:spTree>
    <p:extLst>
      <p:ext uri="{BB962C8B-B14F-4D97-AF65-F5344CB8AC3E}">
        <p14:creationId xmlns:p14="http://schemas.microsoft.com/office/powerpoint/2010/main" val="812827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417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3" name="think-cell Slide" r:id="rId6" imgW="270" imgH="270" progId="TCLayout.ActiveDocument.1">
                  <p:embed/>
                </p:oleObj>
              </mc:Choice>
              <mc:Fallback>
                <p:oleObj name="think-cell Slide" r:id="rId6" imgW="270" imgH="270" progId="TCLayout.ActiveDocument.1">
                  <p:embed/>
                  <p:pic>
                    <p:nvPicPr>
                      <p:cNvPr id="10" name="Object 9"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62" name="Rectangle 61">
            <a:extLst>
              <a:ext uri="{FF2B5EF4-FFF2-40B4-BE49-F238E27FC236}">
                <a16:creationId xmlns:a16="http://schemas.microsoft.com/office/drawing/2014/main" xmlns="" id="{0788D39A-966A-4A3D-839B-F300C01D0366}"/>
              </a:ext>
            </a:extLst>
          </p:cNvPr>
          <p:cNvSpPr/>
          <p:nvPr/>
        </p:nvSpPr>
        <p:spPr>
          <a:xfrm>
            <a:off x="2007571" y="6248345"/>
            <a:ext cx="609600" cy="220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4" name="TextBox 63">
            <a:extLst>
              <a:ext uri="{FF2B5EF4-FFF2-40B4-BE49-F238E27FC236}">
                <a16:creationId xmlns:a16="http://schemas.microsoft.com/office/drawing/2014/main" xmlns="" id="{5EFCB274-11AC-4FE4-A2C5-7B2CBD01D4AD}"/>
              </a:ext>
            </a:extLst>
          </p:cNvPr>
          <p:cNvSpPr txBox="1"/>
          <p:nvPr/>
        </p:nvSpPr>
        <p:spPr>
          <a:xfrm>
            <a:off x="2602657" y="6235615"/>
            <a:ext cx="1427018" cy="246221"/>
          </a:xfrm>
          <a:prstGeom prst="rect">
            <a:avLst/>
          </a:prstGeom>
          <a:noFill/>
        </p:spPr>
        <p:txBody>
          <a:bodyPr wrap="square" rtlCol="0">
            <a:spAutoFit/>
          </a:bodyPr>
          <a:lstStyle/>
          <a:p>
            <a:r>
              <a:rPr lang="en-US" sz="1000"/>
              <a:t>Significantly important</a:t>
            </a:r>
            <a:endParaRPr lang="en-US" sz="1000" dirty="0"/>
          </a:p>
        </p:txBody>
      </p:sp>
      <p:sp>
        <p:nvSpPr>
          <p:cNvPr id="65" name="Rectangle 64">
            <a:extLst>
              <a:ext uri="{FF2B5EF4-FFF2-40B4-BE49-F238E27FC236}">
                <a16:creationId xmlns:a16="http://schemas.microsoft.com/office/drawing/2014/main" xmlns="" id="{E59415AB-F937-4BB5-882D-8CD22F0A53C0}"/>
              </a:ext>
            </a:extLst>
          </p:cNvPr>
          <p:cNvSpPr/>
          <p:nvPr/>
        </p:nvSpPr>
        <p:spPr>
          <a:xfrm>
            <a:off x="4242725" y="6248345"/>
            <a:ext cx="609600" cy="220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6" name="TextBox 65">
            <a:extLst>
              <a:ext uri="{FF2B5EF4-FFF2-40B4-BE49-F238E27FC236}">
                <a16:creationId xmlns:a16="http://schemas.microsoft.com/office/drawing/2014/main" xmlns="" id="{B4FF07F9-501D-4299-B191-EF724B9BF15C}"/>
              </a:ext>
            </a:extLst>
          </p:cNvPr>
          <p:cNvSpPr txBox="1"/>
          <p:nvPr/>
        </p:nvSpPr>
        <p:spPr>
          <a:xfrm>
            <a:off x="4852325" y="6235615"/>
            <a:ext cx="1617748" cy="246221"/>
          </a:xfrm>
          <a:prstGeom prst="rect">
            <a:avLst/>
          </a:prstGeom>
          <a:noFill/>
        </p:spPr>
        <p:txBody>
          <a:bodyPr wrap="square" rtlCol="0">
            <a:spAutoFit/>
          </a:bodyPr>
          <a:lstStyle/>
          <a:p>
            <a:r>
              <a:rPr lang="en-US" sz="1000"/>
              <a:t>Moderate</a:t>
            </a:r>
            <a:endParaRPr lang="en-US" sz="1000" dirty="0"/>
          </a:p>
        </p:txBody>
      </p:sp>
      <p:sp>
        <p:nvSpPr>
          <p:cNvPr id="67" name="Rectangle 66">
            <a:extLst>
              <a:ext uri="{FF2B5EF4-FFF2-40B4-BE49-F238E27FC236}">
                <a16:creationId xmlns:a16="http://schemas.microsoft.com/office/drawing/2014/main" xmlns="" id="{770B3D6A-13D0-403C-A5D0-BBB08F97993E}"/>
              </a:ext>
            </a:extLst>
          </p:cNvPr>
          <p:cNvSpPr/>
          <p:nvPr/>
        </p:nvSpPr>
        <p:spPr>
          <a:xfrm>
            <a:off x="5596917" y="6235615"/>
            <a:ext cx="609600" cy="2207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8" name="TextBox 67">
            <a:extLst>
              <a:ext uri="{FF2B5EF4-FFF2-40B4-BE49-F238E27FC236}">
                <a16:creationId xmlns:a16="http://schemas.microsoft.com/office/drawing/2014/main" xmlns="" id="{B503DB6A-767C-417B-8B7E-46308E83C864}"/>
              </a:ext>
            </a:extLst>
          </p:cNvPr>
          <p:cNvSpPr txBox="1"/>
          <p:nvPr/>
        </p:nvSpPr>
        <p:spPr>
          <a:xfrm>
            <a:off x="6264829" y="6235616"/>
            <a:ext cx="1518942" cy="246221"/>
          </a:xfrm>
          <a:prstGeom prst="rect">
            <a:avLst/>
          </a:prstGeom>
          <a:noFill/>
        </p:spPr>
        <p:txBody>
          <a:bodyPr wrap="square" rtlCol="0">
            <a:spAutoFit/>
          </a:bodyPr>
          <a:lstStyle/>
          <a:p>
            <a:r>
              <a:rPr lang="en-US" sz="1000"/>
              <a:t>Not important</a:t>
            </a:r>
            <a:endParaRPr lang="en-US" sz="1000" dirty="0"/>
          </a:p>
        </p:txBody>
      </p:sp>
      <p:sp>
        <p:nvSpPr>
          <p:cNvPr id="2" name="Title 1"/>
          <p:cNvSpPr>
            <a:spLocks noGrp="1"/>
          </p:cNvSpPr>
          <p:nvPr>
            <p:ph type="title"/>
          </p:nvPr>
        </p:nvSpPr>
        <p:spPr/>
        <p:txBody>
          <a:bodyPr/>
          <a:lstStyle/>
          <a:p>
            <a:r>
              <a:rPr lang="en-US" dirty="0"/>
              <a:t>Patients valued the convenience of </a:t>
            </a:r>
            <a:r>
              <a:rPr lang="en-US" dirty="0" err="1"/>
              <a:t>Flexilev</a:t>
            </a:r>
            <a:r>
              <a:rPr lang="en-US" dirty="0"/>
              <a:t> innovations very highly while most payers did not consider it important</a:t>
            </a:r>
          </a:p>
        </p:txBody>
      </p:sp>
      <p:sp>
        <p:nvSpPr>
          <p:cNvPr id="17" name="TextBox 16">
            <a:extLst>
              <a:ext uri="{FF2B5EF4-FFF2-40B4-BE49-F238E27FC236}">
                <a16:creationId xmlns:a16="http://schemas.microsoft.com/office/drawing/2014/main" xmlns="" id="{BB6DD411-1220-4FA8-95CF-50F89E9D3331}"/>
              </a:ext>
            </a:extLst>
          </p:cNvPr>
          <p:cNvSpPr txBox="1"/>
          <p:nvPr/>
        </p:nvSpPr>
        <p:spPr>
          <a:xfrm>
            <a:off x="4657726" y="1181100"/>
            <a:ext cx="4010025" cy="338138"/>
          </a:xfrm>
          <a:prstGeom prst="rect">
            <a:avLst/>
          </a:prstGeom>
          <a:noFill/>
        </p:spPr>
        <p:txBody>
          <a:bodyPr wrap="square" rtlCol="0">
            <a:spAutoFit/>
          </a:bodyPr>
          <a:lstStyle/>
          <a:p>
            <a:r>
              <a:rPr lang="en-US" sz="1600" b="1"/>
              <a:t>Importance of key value propositions</a:t>
            </a:r>
            <a:endParaRPr lang="en-US" sz="1600" b="1" dirty="0"/>
          </a:p>
        </p:txBody>
      </p:sp>
      <p:sp>
        <p:nvSpPr>
          <p:cNvPr id="24" name="TextBox 23">
            <a:extLst>
              <a:ext uri="{FF2B5EF4-FFF2-40B4-BE49-F238E27FC236}">
                <a16:creationId xmlns:a16="http://schemas.microsoft.com/office/drawing/2014/main" xmlns="" id="{6E1DDDE7-2507-4C3B-A9AF-F2FBB5238944}"/>
              </a:ext>
            </a:extLst>
          </p:cNvPr>
          <p:cNvSpPr txBox="1"/>
          <p:nvPr/>
        </p:nvSpPr>
        <p:spPr>
          <a:xfrm>
            <a:off x="348705" y="6368711"/>
            <a:ext cx="1828800" cy="230832"/>
          </a:xfrm>
          <a:prstGeom prst="rect">
            <a:avLst/>
          </a:prstGeom>
          <a:noFill/>
        </p:spPr>
        <p:txBody>
          <a:bodyPr wrap="square" rtlCol="0">
            <a:spAutoFit/>
          </a:bodyPr>
          <a:lstStyle/>
          <a:p>
            <a:r>
              <a:rPr lang="en-US" sz="900">
                <a:latin typeface="Arial Narrow" panose="020B0606020202030204" pitchFamily="34" charset="0"/>
              </a:rPr>
              <a:t>Source: PMR (n=27)</a:t>
            </a:r>
            <a:endParaRPr lang="en-US" sz="900" dirty="0">
              <a:latin typeface="Arial Narrow" panose="020B0606020202030204" pitchFamily="34" charset="0"/>
            </a:endParaRPr>
          </a:p>
        </p:txBody>
      </p:sp>
      <p:graphicFrame>
        <p:nvGraphicFramePr>
          <p:cNvPr id="22" name="Table 21">
            <a:extLst>
              <a:ext uri="{FF2B5EF4-FFF2-40B4-BE49-F238E27FC236}">
                <a16:creationId xmlns:a16="http://schemas.microsoft.com/office/drawing/2014/main" xmlns="" id="{10B5B9AB-3DF8-43F6-A3FB-9DB124106A2E}"/>
              </a:ext>
            </a:extLst>
          </p:cNvPr>
          <p:cNvGraphicFramePr>
            <a:graphicFrameLocks noGrp="1"/>
          </p:cNvGraphicFramePr>
          <p:nvPr>
            <p:extLst>
              <p:ext uri="{D42A27DB-BD31-4B8C-83A1-F6EECF244321}">
                <p14:modId xmlns:p14="http://schemas.microsoft.com/office/powerpoint/2010/main" val="3459124192"/>
              </p:ext>
            </p:extLst>
          </p:nvPr>
        </p:nvGraphicFramePr>
        <p:xfrm>
          <a:off x="1470991" y="1550989"/>
          <a:ext cx="8932244" cy="3230678"/>
        </p:xfrm>
        <a:graphic>
          <a:graphicData uri="http://schemas.openxmlformats.org/drawingml/2006/table">
            <a:tbl>
              <a:tblPr bandRow="1">
                <a:tableStyleId>{2D5ABB26-0587-4C30-8999-92F81FD0307C}</a:tableStyleId>
              </a:tblPr>
              <a:tblGrid>
                <a:gridCol w="2664000">
                  <a:extLst>
                    <a:ext uri="{9D8B030D-6E8A-4147-A177-3AD203B41FA5}">
                      <a16:colId xmlns:a16="http://schemas.microsoft.com/office/drawing/2014/main" xmlns="" val="3011871056"/>
                    </a:ext>
                  </a:extLst>
                </a:gridCol>
                <a:gridCol w="1175036">
                  <a:extLst>
                    <a:ext uri="{9D8B030D-6E8A-4147-A177-3AD203B41FA5}">
                      <a16:colId xmlns:a16="http://schemas.microsoft.com/office/drawing/2014/main" xmlns="" val="4202559813"/>
                    </a:ext>
                  </a:extLst>
                </a:gridCol>
                <a:gridCol w="1171260">
                  <a:extLst>
                    <a:ext uri="{9D8B030D-6E8A-4147-A177-3AD203B41FA5}">
                      <a16:colId xmlns:a16="http://schemas.microsoft.com/office/drawing/2014/main" xmlns="" val="2065100940"/>
                    </a:ext>
                  </a:extLst>
                </a:gridCol>
                <a:gridCol w="1364175">
                  <a:extLst>
                    <a:ext uri="{9D8B030D-6E8A-4147-A177-3AD203B41FA5}">
                      <a16:colId xmlns:a16="http://schemas.microsoft.com/office/drawing/2014/main" xmlns="" val="2540257438"/>
                    </a:ext>
                  </a:extLst>
                </a:gridCol>
                <a:gridCol w="2557773">
                  <a:extLst>
                    <a:ext uri="{9D8B030D-6E8A-4147-A177-3AD203B41FA5}">
                      <a16:colId xmlns:a16="http://schemas.microsoft.com/office/drawing/2014/main" xmlns="" val="1687429742"/>
                    </a:ext>
                  </a:extLst>
                </a:gridCol>
              </a:tblGrid>
              <a:tr h="304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Key Value Propositions</a:t>
                      </a:r>
                      <a:endParaRPr lang="en-US" sz="1200" b="1" dirty="0">
                        <a:solidFill>
                          <a:schemeClr val="bg1"/>
                        </a:solidFill>
                      </a:endParaRPr>
                    </a:p>
                  </a:txBody>
                  <a:tcPr anchor="ctr">
                    <a:solidFill>
                      <a:schemeClr val="bg1">
                        <a:lumMod val="50000"/>
                      </a:schemeClr>
                    </a:solidFill>
                  </a:tcPr>
                </a:tc>
                <a:tc gridSpan="3">
                  <a:txBody>
                    <a:bodyPr/>
                    <a:lstStyle/>
                    <a:p>
                      <a:pPr algn="ctr"/>
                      <a:r>
                        <a:rPr lang="en-US" sz="1400" b="1" dirty="0">
                          <a:solidFill>
                            <a:schemeClr val="bg1"/>
                          </a:solidFill>
                        </a:rPr>
                        <a:t>Stakeholder</a:t>
                      </a:r>
                    </a:p>
                  </a:txBody>
                  <a:tcPr anchor="ctr">
                    <a:solidFill>
                      <a:schemeClr val="bg1">
                        <a:lumMod val="65000"/>
                      </a:schemeClr>
                    </a:solidFill>
                  </a:tcPr>
                </a:tc>
                <a:tc hMerge="1">
                  <a:txBody>
                    <a:bodyPr/>
                    <a:lstStyle/>
                    <a:p>
                      <a:endParaRPr lang="en-GB"/>
                    </a:p>
                  </a:txBody>
                  <a:tcPr/>
                </a:tc>
                <a:tc hMerge="1">
                  <a:txBody>
                    <a:bodyPr/>
                    <a:lstStyle/>
                    <a:p>
                      <a:pPr algn="ctr"/>
                      <a:endParaRPr lang="en-GB" sz="1200" b="1" dirty="0">
                        <a:solidFill>
                          <a:schemeClr val="bg1"/>
                        </a:solidFill>
                      </a:endParaRPr>
                    </a:p>
                  </a:txBody>
                  <a:tcPr anchor="ctr">
                    <a:solidFill>
                      <a:schemeClr val="bg1">
                        <a:lumMod val="65000"/>
                      </a:schemeClr>
                    </a:solidFill>
                  </a:tcPr>
                </a:tc>
                <a:tc rowSpan="2">
                  <a:txBody>
                    <a:bodyPr/>
                    <a:lstStyle/>
                    <a:p>
                      <a:pPr algn="ctr"/>
                      <a:r>
                        <a:rPr lang="en-US" sz="1400" b="1" dirty="0">
                          <a:solidFill>
                            <a:schemeClr val="tx1"/>
                          </a:solidFill>
                        </a:rPr>
                        <a:t>Issue/Challenge</a:t>
                      </a:r>
                    </a:p>
                  </a:txBody>
                  <a:tcPr anchor="ctr">
                    <a:lnB w="12700" cap="flat" cmpd="sng" algn="ctr">
                      <a:solidFill>
                        <a:schemeClr val="accent3">
                          <a:lumMod val="7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4263374627"/>
                  </a:ext>
                </a:extLst>
              </a:tr>
              <a:tr h="457168">
                <a:tc>
                  <a:txBody>
                    <a:bodyPr/>
                    <a:lstStyle/>
                    <a:p>
                      <a:pPr algn="ctr" eaLnBrk="1"/>
                      <a:endParaRPr lang="en-US" sz="1200" b="1" dirty="0"/>
                    </a:p>
                  </a:txBody>
                  <a:tcPr anchor="ctr"/>
                </a:tc>
                <a:tc>
                  <a:txBody>
                    <a:bodyPr/>
                    <a:lstStyle/>
                    <a:p>
                      <a:pPr algn="ctr"/>
                      <a:r>
                        <a:rPr lang="en-US" sz="1200" b="1">
                          <a:solidFill>
                            <a:schemeClr val="tx1"/>
                          </a:solidFill>
                        </a:rPr>
                        <a:t>Payer</a:t>
                      </a:r>
                      <a:endParaRPr lang="en-US" sz="1200" b="1" dirty="0">
                        <a:solidFill>
                          <a:schemeClr val="tx1"/>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200" b="1">
                          <a:solidFill>
                            <a:schemeClr val="tx1"/>
                          </a:solidFill>
                        </a:rPr>
                        <a:t>Clinical</a:t>
                      </a:r>
                      <a:r>
                        <a:rPr lang="en-US" sz="1200" b="1" baseline="0">
                          <a:solidFill>
                            <a:schemeClr val="tx1"/>
                          </a:solidFill>
                        </a:rPr>
                        <a:t> KOL</a:t>
                      </a:r>
                      <a:endParaRPr lang="en-US" sz="1200" b="1" dirty="0">
                        <a:solidFill>
                          <a:schemeClr val="tx1"/>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200" b="1">
                          <a:solidFill>
                            <a:schemeClr val="tx1"/>
                          </a:solidFill>
                        </a:rPr>
                        <a:t>Patient</a:t>
                      </a:r>
                      <a:endParaRPr lang="en-US" sz="1200" b="1" dirty="0">
                        <a:solidFill>
                          <a:schemeClr val="tx1"/>
                        </a:solidFill>
                      </a:endParaRPr>
                    </a:p>
                  </a:txBody>
                  <a:tcPr anchor="ctr">
                    <a:lnB w="12700" cap="flat" cmpd="sng" algn="ctr">
                      <a:solidFill>
                        <a:schemeClr val="accent3">
                          <a:lumMod val="75000"/>
                        </a:schemeClr>
                      </a:solidFill>
                      <a:prstDash val="sysDot"/>
                      <a:round/>
                      <a:headEnd type="none" w="med" len="med"/>
                      <a:tailEnd type="none" w="med" len="med"/>
                    </a:lnB>
                    <a:noFill/>
                  </a:tcPr>
                </a:tc>
                <a:tc vMerge="1">
                  <a:txBody>
                    <a:bodyPr/>
                    <a:lstStyle/>
                    <a:p>
                      <a:pPr algn="ctr"/>
                      <a:endParaRPr lang="en-GB" sz="1200" b="1" dirty="0">
                        <a:solidFill>
                          <a:schemeClr val="tx1"/>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2468710">
                <a:tc>
                  <a:txBody>
                    <a:bodyPr/>
                    <a:lstStyle/>
                    <a:p>
                      <a:pPr algn="ctr"/>
                      <a:r>
                        <a:rPr lang="en-US" sz="1400" b="1"/>
                        <a:t>Non-invasive administration and overall conveneince</a:t>
                      </a:r>
                      <a:endParaRPr lang="en-US" sz="1400" b="1" dirty="0"/>
                    </a:p>
                  </a:txBody>
                  <a:tcPr anchor="ctr">
                    <a:lnR w="76200" cap="flat" cmpd="sng" algn="ctr">
                      <a:solidFill>
                        <a:schemeClr val="bg1"/>
                      </a:solidFill>
                      <a:prstDash val="solid"/>
                      <a:round/>
                      <a:headEnd type="none" w="med" len="med"/>
                      <a:tailEnd type="none" w="med" len="med"/>
                    </a:lnR>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00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chemeClr val="accent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solidFill>
                      <a:schemeClr val="accent4"/>
                    </a:solidFill>
                  </a:tcPr>
                </a:tc>
                <a:tc>
                  <a:txBody>
                    <a:bodyPr/>
                    <a:lstStyle/>
                    <a:p>
                      <a:pPr marL="111125" indent="-111125" algn="l">
                        <a:buFont typeface="Arial" panose="020B0604020202020204" pitchFamily="34" charset="0"/>
                        <a:buChar char="•"/>
                      </a:pPr>
                      <a:r>
                        <a:rPr lang="en-US" sz="1200" baseline="0" dirty="0">
                          <a:solidFill>
                            <a:schemeClr val="tx1"/>
                          </a:solidFill>
                        </a:rPr>
                        <a:t>In general, patient preference/ convenience are not considered in P&amp;R decision </a:t>
                      </a:r>
                    </a:p>
                    <a:p>
                      <a:pPr marL="111125" indent="-111125" algn="l">
                        <a:buFont typeface="Arial" panose="020B0604020202020204" pitchFamily="34" charset="0"/>
                        <a:buChar char="•"/>
                      </a:pPr>
                      <a:r>
                        <a:rPr lang="en-US" sz="1200" baseline="0" dirty="0">
                          <a:solidFill>
                            <a:schemeClr val="tx1"/>
                          </a:solidFill>
                        </a:rPr>
                        <a:t>There is no clear link between non-invasive administration and clinically better outcomes (e.g. better compliance)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804651146"/>
                  </a:ext>
                </a:extLst>
              </a:tr>
            </a:tbl>
          </a:graphicData>
        </a:graphic>
      </p:graphicFrame>
      <p:sp>
        <p:nvSpPr>
          <p:cNvPr id="20" name="TextBox 19">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Flexilev</a:t>
            </a:r>
            <a:endParaRPr lang="en-US" sz="1400" b="1" dirty="0">
              <a:solidFill>
                <a:schemeClr val="bg1"/>
              </a:solidFill>
            </a:endParaRPr>
          </a:p>
        </p:txBody>
      </p:sp>
    </p:spTree>
    <p:extLst>
      <p:ext uri="{BB962C8B-B14F-4D97-AF65-F5344CB8AC3E}">
        <p14:creationId xmlns:p14="http://schemas.microsoft.com/office/powerpoint/2010/main" val="3226324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E858343-DAE4-441C-8962-C474B00B1013}"/>
              </a:ext>
            </a:extLst>
          </p:cNvPr>
          <p:cNvGraphicFramePr>
            <a:graphicFrameLocks noChangeAspect="1"/>
          </p:cNvGraphicFramePr>
          <p:nvPr>
            <p:custDataLst>
              <p:tags r:id="rId2"/>
            </p:custDataLst>
            <p:extLst>
              <p:ext uri="{D42A27DB-BD31-4B8C-83A1-F6EECF244321}">
                <p14:modId xmlns:p14="http://schemas.microsoft.com/office/powerpoint/2010/main" val="115171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7"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xmlns="" id="{1E858343-DAE4-441C-8962-C474B00B101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61C7166E-032A-4C64-A64C-2226E591F6EB}"/>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xmlns="" id="{E8E91244-B595-4B90-BDBC-9B92DC93F530}"/>
              </a:ext>
            </a:extLst>
          </p:cNvPr>
          <p:cNvSpPr>
            <a:spLocks noGrp="1"/>
          </p:cNvSpPr>
          <p:nvPr>
            <p:ph type="title"/>
          </p:nvPr>
        </p:nvSpPr>
        <p:spPr>
          <a:xfrm>
            <a:off x="1721276" y="2107576"/>
            <a:ext cx="6785415" cy="3616037"/>
          </a:xfrm>
        </p:spPr>
        <p:txBody>
          <a:bodyPr/>
          <a:lstStyle/>
          <a:p>
            <a:r>
              <a:rPr lang="en-US"/>
              <a:t>Rifaximin (Targaxan or Xifaxan)</a:t>
            </a:r>
            <a:endParaRPr lang="en-US" dirty="0"/>
          </a:p>
        </p:txBody>
      </p:sp>
    </p:spTree>
    <p:extLst>
      <p:ext uri="{BB962C8B-B14F-4D97-AF65-F5344CB8AC3E}">
        <p14:creationId xmlns:p14="http://schemas.microsoft.com/office/powerpoint/2010/main" val="378122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BD05DE4D-1477-4B57-9713-D78AD3347B6D}"/>
              </a:ext>
            </a:extLst>
          </p:cNvPr>
          <p:cNvGraphicFramePr>
            <a:graphicFrameLocks noChangeAspect="1"/>
          </p:cNvGraphicFramePr>
          <p:nvPr>
            <p:custDataLst>
              <p:tags r:id="rId2"/>
            </p:custDataLst>
            <p:extLst>
              <p:ext uri="{D42A27DB-BD31-4B8C-83A1-F6EECF244321}">
                <p14:modId xmlns:p14="http://schemas.microsoft.com/office/powerpoint/2010/main" val="2451708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6" imgW="216" imgH="216" progId="TCLayout.ActiveDocument.1">
                  <p:embed/>
                </p:oleObj>
              </mc:Choice>
              <mc:Fallback>
                <p:oleObj name="think-cell Slide" r:id="rId6" imgW="216" imgH="216" progId="TCLayout.ActiveDocument.1">
                  <p:embed/>
                  <p:pic>
                    <p:nvPicPr>
                      <p:cNvPr id="4" name="Object 3" hidden="1">
                        <a:extLst>
                          <a:ext uri="{FF2B5EF4-FFF2-40B4-BE49-F238E27FC236}">
                            <a16:creationId xmlns:a16="http://schemas.microsoft.com/office/drawing/2014/main" xmlns="" id="{BD05DE4D-1477-4B57-9713-D78AD3347B6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xmlns="" id="{46B2DCF3-D6E8-4A27-9B21-AFF3C115E938}"/>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15" name="Text Placeholder 14">
            <a:extLst>
              <a:ext uri="{FF2B5EF4-FFF2-40B4-BE49-F238E27FC236}">
                <a16:creationId xmlns:a16="http://schemas.microsoft.com/office/drawing/2014/main" xmlns="" id="{7D6D3442-57B9-4C12-BB55-FA14A1295687}"/>
              </a:ext>
            </a:extLst>
          </p:cNvPr>
          <p:cNvSpPr>
            <a:spLocks noGrp="1"/>
          </p:cNvSpPr>
          <p:nvPr>
            <p:ph type="body" sz="quarter" idx="16"/>
          </p:nvPr>
        </p:nvSpPr>
        <p:spPr/>
        <p:txBody>
          <a:bodyPr/>
          <a:lstStyle/>
          <a:p>
            <a:r>
              <a:rPr lang="en-US"/>
              <a:t>Presence and recognised value of these innovations</a:t>
            </a:r>
            <a:endParaRPr lang="en-US" dirty="0"/>
          </a:p>
        </p:txBody>
      </p:sp>
      <p:sp>
        <p:nvSpPr>
          <p:cNvPr id="3" name="Title 2">
            <a:extLst>
              <a:ext uri="{FF2B5EF4-FFF2-40B4-BE49-F238E27FC236}">
                <a16:creationId xmlns:a16="http://schemas.microsoft.com/office/drawing/2014/main" xmlns="" id="{14AFFEC5-AC2F-4E57-8EE5-32ADF11535C3}"/>
              </a:ext>
            </a:extLst>
          </p:cNvPr>
          <p:cNvSpPr>
            <a:spLocks noGrp="1"/>
          </p:cNvSpPr>
          <p:nvPr>
            <p:ph type="title"/>
          </p:nvPr>
        </p:nvSpPr>
        <p:spPr/>
        <p:txBody>
          <a:bodyPr/>
          <a:lstStyle/>
          <a:p>
            <a:r>
              <a:rPr lang="en-US"/>
              <a:t>These innovations are an established and widely valued component of the overall medical innovation continuum</a:t>
            </a:r>
            <a:endParaRPr lang="en-US" dirty="0"/>
          </a:p>
        </p:txBody>
      </p:sp>
      <mc:AlternateContent xmlns:mc="http://schemas.openxmlformats.org/markup-compatibility/2006">
        <mc:Choice xmlns:pslz="http://schemas.microsoft.com/office/powerpoint/2016/slidezoom" xmlns="" Requires="pslz">
          <p:graphicFrame>
            <p:nvGraphicFramePr>
              <p:cNvPr id="6" name="Slide Zoom 5">
                <a:extLst>
                  <a:ext uri="{FF2B5EF4-FFF2-40B4-BE49-F238E27FC236}">
                    <a16:creationId xmlns:a16="http://schemas.microsoft.com/office/drawing/2014/main" id="{BA798733-F134-4472-A9F2-97AB24A6A8BA}"/>
                  </a:ext>
                </a:extLst>
              </p:cNvPr>
              <p:cNvGraphicFramePr>
                <a:graphicFrameLocks noChangeAspect="1"/>
              </p:cNvGraphicFramePr>
              <p:nvPr>
                <p:extLst>
                  <p:ext uri="{D42A27DB-BD31-4B8C-83A1-F6EECF244321}">
                    <p14:modId xmlns:p14="http://schemas.microsoft.com/office/powerpoint/2010/main" val="2701704776"/>
                  </p:ext>
                </p:extLst>
              </p:nvPr>
            </p:nvGraphicFramePr>
            <p:xfrm>
              <a:off x="615892" y="3271891"/>
              <a:ext cx="3429689" cy="1929200"/>
            </p:xfrm>
            <a:graphic>
              <a:graphicData uri="http://schemas.microsoft.com/office/powerpoint/2016/slidezoom">
                <pslz:sldZm>
                  <pslz:sldZmObj sldId="539" cId="2765823152">
                    <pslz:zmPr id="{D9DD2507-7122-47AA-A7F7-7226E0DE5EF2}" returnToParent="0" transitionDur="1000">
                      <p166:blipFill xmlns:p166="http://schemas.microsoft.com/office/powerpoint/2016/6/main">
                        <a:blip r:embed="rId8"/>
                        <a:stretch>
                          <a:fillRect/>
                        </a:stretch>
                      </p166:blipFill>
                      <p166:spPr xmlns:p166="http://schemas.microsoft.com/office/powerpoint/2016/6/main">
                        <a:xfrm>
                          <a:off x="0" y="0"/>
                          <a:ext cx="3429689" cy="1929200"/>
                        </a:xfrm>
                        <a:prstGeom prst="rect">
                          <a:avLst/>
                        </a:prstGeom>
                        <a:ln w="3175">
                          <a:solidFill>
                            <a:prstClr val="ltGray"/>
                          </a:solidFill>
                        </a:ln>
                      </p166:spPr>
                    </pslz:zmPr>
                  </pslz:sldZmObj>
                </pslz:sldZm>
              </a:graphicData>
            </a:graphic>
          </p:graphicFrame>
        </mc:Choice>
        <mc:Fallback>
          <p:pic>
            <p:nvPicPr>
              <p:cNvPr id="6" name="Slide Zoom 5">
                <a:hlinkClick r:id="rId9" action="ppaction://hlinksldjump"/>
                <a:extLst>
                  <a:ext uri="{FF2B5EF4-FFF2-40B4-BE49-F238E27FC236}">
                    <a16:creationId xmlns:pslz="http://schemas.microsoft.com/office/powerpoint/2016/slidezoom" xmlns="" xmlns:a16="http://schemas.microsoft.com/office/drawing/2014/main" id="{BA798733-F134-4472-A9F2-97AB24A6A8BA}"/>
                  </a:ext>
                </a:extLst>
              </p:cNvPr>
              <p:cNvPicPr>
                <a:picLocks noGrp="1" noRot="1" noChangeAspect="1" noMove="1" noResize="1" noEditPoints="1" noAdjustHandles="1" noChangeArrowheads="1" noChangeShapeType="1"/>
              </p:cNvPicPr>
              <p:nvPr/>
            </p:nvPicPr>
            <p:blipFill>
              <a:blip r:embed="rId10"/>
              <a:stretch>
                <a:fillRect/>
              </a:stretch>
            </p:blipFill>
            <p:spPr>
              <a:xfrm>
                <a:off x="615892" y="3271891"/>
                <a:ext cx="3429689" cy="1929200"/>
              </a:xfrm>
              <a:prstGeom prst="rect">
                <a:avLst/>
              </a:prstGeom>
              <a:ln w="3175">
                <a:solidFill>
                  <a:prstClr val="ltGray"/>
                </a:solidFill>
              </a:ln>
            </p:spPr>
          </p:pic>
        </mc:Fallback>
      </mc:AlternateContent>
      <p:sp>
        <p:nvSpPr>
          <p:cNvPr id="11" name="Rectangle 10">
            <a:extLst>
              <a:ext uri="{FF2B5EF4-FFF2-40B4-BE49-F238E27FC236}">
                <a16:creationId xmlns:a16="http://schemas.microsoft.com/office/drawing/2014/main" xmlns="" id="{2399F0D0-2864-4999-AB7F-106C54EFE423}"/>
              </a:ext>
            </a:extLst>
          </p:cNvPr>
          <p:cNvSpPr/>
          <p:nvPr/>
        </p:nvSpPr>
        <p:spPr>
          <a:xfrm>
            <a:off x="615893" y="2046616"/>
            <a:ext cx="3429688" cy="1077218"/>
          </a:xfrm>
          <a:prstGeom prst="rect">
            <a:avLst/>
          </a:prstGeom>
        </p:spPr>
        <p:txBody>
          <a:bodyPr wrap="square">
            <a:spAutoFit/>
          </a:bodyPr>
          <a:lstStyle/>
          <a:p>
            <a:pPr algn="ctr"/>
            <a:r>
              <a:rPr lang="en-US" sz="1600"/>
              <a:t>These products constitute &gt;40% of new therapies and form a substantial and indispensable proportion of medical innovations</a:t>
            </a:r>
            <a:endParaRPr lang="en-US" sz="1600" dirty="0"/>
          </a:p>
        </p:txBody>
      </p:sp>
      <p:sp>
        <p:nvSpPr>
          <p:cNvPr id="12" name="Rectangle 11">
            <a:extLst>
              <a:ext uri="{FF2B5EF4-FFF2-40B4-BE49-F238E27FC236}">
                <a16:creationId xmlns:a16="http://schemas.microsoft.com/office/drawing/2014/main" xmlns="" id="{55D57528-E12E-41A5-AF52-00AAEF8D9DC1}"/>
              </a:ext>
            </a:extLst>
          </p:cNvPr>
          <p:cNvSpPr/>
          <p:nvPr/>
        </p:nvSpPr>
        <p:spPr>
          <a:xfrm>
            <a:off x="8157882" y="2086372"/>
            <a:ext cx="3429688" cy="1077218"/>
          </a:xfrm>
          <a:prstGeom prst="rect">
            <a:avLst/>
          </a:prstGeom>
        </p:spPr>
        <p:txBody>
          <a:bodyPr wrap="square">
            <a:spAutoFit/>
          </a:bodyPr>
          <a:lstStyle/>
          <a:p>
            <a:pPr algn="ctr"/>
            <a:r>
              <a:rPr lang="en-US" sz="1600"/>
              <a:t>The potential benefits of these products for various stakeholders have been recognised in the literature</a:t>
            </a:r>
            <a:endParaRPr lang="en-US" sz="1600" dirty="0"/>
          </a:p>
        </p:txBody>
      </p:sp>
      <p:sp>
        <p:nvSpPr>
          <p:cNvPr id="13" name="Rectangle 12">
            <a:extLst>
              <a:ext uri="{FF2B5EF4-FFF2-40B4-BE49-F238E27FC236}">
                <a16:creationId xmlns:a16="http://schemas.microsoft.com/office/drawing/2014/main" xmlns="" id="{BDCCF59D-6A0A-4490-88DF-BF53C9E245FF}"/>
              </a:ext>
            </a:extLst>
          </p:cNvPr>
          <p:cNvSpPr/>
          <p:nvPr/>
        </p:nvSpPr>
        <p:spPr>
          <a:xfrm>
            <a:off x="4386887" y="2086372"/>
            <a:ext cx="3429688" cy="1077218"/>
          </a:xfrm>
          <a:prstGeom prst="rect">
            <a:avLst/>
          </a:prstGeom>
        </p:spPr>
        <p:txBody>
          <a:bodyPr wrap="square">
            <a:spAutoFit/>
          </a:bodyPr>
          <a:lstStyle/>
          <a:p>
            <a:pPr algn="ctr"/>
            <a:r>
              <a:rPr lang="en-US" sz="1600"/>
              <a:t>Prevailing types of innovation differ by disease area and seem to be driven by disease area characteristics</a:t>
            </a:r>
            <a:endParaRPr lang="en-US" sz="1600" dirty="0"/>
          </a:p>
        </p:txBody>
      </p:sp>
      <mc:AlternateContent xmlns:mc="http://schemas.openxmlformats.org/markup-compatibility/2006">
        <mc:Choice xmlns:pslz="http://schemas.microsoft.com/office/powerpoint/2016/slidezoom" xmlns="" Requires="pslz">
          <p:graphicFrame>
            <p:nvGraphicFramePr>
              <p:cNvPr id="5" name="Slide Zoom 4">
                <a:extLst>
                  <a:ext uri="{FF2B5EF4-FFF2-40B4-BE49-F238E27FC236}">
                    <a16:creationId xmlns:a16="http://schemas.microsoft.com/office/drawing/2014/main" id="{1EB5985B-D0DB-45F1-9AB1-8B460CB5B8C2}"/>
                  </a:ext>
                </a:extLst>
              </p:cNvPr>
              <p:cNvGraphicFramePr>
                <a:graphicFrameLocks noChangeAspect="1"/>
              </p:cNvGraphicFramePr>
              <p:nvPr>
                <p:extLst>
                  <p:ext uri="{D42A27DB-BD31-4B8C-83A1-F6EECF244321}">
                    <p14:modId xmlns:p14="http://schemas.microsoft.com/office/powerpoint/2010/main" val="727506968"/>
                  </p:ext>
                </p:extLst>
              </p:nvPr>
            </p:nvGraphicFramePr>
            <p:xfrm>
              <a:off x="8157881" y="3271891"/>
              <a:ext cx="3429689" cy="1929200"/>
            </p:xfrm>
            <a:graphic>
              <a:graphicData uri="http://schemas.microsoft.com/office/powerpoint/2016/slidezoom">
                <pslz:sldZm>
                  <pslz:sldZmObj sldId="541" cId="3162358149">
                    <pslz:zmPr id="{5EBC44DB-FC53-4BAA-B346-4C53DBC3AC21}" returnToParent="0" transitionDur="1000">
                      <p166:blipFill xmlns:p166="http://schemas.microsoft.com/office/powerpoint/2016/6/main">
                        <a:blip r:embed="rId11"/>
                        <a:stretch>
                          <a:fillRect/>
                        </a:stretch>
                      </p166:blipFill>
                      <p166:spPr xmlns:p166="http://schemas.microsoft.com/office/powerpoint/2016/6/main">
                        <a:xfrm>
                          <a:off x="0" y="0"/>
                          <a:ext cx="3429689" cy="1929200"/>
                        </a:xfrm>
                        <a:prstGeom prst="rect">
                          <a:avLst/>
                        </a:prstGeom>
                        <a:ln w="3175">
                          <a:solidFill>
                            <a:prstClr val="ltGray"/>
                          </a:solidFill>
                        </a:ln>
                      </p166:spPr>
                    </pslz:zmPr>
                  </pslz:sldZmObj>
                </pslz:sldZm>
              </a:graphicData>
            </a:graphic>
          </p:graphicFrame>
        </mc:Choice>
        <mc:Fallback>
          <p:pic>
            <p:nvPicPr>
              <p:cNvPr id="5" name="Slide Zoom 4">
                <a:hlinkClick r:id="rId12" action="ppaction://hlinksldjump"/>
                <a:extLst>
                  <a:ext uri="{FF2B5EF4-FFF2-40B4-BE49-F238E27FC236}">
                    <a16:creationId xmlns:pslz="http://schemas.microsoft.com/office/powerpoint/2016/slidezoom" xmlns="" xmlns:a16="http://schemas.microsoft.com/office/drawing/2014/main" id="{1EB5985B-D0DB-45F1-9AB1-8B460CB5B8C2}"/>
                  </a:ext>
                </a:extLst>
              </p:cNvPr>
              <p:cNvPicPr>
                <a:picLocks noGrp="1" noRot="1" noChangeAspect="1" noMove="1" noResize="1" noEditPoints="1" noAdjustHandles="1" noChangeArrowheads="1" noChangeShapeType="1"/>
              </p:cNvPicPr>
              <p:nvPr/>
            </p:nvPicPr>
            <p:blipFill>
              <a:blip r:embed="rId13"/>
              <a:stretch>
                <a:fillRect/>
              </a:stretch>
            </p:blipFill>
            <p:spPr>
              <a:xfrm>
                <a:off x="8157881" y="3271891"/>
                <a:ext cx="3429689" cy="19292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7" name="Slide Zoom 6">
                <a:extLst>
                  <a:ext uri="{FF2B5EF4-FFF2-40B4-BE49-F238E27FC236}">
                    <a16:creationId xmlns:a16="http://schemas.microsoft.com/office/drawing/2014/main" id="{936DDD73-C402-4A0E-A12E-7741BB38A92D}"/>
                  </a:ext>
                </a:extLst>
              </p:cNvPr>
              <p:cNvGraphicFramePr>
                <a:graphicFrameLocks noChangeAspect="1"/>
              </p:cNvGraphicFramePr>
              <p:nvPr>
                <p:extLst>
                  <p:ext uri="{D42A27DB-BD31-4B8C-83A1-F6EECF244321}">
                    <p14:modId xmlns:p14="http://schemas.microsoft.com/office/powerpoint/2010/main" val="2270011246"/>
                  </p:ext>
                </p:extLst>
              </p:nvPr>
            </p:nvGraphicFramePr>
            <p:xfrm>
              <a:off x="4386531" y="3271691"/>
              <a:ext cx="3430400" cy="1929600"/>
            </p:xfrm>
            <a:graphic>
              <a:graphicData uri="http://schemas.microsoft.com/office/powerpoint/2016/slidezoom">
                <pslz:sldZm>
                  <pslz:sldZmObj sldId="540" cId="1051662115">
                    <pslz:zmPr id="{5960CEA5-2F99-45FD-8600-BB9979176987}" returnToParent="0" transitionDur="1000">
                      <p166:blipFill xmlns:p166="http://schemas.microsoft.com/office/powerpoint/2016/6/main">
                        <a:blip r:embed="rId14"/>
                        <a:stretch>
                          <a:fillRect/>
                        </a:stretch>
                      </p166:blipFill>
                      <p166:spPr xmlns:p166="http://schemas.microsoft.com/office/powerpoint/2016/6/main">
                        <a:xfrm>
                          <a:off x="0" y="0"/>
                          <a:ext cx="3430400" cy="1929600"/>
                        </a:xfrm>
                        <a:prstGeom prst="rect">
                          <a:avLst/>
                        </a:prstGeom>
                        <a:ln w="3175">
                          <a:solidFill>
                            <a:prstClr val="ltGray"/>
                          </a:solidFill>
                        </a:ln>
                      </p166:spPr>
                    </pslz:zmPr>
                  </pslz:sldZmObj>
                </pslz:sldZm>
              </a:graphicData>
            </a:graphic>
          </p:graphicFrame>
        </mc:Choice>
        <mc:Fallback>
          <p:pic>
            <p:nvPicPr>
              <p:cNvPr id="7" name="Slide Zoom 6">
                <a:hlinkClick r:id="rId15" action="ppaction://hlinksldjump"/>
                <a:extLst>
                  <a:ext uri="{FF2B5EF4-FFF2-40B4-BE49-F238E27FC236}">
                    <a16:creationId xmlns:pslz="http://schemas.microsoft.com/office/powerpoint/2016/slidezoom" xmlns="" xmlns:a16="http://schemas.microsoft.com/office/drawing/2014/main" id="{936DDD73-C402-4A0E-A12E-7741BB38A92D}"/>
                  </a:ext>
                </a:extLst>
              </p:cNvPr>
              <p:cNvPicPr>
                <a:picLocks noGrp="1" noRot="1" noChangeAspect="1" noMove="1" noResize="1" noEditPoints="1" noAdjustHandles="1" noChangeArrowheads="1" noChangeShapeType="1"/>
              </p:cNvPicPr>
              <p:nvPr/>
            </p:nvPicPr>
            <p:blipFill>
              <a:blip r:embed="rId16"/>
              <a:stretch>
                <a:fillRect/>
              </a:stretch>
            </p:blipFill>
            <p:spPr>
              <a:xfrm>
                <a:off x="4386531" y="3271691"/>
                <a:ext cx="3430400" cy="1929600"/>
              </a:xfrm>
              <a:prstGeom prst="rect">
                <a:avLst/>
              </a:prstGeom>
              <a:ln w="3175">
                <a:solidFill>
                  <a:prstClr val="ltGray"/>
                </a:solidFill>
              </a:ln>
            </p:spPr>
          </p:pic>
        </mc:Fallback>
      </mc:AlternateContent>
    </p:spTree>
    <p:extLst>
      <p:ext uri="{BB962C8B-B14F-4D97-AF65-F5344CB8AC3E}">
        <p14:creationId xmlns:p14="http://schemas.microsoft.com/office/powerpoint/2010/main" val="2833744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xmlns="" id="{8E1E4F53-F086-4A4D-844A-4BD373C7378E}"/>
              </a:ext>
            </a:extLst>
          </p:cNvPr>
          <p:cNvGraphicFramePr>
            <a:graphicFrameLocks noChangeAspect="1"/>
          </p:cNvGraphicFramePr>
          <p:nvPr>
            <p:custDataLst>
              <p:tags r:id="rId2"/>
            </p:custDataLst>
            <p:extLst>
              <p:ext uri="{D42A27DB-BD31-4B8C-83A1-F6EECF244321}">
                <p14:modId xmlns:p14="http://schemas.microsoft.com/office/powerpoint/2010/main" val="3486582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1" name="think-cell Slide" r:id="rId6" imgW="270" imgH="270" progId="TCLayout.ActiveDocument.1">
                  <p:embed/>
                </p:oleObj>
              </mc:Choice>
              <mc:Fallback>
                <p:oleObj name="think-cell Slide" r:id="rId6" imgW="270" imgH="270" progId="TCLayout.ActiveDocument.1">
                  <p:embed/>
                  <p:pic>
                    <p:nvPicPr>
                      <p:cNvPr id="20" name="Object 19" hidden="1">
                        <a:extLst>
                          <a:ext uri="{FF2B5EF4-FFF2-40B4-BE49-F238E27FC236}">
                            <a16:creationId xmlns:a16="http://schemas.microsoft.com/office/drawing/2014/main" xmlns="" id="{8E1E4F53-F086-4A4D-844A-4BD373C7378E}"/>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56F9BC18-E997-4677-A30F-AA2A8420EABB}"/>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10" name="TextBox 9">
            <a:extLst>
              <a:ext uri="{FF2B5EF4-FFF2-40B4-BE49-F238E27FC236}">
                <a16:creationId xmlns:a16="http://schemas.microsoft.com/office/drawing/2014/main" xmlns="" id="{649F4EE7-18B7-4C51-BB2F-2E05D7BBFAA0}"/>
              </a:ext>
            </a:extLst>
          </p:cNvPr>
          <p:cNvSpPr txBox="1"/>
          <p:nvPr/>
        </p:nvSpPr>
        <p:spPr>
          <a:xfrm>
            <a:off x="361841" y="1710582"/>
            <a:ext cx="8422396" cy="1169551"/>
          </a:xfrm>
          <a:prstGeom prst="rect">
            <a:avLst/>
          </a:prstGeom>
          <a:noFill/>
        </p:spPr>
        <p:txBody>
          <a:bodyPr wrap="square" rtlCol="0">
            <a:spAutoFit/>
          </a:bodyPr>
          <a:lstStyle/>
          <a:p>
            <a:r>
              <a:rPr lang="en-US" sz="1400" b="1">
                <a:solidFill>
                  <a:schemeClr val="tx1">
                    <a:lumMod val="50000"/>
                  </a:schemeClr>
                </a:solidFill>
              </a:rPr>
              <a:t>Molecule</a:t>
            </a:r>
            <a:r>
              <a:rPr lang="en-US" sz="1400" b="1" i="1">
                <a:solidFill>
                  <a:schemeClr val="tx1">
                    <a:lumMod val="50000"/>
                  </a:schemeClr>
                </a:solidFill>
              </a:rPr>
              <a:t>: </a:t>
            </a:r>
            <a:r>
              <a:rPr lang="en-US" sz="1400"/>
              <a:t>Rifaximin</a:t>
            </a:r>
            <a:r>
              <a:rPr lang="en-US" sz="1400">
                <a:solidFill>
                  <a:schemeClr val="tx1">
                    <a:lumMod val="50000"/>
                  </a:schemeClr>
                </a:solidFill>
              </a:rPr>
              <a:t>; </a:t>
            </a:r>
            <a:r>
              <a:rPr lang="en-US" sz="1400"/>
              <a:t>Rifaximin</a:t>
            </a:r>
            <a:r>
              <a:rPr lang="en-US" sz="1400">
                <a:solidFill>
                  <a:schemeClr val="tx1">
                    <a:lumMod val="50000"/>
                  </a:schemeClr>
                </a:solidFill>
              </a:rPr>
              <a:t> is an antibiotic approved for traveller's diarrhea (Rifaximin 200mg). Later, it was approved for reducing the recurrence of episodes of overt hepatic encephalopathy in people aged 18 years or older (Rifaximin 550 mg)</a:t>
            </a:r>
          </a:p>
          <a:p>
            <a:r>
              <a:rPr lang="en-US" sz="1400" b="1">
                <a:solidFill>
                  <a:schemeClr val="tx1">
                    <a:lumMod val="50000"/>
                  </a:schemeClr>
                </a:solidFill>
              </a:rPr>
              <a:t>Indication</a:t>
            </a:r>
            <a:r>
              <a:rPr lang="en-US" sz="1400">
                <a:solidFill>
                  <a:schemeClr val="tx1">
                    <a:lumMod val="50000"/>
                  </a:schemeClr>
                </a:solidFill>
              </a:rPr>
              <a:t> traveller's diarrhea, hepatic encephalopathy </a:t>
            </a:r>
          </a:p>
          <a:p>
            <a:r>
              <a:rPr lang="en-US" sz="1400" b="1">
                <a:solidFill>
                  <a:schemeClr val="tx1">
                    <a:lumMod val="50000"/>
                  </a:schemeClr>
                </a:solidFill>
              </a:rPr>
              <a:t>Manufacturer &amp; Approval year</a:t>
            </a:r>
            <a:r>
              <a:rPr lang="en-US" sz="1400">
                <a:solidFill>
                  <a:schemeClr val="tx1">
                    <a:lumMod val="50000"/>
                  </a:schemeClr>
                </a:solidFill>
              </a:rPr>
              <a:t>: Alfa Wassermann, Norgine, 2012 (in Europe)</a:t>
            </a:r>
            <a:endParaRPr lang="en-US" sz="1400" dirty="0">
              <a:solidFill>
                <a:schemeClr val="tx1">
                  <a:lumMod val="50000"/>
                </a:schemeClr>
              </a:solidFill>
            </a:endParaRPr>
          </a:p>
        </p:txBody>
      </p:sp>
      <p:sp>
        <p:nvSpPr>
          <p:cNvPr id="2" name="Title 1">
            <a:extLst>
              <a:ext uri="{FF2B5EF4-FFF2-40B4-BE49-F238E27FC236}">
                <a16:creationId xmlns:a16="http://schemas.microsoft.com/office/drawing/2014/main" xmlns="" id="{0BC9E42F-9ACD-40CA-AD62-2446DF580CA3}"/>
              </a:ext>
            </a:extLst>
          </p:cNvPr>
          <p:cNvSpPr>
            <a:spLocks noGrp="1"/>
          </p:cNvSpPr>
          <p:nvPr>
            <p:ph type="title"/>
          </p:nvPr>
        </p:nvSpPr>
        <p:spPr/>
        <p:txBody>
          <a:bodyPr anchor="t"/>
          <a:lstStyle/>
          <a:p>
            <a:r>
              <a:rPr lang="en-US"/>
              <a:t>Rifaximin, initially indicated for traveller’s diarrhea, was later approved for hepatic encephalopathy </a:t>
            </a:r>
            <a:endParaRPr lang="en-US" dirty="0"/>
          </a:p>
        </p:txBody>
      </p:sp>
      <p:sp>
        <p:nvSpPr>
          <p:cNvPr id="6" name="Rectangle 5">
            <a:extLst>
              <a:ext uri="{FF2B5EF4-FFF2-40B4-BE49-F238E27FC236}">
                <a16:creationId xmlns:a16="http://schemas.microsoft.com/office/drawing/2014/main" xmlns="" id="{91671135-0173-41BC-A72F-0C1B07FDBC13}"/>
              </a:ext>
            </a:extLst>
          </p:cNvPr>
          <p:cNvSpPr/>
          <p:nvPr/>
        </p:nvSpPr>
        <p:spPr>
          <a:xfrm>
            <a:off x="379707" y="1346374"/>
            <a:ext cx="8393377"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Summary of Product</a:t>
            </a:r>
          </a:p>
          <a:p>
            <a:pPr algn="ctr"/>
            <a:r>
              <a:rPr lang="en-US" sz="1600" b="1"/>
              <a:t> </a:t>
            </a:r>
            <a:endParaRPr lang="en-US" sz="1600" b="1" dirty="0"/>
          </a:p>
        </p:txBody>
      </p:sp>
      <p:sp>
        <p:nvSpPr>
          <p:cNvPr id="7" name="Rectangle 6">
            <a:extLst>
              <a:ext uri="{FF2B5EF4-FFF2-40B4-BE49-F238E27FC236}">
                <a16:creationId xmlns:a16="http://schemas.microsoft.com/office/drawing/2014/main" xmlns="" id="{0DE45EA2-43F0-4899-A451-64E676E087EA}"/>
              </a:ext>
            </a:extLst>
          </p:cNvPr>
          <p:cNvSpPr/>
          <p:nvPr/>
        </p:nvSpPr>
        <p:spPr>
          <a:xfrm>
            <a:off x="382881" y="1690041"/>
            <a:ext cx="8390203" cy="114982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 name="Rectangle 2">
            <a:extLst>
              <a:ext uri="{FF2B5EF4-FFF2-40B4-BE49-F238E27FC236}">
                <a16:creationId xmlns:a16="http://schemas.microsoft.com/office/drawing/2014/main" xmlns="" id="{75F61F2C-9309-4469-8586-2A70B2B3D5DF}"/>
              </a:ext>
            </a:extLst>
          </p:cNvPr>
          <p:cNvSpPr/>
          <p:nvPr/>
        </p:nvSpPr>
        <p:spPr>
          <a:xfrm>
            <a:off x="360968" y="3167052"/>
            <a:ext cx="8369461" cy="1384995"/>
          </a:xfrm>
          <a:prstGeom prst="rect">
            <a:avLst/>
          </a:prstGeom>
        </p:spPr>
        <p:txBody>
          <a:bodyPr wrap="square">
            <a:spAutoFit/>
          </a:bodyPr>
          <a:lstStyle/>
          <a:p>
            <a:pPr marL="180975" indent="-180975">
              <a:buFont typeface="Arial" panose="020B0604020202020204" pitchFamily="34" charset="0"/>
              <a:buChar char="•"/>
            </a:pPr>
            <a:r>
              <a:rPr lang="en-US" sz="1400" b="1"/>
              <a:t>  Good efficacy</a:t>
            </a:r>
          </a:p>
          <a:p>
            <a:r>
              <a:rPr lang="en-US" sz="1400"/>
              <a:t>    - Rifaximin significantly reduced the risk of an episode of hepatic encephalopathy, as compared with </a:t>
            </a:r>
            <a:br>
              <a:rPr lang="en-US" sz="1400"/>
            </a:br>
            <a:r>
              <a:rPr lang="en-US" sz="1400"/>
              <a:t>      placebo, over a 6-month period</a:t>
            </a:r>
          </a:p>
          <a:p>
            <a:pPr marL="285750" indent="-285750">
              <a:buFont typeface="Arial" panose="020B0604020202020204" pitchFamily="34" charset="0"/>
              <a:buChar char="•"/>
            </a:pPr>
            <a:r>
              <a:rPr lang="en-US" sz="1400" b="1"/>
              <a:t>Good health-related quality of life</a:t>
            </a:r>
          </a:p>
          <a:p>
            <a:r>
              <a:rPr lang="en-US" sz="1400"/>
              <a:t>    - Rifaximin improves health-related quality of life in cirrhotic patients with hepatic encephalopathy: the </a:t>
            </a:r>
            <a:br>
              <a:rPr lang="en-US" sz="1400"/>
            </a:br>
            <a:r>
              <a:rPr lang="en-US" sz="1400"/>
              <a:t>     Chronic Liver Disease Questionnaire (CLDQ) was significantly improved compared with placebo</a:t>
            </a:r>
            <a:endParaRPr lang="en-US" sz="1400" dirty="0"/>
          </a:p>
        </p:txBody>
      </p:sp>
      <p:sp>
        <p:nvSpPr>
          <p:cNvPr id="9" name="Rectangle 8">
            <a:extLst>
              <a:ext uri="{FF2B5EF4-FFF2-40B4-BE49-F238E27FC236}">
                <a16:creationId xmlns:a16="http://schemas.microsoft.com/office/drawing/2014/main" xmlns="" id="{780261F4-0167-4D65-AE7A-F0B0ADED09A9}"/>
              </a:ext>
            </a:extLst>
          </p:cNvPr>
          <p:cNvSpPr/>
          <p:nvPr/>
        </p:nvSpPr>
        <p:spPr>
          <a:xfrm>
            <a:off x="372122" y="2839867"/>
            <a:ext cx="8400962" cy="3657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Value Proposition</a:t>
            </a:r>
          </a:p>
          <a:p>
            <a:pPr algn="ctr"/>
            <a:endParaRPr lang="en-US" sz="1600" b="1" dirty="0"/>
          </a:p>
        </p:txBody>
      </p:sp>
      <p:sp>
        <p:nvSpPr>
          <p:cNvPr id="12" name="Rectangle 11">
            <a:extLst>
              <a:ext uri="{FF2B5EF4-FFF2-40B4-BE49-F238E27FC236}">
                <a16:creationId xmlns:a16="http://schemas.microsoft.com/office/drawing/2014/main" xmlns="" id="{1E28FB7B-FDFA-4D69-8E90-CEE186A6D3E5}"/>
              </a:ext>
            </a:extLst>
          </p:cNvPr>
          <p:cNvSpPr/>
          <p:nvPr/>
        </p:nvSpPr>
        <p:spPr>
          <a:xfrm>
            <a:off x="383401" y="3194369"/>
            <a:ext cx="8400837" cy="132519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5" name="Rectangle 14">
            <a:extLst>
              <a:ext uri="{FF2B5EF4-FFF2-40B4-BE49-F238E27FC236}">
                <a16:creationId xmlns:a16="http://schemas.microsoft.com/office/drawing/2014/main" xmlns="" id="{43BFA99E-D76D-4BF9-8D3A-EC424D6B9658}"/>
              </a:ext>
            </a:extLst>
          </p:cNvPr>
          <p:cNvSpPr/>
          <p:nvPr/>
        </p:nvSpPr>
        <p:spPr>
          <a:xfrm>
            <a:off x="8789157" y="1323874"/>
            <a:ext cx="2923417" cy="456600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0" name="TextBox 29">
            <a:extLst>
              <a:ext uri="{FF2B5EF4-FFF2-40B4-BE49-F238E27FC236}">
                <a16:creationId xmlns:a16="http://schemas.microsoft.com/office/drawing/2014/main" xmlns="" id="{649F4EE7-18B7-4C51-BB2F-2E05D7BBFAA0}"/>
              </a:ext>
            </a:extLst>
          </p:cNvPr>
          <p:cNvSpPr txBox="1"/>
          <p:nvPr/>
        </p:nvSpPr>
        <p:spPr>
          <a:xfrm>
            <a:off x="396483" y="4935774"/>
            <a:ext cx="8426896" cy="954107"/>
          </a:xfrm>
          <a:prstGeom prst="rect">
            <a:avLst/>
          </a:prstGeom>
          <a:noFill/>
        </p:spPr>
        <p:txBody>
          <a:bodyPr wrap="square" rtlCol="0">
            <a:spAutoFit/>
          </a:bodyPr>
          <a:lstStyle/>
          <a:p>
            <a:r>
              <a:rPr lang="en-US" sz="1400"/>
              <a:t>Rifaximin demonstrated statistically significant reduction in the risk of a breakthrough episode of overt hepatic encephalopathy compared with placebo for the intention-to-treat (ITT) population. It also demonstrated statistically significant reductions in the risks of hepatic encephalopathy-related hospital admission.</a:t>
            </a:r>
            <a:endParaRPr lang="en-US" sz="1400" dirty="0"/>
          </a:p>
        </p:txBody>
      </p:sp>
      <p:sp>
        <p:nvSpPr>
          <p:cNvPr id="35" name="Rectangle 34">
            <a:extLst>
              <a:ext uri="{FF2B5EF4-FFF2-40B4-BE49-F238E27FC236}">
                <a16:creationId xmlns:a16="http://schemas.microsoft.com/office/drawing/2014/main" xmlns="" id="{91671135-0173-41BC-A72F-0C1B07FDBC13}"/>
              </a:ext>
            </a:extLst>
          </p:cNvPr>
          <p:cNvSpPr/>
          <p:nvPr/>
        </p:nvSpPr>
        <p:spPr>
          <a:xfrm>
            <a:off x="366454" y="4507911"/>
            <a:ext cx="8406530"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Clinical outcomes</a:t>
            </a:r>
          </a:p>
          <a:p>
            <a:pPr algn="ctr"/>
            <a:endParaRPr lang="en-US" sz="1600" b="1" dirty="0"/>
          </a:p>
        </p:txBody>
      </p:sp>
      <p:sp>
        <p:nvSpPr>
          <p:cNvPr id="36" name="Rectangle 35">
            <a:extLst>
              <a:ext uri="{FF2B5EF4-FFF2-40B4-BE49-F238E27FC236}">
                <a16:creationId xmlns:a16="http://schemas.microsoft.com/office/drawing/2014/main" xmlns="" id="{0DE45EA2-43F0-4899-A451-64E676E087EA}"/>
              </a:ext>
            </a:extLst>
          </p:cNvPr>
          <p:cNvSpPr/>
          <p:nvPr/>
        </p:nvSpPr>
        <p:spPr>
          <a:xfrm>
            <a:off x="383658" y="4851576"/>
            <a:ext cx="8402903" cy="10383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7" name="TextBox 36">
            <a:extLst>
              <a:ext uri="{FF2B5EF4-FFF2-40B4-BE49-F238E27FC236}">
                <a16:creationId xmlns:a16="http://schemas.microsoft.com/office/drawing/2014/main" xmlns="" id="{7591C326-054C-4B50-AED8-82997B64C66E}"/>
              </a:ext>
            </a:extLst>
          </p:cNvPr>
          <p:cNvSpPr txBox="1"/>
          <p:nvPr/>
        </p:nvSpPr>
        <p:spPr>
          <a:xfrm>
            <a:off x="370630" y="6403040"/>
            <a:ext cx="10184198" cy="230832"/>
          </a:xfrm>
          <a:prstGeom prst="rect">
            <a:avLst/>
          </a:prstGeom>
          <a:noFill/>
        </p:spPr>
        <p:txBody>
          <a:bodyPr wrap="none" rtlCol="0">
            <a:spAutoFit/>
          </a:bodyPr>
          <a:lstStyle/>
          <a:p>
            <a:r>
              <a:rPr lang="en-US" sz="900">
                <a:latin typeface="Arial Narrow" panose="020B0606020202030204" pitchFamily="34" charset="0"/>
              </a:rPr>
              <a:t>Sources: IQVIA HTA Accelerator; IQVIA MIDAS; http://sites.tufts.edu/imlib/wp-content/blogs.dir/1976/files/2014/05/Rifaximin-for-Hepatic-Encephalopathy-NEJM-2010-362-1071.pdf; https://www.ncbi.nlm.nih.gov/pubmed/21848797; </a:t>
            </a:r>
            <a:endParaRPr lang="en-US" sz="900" dirty="0">
              <a:latin typeface="Arial Narrow" panose="020B0606020202030204" pitchFamily="34"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3640" y="1462709"/>
            <a:ext cx="2747038" cy="780234"/>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49020" y="4949116"/>
            <a:ext cx="1049693" cy="74978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68389" y="3229928"/>
            <a:ext cx="1256872" cy="1362714"/>
          </a:xfrm>
          <a:prstGeom prst="rect">
            <a:avLst/>
          </a:prstGeom>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l="25833" t="42063" r="2667" b="18255"/>
          <a:stretch/>
        </p:blipFill>
        <p:spPr>
          <a:xfrm>
            <a:off x="9145087" y="2426902"/>
            <a:ext cx="2271977" cy="619067"/>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11746" y="3499758"/>
            <a:ext cx="1269330" cy="842835"/>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66075" y="4984734"/>
            <a:ext cx="1469085" cy="803406"/>
          </a:xfrm>
          <a:prstGeom prst="rect">
            <a:avLst/>
          </a:prstGeom>
        </p:spPr>
      </p:pic>
      <p:sp>
        <p:nvSpPr>
          <p:cNvPr id="27" name="TextBox 26">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Rifaximin</a:t>
            </a:r>
            <a:endParaRPr lang="en-US" sz="1400" b="1" dirty="0">
              <a:solidFill>
                <a:schemeClr val="bg1"/>
              </a:solidFill>
            </a:endParaRPr>
          </a:p>
        </p:txBody>
      </p:sp>
    </p:spTree>
    <p:extLst>
      <p:ext uri="{BB962C8B-B14F-4D97-AF65-F5344CB8AC3E}">
        <p14:creationId xmlns:p14="http://schemas.microsoft.com/office/powerpoint/2010/main" val="943982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a:extLst>
              <a:ext uri="{FF2B5EF4-FFF2-40B4-BE49-F238E27FC236}">
                <a16:creationId xmlns:a16="http://schemas.microsoft.com/office/drawing/2014/main" xmlns="" id="{63CC1EA2-9FCB-47AF-8A9B-CAF700E12A59}"/>
              </a:ext>
            </a:extLst>
          </p:cNvPr>
          <p:cNvGraphicFramePr>
            <a:graphicFrameLocks noChangeAspect="1"/>
          </p:cNvGraphicFramePr>
          <p:nvPr>
            <p:custDataLst>
              <p:tags r:id="rId2"/>
            </p:custDataLst>
            <p:extLst>
              <p:ext uri="{D42A27DB-BD31-4B8C-83A1-F6EECF244321}">
                <p14:modId xmlns:p14="http://schemas.microsoft.com/office/powerpoint/2010/main" val="17557204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5" name="think-cell Slide" r:id="rId6" imgW="270" imgH="270" progId="TCLayout.ActiveDocument.1">
                  <p:embed/>
                </p:oleObj>
              </mc:Choice>
              <mc:Fallback>
                <p:oleObj name="think-cell Slide" r:id="rId6" imgW="270" imgH="270" progId="TCLayout.ActiveDocument.1">
                  <p:embed/>
                  <p:pic>
                    <p:nvPicPr>
                      <p:cNvPr id="42" name="Object 41" hidden="1">
                        <a:extLst>
                          <a:ext uri="{FF2B5EF4-FFF2-40B4-BE49-F238E27FC236}">
                            <a16:creationId xmlns:a16="http://schemas.microsoft.com/office/drawing/2014/main" xmlns="" id="{63CC1EA2-9FCB-47AF-8A9B-CAF700E12A59}"/>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E430FD10-FE5C-4D21-935B-1B8A4608254F}"/>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1" name="Rectangle 20">
            <a:extLst>
              <a:ext uri="{FF2B5EF4-FFF2-40B4-BE49-F238E27FC236}">
                <a16:creationId xmlns:a16="http://schemas.microsoft.com/office/drawing/2014/main" xmlns="" id="{0168AA9C-FBCA-4DAF-9A27-2C04807CC3C1}"/>
              </a:ext>
            </a:extLst>
          </p:cNvPr>
          <p:cNvSpPr/>
          <p:nvPr/>
        </p:nvSpPr>
        <p:spPr>
          <a:xfrm>
            <a:off x="669691" y="2375617"/>
            <a:ext cx="10890032" cy="3510663"/>
          </a:xfrm>
          <a:prstGeom prst="rect">
            <a:avLst/>
          </a:prstGeom>
          <a:solidFill>
            <a:schemeClr val="accent3">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 name="Rectangle 2">
            <a:extLst>
              <a:ext uri="{FF2B5EF4-FFF2-40B4-BE49-F238E27FC236}">
                <a16:creationId xmlns:a16="http://schemas.microsoft.com/office/drawing/2014/main" xmlns="" id="{AD67F930-50BD-41B2-89FE-BE9A1DF8655F}"/>
              </a:ext>
            </a:extLst>
          </p:cNvPr>
          <p:cNvSpPr/>
          <p:nvPr/>
        </p:nvSpPr>
        <p:spPr>
          <a:xfrm>
            <a:off x="705175" y="1155032"/>
            <a:ext cx="10854548" cy="982257"/>
          </a:xfrm>
          <a:prstGeom prst="rect">
            <a:avLst/>
          </a:prstGeom>
          <a:solidFill>
            <a:schemeClr val="accent2">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1" dirty="0">
              <a:solidFill>
                <a:schemeClr val="accent2"/>
              </a:solidFill>
            </a:endParaRPr>
          </a:p>
        </p:txBody>
      </p:sp>
      <p:sp>
        <p:nvSpPr>
          <p:cNvPr id="4" name="Arrow: Right 3">
            <a:extLst>
              <a:ext uri="{FF2B5EF4-FFF2-40B4-BE49-F238E27FC236}">
                <a16:creationId xmlns:a16="http://schemas.microsoft.com/office/drawing/2014/main" xmlns="" id="{F537A786-1403-47E6-9984-7B98C38A4C59}"/>
              </a:ext>
            </a:extLst>
          </p:cNvPr>
          <p:cNvSpPr/>
          <p:nvPr/>
        </p:nvSpPr>
        <p:spPr>
          <a:xfrm>
            <a:off x="666421" y="2040808"/>
            <a:ext cx="10893302" cy="39924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2" name="TextBox 11">
            <a:extLst>
              <a:ext uri="{FF2B5EF4-FFF2-40B4-BE49-F238E27FC236}">
                <a16:creationId xmlns:a16="http://schemas.microsoft.com/office/drawing/2014/main" xmlns="" id="{47B6F929-6F32-48C3-819E-DCD876012C1B}"/>
              </a:ext>
            </a:extLst>
          </p:cNvPr>
          <p:cNvSpPr txBox="1"/>
          <p:nvPr/>
        </p:nvSpPr>
        <p:spPr>
          <a:xfrm>
            <a:off x="2612989" y="2093535"/>
            <a:ext cx="582211" cy="307777"/>
          </a:xfrm>
          <a:prstGeom prst="rect">
            <a:avLst/>
          </a:prstGeom>
          <a:noFill/>
        </p:spPr>
        <p:txBody>
          <a:bodyPr wrap="none" rtlCol="0">
            <a:spAutoFit/>
          </a:bodyPr>
          <a:lstStyle/>
          <a:p>
            <a:r>
              <a:rPr lang="en-US" sz="1400" b="1">
                <a:solidFill>
                  <a:schemeClr val="bg1"/>
                </a:solidFill>
              </a:rPr>
              <a:t>2015</a:t>
            </a:r>
            <a:endParaRPr lang="en-US" sz="1400" b="1" dirty="0">
              <a:solidFill>
                <a:schemeClr val="bg1"/>
              </a:solidFill>
            </a:endParaRPr>
          </a:p>
        </p:txBody>
      </p:sp>
      <p:sp>
        <p:nvSpPr>
          <p:cNvPr id="15" name="TextBox 14">
            <a:extLst>
              <a:ext uri="{FF2B5EF4-FFF2-40B4-BE49-F238E27FC236}">
                <a16:creationId xmlns:a16="http://schemas.microsoft.com/office/drawing/2014/main" xmlns="" id="{7F4EB45C-72DA-4C77-91D4-CD22DADD6409}"/>
              </a:ext>
            </a:extLst>
          </p:cNvPr>
          <p:cNvSpPr txBox="1"/>
          <p:nvPr/>
        </p:nvSpPr>
        <p:spPr>
          <a:xfrm>
            <a:off x="830198" y="1449804"/>
            <a:ext cx="3842595" cy="523220"/>
          </a:xfrm>
          <a:prstGeom prst="rect">
            <a:avLst/>
          </a:prstGeom>
          <a:solidFill>
            <a:schemeClr val="bg1"/>
          </a:solidFill>
          <a:ln>
            <a:solidFill>
              <a:schemeClr val="accent1"/>
            </a:solidFill>
          </a:ln>
        </p:spPr>
        <p:txBody>
          <a:bodyPr wrap="square" rtlCol="0">
            <a:spAutoFit/>
          </a:bodyPr>
          <a:lstStyle/>
          <a:p>
            <a:r>
              <a:rPr lang="en-US" sz="1400">
                <a:solidFill>
                  <a:schemeClr val="tx1">
                    <a:lumMod val="50000"/>
                  </a:schemeClr>
                </a:solidFill>
              </a:rPr>
              <a:t>Rifaximin for Hepatic Encephalopathy approved in 2012</a:t>
            </a:r>
            <a:endParaRPr lang="en-US" sz="1400" dirty="0">
              <a:solidFill>
                <a:schemeClr val="tx1">
                  <a:lumMod val="50000"/>
                </a:schemeClr>
              </a:solidFill>
            </a:endParaRPr>
          </a:p>
        </p:txBody>
      </p:sp>
      <p:cxnSp>
        <p:nvCxnSpPr>
          <p:cNvPr id="20" name="Straight Connector 19">
            <a:extLst>
              <a:ext uri="{FF2B5EF4-FFF2-40B4-BE49-F238E27FC236}">
                <a16:creationId xmlns:a16="http://schemas.microsoft.com/office/drawing/2014/main" xmlns="" id="{31371210-13E9-4C43-B901-446A286A1465}"/>
              </a:ext>
            </a:extLst>
          </p:cNvPr>
          <p:cNvCxnSpPr>
            <a:cxnSpLocks/>
          </p:cNvCxnSpPr>
          <p:nvPr/>
        </p:nvCxnSpPr>
        <p:spPr>
          <a:xfrm flipH="1">
            <a:off x="1574800" y="1972776"/>
            <a:ext cx="7063" cy="164513"/>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43297AB9-00B5-484F-BAE2-B8695BD487F0}"/>
              </a:ext>
            </a:extLst>
          </p:cNvPr>
          <p:cNvSpPr txBox="1"/>
          <p:nvPr/>
        </p:nvSpPr>
        <p:spPr>
          <a:xfrm rot="16200000">
            <a:off x="-752650" y="4257914"/>
            <a:ext cx="2510624" cy="338554"/>
          </a:xfrm>
          <a:prstGeom prst="rect">
            <a:avLst/>
          </a:prstGeom>
          <a:noFill/>
        </p:spPr>
        <p:txBody>
          <a:bodyPr wrap="none" rtlCol="0">
            <a:spAutoFit/>
          </a:bodyPr>
          <a:lstStyle/>
          <a:p>
            <a:r>
              <a:rPr lang="en-US" sz="1600" b="1">
                <a:solidFill>
                  <a:schemeClr val="accent3"/>
                </a:solidFill>
              </a:rPr>
              <a:t>Country-specific events</a:t>
            </a:r>
            <a:endParaRPr lang="en-US" sz="1600" b="1" dirty="0">
              <a:solidFill>
                <a:schemeClr val="accent3"/>
              </a:solidFill>
            </a:endParaRPr>
          </a:p>
        </p:txBody>
      </p:sp>
      <p:sp>
        <p:nvSpPr>
          <p:cNvPr id="23" name="TextBox 22">
            <a:extLst>
              <a:ext uri="{FF2B5EF4-FFF2-40B4-BE49-F238E27FC236}">
                <a16:creationId xmlns:a16="http://schemas.microsoft.com/office/drawing/2014/main" xmlns="" id="{71A9820D-6CCA-4330-A34D-C4CB68AFD491}"/>
              </a:ext>
            </a:extLst>
          </p:cNvPr>
          <p:cNvSpPr txBox="1"/>
          <p:nvPr/>
        </p:nvSpPr>
        <p:spPr>
          <a:xfrm rot="16200000">
            <a:off x="-327192" y="1764270"/>
            <a:ext cx="1723100" cy="338554"/>
          </a:xfrm>
          <a:prstGeom prst="rect">
            <a:avLst/>
          </a:prstGeom>
          <a:noFill/>
        </p:spPr>
        <p:txBody>
          <a:bodyPr wrap="none" rtlCol="0">
            <a:spAutoFit/>
          </a:bodyPr>
          <a:lstStyle/>
          <a:p>
            <a:r>
              <a:rPr lang="en-US" sz="1600" b="1">
                <a:solidFill>
                  <a:schemeClr val="accent2"/>
                </a:solidFill>
              </a:rPr>
              <a:t>MPA key events</a:t>
            </a:r>
            <a:endParaRPr lang="en-US" sz="1600" b="1" dirty="0">
              <a:solidFill>
                <a:schemeClr val="accent2"/>
              </a:solidFill>
            </a:endParaRPr>
          </a:p>
        </p:txBody>
      </p:sp>
      <p:cxnSp>
        <p:nvCxnSpPr>
          <p:cNvPr id="53" name="Straight Connector 52">
            <a:extLst>
              <a:ext uri="{FF2B5EF4-FFF2-40B4-BE49-F238E27FC236}">
                <a16:creationId xmlns:a16="http://schemas.microsoft.com/office/drawing/2014/main" xmlns="" id="{8893C7C8-2461-4B67-B95E-145821995178}"/>
              </a:ext>
            </a:extLst>
          </p:cNvPr>
          <p:cNvCxnSpPr>
            <a:cxnSpLocks/>
          </p:cNvCxnSpPr>
          <p:nvPr/>
        </p:nvCxnSpPr>
        <p:spPr>
          <a:xfrm flipH="1">
            <a:off x="3673299" y="2338499"/>
            <a:ext cx="2246" cy="417896"/>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EE5E0B81-D49E-427B-AC16-0858E1596671}"/>
              </a:ext>
            </a:extLst>
          </p:cNvPr>
          <p:cNvSpPr>
            <a:spLocks noGrp="1"/>
          </p:cNvSpPr>
          <p:nvPr>
            <p:ph type="title"/>
          </p:nvPr>
        </p:nvSpPr>
        <p:spPr>
          <a:xfrm>
            <a:off x="384693" y="294468"/>
            <a:ext cx="11803680" cy="768263"/>
          </a:xfrm>
        </p:spPr>
        <p:txBody>
          <a:bodyPr anchor="t"/>
          <a:lstStyle/>
          <a:p>
            <a:r>
              <a:rPr lang="en-US"/>
              <a:t>Rifaximin was reimbursed by NICE but not reimbursed by ZIN due to insufficient economic data</a:t>
            </a:r>
            <a:endParaRPr lang="en-US" dirty="0"/>
          </a:p>
        </p:txBody>
      </p:sp>
      <p:sp>
        <p:nvSpPr>
          <p:cNvPr id="40" name="TextBox 39">
            <a:extLst>
              <a:ext uri="{FF2B5EF4-FFF2-40B4-BE49-F238E27FC236}">
                <a16:creationId xmlns:a16="http://schemas.microsoft.com/office/drawing/2014/main" xmlns="" id="{C00B4A80-0A32-4E97-8F5A-DF0E26BEC81B}"/>
              </a:ext>
            </a:extLst>
          </p:cNvPr>
          <p:cNvSpPr txBox="1"/>
          <p:nvPr/>
        </p:nvSpPr>
        <p:spPr>
          <a:xfrm>
            <a:off x="4227697" y="2758696"/>
            <a:ext cx="3481204" cy="738664"/>
          </a:xfrm>
          <a:prstGeom prst="rect">
            <a:avLst/>
          </a:prstGeom>
          <a:solidFill>
            <a:schemeClr val="bg1"/>
          </a:solidFill>
          <a:ln>
            <a:solidFill>
              <a:schemeClr val="accent3"/>
            </a:solidFill>
          </a:ln>
        </p:spPr>
        <p:txBody>
          <a:bodyPr wrap="square" rtlCol="0">
            <a:spAutoFit/>
          </a:bodyPr>
          <a:lstStyle/>
          <a:p>
            <a:pPr>
              <a:buClr>
                <a:schemeClr val="tx1"/>
              </a:buClr>
            </a:pPr>
            <a:r>
              <a:rPr lang="en-US" sz="1400" b="1">
                <a:solidFill>
                  <a:schemeClr val="tx1">
                    <a:lumMod val="50000"/>
                  </a:schemeClr>
                </a:solidFill>
              </a:rPr>
              <a:t>ZIN Not reimbursed </a:t>
            </a:r>
            <a:r>
              <a:rPr lang="en-US" sz="1400">
                <a:solidFill>
                  <a:schemeClr val="tx1">
                    <a:lumMod val="50000"/>
                  </a:schemeClr>
                </a:solidFill>
              </a:rPr>
              <a:t>due to </a:t>
            </a:r>
            <a:r>
              <a:rPr lang="en-US" sz="1400"/>
              <a:t>Non-robust economic analyses</a:t>
            </a:r>
          </a:p>
          <a:p>
            <a:pPr>
              <a:buClr>
                <a:schemeClr val="tx1"/>
              </a:buClr>
            </a:pPr>
            <a:endParaRPr lang="en-US" sz="1400" dirty="0">
              <a:solidFill>
                <a:schemeClr val="tx1">
                  <a:lumMod val="50000"/>
                </a:schemeClr>
              </a:solidFill>
            </a:endParaRPr>
          </a:p>
        </p:txBody>
      </p:sp>
      <p:sp>
        <p:nvSpPr>
          <p:cNvPr id="72" name="TextBox 71">
            <a:extLst>
              <a:ext uri="{FF2B5EF4-FFF2-40B4-BE49-F238E27FC236}">
                <a16:creationId xmlns:a16="http://schemas.microsoft.com/office/drawing/2014/main" xmlns="" id="{47B6F929-6F32-48C3-819E-DCD876012C1B}"/>
              </a:ext>
            </a:extLst>
          </p:cNvPr>
          <p:cNvSpPr txBox="1"/>
          <p:nvPr/>
        </p:nvSpPr>
        <p:spPr>
          <a:xfrm>
            <a:off x="7925334" y="2085515"/>
            <a:ext cx="582211" cy="307777"/>
          </a:xfrm>
          <a:prstGeom prst="rect">
            <a:avLst/>
          </a:prstGeom>
          <a:noFill/>
        </p:spPr>
        <p:txBody>
          <a:bodyPr wrap="none" rtlCol="0">
            <a:spAutoFit/>
          </a:bodyPr>
          <a:lstStyle/>
          <a:p>
            <a:r>
              <a:rPr lang="en-US" sz="1400" b="1">
                <a:solidFill>
                  <a:schemeClr val="bg1"/>
                </a:solidFill>
              </a:rPr>
              <a:t>2016</a:t>
            </a:r>
            <a:endParaRPr lang="en-US" sz="1400" b="1" dirty="0">
              <a:solidFill>
                <a:schemeClr val="bg1"/>
              </a:solidFill>
            </a:endParaRPr>
          </a:p>
        </p:txBody>
      </p:sp>
      <p:sp>
        <p:nvSpPr>
          <p:cNvPr id="59" name="TextBox 58">
            <a:extLst>
              <a:ext uri="{FF2B5EF4-FFF2-40B4-BE49-F238E27FC236}">
                <a16:creationId xmlns:a16="http://schemas.microsoft.com/office/drawing/2014/main" xmlns="" id="{9A032B1A-E1C9-4A95-9BDA-3DAD1DDFD0D9}"/>
              </a:ext>
            </a:extLst>
          </p:cNvPr>
          <p:cNvSpPr txBox="1"/>
          <p:nvPr/>
        </p:nvSpPr>
        <p:spPr>
          <a:xfrm>
            <a:off x="1329425" y="2774863"/>
            <a:ext cx="2608176" cy="307777"/>
          </a:xfrm>
          <a:prstGeom prst="rect">
            <a:avLst/>
          </a:prstGeom>
          <a:solidFill>
            <a:schemeClr val="bg1"/>
          </a:solidFill>
          <a:ln>
            <a:solidFill>
              <a:schemeClr val="accent3"/>
            </a:solidFill>
          </a:ln>
        </p:spPr>
        <p:txBody>
          <a:bodyPr wrap="square" rtlCol="0">
            <a:spAutoFit/>
          </a:bodyPr>
          <a:lstStyle/>
          <a:p>
            <a:pPr>
              <a:buClr>
                <a:schemeClr val="tx1"/>
              </a:buClr>
            </a:pPr>
            <a:r>
              <a:rPr lang="en-US" sz="1400" b="1">
                <a:solidFill>
                  <a:schemeClr val="tx1">
                    <a:lumMod val="50000"/>
                  </a:schemeClr>
                </a:solidFill>
              </a:rPr>
              <a:t>NICE Reimbursed</a:t>
            </a:r>
            <a:endParaRPr lang="en-US" sz="1400" dirty="0">
              <a:solidFill>
                <a:schemeClr val="tx1">
                  <a:lumMod val="50000"/>
                </a:schemeClr>
              </a:solidFill>
            </a:endParaRPr>
          </a:p>
        </p:txBody>
      </p:sp>
      <p:cxnSp>
        <p:nvCxnSpPr>
          <p:cNvPr id="62" name="Straight Connector 61">
            <a:extLst>
              <a:ext uri="{FF2B5EF4-FFF2-40B4-BE49-F238E27FC236}">
                <a16:creationId xmlns:a16="http://schemas.microsoft.com/office/drawing/2014/main" xmlns="" id="{BA4B14C8-E15D-46D6-A1CF-1E4E14491715}"/>
              </a:ext>
            </a:extLst>
          </p:cNvPr>
          <p:cNvCxnSpPr>
            <a:cxnSpLocks/>
          </p:cNvCxnSpPr>
          <p:nvPr/>
        </p:nvCxnSpPr>
        <p:spPr>
          <a:xfrm flipH="1">
            <a:off x="4420635" y="2356967"/>
            <a:ext cx="2246" cy="417896"/>
          </a:xfrm>
          <a:prstGeom prst="line">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xmlns="" id="{85AA5FC7-49B4-4A7F-AFFC-D48346C45B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1707" y="2683945"/>
            <a:ext cx="172709" cy="172709"/>
          </a:xfrm>
          <a:prstGeom prst="rect">
            <a:avLst/>
          </a:prstGeom>
        </p:spPr>
      </p:pic>
      <p:pic>
        <p:nvPicPr>
          <p:cNvPr id="26" name="Picture 25">
            <a:extLst>
              <a:ext uri="{FF2B5EF4-FFF2-40B4-BE49-F238E27FC236}">
                <a16:creationId xmlns:a16="http://schemas.microsoft.com/office/drawing/2014/main" xmlns="" id="{C318B3D7-969D-4155-BFCA-E7F3203CE60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6902" y="2701922"/>
            <a:ext cx="154732" cy="154732"/>
          </a:xfrm>
          <a:prstGeom prst="rect">
            <a:avLst/>
          </a:prstGeom>
        </p:spPr>
      </p:pic>
      <p:sp>
        <p:nvSpPr>
          <p:cNvPr id="27" name="TextBox 26">
            <a:extLst>
              <a:ext uri="{FF2B5EF4-FFF2-40B4-BE49-F238E27FC236}">
                <a16:creationId xmlns:a16="http://schemas.microsoft.com/office/drawing/2014/main" xmlns="" id="{DF0E1D9D-40C9-4376-959B-07BDE274CD9E}"/>
              </a:ext>
            </a:extLst>
          </p:cNvPr>
          <p:cNvSpPr txBox="1"/>
          <p:nvPr/>
        </p:nvSpPr>
        <p:spPr>
          <a:xfrm>
            <a:off x="384694" y="6363914"/>
            <a:ext cx="1556836" cy="230832"/>
          </a:xfrm>
          <a:prstGeom prst="rect">
            <a:avLst/>
          </a:prstGeom>
          <a:noFill/>
        </p:spPr>
        <p:txBody>
          <a:bodyPr wrap="none" rtlCol="0">
            <a:spAutoFit/>
          </a:bodyPr>
          <a:lstStyle/>
          <a:p>
            <a:pPr lvl="0">
              <a:defRPr/>
            </a:pPr>
            <a:r>
              <a:rPr lang="en-US" sz="900">
                <a:latin typeface="Arial Narrow" panose="020B0606020202030204" pitchFamily="34" charset="0"/>
                <a:sym typeface="Wingdings" panose="05000000000000000000" pitchFamily="2" charset="2"/>
              </a:rPr>
              <a:t>Sources: IQVIA HTA Accelerator</a:t>
            </a:r>
            <a:endParaRPr lang="en-US" sz="900" dirty="0">
              <a:latin typeface="Arial Narrow" panose="020B0606020202030204" pitchFamily="34" charset="0"/>
            </a:endParaRPr>
          </a:p>
        </p:txBody>
      </p:sp>
      <p:sp>
        <p:nvSpPr>
          <p:cNvPr id="28" name="TextBox 27">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Rifaximin</a:t>
            </a:r>
            <a:endParaRPr lang="en-US" sz="1400" b="1" dirty="0">
              <a:solidFill>
                <a:schemeClr val="bg1"/>
              </a:solidFill>
            </a:endParaRPr>
          </a:p>
        </p:txBody>
      </p:sp>
    </p:spTree>
    <p:extLst>
      <p:ext uri="{BB962C8B-B14F-4D97-AF65-F5344CB8AC3E}">
        <p14:creationId xmlns:p14="http://schemas.microsoft.com/office/powerpoint/2010/main" val="1473696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D9C2272-7113-4D7D-87CE-959FFA434AC9}"/>
              </a:ext>
            </a:extLst>
          </p:cNvPr>
          <p:cNvGraphicFramePr>
            <a:graphicFrameLocks noChangeAspect="1"/>
          </p:cNvGraphicFramePr>
          <p:nvPr>
            <p:custDataLst>
              <p:tags r:id="rId2"/>
            </p:custDataLst>
            <p:extLst>
              <p:ext uri="{D42A27DB-BD31-4B8C-83A1-F6EECF244321}">
                <p14:modId xmlns:p14="http://schemas.microsoft.com/office/powerpoint/2010/main" val="852737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9"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7D9C2272-7113-4D7D-87CE-959FFA434AC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3109A710-2468-4746-A33F-B972D9E89F0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xmlns="" id="{316FAD91-9B83-4E5B-A6AB-BC68F4123795}"/>
              </a:ext>
            </a:extLst>
          </p:cNvPr>
          <p:cNvSpPr>
            <a:spLocks noGrp="1"/>
          </p:cNvSpPr>
          <p:nvPr>
            <p:ph type="title"/>
          </p:nvPr>
        </p:nvSpPr>
        <p:spPr>
          <a:xfrm>
            <a:off x="384693" y="294468"/>
            <a:ext cx="11502507" cy="768263"/>
          </a:xfrm>
        </p:spPr>
        <p:txBody>
          <a:bodyPr anchor="t"/>
          <a:lstStyle/>
          <a:p>
            <a:r>
              <a:rPr lang="en-US"/>
              <a:t>In the UK &amp; NL, its clinical &amp; patient’s experience values were mentioned; but, in NL, insufficient economic data ruled over it</a:t>
            </a:r>
            <a:endParaRPr lang="en-US" dirty="0"/>
          </a:p>
        </p:txBody>
      </p:sp>
      <p:graphicFrame>
        <p:nvGraphicFramePr>
          <p:cNvPr id="3" name="Group 3">
            <a:extLst>
              <a:ext uri="{FF2B5EF4-FFF2-40B4-BE49-F238E27FC236}">
                <a16:creationId xmlns:a16="http://schemas.microsoft.com/office/drawing/2014/main" xmlns="" id="{6DCFCD45-8CA3-43DE-84C4-C29195BA488B}"/>
              </a:ext>
            </a:extLst>
          </p:cNvPr>
          <p:cNvGraphicFramePr>
            <a:graphicFrameLocks noGrp="1"/>
          </p:cNvGraphicFramePr>
          <p:nvPr>
            <p:extLst>
              <p:ext uri="{D42A27DB-BD31-4B8C-83A1-F6EECF244321}">
                <p14:modId xmlns:p14="http://schemas.microsoft.com/office/powerpoint/2010/main" val="3216858366"/>
              </p:ext>
            </p:extLst>
          </p:nvPr>
        </p:nvGraphicFramePr>
        <p:xfrm>
          <a:off x="384693" y="1163815"/>
          <a:ext cx="11461564" cy="3784218"/>
        </p:xfrm>
        <a:graphic>
          <a:graphicData uri="http://schemas.openxmlformats.org/drawingml/2006/table">
            <a:tbl>
              <a:tblPr/>
              <a:tblGrid>
                <a:gridCol w="859907">
                  <a:extLst>
                    <a:ext uri="{9D8B030D-6E8A-4147-A177-3AD203B41FA5}">
                      <a16:colId xmlns:a16="http://schemas.microsoft.com/office/drawing/2014/main" xmlns="" val="20000"/>
                    </a:ext>
                  </a:extLst>
                </a:gridCol>
                <a:gridCol w="850900">
                  <a:extLst>
                    <a:ext uri="{9D8B030D-6E8A-4147-A177-3AD203B41FA5}">
                      <a16:colId xmlns:a16="http://schemas.microsoft.com/office/drawing/2014/main" xmlns="" val="20001"/>
                    </a:ext>
                  </a:extLst>
                </a:gridCol>
                <a:gridCol w="965200">
                  <a:extLst>
                    <a:ext uri="{9D8B030D-6E8A-4147-A177-3AD203B41FA5}">
                      <a16:colId xmlns:a16="http://schemas.microsoft.com/office/drawing/2014/main" xmlns="" val="20002"/>
                    </a:ext>
                  </a:extLst>
                </a:gridCol>
                <a:gridCol w="1166743">
                  <a:extLst>
                    <a:ext uri="{9D8B030D-6E8A-4147-A177-3AD203B41FA5}">
                      <a16:colId xmlns:a16="http://schemas.microsoft.com/office/drawing/2014/main" xmlns="" val="20003"/>
                    </a:ext>
                  </a:extLst>
                </a:gridCol>
                <a:gridCol w="1484244">
                  <a:extLst>
                    <a:ext uri="{9D8B030D-6E8A-4147-A177-3AD203B41FA5}">
                      <a16:colId xmlns:a16="http://schemas.microsoft.com/office/drawing/2014/main" xmlns="" val="20004"/>
                    </a:ext>
                  </a:extLst>
                </a:gridCol>
                <a:gridCol w="6134570">
                  <a:extLst>
                    <a:ext uri="{9D8B030D-6E8A-4147-A177-3AD203B41FA5}">
                      <a16:colId xmlns:a16="http://schemas.microsoft.com/office/drawing/2014/main" xmlns="" val="20005"/>
                    </a:ext>
                  </a:extLst>
                </a:gridCol>
              </a:tblGrid>
              <a:tr h="41549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Country</a:t>
                      </a:r>
                      <a:endParaRPr kumimoji="0" lang="en-US" sz="1300" b="1" i="0" u="none" strike="noStrike" cap="none" normalizeH="0" baseline="0" dirty="0">
                        <a:ln>
                          <a:noFill/>
                        </a:ln>
                        <a:solidFill>
                          <a:schemeClr val="bg1"/>
                        </a:solidFill>
                        <a:effectLst/>
                        <a:latin typeface="+mn-lt"/>
                      </a:endParaRPr>
                    </a:p>
                  </a:txBody>
                  <a:tcPr marL="90000" marR="90000" marT="54000" marB="54000" anchor="ctr" horzOverflow="overflow">
                    <a:lnL w="12700" cap="flat" cmpd="sng" algn="ctr">
                      <a:solidFill>
                        <a:srgbClr val="2E8D9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Agency</a:t>
                      </a:r>
                      <a:endParaRPr kumimoji="0" lang="en-US" sz="1300" b="1" i="0" u="none" strike="noStrike" cap="none" normalizeH="0" baseline="0" dirty="0">
                        <a:ln>
                          <a:noFill/>
                        </a:ln>
                        <a:solidFill>
                          <a:schemeClr val="bg1"/>
                        </a:solidFill>
                        <a:effectLst/>
                        <a:latin typeface="+mn-lt"/>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a:ln>
                            <a:noFill/>
                          </a:ln>
                          <a:solidFill>
                            <a:schemeClr val="bg1"/>
                          </a:solidFill>
                          <a:effectLst/>
                          <a:latin typeface="+mn-lt"/>
                        </a:rPr>
                        <a:t>Decision Date</a:t>
                      </a:r>
                      <a:endParaRPr kumimoji="0" lang="en-US" sz="1300" b="1" i="0" u="none" strike="noStrike" cap="none" normalizeH="0" baseline="0" dirty="0">
                        <a:ln>
                          <a:noFill/>
                        </a:ln>
                        <a:solidFill>
                          <a:schemeClr val="bg1"/>
                        </a:solidFill>
                        <a:effectLst/>
                        <a:latin typeface="+mn-lt"/>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Outcome</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Rationale for Reimbursement</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kern="1200" cap="none" normalizeH="0" baseline="0">
                          <a:ln>
                            <a:noFill/>
                          </a:ln>
                          <a:solidFill>
                            <a:schemeClr val="bg1"/>
                          </a:solidFill>
                          <a:effectLst/>
                          <a:latin typeface="+mj-lt"/>
                          <a:ea typeface="+mn-ea"/>
                          <a:cs typeface="+mn-cs"/>
                        </a:rPr>
                        <a:t>Comment on additional value</a:t>
                      </a:r>
                      <a:endParaRPr kumimoji="0" lang="en-US" sz="1300" b="1" i="0" u="none" strike="noStrike" kern="1200" cap="none" normalizeH="0" baseline="0" dirty="0">
                        <a:ln>
                          <a:noFill/>
                        </a:ln>
                        <a:solidFill>
                          <a:schemeClr val="bg1"/>
                        </a:solidFill>
                        <a:effectLst/>
                        <a:latin typeface="+mj-lt"/>
                        <a:ea typeface="+mn-ea"/>
                        <a:cs typeface="+mn-cs"/>
                      </a:endParaRPr>
                    </a:p>
                  </a:txBody>
                  <a:tcPr marL="90000" marR="90000" marT="54000" marB="54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2E8D9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167149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NICE</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Mar 2015</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US" sz="1200" b="0" i="0" u="none" strike="noStrike" kern="1200" cap="none" normalizeH="0" baseline="0">
                          <a:ln>
                            <a:noFill/>
                          </a:ln>
                          <a:solidFill>
                            <a:schemeClr val="tx1"/>
                          </a:solidFill>
                          <a:effectLst/>
                          <a:latin typeface="+mn-lt"/>
                          <a:ea typeface="+mn-ea"/>
                          <a:cs typeface="+mn-cs"/>
                        </a:rPr>
                        <a:t>Reimbursed</a:t>
                      </a:r>
                      <a:endParaRPr kumimoji="0" lang="en-US" sz="1200" b="0"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 Cost-effective, High unmet need</a:t>
                      </a:r>
                      <a:endParaRPr kumimoji="0" lang="en-US" sz="1200" b="0"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normalizeH="0" baseline="0">
                          <a:ln>
                            <a:noFill/>
                          </a:ln>
                          <a:solidFill>
                            <a:schemeClr val="tx1"/>
                          </a:solidFill>
                          <a:effectLst/>
                          <a:latin typeface="+mn-lt"/>
                          <a:ea typeface="+mn-ea"/>
                          <a:cs typeface="+mn-cs"/>
                        </a:rPr>
                        <a:t>The Committee noted that there was a </a:t>
                      </a:r>
                      <a:r>
                        <a:rPr kumimoji="0" lang="en-US" sz="1100" b="1" i="0" u="none" strike="noStrike" kern="1200" cap="none" normalizeH="0" baseline="0">
                          <a:ln>
                            <a:noFill/>
                          </a:ln>
                          <a:solidFill>
                            <a:schemeClr val="tx1"/>
                          </a:solidFill>
                          <a:effectLst/>
                          <a:latin typeface="+mn-lt"/>
                          <a:ea typeface="+mn-ea"/>
                          <a:cs typeface="+mn-cs"/>
                        </a:rPr>
                        <a:t>statistically significant reduction in the risk of a breakthrough episode of overt hepatic encephalopathy </a:t>
                      </a:r>
                      <a:r>
                        <a:rPr kumimoji="0" lang="en-US" sz="1100" b="0" i="0" u="none" strike="noStrike" kern="1200" cap="none" normalizeH="0" baseline="0">
                          <a:ln>
                            <a:noFill/>
                          </a:ln>
                          <a:solidFill>
                            <a:schemeClr val="tx1"/>
                          </a:solidFill>
                          <a:effectLst/>
                          <a:latin typeface="+mn-lt"/>
                          <a:ea typeface="+mn-ea"/>
                          <a:cs typeface="+mn-cs"/>
                        </a:rPr>
                        <a:t>compared with placebo for the intention-to-treat (ITT) population. It also noted that rifaximin was associated with statistically significant reductions in the risks of hepatic encephalopathy-related hospital admission.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normalizeH="0" baseline="0">
                          <a:ln>
                            <a:noFill/>
                          </a:ln>
                          <a:solidFill>
                            <a:schemeClr val="tx1"/>
                          </a:solidFill>
                          <a:effectLst/>
                          <a:latin typeface="+mn-lt"/>
                          <a:ea typeface="+mn-ea"/>
                          <a:cs typeface="+mn-cs"/>
                        </a:rPr>
                        <a:t>The Committee concluded that rifaximin was effective in preventing episodes of overt hepatic encephalopathy in the trial population.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normalizeH="0" baseline="0">
                          <a:ln>
                            <a:noFill/>
                          </a:ln>
                          <a:solidFill>
                            <a:schemeClr val="tx1"/>
                          </a:solidFill>
                          <a:effectLst/>
                          <a:latin typeface="+mn-lt"/>
                          <a:ea typeface="+mn-ea"/>
                          <a:cs typeface="+mn-cs"/>
                        </a:rPr>
                        <a:t>The Committee noted comments from consultation that treatment with rifaximin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normalizeH="0" baseline="0">
                          <a:ln>
                            <a:noFill/>
                          </a:ln>
                          <a:solidFill>
                            <a:schemeClr val="tx1"/>
                          </a:solidFill>
                          <a:effectLst/>
                          <a:latin typeface="+mn-lt"/>
                          <a:ea typeface="+mn-ea"/>
                          <a:cs typeface="+mn-cs"/>
                        </a:rPr>
                        <a:t>would </a:t>
                      </a:r>
                      <a:r>
                        <a:rPr kumimoji="0" lang="en-US" sz="1100" b="1" i="0" u="none" strike="noStrike" kern="1200" cap="none" normalizeH="0" baseline="0">
                          <a:ln>
                            <a:noFill/>
                          </a:ln>
                          <a:solidFill>
                            <a:schemeClr val="tx1"/>
                          </a:solidFill>
                          <a:effectLst/>
                          <a:latin typeface="+mn-lt"/>
                          <a:ea typeface="+mn-ea"/>
                          <a:cs typeface="+mn-cs"/>
                        </a:rPr>
                        <a:t>improve quality of life, prevent readmissions to hospital and reduce morbidity and carer burden.</a:t>
                      </a:r>
                      <a:endParaRPr kumimoji="0" lang="en-US" sz="1100" b="1"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0848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pitchFamily="34" charset="0"/>
                        </a:rPr>
                        <a:t>ZIN</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a:ln>
                            <a:noFill/>
                          </a:ln>
                          <a:solidFill>
                            <a:schemeClr val="tx1"/>
                          </a:solidFill>
                          <a:effectLst/>
                          <a:latin typeface="Verdana" pitchFamily="34" charset="0"/>
                        </a:rPr>
                        <a:t>Oct 2015</a:t>
                      </a:r>
                      <a:endParaRPr kumimoji="0" lang="en-US" sz="1200" b="0" i="0" u="none" strike="noStrike" cap="none" normalizeH="0" baseline="0" dirty="0">
                        <a:ln>
                          <a:noFill/>
                        </a:ln>
                        <a:solidFill>
                          <a:schemeClr val="tx1"/>
                        </a:solidFill>
                        <a:effectLst/>
                        <a:latin typeface="Verdana" pitchFamily="34" charset="0"/>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Not reimbursed</a:t>
                      </a:r>
                      <a:endParaRPr kumimoji="0" lang="en-US" sz="1200" b="0"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FE5E5"/>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normalizeH="0" baseline="0">
                          <a:ln>
                            <a:noFill/>
                          </a:ln>
                          <a:solidFill>
                            <a:schemeClr val="tx1"/>
                          </a:solidFill>
                          <a:effectLst/>
                          <a:latin typeface="+mn-lt"/>
                          <a:ea typeface="+mn-ea"/>
                          <a:cs typeface="+mn-cs"/>
                        </a:rPr>
                        <a:t> Non-robust economic analyses</a:t>
                      </a:r>
                      <a:endParaRPr kumimoji="0" lang="en-US" sz="1200" b="0"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1" i="0" u="none" strike="noStrike" kern="1200" cap="none" normalizeH="0" baseline="0">
                          <a:ln>
                            <a:noFill/>
                          </a:ln>
                          <a:solidFill>
                            <a:schemeClr val="tx1"/>
                          </a:solidFill>
                          <a:effectLst/>
                          <a:latin typeface="+mn-lt"/>
                          <a:ea typeface="+mn-ea"/>
                          <a:cs typeface="+mn-cs"/>
                        </a:rPr>
                        <a:t>Rifaximin has indeed a therapeutic added value in the prevention of the third and</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1" i="0" u="none" strike="noStrike" kern="1200" cap="none" normalizeH="0" baseline="0">
                          <a:ln>
                            <a:noFill/>
                          </a:ln>
                          <a:solidFill>
                            <a:schemeClr val="tx1"/>
                          </a:solidFill>
                          <a:effectLst/>
                          <a:latin typeface="+mn-lt"/>
                          <a:ea typeface="+mn-ea"/>
                          <a:cs typeface="+mn-cs"/>
                        </a:rPr>
                        <a:t>following episodes of manifest hepatic encephalopathy in patients ≥18 year, the pharmaco-economic analysis is insufficiently substantiated.</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sz="1100" b="0" i="0" u="none" strike="noStrike" kern="1200" cap="none" normalizeH="0" baseline="0">
                          <a:ln>
                            <a:noFill/>
                          </a:ln>
                          <a:solidFill>
                            <a:schemeClr val="tx1"/>
                          </a:solidFill>
                          <a:effectLst/>
                          <a:latin typeface="+mn-lt"/>
                          <a:ea typeface="+mn-ea"/>
                          <a:cs typeface="+mn-cs"/>
                        </a:rPr>
                        <a:t>The manufacturer insufficiently elaborated on why the healthcare perspective was chosen and not the societal perspective (which is required by the guidelines) for economic cost analysis </a:t>
                      </a:r>
                      <a:endParaRPr kumimoji="0" lang="en-US" sz="1100" b="0" i="0" u="none" strike="noStrike" kern="1200" cap="none" normalizeH="0" baseline="0" dirty="0">
                        <a:ln>
                          <a:noFill/>
                        </a:ln>
                        <a:solidFill>
                          <a:schemeClr val="tx1"/>
                        </a:solidFill>
                        <a:effectLst/>
                        <a:latin typeface="+mn-lt"/>
                        <a:ea typeface="+mn-ea"/>
                        <a:cs typeface="+mn-cs"/>
                      </a:endParaRPr>
                    </a:p>
                  </a:txBody>
                  <a:tcPr marL="90000" marR="90000" marT="54000" marB="5400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graphicFrame>
        <p:nvGraphicFramePr>
          <p:cNvPr id="32" name="Table 31">
            <a:extLst>
              <a:ext uri="{FF2B5EF4-FFF2-40B4-BE49-F238E27FC236}">
                <a16:creationId xmlns:a16="http://schemas.microsoft.com/office/drawing/2014/main" xmlns="" id="{71690994-32AE-42C9-8997-EACDDEF5375A}"/>
              </a:ext>
            </a:extLst>
          </p:cNvPr>
          <p:cNvGraphicFramePr>
            <a:graphicFrameLocks noGrp="1"/>
          </p:cNvGraphicFramePr>
          <p:nvPr>
            <p:extLst>
              <p:ext uri="{D42A27DB-BD31-4B8C-83A1-F6EECF244321}">
                <p14:modId xmlns:p14="http://schemas.microsoft.com/office/powerpoint/2010/main" val="2135115368"/>
              </p:ext>
            </p:extLst>
          </p:nvPr>
        </p:nvGraphicFramePr>
        <p:xfrm>
          <a:off x="5747193" y="6577307"/>
          <a:ext cx="3763812" cy="243840"/>
        </p:xfrm>
        <a:graphic>
          <a:graphicData uri="http://schemas.openxmlformats.org/drawingml/2006/table">
            <a:tbl>
              <a:tblPr firstRow="1" bandRow="1">
                <a:tableStyleId>{5C22544A-7EE6-4342-B048-85BDC9FD1C3A}</a:tableStyleId>
              </a:tblPr>
              <a:tblGrid>
                <a:gridCol w="1254604">
                  <a:extLst>
                    <a:ext uri="{9D8B030D-6E8A-4147-A177-3AD203B41FA5}">
                      <a16:colId xmlns:a16="http://schemas.microsoft.com/office/drawing/2014/main" xmlns="" val="3152983508"/>
                    </a:ext>
                  </a:extLst>
                </a:gridCol>
                <a:gridCol w="1254604">
                  <a:extLst>
                    <a:ext uri="{9D8B030D-6E8A-4147-A177-3AD203B41FA5}">
                      <a16:colId xmlns:a16="http://schemas.microsoft.com/office/drawing/2014/main" xmlns="" val="324102689"/>
                    </a:ext>
                  </a:extLst>
                </a:gridCol>
                <a:gridCol w="1254604">
                  <a:extLst>
                    <a:ext uri="{9D8B030D-6E8A-4147-A177-3AD203B41FA5}">
                      <a16:colId xmlns:a16="http://schemas.microsoft.com/office/drawing/2014/main" xmlns="" val="206270485"/>
                    </a:ext>
                  </a:extLst>
                </a:gridCol>
              </a:tblGrid>
              <a:tr h="187069">
                <a:tc>
                  <a:txBody>
                    <a:bodyPr/>
                    <a:lstStyle/>
                    <a:p>
                      <a:r>
                        <a:rPr lang="en-US" sz="1000">
                          <a:solidFill>
                            <a:schemeClr val="tx1">
                              <a:lumMod val="50000"/>
                            </a:schemeClr>
                          </a:solidFill>
                        </a:rPr>
                        <a:t>Reimbursed </a:t>
                      </a:r>
                      <a:endParaRPr lang="en-US" sz="1000" dirty="0">
                        <a:solidFill>
                          <a:schemeClr val="tx1">
                            <a:lumMod val="50000"/>
                          </a:schemeClr>
                        </a:solidFill>
                      </a:endParaRPr>
                    </a:p>
                  </a:txBody>
                  <a:tcPr>
                    <a:solidFill>
                      <a:srgbClr val="D7F4D0"/>
                    </a:solidFill>
                  </a:tcPr>
                </a:tc>
                <a:tc>
                  <a:txBody>
                    <a:bodyPr/>
                    <a:lstStyle/>
                    <a:p>
                      <a:r>
                        <a:rPr lang="en-US" sz="1000">
                          <a:solidFill>
                            <a:schemeClr val="tx1">
                              <a:lumMod val="50000"/>
                            </a:schemeClr>
                          </a:solidFill>
                        </a:rPr>
                        <a:t>With restrictions</a:t>
                      </a:r>
                      <a:endParaRPr lang="en-US" sz="1000" dirty="0">
                        <a:solidFill>
                          <a:schemeClr val="tx1">
                            <a:lumMod val="50000"/>
                          </a:schemeClr>
                        </a:solidFill>
                      </a:endParaRPr>
                    </a:p>
                  </a:txBody>
                  <a:tcPr>
                    <a:solidFill>
                      <a:srgbClr val="FFE8D0"/>
                    </a:solidFill>
                  </a:tcPr>
                </a:tc>
                <a:tc>
                  <a:txBody>
                    <a:bodyPr/>
                    <a:lstStyle/>
                    <a:p>
                      <a:r>
                        <a:rPr lang="en-US" sz="1000">
                          <a:solidFill>
                            <a:schemeClr val="tx1">
                              <a:lumMod val="50000"/>
                            </a:schemeClr>
                          </a:solidFill>
                        </a:rPr>
                        <a:t>Negative</a:t>
                      </a:r>
                      <a:endParaRPr lang="en-US" sz="1000" dirty="0">
                        <a:solidFill>
                          <a:schemeClr val="tx1">
                            <a:lumMod val="50000"/>
                          </a:schemeClr>
                        </a:solidFill>
                      </a:endParaRPr>
                    </a:p>
                  </a:txBody>
                  <a:tcPr>
                    <a:solidFill>
                      <a:srgbClr val="FFE5E5"/>
                    </a:solidFill>
                  </a:tcPr>
                </a:tc>
                <a:extLst>
                  <a:ext uri="{0D108BD9-81ED-4DB2-BD59-A6C34878D82A}">
                    <a16:rowId xmlns:a16="http://schemas.microsoft.com/office/drawing/2014/main" xmlns="" val="776272677"/>
                  </a:ext>
                </a:extLst>
              </a:tr>
            </a:tbl>
          </a:graphicData>
        </a:graphic>
      </p:graphicFrame>
      <p:pic>
        <p:nvPicPr>
          <p:cNvPr id="22" name="Picture 21">
            <a:extLst>
              <a:ext uri="{FF2B5EF4-FFF2-40B4-BE49-F238E27FC236}">
                <a16:creationId xmlns:a16="http://schemas.microsoft.com/office/drawing/2014/main" xmlns="" id="{C318B3D7-969D-4155-BFCA-E7F3203CE6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688" y="4004650"/>
            <a:ext cx="319199" cy="319199"/>
          </a:xfrm>
          <a:prstGeom prst="rect">
            <a:avLst/>
          </a:prstGeom>
        </p:spPr>
      </p:pic>
      <p:pic>
        <p:nvPicPr>
          <p:cNvPr id="23" name="Picture 92">
            <a:extLst>
              <a:ext uri="{FF2B5EF4-FFF2-40B4-BE49-F238E27FC236}">
                <a16:creationId xmlns:a16="http://schemas.microsoft.com/office/drawing/2014/main" xmlns="" id="{D034C8C7-BB5A-4ECD-98D4-AB298CBE927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8710" y="2375376"/>
            <a:ext cx="361153" cy="361153"/>
          </a:xfrm>
          <a:prstGeom prst="rect">
            <a:avLst/>
          </a:prstGeom>
          <a:noFill/>
          <a:ln w="9525">
            <a:noFill/>
            <a:miter lim="800000"/>
            <a:headEnd/>
            <a:tailEnd/>
          </a:ln>
        </p:spPr>
      </p:pic>
      <p:sp>
        <p:nvSpPr>
          <p:cNvPr id="15" name="TextBox 14">
            <a:extLst>
              <a:ext uri="{FF2B5EF4-FFF2-40B4-BE49-F238E27FC236}">
                <a16:creationId xmlns:a16="http://schemas.microsoft.com/office/drawing/2014/main" xmlns="" id="{DF0E1D9D-40C9-4376-959B-07BDE274CD9E}"/>
              </a:ext>
            </a:extLst>
          </p:cNvPr>
          <p:cNvSpPr txBox="1"/>
          <p:nvPr/>
        </p:nvSpPr>
        <p:spPr>
          <a:xfrm>
            <a:off x="384694" y="6363914"/>
            <a:ext cx="2585964" cy="230832"/>
          </a:xfrm>
          <a:prstGeom prst="rect">
            <a:avLst/>
          </a:prstGeom>
          <a:noFill/>
        </p:spPr>
        <p:txBody>
          <a:bodyPr wrap="none" rtlCol="0">
            <a:spAutoFit/>
          </a:bodyPr>
          <a:lstStyle/>
          <a:p>
            <a:pPr lvl="0">
              <a:defRPr/>
            </a:pPr>
            <a:r>
              <a:rPr lang="en-US" sz="900">
                <a:latin typeface="Arial Narrow" panose="020B0606020202030204" pitchFamily="34" charset="0"/>
                <a:sym typeface="Wingdings" panose="05000000000000000000" pitchFamily="2" charset="2"/>
              </a:rPr>
              <a:t>Sources: IQVIA HTA Accelerator,</a:t>
            </a:r>
            <a:r>
              <a:rPr lang="en-US" sz="900">
                <a:latin typeface="Arial Narrow" panose="020B0606020202030204" pitchFamily="34" charset="0"/>
              </a:rPr>
              <a:t> Payer agency websites</a:t>
            </a:r>
            <a:endParaRPr lang="en-US" sz="900" dirty="0">
              <a:latin typeface="Arial Narrow" panose="020B0606020202030204" pitchFamily="34" charset="0"/>
            </a:endParaRPr>
          </a:p>
        </p:txBody>
      </p:sp>
      <p:sp>
        <p:nvSpPr>
          <p:cNvPr id="12" name="TextBox 11">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Rifaximin</a:t>
            </a:r>
            <a:endParaRPr lang="en-US" sz="1400" b="1" dirty="0">
              <a:solidFill>
                <a:schemeClr val="bg1"/>
              </a:solidFill>
            </a:endParaRPr>
          </a:p>
        </p:txBody>
      </p:sp>
    </p:spTree>
    <p:extLst>
      <p:ext uri="{BB962C8B-B14F-4D97-AF65-F5344CB8AC3E}">
        <p14:creationId xmlns:p14="http://schemas.microsoft.com/office/powerpoint/2010/main" val="3169134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0E1CD2FC-923C-4825-8188-90E2BEA0EE42}"/>
              </a:ext>
            </a:extLst>
          </p:cNvPr>
          <p:cNvGraphicFramePr>
            <a:graphicFrameLocks noChangeAspect="1"/>
          </p:cNvGraphicFramePr>
          <p:nvPr>
            <p:custDataLst>
              <p:tags r:id="rId2"/>
            </p:custDataLst>
            <p:extLst>
              <p:ext uri="{D42A27DB-BD31-4B8C-83A1-F6EECF244321}">
                <p14:modId xmlns:p14="http://schemas.microsoft.com/office/powerpoint/2010/main" val="32715458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3" name="think-cell Slide" r:id="rId6" imgW="360" imgH="360" progId="TCLayout.ActiveDocument.1">
                  <p:embed/>
                </p:oleObj>
              </mc:Choice>
              <mc:Fallback>
                <p:oleObj name="think-cell Slide" r:id="rId6" imgW="360" imgH="360" progId="TCLayout.ActiveDocument.1">
                  <p:embed/>
                  <p:pic>
                    <p:nvPicPr>
                      <p:cNvPr id="7" name="Object 6" hidden="1">
                        <a:extLst>
                          <a:ext uri="{FF2B5EF4-FFF2-40B4-BE49-F238E27FC236}">
                            <a16:creationId xmlns:a16="http://schemas.microsoft.com/office/drawing/2014/main" xmlns="" id="{0E1CD2FC-923C-4825-8188-90E2BEA0EE42}"/>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B072CA72-C3E4-4228-9607-650C00A79AFA}"/>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graphicFrame>
        <p:nvGraphicFramePr>
          <p:cNvPr id="15" name="Table 14">
            <a:extLst>
              <a:ext uri="{FF2B5EF4-FFF2-40B4-BE49-F238E27FC236}">
                <a16:creationId xmlns:a16="http://schemas.microsoft.com/office/drawing/2014/main" xmlns="" id="{CB2D102E-9587-4202-89CC-CDE44E995C90}"/>
              </a:ext>
            </a:extLst>
          </p:cNvPr>
          <p:cNvGraphicFramePr>
            <a:graphicFrameLocks noGrp="1"/>
          </p:cNvGraphicFramePr>
          <p:nvPr>
            <p:extLst>
              <p:ext uri="{D42A27DB-BD31-4B8C-83A1-F6EECF244321}">
                <p14:modId xmlns:p14="http://schemas.microsoft.com/office/powerpoint/2010/main" val="236438434"/>
              </p:ext>
            </p:extLst>
          </p:nvPr>
        </p:nvGraphicFramePr>
        <p:xfrm>
          <a:off x="2871990" y="1455314"/>
          <a:ext cx="8851265" cy="4623513"/>
        </p:xfrm>
        <a:graphic>
          <a:graphicData uri="http://schemas.openxmlformats.org/drawingml/2006/table">
            <a:tbl>
              <a:tblPr firstRow="1" bandRow="1">
                <a:tableStyleId>{5C22544A-7EE6-4342-B048-85BDC9FD1C3A}</a:tableStyleId>
              </a:tblPr>
              <a:tblGrid>
                <a:gridCol w="8851265">
                  <a:extLst>
                    <a:ext uri="{9D8B030D-6E8A-4147-A177-3AD203B41FA5}">
                      <a16:colId xmlns:a16="http://schemas.microsoft.com/office/drawing/2014/main" xmlns="" val="1248785244"/>
                    </a:ext>
                  </a:extLst>
                </a:gridCol>
              </a:tblGrid>
              <a:tr h="1178516">
                <a:tc>
                  <a:txBody>
                    <a:bodyPr/>
                    <a:lstStyle/>
                    <a:p>
                      <a:pPr marL="285750" indent="-285750">
                        <a:buFont typeface="Arial" panose="020B0604020202020204" pitchFamily="34" charset="0"/>
                        <a:buChar char="•"/>
                      </a:pPr>
                      <a:r>
                        <a:rPr lang="en-US" sz="1600" b="0">
                          <a:solidFill>
                            <a:schemeClr val="tx1">
                              <a:lumMod val="50000"/>
                            </a:schemeClr>
                          </a:solidFill>
                        </a:rPr>
                        <a:t>Rifaximin is an antibiotic initially approved for  traveller's diarrhea,</a:t>
                      </a:r>
                      <a:r>
                        <a:rPr lang="en-US" sz="1600" b="0" baseline="0">
                          <a:solidFill>
                            <a:schemeClr val="tx1">
                              <a:lumMod val="50000"/>
                            </a:schemeClr>
                          </a:solidFill>
                        </a:rPr>
                        <a:t> and l</a:t>
                      </a:r>
                      <a:r>
                        <a:rPr lang="en-US" sz="1600" b="0">
                          <a:solidFill>
                            <a:schemeClr val="tx1">
                              <a:lumMod val="50000"/>
                            </a:schemeClr>
                          </a:solidFill>
                        </a:rPr>
                        <a:t>ater, it was also indicated for hepatic encephalopathy.</a:t>
                      </a:r>
                      <a:r>
                        <a:rPr lang="en-US" sz="1600" b="0" baseline="0">
                          <a:solidFill>
                            <a:schemeClr val="tx1">
                              <a:lumMod val="50000"/>
                            </a:schemeClr>
                          </a:solidFill>
                        </a:rPr>
                        <a:t> In clinical trials, it demonstrated superior efficacy and HRQoL compared with placebo. In the UK &amp; NL, its clinical &amp; patient values were acknowledged. However, it was not reimbursed in the NL due to  insufficient economic data.</a:t>
                      </a:r>
                      <a:endParaRPr lang="en-US" sz="1600" b="0" dirty="0">
                        <a:solidFill>
                          <a:schemeClr val="tx1">
                            <a:lumMod val="50000"/>
                          </a:schemeClr>
                        </a:solidFill>
                      </a:endParaRPr>
                    </a:p>
                  </a:txBody>
                  <a:tcPr anchor="ct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34209952"/>
                  </a:ext>
                </a:extLst>
              </a:tr>
              <a:tr h="3444997">
                <a:tc>
                  <a:txBody>
                    <a:bodyPr/>
                    <a:lstStyle/>
                    <a:p>
                      <a:pPr marL="0" indent="0">
                        <a:spcBef>
                          <a:spcPts val="600"/>
                        </a:spcBef>
                        <a:buFont typeface="+mj-lt"/>
                        <a:buNone/>
                      </a:pPr>
                      <a:r>
                        <a:rPr lang="en-US" sz="1600" b="1" i="0">
                          <a:solidFill>
                            <a:schemeClr val="tx1"/>
                          </a:solidFill>
                        </a:rPr>
                        <a:t>1. Some potential patient experience values</a:t>
                      </a:r>
                      <a:r>
                        <a:rPr lang="en-US" sz="1600" b="1" i="0" baseline="0">
                          <a:solidFill>
                            <a:schemeClr val="tx1"/>
                          </a:solidFill>
                        </a:rPr>
                        <a:t> were recognised by payers, how they impacted the decision is unknown</a:t>
                      </a:r>
                      <a:endParaRPr lang="en-US" sz="1600" i="0">
                        <a:solidFill>
                          <a:schemeClr val="tx1"/>
                        </a:solidFill>
                      </a:endParaRPr>
                    </a:p>
                    <a:p>
                      <a:pPr marL="742950" lvl="1" indent="-285750">
                        <a:spcBef>
                          <a:spcPts val="600"/>
                        </a:spcBef>
                        <a:buFontTx/>
                        <a:buChar char="-"/>
                      </a:pPr>
                      <a:r>
                        <a:rPr lang="en-US" sz="1600" i="0">
                          <a:solidFill>
                            <a:schemeClr val="tx1"/>
                          </a:solidFill>
                        </a:rPr>
                        <a:t>Preventing readmissions to hospital and reducing carer burden</a:t>
                      </a:r>
                      <a:r>
                        <a:rPr lang="en-US" sz="1600" i="0" baseline="0">
                          <a:solidFill>
                            <a:schemeClr val="tx1"/>
                          </a:solidFill>
                        </a:rPr>
                        <a:t> were acknowledged in payer’s review reports</a:t>
                      </a:r>
                      <a:endParaRPr lang="en-US" sz="1600" i="0">
                        <a:solidFill>
                          <a:schemeClr val="tx1"/>
                        </a:solidFill>
                      </a:endParaRPr>
                    </a:p>
                    <a:p>
                      <a:pPr marL="0" indent="0">
                        <a:spcBef>
                          <a:spcPts val="600"/>
                        </a:spcBef>
                        <a:buFont typeface="+mj-lt"/>
                        <a:buNone/>
                      </a:pPr>
                      <a:r>
                        <a:rPr lang="en-US" sz="1600" b="1" i="0">
                          <a:solidFill>
                            <a:schemeClr val="tx1"/>
                          </a:solidFill>
                        </a:rPr>
                        <a:t>2. However, outcome value especially</a:t>
                      </a:r>
                      <a:r>
                        <a:rPr lang="en-US" sz="1600" b="1" i="0" baseline="0">
                          <a:solidFill>
                            <a:schemeClr val="tx1"/>
                          </a:solidFill>
                        </a:rPr>
                        <a:t> cost benefit is generally the key decision maker</a:t>
                      </a:r>
                      <a:endParaRPr lang="en-US" sz="1600" i="0">
                        <a:solidFill>
                          <a:schemeClr val="tx1"/>
                        </a:solidFill>
                      </a:endParaRPr>
                    </a:p>
                    <a:p>
                      <a:pPr marL="742950" lvl="1" indent="-285750">
                        <a:spcBef>
                          <a:spcPts val="600"/>
                        </a:spcBef>
                        <a:buFontTx/>
                        <a:buChar char="-"/>
                      </a:pPr>
                      <a:r>
                        <a:rPr lang="en-US" sz="1600" i="0">
                          <a:solidFill>
                            <a:schemeClr val="tx1"/>
                          </a:solidFill>
                        </a:rPr>
                        <a:t>Even though</a:t>
                      </a:r>
                      <a:r>
                        <a:rPr lang="en-US" sz="1600" i="0" baseline="0">
                          <a:solidFill>
                            <a:schemeClr val="tx1"/>
                          </a:solidFill>
                        </a:rPr>
                        <a:t> ZIN acknowledged patient experience value, </a:t>
                      </a:r>
                      <a:r>
                        <a:rPr lang="en-US" sz="1600" b="0" i="0" baseline="0">
                          <a:solidFill>
                            <a:schemeClr val="tx1">
                              <a:lumMod val="50000"/>
                            </a:schemeClr>
                          </a:solidFill>
                        </a:rPr>
                        <a:t>Rifaximin</a:t>
                      </a:r>
                      <a:r>
                        <a:rPr lang="en-US" sz="1600" b="0" baseline="0">
                          <a:solidFill>
                            <a:schemeClr val="tx1">
                              <a:lumMod val="50000"/>
                            </a:schemeClr>
                          </a:solidFill>
                        </a:rPr>
                        <a:t> was not reimbursed </a:t>
                      </a:r>
                      <a:r>
                        <a:rPr lang="en-US" sz="1600" i="0" baseline="0">
                          <a:solidFill>
                            <a:schemeClr val="tx1"/>
                          </a:solidFill>
                        </a:rPr>
                        <a:t> due to not robust economic data</a:t>
                      </a:r>
                      <a:endParaRPr lang="en-US" sz="1600" i="0" baseline="0" dirty="0">
                        <a:solidFill>
                          <a:schemeClr val="tx1"/>
                        </a:solidFill>
                      </a:endParaRPr>
                    </a:p>
                  </a:txBody>
                  <a:tcPr anchor="ctr">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xmlns="" val="424758705"/>
                  </a:ext>
                </a:extLst>
              </a:tr>
            </a:tbl>
          </a:graphicData>
        </a:graphic>
      </p:graphicFrame>
      <p:sp>
        <p:nvSpPr>
          <p:cNvPr id="16" name="Arrow: Pentagon 15">
            <a:extLst>
              <a:ext uri="{FF2B5EF4-FFF2-40B4-BE49-F238E27FC236}">
                <a16:creationId xmlns:a16="http://schemas.microsoft.com/office/drawing/2014/main" xmlns="" id="{78CE7C32-8C5F-4DBB-B556-5AF39C9A7BDF}"/>
              </a:ext>
            </a:extLst>
          </p:cNvPr>
          <p:cNvSpPr/>
          <p:nvPr/>
        </p:nvSpPr>
        <p:spPr>
          <a:xfrm>
            <a:off x="384694" y="1590674"/>
            <a:ext cx="2358506" cy="1027835"/>
          </a:xfrm>
          <a:prstGeom prst="homePlate">
            <a:avLst/>
          </a:prstGeom>
          <a:solidFill>
            <a:schemeClr val="bg1"/>
          </a:soli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en-US" sz="1600" b="1">
                <a:solidFill>
                  <a:schemeClr val="accent2"/>
                </a:solidFill>
              </a:rPr>
              <a:t>Product summary</a:t>
            </a:r>
            <a:endParaRPr lang="en-US" sz="1600" b="1" dirty="0">
              <a:solidFill>
                <a:schemeClr val="accent2"/>
              </a:solidFill>
            </a:endParaRPr>
          </a:p>
        </p:txBody>
      </p:sp>
      <p:sp>
        <p:nvSpPr>
          <p:cNvPr id="17" name="Arrow: Pentagon 16">
            <a:extLst>
              <a:ext uri="{FF2B5EF4-FFF2-40B4-BE49-F238E27FC236}">
                <a16:creationId xmlns:a16="http://schemas.microsoft.com/office/drawing/2014/main" xmlns="" id="{75C88199-F4FD-4431-97DC-E83833BEC1CF}"/>
              </a:ext>
            </a:extLst>
          </p:cNvPr>
          <p:cNvSpPr/>
          <p:nvPr/>
        </p:nvSpPr>
        <p:spPr>
          <a:xfrm>
            <a:off x="384692" y="2927541"/>
            <a:ext cx="2358507" cy="3151286"/>
          </a:xfrm>
          <a:prstGeom prst="homePlate">
            <a:avLst>
              <a:gd name="adj" fmla="val 24741"/>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en-US" sz="1600" b="1">
                <a:solidFill>
                  <a:schemeClr val="accent1"/>
                </a:solidFill>
              </a:rPr>
              <a:t>Key takeaways</a:t>
            </a:r>
            <a:endParaRPr lang="en-US" sz="1600" b="1" dirty="0">
              <a:solidFill>
                <a:schemeClr val="accent1"/>
              </a:solidFill>
            </a:endParaRPr>
          </a:p>
        </p:txBody>
      </p:sp>
      <p:sp>
        <p:nvSpPr>
          <p:cNvPr id="20" name="TextBox 19">
            <a:extLst>
              <a:ext uri="{FF2B5EF4-FFF2-40B4-BE49-F238E27FC236}">
                <a16:creationId xmlns:a16="http://schemas.microsoft.com/office/drawing/2014/main" xmlns="" id="{F8345339-84DF-40F7-A0C8-C969E40942B7}"/>
              </a:ext>
            </a:extLst>
          </p:cNvPr>
          <p:cNvSpPr txBox="1"/>
          <p:nvPr/>
        </p:nvSpPr>
        <p:spPr>
          <a:xfrm>
            <a:off x="384693" y="6346817"/>
            <a:ext cx="1508746" cy="230832"/>
          </a:xfrm>
          <a:prstGeom prst="rect">
            <a:avLst/>
          </a:prstGeom>
          <a:noFill/>
        </p:spPr>
        <p:txBody>
          <a:bodyPr wrap="none" rtlCol="0">
            <a:spAutoFit/>
          </a:bodyPr>
          <a:lstStyle/>
          <a:p>
            <a:r>
              <a:rPr lang="en-US" sz="900">
                <a:latin typeface="Arial Narrow" panose="020B0606020202030204" pitchFamily="34" charset="0"/>
              </a:rPr>
              <a:t>Source: IQVIA HTA Accelerator</a:t>
            </a:r>
            <a:endParaRPr lang="en-US" sz="900" dirty="0">
              <a:latin typeface="Arial Narrow" panose="020B0606020202030204" pitchFamily="34" charset="0"/>
            </a:endParaRPr>
          </a:p>
        </p:txBody>
      </p:sp>
      <p:sp>
        <p:nvSpPr>
          <p:cNvPr id="19" name="Title 1">
            <a:extLst>
              <a:ext uri="{FF2B5EF4-FFF2-40B4-BE49-F238E27FC236}">
                <a16:creationId xmlns:a16="http://schemas.microsoft.com/office/drawing/2014/main" xmlns="" id="{EE5E0B81-D49E-427B-AC16-0858E1596671}"/>
              </a:ext>
            </a:extLst>
          </p:cNvPr>
          <p:cNvSpPr>
            <a:spLocks noGrp="1"/>
          </p:cNvSpPr>
          <p:nvPr>
            <p:ph type="title"/>
          </p:nvPr>
        </p:nvSpPr>
        <p:spPr>
          <a:xfrm>
            <a:off x="384693" y="294468"/>
            <a:ext cx="11803680" cy="768263"/>
          </a:xfrm>
        </p:spPr>
        <p:txBody>
          <a:bodyPr anchor="t"/>
          <a:lstStyle/>
          <a:p>
            <a:r>
              <a:rPr lang="en-US"/>
              <a:t>Payers mentioned patient related values such as QoL and reduced carer burden but clinical/economic outcomes were decision drivers</a:t>
            </a:r>
            <a:endParaRPr lang="en-US" dirty="0"/>
          </a:p>
        </p:txBody>
      </p:sp>
      <p:sp>
        <p:nvSpPr>
          <p:cNvPr id="18" name="TextBox 17">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Rifaximin</a:t>
            </a:r>
            <a:endParaRPr lang="en-US" sz="1400" b="1" dirty="0">
              <a:solidFill>
                <a:schemeClr val="bg1"/>
              </a:solidFill>
            </a:endParaRPr>
          </a:p>
        </p:txBody>
      </p:sp>
    </p:spTree>
    <p:extLst>
      <p:ext uri="{BB962C8B-B14F-4D97-AF65-F5344CB8AC3E}">
        <p14:creationId xmlns:p14="http://schemas.microsoft.com/office/powerpoint/2010/main" val="2490077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F6310E86-7590-4378-B415-109F140C508C}"/>
              </a:ext>
            </a:extLst>
          </p:cNvPr>
          <p:cNvGraphicFramePr>
            <a:graphicFrameLocks noChangeAspect="1"/>
          </p:cNvGraphicFramePr>
          <p:nvPr>
            <p:custDataLst>
              <p:tags r:id="rId2"/>
            </p:custDataLst>
            <p:extLst>
              <p:ext uri="{D42A27DB-BD31-4B8C-83A1-F6EECF244321}">
                <p14:modId xmlns:p14="http://schemas.microsoft.com/office/powerpoint/2010/main" val="3018377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7" name="think-cell Slide" r:id="rId6" imgW="216" imgH="216" progId="TCLayout.ActiveDocument.1">
                  <p:embed/>
                </p:oleObj>
              </mc:Choice>
              <mc:Fallback>
                <p:oleObj name="think-cell Slide" r:id="rId6" imgW="216" imgH="216" progId="TCLayout.ActiveDocument.1">
                  <p:embed/>
                  <p:pic>
                    <p:nvPicPr>
                      <p:cNvPr id="7" name="Object 6" hidden="1">
                        <a:extLst>
                          <a:ext uri="{FF2B5EF4-FFF2-40B4-BE49-F238E27FC236}">
                            <a16:creationId xmlns:a16="http://schemas.microsoft.com/office/drawing/2014/main" xmlns="" id="{F6310E86-7590-4378-B415-109F140C508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AF2666F0-E14D-465A-8659-E2D072C60F5B}"/>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a:t>In summary, Targaxan provided the following key value, highlighted in green and yellow, to the healthcare system</a:t>
            </a:r>
            <a:endParaRPr lang="en-US" dirty="0"/>
          </a:p>
        </p:txBody>
      </p:sp>
      <p:graphicFrame>
        <p:nvGraphicFramePr>
          <p:cNvPr id="4" name="Table 3">
            <a:extLst>
              <a:ext uri="{FF2B5EF4-FFF2-40B4-BE49-F238E27FC236}">
                <a16:creationId xmlns:a16="http://schemas.microsoft.com/office/drawing/2014/main" xmlns="" id="{10B5B9AB-3DF8-43F6-A3FB-9DB124106A2E}"/>
              </a:ext>
            </a:extLst>
          </p:cNvPr>
          <p:cNvGraphicFramePr>
            <a:graphicFrameLocks noGrp="1"/>
          </p:cNvGraphicFramePr>
          <p:nvPr>
            <p:extLst>
              <p:ext uri="{D42A27DB-BD31-4B8C-83A1-F6EECF244321}">
                <p14:modId xmlns:p14="http://schemas.microsoft.com/office/powerpoint/2010/main" val="2231917910"/>
              </p:ext>
            </p:extLst>
          </p:nvPr>
        </p:nvGraphicFramePr>
        <p:xfrm>
          <a:off x="395370" y="1373615"/>
          <a:ext cx="11327884" cy="4236720"/>
        </p:xfrm>
        <a:graphic>
          <a:graphicData uri="http://schemas.openxmlformats.org/drawingml/2006/table">
            <a:tbl>
              <a:tblPr bandRow="1">
                <a:tableStyleId>{2D5ABB26-0587-4C30-8999-92F81FD0307C}</a:tableStyleId>
              </a:tblPr>
              <a:tblGrid>
                <a:gridCol w="1405438">
                  <a:extLst>
                    <a:ext uri="{9D8B030D-6E8A-4147-A177-3AD203B41FA5}">
                      <a16:colId xmlns:a16="http://schemas.microsoft.com/office/drawing/2014/main" xmlns="" val="3011871056"/>
                    </a:ext>
                  </a:extLst>
                </a:gridCol>
                <a:gridCol w="1653741">
                  <a:extLst>
                    <a:ext uri="{9D8B030D-6E8A-4147-A177-3AD203B41FA5}">
                      <a16:colId xmlns:a16="http://schemas.microsoft.com/office/drawing/2014/main" xmlns="" val="4202559813"/>
                    </a:ext>
                  </a:extLst>
                </a:gridCol>
                <a:gridCol w="1653741">
                  <a:extLst>
                    <a:ext uri="{9D8B030D-6E8A-4147-A177-3AD203B41FA5}">
                      <a16:colId xmlns:a16="http://schemas.microsoft.com/office/drawing/2014/main" xmlns="" val="3095685601"/>
                    </a:ext>
                  </a:extLst>
                </a:gridCol>
                <a:gridCol w="1653741">
                  <a:extLst>
                    <a:ext uri="{9D8B030D-6E8A-4147-A177-3AD203B41FA5}">
                      <a16:colId xmlns:a16="http://schemas.microsoft.com/office/drawing/2014/main" xmlns="" val="2065100940"/>
                    </a:ext>
                  </a:extLst>
                </a:gridCol>
                <a:gridCol w="1653741">
                  <a:extLst>
                    <a:ext uri="{9D8B030D-6E8A-4147-A177-3AD203B41FA5}">
                      <a16:colId xmlns:a16="http://schemas.microsoft.com/office/drawing/2014/main" xmlns="" val="2540257438"/>
                    </a:ext>
                  </a:extLst>
                </a:gridCol>
                <a:gridCol w="1653741">
                  <a:extLst>
                    <a:ext uri="{9D8B030D-6E8A-4147-A177-3AD203B41FA5}">
                      <a16:colId xmlns:a16="http://schemas.microsoft.com/office/drawing/2014/main" xmlns="" val="1687429742"/>
                    </a:ext>
                  </a:extLst>
                </a:gridCol>
                <a:gridCol w="1653741">
                  <a:extLst>
                    <a:ext uri="{9D8B030D-6E8A-4147-A177-3AD203B41FA5}">
                      <a16:colId xmlns:a16="http://schemas.microsoft.com/office/drawing/2014/main" xmlns="" val="4265865584"/>
                    </a:ext>
                  </a:extLst>
                </a:gridCol>
              </a:tblGrid>
              <a:tr h="370840">
                <a:tc>
                  <a:txBody>
                    <a:bodyPr/>
                    <a:lstStyle/>
                    <a:p>
                      <a:pPr algn="ctr"/>
                      <a:r>
                        <a:rPr lang="en-US" sz="1400" b="1"/>
                        <a:t>VALUE DIMENSION</a:t>
                      </a:r>
                      <a:endParaRPr lang="en-US" sz="1400" dirty="0"/>
                    </a:p>
                  </a:txBody>
                  <a:tcPr anchor="ctr"/>
                </a:tc>
                <a:tc gridSpan="3">
                  <a:txBody>
                    <a:bodyPr/>
                    <a:lstStyle/>
                    <a:p>
                      <a:pPr algn="ctr"/>
                      <a:r>
                        <a:rPr lang="en-US" sz="1400" b="1" dirty="0">
                          <a:solidFill>
                            <a:schemeClr val="bg1"/>
                          </a:solidFill>
                        </a:rPr>
                        <a:t>Outcome </a:t>
                      </a:r>
                    </a:p>
                  </a:txBody>
                  <a:tcPr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263374627"/>
                  </a:ext>
                </a:extLst>
              </a:tr>
              <a:tr h="370840">
                <a:tc>
                  <a:txBody>
                    <a:bodyPr/>
                    <a:lstStyle/>
                    <a:p>
                      <a:pPr algn="ctr"/>
                      <a:r>
                        <a:rPr lang="en-US" sz="1400" b="1"/>
                        <a:t>VALUE EXPRESSION</a:t>
                      </a:r>
                      <a:endParaRPr lang="en-US" sz="1400" b="1" dirty="0"/>
                    </a:p>
                  </a:txBody>
                  <a:tcPr anchor="ctr"/>
                </a:tc>
                <a:tc>
                  <a:txBody>
                    <a:bodyPr/>
                    <a:lstStyle/>
                    <a:p>
                      <a:pPr algn="ctr"/>
                      <a:r>
                        <a:rPr lang="en-US" sz="1400" b="1">
                          <a:solidFill>
                            <a:schemeClr val="tx2"/>
                          </a:solidFill>
                        </a:rPr>
                        <a:t>Clinical outcome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640080">
                <a:tc rowSpan="5">
                  <a:txBody>
                    <a:bodyPr/>
                    <a:lstStyle/>
                    <a:p>
                      <a:pPr algn="ctr"/>
                      <a:r>
                        <a:rPr lang="en-US" sz="1400" b="1" dirty="0"/>
                        <a:t>VALUE DRIVERS </a:t>
                      </a:r>
                    </a:p>
                  </a:txBody>
                  <a:tcPr>
                    <a:lnR w="76200" cap="flat" cmpd="sng" algn="ctr">
                      <a:solidFill>
                        <a:schemeClr val="bg1"/>
                      </a:solidFill>
                      <a:prstDash val="solid"/>
                      <a:round/>
                      <a:headEnd type="none" w="med" len="med"/>
                      <a:tailEnd type="none" w="med" len="med"/>
                    </a:lnR>
                  </a:tcPr>
                </a:tc>
                <a:tc>
                  <a:txBody>
                    <a:bodyPr/>
                    <a:lstStyle/>
                    <a:p>
                      <a:pPr algn="ctr"/>
                      <a:r>
                        <a:rPr lang="en-US" sz="1200">
                          <a:solidFill>
                            <a:schemeClr val="tx2"/>
                          </a:solidFill>
                        </a:rPr>
                        <a:t>Efficacy benefit</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kern="1200">
                          <a:solidFill>
                            <a:schemeClr val="tx2"/>
                          </a:solidFill>
                          <a:latin typeface="+mn-lt"/>
                          <a:ea typeface="+mn-ea"/>
                          <a:cs typeface="+mn-cs"/>
                        </a:rPr>
                        <a:t>Cost effectiveness</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Reduced R&amp;D costs / risks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a:solidFill>
                            <a:schemeClr val="tx2"/>
                          </a:solidFill>
                        </a:rPr>
                        <a:t>Lower dose burden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200">
                          <a:solidFill>
                            <a:schemeClr val="tx2"/>
                          </a:solidFill>
                        </a:rPr>
                        <a:t>Reduced resource/facility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extLst>
                  <a:ext uri="{0D108BD9-81ED-4DB2-BD59-A6C34878D82A}">
                    <a16:rowId xmlns:a16="http://schemas.microsoft.com/office/drawing/2014/main" xmlns="" val="804651146"/>
                  </a:ext>
                </a:extLst>
              </a:tr>
              <a:tr h="640080">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AE/safety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Reduced budget impact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a:r>
                        <a:rPr lang="en-US" sz="1200">
                          <a:solidFill>
                            <a:schemeClr val="tx2"/>
                          </a:solidFill>
                        </a:rPr>
                        <a:t>Efficient resource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Easier administration/use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877651184"/>
                  </a:ext>
                </a:extLst>
              </a:tr>
              <a:tr h="640080">
                <a:tc vMerge="1">
                  <a:txBody>
                    <a:bodyPr/>
                    <a:lstStyle/>
                    <a:p>
                      <a:pPr algn="ctr"/>
                      <a:endParaRPr lang="en-GB" sz="1400" dirty="0"/>
                    </a:p>
                  </a:txBody>
                  <a:tcPr anchor="ctr"/>
                </a:tc>
                <a:tc>
                  <a:txBody>
                    <a:bodyPr/>
                    <a:lstStyle/>
                    <a:p>
                      <a:pPr algn="ctr"/>
                      <a:r>
                        <a:rPr lang="en-US" sz="1200">
                          <a:solidFill>
                            <a:schemeClr val="tx2"/>
                          </a:solidFill>
                        </a:rPr>
                        <a:t>HRQoL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Price reduction due to competition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768290457"/>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4005199636"/>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2888909565"/>
                  </a:ext>
                </a:extLst>
              </a:tr>
            </a:tbl>
          </a:graphicData>
        </a:graphic>
      </p:graphicFrame>
      <p:sp>
        <p:nvSpPr>
          <p:cNvPr id="5" name="Rectangle 4"/>
          <p:cNvSpPr/>
          <p:nvPr/>
        </p:nvSpPr>
        <p:spPr>
          <a:xfrm>
            <a:off x="4220053" y="6453261"/>
            <a:ext cx="1955664" cy="2726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Key Value Proposition</a:t>
            </a:r>
            <a:endParaRPr lang="en-US" sz="1200" dirty="0">
              <a:solidFill>
                <a:schemeClr val="tx1"/>
              </a:solidFill>
            </a:endParaRPr>
          </a:p>
        </p:txBody>
      </p:sp>
      <p:sp>
        <p:nvSpPr>
          <p:cNvPr id="6" name="Rectangle 5"/>
          <p:cNvSpPr/>
          <p:nvPr/>
        </p:nvSpPr>
        <p:spPr>
          <a:xfrm>
            <a:off x="6412267" y="6453261"/>
            <a:ext cx="2675461" cy="272684"/>
          </a:xfrm>
          <a:prstGeom prst="rect">
            <a:avLst/>
          </a:prstGeom>
          <a:solidFill>
            <a:srgbClr val="FFE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Not mentioned but value provided</a:t>
            </a:r>
            <a:endParaRPr lang="en-US" sz="1200" dirty="0">
              <a:solidFill>
                <a:schemeClr val="tx1"/>
              </a:solidFill>
            </a:endParaRPr>
          </a:p>
        </p:txBody>
      </p:sp>
      <p:sp>
        <p:nvSpPr>
          <p:cNvPr id="10" name="TextBox 9">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Rifaximin</a:t>
            </a:r>
            <a:endParaRPr lang="en-US" sz="1400" b="1" dirty="0">
              <a:solidFill>
                <a:schemeClr val="bg1"/>
              </a:solidFill>
            </a:endParaRPr>
          </a:p>
        </p:txBody>
      </p:sp>
      <p:sp>
        <p:nvSpPr>
          <p:cNvPr id="9" name="Rectangle 8">
            <a:extLst>
              <a:ext uri="{FF2B5EF4-FFF2-40B4-BE49-F238E27FC236}">
                <a16:creationId xmlns:a16="http://schemas.microsoft.com/office/drawing/2014/main" xmlns="" id="{A68F5EEF-3B0E-4878-99E7-A1E43EF2D7D7}"/>
              </a:ext>
            </a:extLst>
          </p:cNvPr>
          <p:cNvSpPr/>
          <p:nvPr/>
        </p:nvSpPr>
        <p:spPr>
          <a:xfrm>
            <a:off x="698091" y="5352198"/>
            <a:ext cx="6096000" cy="400110"/>
          </a:xfrm>
          <a:prstGeom prst="rect">
            <a:avLst/>
          </a:prstGeom>
        </p:spPr>
        <p:txBody>
          <a:bodyPr>
            <a:spAutoFit/>
          </a:bodyPr>
          <a:lstStyle/>
          <a:p>
            <a:r>
              <a:rPr lang="en-US" sz="1000" dirty="0">
                <a:solidFill>
                  <a:srgbClr val="000000"/>
                </a:solidFill>
                <a:latin typeface="+mj-lt"/>
              </a:rPr>
              <a:t>Note: The Cost effectiveness and reduced budget impact shown here represent proposed values in payer discussions. Exact calculations regarding these measures were not available.</a:t>
            </a:r>
            <a:endParaRPr lang="en-US" sz="1000" dirty="0">
              <a:latin typeface="+mj-lt"/>
            </a:endParaRPr>
          </a:p>
        </p:txBody>
      </p:sp>
    </p:spTree>
    <p:extLst>
      <p:ext uri="{BB962C8B-B14F-4D97-AF65-F5344CB8AC3E}">
        <p14:creationId xmlns:p14="http://schemas.microsoft.com/office/powerpoint/2010/main" val="4256727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7C2F4F2A-7049-4A3C-B15B-D4AD5FC7EEA8}"/>
              </a:ext>
            </a:extLst>
          </p:cNvPr>
          <p:cNvGraphicFramePr>
            <a:graphicFrameLocks noChangeAspect="1"/>
          </p:cNvGraphicFramePr>
          <p:nvPr>
            <p:custDataLst>
              <p:tags r:id="rId2"/>
            </p:custDataLst>
            <p:extLst>
              <p:ext uri="{D42A27DB-BD31-4B8C-83A1-F6EECF244321}">
                <p14:modId xmlns:p14="http://schemas.microsoft.com/office/powerpoint/2010/main" val="399040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1"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7C2F4F2A-7049-4A3C-B15B-D4AD5FC7EEA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DC50ABDA-0254-42BA-AC6F-CB971459200B}"/>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a:t>Of the proposed values, values in clinical outcome were fully recognised and some values in Experience partially recognised</a:t>
            </a:r>
            <a:endParaRPr lang="en-US" dirty="0"/>
          </a:p>
        </p:txBody>
      </p:sp>
      <p:graphicFrame>
        <p:nvGraphicFramePr>
          <p:cNvPr id="4" name="Table 3">
            <a:extLst>
              <a:ext uri="{FF2B5EF4-FFF2-40B4-BE49-F238E27FC236}">
                <a16:creationId xmlns:a16="http://schemas.microsoft.com/office/drawing/2014/main" xmlns="" id="{10B5B9AB-3DF8-43F6-A3FB-9DB124106A2E}"/>
              </a:ext>
            </a:extLst>
          </p:cNvPr>
          <p:cNvGraphicFramePr>
            <a:graphicFrameLocks noGrp="1"/>
          </p:cNvGraphicFramePr>
          <p:nvPr>
            <p:extLst>
              <p:ext uri="{D42A27DB-BD31-4B8C-83A1-F6EECF244321}">
                <p14:modId xmlns:p14="http://schemas.microsoft.com/office/powerpoint/2010/main" val="1993799293"/>
              </p:ext>
            </p:extLst>
          </p:nvPr>
        </p:nvGraphicFramePr>
        <p:xfrm>
          <a:off x="395370" y="1373615"/>
          <a:ext cx="11327884" cy="4236720"/>
        </p:xfrm>
        <a:graphic>
          <a:graphicData uri="http://schemas.openxmlformats.org/drawingml/2006/table">
            <a:tbl>
              <a:tblPr bandRow="1">
                <a:tableStyleId>{2D5ABB26-0587-4C30-8999-92F81FD0307C}</a:tableStyleId>
              </a:tblPr>
              <a:tblGrid>
                <a:gridCol w="1405438">
                  <a:extLst>
                    <a:ext uri="{9D8B030D-6E8A-4147-A177-3AD203B41FA5}">
                      <a16:colId xmlns:a16="http://schemas.microsoft.com/office/drawing/2014/main" xmlns="" val="3011871056"/>
                    </a:ext>
                  </a:extLst>
                </a:gridCol>
                <a:gridCol w="1653741">
                  <a:extLst>
                    <a:ext uri="{9D8B030D-6E8A-4147-A177-3AD203B41FA5}">
                      <a16:colId xmlns:a16="http://schemas.microsoft.com/office/drawing/2014/main" xmlns="" val="4202559813"/>
                    </a:ext>
                  </a:extLst>
                </a:gridCol>
                <a:gridCol w="1653741">
                  <a:extLst>
                    <a:ext uri="{9D8B030D-6E8A-4147-A177-3AD203B41FA5}">
                      <a16:colId xmlns:a16="http://schemas.microsoft.com/office/drawing/2014/main" xmlns="" val="3095685601"/>
                    </a:ext>
                  </a:extLst>
                </a:gridCol>
                <a:gridCol w="1653741">
                  <a:extLst>
                    <a:ext uri="{9D8B030D-6E8A-4147-A177-3AD203B41FA5}">
                      <a16:colId xmlns:a16="http://schemas.microsoft.com/office/drawing/2014/main" xmlns="" val="2065100940"/>
                    </a:ext>
                  </a:extLst>
                </a:gridCol>
                <a:gridCol w="1653741">
                  <a:extLst>
                    <a:ext uri="{9D8B030D-6E8A-4147-A177-3AD203B41FA5}">
                      <a16:colId xmlns:a16="http://schemas.microsoft.com/office/drawing/2014/main" xmlns="" val="2540257438"/>
                    </a:ext>
                  </a:extLst>
                </a:gridCol>
                <a:gridCol w="1653741">
                  <a:extLst>
                    <a:ext uri="{9D8B030D-6E8A-4147-A177-3AD203B41FA5}">
                      <a16:colId xmlns:a16="http://schemas.microsoft.com/office/drawing/2014/main" xmlns="" val="1687429742"/>
                    </a:ext>
                  </a:extLst>
                </a:gridCol>
                <a:gridCol w="1653741">
                  <a:extLst>
                    <a:ext uri="{9D8B030D-6E8A-4147-A177-3AD203B41FA5}">
                      <a16:colId xmlns:a16="http://schemas.microsoft.com/office/drawing/2014/main" xmlns="" val="4265865584"/>
                    </a:ext>
                  </a:extLst>
                </a:gridCol>
              </a:tblGrid>
              <a:tr h="370840">
                <a:tc>
                  <a:txBody>
                    <a:bodyPr/>
                    <a:lstStyle/>
                    <a:p>
                      <a:pPr algn="ctr"/>
                      <a:r>
                        <a:rPr lang="en-US" sz="1400" b="1"/>
                        <a:t>VALUE DIMENSION</a:t>
                      </a:r>
                      <a:endParaRPr lang="en-US" sz="1400" dirty="0"/>
                    </a:p>
                  </a:txBody>
                  <a:tcPr anchor="ctr"/>
                </a:tc>
                <a:tc gridSpan="3">
                  <a:txBody>
                    <a:bodyPr/>
                    <a:lstStyle/>
                    <a:p>
                      <a:pPr algn="ctr"/>
                      <a:r>
                        <a:rPr lang="en-US" sz="1400" b="1" dirty="0">
                          <a:solidFill>
                            <a:schemeClr val="bg1"/>
                          </a:solidFill>
                        </a:rPr>
                        <a:t>Outcome </a:t>
                      </a:r>
                    </a:p>
                  </a:txBody>
                  <a:tcPr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263374627"/>
                  </a:ext>
                </a:extLst>
              </a:tr>
              <a:tr h="370840">
                <a:tc>
                  <a:txBody>
                    <a:bodyPr/>
                    <a:lstStyle/>
                    <a:p>
                      <a:pPr algn="ctr"/>
                      <a:r>
                        <a:rPr lang="en-US" sz="1400" b="1"/>
                        <a:t>VALUE EXPRESSION</a:t>
                      </a:r>
                      <a:endParaRPr lang="en-US" sz="1400" b="1" dirty="0"/>
                    </a:p>
                  </a:txBody>
                  <a:tcPr anchor="ctr"/>
                </a:tc>
                <a:tc>
                  <a:txBody>
                    <a:bodyPr/>
                    <a:lstStyle/>
                    <a:p>
                      <a:pPr algn="ctr"/>
                      <a:r>
                        <a:rPr lang="en-US" sz="1400" b="1">
                          <a:solidFill>
                            <a:schemeClr val="tx2"/>
                          </a:solidFill>
                        </a:rPr>
                        <a:t>Clinical outcome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640080">
                <a:tc rowSpan="5">
                  <a:txBody>
                    <a:bodyPr/>
                    <a:lstStyle/>
                    <a:p>
                      <a:pPr algn="ctr"/>
                      <a:r>
                        <a:rPr lang="en-US" sz="1400" b="1" dirty="0"/>
                        <a:t>VALUE DRIVERS </a:t>
                      </a:r>
                    </a:p>
                  </a:txBody>
                  <a:tcPr>
                    <a:lnR w="76200" cap="flat" cmpd="sng" algn="ctr">
                      <a:solidFill>
                        <a:schemeClr val="bg1"/>
                      </a:solidFill>
                      <a:prstDash val="solid"/>
                      <a:round/>
                      <a:headEnd type="none" w="med" len="med"/>
                      <a:tailEnd type="none" w="med" len="med"/>
                    </a:lnR>
                  </a:tcPr>
                </a:tc>
                <a:tc>
                  <a:txBody>
                    <a:bodyPr/>
                    <a:lstStyle/>
                    <a:p>
                      <a:pPr algn="ctr"/>
                      <a:r>
                        <a:rPr lang="en-US" sz="1200">
                          <a:solidFill>
                            <a:schemeClr val="tx2"/>
                          </a:solidFill>
                        </a:rPr>
                        <a:t>Efficacy benefit</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algn="ctr"/>
                      <a:r>
                        <a:rPr lang="en-US" sz="1200" kern="1200">
                          <a:solidFill>
                            <a:schemeClr val="tx2"/>
                          </a:solidFill>
                          <a:latin typeface="+mn-lt"/>
                          <a:ea typeface="+mn-ea"/>
                          <a:cs typeface="+mn-cs"/>
                        </a:rPr>
                        <a:t>Cost effectiveness</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200">
                          <a:solidFill>
                            <a:schemeClr val="tx2"/>
                          </a:solidFill>
                        </a:rPr>
                        <a:t>Reduced R&amp;D costs / risks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Lower dose burden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resource/facility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extLst>
                  <a:ext uri="{0D108BD9-81ED-4DB2-BD59-A6C34878D82A}">
                    <a16:rowId xmlns:a16="http://schemas.microsoft.com/office/drawing/2014/main" xmlns="" val="804651146"/>
                  </a:ext>
                </a:extLst>
              </a:tr>
              <a:tr h="640080">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AE/safety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Reduced budget impact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Efficient resource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Easier administration/use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877651184"/>
                  </a:ext>
                </a:extLst>
              </a:tr>
              <a:tr h="640080">
                <a:tc vMerge="1">
                  <a:txBody>
                    <a:bodyPr/>
                    <a:lstStyle/>
                    <a:p>
                      <a:pPr algn="ctr"/>
                      <a:endParaRPr lang="en-GB" sz="1400" dirty="0"/>
                    </a:p>
                  </a:txBody>
                  <a:tcPr anchor="ctr"/>
                </a:tc>
                <a:tc>
                  <a:txBody>
                    <a:bodyPr/>
                    <a:lstStyle/>
                    <a:p>
                      <a:pPr algn="ctr"/>
                      <a:r>
                        <a:rPr lang="en-US" sz="1200">
                          <a:solidFill>
                            <a:schemeClr val="tx2"/>
                          </a:solidFill>
                        </a:rPr>
                        <a:t>HRQoL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Price reduction due to competition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768290457"/>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4005199636"/>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2888909565"/>
                  </a:ext>
                </a:extLst>
              </a:tr>
            </a:tbl>
          </a:graphicData>
        </a:graphic>
      </p:graphicFrame>
      <p:sp>
        <p:nvSpPr>
          <p:cNvPr id="9" name="Rectangle 8"/>
          <p:cNvSpPr/>
          <p:nvPr/>
        </p:nvSpPr>
        <p:spPr>
          <a:xfrm>
            <a:off x="4220053" y="6453261"/>
            <a:ext cx="1364566" cy="28135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Fully recognised</a:t>
            </a:r>
            <a:endParaRPr lang="en-US" sz="1200" dirty="0">
              <a:solidFill>
                <a:schemeClr val="tx1"/>
              </a:solidFill>
            </a:endParaRPr>
          </a:p>
        </p:txBody>
      </p:sp>
      <p:sp>
        <p:nvSpPr>
          <p:cNvPr id="10" name="Rectangle 9"/>
          <p:cNvSpPr/>
          <p:nvPr/>
        </p:nvSpPr>
        <p:spPr>
          <a:xfrm>
            <a:off x="5793290" y="6441560"/>
            <a:ext cx="1507588" cy="30475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Partially recognised</a:t>
            </a:r>
            <a:endParaRPr lang="en-US" sz="1200" dirty="0">
              <a:solidFill>
                <a:schemeClr val="tx1"/>
              </a:solidFill>
            </a:endParaRPr>
          </a:p>
        </p:txBody>
      </p:sp>
      <p:sp>
        <p:nvSpPr>
          <p:cNvPr id="11" name="Rectangle 10"/>
          <p:cNvSpPr/>
          <p:nvPr/>
        </p:nvSpPr>
        <p:spPr>
          <a:xfrm>
            <a:off x="7509549" y="6441560"/>
            <a:ext cx="1507588" cy="3047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Not recognised</a:t>
            </a:r>
            <a:endParaRPr lang="en-US" sz="1200" dirty="0">
              <a:solidFill>
                <a:schemeClr val="tx1"/>
              </a:solidFill>
            </a:endParaRPr>
          </a:p>
        </p:txBody>
      </p:sp>
      <p:sp>
        <p:nvSpPr>
          <p:cNvPr id="12" name="TextBox 11"/>
          <p:cNvSpPr txBox="1"/>
          <p:nvPr/>
        </p:nvSpPr>
        <p:spPr>
          <a:xfrm>
            <a:off x="2053883" y="5829819"/>
            <a:ext cx="7779434" cy="338554"/>
          </a:xfrm>
          <a:prstGeom prst="rect">
            <a:avLst/>
          </a:prstGeom>
          <a:noFill/>
        </p:spPr>
        <p:txBody>
          <a:bodyPr wrap="square" rtlCol="0">
            <a:spAutoFit/>
          </a:bodyPr>
          <a:lstStyle/>
          <a:p>
            <a:pPr algn="ctr"/>
            <a:r>
              <a:rPr lang="en-US" sz="1600" b="1">
                <a:solidFill>
                  <a:schemeClr val="accent1"/>
                </a:solidFill>
              </a:rPr>
              <a:t>Value recognition varied across countries</a:t>
            </a:r>
            <a:endParaRPr lang="en-US" sz="1600" b="1" dirty="0">
              <a:solidFill>
                <a:schemeClr val="accent1"/>
              </a:solidFill>
            </a:endParaRPr>
          </a:p>
        </p:txBody>
      </p:sp>
      <p:sp>
        <p:nvSpPr>
          <p:cNvPr id="16" name="TextBox 15">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Rifaximin</a:t>
            </a:r>
            <a:endParaRPr lang="en-US" sz="1400" b="1" dirty="0">
              <a:solidFill>
                <a:schemeClr val="bg1"/>
              </a:solidFill>
            </a:endParaRPr>
          </a:p>
        </p:txBody>
      </p:sp>
      <p:sp>
        <p:nvSpPr>
          <p:cNvPr id="13" name="Rectangle 12">
            <a:extLst>
              <a:ext uri="{FF2B5EF4-FFF2-40B4-BE49-F238E27FC236}">
                <a16:creationId xmlns:a16="http://schemas.microsoft.com/office/drawing/2014/main" xmlns="" id="{8E72E75A-E500-454C-82F3-9DB3F98AEC3A}"/>
              </a:ext>
            </a:extLst>
          </p:cNvPr>
          <p:cNvSpPr/>
          <p:nvPr/>
        </p:nvSpPr>
        <p:spPr>
          <a:xfrm>
            <a:off x="698091" y="5352198"/>
            <a:ext cx="6096000" cy="400110"/>
          </a:xfrm>
          <a:prstGeom prst="rect">
            <a:avLst/>
          </a:prstGeom>
        </p:spPr>
        <p:txBody>
          <a:bodyPr>
            <a:spAutoFit/>
          </a:bodyPr>
          <a:lstStyle/>
          <a:p>
            <a:r>
              <a:rPr lang="en-US" sz="1000" dirty="0">
                <a:solidFill>
                  <a:srgbClr val="000000"/>
                </a:solidFill>
                <a:latin typeface="+mj-lt"/>
              </a:rPr>
              <a:t>Note: The Cost effectiveness and reduced budget impact shown here represent proposed values in payer discussions. Exact calculations regarding these measures were not available.</a:t>
            </a:r>
            <a:endParaRPr lang="en-US" sz="1000" dirty="0">
              <a:latin typeface="+mj-lt"/>
            </a:endParaRPr>
          </a:p>
        </p:txBody>
      </p:sp>
    </p:spTree>
    <p:extLst>
      <p:ext uri="{BB962C8B-B14F-4D97-AF65-F5344CB8AC3E}">
        <p14:creationId xmlns:p14="http://schemas.microsoft.com/office/powerpoint/2010/main" val="1252481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15568055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5" name="think-cell Slide" r:id="rId6" imgW="270" imgH="270" progId="TCLayout.ActiveDocument.1">
                  <p:embed/>
                </p:oleObj>
              </mc:Choice>
              <mc:Fallback>
                <p:oleObj name="think-cell Slide" r:id="rId6" imgW="270" imgH="270" progId="TCLayout.ActiveDocument.1">
                  <p:embed/>
                  <p:pic>
                    <p:nvPicPr>
                      <p:cNvPr id="10" name="Object 9"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62" name="Rectangle 61">
            <a:extLst>
              <a:ext uri="{FF2B5EF4-FFF2-40B4-BE49-F238E27FC236}">
                <a16:creationId xmlns:a16="http://schemas.microsoft.com/office/drawing/2014/main" xmlns="" id="{0788D39A-966A-4A3D-839B-F300C01D0366}"/>
              </a:ext>
            </a:extLst>
          </p:cNvPr>
          <p:cNvSpPr/>
          <p:nvPr/>
        </p:nvSpPr>
        <p:spPr>
          <a:xfrm>
            <a:off x="2007571" y="6317920"/>
            <a:ext cx="609600" cy="220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4" name="TextBox 63">
            <a:extLst>
              <a:ext uri="{FF2B5EF4-FFF2-40B4-BE49-F238E27FC236}">
                <a16:creationId xmlns:a16="http://schemas.microsoft.com/office/drawing/2014/main" xmlns="" id="{5EFCB274-11AC-4FE4-A2C5-7B2CBD01D4AD}"/>
              </a:ext>
            </a:extLst>
          </p:cNvPr>
          <p:cNvSpPr txBox="1"/>
          <p:nvPr/>
        </p:nvSpPr>
        <p:spPr>
          <a:xfrm>
            <a:off x="2602657" y="6305190"/>
            <a:ext cx="1427018" cy="246221"/>
          </a:xfrm>
          <a:prstGeom prst="rect">
            <a:avLst/>
          </a:prstGeom>
          <a:noFill/>
        </p:spPr>
        <p:txBody>
          <a:bodyPr wrap="square" rtlCol="0">
            <a:spAutoFit/>
          </a:bodyPr>
          <a:lstStyle/>
          <a:p>
            <a:r>
              <a:rPr lang="en-US" sz="1000"/>
              <a:t>Significantly important</a:t>
            </a:r>
            <a:endParaRPr lang="en-US" sz="1000" dirty="0"/>
          </a:p>
        </p:txBody>
      </p:sp>
      <p:sp>
        <p:nvSpPr>
          <p:cNvPr id="65" name="Rectangle 64">
            <a:extLst>
              <a:ext uri="{FF2B5EF4-FFF2-40B4-BE49-F238E27FC236}">
                <a16:creationId xmlns:a16="http://schemas.microsoft.com/office/drawing/2014/main" xmlns="" id="{E59415AB-F937-4BB5-882D-8CD22F0A53C0}"/>
              </a:ext>
            </a:extLst>
          </p:cNvPr>
          <p:cNvSpPr/>
          <p:nvPr/>
        </p:nvSpPr>
        <p:spPr>
          <a:xfrm>
            <a:off x="4242725" y="6317920"/>
            <a:ext cx="609600" cy="220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6" name="TextBox 65">
            <a:extLst>
              <a:ext uri="{FF2B5EF4-FFF2-40B4-BE49-F238E27FC236}">
                <a16:creationId xmlns:a16="http://schemas.microsoft.com/office/drawing/2014/main" xmlns="" id="{B4FF07F9-501D-4299-B191-EF724B9BF15C}"/>
              </a:ext>
            </a:extLst>
          </p:cNvPr>
          <p:cNvSpPr txBox="1"/>
          <p:nvPr/>
        </p:nvSpPr>
        <p:spPr>
          <a:xfrm>
            <a:off x="4852325" y="6305190"/>
            <a:ext cx="1617748" cy="246221"/>
          </a:xfrm>
          <a:prstGeom prst="rect">
            <a:avLst/>
          </a:prstGeom>
          <a:noFill/>
        </p:spPr>
        <p:txBody>
          <a:bodyPr wrap="square" rtlCol="0">
            <a:spAutoFit/>
          </a:bodyPr>
          <a:lstStyle/>
          <a:p>
            <a:r>
              <a:rPr lang="en-US" sz="1000"/>
              <a:t>Moderate</a:t>
            </a:r>
            <a:endParaRPr lang="en-US" sz="1000" dirty="0"/>
          </a:p>
        </p:txBody>
      </p:sp>
      <p:sp>
        <p:nvSpPr>
          <p:cNvPr id="67" name="Rectangle 66">
            <a:extLst>
              <a:ext uri="{FF2B5EF4-FFF2-40B4-BE49-F238E27FC236}">
                <a16:creationId xmlns:a16="http://schemas.microsoft.com/office/drawing/2014/main" xmlns="" id="{770B3D6A-13D0-403C-A5D0-BBB08F97993E}"/>
              </a:ext>
            </a:extLst>
          </p:cNvPr>
          <p:cNvSpPr/>
          <p:nvPr/>
        </p:nvSpPr>
        <p:spPr>
          <a:xfrm>
            <a:off x="5596917" y="6305190"/>
            <a:ext cx="609600" cy="2207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8" name="TextBox 67">
            <a:extLst>
              <a:ext uri="{FF2B5EF4-FFF2-40B4-BE49-F238E27FC236}">
                <a16:creationId xmlns:a16="http://schemas.microsoft.com/office/drawing/2014/main" xmlns="" id="{B503DB6A-767C-417B-8B7E-46308E83C864}"/>
              </a:ext>
            </a:extLst>
          </p:cNvPr>
          <p:cNvSpPr txBox="1"/>
          <p:nvPr/>
        </p:nvSpPr>
        <p:spPr>
          <a:xfrm>
            <a:off x="6264829" y="6305191"/>
            <a:ext cx="1518942" cy="246221"/>
          </a:xfrm>
          <a:prstGeom prst="rect">
            <a:avLst/>
          </a:prstGeom>
          <a:noFill/>
        </p:spPr>
        <p:txBody>
          <a:bodyPr wrap="square" rtlCol="0">
            <a:spAutoFit/>
          </a:bodyPr>
          <a:lstStyle/>
          <a:p>
            <a:r>
              <a:rPr lang="en-US" sz="1000"/>
              <a:t>Not important</a:t>
            </a:r>
            <a:endParaRPr lang="en-US" sz="1000" dirty="0"/>
          </a:p>
        </p:txBody>
      </p:sp>
      <p:sp>
        <p:nvSpPr>
          <p:cNvPr id="2" name="Title 1"/>
          <p:cNvSpPr>
            <a:spLocks noGrp="1"/>
          </p:cNvSpPr>
          <p:nvPr>
            <p:ph type="title"/>
          </p:nvPr>
        </p:nvSpPr>
        <p:spPr/>
        <p:txBody>
          <a:bodyPr/>
          <a:lstStyle/>
          <a:p>
            <a:r>
              <a:rPr lang="en-US"/>
              <a:t>In a few cases, payers would consider the key value propositions, it would only be done if clear economic benefits are shown</a:t>
            </a:r>
            <a:endParaRPr lang="en-US" dirty="0"/>
          </a:p>
        </p:txBody>
      </p:sp>
      <p:sp>
        <p:nvSpPr>
          <p:cNvPr id="17" name="TextBox 16">
            <a:extLst>
              <a:ext uri="{FF2B5EF4-FFF2-40B4-BE49-F238E27FC236}">
                <a16:creationId xmlns:a16="http://schemas.microsoft.com/office/drawing/2014/main" xmlns="" id="{BB6DD411-1220-4FA8-95CF-50F89E9D3331}"/>
              </a:ext>
            </a:extLst>
          </p:cNvPr>
          <p:cNvSpPr txBox="1"/>
          <p:nvPr/>
        </p:nvSpPr>
        <p:spPr>
          <a:xfrm>
            <a:off x="4657726" y="1181100"/>
            <a:ext cx="4010025" cy="338138"/>
          </a:xfrm>
          <a:prstGeom prst="rect">
            <a:avLst/>
          </a:prstGeom>
          <a:noFill/>
        </p:spPr>
        <p:txBody>
          <a:bodyPr wrap="square" rtlCol="0">
            <a:spAutoFit/>
          </a:bodyPr>
          <a:lstStyle/>
          <a:p>
            <a:r>
              <a:rPr lang="en-US" sz="1600" b="1"/>
              <a:t>Importance of key value propositions</a:t>
            </a:r>
            <a:endParaRPr lang="en-US" sz="1600" b="1" dirty="0"/>
          </a:p>
        </p:txBody>
      </p:sp>
      <p:sp>
        <p:nvSpPr>
          <p:cNvPr id="24" name="TextBox 23">
            <a:extLst>
              <a:ext uri="{FF2B5EF4-FFF2-40B4-BE49-F238E27FC236}">
                <a16:creationId xmlns:a16="http://schemas.microsoft.com/office/drawing/2014/main" xmlns="" id="{6E1DDDE7-2507-4C3B-A9AF-F2FBB5238944}"/>
              </a:ext>
            </a:extLst>
          </p:cNvPr>
          <p:cNvSpPr txBox="1"/>
          <p:nvPr/>
        </p:nvSpPr>
        <p:spPr>
          <a:xfrm>
            <a:off x="348705" y="6368711"/>
            <a:ext cx="1828800" cy="230832"/>
          </a:xfrm>
          <a:prstGeom prst="rect">
            <a:avLst/>
          </a:prstGeom>
          <a:noFill/>
        </p:spPr>
        <p:txBody>
          <a:bodyPr wrap="square" rtlCol="0">
            <a:spAutoFit/>
          </a:bodyPr>
          <a:lstStyle/>
          <a:p>
            <a:r>
              <a:rPr lang="en-US" sz="900">
                <a:latin typeface="Arial Narrow" panose="020B0606020202030204" pitchFamily="34" charset="0"/>
              </a:rPr>
              <a:t>Source: PMR (n=27)</a:t>
            </a:r>
            <a:endParaRPr lang="en-US" sz="900" dirty="0">
              <a:latin typeface="Arial Narrow" panose="020B0606020202030204" pitchFamily="34" charset="0"/>
            </a:endParaRPr>
          </a:p>
        </p:txBody>
      </p:sp>
      <p:graphicFrame>
        <p:nvGraphicFramePr>
          <p:cNvPr id="22" name="Table 21">
            <a:extLst>
              <a:ext uri="{FF2B5EF4-FFF2-40B4-BE49-F238E27FC236}">
                <a16:creationId xmlns:a16="http://schemas.microsoft.com/office/drawing/2014/main" xmlns="" id="{10B5B9AB-3DF8-43F6-A3FB-9DB124106A2E}"/>
              </a:ext>
            </a:extLst>
          </p:cNvPr>
          <p:cNvGraphicFramePr>
            <a:graphicFrameLocks noGrp="1"/>
          </p:cNvGraphicFramePr>
          <p:nvPr>
            <p:extLst>
              <p:ext uri="{D42A27DB-BD31-4B8C-83A1-F6EECF244321}">
                <p14:modId xmlns:p14="http://schemas.microsoft.com/office/powerpoint/2010/main" val="1317291705"/>
              </p:ext>
            </p:extLst>
          </p:nvPr>
        </p:nvGraphicFramePr>
        <p:xfrm>
          <a:off x="2279010" y="1550990"/>
          <a:ext cx="7633980" cy="4660592"/>
        </p:xfrm>
        <a:graphic>
          <a:graphicData uri="http://schemas.openxmlformats.org/drawingml/2006/table">
            <a:tbl>
              <a:tblPr bandRow="1">
                <a:tableStyleId>{2D5ABB26-0587-4C30-8999-92F81FD0307C}</a:tableStyleId>
              </a:tblPr>
              <a:tblGrid>
                <a:gridCol w="1965696">
                  <a:extLst>
                    <a:ext uri="{9D8B030D-6E8A-4147-A177-3AD203B41FA5}">
                      <a16:colId xmlns:a16="http://schemas.microsoft.com/office/drawing/2014/main" xmlns="" val="3011871056"/>
                    </a:ext>
                  </a:extLst>
                </a:gridCol>
                <a:gridCol w="1062568">
                  <a:extLst>
                    <a:ext uri="{9D8B030D-6E8A-4147-A177-3AD203B41FA5}">
                      <a16:colId xmlns:a16="http://schemas.microsoft.com/office/drawing/2014/main" xmlns="" val="4202559813"/>
                    </a:ext>
                  </a:extLst>
                </a:gridCol>
                <a:gridCol w="1059154">
                  <a:extLst>
                    <a:ext uri="{9D8B030D-6E8A-4147-A177-3AD203B41FA5}">
                      <a16:colId xmlns:a16="http://schemas.microsoft.com/office/drawing/2014/main" xmlns="" val="2065100940"/>
                    </a:ext>
                  </a:extLst>
                </a:gridCol>
                <a:gridCol w="1233604">
                  <a:extLst>
                    <a:ext uri="{9D8B030D-6E8A-4147-A177-3AD203B41FA5}">
                      <a16:colId xmlns:a16="http://schemas.microsoft.com/office/drawing/2014/main" xmlns="" val="2540257438"/>
                    </a:ext>
                  </a:extLst>
                </a:gridCol>
                <a:gridCol w="2312958">
                  <a:extLst>
                    <a:ext uri="{9D8B030D-6E8A-4147-A177-3AD203B41FA5}">
                      <a16:colId xmlns:a16="http://schemas.microsoft.com/office/drawing/2014/main" xmlns="" val="1687429742"/>
                    </a:ext>
                  </a:extLst>
                </a:gridCol>
              </a:tblGrid>
              <a:tr h="2867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Key Value Propositions</a:t>
                      </a:r>
                      <a:endParaRPr lang="en-US" sz="1200" b="1" dirty="0">
                        <a:solidFill>
                          <a:schemeClr val="bg1"/>
                        </a:solidFill>
                      </a:endParaRPr>
                    </a:p>
                  </a:txBody>
                  <a:tcPr anchor="ctr">
                    <a:solidFill>
                      <a:schemeClr val="bg1">
                        <a:lumMod val="50000"/>
                      </a:schemeClr>
                    </a:solidFill>
                  </a:tcPr>
                </a:tc>
                <a:tc gridSpan="3">
                  <a:txBody>
                    <a:bodyPr/>
                    <a:lstStyle/>
                    <a:p>
                      <a:pPr algn="ctr"/>
                      <a:r>
                        <a:rPr lang="en-US" sz="1400" b="1" dirty="0">
                          <a:solidFill>
                            <a:schemeClr val="bg1"/>
                          </a:solidFill>
                        </a:rPr>
                        <a:t>Stakeholder</a:t>
                      </a:r>
                    </a:p>
                  </a:txBody>
                  <a:tcPr anchor="ctr">
                    <a:solidFill>
                      <a:schemeClr val="bg1">
                        <a:lumMod val="65000"/>
                      </a:schemeClr>
                    </a:solidFill>
                  </a:tcPr>
                </a:tc>
                <a:tc hMerge="1">
                  <a:txBody>
                    <a:bodyPr/>
                    <a:lstStyle/>
                    <a:p>
                      <a:endParaRPr lang="en-GB"/>
                    </a:p>
                  </a:txBody>
                  <a:tcPr/>
                </a:tc>
                <a:tc hMerge="1">
                  <a:txBody>
                    <a:bodyPr/>
                    <a:lstStyle/>
                    <a:p>
                      <a:pPr algn="ctr"/>
                      <a:endParaRPr lang="en-GB" sz="1200" b="1" dirty="0">
                        <a:solidFill>
                          <a:schemeClr val="bg1"/>
                        </a:solidFill>
                      </a:endParaRPr>
                    </a:p>
                  </a:txBody>
                  <a:tcPr anchor="ctr">
                    <a:solidFill>
                      <a:schemeClr val="bg1">
                        <a:lumMod val="65000"/>
                      </a:schemeClr>
                    </a:solidFill>
                  </a:tcPr>
                </a:tc>
                <a:tc rowSpan="2">
                  <a:txBody>
                    <a:bodyPr/>
                    <a:lstStyle/>
                    <a:p>
                      <a:pPr algn="ctr"/>
                      <a:r>
                        <a:rPr lang="en-US" sz="1400" b="1" dirty="0">
                          <a:solidFill>
                            <a:schemeClr val="tx1"/>
                          </a:solidFill>
                        </a:rPr>
                        <a:t>Issue/Challenge</a:t>
                      </a:r>
                    </a:p>
                  </a:txBody>
                  <a:tcPr anchor="ctr">
                    <a:lnB w="12700" cap="flat" cmpd="sng" algn="ctr">
                      <a:solidFill>
                        <a:schemeClr val="accent3">
                          <a:lumMod val="7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4263374627"/>
                  </a:ext>
                </a:extLst>
              </a:tr>
              <a:tr h="430076">
                <a:tc>
                  <a:txBody>
                    <a:bodyPr/>
                    <a:lstStyle/>
                    <a:p>
                      <a:pPr algn="ctr" eaLnBrk="1"/>
                      <a:endParaRPr lang="en-US" sz="1200" b="1" dirty="0"/>
                    </a:p>
                  </a:txBody>
                  <a:tcPr anchor="ctr"/>
                </a:tc>
                <a:tc>
                  <a:txBody>
                    <a:bodyPr/>
                    <a:lstStyle/>
                    <a:p>
                      <a:pPr algn="ctr"/>
                      <a:r>
                        <a:rPr lang="en-US" sz="1200" b="1">
                          <a:solidFill>
                            <a:schemeClr val="tx1"/>
                          </a:solidFill>
                        </a:rPr>
                        <a:t>Payer</a:t>
                      </a:r>
                      <a:endParaRPr lang="en-US" sz="1200" b="1" dirty="0">
                        <a:solidFill>
                          <a:schemeClr val="tx1"/>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200" b="1">
                          <a:solidFill>
                            <a:schemeClr val="tx1"/>
                          </a:solidFill>
                        </a:rPr>
                        <a:t>Clinical</a:t>
                      </a:r>
                      <a:r>
                        <a:rPr lang="en-US" sz="1200" b="1" baseline="0">
                          <a:solidFill>
                            <a:schemeClr val="tx1"/>
                          </a:solidFill>
                        </a:rPr>
                        <a:t> KOL</a:t>
                      </a:r>
                      <a:endParaRPr lang="en-US" sz="1200" b="1" dirty="0">
                        <a:solidFill>
                          <a:schemeClr val="tx1"/>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200" b="1">
                          <a:solidFill>
                            <a:schemeClr val="tx1"/>
                          </a:solidFill>
                        </a:rPr>
                        <a:t>Patient</a:t>
                      </a:r>
                      <a:endParaRPr lang="en-US" sz="1200" b="1" dirty="0">
                        <a:solidFill>
                          <a:schemeClr val="tx1"/>
                        </a:solidFill>
                      </a:endParaRPr>
                    </a:p>
                  </a:txBody>
                  <a:tcPr anchor="ctr">
                    <a:lnB w="12700" cap="flat" cmpd="sng" algn="ctr">
                      <a:solidFill>
                        <a:schemeClr val="accent3">
                          <a:lumMod val="75000"/>
                        </a:schemeClr>
                      </a:solidFill>
                      <a:prstDash val="sysDot"/>
                      <a:round/>
                      <a:headEnd type="none" w="med" len="med"/>
                      <a:tailEnd type="none" w="med" len="med"/>
                    </a:lnB>
                    <a:noFill/>
                  </a:tcPr>
                </a:tc>
                <a:tc vMerge="1">
                  <a:txBody>
                    <a:bodyPr/>
                    <a:lstStyle/>
                    <a:p>
                      <a:pPr algn="ctr"/>
                      <a:endParaRPr lang="en-GB" sz="1200" b="1" dirty="0">
                        <a:solidFill>
                          <a:schemeClr val="tx1"/>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1806321">
                <a:tc>
                  <a:txBody>
                    <a:bodyPr/>
                    <a:lstStyle/>
                    <a:p>
                      <a:pPr algn="ctr"/>
                      <a:r>
                        <a:rPr lang="en-US" sz="1400" b="1"/>
                        <a:t>Prevention of readmission to hospital </a:t>
                      </a:r>
                      <a:endParaRPr lang="en-US" sz="1400" b="1" dirty="0"/>
                    </a:p>
                  </a:txBody>
                  <a:tcPr anchor="ctr">
                    <a:lnR w="76200" cap="flat" cmpd="sng" algn="ctr">
                      <a:solidFill>
                        <a:schemeClr val="bg1"/>
                      </a:solidFill>
                      <a:prstDash val="solid"/>
                      <a:round/>
                      <a:headEnd type="none" w="med" len="med"/>
                      <a:tailEnd type="none" w="med" len="med"/>
                    </a:lnR>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D1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chemeClr val="accent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solidFill>
                      <a:schemeClr val="accent4"/>
                    </a:solidFill>
                  </a:tcPr>
                </a:tc>
                <a:tc>
                  <a:txBody>
                    <a:bodyPr/>
                    <a:lstStyle/>
                    <a:p>
                      <a:pPr marL="111125" indent="-111125" algn="l">
                        <a:buFont typeface="Arial" panose="020B0604020202020204" pitchFamily="34" charset="0"/>
                        <a:buChar char="•"/>
                      </a:pPr>
                      <a:r>
                        <a:rPr lang="en-US" sz="1200" baseline="0">
                          <a:solidFill>
                            <a:schemeClr val="tx1"/>
                          </a:solidFill>
                        </a:rPr>
                        <a:t>Prevention of readmission to hospital should be demonstrated in clinical trials</a:t>
                      </a:r>
                    </a:p>
                    <a:p>
                      <a:pPr marL="0" indent="0" algn="l">
                        <a:buFont typeface="Arial" panose="020B0604020202020204" pitchFamily="34" charset="0"/>
                        <a:buNone/>
                      </a:pPr>
                      <a:endParaRPr lang="en-US" sz="1200" baseline="0">
                        <a:solidFill>
                          <a:schemeClr val="tx1"/>
                        </a:solidFill>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a:solidFill>
                            <a:schemeClr val="tx1"/>
                          </a:solidFill>
                        </a:rPr>
                        <a:t>The benefit of prevention of readmission to hospital should be measurable and convertible into economic value</a:t>
                      </a:r>
                    </a:p>
                    <a:p>
                      <a:pPr marL="111125" indent="-111125" algn="l">
                        <a:buFont typeface="Arial" panose="020B0604020202020204" pitchFamily="34" charset="0"/>
                        <a:buChar char="•"/>
                      </a:pPr>
                      <a:endParaRPr lang="en-US" sz="1200" baseline="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804651146"/>
                  </a:ext>
                </a:extLst>
              </a:tr>
              <a:tr h="1978352">
                <a:tc>
                  <a:txBody>
                    <a:bodyPr/>
                    <a:lstStyle/>
                    <a:p>
                      <a:pPr algn="ctr"/>
                      <a:r>
                        <a:rPr lang="en-US" sz="1400" b="1"/>
                        <a:t>Reduced carer burden</a:t>
                      </a:r>
                      <a:endParaRPr lang="en-US" sz="1400" b="1" dirty="0"/>
                    </a:p>
                  </a:txBody>
                  <a:tcPr anchor="ctr">
                    <a:lnR w="76200" cap="flat" cmpd="sng" algn="ctr">
                      <a:solidFill>
                        <a:schemeClr val="bg1"/>
                      </a:solidFill>
                      <a:prstDash val="solid"/>
                      <a:round/>
                      <a:headEnd type="none" w="med" len="med"/>
                      <a:tailEnd type="none" w="med" len="med"/>
                    </a:lnR>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00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D1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solidFill>
                      <a:schemeClr val="accent4"/>
                    </a:solidFill>
                  </a:tcPr>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a:solidFill>
                            <a:schemeClr val="tx1"/>
                          </a:solidFill>
                        </a:rPr>
                        <a:t>Payers do not consider carer’s burden when they make P&amp;R decisions</a:t>
                      </a:r>
                      <a:endParaRPr lang="en-US" sz="1200" baseline="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854960135"/>
                  </a:ext>
                </a:extLst>
              </a:tr>
            </a:tbl>
          </a:graphicData>
        </a:graphic>
      </p:graphicFrame>
      <p:sp>
        <p:nvSpPr>
          <p:cNvPr id="21" name="TextBox 20">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Rifaximin</a:t>
            </a:r>
            <a:endParaRPr lang="en-US" sz="1400" b="1" dirty="0">
              <a:solidFill>
                <a:schemeClr val="bg1"/>
              </a:solidFill>
            </a:endParaRPr>
          </a:p>
        </p:txBody>
      </p:sp>
    </p:spTree>
    <p:extLst>
      <p:ext uri="{BB962C8B-B14F-4D97-AF65-F5344CB8AC3E}">
        <p14:creationId xmlns:p14="http://schemas.microsoft.com/office/powerpoint/2010/main" val="172301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0ED4D3A-51E8-4FBC-B477-462E477CD9A0}"/>
              </a:ext>
            </a:extLst>
          </p:cNvPr>
          <p:cNvGraphicFramePr>
            <a:graphicFrameLocks noChangeAspect="1"/>
          </p:cNvGraphicFramePr>
          <p:nvPr>
            <p:custDataLst>
              <p:tags r:id="rId2"/>
            </p:custDataLst>
            <p:extLst>
              <p:ext uri="{D42A27DB-BD31-4B8C-83A1-F6EECF244321}">
                <p14:modId xmlns:p14="http://schemas.microsoft.com/office/powerpoint/2010/main" val="851927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9" name="think-cell Slide" r:id="rId6" imgW="216" imgH="216" progId="TCLayout.ActiveDocument.1">
                  <p:embed/>
                </p:oleObj>
              </mc:Choice>
              <mc:Fallback>
                <p:oleObj name="think-cell Slide" r:id="rId6" imgW="216" imgH="216" progId="TCLayout.ActiveDocument.1">
                  <p:embed/>
                  <p:pic>
                    <p:nvPicPr>
                      <p:cNvPr id="3" name="Object 2" hidden="1">
                        <a:extLst>
                          <a:ext uri="{FF2B5EF4-FFF2-40B4-BE49-F238E27FC236}">
                            <a16:creationId xmlns:a16="http://schemas.microsoft.com/office/drawing/2014/main" xmlns="" id="{10ED4D3A-51E8-4FBC-B477-462E477CD9A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198C8BA2-E674-4EAB-A679-2AA667E3527F}"/>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4" name="Title 3">
            <a:extLst>
              <a:ext uri="{FF2B5EF4-FFF2-40B4-BE49-F238E27FC236}">
                <a16:creationId xmlns:a16="http://schemas.microsoft.com/office/drawing/2014/main" xmlns="" id="{E8E91244-B595-4B90-BDBC-9B92DC93F530}"/>
              </a:ext>
            </a:extLst>
          </p:cNvPr>
          <p:cNvSpPr>
            <a:spLocks noGrp="1"/>
          </p:cNvSpPr>
          <p:nvPr>
            <p:ph type="title"/>
          </p:nvPr>
        </p:nvSpPr>
        <p:spPr/>
        <p:txBody>
          <a:bodyPr/>
          <a:lstStyle/>
          <a:p>
            <a:r>
              <a:rPr lang="en-US"/>
              <a:t>Tramadol plus paracetamol (Zaldiar)</a:t>
            </a:r>
            <a:endParaRPr lang="en-US" dirty="0"/>
          </a:p>
        </p:txBody>
      </p:sp>
      <p:sp>
        <p:nvSpPr>
          <p:cNvPr id="5" name="TextBox 4">
            <a:extLst>
              <a:ext uri="{FF2B5EF4-FFF2-40B4-BE49-F238E27FC236}">
                <a16:creationId xmlns:a16="http://schemas.microsoft.com/office/drawing/2014/main" xmlns="" id="{D269730D-AF32-4379-B684-923CAF240348}"/>
              </a:ext>
            </a:extLst>
          </p:cNvPr>
          <p:cNvSpPr txBox="1"/>
          <p:nvPr/>
        </p:nvSpPr>
        <p:spPr>
          <a:xfrm>
            <a:off x="1050587" y="6206247"/>
            <a:ext cx="8638161" cy="646331"/>
          </a:xfrm>
          <a:prstGeom prst="rect">
            <a:avLst/>
          </a:prstGeom>
          <a:noFill/>
        </p:spPr>
        <p:txBody>
          <a:bodyPr wrap="square" rtlCol="0">
            <a:spAutoFit/>
          </a:bodyPr>
          <a:lstStyle/>
          <a:p>
            <a:r>
              <a:rPr lang="en-GB" sz="1200" b="1" i="1" dirty="0"/>
              <a:t>Note: </a:t>
            </a:r>
            <a:r>
              <a:rPr lang="en-GB" sz="1200" i="1" dirty="0"/>
              <a:t>Zaldiar™ was studied as a stylised example to understand how specific values are viewed by payers and other stakeholders. Details in this case study are limited as the main purpose was to understand the perception of stakeholders to these specific value propositions. This is not meant to be fully reflective of the product’s overall value</a:t>
            </a:r>
            <a:endParaRPr lang="en-US" sz="1200" dirty="0"/>
          </a:p>
        </p:txBody>
      </p:sp>
    </p:spTree>
    <p:extLst>
      <p:ext uri="{BB962C8B-B14F-4D97-AF65-F5344CB8AC3E}">
        <p14:creationId xmlns:p14="http://schemas.microsoft.com/office/powerpoint/2010/main" val="704155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AF28C630-1E27-4FCE-900F-15640C51D49C}"/>
              </a:ext>
            </a:extLst>
          </p:cNvPr>
          <p:cNvGraphicFramePr>
            <a:graphicFrameLocks noChangeAspect="1"/>
          </p:cNvGraphicFramePr>
          <p:nvPr>
            <p:custDataLst>
              <p:tags r:id="rId2"/>
            </p:custDataLst>
            <p:extLst>
              <p:ext uri="{D42A27DB-BD31-4B8C-83A1-F6EECF244321}">
                <p14:modId xmlns:p14="http://schemas.microsoft.com/office/powerpoint/2010/main" val="2525070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3"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xmlns="" id="{AF28C630-1E27-4FCE-900F-15640C51D49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98017" y="2520187"/>
            <a:ext cx="11338560" cy="768263"/>
          </a:xfrm>
        </p:spPr>
        <p:txBody>
          <a:bodyPr/>
          <a:lstStyle/>
          <a:p>
            <a:pPr algn="ctr"/>
            <a:r>
              <a:rPr lang="en-US"/>
              <a:t>Austria</a:t>
            </a:r>
            <a:endParaRPr lang="en-US" dirty="0"/>
          </a:p>
        </p:txBody>
      </p:sp>
      <p:sp>
        <p:nvSpPr>
          <p:cNvPr id="16" name="TextBox 15">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Zaldiar</a:t>
            </a:r>
            <a:endParaRPr lang="en-US" sz="1400" b="1" dirty="0">
              <a:solidFill>
                <a:schemeClr val="bg1"/>
              </a:solidFill>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344" y="0"/>
            <a:ext cx="375656" cy="375656"/>
          </a:xfrm>
          <a:prstGeom prst="rect">
            <a:avLst/>
          </a:prstGeom>
        </p:spPr>
      </p:pic>
    </p:spTree>
    <p:extLst>
      <p:ext uri="{BB962C8B-B14F-4D97-AF65-F5344CB8AC3E}">
        <p14:creationId xmlns:p14="http://schemas.microsoft.com/office/powerpoint/2010/main" val="298769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xmlns="" id="{8E1E4F53-F086-4A4D-844A-4BD373C7378E}"/>
              </a:ext>
            </a:extLst>
          </p:cNvPr>
          <p:cNvGraphicFramePr>
            <a:graphicFrameLocks noChangeAspect="1"/>
          </p:cNvGraphicFramePr>
          <p:nvPr>
            <p:custDataLst>
              <p:tags r:id="rId2"/>
            </p:custDataLst>
            <p:extLst>
              <p:ext uri="{D42A27DB-BD31-4B8C-83A1-F6EECF244321}">
                <p14:modId xmlns:p14="http://schemas.microsoft.com/office/powerpoint/2010/main" val="33987209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7" name="think-cell Slide" r:id="rId6" imgW="270" imgH="270" progId="TCLayout.ActiveDocument.1">
                  <p:embed/>
                </p:oleObj>
              </mc:Choice>
              <mc:Fallback>
                <p:oleObj name="think-cell Slide" r:id="rId6" imgW="270" imgH="270" progId="TCLayout.ActiveDocument.1">
                  <p:embed/>
                  <p:pic>
                    <p:nvPicPr>
                      <p:cNvPr id="20" name="Object 19" hidden="1">
                        <a:extLst>
                          <a:ext uri="{FF2B5EF4-FFF2-40B4-BE49-F238E27FC236}">
                            <a16:creationId xmlns:a16="http://schemas.microsoft.com/office/drawing/2014/main" xmlns="" id="{8E1E4F53-F086-4A4D-844A-4BD373C7378E}"/>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1B9F9C51-F3AA-4CF2-805D-CBAEC17AAC52}"/>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10" name="TextBox 9">
            <a:extLst>
              <a:ext uri="{FF2B5EF4-FFF2-40B4-BE49-F238E27FC236}">
                <a16:creationId xmlns:a16="http://schemas.microsoft.com/office/drawing/2014/main" xmlns="" id="{649F4EE7-18B7-4C51-BB2F-2E05D7BBFAA0}"/>
              </a:ext>
            </a:extLst>
          </p:cNvPr>
          <p:cNvSpPr txBox="1"/>
          <p:nvPr/>
        </p:nvSpPr>
        <p:spPr>
          <a:xfrm>
            <a:off x="476016" y="1684763"/>
            <a:ext cx="5442016" cy="2246769"/>
          </a:xfrm>
          <a:prstGeom prst="rect">
            <a:avLst/>
          </a:prstGeom>
          <a:noFill/>
        </p:spPr>
        <p:txBody>
          <a:bodyPr wrap="square" rtlCol="0">
            <a:spAutoFit/>
          </a:bodyPr>
          <a:lstStyle/>
          <a:p>
            <a:r>
              <a:rPr lang="en-US" sz="1400" b="1">
                <a:solidFill>
                  <a:schemeClr val="tx1">
                    <a:lumMod val="50000"/>
                  </a:schemeClr>
                </a:solidFill>
              </a:rPr>
              <a:t>Molecule</a:t>
            </a:r>
            <a:r>
              <a:rPr lang="en-US" sz="1400" b="1" i="1">
                <a:solidFill>
                  <a:schemeClr val="tx1">
                    <a:lumMod val="50000"/>
                  </a:schemeClr>
                </a:solidFill>
              </a:rPr>
              <a:t>: </a:t>
            </a:r>
            <a:r>
              <a:rPr lang="en-US" sz="1400">
                <a:solidFill>
                  <a:schemeClr val="tx1">
                    <a:lumMod val="50000"/>
                  </a:schemeClr>
                </a:solidFill>
              </a:rPr>
              <a:t>tramadol (37.5 mg) plus paracetamol (325 mg); Zaldiar (another name: Ixprim) is a single pill combination with two molecules above </a:t>
            </a:r>
          </a:p>
          <a:p>
            <a:r>
              <a:rPr lang="en-US" sz="1400" b="1">
                <a:solidFill>
                  <a:schemeClr val="tx1">
                    <a:lumMod val="50000"/>
                  </a:schemeClr>
                </a:solidFill>
              </a:rPr>
              <a:t>Indication</a:t>
            </a:r>
            <a:r>
              <a:rPr lang="en-US" sz="1400">
                <a:solidFill>
                  <a:schemeClr val="tx1">
                    <a:lumMod val="50000"/>
                  </a:schemeClr>
                </a:solidFill>
              </a:rPr>
              <a:t>: Symptomatic treatment of moderate to severe pain not responding to peripheral analgesics used alone</a:t>
            </a:r>
          </a:p>
          <a:p>
            <a:r>
              <a:rPr lang="en-US" sz="1400" b="1">
                <a:solidFill>
                  <a:schemeClr val="tx1">
                    <a:lumMod val="50000"/>
                  </a:schemeClr>
                </a:solidFill>
              </a:rPr>
              <a:t>Manufacturer &amp; Approval year</a:t>
            </a:r>
            <a:r>
              <a:rPr lang="en-US" sz="1400">
                <a:solidFill>
                  <a:schemeClr val="tx1">
                    <a:lumMod val="50000"/>
                  </a:schemeClr>
                </a:solidFill>
              </a:rPr>
              <a:t>: Grünenthal, 2008 (decentralized procedure)*</a:t>
            </a:r>
          </a:p>
          <a:p>
            <a:r>
              <a:rPr lang="en-US" sz="1400" b="1">
                <a:solidFill>
                  <a:schemeClr val="tx1">
                    <a:lumMod val="50000"/>
                  </a:schemeClr>
                </a:solidFill>
              </a:rPr>
              <a:t>Additional benefit from Zaldiar (Ixprim)</a:t>
            </a:r>
          </a:p>
          <a:p>
            <a:r>
              <a:rPr lang="en-US" sz="1400">
                <a:solidFill>
                  <a:schemeClr val="tx1">
                    <a:lumMod val="50000"/>
                  </a:schemeClr>
                </a:solidFill>
              </a:rPr>
              <a:t>  - Better compliance due to 1 pill instead of 2 pills</a:t>
            </a:r>
          </a:p>
          <a:p>
            <a:r>
              <a:rPr lang="en-US" sz="1400">
                <a:solidFill>
                  <a:schemeClr val="tx1">
                    <a:lumMod val="50000"/>
                  </a:schemeClr>
                </a:solidFill>
              </a:rPr>
              <a:t>  - Patient convenience</a:t>
            </a:r>
            <a:endParaRPr lang="en-US" sz="1400" dirty="0"/>
          </a:p>
        </p:txBody>
      </p:sp>
      <p:sp>
        <p:nvSpPr>
          <p:cNvPr id="2" name="Title 1">
            <a:extLst>
              <a:ext uri="{FF2B5EF4-FFF2-40B4-BE49-F238E27FC236}">
                <a16:creationId xmlns:a16="http://schemas.microsoft.com/office/drawing/2014/main" xmlns="" id="{0BC9E42F-9ACD-40CA-AD62-2446DF580CA3}"/>
              </a:ext>
            </a:extLst>
          </p:cNvPr>
          <p:cNvSpPr>
            <a:spLocks noGrp="1"/>
          </p:cNvSpPr>
          <p:nvPr>
            <p:ph type="title"/>
          </p:nvPr>
        </p:nvSpPr>
        <p:spPr>
          <a:xfrm>
            <a:off x="384694" y="294468"/>
            <a:ext cx="11497994" cy="768263"/>
          </a:xfrm>
        </p:spPr>
        <p:txBody>
          <a:bodyPr anchor="t"/>
          <a:lstStyle/>
          <a:p>
            <a:r>
              <a:rPr lang="en-US"/>
              <a:t>Zaldiar(</a:t>
            </a:r>
            <a:r>
              <a:rPr lang="en-US">
                <a:solidFill>
                  <a:schemeClr val="tx1">
                    <a:lumMod val="50000"/>
                  </a:schemeClr>
                </a:solidFill>
              </a:rPr>
              <a:t>Ixprim) is a single pill combination of two molecules to provide better patient compliance and convenience</a:t>
            </a:r>
            <a:endParaRPr lang="en-US" dirty="0">
              <a:solidFill>
                <a:srgbClr val="FF0000"/>
              </a:solidFill>
            </a:endParaRPr>
          </a:p>
        </p:txBody>
      </p:sp>
      <p:sp>
        <p:nvSpPr>
          <p:cNvPr id="6" name="Rectangle 5">
            <a:extLst>
              <a:ext uri="{FF2B5EF4-FFF2-40B4-BE49-F238E27FC236}">
                <a16:creationId xmlns:a16="http://schemas.microsoft.com/office/drawing/2014/main" xmlns="" id="{91671135-0173-41BC-A72F-0C1B07FDBC13}"/>
              </a:ext>
            </a:extLst>
          </p:cNvPr>
          <p:cNvSpPr/>
          <p:nvPr/>
        </p:nvSpPr>
        <p:spPr>
          <a:xfrm>
            <a:off x="463383" y="1258783"/>
            <a:ext cx="5445214"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Summary of Product</a:t>
            </a:r>
          </a:p>
          <a:p>
            <a:pPr algn="ctr"/>
            <a:endParaRPr lang="en-US" sz="1600" b="1" dirty="0"/>
          </a:p>
        </p:txBody>
      </p:sp>
      <p:sp>
        <p:nvSpPr>
          <p:cNvPr id="7" name="Rectangle 6">
            <a:extLst>
              <a:ext uri="{FF2B5EF4-FFF2-40B4-BE49-F238E27FC236}">
                <a16:creationId xmlns:a16="http://schemas.microsoft.com/office/drawing/2014/main" xmlns="" id="{0DE45EA2-43F0-4899-A451-64E676E087EA}"/>
              </a:ext>
            </a:extLst>
          </p:cNvPr>
          <p:cNvSpPr/>
          <p:nvPr/>
        </p:nvSpPr>
        <p:spPr>
          <a:xfrm>
            <a:off x="467009" y="1618920"/>
            <a:ext cx="5424741" cy="23126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3" name="TextBox 22">
            <a:extLst>
              <a:ext uri="{FF2B5EF4-FFF2-40B4-BE49-F238E27FC236}">
                <a16:creationId xmlns:a16="http://schemas.microsoft.com/office/drawing/2014/main" xmlns="" id="{87EAC8BA-F67A-40F3-9075-3E728267FC0D}"/>
              </a:ext>
            </a:extLst>
          </p:cNvPr>
          <p:cNvSpPr txBox="1"/>
          <p:nvPr/>
        </p:nvSpPr>
        <p:spPr>
          <a:xfrm>
            <a:off x="384692" y="6658054"/>
            <a:ext cx="8104215" cy="230832"/>
          </a:xfrm>
          <a:prstGeom prst="rect">
            <a:avLst/>
          </a:prstGeom>
          <a:noFill/>
        </p:spPr>
        <p:txBody>
          <a:bodyPr wrap="square" rtlCol="0">
            <a:spAutoFit/>
          </a:bodyPr>
          <a:lstStyle/>
          <a:p>
            <a:r>
              <a:rPr lang="en-US" sz="900">
                <a:latin typeface="Arial Narrow" panose="020B0606020202030204" pitchFamily="34" charset="0"/>
              </a:rPr>
              <a:t>Sources: Summary of Product characteristics</a:t>
            </a:r>
            <a:endParaRPr lang="en-US" sz="900" dirty="0">
              <a:latin typeface="Arial Narrow" panose="020B0606020202030204" pitchFamily="34" charset="0"/>
            </a:endParaRPr>
          </a:p>
        </p:txBody>
      </p:sp>
      <p:sp>
        <p:nvSpPr>
          <p:cNvPr id="30" name="TextBox 29">
            <a:extLst>
              <a:ext uri="{FF2B5EF4-FFF2-40B4-BE49-F238E27FC236}">
                <a16:creationId xmlns:a16="http://schemas.microsoft.com/office/drawing/2014/main" xmlns="" id="{649F4EE7-18B7-4C51-BB2F-2E05D7BBFAA0}"/>
              </a:ext>
            </a:extLst>
          </p:cNvPr>
          <p:cNvSpPr txBox="1"/>
          <p:nvPr/>
        </p:nvSpPr>
        <p:spPr>
          <a:xfrm>
            <a:off x="425282" y="4314313"/>
            <a:ext cx="5593090" cy="1815882"/>
          </a:xfrm>
          <a:prstGeom prst="rect">
            <a:avLst/>
          </a:prstGeom>
          <a:noFill/>
        </p:spPr>
        <p:txBody>
          <a:bodyPr wrap="square" rtlCol="0">
            <a:spAutoFit/>
          </a:bodyPr>
          <a:lstStyle/>
          <a:p>
            <a:r>
              <a:rPr lang="en-US" sz="1400"/>
              <a:t>Zaldiar has superior analgesic efficacy to tramadol or paracetamol alone.</a:t>
            </a:r>
          </a:p>
          <a:p>
            <a:r>
              <a:rPr lang="en-US" sz="1400"/>
              <a:t>Three studies compared the efficacy of Zaldiar with ibuprofen 400 mg. There is no difference between Zaldiar and ibuprofen for 2 studies but Zaldiar has a lower efficacy than ibuprofen 400 mg for one study. There is no difference in efficacy between Zaldiar and ibuprofen 200 mg or between Zaldiar and 300 mg paracetamol + 30 mg codeine for chronic pain.</a:t>
            </a:r>
            <a:endParaRPr lang="en-US" sz="1400" dirty="0"/>
          </a:p>
        </p:txBody>
      </p:sp>
      <p:sp>
        <p:nvSpPr>
          <p:cNvPr id="35" name="Rectangle 34">
            <a:extLst>
              <a:ext uri="{FF2B5EF4-FFF2-40B4-BE49-F238E27FC236}">
                <a16:creationId xmlns:a16="http://schemas.microsoft.com/office/drawing/2014/main" xmlns="" id="{91671135-0173-41BC-A72F-0C1B07FDBC13}"/>
              </a:ext>
            </a:extLst>
          </p:cNvPr>
          <p:cNvSpPr/>
          <p:nvPr/>
        </p:nvSpPr>
        <p:spPr>
          <a:xfrm>
            <a:off x="463382" y="3951090"/>
            <a:ext cx="5445214"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Clinical outcomes</a:t>
            </a:r>
          </a:p>
          <a:p>
            <a:pPr algn="ctr"/>
            <a:endParaRPr lang="en-US" sz="1600" b="1" dirty="0"/>
          </a:p>
        </p:txBody>
      </p:sp>
      <p:sp>
        <p:nvSpPr>
          <p:cNvPr id="36" name="Rectangle 35">
            <a:extLst>
              <a:ext uri="{FF2B5EF4-FFF2-40B4-BE49-F238E27FC236}">
                <a16:creationId xmlns:a16="http://schemas.microsoft.com/office/drawing/2014/main" xmlns="" id="{0DE45EA2-43F0-4899-A451-64E676E087EA}"/>
              </a:ext>
            </a:extLst>
          </p:cNvPr>
          <p:cNvSpPr/>
          <p:nvPr/>
        </p:nvSpPr>
        <p:spPr>
          <a:xfrm>
            <a:off x="467009" y="4294756"/>
            <a:ext cx="5442473" cy="196430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4" name="TextBox 23">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Zaldiar</a:t>
            </a:r>
            <a:endParaRPr lang="en-US" sz="1400" b="1" dirty="0">
              <a:solidFill>
                <a:schemeClr val="bg1"/>
              </a:solidFill>
            </a:endParaRPr>
          </a:p>
        </p:txBody>
      </p:sp>
      <p:sp>
        <p:nvSpPr>
          <p:cNvPr id="26" name="TextBox 25">
            <a:extLst>
              <a:ext uri="{FF2B5EF4-FFF2-40B4-BE49-F238E27FC236}">
                <a16:creationId xmlns:a16="http://schemas.microsoft.com/office/drawing/2014/main" xmlns="" id="{649F4EE7-18B7-4C51-BB2F-2E05D7BBFAA0}"/>
              </a:ext>
            </a:extLst>
          </p:cNvPr>
          <p:cNvSpPr txBox="1"/>
          <p:nvPr/>
        </p:nvSpPr>
        <p:spPr>
          <a:xfrm>
            <a:off x="6246530" y="1645618"/>
            <a:ext cx="5442016" cy="2031325"/>
          </a:xfrm>
          <a:prstGeom prst="rect">
            <a:avLst/>
          </a:prstGeom>
          <a:noFill/>
        </p:spPr>
        <p:txBody>
          <a:bodyPr wrap="square" rtlCol="0">
            <a:spAutoFit/>
          </a:bodyPr>
          <a:lstStyle/>
          <a:p>
            <a:pPr lvl="0" eaLnBrk="0" fontAlgn="base" hangingPunct="0">
              <a:spcBef>
                <a:spcPct val="0"/>
              </a:spcBef>
              <a:spcAft>
                <a:spcPct val="0"/>
              </a:spcAft>
            </a:pPr>
            <a:r>
              <a:rPr lang="en-US" sz="1400" b="1" dirty="0">
                <a:solidFill>
                  <a:schemeClr val="tx1">
                    <a:lumMod val="50000"/>
                  </a:schemeClr>
                </a:solidFill>
              </a:rPr>
              <a:t>Decision Date:</a:t>
            </a:r>
            <a:r>
              <a:rPr lang="en-US" sz="1400" b="1" i="1" dirty="0">
                <a:solidFill>
                  <a:schemeClr val="tx1">
                    <a:lumMod val="50000"/>
                  </a:schemeClr>
                </a:solidFill>
              </a:rPr>
              <a:t> </a:t>
            </a:r>
            <a:r>
              <a:rPr lang="en-US" sz="1400" dirty="0"/>
              <a:t>Jun 2006</a:t>
            </a:r>
          </a:p>
          <a:p>
            <a:pPr lvl="0" eaLnBrk="0" fontAlgn="base" hangingPunct="0">
              <a:spcBef>
                <a:spcPct val="0"/>
              </a:spcBef>
              <a:spcAft>
                <a:spcPct val="0"/>
              </a:spcAft>
              <a:defRPr/>
            </a:pPr>
            <a:r>
              <a:rPr lang="en-US" sz="1400" b="1" dirty="0">
                <a:solidFill>
                  <a:schemeClr val="tx1">
                    <a:lumMod val="50000"/>
                  </a:schemeClr>
                </a:solidFill>
              </a:rPr>
              <a:t>Conclusion</a:t>
            </a:r>
            <a:r>
              <a:rPr lang="en-US" sz="1400" dirty="0">
                <a:solidFill>
                  <a:schemeClr val="tx1">
                    <a:lumMod val="50000"/>
                  </a:schemeClr>
                </a:solidFill>
              </a:rPr>
              <a:t>: Not Reimbursed due to disagreement on price</a:t>
            </a:r>
          </a:p>
          <a:p>
            <a:pPr lvl="0" eaLnBrk="0" fontAlgn="base" hangingPunct="0">
              <a:spcBef>
                <a:spcPct val="0"/>
              </a:spcBef>
              <a:spcAft>
                <a:spcPct val="0"/>
              </a:spcAft>
              <a:defRPr/>
            </a:pPr>
            <a:r>
              <a:rPr lang="en-US" sz="1400" b="1" dirty="0">
                <a:solidFill>
                  <a:schemeClr val="tx1">
                    <a:lumMod val="50000"/>
                  </a:schemeClr>
                </a:solidFill>
              </a:rPr>
              <a:t>Comment on Additional value: </a:t>
            </a:r>
            <a:br>
              <a:rPr lang="en-US" sz="1400" b="1" dirty="0">
                <a:solidFill>
                  <a:schemeClr val="tx1">
                    <a:lumMod val="50000"/>
                  </a:schemeClr>
                </a:solidFill>
              </a:rPr>
            </a:br>
            <a:r>
              <a:rPr lang="en-US" sz="1400" b="1" dirty="0">
                <a:solidFill>
                  <a:schemeClr val="tx1">
                    <a:lumMod val="50000"/>
                  </a:schemeClr>
                </a:solidFill>
              </a:rPr>
              <a:t>        “</a:t>
            </a:r>
            <a:r>
              <a:rPr lang="en-US" sz="1400" dirty="0"/>
              <a:t>The fixed combination offers the advantage of easier handling and lowers [risk of confusion] especially in multimorbid and geriatric patients…it is </a:t>
            </a:r>
            <a:r>
              <a:rPr lang="en-US" sz="1400" b="1" dirty="0"/>
              <a:t>likely to achieve higher compliance than individual preparations</a:t>
            </a:r>
            <a:r>
              <a:rPr lang="en-US" sz="1400" dirty="0"/>
              <a:t>. </a:t>
            </a:r>
            <a:r>
              <a:rPr lang="en-US" sz="1400" b="1" dirty="0"/>
              <a:t>However, easier handling or less risk of confusion or forgetting etc. does not allow a better classification of the therapeutic benefit of the patient</a:t>
            </a:r>
            <a:r>
              <a:rPr lang="en-US" sz="1400" dirty="0"/>
              <a:t>."</a:t>
            </a:r>
            <a:endParaRPr lang="en-US" sz="1400" dirty="0">
              <a:solidFill>
                <a:schemeClr val="tx1">
                  <a:lumMod val="50000"/>
                </a:schemeClr>
              </a:solidFill>
              <a:sym typeface="Wingdings" panose="05000000000000000000" pitchFamily="2" charset="2"/>
            </a:endParaRPr>
          </a:p>
        </p:txBody>
      </p:sp>
      <p:sp>
        <p:nvSpPr>
          <p:cNvPr id="27" name="Rectangle 26">
            <a:extLst>
              <a:ext uri="{FF2B5EF4-FFF2-40B4-BE49-F238E27FC236}">
                <a16:creationId xmlns:a16="http://schemas.microsoft.com/office/drawing/2014/main" xmlns="" id="{91671135-0173-41BC-A72F-0C1B07FDBC13}"/>
              </a:ext>
            </a:extLst>
          </p:cNvPr>
          <p:cNvSpPr/>
          <p:nvPr/>
        </p:nvSpPr>
        <p:spPr>
          <a:xfrm>
            <a:off x="6246531" y="1258783"/>
            <a:ext cx="5445214"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HTA assessment outcome</a:t>
            </a:r>
            <a:endParaRPr lang="en-US" sz="1600" b="1" dirty="0"/>
          </a:p>
        </p:txBody>
      </p:sp>
      <p:sp>
        <p:nvSpPr>
          <p:cNvPr id="32" name="Rectangle 31">
            <a:extLst>
              <a:ext uri="{FF2B5EF4-FFF2-40B4-BE49-F238E27FC236}">
                <a16:creationId xmlns:a16="http://schemas.microsoft.com/office/drawing/2014/main" xmlns="" id="{0DE45EA2-43F0-4899-A451-64E676E087EA}"/>
              </a:ext>
            </a:extLst>
          </p:cNvPr>
          <p:cNvSpPr/>
          <p:nvPr/>
        </p:nvSpPr>
        <p:spPr>
          <a:xfrm>
            <a:off x="6250157" y="1618920"/>
            <a:ext cx="5424741" cy="23126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3" name="TextBox 32">
            <a:extLst>
              <a:ext uri="{FF2B5EF4-FFF2-40B4-BE49-F238E27FC236}">
                <a16:creationId xmlns:a16="http://schemas.microsoft.com/office/drawing/2014/main" xmlns="" id="{649F4EE7-18B7-4C51-BB2F-2E05D7BBFAA0}"/>
              </a:ext>
            </a:extLst>
          </p:cNvPr>
          <p:cNvSpPr txBox="1"/>
          <p:nvPr/>
        </p:nvSpPr>
        <p:spPr>
          <a:xfrm>
            <a:off x="6246530" y="4545183"/>
            <a:ext cx="5442016" cy="954107"/>
          </a:xfrm>
          <a:prstGeom prst="rect">
            <a:avLst/>
          </a:prstGeom>
          <a:noFill/>
        </p:spPr>
        <p:txBody>
          <a:bodyPr wrap="square" rtlCol="0">
            <a:spAutoFit/>
          </a:bodyPr>
          <a:lstStyle/>
          <a:p>
            <a:pPr marL="174625" lvl="0" indent="-174625">
              <a:spcBef>
                <a:spcPts val="600"/>
              </a:spcBef>
              <a:buFontTx/>
              <a:buChar char="-"/>
            </a:pPr>
            <a:r>
              <a:rPr lang="en-US" sz="1400"/>
              <a:t>Austrian Hauptverband(HVB) offered a price per tablet based on the price of generic tramadol + generic paracetamol minus 20%, these negotiations resulted in no reimbursement for the product due to lack of agreement on price </a:t>
            </a:r>
            <a:endParaRPr lang="en-US" sz="1400" dirty="0"/>
          </a:p>
        </p:txBody>
      </p:sp>
      <p:sp>
        <p:nvSpPr>
          <p:cNvPr id="34" name="Rectangle 33">
            <a:extLst>
              <a:ext uri="{FF2B5EF4-FFF2-40B4-BE49-F238E27FC236}">
                <a16:creationId xmlns:a16="http://schemas.microsoft.com/office/drawing/2014/main" xmlns="" id="{91671135-0173-41BC-A72F-0C1B07FDBC13}"/>
              </a:ext>
            </a:extLst>
          </p:cNvPr>
          <p:cNvSpPr/>
          <p:nvPr/>
        </p:nvSpPr>
        <p:spPr>
          <a:xfrm>
            <a:off x="6229684" y="3939230"/>
            <a:ext cx="5445214"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Price</a:t>
            </a:r>
            <a:endParaRPr lang="en-US" sz="1600" b="1" dirty="0"/>
          </a:p>
        </p:txBody>
      </p:sp>
      <p:sp>
        <p:nvSpPr>
          <p:cNvPr id="37" name="Rectangle 36">
            <a:extLst>
              <a:ext uri="{FF2B5EF4-FFF2-40B4-BE49-F238E27FC236}">
                <a16:creationId xmlns:a16="http://schemas.microsoft.com/office/drawing/2014/main" xmlns="" id="{0DE45EA2-43F0-4899-A451-64E676E087EA}"/>
              </a:ext>
            </a:extLst>
          </p:cNvPr>
          <p:cNvSpPr/>
          <p:nvPr/>
        </p:nvSpPr>
        <p:spPr>
          <a:xfrm>
            <a:off x="6250157" y="4290594"/>
            <a:ext cx="5442473" cy="196846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4810" y="0"/>
            <a:ext cx="375656" cy="375656"/>
          </a:xfrm>
          <a:prstGeom prst="rect">
            <a:avLst/>
          </a:prstGeom>
        </p:spPr>
      </p:pic>
      <p:sp>
        <p:nvSpPr>
          <p:cNvPr id="19" name="TextBox 18">
            <a:extLst>
              <a:ext uri="{FF2B5EF4-FFF2-40B4-BE49-F238E27FC236}">
                <a16:creationId xmlns:a16="http://schemas.microsoft.com/office/drawing/2014/main" xmlns="" id="{87EAC8BA-F67A-40F3-9075-3E728267FC0D}"/>
              </a:ext>
            </a:extLst>
          </p:cNvPr>
          <p:cNvSpPr txBox="1"/>
          <p:nvPr/>
        </p:nvSpPr>
        <p:spPr>
          <a:xfrm>
            <a:off x="351339" y="6311940"/>
            <a:ext cx="5782352" cy="230832"/>
          </a:xfrm>
          <a:prstGeom prst="rect">
            <a:avLst/>
          </a:prstGeom>
          <a:noFill/>
        </p:spPr>
        <p:txBody>
          <a:bodyPr wrap="none" rtlCol="0">
            <a:spAutoFit/>
          </a:bodyPr>
          <a:lstStyle/>
          <a:p>
            <a:r>
              <a:rPr lang="en-US" sz="900">
                <a:latin typeface="Arial Narrow" panose="020B0606020202030204" pitchFamily="34" charset="0"/>
              </a:rPr>
              <a:t>* Zaldiar (Ixprim) was launched in France in 2003, but the marketing authorization as a decentralized procedure was approved in 2008 </a:t>
            </a:r>
            <a:endParaRPr lang="en-US" sz="900" dirty="0">
              <a:latin typeface="Arial Narrow" panose="020B0606020202030204" pitchFamily="34" charset="0"/>
            </a:endParaRPr>
          </a:p>
        </p:txBody>
      </p:sp>
      <p:sp>
        <p:nvSpPr>
          <p:cNvPr id="22" name="TextBox 21">
            <a:extLst>
              <a:ext uri="{FF2B5EF4-FFF2-40B4-BE49-F238E27FC236}">
                <a16:creationId xmlns:a16="http://schemas.microsoft.com/office/drawing/2014/main" xmlns="" id="{E9A18A8D-935A-4142-A22F-12679B3AE242}"/>
              </a:ext>
            </a:extLst>
          </p:cNvPr>
          <p:cNvSpPr txBox="1"/>
          <p:nvPr/>
        </p:nvSpPr>
        <p:spPr>
          <a:xfrm>
            <a:off x="3552305" y="6521147"/>
            <a:ext cx="8638161" cy="338554"/>
          </a:xfrm>
          <a:prstGeom prst="rect">
            <a:avLst/>
          </a:prstGeom>
          <a:solidFill>
            <a:schemeClr val="bg1"/>
          </a:solidFill>
        </p:spPr>
        <p:txBody>
          <a:bodyPr wrap="square" rtlCol="0">
            <a:spAutoFit/>
          </a:bodyPr>
          <a:lstStyle/>
          <a:p>
            <a:r>
              <a:rPr lang="en-GB" sz="800" b="1" i="1" dirty="0"/>
              <a:t>Note: </a:t>
            </a:r>
            <a:r>
              <a:rPr lang="en-GB" sz="800" i="1" dirty="0"/>
              <a:t>Zaldiar™ was studied as a stylised example to understand how specific values are viewed by payers and other stakeholders. Details in this case study are limited as the main purpose was to understand the perception of stakeholders to these specific value propositions. This is not meant to be fully reflective of the product’s overall value</a:t>
            </a:r>
            <a:endParaRPr lang="en-US" sz="800" dirty="0"/>
          </a:p>
        </p:txBody>
      </p:sp>
    </p:spTree>
    <p:extLst>
      <p:ext uri="{BB962C8B-B14F-4D97-AF65-F5344CB8AC3E}">
        <p14:creationId xmlns:p14="http://schemas.microsoft.com/office/powerpoint/2010/main" val="49860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57" hidden="1">
            <a:extLst>
              <a:ext uri="{FF2B5EF4-FFF2-40B4-BE49-F238E27FC236}">
                <a16:creationId xmlns:a16="http://schemas.microsoft.com/office/drawing/2014/main" xmlns="" id="{D81DB376-D34D-4B1F-8434-42110D2DEA5D}"/>
              </a:ext>
            </a:extLst>
          </p:cNvPr>
          <p:cNvGraphicFramePr>
            <a:graphicFrameLocks noChangeAspect="1"/>
          </p:cNvGraphicFramePr>
          <p:nvPr>
            <p:custDataLst>
              <p:tags r:id="rId2"/>
            </p:custDataLst>
            <p:extLst>
              <p:ext uri="{D42A27DB-BD31-4B8C-83A1-F6EECF244321}">
                <p14:modId xmlns:p14="http://schemas.microsoft.com/office/powerpoint/2010/main" val="905203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75" imgW="216" imgH="216" progId="TCLayout.ActiveDocument.1">
                  <p:embed/>
                </p:oleObj>
              </mc:Choice>
              <mc:Fallback>
                <p:oleObj name="think-cell Slide" r:id="rId75" imgW="216" imgH="216" progId="TCLayout.ActiveDocument.1">
                  <p:embed/>
                  <p:pic>
                    <p:nvPicPr>
                      <p:cNvPr id="58" name="Object 57" hidden="1">
                        <a:extLst>
                          <a:ext uri="{FF2B5EF4-FFF2-40B4-BE49-F238E27FC236}">
                            <a16:creationId xmlns:a16="http://schemas.microsoft.com/office/drawing/2014/main" xmlns="" id="{D81DB376-D34D-4B1F-8434-42110D2DEA5D}"/>
                          </a:ext>
                        </a:extLst>
                      </p:cNvPr>
                      <p:cNvPicPr/>
                      <p:nvPr/>
                    </p:nvPicPr>
                    <p:blipFill>
                      <a:blip r:embed="rId76"/>
                      <a:stretch>
                        <a:fillRect/>
                      </a:stretch>
                    </p:blipFill>
                    <p:spPr>
                      <a:xfrm>
                        <a:off x="1588" y="1588"/>
                        <a:ext cx="1588" cy="1588"/>
                      </a:xfrm>
                      <a:prstGeom prst="rect">
                        <a:avLst/>
                      </a:prstGeom>
                    </p:spPr>
                  </p:pic>
                </p:oleObj>
              </mc:Fallback>
            </mc:AlternateContent>
          </a:graphicData>
        </a:graphic>
      </p:graphicFrame>
      <p:sp>
        <p:nvSpPr>
          <p:cNvPr id="56" name="Rectangle 55" hidden="1">
            <a:extLst>
              <a:ext uri="{FF2B5EF4-FFF2-40B4-BE49-F238E27FC236}">
                <a16:creationId xmlns:a16="http://schemas.microsoft.com/office/drawing/2014/main" xmlns="" id="{77D8327F-1F70-4194-8474-BBE9E9CB4E8B}"/>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000" dirty="0">
              <a:latin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xmlns="" id="{B93DE868-9CCA-444B-85E9-2D01D4ED91A3}"/>
              </a:ext>
            </a:extLst>
          </p:cNvPr>
          <p:cNvSpPr>
            <a:spLocks noGrp="1"/>
          </p:cNvSpPr>
          <p:nvPr>
            <p:ph type="title"/>
          </p:nvPr>
        </p:nvSpPr>
        <p:spPr/>
        <p:txBody>
          <a:bodyPr/>
          <a:lstStyle/>
          <a:p>
            <a:r>
              <a:rPr lang="en-US"/>
              <a:t>They are significant part of the innovation continuum</a:t>
            </a:r>
            <a:endParaRPr lang="en-US" dirty="0"/>
          </a:p>
        </p:txBody>
      </p:sp>
      <p:cxnSp>
        <p:nvCxnSpPr>
          <p:cNvPr id="81" name="Straight Connector 80">
            <a:extLst>
              <a:ext uri="{FF2B5EF4-FFF2-40B4-BE49-F238E27FC236}">
                <a16:creationId xmlns:a16="http://schemas.microsoft.com/office/drawing/2014/main" xmlns="" id="{572DF24F-AA53-40F6-952B-FE8FC68E9941}"/>
              </a:ext>
            </a:extLst>
          </p:cNvPr>
          <p:cNvCxnSpPr/>
          <p:nvPr>
            <p:custDataLst>
              <p:tags r:id="rId4"/>
            </p:custDataLst>
          </p:nvPr>
        </p:nvCxnSpPr>
        <p:spPr bwMode="auto">
          <a:xfrm>
            <a:off x="6315075" y="2498725"/>
            <a:ext cx="447675" cy="39846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B754616B-3F30-4CB1-9C3B-137B1DD7311F}"/>
              </a:ext>
            </a:extLst>
          </p:cNvPr>
          <p:cNvCxnSpPr/>
          <p:nvPr>
            <p:custDataLst>
              <p:tags r:id="rId5"/>
            </p:custDataLst>
          </p:nvPr>
        </p:nvCxnSpPr>
        <p:spPr bwMode="auto">
          <a:xfrm flipV="1">
            <a:off x="2281238" y="2665413"/>
            <a:ext cx="447675" cy="36353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C3AA755F-FED9-45A0-8A7E-982EC813FB07}"/>
              </a:ext>
            </a:extLst>
          </p:cNvPr>
          <p:cNvCxnSpPr/>
          <p:nvPr>
            <p:custDataLst>
              <p:tags r:id="rId6"/>
            </p:custDataLst>
          </p:nvPr>
        </p:nvCxnSpPr>
        <p:spPr bwMode="auto">
          <a:xfrm>
            <a:off x="1271588" y="3824288"/>
            <a:ext cx="447675" cy="19843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ABF879A7-D49E-4B06-B09D-3BF71CEAE97D}"/>
              </a:ext>
            </a:extLst>
          </p:cNvPr>
          <p:cNvCxnSpPr/>
          <p:nvPr>
            <p:custDataLst>
              <p:tags r:id="rId7"/>
            </p:custDataLst>
          </p:nvPr>
        </p:nvCxnSpPr>
        <p:spPr bwMode="auto">
          <a:xfrm>
            <a:off x="1271588" y="3294063"/>
            <a:ext cx="447675" cy="3333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1A360FD8-09E9-4BF4-A41B-B2B8F97A2B08}"/>
              </a:ext>
            </a:extLst>
          </p:cNvPr>
          <p:cNvCxnSpPr/>
          <p:nvPr>
            <p:custDataLst>
              <p:tags r:id="rId8"/>
            </p:custDataLst>
          </p:nvPr>
        </p:nvCxnSpPr>
        <p:spPr bwMode="auto">
          <a:xfrm flipV="1">
            <a:off x="3289300" y="2400300"/>
            <a:ext cx="447675" cy="56197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01A9FC50-3311-41C5-8F78-9181B9C42CAC}"/>
              </a:ext>
            </a:extLst>
          </p:cNvPr>
          <p:cNvCxnSpPr/>
          <p:nvPr>
            <p:custDataLst>
              <p:tags r:id="rId9"/>
            </p:custDataLst>
          </p:nvPr>
        </p:nvCxnSpPr>
        <p:spPr bwMode="auto">
          <a:xfrm>
            <a:off x="6315075" y="2797175"/>
            <a:ext cx="447675" cy="33178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2EBC59F6-8238-4A8A-90F6-4D6EA6CDDEFC}"/>
              </a:ext>
            </a:extLst>
          </p:cNvPr>
          <p:cNvCxnSpPr/>
          <p:nvPr>
            <p:custDataLst>
              <p:tags r:id="rId10"/>
            </p:custDataLst>
          </p:nvPr>
        </p:nvCxnSpPr>
        <p:spPr bwMode="auto">
          <a:xfrm>
            <a:off x="4298950" y="3559175"/>
            <a:ext cx="447675" cy="10001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0393A5E5-8AF9-4ABD-8DFA-654965837A01}"/>
              </a:ext>
            </a:extLst>
          </p:cNvPr>
          <p:cNvCxnSpPr/>
          <p:nvPr>
            <p:custDataLst>
              <p:tags r:id="rId11"/>
            </p:custDataLst>
          </p:nvPr>
        </p:nvCxnSpPr>
        <p:spPr bwMode="auto">
          <a:xfrm>
            <a:off x="1271588" y="2763838"/>
            <a:ext cx="447675" cy="26511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A19E5ABD-E2CA-45D6-A8A0-1C9A0B3AE038}"/>
              </a:ext>
            </a:extLst>
          </p:cNvPr>
          <p:cNvCxnSpPr/>
          <p:nvPr>
            <p:custDataLst>
              <p:tags r:id="rId12"/>
            </p:custDataLst>
          </p:nvPr>
        </p:nvCxnSpPr>
        <p:spPr bwMode="auto">
          <a:xfrm>
            <a:off x="4298950" y="2101850"/>
            <a:ext cx="447675" cy="36512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F0CF5DC1-9586-4C67-8601-A39324967BAC}"/>
              </a:ext>
            </a:extLst>
          </p:cNvPr>
          <p:cNvCxnSpPr/>
          <p:nvPr>
            <p:custDataLst>
              <p:tags r:id="rId13"/>
            </p:custDataLst>
          </p:nvPr>
        </p:nvCxnSpPr>
        <p:spPr bwMode="auto">
          <a:xfrm>
            <a:off x="5307013" y="3659188"/>
            <a:ext cx="44767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87DE80B0-5CB5-4ED0-A2F1-7359F5DF4D04}"/>
              </a:ext>
            </a:extLst>
          </p:cNvPr>
          <p:cNvCxnSpPr/>
          <p:nvPr>
            <p:custDataLst>
              <p:tags r:id="rId14"/>
            </p:custDataLst>
          </p:nvPr>
        </p:nvCxnSpPr>
        <p:spPr bwMode="auto">
          <a:xfrm>
            <a:off x="7324725" y="3128963"/>
            <a:ext cx="447675" cy="99377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CC67FE0D-A706-47F2-A763-AF676CD8788B}"/>
              </a:ext>
            </a:extLst>
          </p:cNvPr>
          <p:cNvCxnSpPr/>
          <p:nvPr>
            <p:custDataLst>
              <p:tags r:id="rId15"/>
            </p:custDataLst>
          </p:nvPr>
        </p:nvCxnSpPr>
        <p:spPr bwMode="auto">
          <a:xfrm flipV="1">
            <a:off x="3289300" y="3559175"/>
            <a:ext cx="447675" cy="19843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73D4164D-F549-4AD7-83E0-86C474E6FF75}"/>
              </a:ext>
            </a:extLst>
          </p:cNvPr>
          <p:cNvCxnSpPr/>
          <p:nvPr>
            <p:custDataLst>
              <p:tags r:id="rId16"/>
            </p:custDataLst>
          </p:nvPr>
        </p:nvCxnSpPr>
        <p:spPr bwMode="auto">
          <a:xfrm>
            <a:off x="7324725" y="3824288"/>
            <a:ext cx="447675" cy="46355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33F17ACF-CF20-423A-A5DB-24A50F30507C}"/>
              </a:ext>
            </a:extLst>
          </p:cNvPr>
          <p:cNvCxnSpPr/>
          <p:nvPr>
            <p:custDataLst>
              <p:tags r:id="rId17"/>
            </p:custDataLst>
          </p:nvPr>
        </p:nvCxnSpPr>
        <p:spPr bwMode="auto">
          <a:xfrm>
            <a:off x="5307013" y="2466975"/>
            <a:ext cx="447675" cy="3175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6A58462C-AE5B-4153-A626-CC4DB0E3A1AE}"/>
              </a:ext>
            </a:extLst>
          </p:cNvPr>
          <p:cNvCxnSpPr/>
          <p:nvPr>
            <p:custDataLst>
              <p:tags r:id="rId18"/>
            </p:custDataLst>
          </p:nvPr>
        </p:nvCxnSpPr>
        <p:spPr bwMode="auto">
          <a:xfrm>
            <a:off x="7324725" y="2897188"/>
            <a:ext cx="447675" cy="115887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A542E7CE-95BB-441C-B676-DA0E6955E32D}"/>
              </a:ext>
            </a:extLst>
          </p:cNvPr>
          <p:cNvCxnSpPr/>
          <p:nvPr>
            <p:custDataLst>
              <p:tags r:id="rId19"/>
            </p:custDataLst>
          </p:nvPr>
        </p:nvCxnSpPr>
        <p:spPr bwMode="auto">
          <a:xfrm>
            <a:off x="6315075" y="3659188"/>
            <a:ext cx="447675" cy="16510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337F0861-1EE4-4EA7-89E4-F02445D66CC0}"/>
              </a:ext>
            </a:extLst>
          </p:cNvPr>
          <p:cNvCxnSpPr/>
          <p:nvPr>
            <p:custDataLst>
              <p:tags r:id="rId20"/>
            </p:custDataLst>
          </p:nvPr>
        </p:nvCxnSpPr>
        <p:spPr bwMode="auto">
          <a:xfrm flipV="1">
            <a:off x="5307013" y="2797175"/>
            <a:ext cx="447675" cy="3333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2D08DB3C-22C6-4FE1-8B9E-5F8537D4FA2E}"/>
              </a:ext>
            </a:extLst>
          </p:cNvPr>
          <p:cNvCxnSpPr/>
          <p:nvPr>
            <p:custDataLst>
              <p:tags r:id="rId21"/>
            </p:custDataLst>
          </p:nvPr>
        </p:nvCxnSpPr>
        <p:spPr bwMode="auto">
          <a:xfrm flipV="1">
            <a:off x="2281238" y="2962275"/>
            <a:ext cx="447675" cy="36512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477D725B-096E-4BF1-90EE-EE50234E3F56}"/>
              </a:ext>
            </a:extLst>
          </p:cNvPr>
          <p:cNvCxnSpPr/>
          <p:nvPr>
            <p:custDataLst>
              <p:tags r:id="rId22"/>
            </p:custDataLst>
          </p:nvPr>
        </p:nvCxnSpPr>
        <p:spPr bwMode="auto">
          <a:xfrm>
            <a:off x="4298950" y="2400300"/>
            <a:ext cx="447675" cy="43021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D2F98C4C-21F4-4EED-8692-65591CDA214F}"/>
              </a:ext>
            </a:extLst>
          </p:cNvPr>
          <p:cNvCxnSpPr/>
          <p:nvPr>
            <p:custDataLst>
              <p:tags r:id="rId23"/>
            </p:custDataLst>
          </p:nvPr>
        </p:nvCxnSpPr>
        <p:spPr bwMode="auto">
          <a:xfrm flipV="1">
            <a:off x="3289300" y="2101850"/>
            <a:ext cx="447675" cy="56356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AFFA1DDB-0CC5-4504-AC7F-E5B65A5C99B0}"/>
              </a:ext>
            </a:extLst>
          </p:cNvPr>
          <p:cNvCxnSpPr/>
          <p:nvPr>
            <p:custDataLst>
              <p:tags r:id="rId24"/>
            </p:custDataLst>
          </p:nvPr>
        </p:nvCxnSpPr>
        <p:spPr bwMode="auto">
          <a:xfrm flipV="1">
            <a:off x="2281238" y="3757613"/>
            <a:ext cx="447675" cy="26511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8" name="Chart 87">
            <a:extLst>
              <a:ext uri="{FF2B5EF4-FFF2-40B4-BE49-F238E27FC236}">
                <a16:creationId xmlns:a16="http://schemas.microsoft.com/office/drawing/2014/main" xmlns="" id="{18671866-453B-48DA-A493-72EC50D249CB}"/>
              </a:ext>
            </a:extLst>
          </p:cNvPr>
          <p:cNvGraphicFramePr/>
          <p:nvPr>
            <p:custDataLst>
              <p:tags r:id="rId25"/>
            </p:custDataLst>
            <p:extLst>
              <p:ext uri="{D42A27DB-BD31-4B8C-83A1-F6EECF244321}">
                <p14:modId xmlns:p14="http://schemas.microsoft.com/office/powerpoint/2010/main" val="699421288"/>
              </p:ext>
            </p:extLst>
          </p:nvPr>
        </p:nvGraphicFramePr>
        <p:xfrm>
          <a:off x="404813" y="2019300"/>
          <a:ext cx="8234362" cy="2616200"/>
        </p:xfrm>
        <a:graphic>
          <a:graphicData uri="http://schemas.openxmlformats.org/drawingml/2006/chart">
            <c:chart xmlns:c="http://schemas.openxmlformats.org/drawingml/2006/chart" xmlns:r="http://schemas.openxmlformats.org/officeDocument/2006/relationships" r:id="rId77"/>
          </a:graphicData>
        </a:graphic>
      </p:graphicFrame>
      <p:cxnSp>
        <p:nvCxnSpPr>
          <p:cNvPr id="7" name="Straight Connector 6">
            <a:extLst>
              <a:ext uri="{FF2B5EF4-FFF2-40B4-BE49-F238E27FC236}">
                <a16:creationId xmlns:a16="http://schemas.microsoft.com/office/drawing/2014/main" xmlns="" id="{E7BC959D-223D-402D-879C-00F0CE711A47}"/>
              </a:ext>
            </a:extLst>
          </p:cNvPr>
          <p:cNvCxnSpPr/>
          <p:nvPr>
            <p:custDataLst>
              <p:tags r:id="rId26"/>
            </p:custDataLst>
          </p:nvPr>
        </p:nvCxnSpPr>
        <p:spPr bwMode="auto">
          <a:xfrm flipH="1">
            <a:off x="8261350" y="4089400"/>
            <a:ext cx="93663" cy="0"/>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DF7BEFF1-7787-472D-B244-FE24374FFA93}"/>
              </a:ext>
            </a:extLst>
          </p:cNvPr>
          <p:cNvSpPr/>
          <p:nvPr>
            <p:custDataLst>
              <p:tags r:id="rId27"/>
            </p:custDataLst>
          </p:nvPr>
        </p:nvSpPr>
        <p:spPr bwMode="gray">
          <a:xfrm>
            <a:off x="847725" y="4111625"/>
            <a:ext cx="287338" cy="152400"/>
          </a:xfrm>
          <a:prstGeom prst="rect">
            <a:avLst/>
          </a:prstGeom>
          <a:noFill/>
          <a:ln>
            <a:noFill/>
          </a:ln>
          <a:extLst>
            <a:ext uri="{909E8E84-426E-40dd-AFC4-6F175D3DCCD1}">
              <a14:hiddenFill xmlns:a14="http://schemas.microsoft.com/office/drawing/2010/main" xmlns="">
                <a:solidFill>
                  <a:srgbClr val="D6D7D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C4058619-440D-4BEB-9AE8-62681C3E4D48}" type="datetime'''4''''''''''''''''''''''''''1''''%'''">
              <a:rPr lang="en-US" altLang="en-US" sz="1000" smtClean="0">
                <a:solidFill>
                  <a:schemeClr val="tx1"/>
                </a:solidFill>
              </a:rPr>
              <a:pPr algn="ctr">
                <a:spcBef>
                  <a:spcPct val="0"/>
                </a:spcBef>
                <a:spcAft>
                  <a:spcPct val="0"/>
                </a:spcAft>
              </a:pPr>
              <a:t>41%</a:t>
            </a:fld>
            <a:endParaRPr lang="en-US" sz="1000" dirty="0">
              <a:solidFill>
                <a:schemeClr val="tx1"/>
              </a:solidFill>
              <a:sym typeface="+mn-lt"/>
            </a:endParaRPr>
          </a:p>
        </p:txBody>
      </p:sp>
      <p:sp>
        <p:nvSpPr>
          <p:cNvPr id="12" name="Rectangle 11">
            <a:extLst>
              <a:ext uri="{FF2B5EF4-FFF2-40B4-BE49-F238E27FC236}">
                <a16:creationId xmlns:a16="http://schemas.microsoft.com/office/drawing/2014/main" xmlns="" id="{384B6AD9-395A-4F45-9391-F75945E76865}"/>
              </a:ext>
            </a:extLst>
          </p:cNvPr>
          <p:cNvSpPr/>
          <p:nvPr>
            <p:custDataLst>
              <p:tags r:id="rId28"/>
            </p:custDataLst>
          </p:nvPr>
        </p:nvSpPr>
        <p:spPr bwMode="auto">
          <a:xfrm>
            <a:off x="4879975" y="4595813"/>
            <a:ext cx="29210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9A6A3360-3262-4A16-AA50-6466D46485B9}" type="datetime'''2''''''''''''''''''''''''''''''0''''15'''''''''''''">
              <a:rPr lang="en-US" altLang="en-US" sz="1000" b="1" smtClean="0">
                <a:solidFill>
                  <a:schemeClr val="tx1"/>
                </a:solidFill>
              </a:rPr>
              <a:pPr algn="ctr">
                <a:spcBef>
                  <a:spcPct val="0"/>
                </a:spcBef>
                <a:spcAft>
                  <a:spcPct val="0"/>
                </a:spcAft>
              </a:pPr>
              <a:t>2015</a:t>
            </a:fld>
            <a:endParaRPr lang="en-US" sz="1000" b="1" dirty="0">
              <a:solidFill>
                <a:schemeClr val="tx1"/>
              </a:solidFill>
              <a:sym typeface="+mn-lt"/>
            </a:endParaRPr>
          </a:p>
        </p:txBody>
      </p:sp>
      <p:sp>
        <p:nvSpPr>
          <p:cNvPr id="22" name="Rectangle 21">
            <a:extLst>
              <a:ext uri="{FF2B5EF4-FFF2-40B4-BE49-F238E27FC236}">
                <a16:creationId xmlns:a16="http://schemas.microsoft.com/office/drawing/2014/main" xmlns="" id="{6786BD06-776C-4DD5-A280-F998739465B1}"/>
              </a:ext>
            </a:extLst>
          </p:cNvPr>
          <p:cNvSpPr/>
          <p:nvPr>
            <p:custDataLst>
              <p:tags r:id="rId29"/>
            </p:custDataLst>
          </p:nvPr>
        </p:nvSpPr>
        <p:spPr bwMode="auto">
          <a:xfrm>
            <a:off x="2862263" y="4595813"/>
            <a:ext cx="29210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AF479229-5C7E-4BC1-B898-CB2BC05D2EC4}" type="datetime'''''''2''''''0''''''''''1''''''''''''3'''''''''''''">
              <a:rPr lang="en-US" altLang="en-US" sz="1000" b="1" smtClean="0">
                <a:solidFill>
                  <a:schemeClr val="tx1"/>
                </a:solidFill>
              </a:rPr>
              <a:pPr algn="ctr">
                <a:spcBef>
                  <a:spcPct val="0"/>
                </a:spcBef>
                <a:spcAft>
                  <a:spcPct val="0"/>
                </a:spcAft>
              </a:pPr>
              <a:t>2013</a:t>
            </a:fld>
            <a:endParaRPr lang="en-US" sz="1000" b="1" dirty="0">
              <a:solidFill>
                <a:schemeClr val="tx1"/>
              </a:solidFill>
              <a:sym typeface="+mn-lt"/>
            </a:endParaRPr>
          </a:p>
        </p:txBody>
      </p:sp>
      <p:sp>
        <p:nvSpPr>
          <p:cNvPr id="38" name="Rectangle 37">
            <a:extLst>
              <a:ext uri="{FF2B5EF4-FFF2-40B4-BE49-F238E27FC236}">
                <a16:creationId xmlns:a16="http://schemas.microsoft.com/office/drawing/2014/main" xmlns="" id="{8C7E8205-C1C3-44F2-808F-A48A0D6DBE9F}"/>
              </a:ext>
            </a:extLst>
          </p:cNvPr>
          <p:cNvSpPr/>
          <p:nvPr>
            <p:custDataLst>
              <p:tags r:id="rId30"/>
            </p:custDataLst>
          </p:nvPr>
        </p:nvSpPr>
        <p:spPr bwMode="gray">
          <a:xfrm>
            <a:off x="847725" y="2952750"/>
            <a:ext cx="287338" cy="152400"/>
          </a:xfrm>
          <a:prstGeom prst="rect">
            <a:avLst/>
          </a:prstGeom>
          <a:noFill/>
          <a:ln>
            <a:noFill/>
          </a:ln>
          <a:extLst>
            <a:ext uri="{909E8E84-426E-40dd-AFC4-6F175D3DCCD1}">
              <a14:hiddenFill xmlns:a14="http://schemas.microsoft.com/office/drawing/2010/main" xmlns="">
                <a:solidFill>
                  <a:srgbClr val="9DB1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6DFD1C54-7402-4AFC-AADB-7809304767E3}" type="datetime'''''''''''3''''''''0''''''''''''''''''''''%'''''">
              <a:rPr lang="en-US" altLang="en-US" sz="1000" smtClean="0">
                <a:solidFill>
                  <a:schemeClr val="tx1"/>
                </a:solidFill>
              </a:rPr>
              <a:pPr algn="ctr">
                <a:spcBef>
                  <a:spcPct val="0"/>
                </a:spcBef>
                <a:spcAft>
                  <a:spcPct val="0"/>
                </a:spcAft>
              </a:pPr>
              <a:t>30%</a:t>
            </a:fld>
            <a:endParaRPr lang="en-US" sz="1000" dirty="0">
              <a:solidFill>
                <a:schemeClr val="tx1"/>
              </a:solidFill>
              <a:sym typeface="+mn-lt"/>
            </a:endParaRPr>
          </a:p>
        </p:txBody>
      </p:sp>
      <p:sp>
        <p:nvSpPr>
          <p:cNvPr id="14" name="Rectangle 13">
            <a:extLst>
              <a:ext uri="{FF2B5EF4-FFF2-40B4-BE49-F238E27FC236}">
                <a16:creationId xmlns:a16="http://schemas.microsoft.com/office/drawing/2014/main" xmlns="" id="{0A9B3898-5E45-43C2-AC5D-234D1DE3BF22}"/>
              </a:ext>
            </a:extLst>
          </p:cNvPr>
          <p:cNvSpPr/>
          <p:nvPr>
            <p:custDataLst>
              <p:tags r:id="rId31"/>
            </p:custDataLst>
          </p:nvPr>
        </p:nvSpPr>
        <p:spPr bwMode="gray">
          <a:xfrm>
            <a:off x="1857375" y="3101975"/>
            <a:ext cx="287338" cy="152400"/>
          </a:xfrm>
          <a:prstGeom prst="rect">
            <a:avLst/>
          </a:prstGeom>
          <a:noFill/>
          <a:ln>
            <a:noFill/>
          </a:ln>
          <a:extLst>
            <a:ext uri="{909E8E84-426E-40dd-AFC4-6F175D3DCCD1}">
              <a14:hiddenFill xmlns:a14="http://schemas.microsoft.com/office/drawing/2010/main" xmlns="">
                <a:solidFill>
                  <a:srgbClr val="9DB1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52237A81-B754-4433-916F-19B6533BF978}" type="datetime'''''''''''''''''2''''''''''''0''''''''''''%'''''''''''''''''''">
              <a:rPr lang="en-US" altLang="en-US" sz="1000" smtClean="0">
                <a:solidFill>
                  <a:schemeClr val="tx1"/>
                </a:solidFill>
              </a:rPr>
              <a:pPr algn="ctr">
                <a:spcBef>
                  <a:spcPct val="0"/>
                </a:spcBef>
                <a:spcAft>
                  <a:spcPct val="0"/>
                </a:spcAft>
              </a:pPr>
              <a:t>20%</a:t>
            </a:fld>
            <a:endParaRPr lang="en-US" sz="1000" dirty="0">
              <a:solidFill>
                <a:schemeClr val="tx1"/>
              </a:solidFill>
              <a:sym typeface="+mn-lt"/>
            </a:endParaRPr>
          </a:p>
        </p:txBody>
      </p:sp>
      <p:sp>
        <p:nvSpPr>
          <p:cNvPr id="28" name="Rectangle 27">
            <a:extLst>
              <a:ext uri="{FF2B5EF4-FFF2-40B4-BE49-F238E27FC236}">
                <a16:creationId xmlns:a16="http://schemas.microsoft.com/office/drawing/2014/main" xmlns="" id="{900DB9F7-2B11-4CCB-89D2-3CBD3D533F9C}"/>
              </a:ext>
            </a:extLst>
          </p:cNvPr>
          <p:cNvSpPr/>
          <p:nvPr>
            <p:custDataLst>
              <p:tags r:id="rId32"/>
            </p:custDataLst>
          </p:nvPr>
        </p:nvSpPr>
        <p:spPr bwMode="gray">
          <a:xfrm>
            <a:off x="4883150" y="2571750"/>
            <a:ext cx="287338" cy="152400"/>
          </a:xfrm>
          <a:prstGeom prst="rect">
            <a:avLst/>
          </a:prstGeom>
          <a:noFill/>
          <a:ln>
            <a:noFill/>
          </a:ln>
          <a:extLst>
            <a:ext uri="{909E8E84-426E-40dd-AFC4-6F175D3DCCD1}">
              <a14:hiddenFill xmlns:a14="http://schemas.microsoft.com/office/drawing/2010/main" xmlns="">
                <a:solidFill>
                  <a:srgbClr val="9DB1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CF1C8C3C-CD16-4B0C-AFCF-814C2243E2E5}" type="datetime'1''''''''7''''''''''''%'''''''''''''''''''''''''''''''''''">
              <a:rPr lang="en-US" altLang="en-US" sz="1000" smtClean="0">
                <a:solidFill>
                  <a:schemeClr val="tx1"/>
                </a:solidFill>
              </a:rPr>
              <a:pPr algn="ctr">
                <a:spcBef>
                  <a:spcPct val="0"/>
                </a:spcBef>
                <a:spcAft>
                  <a:spcPct val="0"/>
                </a:spcAft>
              </a:pPr>
              <a:t>17%</a:t>
            </a:fld>
            <a:endParaRPr lang="en-US" sz="1000" dirty="0">
              <a:solidFill>
                <a:schemeClr val="tx1"/>
              </a:solidFill>
              <a:sym typeface="+mn-lt"/>
            </a:endParaRPr>
          </a:p>
        </p:txBody>
      </p:sp>
      <p:sp>
        <p:nvSpPr>
          <p:cNvPr id="10" name="Rectangle 9">
            <a:extLst>
              <a:ext uri="{FF2B5EF4-FFF2-40B4-BE49-F238E27FC236}">
                <a16:creationId xmlns:a16="http://schemas.microsoft.com/office/drawing/2014/main" xmlns="" id="{65FD9D12-B108-474F-8B6A-DE1D0FB4507F}"/>
              </a:ext>
            </a:extLst>
          </p:cNvPr>
          <p:cNvSpPr/>
          <p:nvPr>
            <p:custDataLst>
              <p:tags r:id="rId33"/>
            </p:custDataLst>
          </p:nvPr>
        </p:nvSpPr>
        <p:spPr bwMode="gray">
          <a:xfrm>
            <a:off x="847725" y="3482975"/>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D5DAAA45-E99D-46F0-90E4-372A8E567AE2}" type="datetime'''''''30''''''''''''''''''''''''''''%'''''''''''''">
              <a:rPr lang="en-US" altLang="en-US" sz="1000" smtClean="0">
                <a:solidFill>
                  <a:schemeClr val="bg1"/>
                </a:solidFill>
              </a:rPr>
              <a:pPr algn="ctr">
                <a:spcBef>
                  <a:spcPct val="0"/>
                </a:spcBef>
                <a:spcAft>
                  <a:spcPct val="0"/>
                </a:spcAft>
              </a:pPr>
              <a:t>30%</a:t>
            </a:fld>
            <a:endParaRPr lang="en-US" sz="1000" dirty="0">
              <a:solidFill>
                <a:schemeClr val="bg1"/>
              </a:solidFill>
              <a:sym typeface="+mn-lt"/>
            </a:endParaRPr>
          </a:p>
        </p:txBody>
      </p:sp>
      <p:sp>
        <p:nvSpPr>
          <p:cNvPr id="13" name="Rectangle 12">
            <a:extLst>
              <a:ext uri="{FF2B5EF4-FFF2-40B4-BE49-F238E27FC236}">
                <a16:creationId xmlns:a16="http://schemas.microsoft.com/office/drawing/2014/main" xmlns="" id="{73672F42-445D-4A7C-AD09-5629349C1648}"/>
              </a:ext>
            </a:extLst>
          </p:cNvPr>
          <p:cNvSpPr/>
          <p:nvPr>
            <p:custDataLst>
              <p:tags r:id="rId34"/>
            </p:custDataLst>
          </p:nvPr>
        </p:nvSpPr>
        <p:spPr bwMode="auto">
          <a:xfrm>
            <a:off x="844550" y="4595813"/>
            <a:ext cx="29210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6C8F34D3-F238-48CA-BAD1-6171099D98A1}" type="datetime'''''''2''''''''''''''''''''''''''''0''''''1''1'''">
              <a:rPr lang="en-US" altLang="en-US" sz="1000" b="1" smtClean="0">
                <a:solidFill>
                  <a:schemeClr val="tx1"/>
                </a:solidFill>
              </a:rPr>
              <a:pPr algn="ctr">
                <a:spcBef>
                  <a:spcPct val="0"/>
                </a:spcBef>
                <a:spcAft>
                  <a:spcPct val="0"/>
                </a:spcAft>
              </a:pPr>
              <a:t>2011</a:t>
            </a:fld>
            <a:endParaRPr lang="en-US" sz="1000" b="1" dirty="0">
              <a:solidFill>
                <a:schemeClr val="tx1"/>
              </a:solidFill>
              <a:sym typeface="+mn-lt"/>
            </a:endParaRPr>
          </a:p>
        </p:txBody>
      </p:sp>
      <p:sp>
        <p:nvSpPr>
          <p:cNvPr id="46" name="Rectangle 45">
            <a:extLst>
              <a:ext uri="{FF2B5EF4-FFF2-40B4-BE49-F238E27FC236}">
                <a16:creationId xmlns:a16="http://schemas.microsoft.com/office/drawing/2014/main" xmlns="" id="{6A9E0391-3614-440E-850F-1125C08BCE0A}"/>
              </a:ext>
            </a:extLst>
          </p:cNvPr>
          <p:cNvSpPr/>
          <p:nvPr>
            <p:custDataLst>
              <p:tags r:id="rId35"/>
            </p:custDataLst>
          </p:nvPr>
        </p:nvSpPr>
        <p:spPr bwMode="gray">
          <a:xfrm>
            <a:off x="7964488" y="3878263"/>
            <a:ext cx="1746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nchorCtr="0"/>
          <a:lstStyle/>
          <a:p>
            <a:pPr algn="ctr">
              <a:spcBef>
                <a:spcPct val="0"/>
              </a:spcBef>
              <a:spcAft>
                <a:spcPct val="0"/>
              </a:spcAft>
            </a:pPr>
            <a:fld id="{DDDBA522-FD3B-4919-A2C0-84F799A7FBF5}" type="datetime'''''''''''''''''''''''''''''''''''''''''''''''''''''1''''5'''">
              <a:rPr lang="en-US" altLang="en-US" sz="1000" b="1" smtClean="0">
                <a:solidFill>
                  <a:schemeClr val="tx1"/>
                </a:solidFill>
              </a:rPr>
              <a:pPr algn="ctr">
                <a:spcBef>
                  <a:spcPct val="0"/>
                </a:spcBef>
                <a:spcAft>
                  <a:spcPct val="0"/>
                </a:spcAft>
              </a:pPr>
              <a:t>15</a:t>
            </a:fld>
            <a:endParaRPr lang="en-US" sz="1000" b="1" dirty="0">
              <a:solidFill>
                <a:schemeClr val="tx1"/>
              </a:solidFill>
              <a:sym typeface="+mn-lt"/>
            </a:endParaRPr>
          </a:p>
        </p:txBody>
      </p:sp>
      <p:sp>
        <p:nvSpPr>
          <p:cNvPr id="18" name="Rectangle 17">
            <a:extLst>
              <a:ext uri="{FF2B5EF4-FFF2-40B4-BE49-F238E27FC236}">
                <a16:creationId xmlns:a16="http://schemas.microsoft.com/office/drawing/2014/main" xmlns="" id="{2E789AE9-C2C2-4347-9AF8-F7C9592AD7D9}"/>
              </a:ext>
            </a:extLst>
          </p:cNvPr>
          <p:cNvSpPr/>
          <p:nvPr>
            <p:custDataLst>
              <p:tags r:id="rId36"/>
            </p:custDataLst>
          </p:nvPr>
        </p:nvSpPr>
        <p:spPr bwMode="gray">
          <a:xfrm>
            <a:off x="7908925" y="4343400"/>
            <a:ext cx="287338" cy="152400"/>
          </a:xfrm>
          <a:prstGeom prst="rect">
            <a:avLst/>
          </a:prstGeom>
          <a:noFill/>
          <a:ln>
            <a:noFill/>
          </a:ln>
          <a:extLst>
            <a:ext uri="{909E8E84-426E-40dd-AFC4-6F175D3DCCD1}">
              <a14:hiddenFill xmlns:a14="http://schemas.microsoft.com/office/drawing/2010/main" xmlns="">
                <a:solidFill>
                  <a:srgbClr val="D6D7D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C25A2473-8DBC-4267-B71A-0932D4E11F55}" type="datetime'''''''''''''5''''''''''''''''3''''''''''''%'''''''">
              <a:rPr lang="en-US" altLang="en-US" sz="1000" smtClean="0">
                <a:solidFill>
                  <a:schemeClr val="tx1"/>
                </a:solidFill>
              </a:rPr>
              <a:pPr algn="ctr">
                <a:spcBef>
                  <a:spcPct val="0"/>
                </a:spcBef>
                <a:spcAft>
                  <a:spcPct val="0"/>
                </a:spcAft>
              </a:pPr>
              <a:t>53%</a:t>
            </a:fld>
            <a:endParaRPr lang="en-US" sz="1000" dirty="0">
              <a:solidFill>
                <a:schemeClr val="tx1"/>
              </a:solidFill>
              <a:sym typeface="+mn-lt"/>
            </a:endParaRPr>
          </a:p>
        </p:txBody>
      </p:sp>
      <p:sp>
        <p:nvSpPr>
          <p:cNvPr id="31" name="Rectangle 30">
            <a:extLst>
              <a:ext uri="{FF2B5EF4-FFF2-40B4-BE49-F238E27FC236}">
                <a16:creationId xmlns:a16="http://schemas.microsoft.com/office/drawing/2014/main" xmlns="" id="{B3270E3D-8995-4804-BA9D-E64FC2E5F7BF}"/>
              </a:ext>
            </a:extLst>
          </p:cNvPr>
          <p:cNvSpPr/>
          <p:nvPr>
            <p:custDataLst>
              <p:tags r:id="rId37"/>
            </p:custDataLst>
          </p:nvPr>
        </p:nvSpPr>
        <p:spPr bwMode="gray">
          <a:xfrm>
            <a:off x="5891213" y="3151188"/>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C45BD518-E14B-417A-8854-073747D27E01}" type="datetime'''''''''4''''''''''''''''''''''''''''''''''''''''2''''%'''''">
              <a:rPr lang="en-US" altLang="en-US" sz="1000" smtClean="0">
                <a:solidFill>
                  <a:schemeClr val="bg1"/>
                </a:solidFill>
              </a:rPr>
              <a:pPr algn="ctr">
                <a:spcBef>
                  <a:spcPct val="0"/>
                </a:spcBef>
                <a:spcAft>
                  <a:spcPct val="0"/>
                </a:spcAft>
              </a:pPr>
              <a:t>42%</a:t>
            </a:fld>
            <a:endParaRPr lang="en-US" sz="1000" dirty="0">
              <a:solidFill>
                <a:schemeClr val="bg1"/>
              </a:solidFill>
              <a:sym typeface="+mn-lt"/>
            </a:endParaRPr>
          </a:p>
        </p:txBody>
      </p:sp>
      <p:sp>
        <p:nvSpPr>
          <p:cNvPr id="30" name="Rectangle 29">
            <a:extLst>
              <a:ext uri="{FF2B5EF4-FFF2-40B4-BE49-F238E27FC236}">
                <a16:creationId xmlns:a16="http://schemas.microsoft.com/office/drawing/2014/main" xmlns="" id="{30D6EE60-EB8D-432B-B8C6-BE53D794572F}"/>
              </a:ext>
            </a:extLst>
          </p:cNvPr>
          <p:cNvSpPr/>
          <p:nvPr>
            <p:custDataLst>
              <p:tags r:id="rId38"/>
            </p:custDataLst>
          </p:nvPr>
        </p:nvSpPr>
        <p:spPr bwMode="gray">
          <a:xfrm>
            <a:off x="4883150" y="4029075"/>
            <a:ext cx="287338" cy="152400"/>
          </a:xfrm>
          <a:prstGeom prst="rect">
            <a:avLst/>
          </a:prstGeom>
          <a:noFill/>
          <a:ln>
            <a:noFill/>
          </a:ln>
          <a:extLst>
            <a:ext uri="{909E8E84-426E-40dd-AFC4-6F175D3DCCD1}">
              <a14:hiddenFill xmlns:a14="http://schemas.microsoft.com/office/drawing/2010/main" xmlns="">
                <a:solidFill>
                  <a:srgbClr val="D6D7D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80E2ABAB-CC03-4749-8D8B-D39A75A01D68}" type="datetime'''''''''4''''''''''''''''3''%'''''''''''''''''''''''''''''">
              <a:rPr lang="en-US" altLang="en-US" sz="1000" smtClean="0">
                <a:solidFill>
                  <a:schemeClr val="tx1"/>
                </a:solidFill>
              </a:rPr>
              <a:pPr algn="ctr">
                <a:spcBef>
                  <a:spcPct val="0"/>
                </a:spcBef>
                <a:spcAft>
                  <a:spcPct val="0"/>
                </a:spcAft>
              </a:pPr>
              <a:t>43%</a:t>
            </a:fld>
            <a:endParaRPr lang="en-US" sz="1000" dirty="0">
              <a:solidFill>
                <a:schemeClr val="tx1"/>
              </a:solidFill>
              <a:sym typeface="+mn-lt"/>
            </a:endParaRPr>
          </a:p>
        </p:txBody>
      </p:sp>
      <p:sp>
        <p:nvSpPr>
          <p:cNvPr id="33" name="Rectangle 32">
            <a:extLst>
              <a:ext uri="{FF2B5EF4-FFF2-40B4-BE49-F238E27FC236}">
                <a16:creationId xmlns:a16="http://schemas.microsoft.com/office/drawing/2014/main" xmlns="" id="{323791A3-47A6-4471-AE78-DE9DD414720E}"/>
              </a:ext>
            </a:extLst>
          </p:cNvPr>
          <p:cNvSpPr/>
          <p:nvPr>
            <p:custDataLst>
              <p:tags r:id="rId39"/>
            </p:custDataLst>
          </p:nvPr>
        </p:nvSpPr>
        <p:spPr bwMode="gray">
          <a:xfrm>
            <a:off x="5891213" y="4029075"/>
            <a:ext cx="287338" cy="152400"/>
          </a:xfrm>
          <a:prstGeom prst="rect">
            <a:avLst/>
          </a:prstGeom>
          <a:noFill/>
          <a:ln>
            <a:noFill/>
          </a:ln>
          <a:extLst>
            <a:ext uri="{909E8E84-426E-40dd-AFC4-6F175D3DCCD1}">
              <a14:hiddenFill xmlns:a14="http://schemas.microsoft.com/office/drawing/2010/main" xmlns="">
                <a:solidFill>
                  <a:srgbClr val="D6D7D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47803EC0-8C6A-4ED0-867F-DA7C7A7486EC}" type="datetime'''''''''''''''''''''''''''44''''''''''%'''">
              <a:rPr lang="en-US" altLang="en-US" sz="1000" smtClean="0">
                <a:solidFill>
                  <a:schemeClr val="tx1"/>
                </a:solidFill>
              </a:rPr>
              <a:pPr algn="ctr">
                <a:spcBef>
                  <a:spcPct val="0"/>
                </a:spcBef>
                <a:spcAft>
                  <a:spcPct val="0"/>
                </a:spcAft>
              </a:pPr>
              <a:t>44%</a:t>
            </a:fld>
            <a:endParaRPr lang="en-US" sz="1000" dirty="0">
              <a:solidFill>
                <a:schemeClr val="tx1"/>
              </a:solidFill>
              <a:sym typeface="+mn-lt"/>
            </a:endParaRPr>
          </a:p>
        </p:txBody>
      </p:sp>
      <p:sp>
        <p:nvSpPr>
          <p:cNvPr id="35" name="Rectangle 34">
            <a:extLst>
              <a:ext uri="{FF2B5EF4-FFF2-40B4-BE49-F238E27FC236}">
                <a16:creationId xmlns:a16="http://schemas.microsoft.com/office/drawing/2014/main" xmlns="" id="{89E2AAF2-969F-4F09-AAC0-2097D483A5F3}"/>
              </a:ext>
            </a:extLst>
          </p:cNvPr>
          <p:cNvSpPr/>
          <p:nvPr>
            <p:custDataLst>
              <p:tags r:id="rId40"/>
            </p:custDataLst>
          </p:nvPr>
        </p:nvSpPr>
        <p:spPr bwMode="auto">
          <a:xfrm>
            <a:off x="5888038" y="4595813"/>
            <a:ext cx="29210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5F32F717-F3FA-453B-93E9-E04F47BEF06B}" type="datetime'''''''''''''''''''''''''''''2''''''''''''''0''1''''6'''''">
              <a:rPr lang="en-US" altLang="en-US" sz="1000" b="1" smtClean="0">
                <a:solidFill>
                  <a:schemeClr val="tx1"/>
                </a:solidFill>
              </a:rPr>
              <a:pPr algn="ctr">
                <a:spcBef>
                  <a:spcPct val="0"/>
                </a:spcBef>
                <a:spcAft>
                  <a:spcPct val="0"/>
                </a:spcAft>
              </a:pPr>
              <a:t>2016</a:t>
            </a:fld>
            <a:endParaRPr lang="en-US" sz="1000" b="1" dirty="0">
              <a:solidFill>
                <a:schemeClr val="tx1"/>
              </a:solidFill>
              <a:sym typeface="+mn-lt"/>
            </a:endParaRPr>
          </a:p>
        </p:txBody>
      </p:sp>
      <p:sp>
        <p:nvSpPr>
          <p:cNvPr id="26" name="Rectangle 25">
            <a:extLst>
              <a:ext uri="{FF2B5EF4-FFF2-40B4-BE49-F238E27FC236}">
                <a16:creationId xmlns:a16="http://schemas.microsoft.com/office/drawing/2014/main" xmlns="" id="{32A152CE-AE09-46A5-83FE-80361FD67B08}"/>
              </a:ext>
            </a:extLst>
          </p:cNvPr>
          <p:cNvSpPr/>
          <p:nvPr>
            <p:custDataLst>
              <p:tags r:id="rId41"/>
            </p:custDataLst>
          </p:nvPr>
        </p:nvSpPr>
        <p:spPr bwMode="auto">
          <a:xfrm>
            <a:off x="3871913" y="4595813"/>
            <a:ext cx="29210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07C470B8-6D7A-424B-93B0-9391B9945491}" type="datetime'''''''2''0''''''1''''''''''''4'''''''''''''''''''''''''''">
              <a:rPr lang="en-US" altLang="en-US" sz="1000" b="1" smtClean="0">
                <a:solidFill>
                  <a:schemeClr val="tx1"/>
                </a:solidFill>
              </a:rPr>
              <a:pPr algn="ctr">
                <a:spcBef>
                  <a:spcPct val="0"/>
                </a:spcBef>
                <a:spcAft>
                  <a:spcPct val="0"/>
                </a:spcAft>
              </a:pPr>
              <a:t>2014</a:t>
            </a:fld>
            <a:endParaRPr lang="en-US" sz="1000" b="1" dirty="0">
              <a:solidFill>
                <a:schemeClr val="tx1"/>
              </a:solidFill>
              <a:sym typeface="+mn-lt"/>
            </a:endParaRPr>
          </a:p>
        </p:txBody>
      </p:sp>
      <p:sp>
        <p:nvSpPr>
          <p:cNvPr id="29" name="Rectangle 28">
            <a:extLst>
              <a:ext uri="{FF2B5EF4-FFF2-40B4-BE49-F238E27FC236}">
                <a16:creationId xmlns:a16="http://schemas.microsoft.com/office/drawing/2014/main" xmlns="" id="{47BE130A-0A41-41DF-9D7C-A44DE7CF936C}"/>
              </a:ext>
            </a:extLst>
          </p:cNvPr>
          <p:cNvSpPr/>
          <p:nvPr>
            <p:custDataLst>
              <p:tags r:id="rId42"/>
            </p:custDataLst>
          </p:nvPr>
        </p:nvSpPr>
        <p:spPr bwMode="gray">
          <a:xfrm>
            <a:off x="4883150" y="3168650"/>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0CB20CFE-5DC5-40B5-B9C4-D31C5548E7FE}" type="datetime'''''''''4''''''''''''''''0''''''''''''''%'''''''''''''">
              <a:rPr lang="en-US" altLang="en-US" sz="1000" smtClean="0">
                <a:solidFill>
                  <a:schemeClr val="bg1"/>
                </a:solidFill>
              </a:rPr>
              <a:pPr algn="ctr">
                <a:spcBef>
                  <a:spcPct val="0"/>
                </a:spcBef>
                <a:spcAft>
                  <a:spcPct val="0"/>
                </a:spcAft>
              </a:pPr>
              <a:t>40%</a:t>
            </a:fld>
            <a:endParaRPr lang="en-US" sz="1000" dirty="0">
              <a:solidFill>
                <a:schemeClr val="bg1"/>
              </a:solidFill>
              <a:sym typeface="+mn-lt"/>
            </a:endParaRPr>
          </a:p>
        </p:txBody>
      </p:sp>
      <p:sp>
        <p:nvSpPr>
          <p:cNvPr id="32" name="Rectangle 31">
            <a:extLst>
              <a:ext uri="{FF2B5EF4-FFF2-40B4-BE49-F238E27FC236}">
                <a16:creationId xmlns:a16="http://schemas.microsoft.com/office/drawing/2014/main" xmlns="" id="{A3747C21-6043-4EED-8B95-65B42EA8627B}"/>
              </a:ext>
            </a:extLst>
          </p:cNvPr>
          <p:cNvSpPr/>
          <p:nvPr>
            <p:custDataLst>
              <p:tags r:id="rId43"/>
            </p:custDataLst>
          </p:nvPr>
        </p:nvSpPr>
        <p:spPr bwMode="gray">
          <a:xfrm>
            <a:off x="8355013" y="4013200"/>
            <a:ext cx="287338" cy="152400"/>
          </a:xfrm>
          <a:prstGeom prst="rect">
            <a:avLst/>
          </a:prstGeom>
          <a:noFill/>
          <a:ln>
            <a:noFill/>
          </a:ln>
          <a:extLst>
            <a:ext uri="{909E8E84-426E-40dd-AFC4-6F175D3DCCD1}">
              <a14:hiddenFill xmlns:a14="http://schemas.microsoft.com/office/drawing/2010/main" xmlns="">
                <a:solidFill>
                  <a:srgbClr val="9DB1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spcBef>
                <a:spcPct val="0"/>
              </a:spcBef>
              <a:spcAft>
                <a:spcPct val="0"/>
              </a:spcAft>
            </a:pPr>
            <a:fld id="{E0445A3D-53EE-4543-A928-6E04275CDB86}" type="datetime'''''''''''''''''''''''''1''3%'''''''''">
              <a:rPr lang="en-US" altLang="en-US" sz="1000" smtClean="0">
                <a:solidFill>
                  <a:schemeClr val="tx1"/>
                </a:solidFill>
              </a:rPr>
              <a:pPr>
                <a:spcBef>
                  <a:spcPct val="0"/>
                </a:spcBef>
                <a:spcAft>
                  <a:spcPct val="0"/>
                </a:spcAft>
              </a:pPr>
              <a:t>13%</a:t>
            </a:fld>
            <a:endParaRPr lang="en-US" sz="1000" dirty="0">
              <a:solidFill>
                <a:schemeClr val="tx1"/>
              </a:solidFill>
              <a:sym typeface="+mn-lt"/>
            </a:endParaRPr>
          </a:p>
        </p:txBody>
      </p:sp>
      <p:sp>
        <p:nvSpPr>
          <p:cNvPr id="37" name="Rectangle 36">
            <a:extLst>
              <a:ext uri="{FF2B5EF4-FFF2-40B4-BE49-F238E27FC236}">
                <a16:creationId xmlns:a16="http://schemas.microsoft.com/office/drawing/2014/main" xmlns="" id="{EE79CF13-29D1-4792-93B9-C0C1D35EBA6A}"/>
              </a:ext>
            </a:extLst>
          </p:cNvPr>
          <p:cNvSpPr/>
          <p:nvPr>
            <p:custDataLst>
              <p:tags r:id="rId44"/>
            </p:custDataLst>
          </p:nvPr>
        </p:nvSpPr>
        <p:spPr bwMode="gray">
          <a:xfrm>
            <a:off x="6900863" y="2936875"/>
            <a:ext cx="287338" cy="152400"/>
          </a:xfrm>
          <a:prstGeom prst="rect">
            <a:avLst/>
          </a:prstGeom>
          <a:noFill/>
          <a:ln>
            <a:noFill/>
          </a:ln>
          <a:extLst>
            <a:ext uri="{909E8E84-426E-40dd-AFC4-6F175D3DCCD1}">
              <a14:hiddenFill xmlns:a14="http://schemas.microsoft.com/office/drawing/2010/main" xmlns="">
                <a:solidFill>
                  <a:srgbClr val="9DB1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0B92DF66-FC72-40B3-9DB8-2A84B627FF9F}" type="datetime'''''''''''''''''''1''''''''4%'''''''''''''''''''''''''''''''''">
              <a:rPr lang="en-US" altLang="en-US" sz="1000" smtClean="0">
                <a:solidFill>
                  <a:schemeClr val="tx1"/>
                </a:solidFill>
              </a:rPr>
              <a:pPr algn="ctr">
                <a:spcBef>
                  <a:spcPct val="0"/>
                </a:spcBef>
                <a:spcAft>
                  <a:spcPct val="0"/>
                </a:spcAft>
              </a:pPr>
              <a:t>14%</a:t>
            </a:fld>
            <a:endParaRPr lang="en-US" sz="1000" dirty="0">
              <a:solidFill>
                <a:schemeClr val="tx1"/>
              </a:solidFill>
              <a:sym typeface="+mn-lt"/>
            </a:endParaRPr>
          </a:p>
        </p:txBody>
      </p:sp>
      <p:sp>
        <p:nvSpPr>
          <p:cNvPr id="40" name="Rectangle 39">
            <a:extLst>
              <a:ext uri="{FF2B5EF4-FFF2-40B4-BE49-F238E27FC236}">
                <a16:creationId xmlns:a16="http://schemas.microsoft.com/office/drawing/2014/main" xmlns="" id="{1156002B-7B48-4932-A05E-F0AA9742D9AE}"/>
              </a:ext>
            </a:extLst>
          </p:cNvPr>
          <p:cNvSpPr/>
          <p:nvPr>
            <p:custDataLst>
              <p:tags r:id="rId45"/>
            </p:custDataLst>
          </p:nvPr>
        </p:nvSpPr>
        <p:spPr bwMode="gray">
          <a:xfrm>
            <a:off x="1912938" y="2851150"/>
            <a:ext cx="1746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nchorCtr="0"/>
          <a:lstStyle/>
          <a:p>
            <a:pPr algn="ctr">
              <a:spcBef>
                <a:spcPct val="0"/>
              </a:spcBef>
              <a:spcAft>
                <a:spcPct val="0"/>
              </a:spcAft>
            </a:pPr>
            <a:fld id="{782BA89C-60E1-471E-B99C-D030BDA8BD4B}" type="datetime'''''4''''''''''''''''''''''''''''6'''''''''''''''''''''">
              <a:rPr lang="en-US" altLang="en-US" sz="1000" b="1" smtClean="0">
                <a:solidFill>
                  <a:schemeClr val="tx1"/>
                </a:solidFill>
              </a:rPr>
              <a:pPr algn="ctr">
                <a:spcBef>
                  <a:spcPct val="0"/>
                </a:spcBef>
                <a:spcAft>
                  <a:spcPct val="0"/>
                </a:spcAft>
              </a:pPr>
              <a:t>46</a:t>
            </a:fld>
            <a:endParaRPr lang="en-US" sz="1000" b="1" dirty="0">
              <a:solidFill>
                <a:schemeClr val="tx1"/>
              </a:solidFill>
              <a:sym typeface="+mn-lt"/>
            </a:endParaRPr>
          </a:p>
        </p:txBody>
      </p:sp>
      <p:sp>
        <p:nvSpPr>
          <p:cNvPr id="34" name="Rectangle 33">
            <a:extLst>
              <a:ext uri="{FF2B5EF4-FFF2-40B4-BE49-F238E27FC236}">
                <a16:creationId xmlns:a16="http://schemas.microsoft.com/office/drawing/2014/main" xmlns="" id="{A787B103-6796-4FEF-AC6D-EB396B886F48}"/>
              </a:ext>
            </a:extLst>
          </p:cNvPr>
          <p:cNvSpPr/>
          <p:nvPr>
            <p:custDataLst>
              <p:tags r:id="rId46"/>
            </p:custDataLst>
          </p:nvPr>
        </p:nvSpPr>
        <p:spPr bwMode="gray">
          <a:xfrm>
            <a:off x="903288" y="2586038"/>
            <a:ext cx="1746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nchorCtr="0"/>
          <a:lstStyle/>
          <a:p>
            <a:pPr algn="ctr">
              <a:spcBef>
                <a:spcPct val="0"/>
              </a:spcBef>
              <a:spcAft>
                <a:spcPct val="0"/>
              </a:spcAft>
            </a:pPr>
            <a:fld id="{C09EE4AB-562E-4FA4-A9F1-23B37A4FBE57}" type="datetime'5''''''''''4'''''''''''''">
              <a:rPr lang="en-US" altLang="en-US" sz="1000" b="1" smtClean="0">
                <a:solidFill>
                  <a:schemeClr val="tx1"/>
                </a:solidFill>
              </a:rPr>
              <a:pPr algn="ctr">
                <a:spcBef>
                  <a:spcPct val="0"/>
                </a:spcBef>
                <a:spcAft>
                  <a:spcPct val="0"/>
                </a:spcAft>
              </a:pPr>
              <a:t>54</a:t>
            </a:fld>
            <a:endParaRPr lang="en-US" sz="1000" b="1" dirty="0">
              <a:solidFill>
                <a:schemeClr val="tx1"/>
              </a:solidFill>
              <a:sym typeface="+mn-lt"/>
            </a:endParaRPr>
          </a:p>
        </p:txBody>
      </p:sp>
      <p:sp>
        <p:nvSpPr>
          <p:cNvPr id="36" name="Rectangle 35">
            <a:extLst>
              <a:ext uri="{FF2B5EF4-FFF2-40B4-BE49-F238E27FC236}">
                <a16:creationId xmlns:a16="http://schemas.microsoft.com/office/drawing/2014/main" xmlns="" id="{BC4E4792-E159-4270-9280-3D32DDB640AC}"/>
              </a:ext>
            </a:extLst>
          </p:cNvPr>
          <p:cNvSpPr/>
          <p:nvPr>
            <p:custDataLst>
              <p:tags r:id="rId47"/>
            </p:custDataLst>
          </p:nvPr>
        </p:nvSpPr>
        <p:spPr bwMode="gray">
          <a:xfrm>
            <a:off x="6900863" y="3400425"/>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C88671AE-7D1E-43A0-9719-2C80302D9567}" type="datetime'''''4''''''''2''''%'''''''''''''''">
              <a:rPr lang="en-US" altLang="en-US" sz="1000" smtClean="0">
                <a:solidFill>
                  <a:schemeClr val="bg1"/>
                </a:solidFill>
              </a:rPr>
              <a:pPr algn="ctr">
                <a:spcBef>
                  <a:spcPct val="0"/>
                </a:spcBef>
                <a:spcAft>
                  <a:spcPct val="0"/>
                </a:spcAft>
              </a:pPr>
              <a:t>42%</a:t>
            </a:fld>
            <a:endParaRPr lang="en-US" sz="1000" dirty="0">
              <a:solidFill>
                <a:schemeClr val="bg1"/>
              </a:solidFill>
              <a:sym typeface="+mn-lt"/>
            </a:endParaRPr>
          </a:p>
        </p:txBody>
      </p:sp>
      <p:sp>
        <p:nvSpPr>
          <p:cNvPr id="25" name="Rectangle 24">
            <a:extLst>
              <a:ext uri="{FF2B5EF4-FFF2-40B4-BE49-F238E27FC236}">
                <a16:creationId xmlns:a16="http://schemas.microsoft.com/office/drawing/2014/main" xmlns="" id="{C61E3C4F-89D7-4A29-BFBE-4F124020AA89}"/>
              </a:ext>
            </a:extLst>
          </p:cNvPr>
          <p:cNvSpPr/>
          <p:nvPr>
            <p:custDataLst>
              <p:tags r:id="rId48"/>
            </p:custDataLst>
          </p:nvPr>
        </p:nvSpPr>
        <p:spPr bwMode="gray">
          <a:xfrm>
            <a:off x="3875088" y="3979863"/>
            <a:ext cx="287338" cy="152400"/>
          </a:xfrm>
          <a:prstGeom prst="rect">
            <a:avLst/>
          </a:prstGeom>
          <a:noFill/>
          <a:ln>
            <a:noFill/>
          </a:ln>
          <a:extLst>
            <a:ext uri="{909E8E84-426E-40dd-AFC4-6F175D3DCCD1}">
              <a14:hiddenFill xmlns:a14="http://schemas.microsoft.com/office/drawing/2010/main" xmlns="">
                <a:solidFill>
                  <a:srgbClr val="D6D7D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16372D5B-FA5E-4C9A-8EFD-B7543F33707C}" type="datetime'''''4''''''''''''''''''''''''''1''''''''''''''%'">
              <a:rPr lang="en-US" altLang="en-US" sz="1000" smtClean="0">
                <a:solidFill>
                  <a:schemeClr val="tx1"/>
                </a:solidFill>
              </a:rPr>
              <a:pPr algn="ctr">
                <a:spcBef>
                  <a:spcPct val="0"/>
                </a:spcBef>
                <a:spcAft>
                  <a:spcPct val="0"/>
                </a:spcAft>
              </a:pPr>
              <a:t>41%</a:t>
            </a:fld>
            <a:endParaRPr lang="en-US" sz="1000" dirty="0">
              <a:solidFill>
                <a:schemeClr val="tx1"/>
              </a:solidFill>
              <a:sym typeface="+mn-lt"/>
            </a:endParaRPr>
          </a:p>
        </p:txBody>
      </p:sp>
      <p:sp>
        <p:nvSpPr>
          <p:cNvPr id="42" name="Rectangle 41">
            <a:extLst>
              <a:ext uri="{FF2B5EF4-FFF2-40B4-BE49-F238E27FC236}">
                <a16:creationId xmlns:a16="http://schemas.microsoft.com/office/drawing/2014/main" xmlns="" id="{AE17AD5C-F761-4BCA-8CC3-294E2EC80802}"/>
              </a:ext>
            </a:extLst>
          </p:cNvPr>
          <p:cNvSpPr/>
          <p:nvPr>
            <p:custDataLst>
              <p:tags r:id="rId49"/>
            </p:custDataLst>
          </p:nvPr>
        </p:nvSpPr>
        <p:spPr bwMode="gray">
          <a:xfrm>
            <a:off x="6900863" y="4111625"/>
            <a:ext cx="287338" cy="152400"/>
          </a:xfrm>
          <a:prstGeom prst="rect">
            <a:avLst/>
          </a:prstGeom>
          <a:noFill/>
          <a:ln>
            <a:noFill/>
          </a:ln>
          <a:extLst>
            <a:ext uri="{909E8E84-426E-40dd-AFC4-6F175D3DCCD1}">
              <a14:hiddenFill xmlns:a14="http://schemas.microsoft.com/office/drawing/2010/main" xmlns="">
                <a:solidFill>
                  <a:srgbClr val="D6D7D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33FA12F1-ADD9-4B02-99C3-584784E72DA7}" type="datetime'''''''''''''''''''4''''''''''''''4''''%'''''">
              <a:rPr lang="en-US" altLang="en-US" sz="1000" smtClean="0">
                <a:solidFill>
                  <a:schemeClr val="tx1"/>
                </a:solidFill>
              </a:rPr>
              <a:pPr algn="ctr">
                <a:spcBef>
                  <a:spcPct val="0"/>
                </a:spcBef>
                <a:spcAft>
                  <a:spcPct val="0"/>
                </a:spcAft>
              </a:pPr>
              <a:t>44%</a:t>
            </a:fld>
            <a:endParaRPr lang="en-US" sz="1000" dirty="0">
              <a:solidFill>
                <a:schemeClr val="tx1"/>
              </a:solidFill>
              <a:sym typeface="+mn-lt"/>
            </a:endParaRPr>
          </a:p>
        </p:txBody>
      </p:sp>
      <p:sp>
        <p:nvSpPr>
          <p:cNvPr id="19" name="Rectangle 18">
            <a:extLst>
              <a:ext uri="{FF2B5EF4-FFF2-40B4-BE49-F238E27FC236}">
                <a16:creationId xmlns:a16="http://schemas.microsoft.com/office/drawing/2014/main" xmlns="" id="{BDC56D37-4E72-4FD5-A2B8-0A6457114ECE}"/>
              </a:ext>
            </a:extLst>
          </p:cNvPr>
          <p:cNvSpPr/>
          <p:nvPr>
            <p:custDataLst>
              <p:tags r:id="rId50"/>
            </p:custDataLst>
          </p:nvPr>
        </p:nvSpPr>
        <p:spPr bwMode="auto">
          <a:xfrm>
            <a:off x="6897688" y="4595813"/>
            <a:ext cx="29210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45C1D5A9-3A2B-4A36-9179-9367770F5625}" type="datetime'''''20''''1''''''''''''''7'''''''''''''">
              <a:rPr lang="en-US" altLang="en-US" sz="1000" b="1" smtClean="0">
                <a:solidFill>
                  <a:schemeClr val="tx1"/>
                </a:solidFill>
              </a:rPr>
              <a:pPr algn="ctr">
                <a:spcBef>
                  <a:spcPct val="0"/>
                </a:spcBef>
                <a:spcAft>
                  <a:spcPct val="0"/>
                </a:spcAft>
              </a:pPr>
              <a:t>2017</a:t>
            </a:fld>
            <a:endParaRPr lang="en-US" sz="1000" b="1" dirty="0">
              <a:solidFill>
                <a:schemeClr val="tx1"/>
              </a:solidFill>
              <a:sym typeface="+mn-lt"/>
            </a:endParaRPr>
          </a:p>
        </p:txBody>
      </p:sp>
      <p:sp>
        <p:nvSpPr>
          <p:cNvPr id="24" name="Rectangle 23">
            <a:extLst>
              <a:ext uri="{FF2B5EF4-FFF2-40B4-BE49-F238E27FC236}">
                <a16:creationId xmlns:a16="http://schemas.microsoft.com/office/drawing/2014/main" xmlns="" id="{B620F866-41CA-4B49-B710-268469B674D6}"/>
              </a:ext>
            </a:extLst>
          </p:cNvPr>
          <p:cNvSpPr/>
          <p:nvPr>
            <p:custDataLst>
              <p:tags r:id="rId51"/>
            </p:custDataLst>
          </p:nvPr>
        </p:nvSpPr>
        <p:spPr bwMode="gray">
          <a:xfrm>
            <a:off x="3875088" y="2903538"/>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31140B03-FE69-49E6-B788-A99D524EC95D}" type="datetime'''''4''''''7''''%'''''''''''''''''''''''''''''''''''''''">
              <a:rPr lang="en-US" altLang="en-US" sz="1000" smtClean="0">
                <a:solidFill>
                  <a:schemeClr val="bg1"/>
                </a:solidFill>
              </a:rPr>
              <a:pPr algn="ctr">
                <a:spcBef>
                  <a:spcPct val="0"/>
                </a:spcBef>
                <a:spcAft>
                  <a:spcPct val="0"/>
                </a:spcAft>
              </a:pPr>
              <a:t>47%</a:t>
            </a:fld>
            <a:endParaRPr lang="en-US" sz="1000" dirty="0">
              <a:solidFill>
                <a:schemeClr val="bg1"/>
              </a:solidFill>
              <a:sym typeface="+mn-lt"/>
            </a:endParaRPr>
          </a:p>
        </p:txBody>
      </p:sp>
      <p:sp>
        <p:nvSpPr>
          <p:cNvPr id="27" name="Rectangle 26">
            <a:extLst>
              <a:ext uri="{FF2B5EF4-FFF2-40B4-BE49-F238E27FC236}">
                <a16:creationId xmlns:a16="http://schemas.microsoft.com/office/drawing/2014/main" xmlns="" id="{66AA4826-AC5E-4AC9-A1C7-66B92D96F144}"/>
              </a:ext>
            </a:extLst>
          </p:cNvPr>
          <p:cNvSpPr/>
          <p:nvPr>
            <p:custDataLst>
              <p:tags r:id="rId52"/>
            </p:custDataLst>
          </p:nvPr>
        </p:nvSpPr>
        <p:spPr bwMode="gray">
          <a:xfrm>
            <a:off x="5891213" y="2571750"/>
            <a:ext cx="287338" cy="152400"/>
          </a:xfrm>
          <a:prstGeom prst="rect">
            <a:avLst/>
          </a:prstGeom>
          <a:noFill/>
          <a:ln>
            <a:noFill/>
          </a:ln>
          <a:extLst>
            <a:ext uri="{909E8E84-426E-40dd-AFC4-6F175D3DCCD1}">
              <a14:hiddenFill xmlns:a14="http://schemas.microsoft.com/office/drawing/2010/main" xmlns="">
                <a:solidFill>
                  <a:srgbClr val="9DB1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4648B1D9-73E7-4126-95AC-89787FBFA8EB}" type="datetime'''''''''1''''''''5''''''''''''''''''''''''''''''%'''''''''">
              <a:rPr lang="en-US" altLang="en-US" sz="1000" smtClean="0">
                <a:solidFill>
                  <a:schemeClr val="tx1"/>
                </a:solidFill>
              </a:rPr>
              <a:pPr algn="ctr">
                <a:spcBef>
                  <a:spcPct val="0"/>
                </a:spcBef>
                <a:spcAft>
                  <a:spcPct val="0"/>
                </a:spcAft>
              </a:pPr>
              <a:t>15%</a:t>
            </a:fld>
            <a:endParaRPr lang="en-US" sz="1000" dirty="0">
              <a:solidFill>
                <a:schemeClr val="tx1"/>
              </a:solidFill>
              <a:sym typeface="+mn-lt"/>
            </a:endParaRPr>
          </a:p>
        </p:txBody>
      </p:sp>
      <p:sp>
        <p:nvSpPr>
          <p:cNvPr id="39" name="Rectangle 38">
            <a:extLst>
              <a:ext uri="{FF2B5EF4-FFF2-40B4-BE49-F238E27FC236}">
                <a16:creationId xmlns:a16="http://schemas.microsoft.com/office/drawing/2014/main" xmlns="" id="{A631EB42-6260-43E8-8783-76594B2C8412}"/>
              </a:ext>
            </a:extLst>
          </p:cNvPr>
          <p:cNvSpPr/>
          <p:nvPr>
            <p:custDataLst>
              <p:tags r:id="rId53"/>
            </p:custDataLst>
          </p:nvPr>
        </p:nvSpPr>
        <p:spPr bwMode="auto">
          <a:xfrm>
            <a:off x="7905750" y="4595813"/>
            <a:ext cx="29210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0013BE91-88A2-4BD4-83E1-2FC2E33A3997}" type="datetime'2''''''''''0''''''''''''''''''''1''''''''''8'''''''''''''">
              <a:rPr lang="en-US" altLang="en-US" sz="1000" b="1" smtClean="0">
                <a:solidFill>
                  <a:schemeClr val="tx1"/>
                </a:solidFill>
              </a:rPr>
              <a:pPr algn="ctr">
                <a:spcBef>
                  <a:spcPct val="0"/>
                </a:spcBef>
                <a:spcAft>
                  <a:spcPct val="0"/>
                </a:spcAft>
              </a:pPr>
              <a:t>2018</a:t>
            </a:fld>
            <a:endParaRPr lang="en-US" sz="1000" b="1" dirty="0">
              <a:solidFill>
                <a:schemeClr val="tx1"/>
              </a:solidFill>
              <a:sym typeface="+mn-lt"/>
            </a:endParaRPr>
          </a:p>
        </p:txBody>
      </p:sp>
      <p:sp>
        <p:nvSpPr>
          <p:cNvPr id="41" name="Rectangle 40">
            <a:extLst>
              <a:ext uri="{FF2B5EF4-FFF2-40B4-BE49-F238E27FC236}">
                <a16:creationId xmlns:a16="http://schemas.microsoft.com/office/drawing/2014/main" xmlns="" id="{9716FE59-1645-43CD-B65C-D5587AED8ED7}"/>
              </a:ext>
            </a:extLst>
          </p:cNvPr>
          <p:cNvSpPr/>
          <p:nvPr>
            <p:custDataLst>
              <p:tags r:id="rId54"/>
            </p:custDataLst>
          </p:nvPr>
        </p:nvSpPr>
        <p:spPr bwMode="gray">
          <a:xfrm>
            <a:off x="2921000" y="2487613"/>
            <a:ext cx="1746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nchorCtr="0"/>
          <a:lstStyle/>
          <a:p>
            <a:pPr algn="ctr">
              <a:spcBef>
                <a:spcPct val="0"/>
              </a:spcBef>
              <a:spcAft>
                <a:spcPct val="0"/>
              </a:spcAft>
            </a:pPr>
            <a:fld id="{5390B876-929C-4CA8-9250-97B5441AA1FB}" type="datetime'5''''''''''''''''''''''''''7'''''''''">
              <a:rPr lang="en-US" altLang="en-US" sz="1000" b="1" smtClean="0">
                <a:solidFill>
                  <a:schemeClr val="tx1"/>
                </a:solidFill>
              </a:rPr>
              <a:pPr algn="ctr">
                <a:spcBef>
                  <a:spcPct val="0"/>
                </a:spcBef>
                <a:spcAft>
                  <a:spcPct val="0"/>
                </a:spcAft>
              </a:pPr>
              <a:t>57</a:t>
            </a:fld>
            <a:endParaRPr lang="en-US" sz="1000" b="1" dirty="0">
              <a:solidFill>
                <a:schemeClr val="tx1"/>
              </a:solidFill>
              <a:sym typeface="+mn-lt"/>
            </a:endParaRPr>
          </a:p>
        </p:txBody>
      </p:sp>
      <p:sp>
        <p:nvSpPr>
          <p:cNvPr id="21" name="Rectangle 20">
            <a:extLst>
              <a:ext uri="{FF2B5EF4-FFF2-40B4-BE49-F238E27FC236}">
                <a16:creationId xmlns:a16="http://schemas.microsoft.com/office/drawing/2014/main" xmlns="" id="{E92C06E4-BE19-4BA1-B029-2CE19F128E15}"/>
              </a:ext>
            </a:extLst>
          </p:cNvPr>
          <p:cNvSpPr/>
          <p:nvPr>
            <p:custDataLst>
              <p:tags r:id="rId55"/>
            </p:custDataLst>
          </p:nvPr>
        </p:nvSpPr>
        <p:spPr bwMode="gray">
          <a:xfrm>
            <a:off x="2865438" y="4078288"/>
            <a:ext cx="287338" cy="152400"/>
          </a:xfrm>
          <a:prstGeom prst="rect">
            <a:avLst/>
          </a:prstGeom>
          <a:noFill/>
          <a:ln>
            <a:noFill/>
          </a:ln>
          <a:extLst>
            <a:ext uri="{909E8E84-426E-40dd-AFC4-6F175D3DCCD1}">
              <a14:hiddenFill xmlns:a14="http://schemas.microsoft.com/office/drawing/2010/main" xmlns="">
                <a:solidFill>
                  <a:srgbClr val="D6D7D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08BF4E10-DCA1-42D4-B2FE-5EB3F683579E}" type="datetime'''''''''''''''''''''''''4''''''''''''''''''''''2''%'''">
              <a:rPr lang="en-US" altLang="en-US" sz="1000" smtClean="0">
                <a:solidFill>
                  <a:schemeClr val="tx1"/>
                </a:solidFill>
              </a:rPr>
              <a:pPr algn="ctr">
                <a:spcBef>
                  <a:spcPct val="0"/>
                </a:spcBef>
                <a:spcAft>
                  <a:spcPct val="0"/>
                </a:spcAft>
              </a:pPr>
              <a:t>42%</a:t>
            </a:fld>
            <a:endParaRPr lang="en-US" sz="1000" dirty="0">
              <a:solidFill>
                <a:schemeClr val="tx1"/>
              </a:solidFill>
              <a:sym typeface="+mn-lt"/>
            </a:endParaRPr>
          </a:p>
        </p:txBody>
      </p:sp>
      <p:sp>
        <p:nvSpPr>
          <p:cNvPr id="20" name="Rectangle 19">
            <a:extLst>
              <a:ext uri="{FF2B5EF4-FFF2-40B4-BE49-F238E27FC236}">
                <a16:creationId xmlns:a16="http://schemas.microsoft.com/office/drawing/2014/main" xmlns="" id="{A28A520F-137C-4E08-A635-71D4BED3CB27}"/>
              </a:ext>
            </a:extLst>
          </p:cNvPr>
          <p:cNvSpPr/>
          <p:nvPr>
            <p:custDataLst>
              <p:tags r:id="rId56"/>
            </p:custDataLst>
          </p:nvPr>
        </p:nvSpPr>
        <p:spPr bwMode="gray">
          <a:xfrm>
            <a:off x="2865438" y="3282950"/>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717196B1-0ECA-4887-913E-0A737DF093AC}" type="datetime'''''''4''''''''''''''''''''''''''''''''''''''''''2''%'''">
              <a:rPr lang="en-US" altLang="en-US" sz="1000" smtClean="0">
                <a:solidFill>
                  <a:schemeClr val="bg1"/>
                </a:solidFill>
              </a:rPr>
              <a:pPr algn="ctr">
                <a:spcBef>
                  <a:spcPct val="0"/>
                </a:spcBef>
                <a:spcAft>
                  <a:spcPct val="0"/>
                </a:spcAft>
              </a:pPr>
              <a:t>42%</a:t>
            </a:fld>
            <a:endParaRPr lang="en-US" sz="1000" dirty="0">
              <a:solidFill>
                <a:schemeClr val="bg1"/>
              </a:solidFill>
              <a:sym typeface="+mn-lt"/>
            </a:endParaRPr>
          </a:p>
        </p:txBody>
      </p:sp>
      <p:sp>
        <p:nvSpPr>
          <p:cNvPr id="45" name="Rectangle 44">
            <a:extLst>
              <a:ext uri="{FF2B5EF4-FFF2-40B4-BE49-F238E27FC236}">
                <a16:creationId xmlns:a16="http://schemas.microsoft.com/office/drawing/2014/main" xmlns="" id="{8ACBF041-8CD2-44B6-9EF7-33DE6709788E}"/>
              </a:ext>
            </a:extLst>
          </p:cNvPr>
          <p:cNvSpPr/>
          <p:nvPr>
            <p:custDataLst>
              <p:tags r:id="rId57"/>
            </p:custDataLst>
          </p:nvPr>
        </p:nvSpPr>
        <p:spPr bwMode="gray">
          <a:xfrm>
            <a:off x="6956425" y="2719388"/>
            <a:ext cx="1746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nchorCtr="0"/>
          <a:lstStyle/>
          <a:p>
            <a:pPr algn="ctr">
              <a:spcBef>
                <a:spcPct val="0"/>
              </a:spcBef>
              <a:spcAft>
                <a:spcPct val="0"/>
              </a:spcAft>
            </a:pPr>
            <a:fld id="{3DFCD383-EAF5-40E9-B35F-E4C4F22F1615}" type="datetime'''''''5''''''''''''''''''''0'''">
              <a:rPr lang="en-US" altLang="en-US" sz="1000" b="1" smtClean="0">
                <a:solidFill>
                  <a:schemeClr val="tx1"/>
                </a:solidFill>
              </a:rPr>
              <a:pPr algn="ctr">
                <a:spcBef>
                  <a:spcPct val="0"/>
                </a:spcBef>
                <a:spcAft>
                  <a:spcPct val="0"/>
                </a:spcAft>
              </a:pPr>
              <a:t>50</a:t>
            </a:fld>
            <a:endParaRPr lang="en-US" sz="1000" b="1" dirty="0">
              <a:solidFill>
                <a:schemeClr val="tx1"/>
              </a:solidFill>
              <a:sym typeface="+mn-lt"/>
            </a:endParaRPr>
          </a:p>
        </p:txBody>
      </p:sp>
      <p:sp>
        <p:nvSpPr>
          <p:cNvPr id="17" name="Rectangle 16">
            <a:extLst>
              <a:ext uri="{FF2B5EF4-FFF2-40B4-BE49-F238E27FC236}">
                <a16:creationId xmlns:a16="http://schemas.microsoft.com/office/drawing/2014/main" xmlns="" id="{EC020E78-11B8-476C-B8F7-098CE3A079EF}"/>
              </a:ext>
            </a:extLst>
          </p:cNvPr>
          <p:cNvSpPr/>
          <p:nvPr>
            <p:custDataLst>
              <p:tags r:id="rId58"/>
            </p:custDataLst>
          </p:nvPr>
        </p:nvSpPr>
        <p:spPr bwMode="gray">
          <a:xfrm>
            <a:off x="2865438" y="2736850"/>
            <a:ext cx="287338" cy="152400"/>
          </a:xfrm>
          <a:prstGeom prst="rect">
            <a:avLst/>
          </a:prstGeom>
          <a:noFill/>
          <a:ln>
            <a:noFill/>
          </a:ln>
          <a:extLst>
            <a:ext uri="{909E8E84-426E-40dd-AFC4-6F175D3DCCD1}">
              <a14:hiddenFill xmlns:a14="http://schemas.microsoft.com/office/drawing/2010/main" xmlns="">
                <a:solidFill>
                  <a:srgbClr val="9DB1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58898A93-2025-456D-8CDF-298050CDD4EE}" type="datetime'''''1''''''''''6''''''''''%'''''''''''''''''''''''''''''''">
              <a:rPr lang="en-US" altLang="en-US" sz="1000" smtClean="0">
                <a:solidFill>
                  <a:schemeClr val="tx1"/>
                </a:solidFill>
              </a:rPr>
              <a:pPr algn="ctr">
                <a:spcBef>
                  <a:spcPct val="0"/>
                </a:spcBef>
                <a:spcAft>
                  <a:spcPct val="0"/>
                </a:spcAft>
              </a:pPr>
              <a:t>16%</a:t>
            </a:fld>
            <a:endParaRPr lang="en-US" sz="1000" dirty="0">
              <a:solidFill>
                <a:schemeClr val="tx1"/>
              </a:solidFill>
              <a:sym typeface="+mn-lt"/>
            </a:endParaRPr>
          </a:p>
        </p:txBody>
      </p:sp>
      <p:sp>
        <p:nvSpPr>
          <p:cNvPr id="23" name="Rectangle 22">
            <a:extLst>
              <a:ext uri="{FF2B5EF4-FFF2-40B4-BE49-F238E27FC236}">
                <a16:creationId xmlns:a16="http://schemas.microsoft.com/office/drawing/2014/main" xmlns="" id="{B43255E6-295A-4055-A9DF-8FE47B73C5B8}"/>
              </a:ext>
            </a:extLst>
          </p:cNvPr>
          <p:cNvSpPr/>
          <p:nvPr>
            <p:custDataLst>
              <p:tags r:id="rId59"/>
            </p:custDataLst>
          </p:nvPr>
        </p:nvSpPr>
        <p:spPr bwMode="gray">
          <a:xfrm>
            <a:off x="3875088" y="2174875"/>
            <a:ext cx="287338" cy="152400"/>
          </a:xfrm>
          <a:prstGeom prst="rect">
            <a:avLst/>
          </a:prstGeom>
          <a:noFill/>
          <a:ln>
            <a:noFill/>
          </a:ln>
          <a:extLst>
            <a:ext uri="{909E8E84-426E-40dd-AFC4-6F175D3DCCD1}">
              <a14:hiddenFill xmlns:a14="http://schemas.microsoft.com/office/drawing/2010/main" xmlns="">
                <a:solidFill>
                  <a:srgbClr val="9DB1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E2D72752-F96C-4433-BE87-41A453D2C348}" type="datetime'''1''2''''''''''''''%'''''''''''''">
              <a:rPr lang="en-US" altLang="en-US" sz="1000" smtClean="0">
                <a:solidFill>
                  <a:schemeClr val="tx1"/>
                </a:solidFill>
              </a:rPr>
              <a:pPr algn="ctr">
                <a:spcBef>
                  <a:spcPct val="0"/>
                </a:spcBef>
                <a:spcAft>
                  <a:spcPct val="0"/>
                </a:spcAft>
              </a:pPr>
              <a:t>12%</a:t>
            </a:fld>
            <a:endParaRPr lang="en-US" sz="1000" dirty="0">
              <a:solidFill>
                <a:schemeClr val="tx1"/>
              </a:solidFill>
              <a:sym typeface="+mn-lt"/>
            </a:endParaRPr>
          </a:p>
        </p:txBody>
      </p:sp>
      <p:sp>
        <p:nvSpPr>
          <p:cNvPr id="11" name="Rectangle 10">
            <a:extLst>
              <a:ext uri="{FF2B5EF4-FFF2-40B4-BE49-F238E27FC236}">
                <a16:creationId xmlns:a16="http://schemas.microsoft.com/office/drawing/2014/main" xmlns="" id="{1869AF6D-E9E8-4F16-9D13-560F465CDB78}"/>
              </a:ext>
            </a:extLst>
          </p:cNvPr>
          <p:cNvSpPr/>
          <p:nvPr>
            <p:custDataLst>
              <p:tags r:id="rId60"/>
            </p:custDataLst>
          </p:nvPr>
        </p:nvSpPr>
        <p:spPr bwMode="gray">
          <a:xfrm>
            <a:off x="1857375" y="4211638"/>
            <a:ext cx="287338" cy="152400"/>
          </a:xfrm>
          <a:prstGeom prst="rect">
            <a:avLst/>
          </a:prstGeom>
          <a:noFill/>
          <a:ln>
            <a:noFill/>
          </a:ln>
          <a:extLst>
            <a:ext uri="{909E8E84-426E-40dd-AFC4-6F175D3DCCD1}">
              <a14:hiddenFill xmlns:a14="http://schemas.microsoft.com/office/drawing/2010/main" xmlns="">
                <a:solidFill>
                  <a:srgbClr val="D6D7D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084B276F-0F5B-4E87-B59D-ECADD098D543}" type="datetime'3''''''''''''''''''''''''5''''''''''''''''''%'''''''">
              <a:rPr lang="en-US" altLang="en-US" sz="1000" smtClean="0">
                <a:solidFill>
                  <a:schemeClr val="tx1"/>
                </a:solidFill>
              </a:rPr>
              <a:pPr algn="ctr">
                <a:spcBef>
                  <a:spcPct val="0"/>
                </a:spcBef>
                <a:spcAft>
                  <a:spcPct val="0"/>
                </a:spcAft>
              </a:pPr>
              <a:t>35%</a:t>
            </a:fld>
            <a:endParaRPr lang="en-US" sz="1000" dirty="0">
              <a:solidFill>
                <a:schemeClr val="tx1"/>
              </a:solidFill>
              <a:sym typeface="+mn-lt"/>
            </a:endParaRPr>
          </a:p>
        </p:txBody>
      </p:sp>
      <p:sp>
        <p:nvSpPr>
          <p:cNvPr id="47" name="Rectangle 46">
            <a:extLst>
              <a:ext uri="{FF2B5EF4-FFF2-40B4-BE49-F238E27FC236}">
                <a16:creationId xmlns:a16="http://schemas.microsoft.com/office/drawing/2014/main" xmlns="" id="{3BE44C9A-8D61-4E3C-BC84-C48A2DA755F6}"/>
              </a:ext>
            </a:extLst>
          </p:cNvPr>
          <p:cNvSpPr/>
          <p:nvPr>
            <p:custDataLst>
              <p:tags r:id="rId61"/>
            </p:custDataLst>
          </p:nvPr>
        </p:nvSpPr>
        <p:spPr bwMode="gray">
          <a:xfrm>
            <a:off x="3930650" y="1924050"/>
            <a:ext cx="1746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nchorCtr="0"/>
          <a:lstStyle/>
          <a:p>
            <a:pPr algn="ctr">
              <a:spcBef>
                <a:spcPct val="0"/>
              </a:spcBef>
              <a:spcAft>
                <a:spcPct val="0"/>
              </a:spcAft>
            </a:pPr>
            <a:fld id="{8690578A-F4C2-4202-A248-88D3FED02AB1}" type="datetime'''''''''''''''''7''''''''''''''''''''''''''4'''''''''''''''''">
              <a:rPr lang="en-US" altLang="en-US" sz="1000" b="1" smtClean="0">
                <a:solidFill>
                  <a:schemeClr val="tx1"/>
                </a:solidFill>
              </a:rPr>
              <a:pPr algn="ctr">
                <a:spcBef>
                  <a:spcPct val="0"/>
                </a:spcBef>
                <a:spcAft>
                  <a:spcPct val="0"/>
                </a:spcAft>
              </a:pPr>
              <a:t>74</a:t>
            </a:fld>
            <a:endParaRPr lang="en-US" sz="1000" b="1" dirty="0">
              <a:solidFill>
                <a:schemeClr val="tx1"/>
              </a:solidFill>
              <a:sym typeface="+mn-lt"/>
            </a:endParaRPr>
          </a:p>
        </p:txBody>
      </p:sp>
      <p:sp>
        <p:nvSpPr>
          <p:cNvPr id="16" name="Rectangle 15">
            <a:extLst>
              <a:ext uri="{FF2B5EF4-FFF2-40B4-BE49-F238E27FC236}">
                <a16:creationId xmlns:a16="http://schemas.microsoft.com/office/drawing/2014/main" xmlns="" id="{04F52605-560B-40F3-B348-9748E978B488}"/>
              </a:ext>
            </a:extLst>
          </p:cNvPr>
          <p:cNvSpPr/>
          <p:nvPr>
            <p:custDataLst>
              <p:tags r:id="rId62"/>
            </p:custDataLst>
          </p:nvPr>
        </p:nvSpPr>
        <p:spPr bwMode="gray">
          <a:xfrm>
            <a:off x="1857375" y="3598863"/>
            <a:ext cx="287338" cy="152400"/>
          </a:xfrm>
          <a:prstGeom prst="rect">
            <a:avLst/>
          </a:prstGeom>
          <a:noFill/>
          <a:ln>
            <a:noFill/>
          </a:ln>
          <a:extLst>
            <a:ext uri="{909E8E84-426E-40dd-AFC4-6F175D3DCCD1}">
              <a14:hiddenFill xmlns:a14="http://schemas.microsoft.com/office/drawing/2010/main" xmlns="">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39336ECE-FA68-40D6-BB53-A66D65E43411}" type="datetime'''''''''''''4''''''''''''''''''6''''''''%'''''''''''''''''">
              <a:rPr lang="en-US" altLang="en-US" sz="1000" smtClean="0">
                <a:solidFill>
                  <a:schemeClr val="bg1"/>
                </a:solidFill>
              </a:rPr>
              <a:pPr algn="ctr">
                <a:spcBef>
                  <a:spcPct val="0"/>
                </a:spcBef>
                <a:spcAft>
                  <a:spcPct val="0"/>
                </a:spcAft>
              </a:pPr>
              <a:t>46%</a:t>
            </a:fld>
            <a:endParaRPr lang="en-US" sz="1000" dirty="0">
              <a:solidFill>
                <a:schemeClr val="bg1"/>
              </a:solidFill>
              <a:sym typeface="+mn-lt"/>
            </a:endParaRPr>
          </a:p>
        </p:txBody>
      </p:sp>
      <p:sp>
        <p:nvSpPr>
          <p:cNvPr id="15" name="Rectangle 14">
            <a:extLst>
              <a:ext uri="{FF2B5EF4-FFF2-40B4-BE49-F238E27FC236}">
                <a16:creationId xmlns:a16="http://schemas.microsoft.com/office/drawing/2014/main" xmlns="" id="{5121017A-E900-41F8-95C5-C2C735FADAF1}"/>
              </a:ext>
            </a:extLst>
          </p:cNvPr>
          <p:cNvSpPr/>
          <p:nvPr>
            <p:custDataLst>
              <p:tags r:id="rId63"/>
            </p:custDataLst>
          </p:nvPr>
        </p:nvSpPr>
        <p:spPr bwMode="auto">
          <a:xfrm>
            <a:off x="1854200" y="4595813"/>
            <a:ext cx="292100"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C94FC94E-0687-4695-84B6-778725FF3B39}" type="datetime'''''''''''''2''''''''0''''''''''''1''''''''''''''''''''2'''''">
              <a:rPr lang="en-US" altLang="en-US" sz="1000" b="1" smtClean="0">
                <a:solidFill>
                  <a:schemeClr val="tx1"/>
                </a:solidFill>
              </a:rPr>
              <a:pPr algn="ctr">
                <a:spcBef>
                  <a:spcPct val="0"/>
                </a:spcBef>
                <a:spcAft>
                  <a:spcPct val="0"/>
                </a:spcAft>
              </a:pPr>
              <a:t>2012</a:t>
            </a:fld>
            <a:endParaRPr lang="en-US" sz="1000" b="1" dirty="0">
              <a:solidFill>
                <a:schemeClr val="tx1"/>
              </a:solidFill>
              <a:sym typeface="+mn-lt"/>
            </a:endParaRPr>
          </a:p>
        </p:txBody>
      </p:sp>
      <p:sp>
        <p:nvSpPr>
          <p:cNvPr id="43" name="Rectangle 42">
            <a:extLst>
              <a:ext uri="{FF2B5EF4-FFF2-40B4-BE49-F238E27FC236}">
                <a16:creationId xmlns:a16="http://schemas.microsoft.com/office/drawing/2014/main" xmlns="" id="{0ABE66C7-9601-4270-9521-EF8A02241306}"/>
              </a:ext>
            </a:extLst>
          </p:cNvPr>
          <p:cNvSpPr/>
          <p:nvPr>
            <p:custDataLst>
              <p:tags r:id="rId64"/>
            </p:custDataLst>
          </p:nvPr>
        </p:nvSpPr>
        <p:spPr bwMode="gray">
          <a:xfrm>
            <a:off x="4938713" y="2289175"/>
            <a:ext cx="1746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nchorCtr="0"/>
          <a:lstStyle/>
          <a:p>
            <a:pPr algn="ctr">
              <a:spcBef>
                <a:spcPct val="0"/>
              </a:spcBef>
              <a:spcAft>
                <a:spcPct val="0"/>
              </a:spcAft>
            </a:pPr>
            <a:fld id="{815FE4DF-0767-4914-987E-5C65033063B8}" type="datetime'''6''''''''''''''''''''''''''''''''''''''''''''''3'''''">
              <a:rPr lang="en-US" altLang="en-US" sz="1000" b="1" smtClean="0">
                <a:solidFill>
                  <a:schemeClr val="tx1"/>
                </a:solidFill>
              </a:rPr>
              <a:pPr algn="ctr">
                <a:spcBef>
                  <a:spcPct val="0"/>
                </a:spcBef>
                <a:spcAft>
                  <a:spcPct val="0"/>
                </a:spcAft>
              </a:pPr>
              <a:t>63</a:t>
            </a:fld>
            <a:endParaRPr lang="en-US" sz="1000" b="1" dirty="0">
              <a:solidFill>
                <a:schemeClr val="tx1"/>
              </a:solidFill>
              <a:sym typeface="+mn-lt"/>
            </a:endParaRPr>
          </a:p>
        </p:txBody>
      </p:sp>
      <p:sp>
        <p:nvSpPr>
          <p:cNvPr id="44" name="Rectangle 43">
            <a:extLst>
              <a:ext uri="{FF2B5EF4-FFF2-40B4-BE49-F238E27FC236}">
                <a16:creationId xmlns:a16="http://schemas.microsoft.com/office/drawing/2014/main" xmlns="" id="{08FB6BF0-89A5-4641-B655-349E198857FE}"/>
              </a:ext>
            </a:extLst>
          </p:cNvPr>
          <p:cNvSpPr/>
          <p:nvPr>
            <p:custDataLst>
              <p:tags r:id="rId65"/>
            </p:custDataLst>
          </p:nvPr>
        </p:nvSpPr>
        <p:spPr bwMode="gray">
          <a:xfrm>
            <a:off x="5946775" y="2320925"/>
            <a:ext cx="174625" cy="152400"/>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b" anchorCtr="0"/>
          <a:lstStyle/>
          <a:p>
            <a:pPr algn="ctr">
              <a:spcBef>
                <a:spcPct val="0"/>
              </a:spcBef>
              <a:spcAft>
                <a:spcPct val="0"/>
              </a:spcAft>
            </a:pPr>
            <a:fld id="{0F8DA706-E3F8-413C-A6DD-2D012CE43825}" type="datetime'''''''''''6''''''''''''2'''''''">
              <a:rPr lang="en-US" altLang="en-US" sz="1000" b="1" smtClean="0">
                <a:solidFill>
                  <a:schemeClr val="tx1"/>
                </a:solidFill>
              </a:rPr>
              <a:pPr algn="ctr">
                <a:spcBef>
                  <a:spcPct val="0"/>
                </a:spcBef>
                <a:spcAft>
                  <a:spcPct val="0"/>
                </a:spcAft>
              </a:pPr>
              <a:t>62</a:t>
            </a:fld>
            <a:endParaRPr lang="en-US" sz="1000" b="1" dirty="0">
              <a:solidFill>
                <a:schemeClr val="tx1"/>
              </a:solidFill>
              <a:sym typeface="+mn-lt"/>
            </a:endParaRPr>
          </a:p>
        </p:txBody>
      </p:sp>
      <p:sp>
        <p:nvSpPr>
          <p:cNvPr id="8" name="Rectangle 7">
            <a:extLst>
              <a:ext uri="{FF2B5EF4-FFF2-40B4-BE49-F238E27FC236}">
                <a16:creationId xmlns:a16="http://schemas.microsoft.com/office/drawing/2014/main" xmlns="" id="{A7C4F833-1D74-47DE-BE39-C848A5A0E666}"/>
              </a:ext>
            </a:extLst>
          </p:cNvPr>
          <p:cNvSpPr/>
          <p:nvPr>
            <p:custDataLst>
              <p:tags r:id="rId66"/>
            </p:custDataLst>
          </p:nvPr>
        </p:nvSpPr>
        <p:spPr bwMode="gray">
          <a:xfrm>
            <a:off x="7908925" y="4129088"/>
            <a:ext cx="287338" cy="152400"/>
          </a:xfrm>
          <a:prstGeom prst="rect">
            <a:avLst/>
          </a:prstGeom>
          <a:noFill/>
          <a:ln>
            <a:noFill/>
          </a:ln>
          <a:extLst>
            <a:ext uri="{909E8E84-426E-40dd-AFC4-6F175D3DCCD1}">
              <a14:hiddenFill xmlns:a14="http://schemas.microsoft.com/office/drawing/2010/main" xmlns="">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7463" tIns="0" rIns="17463" bIns="0" rtlCol="0" anchor="ctr" anchorCtr="0"/>
          <a:lstStyle/>
          <a:p>
            <a:pPr algn="ctr">
              <a:spcBef>
                <a:spcPct val="0"/>
              </a:spcBef>
              <a:spcAft>
                <a:spcPct val="0"/>
              </a:spcAft>
            </a:pPr>
            <a:fld id="{A287FF62-4685-4E32-965D-DB6DAB4C32BC}" type="datetime'''3''''''''''''''''3''''''''''''''''''''''''''''''''''''%'''''">
              <a:rPr lang="en-US" altLang="en-US" sz="1000" smtClean="0">
                <a:solidFill>
                  <a:schemeClr val="bg1"/>
                </a:solidFill>
              </a:rPr>
              <a:pPr algn="ctr">
                <a:spcBef>
                  <a:spcPct val="0"/>
                </a:spcBef>
                <a:spcAft>
                  <a:spcPct val="0"/>
                </a:spcAft>
              </a:pPr>
              <a:t>33%</a:t>
            </a:fld>
            <a:endParaRPr lang="en-US" sz="1000" dirty="0">
              <a:solidFill>
                <a:schemeClr val="bg1"/>
              </a:solidFill>
              <a:sym typeface="+mn-lt"/>
            </a:endParaRPr>
          </a:p>
        </p:txBody>
      </p:sp>
      <p:sp>
        <p:nvSpPr>
          <p:cNvPr id="50" name="Rectangle 49">
            <a:extLst>
              <a:ext uri="{FF2B5EF4-FFF2-40B4-BE49-F238E27FC236}">
                <a16:creationId xmlns:a16="http://schemas.microsoft.com/office/drawing/2014/main" xmlns="" id="{FE1E2AEA-0C8A-4A31-87A3-4F5A7A823ADF}"/>
              </a:ext>
            </a:extLst>
          </p:cNvPr>
          <p:cNvSpPr/>
          <p:nvPr>
            <p:custDataLst>
              <p:tags r:id="rId67"/>
            </p:custDataLst>
          </p:nvPr>
        </p:nvSpPr>
        <p:spPr bwMode="auto">
          <a:xfrm>
            <a:off x="1716088" y="5032375"/>
            <a:ext cx="214313" cy="1603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48" name="Rectangle 47">
            <a:extLst>
              <a:ext uri="{FF2B5EF4-FFF2-40B4-BE49-F238E27FC236}">
                <a16:creationId xmlns:a16="http://schemas.microsoft.com/office/drawing/2014/main" xmlns="" id="{3CD08C7B-7F34-49D2-8D1C-412F624CC326}"/>
              </a:ext>
            </a:extLst>
          </p:cNvPr>
          <p:cNvSpPr/>
          <p:nvPr>
            <p:custDataLst>
              <p:tags r:id="rId68"/>
            </p:custDataLst>
          </p:nvPr>
        </p:nvSpPr>
        <p:spPr bwMode="auto">
          <a:xfrm>
            <a:off x="487363" y="5032375"/>
            <a:ext cx="214313" cy="160338"/>
          </a:xfrm>
          <a:prstGeom prst="rect">
            <a:avLst/>
          </a:prstGeom>
          <a:solidFill>
            <a:srgbClr val="9DB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49" name="Rectangle 48">
            <a:extLst>
              <a:ext uri="{FF2B5EF4-FFF2-40B4-BE49-F238E27FC236}">
                <a16:creationId xmlns:a16="http://schemas.microsoft.com/office/drawing/2014/main" xmlns="" id="{93F09B54-5C65-4D5B-9A48-54C1FEC36BB5}"/>
              </a:ext>
            </a:extLst>
          </p:cNvPr>
          <p:cNvSpPr/>
          <p:nvPr>
            <p:custDataLst>
              <p:tags r:id="rId69"/>
            </p:custDataLst>
          </p:nvPr>
        </p:nvSpPr>
        <p:spPr bwMode="auto">
          <a:xfrm>
            <a:off x="4899025" y="5032375"/>
            <a:ext cx="214313" cy="160338"/>
          </a:xfrm>
          <a:prstGeom prst="rect">
            <a:avLst/>
          </a:prstGeom>
          <a:solidFill>
            <a:srgbClr val="D6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51" name="Rectangle 50">
            <a:extLst>
              <a:ext uri="{FF2B5EF4-FFF2-40B4-BE49-F238E27FC236}">
                <a16:creationId xmlns:a16="http://schemas.microsoft.com/office/drawing/2014/main" xmlns="" id="{5A8ECA7A-8800-4945-AC3B-36591388799A}"/>
              </a:ext>
            </a:extLst>
          </p:cNvPr>
          <p:cNvSpPr/>
          <p:nvPr>
            <p:custDataLst>
              <p:tags r:id="rId70"/>
            </p:custDataLst>
          </p:nvPr>
        </p:nvSpPr>
        <p:spPr bwMode="auto">
          <a:xfrm>
            <a:off x="752475" y="5027613"/>
            <a:ext cx="862013"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D52E911A-9DC3-4E3E-A6AC-09BA84B1648F}" type="datetime'F''''''''irs''''''''t''-''i''n''''-c''la''''s''''''''s'">
              <a:rPr lang="en-US" altLang="en-US" sz="1200" smtClean="0">
                <a:solidFill>
                  <a:schemeClr val="tx1"/>
                </a:solidFill>
              </a:rPr>
              <a:pPr>
                <a:spcBef>
                  <a:spcPct val="0"/>
                </a:spcBef>
                <a:spcAft>
                  <a:spcPct val="0"/>
                </a:spcAft>
              </a:pPr>
              <a:t>First-in-class</a:t>
            </a:fld>
            <a:endParaRPr lang="en-US" sz="1200" dirty="0">
              <a:solidFill>
                <a:schemeClr val="tx1"/>
              </a:solidFill>
              <a:sym typeface="+mn-lt"/>
            </a:endParaRPr>
          </a:p>
        </p:txBody>
      </p:sp>
      <p:sp>
        <p:nvSpPr>
          <p:cNvPr id="52" name="Rectangle 51">
            <a:extLst>
              <a:ext uri="{FF2B5EF4-FFF2-40B4-BE49-F238E27FC236}">
                <a16:creationId xmlns:a16="http://schemas.microsoft.com/office/drawing/2014/main" xmlns="" id="{7154EFDB-0136-485C-A441-0D4C11D6C971}"/>
              </a:ext>
            </a:extLst>
          </p:cNvPr>
          <p:cNvSpPr/>
          <p:nvPr>
            <p:custDataLst>
              <p:tags r:id="rId71"/>
            </p:custDataLst>
          </p:nvPr>
        </p:nvSpPr>
        <p:spPr bwMode="auto">
          <a:xfrm>
            <a:off x="1981200" y="5027613"/>
            <a:ext cx="2816225"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r>
              <a:rPr lang="en-US" altLang="en-US" sz="1200">
                <a:solidFill>
                  <a:schemeClr val="tx1"/>
                </a:solidFill>
              </a:rPr>
              <a:t>Person-Centered Therapeutic Innovations</a:t>
            </a:r>
            <a:endParaRPr lang="en-US" sz="1200" dirty="0">
              <a:solidFill>
                <a:schemeClr val="tx1"/>
              </a:solidFill>
              <a:sym typeface="+mn-lt"/>
            </a:endParaRPr>
          </a:p>
        </p:txBody>
      </p:sp>
      <p:sp>
        <p:nvSpPr>
          <p:cNvPr id="53" name="Rectangle 52">
            <a:extLst>
              <a:ext uri="{FF2B5EF4-FFF2-40B4-BE49-F238E27FC236}">
                <a16:creationId xmlns:a16="http://schemas.microsoft.com/office/drawing/2014/main" xmlns="" id="{BD0F4004-A3A2-4E13-BB7C-4BA6D20EAF58}"/>
              </a:ext>
            </a:extLst>
          </p:cNvPr>
          <p:cNvSpPr/>
          <p:nvPr>
            <p:custDataLst>
              <p:tags r:id="rId72"/>
            </p:custDataLst>
          </p:nvPr>
        </p:nvSpPr>
        <p:spPr bwMode="auto">
          <a:xfrm>
            <a:off x="5164138" y="5027613"/>
            <a:ext cx="1476375"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5F89D432-CF7F-4B07-8863-76FA8D168D73}" type="datetime'''''In''dicat''i''''''''''''on'''' Exte''ns''''io''n*''*'">
              <a:rPr lang="en-US" altLang="en-US" sz="1200" smtClean="0">
                <a:solidFill>
                  <a:schemeClr val="tx1"/>
                </a:solidFill>
              </a:rPr>
              <a:pPr>
                <a:spcBef>
                  <a:spcPct val="0"/>
                </a:spcBef>
                <a:spcAft>
                  <a:spcPct val="0"/>
                </a:spcAft>
              </a:pPr>
              <a:t>Indication Extension**</a:t>
            </a:fld>
            <a:endParaRPr lang="en-US" sz="1200" dirty="0">
              <a:solidFill>
                <a:schemeClr val="tx1"/>
              </a:solidFill>
              <a:sym typeface="+mn-lt"/>
            </a:endParaRPr>
          </a:p>
        </p:txBody>
      </p:sp>
      <p:sp>
        <p:nvSpPr>
          <p:cNvPr id="54" name="Rectangle 53">
            <a:extLst>
              <a:ext uri="{FF2B5EF4-FFF2-40B4-BE49-F238E27FC236}">
                <a16:creationId xmlns:a16="http://schemas.microsoft.com/office/drawing/2014/main" xmlns="" id="{E9599ABB-1B39-4612-906A-F4FB96ED5097}"/>
              </a:ext>
            </a:extLst>
          </p:cNvPr>
          <p:cNvSpPr/>
          <p:nvPr/>
        </p:nvSpPr>
        <p:spPr>
          <a:xfrm>
            <a:off x="487363" y="1530896"/>
            <a:ext cx="7877493" cy="246221"/>
          </a:xfrm>
          <a:prstGeom prst="rect">
            <a:avLst/>
          </a:prstGeom>
        </p:spPr>
        <p:txBody>
          <a:bodyPr wrap="square" lIns="0" tIns="0" rIns="0" bIns="0">
            <a:spAutoFit/>
          </a:bodyPr>
          <a:lstStyle/>
          <a:p>
            <a:pPr lvl="0">
              <a:defRPr/>
            </a:pPr>
            <a:r>
              <a:rPr kumimoji="0" lang="en-US" sz="1600" b="1" i="0" u="none" strike="noStrike" kern="1200" cap="none" spc="0" normalizeH="0" baseline="0" noProof="0">
                <a:ln>
                  <a:noFill/>
                </a:ln>
                <a:solidFill>
                  <a:schemeClr val="accent1"/>
                </a:solidFill>
                <a:effectLst/>
                <a:uLnTx/>
                <a:uFillTx/>
                <a:latin typeface="Arial" panose="020B0604020202020204"/>
                <a:ea typeface="+mn-ea"/>
                <a:cs typeface="+mn-cs"/>
              </a:rPr>
              <a:t>Count of innovative products in s</a:t>
            </a:r>
            <a:r>
              <a:rPr lang="en-US" sz="1600" b="1">
                <a:solidFill>
                  <a:schemeClr val="accent1"/>
                </a:solidFill>
                <a:latin typeface="Arial" panose="020B0604020202020204"/>
              </a:rPr>
              <a:t>elected Disease Areas</a:t>
            </a:r>
            <a:r>
              <a:rPr lang="en-US" sz="1600" b="1">
                <a:solidFill>
                  <a:schemeClr val="accent1"/>
                </a:solidFill>
              </a:rPr>
              <a:t>* </a:t>
            </a:r>
            <a:r>
              <a:rPr kumimoji="0" lang="en-US" sz="1600" i="0" u="none" strike="noStrike" kern="1200" cap="none" spc="0" normalizeH="0" baseline="0" noProof="0">
                <a:ln>
                  <a:noFill/>
                </a:ln>
                <a:solidFill>
                  <a:schemeClr val="accent1"/>
                </a:solidFill>
                <a:effectLst/>
                <a:uLnTx/>
                <a:uFillTx/>
                <a:latin typeface="Arial" panose="020B0604020202020204"/>
                <a:ea typeface="+mn-ea"/>
                <a:cs typeface="+mn-cs"/>
              </a:rPr>
              <a:t>(Jan 2011 and Apr 2018)</a:t>
            </a:r>
            <a:r>
              <a:rPr kumimoji="0" lang="en-US" sz="1600" b="1" i="0" u="none" strike="noStrike" kern="1200" cap="none" spc="0" normalizeH="0" baseline="0" noProof="0">
                <a:ln>
                  <a:noFill/>
                </a:ln>
                <a:solidFill>
                  <a:schemeClr val="accent1"/>
                </a:solidFill>
                <a:effectLst/>
                <a:uLnTx/>
                <a:uFillTx/>
                <a:latin typeface="Arial" panose="020B0604020202020204"/>
                <a:ea typeface="+mn-ea"/>
                <a:cs typeface="+mn-cs"/>
              </a:rPr>
              <a:t> </a:t>
            </a:r>
            <a:endParaRPr kumimoji="0" lang="en-US" sz="16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62" name="Rectangle 61">
            <a:extLst>
              <a:ext uri="{FF2B5EF4-FFF2-40B4-BE49-F238E27FC236}">
                <a16:creationId xmlns:a16="http://schemas.microsoft.com/office/drawing/2014/main" xmlns="" id="{E642CB24-5042-44FA-9476-1B6A5D295F1F}"/>
              </a:ext>
            </a:extLst>
          </p:cNvPr>
          <p:cNvSpPr/>
          <p:nvPr/>
        </p:nvSpPr>
        <p:spPr>
          <a:xfrm>
            <a:off x="426719" y="5378035"/>
            <a:ext cx="11433011" cy="666849"/>
          </a:xfrm>
          <a:prstGeom prst="rect">
            <a:avLst/>
          </a:prstGeom>
          <a:noFill/>
        </p:spPr>
        <p:txBody>
          <a:bodyPr wrap="square" lIns="0" tIns="0" rIns="0" bIns="0" rtlCol="0" anchor="b">
            <a:spAutoFit/>
          </a:bodyPr>
          <a:lstStyle/>
          <a:p>
            <a:pPr>
              <a:spcBef>
                <a:spcPts val="200"/>
              </a:spcBef>
            </a:pPr>
            <a:r>
              <a:rPr lang="en-US" sz="1000">
                <a:latin typeface="+mj-lt"/>
              </a:rPr>
              <a:t>NOTES: </a:t>
            </a:r>
          </a:p>
          <a:p>
            <a:pPr>
              <a:spcBef>
                <a:spcPts val="200"/>
              </a:spcBef>
            </a:pPr>
            <a:r>
              <a:rPr lang="en-US" sz="1000"/>
              <a:t>*Disease areas (per ATC2 classification): Antiviral, CNS, Diabetes, Multiple Sclerosis, Oncology, and Respiratory</a:t>
            </a:r>
          </a:p>
          <a:p>
            <a:pPr>
              <a:spcBef>
                <a:spcPts val="200"/>
              </a:spcBef>
            </a:pPr>
            <a:r>
              <a:rPr lang="en-US" sz="1000">
                <a:latin typeface="+mj-lt"/>
              </a:rPr>
              <a:t>**Indication extensions were defined as a separate category as these were drugs which were already on the market and expanded into indications within the same therapy area (ATC code); Number of products are based on EMA approval</a:t>
            </a:r>
            <a:endParaRPr lang="en-US" sz="1000" dirty="0">
              <a:latin typeface="+mj-lt"/>
            </a:endParaRPr>
          </a:p>
        </p:txBody>
      </p:sp>
      <p:sp>
        <p:nvSpPr>
          <p:cNvPr id="71" name="TextBox 70">
            <a:extLst>
              <a:ext uri="{FF2B5EF4-FFF2-40B4-BE49-F238E27FC236}">
                <a16:creationId xmlns:a16="http://schemas.microsoft.com/office/drawing/2014/main" xmlns="" id="{6CFE8F2E-3344-43CE-9007-85ACE885C370}"/>
              </a:ext>
            </a:extLst>
          </p:cNvPr>
          <p:cNvSpPr txBox="1"/>
          <p:nvPr/>
        </p:nvSpPr>
        <p:spPr>
          <a:xfrm>
            <a:off x="426720" y="6169003"/>
            <a:ext cx="11338560" cy="138499"/>
          </a:xfrm>
          <a:prstGeom prst="rect">
            <a:avLst/>
          </a:prstGeom>
          <a:noFill/>
        </p:spPr>
        <p:txBody>
          <a:bodyPr wrap="square" lIns="0" tIns="0" rIns="0" bIns="0" rtlCol="0" anchor="b">
            <a:spAutoFit/>
          </a:bodyPr>
          <a:lstStyle>
            <a:defPPr>
              <a:defRPr lang="en-US"/>
            </a:defPPr>
            <a:lvl1pPr>
              <a:defRPr sz="900">
                <a:latin typeface="+mj-lt"/>
              </a:defRPr>
            </a:lvl1pPr>
          </a:lstStyle>
          <a:p>
            <a:r>
              <a:rPr lang="en-US"/>
              <a:t>Source: IQVIA proprietary data and research</a:t>
            </a:r>
            <a:endParaRPr lang="en-US" dirty="0">
              <a:solidFill>
                <a:srgbClr val="FF0000"/>
              </a:solidFill>
            </a:endParaRPr>
          </a:p>
        </p:txBody>
      </p:sp>
      <p:sp>
        <p:nvSpPr>
          <p:cNvPr id="64" name="Rounded Rectangular Callout 6">
            <a:extLst>
              <a:ext uri="{FF2B5EF4-FFF2-40B4-BE49-F238E27FC236}">
                <a16:creationId xmlns:a16="http://schemas.microsoft.com/office/drawing/2014/main" xmlns="" id="{AEE9986C-C0E9-4D40-B040-03F3CCD190AB}"/>
              </a:ext>
            </a:extLst>
          </p:cNvPr>
          <p:cNvSpPr/>
          <p:nvPr/>
        </p:nvSpPr>
        <p:spPr>
          <a:xfrm>
            <a:off x="8866188" y="1873485"/>
            <a:ext cx="2729875" cy="2936640"/>
          </a:xfrm>
          <a:prstGeom prst="bracketPair">
            <a:avLst>
              <a:gd name="adj" fmla="val 5512"/>
            </a:avLst>
          </a:prstGeom>
          <a:noFill/>
          <a:ln w="28575">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chorCtr="0">
            <a:spAutoFit/>
          </a:bodyPr>
          <a:lstStyle/>
          <a:p>
            <a:r>
              <a:rPr lang="en-US" sz="1600" i="1">
                <a:solidFill>
                  <a:schemeClr val="tx2"/>
                </a:solidFill>
              </a:rPr>
              <a:t>“[These] medicines are fundamental to enhancing the overall quality of health care……making continual</a:t>
            </a:r>
          </a:p>
          <a:p>
            <a:r>
              <a:rPr lang="en-US" sz="1600" i="1">
                <a:solidFill>
                  <a:schemeClr val="tx2"/>
                </a:solidFill>
              </a:rPr>
              <a:t>and constant improvements” </a:t>
            </a:r>
          </a:p>
          <a:p>
            <a:r>
              <a:rPr lang="en-US" sz="1600" i="1">
                <a:solidFill>
                  <a:schemeClr val="tx2"/>
                </a:solidFill>
              </a:rPr>
              <a:t/>
            </a:r>
            <a:br>
              <a:rPr lang="en-US" sz="1600" i="1">
                <a:solidFill>
                  <a:schemeClr val="tx2"/>
                </a:solidFill>
              </a:rPr>
            </a:br>
            <a:r>
              <a:rPr lang="en-US" sz="1600" b="1" i="1">
                <a:solidFill>
                  <a:schemeClr val="tx2"/>
                </a:solidFill>
              </a:rPr>
              <a:t>– Wertheimer and Santella, 2005 (International Policy Network)</a:t>
            </a:r>
            <a:endParaRPr lang="en-US" sz="1600" b="1" i="1" dirty="0">
              <a:solidFill>
                <a:schemeClr val="tx2"/>
              </a:solidFill>
            </a:endParaRPr>
          </a:p>
        </p:txBody>
      </p:sp>
    </p:spTree>
    <p:extLst>
      <p:ext uri="{BB962C8B-B14F-4D97-AF65-F5344CB8AC3E}">
        <p14:creationId xmlns:p14="http://schemas.microsoft.com/office/powerpoint/2010/main" val="2765823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893555F8-7B8D-4A62-8AF6-F908CB9C25A8}"/>
              </a:ext>
            </a:extLst>
          </p:cNvPr>
          <p:cNvGraphicFramePr>
            <a:graphicFrameLocks noChangeAspect="1"/>
          </p:cNvGraphicFramePr>
          <p:nvPr>
            <p:custDataLst>
              <p:tags r:id="rId2"/>
            </p:custDataLst>
            <p:extLst>
              <p:ext uri="{D42A27DB-BD31-4B8C-83A1-F6EECF244321}">
                <p14:modId xmlns:p14="http://schemas.microsoft.com/office/powerpoint/2010/main" val="1169016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1" name="think-cell Slide" r:id="rId5" imgW="216" imgH="216" progId="TCLayout.ActiveDocument.1">
                  <p:embed/>
                </p:oleObj>
              </mc:Choice>
              <mc:Fallback>
                <p:oleObj name="think-cell Slide" r:id="rId5" imgW="216" imgH="216" progId="TCLayout.ActiveDocument.1">
                  <p:embed/>
                  <p:pic>
                    <p:nvPicPr>
                      <p:cNvPr id="3" name="Object 2" hidden="1">
                        <a:extLst>
                          <a:ext uri="{FF2B5EF4-FFF2-40B4-BE49-F238E27FC236}">
                            <a16:creationId xmlns:a16="http://schemas.microsoft.com/office/drawing/2014/main" xmlns="" id="{893555F8-7B8D-4A62-8AF6-F908CB9C25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98017" y="2520187"/>
            <a:ext cx="11338560" cy="768263"/>
          </a:xfrm>
        </p:spPr>
        <p:txBody>
          <a:bodyPr/>
          <a:lstStyle/>
          <a:p>
            <a:pPr algn="ctr"/>
            <a:r>
              <a:rPr lang="en-US"/>
              <a:t>France</a:t>
            </a:r>
            <a:endParaRPr lang="en-US" dirty="0"/>
          </a:p>
        </p:txBody>
      </p:sp>
      <p:sp>
        <p:nvSpPr>
          <p:cNvPr id="16" name="TextBox 15">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Zaldiar</a:t>
            </a:r>
            <a:endParaRPr lang="en-US" sz="1400" b="1" dirty="0">
              <a:solidFill>
                <a:schemeClr val="bg1"/>
              </a:solidFill>
            </a:endParaRPr>
          </a:p>
        </p:txBody>
      </p:sp>
      <p:pic>
        <p:nvPicPr>
          <p:cNvPr id="5" name="Picture 21">
            <a:extLst>
              <a:ext uri="{FF2B5EF4-FFF2-40B4-BE49-F238E27FC236}">
                <a16:creationId xmlns:a16="http://schemas.microsoft.com/office/drawing/2014/main" xmlns="" id="{DBEA4A43-F68D-46CA-8222-6D1841BC76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1821703" y="-13648"/>
            <a:ext cx="368763" cy="362242"/>
          </a:xfrm>
          <a:prstGeom prst="rect">
            <a:avLst/>
          </a:prstGeom>
          <a:noFill/>
          <a:ln w="9525">
            <a:noFill/>
            <a:miter lim="800000"/>
            <a:headEnd/>
            <a:tailEnd/>
          </a:ln>
        </p:spPr>
      </p:pic>
    </p:spTree>
    <p:extLst>
      <p:ext uri="{BB962C8B-B14F-4D97-AF65-F5344CB8AC3E}">
        <p14:creationId xmlns:p14="http://schemas.microsoft.com/office/powerpoint/2010/main" val="83586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xmlns="" id="{8E1E4F53-F086-4A4D-844A-4BD373C7378E}"/>
              </a:ext>
            </a:extLst>
          </p:cNvPr>
          <p:cNvGraphicFramePr>
            <a:graphicFrameLocks noChangeAspect="1"/>
          </p:cNvGraphicFramePr>
          <p:nvPr>
            <p:custDataLst>
              <p:tags r:id="rId2"/>
            </p:custDataLst>
            <p:extLst>
              <p:ext uri="{D42A27DB-BD31-4B8C-83A1-F6EECF244321}">
                <p14:modId xmlns:p14="http://schemas.microsoft.com/office/powerpoint/2010/main" val="12556985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5" name="think-cell Slide" r:id="rId6" imgW="270" imgH="270" progId="TCLayout.ActiveDocument.1">
                  <p:embed/>
                </p:oleObj>
              </mc:Choice>
              <mc:Fallback>
                <p:oleObj name="think-cell Slide" r:id="rId6" imgW="270" imgH="270" progId="TCLayout.ActiveDocument.1">
                  <p:embed/>
                  <p:pic>
                    <p:nvPicPr>
                      <p:cNvPr id="20" name="Object 19" hidden="1">
                        <a:extLst>
                          <a:ext uri="{FF2B5EF4-FFF2-40B4-BE49-F238E27FC236}">
                            <a16:creationId xmlns:a16="http://schemas.microsoft.com/office/drawing/2014/main" xmlns="" id="{8E1E4F53-F086-4A4D-844A-4BD373C7378E}"/>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96E6CB26-78C6-467C-A3A5-C1FDCAB6CB66}"/>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10" name="TextBox 9">
            <a:extLst>
              <a:ext uri="{FF2B5EF4-FFF2-40B4-BE49-F238E27FC236}">
                <a16:creationId xmlns:a16="http://schemas.microsoft.com/office/drawing/2014/main" xmlns="" id="{649F4EE7-18B7-4C51-BB2F-2E05D7BBFAA0}"/>
              </a:ext>
            </a:extLst>
          </p:cNvPr>
          <p:cNvSpPr txBox="1"/>
          <p:nvPr/>
        </p:nvSpPr>
        <p:spPr>
          <a:xfrm>
            <a:off x="476016" y="1684763"/>
            <a:ext cx="5442016" cy="2246769"/>
          </a:xfrm>
          <a:prstGeom prst="rect">
            <a:avLst/>
          </a:prstGeom>
          <a:noFill/>
        </p:spPr>
        <p:txBody>
          <a:bodyPr wrap="square" rtlCol="0">
            <a:spAutoFit/>
          </a:bodyPr>
          <a:lstStyle/>
          <a:p>
            <a:r>
              <a:rPr lang="en-US" sz="1400" b="1">
                <a:solidFill>
                  <a:schemeClr val="tx1">
                    <a:lumMod val="50000"/>
                  </a:schemeClr>
                </a:solidFill>
              </a:rPr>
              <a:t>Molecule</a:t>
            </a:r>
            <a:r>
              <a:rPr lang="en-US" sz="1400" b="1" i="1">
                <a:solidFill>
                  <a:schemeClr val="tx1">
                    <a:lumMod val="50000"/>
                  </a:schemeClr>
                </a:solidFill>
              </a:rPr>
              <a:t>: </a:t>
            </a:r>
            <a:r>
              <a:rPr lang="en-US" sz="1400">
                <a:solidFill>
                  <a:schemeClr val="tx1">
                    <a:lumMod val="50000"/>
                  </a:schemeClr>
                </a:solidFill>
              </a:rPr>
              <a:t>tramadol (37.5 mg) plus paracetamol (325 mg); Zaldiar (also called Ixprim in FR) is a single pill combination of the two molecules above </a:t>
            </a:r>
          </a:p>
          <a:p>
            <a:r>
              <a:rPr lang="en-US" sz="1400" b="1">
                <a:solidFill>
                  <a:schemeClr val="tx1">
                    <a:lumMod val="50000"/>
                  </a:schemeClr>
                </a:solidFill>
              </a:rPr>
              <a:t>Indication</a:t>
            </a:r>
            <a:r>
              <a:rPr lang="en-US" sz="1400">
                <a:solidFill>
                  <a:schemeClr val="tx1">
                    <a:lumMod val="50000"/>
                  </a:schemeClr>
                </a:solidFill>
              </a:rPr>
              <a:t>: Symptomatic treatment of moderate to severe pain not responding to peripheral analgesics used independently</a:t>
            </a:r>
          </a:p>
          <a:p>
            <a:r>
              <a:rPr lang="en-US" sz="1400" b="1">
                <a:solidFill>
                  <a:schemeClr val="tx1">
                    <a:lumMod val="50000"/>
                  </a:schemeClr>
                </a:solidFill>
              </a:rPr>
              <a:t>Manufacturer &amp; Approval year</a:t>
            </a:r>
            <a:r>
              <a:rPr lang="en-US" sz="1400">
                <a:solidFill>
                  <a:schemeClr val="tx1">
                    <a:lumMod val="50000"/>
                  </a:schemeClr>
                </a:solidFill>
              </a:rPr>
              <a:t>: Grünenthal, 2008 (decentralized procedure)*</a:t>
            </a:r>
          </a:p>
          <a:p>
            <a:r>
              <a:rPr lang="en-US" sz="1400" b="1">
                <a:solidFill>
                  <a:schemeClr val="tx1">
                    <a:lumMod val="50000"/>
                  </a:schemeClr>
                </a:solidFill>
              </a:rPr>
              <a:t>Additional benefit from Zaldiar (Ixprim)</a:t>
            </a:r>
          </a:p>
          <a:p>
            <a:r>
              <a:rPr lang="en-US" sz="1400">
                <a:solidFill>
                  <a:schemeClr val="tx1">
                    <a:lumMod val="50000"/>
                  </a:schemeClr>
                </a:solidFill>
              </a:rPr>
              <a:t>  - Better compliance due to 1 pill instead of 2 pills</a:t>
            </a:r>
          </a:p>
          <a:p>
            <a:r>
              <a:rPr lang="en-US" sz="1400">
                <a:solidFill>
                  <a:schemeClr val="tx1">
                    <a:lumMod val="50000"/>
                  </a:schemeClr>
                </a:solidFill>
              </a:rPr>
              <a:t>  - Patient convenience</a:t>
            </a:r>
            <a:endParaRPr lang="en-US" sz="1400" dirty="0"/>
          </a:p>
        </p:txBody>
      </p:sp>
      <p:sp>
        <p:nvSpPr>
          <p:cNvPr id="2" name="Title 1">
            <a:extLst>
              <a:ext uri="{FF2B5EF4-FFF2-40B4-BE49-F238E27FC236}">
                <a16:creationId xmlns:a16="http://schemas.microsoft.com/office/drawing/2014/main" xmlns="" id="{0BC9E42F-9ACD-40CA-AD62-2446DF580CA3}"/>
              </a:ext>
            </a:extLst>
          </p:cNvPr>
          <p:cNvSpPr>
            <a:spLocks noGrp="1"/>
          </p:cNvSpPr>
          <p:nvPr>
            <p:ph type="title"/>
          </p:nvPr>
        </p:nvSpPr>
        <p:spPr>
          <a:xfrm>
            <a:off x="384694" y="294468"/>
            <a:ext cx="11497994" cy="768263"/>
          </a:xfrm>
        </p:spPr>
        <p:txBody>
          <a:bodyPr anchor="t"/>
          <a:lstStyle/>
          <a:p>
            <a:r>
              <a:rPr lang="en-US"/>
              <a:t>Zaldiar(</a:t>
            </a:r>
            <a:r>
              <a:rPr lang="en-US">
                <a:solidFill>
                  <a:schemeClr val="tx1">
                    <a:lumMod val="50000"/>
                  </a:schemeClr>
                </a:solidFill>
              </a:rPr>
              <a:t>Ixprim) is a single pill combination of two molecules which provides better patient compliance and convenience</a:t>
            </a:r>
            <a:endParaRPr lang="en-US" dirty="0">
              <a:solidFill>
                <a:srgbClr val="FF0000"/>
              </a:solidFill>
            </a:endParaRPr>
          </a:p>
        </p:txBody>
      </p:sp>
      <p:sp>
        <p:nvSpPr>
          <p:cNvPr id="6" name="Rectangle 5">
            <a:extLst>
              <a:ext uri="{FF2B5EF4-FFF2-40B4-BE49-F238E27FC236}">
                <a16:creationId xmlns:a16="http://schemas.microsoft.com/office/drawing/2014/main" xmlns="" id="{91671135-0173-41BC-A72F-0C1B07FDBC13}"/>
              </a:ext>
            </a:extLst>
          </p:cNvPr>
          <p:cNvSpPr/>
          <p:nvPr/>
        </p:nvSpPr>
        <p:spPr>
          <a:xfrm>
            <a:off x="463383" y="1258783"/>
            <a:ext cx="5445214"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Summary of Product</a:t>
            </a:r>
          </a:p>
          <a:p>
            <a:pPr algn="ctr"/>
            <a:endParaRPr lang="en-US" sz="1600" b="1" dirty="0"/>
          </a:p>
        </p:txBody>
      </p:sp>
      <p:sp>
        <p:nvSpPr>
          <p:cNvPr id="7" name="Rectangle 6">
            <a:extLst>
              <a:ext uri="{FF2B5EF4-FFF2-40B4-BE49-F238E27FC236}">
                <a16:creationId xmlns:a16="http://schemas.microsoft.com/office/drawing/2014/main" xmlns="" id="{0DE45EA2-43F0-4899-A451-64E676E087EA}"/>
              </a:ext>
            </a:extLst>
          </p:cNvPr>
          <p:cNvSpPr/>
          <p:nvPr/>
        </p:nvSpPr>
        <p:spPr>
          <a:xfrm>
            <a:off x="467009" y="1618920"/>
            <a:ext cx="5424741" cy="23126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0" name="TextBox 29">
            <a:extLst>
              <a:ext uri="{FF2B5EF4-FFF2-40B4-BE49-F238E27FC236}">
                <a16:creationId xmlns:a16="http://schemas.microsoft.com/office/drawing/2014/main" xmlns="" id="{649F4EE7-18B7-4C51-BB2F-2E05D7BBFAA0}"/>
              </a:ext>
            </a:extLst>
          </p:cNvPr>
          <p:cNvSpPr txBox="1"/>
          <p:nvPr/>
        </p:nvSpPr>
        <p:spPr>
          <a:xfrm>
            <a:off x="425282" y="4314313"/>
            <a:ext cx="5593090" cy="1815882"/>
          </a:xfrm>
          <a:prstGeom prst="rect">
            <a:avLst/>
          </a:prstGeom>
          <a:noFill/>
        </p:spPr>
        <p:txBody>
          <a:bodyPr wrap="square" rtlCol="0">
            <a:spAutoFit/>
          </a:bodyPr>
          <a:lstStyle/>
          <a:p>
            <a:r>
              <a:rPr lang="en-US" sz="1400"/>
              <a:t>Zaldiar has superior analgesic efficacy to tramadol or paracetamol alone.</a:t>
            </a:r>
          </a:p>
          <a:p>
            <a:r>
              <a:rPr lang="en-US" sz="1400"/>
              <a:t>Three studies compared the efficacy of Zaldiar with ibuprofen 400 mg. There is no difference between Zaldiar and ibuprofen for 2 studies but Zaldiar has a lower efficacy than ibuprofen 400 mg for one study. There is no difference in efficacy between Zaldiar and ibuprofen 200 mg or between Zaldiar and 300 mg paracetamol + 30 mg codeine for chronic pain.</a:t>
            </a:r>
            <a:endParaRPr lang="en-US" sz="1400" dirty="0"/>
          </a:p>
        </p:txBody>
      </p:sp>
      <p:sp>
        <p:nvSpPr>
          <p:cNvPr id="35" name="Rectangle 34">
            <a:extLst>
              <a:ext uri="{FF2B5EF4-FFF2-40B4-BE49-F238E27FC236}">
                <a16:creationId xmlns:a16="http://schemas.microsoft.com/office/drawing/2014/main" xmlns="" id="{91671135-0173-41BC-A72F-0C1B07FDBC13}"/>
              </a:ext>
            </a:extLst>
          </p:cNvPr>
          <p:cNvSpPr/>
          <p:nvPr/>
        </p:nvSpPr>
        <p:spPr>
          <a:xfrm>
            <a:off x="463382" y="3951090"/>
            <a:ext cx="5445214"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Clinical outcomes</a:t>
            </a:r>
          </a:p>
          <a:p>
            <a:pPr algn="ctr"/>
            <a:endParaRPr lang="en-US" sz="1600" b="1" dirty="0"/>
          </a:p>
        </p:txBody>
      </p:sp>
      <p:sp>
        <p:nvSpPr>
          <p:cNvPr id="36" name="Rectangle 35">
            <a:extLst>
              <a:ext uri="{FF2B5EF4-FFF2-40B4-BE49-F238E27FC236}">
                <a16:creationId xmlns:a16="http://schemas.microsoft.com/office/drawing/2014/main" xmlns="" id="{0DE45EA2-43F0-4899-A451-64E676E087EA}"/>
              </a:ext>
            </a:extLst>
          </p:cNvPr>
          <p:cNvSpPr/>
          <p:nvPr/>
        </p:nvSpPr>
        <p:spPr>
          <a:xfrm>
            <a:off x="467009" y="4294756"/>
            <a:ext cx="5442473" cy="196430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24" name="TextBox 23">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Zaldiar</a:t>
            </a:r>
            <a:endParaRPr lang="en-US" sz="1400" b="1" dirty="0">
              <a:solidFill>
                <a:schemeClr val="bg1"/>
              </a:solidFill>
            </a:endParaRPr>
          </a:p>
        </p:txBody>
      </p:sp>
      <p:sp>
        <p:nvSpPr>
          <p:cNvPr id="26" name="TextBox 25">
            <a:extLst>
              <a:ext uri="{FF2B5EF4-FFF2-40B4-BE49-F238E27FC236}">
                <a16:creationId xmlns:a16="http://schemas.microsoft.com/office/drawing/2014/main" xmlns="" id="{649F4EE7-18B7-4C51-BB2F-2E05D7BBFAA0}"/>
              </a:ext>
            </a:extLst>
          </p:cNvPr>
          <p:cNvSpPr txBox="1"/>
          <p:nvPr/>
        </p:nvSpPr>
        <p:spPr>
          <a:xfrm>
            <a:off x="6246530" y="1645618"/>
            <a:ext cx="5442016" cy="1384995"/>
          </a:xfrm>
          <a:prstGeom prst="rect">
            <a:avLst/>
          </a:prstGeom>
          <a:noFill/>
        </p:spPr>
        <p:txBody>
          <a:bodyPr wrap="square" rtlCol="0">
            <a:spAutoFit/>
          </a:bodyPr>
          <a:lstStyle/>
          <a:p>
            <a:pPr lvl="0" eaLnBrk="0" fontAlgn="base" hangingPunct="0">
              <a:spcBef>
                <a:spcPct val="0"/>
              </a:spcBef>
              <a:spcAft>
                <a:spcPct val="0"/>
              </a:spcAft>
            </a:pPr>
            <a:r>
              <a:rPr lang="en-US" sz="1400" b="1">
                <a:solidFill>
                  <a:schemeClr val="tx1">
                    <a:lumMod val="50000"/>
                  </a:schemeClr>
                </a:solidFill>
              </a:rPr>
              <a:t>Decision Date:</a:t>
            </a:r>
            <a:r>
              <a:rPr lang="en-US" sz="1400" b="1" i="1">
                <a:solidFill>
                  <a:schemeClr val="tx1">
                    <a:lumMod val="50000"/>
                  </a:schemeClr>
                </a:solidFill>
              </a:rPr>
              <a:t> </a:t>
            </a:r>
            <a:r>
              <a:rPr lang="en-US" sz="1400"/>
              <a:t>Sep 2002</a:t>
            </a:r>
          </a:p>
          <a:p>
            <a:pPr lvl="0" eaLnBrk="0" fontAlgn="base" hangingPunct="0">
              <a:spcBef>
                <a:spcPct val="0"/>
              </a:spcBef>
              <a:spcAft>
                <a:spcPct val="0"/>
              </a:spcAft>
              <a:defRPr/>
            </a:pPr>
            <a:r>
              <a:rPr lang="en-US" sz="1400" b="1">
                <a:solidFill>
                  <a:schemeClr val="tx1">
                    <a:lumMod val="50000"/>
                  </a:schemeClr>
                </a:solidFill>
              </a:rPr>
              <a:t>Conclusion</a:t>
            </a:r>
            <a:r>
              <a:rPr lang="en-US" sz="1400">
                <a:solidFill>
                  <a:schemeClr val="tx1">
                    <a:lumMod val="50000"/>
                  </a:schemeClr>
                </a:solidFill>
              </a:rPr>
              <a:t>: Reimbursed</a:t>
            </a:r>
          </a:p>
          <a:p>
            <a:pPr lvl="0" eaLnBrk="0" fontAlgn="base" hangingPunct="0">
              <a:spcBef>
                <a:spcPct val="0"/>
              </a:spcBef>
              <a:spcAft>
                <a:spcPct val="0"/>
              </a:spcAft>
              <a:defRPr/>
            </a:pPr>
            <a:r>
              <a:rPr lang="en-US" sz="1400" b="1">
                <a:solidFill>
                  <a:schemeClr val="tx1">
                    <a:lumMod val="50000"/>
                  </a:schemeClr>
                </a:solidFill>
              </a:rPr>
              <a:t>Comment on Additional value: </a:t>
            </a:r>
            <a:br>
              <a:rPr lang="en-US" sz="1400" b="1">
                <a:solidFill>
                  <a:schemeClr val="tx1">
                    <a:lumMod val="50000"/>
                  </a:schemeClr>
                </a:solidFill>
              </a:rPr>
            </a:br>
            <a:r>
              <a:rPr lang="en-US" sz="1400" b="1">
                <a:solidFill>
                  <a:schemeClr val="tx1">
                    <a:lumMod val="50000"/>
                  </a:schemeClr>
                </a:solidFill>
              </a:rPr>
              <a:t>        </a:t>
            </a:r>
            <a:r>
              <a:rPr lang="en-US" sz="1400" b="1"/>
              <a:t>No comment on improved compliance or patient convenience</a:t>
            </a:r>
            <a:endParaRPr lang="en-US" sz="1400">
              <a:solidFill>
                <a:schemeClr val="tx1">
                  <a:lumMod val="50000"/>
                </a:schemeClr>
              </a:solidFill>
            </a:endParaRPr>
          </a:p>
          <a:p>
            <a:endParaRPr lang="en-US" sz="1400" dirty="0">
              <a:solidFill>
                <a:schemeClr val="tx1">
                  <a:lumMod val="50000"/>
                </a:schemeClr>
              </a:solidFill>
              <a:sym typeface="Wingdings" panose="05000000000000000000" pitchFamily="2" charset="2"/>
            </a:endParaRPr>
          </a:p>
        </p:txBody>
      </p:sp>
      <p:sp>
        <p:nvSpPr>
          <p:cNvPr id="27" name="Rectangle 26">
            <a:extLst>
              <a:ext uri="{FF2B5EF4-FFF2-40B4-BE49-F238E27FC236}">
                <a16:creationId xmlns:a16="http://schemas.microsoft.com/office/drawing/2014/main" xmlns="" id="{91671135-0173-41BC-A72F-0C1B07FDBC13}"/>
              </a:ext>
            </a:extLst>
          </p:cNvPr>
          <p:cNvSpPr/>
          <p:nvPr/>
        </p:nvSpPr>
        <p:spPr>
          <a:xfrm>
            <a:off x="6246531" y="1258783"/>
            <a:ext cx="5445214" cy="3436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t>HTA assessment outcome</a:t>
            </a:r>
            <a:endParaRPr lang="en-US" sz="1600" b="1" dirty="0"/>
          </a:p>
        </p:txBody>
      </p:sp>
      <p:sp>
        <p:nvSpPr>
          <p:cNvPr id="32" name="Rectangle 31">
            <a:extLst>
              <a:ext uri="{FF2B5EF4-FFF2-40B4-BE49-F238E27FC236}">
                <a16:creationId xmlns:a16="http://schemas.microsoft.com/office/drawing/2014/main" xmlns="" id="{0DE45EA2-43F0-4899-A451-64E676E087EA}"/>
              </a:ext>
            </a:extLst>
          </p:cNvPr>
          <p:cNvSpPr/>
          <p:nvPr/>
        </p:nvSpPr>
        <p:spPr>
          <a:xfrm>
            <a:off x="6250157" y="1618920"/>
            <a:ext cx="5424741" cy="20742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pic>
        <p:nvPicPr>
          <p:cNvPr id="19" name="Picture 21">
            <a:extLst>
              <a:ext uri="{FF2B5EF4-FFF2-40B4-BE49-F238E27FC236}">
                <a16:creationId xmlns:a16="http://schemas.microsoft.com/office/drawing/2014/main" xmlns="" id="{DBEA4A43-F68D-46CA-8222-6D1841BC76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821703" y="-13648"/>
            <a:ext cx="368763" cy="362242"/>
          </a:xfrm>
          <a:prstGeom prst="rect">
            <a:avLst/>
          </a:prstGeom>
          <a:noFill/>
          <a:ln w="9525">
            <a:noFill/>
            <a:miter lim="800000"/>
            <a:headEnd/>
            <a:tailEnd/>
          </a:ln>
        </p:spPr>
      </p:pic>
      <p:sp>
        <p:nvSpPr>
          <p:cNvPr id="21" name="TextBox 20">
            <a:extLst>
              <a:ext uri="{FF2B5EF4-FFF2-40B4-BE49-F238E27FC236}">
                <a16:creationId xmlns:a16="http://schemas.microsoft.com/office/drawing/2014/main" xmlns="" id="{87EAC8BA-F67A-40F3-9075-3E728267FC0D}"/>
              </a:ext>
            </a:extLst>
          </p:cNvPr>
          <p:cNvSpPr txBox="1"/>
          <p:nvPr/>
        </p:nvSpPr>
        <p:spPr>
          <a:xfrm>
            <a:off x="358593" y="6321186"/>
            <a:ext cx="5782352" cy="230832"/>
          </a:xfrm>
          <a:prstGeom prst="rect">
            <a:avLst/>
          </a:prstGeom>
          <a:noFill/>
        </p:spPr>
        <p:txBody>
          <a:bodyPr wrap="none" rtlCol="0">
            <a:spAutoFit/>
          </a:bodyPr>
          <a:lstStyle/>
          <a:p>
            <a:r>
              <a:rPr lang="en-US" sz="900">
                <a:latin typeface="Arial Narrow" panose="020B0606020202030204" pitchFamily="34" charset="0"/>
              </a:rPr>
              <a:t>* Zaldiar (Ixprim) was launched in France in 2003, but the marketing authorization as a decentralized procedure was approved in 2008 </a:t>
            </a:r>
            <a:endParaRPr lang="en-US" sz="900" dirty="0">
              <a:latin typeface="Arial Narrow" panose="020B0606020202030204" pitchFamily="34" charset="0"/>
            </a:endParaRPr>
          </a:p>
        </p:txBody>
      </p:sp>
      <p:sp>
        <p:nvSpPr>
          <p:cNvPr id="22" name="TextBox 21">
            <a:extLst>
              <a:ext uri="{FF2B5EF4-FFF2-40B4-BE49-F238E27FC236}">
                <a16:creationId xmlns:a16="http://schemas.microsoft.com/office/drawing/2014/main" xmlns="" id="{87EAC8BA-F67A-40F3-9075-3E728267FC0D}"/>
              </a:ext>
            </a:extLst>
          </p:cNvPr>
          <p:cNvSpPr txBox="1"/>
          <p:nvPr/>
        </p:nvSpPr>
        <p:spPr>
          <a:xfrm>
            <a:off x="384692" y="6638176"/>
            <a:ext cx="8104215" cy="230832"/>
          </a:xfrm>
          <a:prstGeom prst="rect">
            <a:avLst/>
          </a:prstGeom>
          <a:noFill/>
        </p:spPr>
        <p:txBody>
          <a:bodyPr wrap="square" rtlCol="0">
            <a:spAutoFit/>
          </a:bodyPr>
          <a:lstStyle/>
          <a:p>
            <a:r>
              <a:rPr lang="en-US" sz="900">
                <a:latin typeface="Arial Narrow" panose="020B0606020202030204" pitchFamily="34" charset="0"/>
              </a:rPr>
              <a:t>Sources: Summary of Product characteristics</a:t>
            </a:r>
            <a:endParaRPr lang="en-US" sz="900" dirty="0">
              <a:latin typeface="Arial Narrow" panose="020B0606020202030204" pitchFamily="34" charset="0"/>
            </a:endParaRPr>
          </a:p>
        </p:txBody>
      </p:sp>
      <p:sp>
        <p:nvSpPr>
          <p:cNvPr id="18" name="TextBox 17">
            <a:extLst>
              <a:ext uri="{FF2B5EF4-FFF2-40B4-BE49-F238E27FC236}">
                <a16:creationId xmlns:a16="http://schemas.microsoft.com/office/drawing/2014/main" xmlns="" id="{2B62844D-770A-4A1F-ADA2-27CCEAAB1C83}"/>
              </a:ext>
            </a:extLst>
          </p:cNvPr>
          <p:cNvSpPr txBox="1"/>
          <p:nvPr/>
        </p:nvSpPr>
        <p:spPr>
          <a:xfrm>
            <a:off x="3552305" y="6521147"/>
            <a:ext cx="8638161" cy="338554"/>
          </a:xfrm>
          <a:prstGeom prst="rect">
            <a:avLst/>
          </a:prstGeom>
          <a:solidFill>
            <a:schemeClr val="bg1"/>
          </a:solidFill>
        </p:spPr>
        <p:txBody>
          <a:bodyPr wrap="square" rtlCol="0">
            <a:spAutoFit/>
          </a:bodyPr>
          <a:lstStyle/>
          <a:p>
            <a:r>
              <a:rPr lang="en-GB" sz="800" b="1" i="1" dirty="0"/>
              <a:t>Note: </a:t>
            </a:r>
            <a:r>
              <a:rPr lang="en-GB" sz="800" i="1" dirty="0"/>
              <a:t>Zaldiar™ was studied as a stylised example to understand how specific values are viewed by payers and other stakeholders. Details in this case study are limited as the main purpose was to understand the perception of stakeholders to these specific value propositions. This is not meant to be fully reflective of the product’s overall value</a:t>
            </a:r>
            <a:endParaRPr lang="en-US" sz="800" dirty="0"/>
          </a:p>
        </p:txBody>
      </p:sp>
    </p:spTree>
    <p:extLst>
      <p:ext uri="{BB962C8B-B14F-4D97-AF65-F5344CB8AC3E}">
        <p14:creationId xmlns:p14="http://schemas.microsoft.com/office/powerpoint/2010/main" val="586547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xmlns="" id="{45AC0BD2-3ECF-489A-892E-FB59B88EC095}"/>
              </a:ext>
            </a:extLst>
          </p:cNvPr>
          <p:cNvGraphicFramePr>
            <a:graphicFrameLocks noChangeAspect="1"/>
          </p:cNvGraphicFramePr>
          <p:nvPr>
            <p:custDataLst>
              <p:tags r:id="rId2"/>
            </p:custDataLst>
            <p:extLst>
              <p:ext uri="{D42A27DB-BD31-4B8C-83A1-F6EECF244321}">
                <p14:modId xmlns:p14="http://schemas.microsoft.com/office/powerpoint/2010/main" val="4086215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9" name="think-cell Slide" r:id="rId6" imgW="216" imgH="216" progId="TCLayout.ActiveDocument.1">
                  <p:embed/>
                </p:oleObj>
              </mc:Choice>
              <mc:Fallback>
                <p:oleObj name="think-cell Slide" r:id="rId6" imgW="216" imgH="216" progId="TCLayout.ActiveDocument.1">
                  <p:embed/>
                  <p:pic>
                    <p:nvPicPr>
                      <p:cNvPr id="8" name="Object 7" hidden="1">
                        <a:extLst>
                          <a:ext uri="{FF2B5EF4-FFF2-40B4-BE49-F238E27FC236}">
                            <a16:creationId xmlns:a16="http://schemas.microsoft.com/office/drawing/2014/main" xmlns="" id="{45AC0BD2-3ECF-489A-892E-FB59B88EC09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4A050C2D-64B6-4E16-B3BF-BD34FD097B2F}"/>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dirty="0"/>
              <a:t>Value drivers proposed</a:t>
            </a:r>
          </a:p>
        </p:txBody>
      </p:sp>
      <p:graphicFrame>
        <p:nvGraphicFramePr>
          <p:cNvPr id="4" name="Table 3">
            <a:extLst>
              <a:ext uri="{FF2B5EF4-FFF2-40B4-BE49-F238E27FC236}">
                <a16:creationId xmlns:a16="http://schemas.microsoft.com/office/drawing/2014/main" xmlns="" id="{10B5B9AB-3DF8-43F6-A3FB-9DB124106A2E}"/>
              </a:ext>
            </a:extLst>
          </p:cNvPr>
          <p:cNvGraphicFramePr>
            <a:graphicFrameLocks noGrp="1"/>
          </p:cNvGraphicFramePr>
          <p:nvPr>
            <p:extLst>
              <p:ext uri="{D42A27DB-BD31-4B8C-83A1-F6EECF244321}">
                <p14:modId xmlns:p14="http://schemas.microsoft.com/office/powerpoint/2010/main" val="890497122"/>
              </p:ext>
            </p:extLst>
          </p:nvPr>
        </p:nvGraphicFramePr>
        <p:xfrm>
          <a:off x="395370" y="1373615"/>
          <a:ext cx="11327884" cy="4236720"/>
        </p:xfrm>
        <a:graphic>
          <a:graphicData uri="http://schemas.openxmlformats.org/drawingml/2006/table">
            <a:tbl>
              <a:tblPr bandRow="1">
                <a:tableStyleId>{2D5ABB26-0587-4C30-8999-92F81FD0307C}</a:tableStyleId>
              </a:tblPr>
              <a:tblGrid>
                <a:gridCol w="1405438">
                  <a:extLst>
                    <a:ext uri="{9D8B030D-6E8A-4147-A177-3AD203B41FA5}">
                      <a16:colId xmlns:a16="http://schemas.microsoft.com/office/drawing/2014/main" xmlns="" val="3011871056"/>
                    </a:ext>
                  </a:extLst>
                </a:gridCol>
                <a:gridCol w="1653741">
                  <a:extLst>
                    <a:ext uri="{9D8B030D-6E8A-4147-A177-3AD203B41FA5}">
                      <a16:colId xmlns:a16="http://schemas.microsoft.com/office/drawing/2014/main" xmlns="" val="4202559813"/>
                    </a:ext>
                  </a:extLst>
                </a:gridCol>
                <a:gridCol w="1653741">
                  <a:extLst>
                    <a:ext uri="{9D8B030D-6E8A-4147-A177-3AD203B41FA5}">
                      <a16:colId xmlns:a16="http://schemas.microsoft.com/office/drawing/2014/main" xmlns="" val="3095685601"/>
                    </a:ext>
                  </a:extLst>
                </a:gridCol>
                <a:gridCol w="1653741">
                  <a:extLst>
                    <a:ext uri="{9D8B030D-6E8A-4147-A177-3AD203B41FA5}">
                      <a16:colId xmlns:a16="http://schemas.microsoft.com/office/drawing/2014/main" xmlns="" val="2065100940"/>
                    </a:ext>
                  </a:extLst>
                </a:gridCol>
                <a:gridCol w="1653741">
                  <a:extLst>
                    <a:ext uri="{9D8B030D-6E8A-4147-A177-3AD203B41FA5}">
                      <a16:colId xmlns:a16="http://schemas.microsoft.com/office/drawing/2014/main" xmlns="" val="2540257438"/>
                    </a:ext>
                  </a:extLst>
                </a:gridCol>
                <a:gridCol w="1653741">
                  <a:extLst>
                    <a:ext uri="{9D8B030D-6E8A-4147-A177-3AD203B41FA5}">
                      <a16:colId xmlns:a16="http://schemas.microsoft.com/office/drawing/2014/main" xmlns="" val="1687429742"/>
                    </a:ext>
                  </a:extLst>
                </a:gridCol>
                <a:gridCol w="1653741">
                  <a:extLst>
                    <a:ext uri="{9D8B030D-6E8A-4147-A177-3AD203B41FA5}">
                      <a16:colId xmlns:a16="http://schemas.microsoft.com/office/drawing/2014/main" xmlns="" val="4265865584"/>
                    </a:ext>
                  </a:extLst>
                </a:gridCol>
              </a:tblGrid>
              <a:tr h="370840">
                <a:tc>
                  <a:txBody>
                    <a:bodyPr/>
                    <a:lstStyle/>
                    <a:p>
                      <a:pPr algn="ctr"/>
                      <a:r>
                        <a:rPr lang="en-US" sz="1400" b="1"/>
                        <a:t>VALUE DIMENSION</a:t>
                      </a:r>
                      <a:endParaRPr lang="en-US" sz="1400" dirty="0"/>
                    </a:p>
                  </a:txBody>
                  <a:tcPr anchor="ctr"/>
                </a:tc>
                <a:tc gridSpan="3">
                  <a:txBody>
                    <a:bodyPr/>
                    <a:lstStyle/>
                    <a:p>
                      <a:pPr algn="ctr"/>
                      <a:r>
                        <a:rPr lang="en-US" sz="1400" b="1" dirty="0">
                          <a:solidFill>
                            <a:schemeClr val="bg1"/>
                          </a:solidFill>
                        </a:rPr>
                        <a:t>Outcome </a:t>
                      </a:r>
                    </a:p>
                  </a:txBody>
                  <a:tcPr anchor="ctr">
                    <a:solidFill>
                      <a:schemeClr val="tx2"/>
                    </a:solidFill>
                  </a:tcPr>
                </a:tc>
                <a:tc hMerge="1">
                  <a:txBody>
                    <a:bodyPr/>
                    <a:lstStyle/>
                    <a:p>
                      <a:endParaRPr lang="en-GB"/>
                    </a:p>
                  </a:txBody>
                  <a:tcPr/>
                </a:tc>
                <a:tc hMerge="1">
                  <a:txBody>
                    <a:bodyPr/>
                    <a:lstStyle/>
                    <a:p>
                      <a:endParaRPr lang="en-GB"/>
                    </a:p>
                  </a:txBody>
                  <a:tcPr/>
                </a:tc>
                <a:tc gridSpan="3">
                  <a:txBody>
                    <a:bodyPr/>
                    <a:lstStyle/>
                    <a:p>
                      <a:pPr algn="ctr"/>
                      <a:r>
                        <a:rPr lang="en-US" sz="1400" b="1" dirty="0">
                          <a:solidFill>
                            <a:schemeClr val="bg1"/>
                          </a:solidFill>
                        </a:rPr>
                        <a:t>Experience</a:t>
                      </a:r>
                    </a:p>
                  </a:txBody>
                  <a:tcPr anchor="ctr">
                    <a:solidFill>
                      <a:schemeClr val="accent3">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4263374627"/>
                  </a:ext>
                </a:extLst>
              </a:tr>
              <a:tr h="370840">
                <a:tc>
                  <a:txBody>
                    <a:bodyPr/>
                    <a:lstStyle/>
                    <a:p>
                      <a:pPr algn="ctr"/>
                      <a:r>
                        <a:rPr lang="en-US" sz="1400" b="1"/>
                        <a:t>VALUE EXPRESSION</a:t>
                      </a:r>
                      <a:endParaRPr lang="en-US" sz="1400" b="1" dirty="0"/>
                    </a:p>
                  </a:txBody>
                  <a:tcPr anchor="ctr"/>
                </a:tc>
                <a:tc>
                  <a:txBody>
                    <a:bodyPr/>
                    <a:lstStyle/>
                    <a:p>
                      <a:pPr algn="ctr"/>
                      <a:r>
                        <a:rPr lang="en-US" sz="1400" b="1">
                          <a:solidFill>
                            <a:schemeClr val="tx2"/>
                          </a:solidFill>
                        </a:rPr>
                        <a:t>Clinical outcome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Cost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tx2"/>
                          </a:solidFill>
                        </a:rPr>
                        <a:t>Efficiency benefit</a:t>
                      </a:r>
                      <a:endParaRPr lang="en-US" sz="1400" b="1" dirty="0">
                        <a:solidFill>
                          <a:schemeClr val="tx2"/>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400" b="1">
                          <a:solidFill>
                            <a:schemeClr val="accent3">
                              <a:lumMod val="75000"/>
                            </a:schemeClr>
                          </a:solidFill>
                        </a:rPr>
                        <a:t>Patient/family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Physician experience </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tc>
                  <a:txBody>
                    <a:bodyPr/>
                    <a:lstStyle/>
                    <a:p>
                      <a:pPr algn="ctr"/>
                      <a:r>
                        <a:rPr lang="en-US" sz="1400" b="1">
                          <a:solidFill>
                            <a:schemeClr val="accent3">
                              <a:lumMod val="75000"/>
                            </a:schemeClr>
                          </a:solidFill>
                        </a:rPr>
                        <a:t>Provider experience</a:t>
                      </a:r>
                      <a:endParaRPr lang="en-US" sz="1400" b="1" dirty="0">
                        <a:solidFill>
                          <a:schemeClr val="accent3">
                            <a:lumMod val="75000"/>
                          </a:schemeClr>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640080">
                <a:tc rowSpan="5">
                  <a:txBody>
                    <a:bodyPr/>
                    <a:lstStyle/>
                    <a:p>
                      <a:pPr algn="ctr"/>
                      <a:r>
                        <a:rPr lang="en-US" sz="1400" b="1" dirty="0"/>
                        <a:t>VALUE DRIVERS </a:t>
                      </a:r>
                    </a:p>
                  </a:txBody>
                  <a:tcPr>
                    <a:lnR w="76200" cap="flat" cmpd="sng" algn="ctr">
                      <a:solidFill>
                        <a:schemeClr val="bg1"/>
                      </a:solidFill>
                      <a:prstDash val="solid"/>
                      <a:round/>
                      <a:headEnd type="none" w="med" len="med"/>
                      <a:tailEnd type="none" w="med" len="med"/>
                    </a:lnR>
                  </a:tcPr>
                </a:tc>
                <a:tc>
                  <a:txBody>
                    <a:bodyPr/>
                    <a:lstStyle/>
                    <a:p>
                      <a:pPr algn="ctr"/>
                      <a:r>
                        <a:rPr lang="en-US" sz="1200">
                          <a:solidFill>
                            <a:schemeClr val="tx2"/>
                          </a:solidFill>
                        </a:rPr>
                        <a:t>Efficacy benefit*</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n-US" sz="1200" kern="1200">
                          <a:solidFill>
                            <a:schemeClr val="tx2"/>
                          </a:solidFill>
                          <a:latin typeface="+mn-lt"/>
                          <a:ea typeface="+mn-ea"/>
                          <a:cs typeface="+mn-cs"/>
                        </a:rPr>
                        <a:t>Cost effectiveness</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R&amp;D costs / risks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algn="ctr"/>
                      <a:r>
                        <a:rPr lang="en-US" sz="1200">
                          <a:solidFill>
                            <a:schemeClr val="tx2"/>
                          </a:solidFill>
                        </a:rPr>
                        <a:t>Lower dose burden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n-US" sz="1200">
                          <a:solidFill>
                            <a:schemeClr val="tx2"/>
                          </a:solidFill>
                        </a:rPr>
                        <a:t>Reduced</a:t>
                      </a:r>
                      <a:r>
                        <a:rPr lang="en-US" sz="1200" baseline="0">
                          <a:solidFill>
                            <a:schemeClr val="tx2"/>
                          </a:solidFill>
                        </a:rPr>
                        <a:t> </a:t>
                      </a:r>
                      <a:r>
                        <a:rPr lang="en-US" sz="1200">
                          <a:solidFill>
                            <a:schemeClr val="tx2"/>
                          </a:solidFill>
                        </a:rPr>
                        <a:t>testing</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Reduced resource/facility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extLst>
                  <a:ext uri="{0D108BD9-81ED-4DB2-BD59-A6C34878D82A}">
                    <a16:rowId xmlns:a16="http://schemas.microsoft.com/office/drawing/2014/main" xmlns="" val="804651146"/>
                  </a:ext>
                </a:extLst>
              </a:tr>
              <a:tr h="640080">
                <a:tc vMerge="1">
                  <a:txBody>
                    <a:bodyPr/>
                    <a:lstStyle/>
                    <a:p>
                      <a:pPr algn="ctr"/>
                      <a:endParaRPr lang="en-GB" sz="14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AE/safety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budget impact</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a:r>
                        <a:rPr lang="en-US" sz="1200">
                          <a:solidFill>
                            <a:schemeClr val="tx2"/>
                          </a:solidFill>
                        </a:rPr>
                        <a:t>Efficient resource 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D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Easier administration/use</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EE8A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Easier / more efficient  storage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rgbClr val="FF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877651184"/>
                  </a:ext>
                </a:extLst>
              </a:tr>
              <a:tr h="640080">
                <a:tc vMerge="1">
                  <a:txBody>
                    <a:bodyPr/>
                    <a:lstStyle/>
                    <a:p>
                      <a:pPr algn="ctr"/>
                      <a:endParaRPr lang="en-GB" sz="1400" dirty="0"/>
                    </a:p>
                  </a:txBody>
                  <a:tcPr anchor="ctr"/>
                </a:tc>
                <a:tc>
                  <a:txBody>
                    <a:bodyPr/>
                    <a:lstStyle/>
                    <a:p>
                      <a:pPr algn="ctr"/>
                      <a:r>
                        <a:rPr lang="en-US" sz="1200">
                          <a:solidFill>
                            <a:schemeClr val="tx2"/>
                          </a:solidFill>
                        </a:rPr>
                        <a:t>HRQoL benefit</a:t>
                      </a:r>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Price reduction due to competition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Enhanced</a:t>
                      </a:r>
                      <a:r>
                        <a:rPr lang="en-US" sz="1200" baseline="0">
                          <a:solidFill>
                            <a:schemeClr val="tx2"/>
                          </a:solidFill>
                        </a:rPr>
                        <a:t> value of existing drug(s)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Reduced travel / time off work</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Better visibility on patient compliance / self-care</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768290457"/>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 informed /  efficient physic</a:t>
                      </a:r>
                      <a:r>
                        <a:rPr lang="en-US" sz="1200" baseline="0">
                          <a:solidFill>
                            <a:schemeClr val="tx2"/>
                          </a:solidFill>
                        </a:rPr>
                        <a:t>ian</a:t>
                      </a:r>
                      <a:r>
                        <a:rPr lang="en-US" sz="1200">
                          <a:solidFill>
                            <a:schemeClr val="tx2"/>
                          </a:solidFill>
                        </a:rPr>
                        <a:t> interaction</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rPr>
                        <a:t>More</a:t>
                      </a:r>
                      <a:r>
                        <a:rPr lang="en-US" sz="1200" baseline="0">
                          <a:solidFill>
                            <a:schemeClr val="tx2"/>
                          </a:solidFill>
                        </a:rPr>
                        <a:t> treatment options</a:t>
                      </a:r>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4005199636"/>
                  </a:ext>
                </a:extLst>
              </a:tr>
              <a:tr h="640080">
                <a:tc vMerge="1">
                  <a:txBody>
                    <a:bodyPr/>
                    <a:lstStyle/>
                    <a:p>
                      <a:pPr algn="ctr"/>
                      <a:endParaRPr lang="en-GB" sz="1400" dirty="0"/>
                    </a:p>
                  </a:txBody>
                  <a:tcPr anchor="ctr"/>
                </a:tc>
                <a:tc>
                  <a:txBody>
                    <a:bodyPr/>
                    <a:lstStyle/>
                    <a:p>
                      <a:pPr algn="ctr" eaLnBrk="1"/>
                      <a:endParaRPr lang="en-US" sz="1200" dirty="0">
                        <a:solidFill>
                          <a:schemeClr val="tx2"/>
                        </a:solidFill>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2"/>
                          </a:solidFill>
                          <a:latin typeface="+mn-lt"/>
                          <a:ea typeface="+mn-ea"/>
                          <a:cs typeface="+mn-cs"/>
                        </a:rPr>
                        <a:t>Improved confidence in dose management</a:t>
                      </a:r>
                      <a:endParaRPr lang="en-US" sz="1200" kern="1200" dirty="0">
                        <a:solidFill>
                          <a:schemeClr val="tx2"/>
                        </a:solidFill>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4DF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xmlns="" val="2888909565"/>
                  </a:ext>
                </a:extLst>
              </a:tr>
            </a:tbl>
          </a:graphicData>
        </a:graphic>
      </p:graphicFrame>
      <p:sp>
        <p:nvSpPr>
          <p:cNvPr id="5" name="Rectangle 4"/>
          <p:cNvSpPr/>
          <p:nvPr/>
        </p:nvSpPr>
        <p:spPr>
          <a:xfrm>
            <a:off x="4220053" y="6453261"/>
            <a:ext cx="1955664" cy="27268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Key Value Proposition</a:t>
            </a:r>
            <a:endParaRPr lang="en-US" sz="1200" dirty="0">
              <a:solidFill>
                <a:schemeClr val="tx1"/>
              </a:solidFill>
            </a:endParaRPr>
          </a:p>
        </p:txBody>
      </p:sp>
      <p:sp>
        <p:nvSpPr>
          <p:cNvPr id="6" name="Rectangle 5"/>
          <p:cNvSpPr/>
          <p:nvPr/>
        </p:nvSpPr>
        <p:spPr>
          <a:xfrm>
            <a:off x="6412267" y="6453261"/>
            <a:ext cx="2675461" cy="272684"/>
          </a:xfrm>
          <a:prstGeom prst="rect">
            <a:avLst/>
          </a:prstGeom>
          <a:solidFill>
            <a:srgbClr val="FFE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a:solidFill>
                  <a:schemeClr val="tx1"/>
                </a:solidFill>
              </a:rPr>
              <a:t>Not mentioned but value provided</a:t>
            </a:r>
            <a:endParaRPr lang="en-US" sz="1200" dirty="0">
              <a:solidFill>
                <a:schemeClr val="tx1"/>
              </a:solidFill>
            </a:endParaRPr>
          </a:p>
        </p:txBody>
      </p:sp>
      <p:sp>
        <p:nvSpPr>
          <p:cNvPr id="7" name="TextBox 6">
            <a:extLst>
              <a:ext uri="{FF2B5EF4-FFF2-40B4-BE49-F238E27FC236}">
                <a16:creationId xmlns:a16="http://schemas.microsoft.com/office/drawing/2014/main" xmlns="" id="{3D1DA54C-1A1F-4A33-921E-B334750CC45E}"/>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Zaldiar</a:t>
            </a:r>
            <a:endParaRPr lang="en-US" sz="1400" b="1" dirty="0">
              <a:solidFill>
                <a:schemeClr val="bg1"/>
              </a:solidFill>
            </a:endParaRPr>
          </a:p>
        </p:txBody>
      </p:sp>
      <p:pic>
        <p:nvPicPr>
          <p:cNvPr id="9" name="Picture 21">
            <a:extLst>
              <a:ext uri="{FF2B5EF4-FFF2-40B4-BE49-F238E27FC236}">
                <a16:creationId xmlns:a16="http://schemas.microsoft.com/office/drawing/2014/main" xmlns="" id="{DBEA4A43-F68D-46CA-8222-6D1841BC76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821703" y="-13648"/>
            <a:ext cx="368763" cy="362242"/>
          </a:xfrm>
          <a:prstGeom prst="rect">
            <a:avLst/>
          </a:prstGeom>
          <a:noFill/>
          <a:ln w="9525">
            <a:noFill/>
            <a:miter lim="800000"/>
            <a:headEnd/>
            <a:tailEnd/>
          </a:ln>
        </p:spPr>
      </p:pic>
      <p:sp>
        <p:nvSpPr>
          <p:cNvPr id="10" name="TextBox 9">
            <a:extLst>
              <a:ext uri="{FF2B5EF4-FFF2-40B4-BE49-F238E27FC236}">
                <a16:creationId xmlns:a16="http://schemas.microsoft.com/office/drawing/2014/main" xmlns="" id="{87EAC8BA-F67A-40F3-9075-3E728267FC0D}"/>
              </a:ext>
            </a:extLst>
          </p:cNvPr>
          <p:cNvSpPr txBox="1"/>
          <p:nvPr/>
        </p:nvSpPr>
        <p:spPr>
          <a:xfrm>
            <a:off x="384694" y="6071660"/>
            <a:ext cx="3163045" cy="230832"/>
          </a:xfrm>
          <a:prstGeom prst="rect">
            <a:avLst/>
          </a:prstGeom>
          <a:noFill/>
        </p:spPr>
        <p:txBody>
          <a:bodyPr wrap="none" rtlCol="0">
            <a:spAutoFit/>
          </a:bodyPr>
          <a:lstStyle/>
          <a:p>
            <a:r>
              <a:rPr lang="en-US" sz="900">
                <a:latin typeface="Arial Narrow" panose="020B0606020202030204" pitchFamily="34" charset="0"/>
              </a:rPr>
              <a:t>* The efficacy benefit here means better efficacy than single molecule</a:t>
            </a:r>
            <a:endParaRPr lang="en-US" sz="900" dirty="0">
              <a:latin typeface="Arial Narrow" panose="020B0606020202030204" pitchFamily="34" charset="0"/>
            </a:endParaRPr>
          </a:p>
        </p:txBody>
      </p:sp>
      <p:sp>
        <p:nvSpPr>
          <p:cNvPr id="11" name="TextBox 10">
            <a:extLst>
              <a:ext uri="{FF2B5EF4-FFF2-40B4-BE49-F238E27FC236}">
                <a16:creationId xmlns:a16="http://schemas.microsoft.com/office/drawing/2014/main" xmlns="" id="{3D657F35-A064-4E6E-A224-E6B827CD56BF}"/>
              </a:ext>
            </a:extLst>
          </p:cNvPr>
          <p:cNvSpPr txBox="1"/>
          <p:nvPr/>
        </p:nvSpPr>
        <p:spPr>
          <a:xfrm>
            <a:off x="3553839" y="5915821"/>
            <a:ext cx="8638161" cy="338554"/>
          </a:xfrm>
          <a:prstGeom prst="rect">
            <a:avLst/>
          </a:prstGeom>
          <a:noFill/>
        </p:spPr>
        <p:txBody>
          <a:bodyPr wrap="square" rtlCol="0">
            <a:spAutoFit/>
          </a:bodyPr>
          <a:lstStyle/>
          <a:p>
            <a:r>
              <a:rPr lang="en-GB" sz="800" b="1" i="1" dirty="0"/>
              <a:t>Note: </a:t>
            </a:r>
            <a:r>
              <a:rPr lang="en-GB" sz="800" i="1" dirty="0"/>
              <a:t>Zaldiar™ was studied as a stylised example to understand how specific values are viewed by payers and other stakeholders. Details in this case study are limited as the main purpose was to understand the perception of stakeholders to these specific value propositions. This is not meant to be fully reflective of the product’s overall value</a:t>
            </a:r>
            <a:endParaRPr lang="en-US" sz="800" dirty="0"/>
          </a:p>
        </p:txBody>
      </p:sp>
    </p:spTree>
    <p:extLst>
      <p:ext uri="{BB962C8B-B14F-4D97-AF65-F5344CB8AC3E}">
        <p14:creationId xmlns:p14="http://schemas.microsoft.com/office/powerpoint/2010/main" val="37002487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26437157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23" name="think-cell Slide" r:id="rId6" imgW="270" imgH="270" progId="TCLayout.ActiveDocument.1">
                  <p:embed/>
                </p:oleObj>
              </mc:Choice>
              <mc:Fallback>
                <p:oleObj name="think-cell Slide" r:id="rId6" imgW="270" imgH="270" progId="TCLayout.ActiveDocument.1">
                  <p:embed/>
                  <p:pic>
                    <p:nvPicPr>
                      <p:cNvPr id="10" name="Object 9"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62" name="Rectangle 61">
            <a:extLst>
              <a:ext uri="{FF2B5EF4-FFF2-40B4-BE49-F238E27FC236}">
                <a16:creationId xmlns:a16="http://schemas.microsoft.com/office/drawing/2014/main" xmlns="" id="{0788D39A-966A-4A3D-839B-F300C01D0366}"/>
              </a:ext>
            </a:extLst>
          </p:cNvPr>
          <p:cNvSpPr/>
          <p:nvPr/>
        </p:nvSpPr>
        <p:spPr>
          <a:xfrm>
            <a:off x="2007571" y="6317917"/>
            <a:ext cx="609600" cy="220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4" name="TextBox 63">
            <a:extLst>
              <a:ext uri="{FF2B5EF4-FFF2-40B4-BE49-F238E27FC236}">
                <a16:creationId xmlns:a16="http://schemas.microsoft.com/office/drawing/2014/main" xmlns="" id="{5EFCB274-11AC-4FE4-A2C5-7B2CBD01D4AD}"/>
              </a:ext>
            </a:extLst>
          </p:cNvPr>
          <p:cNvSpPr txBox="1"/>
          <p:nvPr/>
        </p:nvSpPr>
        <p:spPr>
          <a:xfrm>
            <a:off x="2602657" y="6305187"/>
            <a:ext cx="1427018" cy="246221"/>
          </a:xfrm>
          <a:prstGeom prst="rect">
            <a:avLst/>
          </a:prstGeom>
          <a:noFill/>
        </p:spPr>
        <p:txBody>
          <a:bodyPr wrap="square" rtlCol="0">
            <a:spAutoFit/>
          </a:bodyPr>
          <a:lstStyle/>
          <a:p>
            <a:r>
              <a:rPr lang="en-US" sz="1000"/>
              <a:t>Significantly important</a:t>
            </a:r>
            <a:endParaRPr lang="en-US" sz="1000" dirty="0"/>
          </a:p>
        </p:txBody>
      </p:sp>
      <p:sp>
        <p:nvSpPr>
          <p:cNvPr id="65" name="Rectangle 64">
            <a:extLst>
              <a:ext uri="{FF2B5EF4-FFF2-40B4-BE49-F238E27FC236}">
                <a16:creationId xmlns:a16="http://schemas.microsoft.com/office/drawing/2014/main" xmlns="" id="{E59415AB-F937-4BB5-882D-8CD22F0A53C0}"/>
              </a:ext>
            </a:extLst>
          </p:cNvPr>
          <p:cNvSpPr/>
          <p:nvPr/>
        </p:nvSpPr>
        <p:spPr>
          <a:xfrm>
            <a:off x="4242725" y="6317917"/>
            <a:ext cx="609600" cy="220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6" name="TextBox 65">
            <a:extLst>
              <a:ext uri="{FF2B5EF4-FFF2-40B4-BE49-F238E27FC236}">
                <a16:creationId xmlns:a16="http://schemas.microsoft.com/office/drawing/2014/main" xmlns="" id="{B4FF07F9-501D-4299-B191-EF724B9BF15C}"/>
              </a:ext>
            </a:extLst>
          </p:cNvPr>
          <p:cNvSpPr txBox="1"/>
          <p:nvPr/>
        </p:nvSpPr>
        <p:spPr>
          <a:xfrm>
            <a:off x="4852325" y="6305187"/>
            <a:ext cx="1617748" cy="246221"/>
          </a:xfrm>
          <a:prstGeom prst="rect">
            <a:avLst/>
          </a:prstGeom>
          <a:noFill/>
        </p:spPr>
        <p:txBody>
          <a:bodyPr wrap="square" rtlCol="0">
            <a:spAutoFit/>
          </a:bodyPr>
          <a:lstStyle/>
          <a:p>
            <a:r>
              <a:rPr lang="en-US" sz="1000"/>
              <a:t>Moderate</a:t>
            </a:r>
            <a:endParaRPr lang="en-US" sz="1000" dirty="0"/>
          </a:p>
        </p:txBody>
      </p:sp>
      <p:sp>
        <p:nvSpPr>
          <p:cNvPr id="67" name="Rectangle 66">
            <a:extLst>
              <a:ext uri="{FF2B5EF4-FFF2-40B4-BE49-F238E27FC236}">
                <a16:creationId xmlns:a16="http://schemas.microsoft.com/office/drawing/2014/main" xmlns="" id="{770B3D6A-13D0-403C-A5D0-BBB08F97993E}"/>
              </a:ext>
            </a:extLst>
          </p:cNvPr>
          <p:cNvSpPr/>
          <p:nvPr/>
        </p:nvSpPr>
        <p:spPr>
          <a:xfrm>
            <a:off x="5596917" y="6305187"/>
            <a:ext cx="609600" cy="2207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8" name="TextBox 67">
            <a:extLst>
              <a:ext uri="{FF2B5EF4-FFF2-40B4-BE49-F238E27FC236}">
                <a16:creationId xmlns:a16="http://schemas.microsoft.com/office/drawing/2014/main" xmlns="" id="{B503DB6A-767C-417B-8B7E-46308E83C864}"/>
              </a:ext>
            </a:extLst>
          </p:cNvPr>
          <p:cNvSpPr txBox="1"/>
          <p:nvPr/>
        </p:nvSpPr>
        <p:spPr>
          <a:xfrm>
            <a:off x="6264829" y="6295251"/>
            <a:ext cx="1518942" cy="246221"/>
          </a:xfrm>
          <a:prstGeom prst="rect">
            <a:avLst/>
          </a:prstGeom>
          <a:noFill/>
        </p:spPr>
        <p:txBody>
          <a:bodyPr wrap="square" rtlCol="0">
            <a:spAutoFit/>
          </a:bodyPr>
          <a:lstStyle/>
          <a:p>
            <a:r>
              <a:rPr lang="en-US" sz="1000"/>
              <a:t>Not important</a:t>
            </a:r>
            <a:endParaRPr lang="en-US" sz="1000" dirty="0"/>
          </a:p>
        </p:txBody>
      </p:sp>
      <p:sp>
        <p:nvSpPr>
          <p:cNvPr id="2" name="Title 1"/>
          <p:cNvSpPr>
            <a:spLocks noGrp="1"/>
          </p:cNvSpPr>
          <p:nvPr>
            <p:ph type="title"/>
          </p:nvPr>
        </p:nvSpPr>
        <p:spPr/>
        <p:txBody>
          <a:bodyPr/>
          <a:lstStyle/>
          <a:p>
            <a:r>
              <a:rPr lang="en-US"/>
              <a:t>In general, payers did not consider the key value propositions important for their decision making</a:t>
            </a:r>
            <a:endParaRPr lang="en-US" dirty="0"/>
          </a:p>
        </p:txBody>
      </p:sp>
      <p:sp>
        <p:nvSpPr>
          <p:cNvPr id="17" name="TextBox 16">
            <a:extLst>
              <a:ext uri="{FF2B5EF4-FFF2-40B4-BE49-F238E27FC236}">
                <a16:creationId xmlns:a16="http://schemas.microsoft.com/office/drawing/2014/main" xmlns="" id="{BB6DD411-1220-4FA8-95CF-50F89E9D3331}"/>
              </a:ext>
            </a:extLst>
          </p:cNvPr>
          <p:cNvSpPr txBox="1"/>
          <p:nvPr/>
        </p:nvSpPr>
        <p:spPr>
          <a:xfrm>
            <a:off x="4657726" y="1181100"/>
            <a:ext cx="4010025" cy="338138"/>
          </a:xfrm>
          <a:prstGeom prst="rect">
            <a:avLst/>
          </a:prstGeom>
          <a:noFill/>
        </p:spPr>
        <p:txBody>
          <a:bodyPr wrap="square" rtlCol="0">
            <a:spAutoFit/>
          </a:bodyPr>
          <a:lstStyle/>
          <a:p>
            <a:r>
              <a:rPr lang="en-US" sz="1600" b="1"/>
              <a:t>Importance of key value propositions</a:t>
            </a:r>
            <a:endParaRPr lang="en-US" sz="1600" b="1" dirty="0"/>
          </a:p>
        </p:txBody>
      </p:sp>
      <p:sp>
        <p:nvSpPr>
          <p:cNvPr id="24" name="TextBox 23">
            <a:extLst>
              <a:ext uri="{FF2B5EF4-FFF2-40B4-BE49-F238E27FC236}">
                <a16:creationId xmlns:a16="http://schemas.microsoft.com/office/drawing/2014/main" xmlns="" id="{6E1DDDE7-2507-4C3B-A9AF-F2FBB5238944}"/>
              </a:ext>
            </a:extLst>
          </p:cNvPr>
          <p:cNvSpPr txBox="1"/>
          <p:nvPr/>
        </p:nvSpPr>
        <p:spPr>
          <a:xfrm>
            <a:off x="348705" y="6368711"/>
            <a:ext cx="1828800" cy="230832"/>
          </a:xfrm>
          <a:prstGeom prst="rect">
            <a:avLst/>
          </a:prstGeom>
          <a:noFill/>
        </p:spPr>
        <p:txBody>
          <a:bodyPr wrap="square" rtlCol="0">
            <a:spAutoFit/>
          </a:bodyPr>
          <a:lstStyle/>
          <a:p>
            <a:r>
              <a:rPr lang="en-US" sz="900">
                <a:latin typeface="Arial Narrow" panose="020B0606020202030204" pitchFamily="34" charset="0"/>
              </a:rPr>
              <a:t>Source: PMR (n=27)</a:t>
            </a:r>
            <a:endParaRPr lang="en-US" sz="900" dirty="0">
              <a:latin typeface="Arial Narrow" panose="020B0606020202030204" pitchFamily="34" charset="0"/>
            </a:endParaRPr>
          </a:p>
        </p:txBody>
      </p:sp>
      <p:graphicFrame>
        <p:nvGraphicFramePr>
          <p:cNvPr id="22" name="Table 21">
            <a:extLst>
              <a:ext uri="{FF2B5EF4-FFF2-40B4-BE49-F238E27FC236}">
                <a16:creationId xmlns:a16="http://schemas.microsoft.com/office/drawing/2014/main" xmlns="" id="{10B5B9AB-3DF8-43F6-A3FB-9DB124106A2E}"/>
              </a:ext>
            </a:extLst>
          </p:cNvPr>
          <p:cNvGraphicFramePr>
            <a:graphicFrameLocks noGrp="1"/>
          </p:cNvGraphicFramePr>
          <p:nvPr>
            <p:extLst>
              <p:ext uri="{D42A27DB-BD31-4B8C-83A1-F6EECF244321}">
                <p14:modId xmlns:p14="http://schemas.microsoft.com/office/powerpoint/2010/main" val="2586548983"/>
              </p:ext>
            </p:extLst>
          </p:nvPr>
        </p:nvGraphicFramePr>
        <p:xfrm>
          <a:off x="2259520" y="1550990"/>
          <a:ext cx="7672960" cy="4716048"/>
        </p:xfrm>
        <a:graphic>
          <a:graphicData uri="http://schemas.openxmlformats.org/drawingml/2006/table">
            <a:tbl>
              <a:tblPr bandRow="1">
                <a:tableStyleId>{2D5ABB26-0587-4C30-8999-92F81FD0307C}</a:tableStyleId>
              </a:tblPr>
              <a:tblGrid>
                <a:gridCol w="1965696">
                  <a:extLst>
                    <a:ext uri="{9D8B030D-6E8A-4147-A177-3AD203B41FA5}">
                      <a16:colId xmlns:a16="http://schemas.microsoft.com/office/drawing/2014/main" xmlns="" val="3011871056"/>
                    </a:ext>
                  </a:extLst>
                </a:gridCol>
                <a:gridCol w="1062568">
                  <a:extLst>
                    <a:ext uri="{9D8B030D-6E8A-4147-A177-3AD203B41FA5}">
                      <a16:colId xmlns:a16="http://schemas.microsoft.com/office/drawing/2014/main" xmlns="" val="4202559813"/>
                    </a:ext>
                  </a:extLst>
                </a:gridCol>
                <a:gridCol w="1059154">
                  <a:extLst>
                    <a:ext uri="{9D8B030D-6E8A-4147-A177-3AD203B41FA5}">
                      <a16:colId xmlns:a16="http://schemas.microsoft.com/office/drawing/2014/main" xmlns="" val="2065100940"/>
                    </a:ext>
                  </a:extLst>
                </a:gridCol>
                <a:gridCol w="1233604">
                  <a:extLst>
                    <a:ext uri="{9D8B030D-6E8A-4147-A177-3AD203B41FA5}">
                      <a16:colId xmlns:a16="http://schemas.microsoft.com/office/drawing/2014/main" xmlns="" val="2540257438"/>
                    </a:ext>
                  </a:extLst>
                </a:gridCol>
                <a:gridCol w="2351938">
                  <a:extLst>
                    <a:ext uri="{9D8B030D-6E8A-4147-A177-3AD203B41FA5}">
                      <a16:colId xmlns:a16="http://schemas.microsoft.com/office/drawing/2014/main" xmlns="" val="1687429742"/>
                    </a:ext>
                  </a:extLst>
                </a:gridCol>
              </a:tblGrid>
              <a:tr h="256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Key Value Propositions</a:t>
                      </a:r>
                      <a:endParaRPr lang="en-US" sz="1200" b="1" dirty="0">
                        <a:solidFill>
                          <a:schemeClr val="bg1"/>
                        </a:solidFill>
                      </a:endParaRPr>
                    </a:p>
                  </a:txBody>
                  <a:tcPr anchor="ctr">
                    <a:solidFill>
                      <a:schemeClr val="bg1">
                        <a:lumMod val="50000"/>
                      </a:schemeClr>
                    </a:solidFill>
                  </a:tcPr>
                </a:tc>
                <a:tc gridSpan="3">
                  <a:txBody>
                    <a:bodyPr/>
                    <a:lstStyle/>
                    <a:p>
                      <a:pPr algn="ctr"/>
                      <a:r>
                        <a:rPr lang="en-US" sz="1400" b="1" dirty="0">
                          <a:solidFill>
                            <a:schemeClr val="bg1"/>
                          </a:solidFill>
                        </a:rPr>
                        <a:t>Stakeholder</a:t>
                      </a:r>
                    </a:p>
                  </a:txBody>
                  <a:tcPr anchor="ctr">
                    <a:solidFill>
                      <a:schemeClr val="bg1">
                        <a:lumMod val="65000"/>
                      </a:schemeClr>
                    </a:solidFill>
                  </a:tcPr>
                </a:tc>
                <a:tc hMerge="1">
                  <a:txBody>
                    <a:bodyPr/>
                    <a:lstStyle/>
                    <a:p>
                      <a:endParaRPr lang="en-GB"/>
                    </a:p>
                  </a:txBody>
                  <a:tcPr/>
                </a:tc>
                <a:tc hMerge="1">
                  <a:txBody>
                    <a:bodyPr/>
                    <a:lstStyle/>
                    <a:p>
                      <a:pPr algn="ctr"/>
                      <a:endParaRPr lang="en-GB" sz="1200" b="1" dirty="0">
                        <a:solidFill>
                          <a:schemeClr val="bg1"/>
                        </a:solidFill>
                      </a:endParaRPr>
                    </a:p>
                  </a:txBody>
                  <a:tcPr anchor="ctr">
                    <a:solidFill>
                      <a:schemeClr val="bg1">
                        <a:lumMod val="65000"/>
                      </a:schemeClr>
                    </a:solidFill>
                  </a:tcPr>
                </a:tc>
                <a:tc rowSpan="2">
                  <a:txBody>
                    <a:bodyPr/>
                    <a:lstStyle/>
                    <a:p>
                      <a:pPr algn="ctr"/>
                      <a:r>
                        <a:rPr lang="en-US" sz="1400" b="1" dirty="0">
                          <a:solidFill>
                            <a:schemeClr val="tx1"/>
                          </a:solidFill>
                        </a:rPr>
                        <a:t>Issue/Challenge</a:t>
                      </a:r>
                    </a:p>
                  </a:txBody>
                  <a:tcPr anchor="ctr">
                    <a:lnB w="12700" cap="flat" cmpd="sng" algn="ctr">
                      <a:solidFill>
                        <a:schemeClr val="accent3">
                          <a:lumMod val="75000"/>
                        </a:schemeClr>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xmlns="" val="4263374627"/>
                  </a:ext>
                </a:extLst>
              </a:tr>
              <a:tr h="384131">
                <a:tc>
                  <a:txBody>
                    <a:bodyPr/>
                    <a:lstStyle/>
                    <a:p>
                      <a:pPr algn="ctr" eaLnBrk="1"/>
                      <a:endParaRPr lang="en-US" sz="1200" b="1" dirty="0"/>
                    </a:p>
                  </a:txBody>
                  <a:tcPr anchor="ctr"/>
                </a:tc>
                <a:tc>
                  <a:txBody>
                    <a:bodyPr/>
                    <a:lstStyle/>
                    <a:p>
                      <a:pPr algn="ctr"/>
                      <a:r>
                        <a:rPr lang="en-US" sz="1200" b="1">
                          <a:solidFill>
                            <a:schemeClr val="tx1"/>
                          </a:solidFill>
                        </a:rPr>
                        <a:t>Payer</a:t>
                      </a:r>
                      <a:endParaRPr lang="en-US" sz="1200" b="1" dirty="0">
                        <a:solidFill>
                          <a:schemeClr val="tx1"/>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200" b="1">
                          <a:solidFill>
                            <a:schemeClr val="tx1"/>
                          </a:solidFill>
                        </a:rPr>
                        <a:t>Clinical</a:t>
                      </a:r>
                      <a:r>
                        <a:rPr lang="en-US" sz="1200" b="1" baseline="0">
                          <a:solidFill>
                            <a:schemeClr val="tx1"/>
                          </a:solidFill>
                        </a:rPr>
                        <a:t> KOL</a:t>
                      </a:r>
                      <a:endParaRPr lang="en-US" sz="1200" b="1" dirty="0">
                        <a:solidFill>
                          <a:schemeClr val="tx1"/>
                        </a:solidFill>
                      </a:endParaRPr>
                    </a:p>
                  </a:txBody>
                  <a:tcPr anchor="ctr">
                    <a:lnB w="12700" cap="flat" cmpd="sng" algn="ctr">
                      <a:solidFill>
                        <a:schemeClr val="tx2"/>
                      </a:solidFill>
                      <a:prstDash val="sysDot"/>
                      <a:round/>
                      <a:headEnd type="none" w="med" len="med"/>
                      <a:tailEnd type="none" w="med" len="med"/>
                    </a:lnB>
                    <a:noFill/>
                  </a:tcPr>
                </a:tc>
                <a:tc>
                  <a:txBody>
                    <a:bodyPr/>
                    <a:lstStyle/>
                    <a:p>
                      <a:pPr algn="ctr"/>
                      <a:r>
                        <a:rPr lang="en-US" sz="1200" b="1">
                          <a:solidFill>
                            <a:schemeClr val="tx1"/>
                          </a:solidFill>
                        </a:rPr>
                        <a:t>Patient</a:t>
                      </a:r>
                      <a:endParaRPr lang="en-US" sz="1200" b="1" dirty="0">
                        <a:solidFill>
                          <a:schemeClr val="tx1"/>
                        </a:solidFill>
                      </a:endParaRPr>
                    </a:p>
                  </a:txBody>
                  <a:tcPr anchor="ctr">
                    <a:lnB w="12700" cap="flat" cmpd="sng" algn="ctr">
                      <a:solidFill>
                        <a:schemeClr val="accent3">
                          <a:lumMod val="75000"/>
                        </a:schemeClr>
                      </a:solidFill>
                      <a:prstDash val="sysDot"/>
                      <a:round/>
                      <a:headEnd type="none" w="med" len="med"/>
                      <a:tailEnd type="none" w="med" len="med"/>
                    </a:lnB>
                    <a:noFill/>
                  </a:tcPr>
                </a:tc>
                <a:tc vMerge="1">
                  <a:txBody>
                    <a:bodyPr/>
                    <a:lstStyle/>
                    <a:p>
                      <a:pPr algn="ctr"/>
                      <a:endParaRPr lang="en-GB" sz="1200" b="1" dirty="0">
                        <a:solidFill>
                          <a:schemeClr val="tx1"/>
                        </a:solidFill>
                      </a:endParaRPr>
                    </a:p>
                  </a:txBody>
                  <a:tcPr anchor="ctr">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3276775984"/>
                  </a:ext>
                </a:extLst>
              </a:tr>
              <a:tr h="1152393">
                <a:tc>
                  <a:txBody>
                    <a:bodyPr/>
                    <a:lstStyle/>
                    <a:p>
                      <a:pPr algn="ctr"/>
                      <a:r>
                        <a:rPr lang="en-US" sz="1400" b="1"/>
                        <a:t>Improved patient compliance</a:t>
                      </a:r>
                      <a:endParaRPr lang="en-US" sz="1400" b="1" dirty="0"/>
                    </a:p>
                  </a:txBody>
                  <a:tcPr anchor="ctr">
                    <a:lnR w="76200" cap="flat" cmpd="sng" algn="ctr">
                      <a:solidFill>
                        <a:schemeClr val="bg1"/>
                      </a:solidFill>
                      <a:prstDash val="solid"/>
                      <a:round/>
                      <a:headEnd type="none" w="med" len="med"/>
                      <a:tailEnd type="none" w="med" len="med"/>
                    </a:lnR>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D1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chemeClr val="accent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solidFill>
                      <a:schemeClr val="accent4"/>
                    </a:solidFill>
                  </a:tcPr>
                </a:tc>
                <a:tc>
                  <a:txBody>
                    <a:bodyPr/>
                    <a:lstStyle/>
                    <a:p>
                      <a:pPr marL="111125" indent="-111125" algn="l">
                        <a:buFont typeface="Arial" panose="020B0604020202020204" pitchFamily="34" charset="0"/>
                        <a:buChar char="•"/>
                      </a:pPr>
                      <a:r>
                        <a:rPr lang="en-US" sz="1200" baseline="0">
                          <a:solidFill>
                            <a:schemeClr val="tx1"/>
                          </a:solidFill>
                        </a:rPr>
                        <a:t>Patient compliance needs to be linked to efficacy gains or cost savings</a:t>
                      </a:r>
                    </a:p>
                    <a:p>
                      <a:pPr marL="111125" indent="-111125" algn="l">
                        <a:buFont typeface="Arial" panose="020B0604020202020204" pitchFamily="34" charset="0"/>
                        <a:buChar char="•"/>
                      </a:pPr>
                      <a:r>
                        <a:rPr lang="en-US" sz="1200" baseline="0">
                          <a:solidFill>
                            <a:schemeClr val="tx1"/>
                          </a:solidFill>
                        </a:rPr>
                        <a:t>Patient compliance is not seen as a concern by payers in this disease area</a:t>
                      </a:r>
                    </a:p>
                    <a:p>
                      <a:pPr marL="0" indent="0" algn="l">
                        <a:buFont typeface="Arial" panose="020B0604020202020204" pitchFamily="34" charset="0"/>
                        <a:buNone/>
                      </a:pPr>
                      <a:endParaRPr lang="en-US" sz="1200" baseline="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804651146"/>
                  </a:ext>
                </a:extLst>
              </a:tr>
              <a:tr h="845088">
                <a:tc>
                  <a:txBody>
                    <a:bodyPr/>
                    <a:lstStyle/>
                    <a:p>
                      <a:pPr algn="ctr"/>
                      <a:r>
                        <a:rPr lang="en-US" sz="1400" b="1"/>
                        <a:t>Improved patient experience</a:t>
                      </a:r>
                      <a:endParaRPr lang="en-US" sz="1400" b="1" dirty="0"/>
                    </a:p>
                  </a:txBody>
                  <a:tcPr anchor="ctr">
                    <a:lnR w="76200" cap="flat" cmpd="sng" algn="ctr">
                      <a:solidFill>
                        <a:schemeClr val="bg1"/>
                      </a:solidFill>
                      <a:prstDash val="solid"/>
                      <a:round/>
                      <a:headEnd type="none" w="med" len="med"/>
                      <a:tailEnd type="none" w="med" len="med"/>
                    </a:lnR>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00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chemeClr val="accent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solidFill>
                      <a:schemeClr val="accent4"/>
                    </a:solidFill>
                  </a:tcPr>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a:solidFill>
                            <a:schemeClr val="tx1"/>
                          </a:solidFill>
                        </a:rPr>
                        <a:t>Payers do not consider patient convenience important for evaluation</a:t>
                      </a:r>
                      <a:endParaRPr lang="en-US" sz="1200" baseline="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854960135"/>
                  </a:ext>
                </a:extLst>
              </a:tr>
              <a:tr h="1459698">
                <a:tc>
                  <a:txBody>
                    <a:bodyPr/>
                    <a:lstStyle/>
                    <a:p>
                      <a:pPr algn="ctr"/>
                      <a:r>
                        <a:rPr lang="en-US" sz="1400" b="1" dirty="0"/>
                        <a:t>Prevention of abuse/misuse of medication</a:t>
                      </a:r>
                    </a:p>
                    <a:p>
                      <a:pPr algn="ctr"/>
                      <a:r>
                        <a:rPr lang="en-US" sz="1400" b="1" dirty="0"/>
                        <a:t>(</a:t>
                      </a:r>
                      <a:r>
                        <a:rPr lang="en-US" sz="1400" b="1" i="1" dirty="0"/>
                        <a:t>tested as a stylized example</a:t>
                      </a:r>
                      <a:r>
                        <a:rPr lang="en-US" sz="1400" b="1" dirty="0"/>
                        <a:t>)</a:t>
                      </a:r>
                    </a:p>
                  </a:txBody>
                  <a:tcPr anchor="ctr">
                    <a:lnR w="76200" cap="flat" cmpd="sng" algn="ctr">
                      <a:solidFill>
                        <a:schemeClr val="bg1"/>
                      </a:solidFill>
                      <a:prstDash val="solid"/>
                      <a:round/>
                      <a:headEnd type="none" w="med" len="med"/>
                      <a:tailEnd type="none" w="med" len="med"/>
                    </a:lnR>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rgbClr val="FF0000"/>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solidFill>
                      <a:schemeClr val="accent4"/>
                    </a:solidFill>
                  </a:tcPr>
                </a:tc>
                <a:tc>
                  <a:txBody>
                    <a:bodyPr/>
                    <a:lstStyle/>
                    <a:p>
                      <a:pPr algn="ctr" eaLnBrk="1"/>
                      <a:endParaRPr lang="en-US" sz="1200" dirty="0">
                        <a:solidFill>
                          <a:schemeClr val="tx2"/>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solidFill>
                      <a:srgbClr val="FF0000"/>
                    </a:solidFill>
                  </a:tcPr>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rPr>
                        <a:t>Payers do not believe this falls within their realm of assessments even though they acknowledge that this can be an important benefit to the healthcare system</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1"/>
                          </a:solidFill>
                        </a:rPr>
                        <a:t>Payers do not take a long enough time horizon view to see benefits from this value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accent3">
                          <a:lumMod val="75000"/>
                        </a:schemeClr>
                      </a:solidFill>
                      <a:prstDash val="sysDot"/>
                      <a:round/>
                      <a:headEnd type="none" w="med" len="med"/>
                      <a:tailEnd type="none" w="med" len="med"/>
                    </a:lnT>
                    <a:lnB w="12700" cap="flat" cmpd="sng" algn="ctr">
                      <a:solidFill>
                        <a:schemeClr val="accent3">
                          <a:lumMod val="75000"/>
                        </a:schemeClr>
                      </a:solidFill>
                      <a:prstDash val="sysDot"/>
                      <a:round/>
                      <a:headEnd type="none" w="med" len="med"/>
                      <a:tailEnd type="none" w="med" len="med"/>
                    </a:lnB>
                    <a:noFill/>
                  </a:tcPr>
                </a:tc>
                <a:extLst>
                  <a:ext uri="{0D108BD9-81ED-4DB2-BD59-A6C34878D82A}">
                    <a16:rowId xmlns:a16="http://schemas.microsoft.com/office/drawing/2014/main" xmlns="" val="2861021250"/>
                  </a:ext>
                </a:extLst>
              </a:tr>
            </a:tbl>
          </a:graphicData>
        </a:graphic>
      </p:graphicFrame>
      <p:sp>
        <p:nvSpPr>
          <p:cNvPr id="29" name="TextBox 28">
            <a:extLst>
              <a:ext uri="{FF2B5EF4-FFF2-40B4-BE49-F238E27FC236}">
                <a16:creationId xmlns:a16="http://schemas.microsoft.com/office/drawing/2014/main" xmlns="" id="{0B52D5A6-44EA-49B7-BBDB-FB53CF58E8E3}"/>
              </a:ext>
            </a:extLst>
          </p:cNvPr>
          <p:cNvSpPr txBox="1"/>
          <p:nvPr/>
        </p:nvSpPr>
        <p:spPr>
          <a:xfrm rot="16200000">
            <a:off x="9721978" y="3179899"/>
            <a:ext cx="4629198" cy="307777"/>
          </a:xfrm>
          <a:prstGeom prst="rect">
            <a:avLst/>
          </a:prstGeom>
          <a:solidFill>
            <a:schemeClr val="accent2">
              <a:lumMod val="60000"/>
              <a:lumOff val="40000"/>
            </a:schemeClr>
          </a:solidFill>
        </p:spPr>
        <p:txBody>
          <a:bodyPr wrap="square" rtlCol="0">
            <a:spAutoFit/>
          </a:bodyPr>
          <a:lstStyle/>
          <a:p>
            <a:pPr algn="ctr"/>
            <a:r>
              <a:rPr lang="en-US" sz="1400" b="1">
                <a:solidFill>
                  <a:schemeClr val="bg1"/>
                </a:solidFill>
              </a:rPr>
              <a:t>Zaldiar</a:t>
            </a:r>
            <a:endParaRPr lang="en-US" sz="1400" b="1" dirty="0">
              <a:solidFill>
                <a:schemeClr val="bg1"/>
              </a:solidFill>
            </a:endParaRPr>
          </a:p>
        </p:txBody>
      </p:sp>
    </p:spTree>
    <p:extLst>
      <p:ext uri="{BB962C8B-B14F-4D97-AF65-F5344CB8AC3E}">
        <p14:creationId xmlns:p14="http://schemas.microsoft.com/office/powerpoint/2010/main" val="49553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xmlns="" id="{EA3019C1-5372-4E2B-AE62-1FC2ADC9D56B}"/>
              </a:ext>
            </a:extLst>
          </p:cNvPr>
          <p:cNvGraphicFramePr>
            <a:graphicFrameLocks noChangeAspect="1"/>
          </p:cNvGraphicFramePr>
          <p:nvPr>
            <p:custDataLst>
              <p:tags r:id="rId2"/>
            </p:custDataLst>
            <p:extLst>
              <p:ext uri="{D42A27DB-BD31-4B8C-83A1-F6EECF244321}">
                <p14:modId xmlns:p14="http://schemas.microsoft.com/office/powerpoint/2010/main" val="3323277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70" imgW="216" imgH="216" progId="TCLayout.ActiveDocument.1">
                  <p:embed/>
                </p:oleObj>
              </mc:Choice>
              <mc:Fallback>
                <p:oleObj name="think-cell Slide" r:id="rId70" imgW="216" imgH="216" progId="TCLayout.ActiveDocument.1">
                  <p:embed/>
                  <p:pic>
                    <p:nvPicPr>
                      <p:cNvPr id="21" name="Object 20" hidden="1">
                        <a:extLst>
                          <a:ext uri="{FF2B5EF4-FFF2-40B4-BE49-F238E27FC236}">
                            <a16:creationId xmlns:a16="http://schemas.microsoft.com/office/drawing/2014/main" xmlns="" id="{EA3019C1-5372-4E2B-AE62-1FC2ADC9D56B}"/>
                          </a:ext>
                        </a:extLst>
                      </p:cNvPr>
                      <p:cNvPicPr/>
                      <p:nvPr/>
                    </p:nvPicPr>
                    <p:blipFill>
                      <a:blip r:embed="rId71"/>
                      <a:stretch>
                        <a:fillRect/>
                      </a:stretch>
                    </p:blipFill>
                    <p:spPr>
                      <a:xfrm>
                        <a:off x="1588" y="1588"/>
                        <a:ext cx="1588" cy="1588"/>
                      </a:xfrm>
                      <a:prstGeom prst="rect">
                        <a:avLst/>
                      </a:prstGeom>
                    </p:spPr>
                  </p:pic>
                </p:oleObj>
              </mc:Fallback>
            </mc:AlternateContent>
          </a:graphicData>
        </a:graphic>
      </p:graphicFrame>
      <p:sp>
        <p:nvSpPr>
          <p:cNvPr id="67" name="Rectangle 66" hidden="1">
            <a:extLst>
              <a:ext uri="{FF2B5EF4-FFF2-40B4-BE49-F238E27FC236}">
                <a16:creationId xmlns:a16="http://schemas.microsoft.com/office/drawing/2014/main" xmlns="" id="{935EBC18-C1E0-4D09-8435-0827CFCB9754}"/>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spcBef>
                <a:spcPct val="0"/>
              </a:spcBef>
              <a:spcAft>
                <a:spcPct val="0"/>
              </a:spcAft>
            </a:pPr>
            <a:endParaRPr lang="en-US" sz="1200" dirty="0">
              <a:sym typeface="+mn-lt"/>
            </a:endParaRPr>
          </a:p>
        </p:txBody>
      </p:sp>
      <p:sp>
        <p:nvSpPr>
          <p:cNvPr id="3" name="Title 2">
            <a:extLst>
              <a:ext uri="{FF2B5EF4-FFF2-40B4-BE49-F238E27FC236}">
                <a16:creationId xmlns:a16="http://schemas.microsoft.com/office/drawing/2014/main" xmlns="" id="{0C906CFA-EFEB-4720-8EB5-EEA8D57FC481}"/>
              </a:ext>
            </a:extLst>
          </p:cNvPr>
          <p:cNvSpPr>
            <a:spLocks noGrp="1"/>
          </p:cNvSpPr>
          <p:nvPr>
            <p:ph type="title"/>
          </p:nvPr>
        </p:nvSpPr>
        <p:spPr/>
        <p:txBody>
          <a:bodyPr/>
          <a:lstStyle/>
          <a:p>
            <a:r>
              <a:rPr lang="en-US"/>
              <a:t>Intensity and type of innovation differ by disease area</a:t>
            </a:r>
            <a:endParaRPr lang="en-US" dirty="0"/>
          </a:p>
        </p:txBody>
      </p:sp>
      <p:sp>
        <p:nvSpPr>
          <p:cNvPr id="20" name="Speech Bubble: Rectangle 19">
            <a:extLst>
              <a:ext uri="{FF2B5EF4-FFF2-40B4-BE49-F238E27FC236}">
                <a16:creationId xmlns:a16="http://schemas.microsoft.com/office/drawing/2014/main" xmlns="" id="{F906745A-1A5A-4602-B0CA-FA58BC7BD134}"/>
              </a:ext>
            </a:extLst>
          </p:cNvPr>
          <p:cNvSpPr/>
          <p:nvPr/>
        </p:nvSpPr>
        <p:spPr>
          <a:xfrm>
            <a:off x="6389688" y="4456782"/>
            <a:ext cx="5053013" cy="1354217"/>
          </a:xfrm>
          <a:prstGeom prst="wedgeRectCallout">
            <a:avLst>
              <a:gd name="adj1" fmla="val -23276"/>
              <a:gd name="adj2" fmla="val 49615"/>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spcBef>
                <a:spcPts val="600"/>
              </a:spcBef>
              <a:buClr>
                <a:schemeClr val="tx1"/>
              </a:buClr>
            </a:pPr>
            <a:r>
              <a:rPr lang="en-US" sz="1200" b="1" i="1">
                <a:solidFill>
                  <a:schemeClr val="accent1"/>
                </a:solidFill>
              </a:rPr>
              <a:t>For example…</a:t>
            </a:r>
          </a:p>
          <a:p>
            <a:pPr marL="173736" indent="-173736">
              <a:spcBef>
                <a:spcPts val="600"/>
              </a:spcBef>
              <a:buClr>
                <a:schemeClr val="tx1"/>
              </a:buClr>
              <a:buFont typeface="Arial" panose="020B0604020202020204" pitchFamily="34" charset="0"/>
              <a:buChar char="•"/>
            </a:pPr>
            <a:r>
              <a:rPr lang="en-US" sz="1200">
                <a:solidFill>
                  <a:schemeClr val="tx1"/>
                </a:solidFill>
              </a:rPr>
              <a:t>In Oncology, different patients often respond to drugs within the same class differently, creating room for more follow-on products</a:t>
            </a:r>
          </a:p>
          <a:p>
            <a:pPr marL="173736" indent="-173736">
              <a:spcBef>
                <a:spcPts val="600"/>
              </a:spcBef>
              <a:buClr>
                <a:schemeClr val="tx1"/>
              </a:buClr>
              <a:buFont typeface="Arial" panose="020B0604020202020204" pitchFamily="34" charset="0"/>
              <a:buChar char="•"/>
            </a:pPr>
            <a:r>
              <a:rPr lang="en-US" sz="1200">
                <a:solidFill>
                  <a:schemeClr val="tx1"/>
                </a:solidFill>
              </a:rPr>
              <a:t>For chronic diseases like diabetes and respiratory, high dose burden forms an unmet need for patients, Drug+Drug combinations are common</a:t>
            </a:r>
            <a:endParaRPr lang="en-US" sz="1200" dirty="0">
              <a:solidFill>
                <a:schemeClr val="tx1"/>
              </a:solidFill>
            </a:endParaRPr>
          </a:p>
        </p:txBody>
      </p:sp>
      <p:cxnSp>
        <p:nvCxnSpPr>
          <p:cNvPr id="29" name="Straight Connector 28">
            <a:extLst>
              <a:ext uri="{FF2B5EF4-FFF2-40B4-BE49-F238E27FC236}">
                <a16:creationId xmlns:a16="http://schemas.microsoft.com/office/drawing/2014/main" xmlns="" id="{819DD052-EC6A-4958-9D79-163368E5E486}"/>
              </a:ext>
            </a:extLst>
          </p:cNvPr>
          <p:cNvCxnSpPr/>
          <p:nvPr>
            <p:custDataLst>
              <p:tags r:id="rId4"/>
            </p:custDataLst>
          </p:nvPr>
        </p:nvCxnSpPr>
        <p:spPr bwMode="auto">
          <a:xfrm flipV="1">
            <a:off x="7075488" y="3097213"/>
            <a:ext cx="15875" cy="2222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C6BA5FBE-4221-48A6-B4D1-E8C1BF497267}"/>
              </a:ext>
            </a:extLst>
          </p:cNvPr>
          <p:cNvCxnSpPr/>
          <p:nvPr>
            <p:custDataLst>
              <p:tags r:id="rId5"/>
            </p:custDataLst>
          </p:nvPr>
        </p:nvCxnSpPr>
        <p:spPr bwMode="auto">
          <a:xfrm>
            <a:off x="9720263" y="2027238"/>
            <a:ext cx="39052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803E5485-EC45-4378-B010-FF3C52A99E6A}"/>
              </a:ext>
            </a:extLst>
          </p:cNvPr>
          <p:cNvCxnSpPr/>
          <p:nvPr>
            <p:custDataLst>
              <p:tags r:id="rId6"/>
            </p:custDataLst>
          </p:nvPr>
        </p:nvCxnSpPr>
        <p:spPr bwMode="auto">
          <a:xfrm>
            <a:off x="9720263" y="2455863"/>
            <a:ext cx="390525" cy="8731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BE9A7BCC-01DA-4D84-B9D5-DAC856678E21}"/>
              </a:ext>
            </a:extLst>
          </p:cNvPr>
          <p:cNvCxnSpPr/>
          <p:nvPr>
            <p:custDataLst>
              <p:tags r:id="rId7"/>
            </p:custDataLst>
          </p:nvPr>
        </p:nvCxnSpPr>
        <p:spPr bwMode="auto">
          <a:xfrm flipV="1">
            <a:off x="7180263" y="2747963"/>
            <a:ext cx="285750" cy="30162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FD6BA28A-D6A6-4BE3-B2F6-E0DE86830989}"/>
              </a:ext>
            </a:extLst>
          </p:cNvPr>
          <p:cNvCxnSpPr/>
          <p:nvPr>
            <p:custDataLst>
              <p:tags r:id="rId8"/>
            </p:custDataLst>
          </p:nvPr>
        </p:nvCxnSpPr>
        <p:spPr bwMode="auto">
          <a:xfrm flipV="1">
            <a:off x="8839200" y="2408238"/>
            <a:ext cx="390525" cy="17780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7918DCFD-1254-4646-91B8-933C37E3EB2C}"/>
              </a:ext>
            </a:extLst>
          </p:cNvPr>
          <p:cNvCxnSpPr/>
          <p:nvPr>
            <p:custDataLst>
              <p:tags r:id="rId9"/>
            </p:custDataLst>
          </p:nvPr>
        </p:nvCxnSpPr>
        <p:spPr bwMode="auto">
          <a:xfrm>
            <a:off x="7956550" y="3160713"/>
            <a:ext cx="392113" cy="10318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075110D-FBF6-4C62-86DD-5B342AD3A631}"/>
              </a:ext>
            </a:extLst>
          </p:cNvPr>
          <p:cNvCxnSpPr/>
          <p:nvPr>
            <p:custDataLst>
              <p:tags r:id="rId10"/>
            </p:custDataLst>
          </p:nvPr>
        </p:nvCxnSpPr>
        <p:spPr bwMode="auto">
          <a:xfrm>
            <a:off x="7956550" y="2747963"/>
            <a:ext cx="392113" cy="3651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4619C29A-A986-4681-B112-16A817612523}"/>
              </a:ext>
            </a:extLst>
          </p:cNvPr>
          <p:cNvCxnSpPr/>
          <p:nvPr>
            <p:custDataLst>
              <p:tags r:id="rId11"/>
            </p:custDataLst>
          </p:nvPr>
        </p:nvCxnSpPr>
        <p:spPr bwMode="auto">
          <a:xfrm>
            <a:off x="9720263" y="2408238"/>
            <a:ext cx="390525" cy="13493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xmlns="" id="{7E1DA2D7-3EC5-4EAB-A0BA-434B669CEDDD}"/>
              </a:ext>
            </a:extLst>
          </p:cNvPr>
          <p:cNvCxnSpPr/>
          <p:nvPr>
            <p:custDataLst>
              <p:tags r:id="rId12"/>
            </p:custDataLst>
          </p:nvPr>
        </p:nvCxnSpPr>
        <p:spPr bwMode="auto">
          <a:xfrm flipV="1">
            <a:off x="9720263" y="3160713"/>
            <a:ext cx="390525" cy="10318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0AFF97E8-59B3-492F-99AF-6843ED98F984}"/>
              </a:ext>
            </a:extLst>
          </p:cNvPr>
          <p:cNvCxnSpPr/>
          <p:nvPr>
            <p:custDataLst>
              <p:tags r:id="rId13"/>
            </p:custDataLst>
          </p:nvPr>
        </p:nvCxnSpPr>
        <p:spPr bwMode="auto">
          <a:xfrm>
            <a:off x="7956550" y="2576513"/>
            <a:ext cx="392113" cy="952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8264EE94-AE66-4743-9615-EDA580F6E2E4}"/>
              </a:ext>
            </a:extLst>
          </p:cNvPr>
          <p:cNvCxnSpPr/>
          <p:nvPr>
            <p:custDataLst>
              <p:tags r:id="rId14"/>
            </p:custDataLst>
          </p:nvPr>
        </p:nvCxnSpPr>
        <p:spPr bwMode="auto">
          <a:xfrm>
            <a:off x="7956550" y="2027238"/>
            <a:ext cx="392113"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E4F00D47-DC19-4F35-8DA0-58961EECAFB5}"/>
              </a:ext>
            </a:extLst>
          </p:cNvPr>
          <p:cNvCxnSpPr/>
          <p:nvPr>
            <p:custDataLst>
              <p:tags r:id="rId15"/>
            </p:custDataLst>
          </p:nvPr>
        </p:nvCxnSpPr>
        <p:spPr bwMode="auto">
          <a:xfrm flipV="1">
            <a:off x="7075488" y="3143250"/>
            <a:ext cx="15875" cy="1746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E2DBDAED-0A24-487E-B4F2-606DE3AFA153}"/>
              </a:ext>
            </a:extLst>
          </p:cNvPr>
          <p:cNvCxnSpPr/>
          <p:nvPr>
            <p:custDataLst>
              <p:tags r:id="rId16"/>
            </p:custDataLst>
          </p:nvPr>
        </p:nvCxnSpPr>
        <p:spPr bwMode="auto">
          <a:xfrm flipV="1">
            <a:off x="8839200" y="2455863"/>
            <a:ext cx="390525" cy="32861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E832327-32BE-4B7A-B594-18012FF66C93}"/>
              </a:ext>
            </a:extLst>
          </p:cNvPr>
          <p:cNvCxnSpPr/>
          <p:nvPr>
            <p:custDataLst>
              <p:tags r:id="rId17"/>
            </p:custDataLst>
          </p:nvPr>
        </p:nvCxnSpPr>
        <p:spPr bwMode="auto">
          <a:xfrm flipV="1">
            <a:off x="7075488" y="3232150"/>
            <a:ext cx="120650" cy="3175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5894B6E1-48E4-49F4-98A5-8B39010BBE19}"/>
              </a:ext>
            </a:extLst>
          </p:cNvPr>
          <p:cNvCxnSpPr/>
          <p:nvPr>
            <p:custDataLst>
              <p:tags r:id="rId18"/>
            </p:custDataLst>
          </p:nvPr>
        </p:nvCxnSpPr>
        <p:spPr bwMode="auto">
          <a:xfrm flipV="1">
            <a:off x="7126288" y="2576513"/>
            <a:ext cx="339725" cy="47307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D2BFC608-BAC9-414A-9826-3440DC64CE7F}"/>
              </a:ext>
            </a:extLst>
          </p:cNvPr>
          <p:cNvCxnSpPr/>
          <p:nvPr>
            <p:custDataLst>
              <p:tags r:id="rId19"/>
            </p:custDataLst>
          </p:nvPr>
        </p:nvCxnSpPr>
        <p:spPr bwMode="auto">
          <a:xfrm flipV="1">
            <a:off x="7361238" y="3160713"/>
            <a:ext cx="104775" cy="2698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96B5FDB-0972-4238-BFF3-F71451FB090E}"/>
              </a:ext>
            </a:extLst>
          </p:cNvPr>
          <p:cNvCxnSpPr/>
          <p:nvPr>
            <p:custDataLst>
              <p:tags r:id="rId20"/>
            </p:custDataLst>
          </p:nvPr>
        </p:nvCxnSpPr>
        <p:spPr bwMode="auto">
          <a:xfrm>
            <a:off x="8839200" y="2027238"/>
            <a:ext cx="39052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1DA86826-8AFC-46FF-9BDC-2815FAABA9CB}"/>
              </a:ext>
            </a:extLst>
          </p:cNvPr>
          <p:cNvCxnSpPr/>
          <p:nvPr>
            <p:custDataLst>
              <p:tags r:id="rId21"/>
            </p:custDataLst>
          </p:nvPr>
        </p:nvCxnSpPr>
        <p:spPr bwMode="auto">
          <a:xfrm>
            <a:off x="10601325" y="2543175"/>
            <a:ext cx="392113" cy="56673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6B0BB5E1-2C7C-4FB2-A157-1D5D83C1930F}"/>
              </a:ext>
            </a:extLst>
          </p:cNvPr>
          <p:cNvCxnSpPr/>
          <p:nvPr>
            <p:custDataLst>
              <p:tags r:id="rId22"/>
            </p:custDataLst>
          </p:nvPr>
        </p:nvCxnSpPr>
        <p:spPr bwMode="auto">
          <a:xfrm>
            <a:off x="7075488" y="2027238"/>
            <a:ext cx="390525"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0BDF99B6-85B8-4FB5-A618-B24B79E9DCE7}"/>
              </a:ext>
            </a:extLst>
          </p:cNvPr>
          <p:cNvCxnSpPr/>
          <p:nvPr>
            <p:custDataLst>
              <p:tags r:id="rId23"/>
            </p:custDataLst>
          </p:nvPr>
        </p:nvCxnSpPr>
        <p:spPr bwMode="auto">
          <a:xfrm>
            <a:off x="10601325" y="2646363"/>
            <a:ext cx="392113" cy="61753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xmlns="" id="{91E24599-EBFF-43EC-99F1-2BE973FB626A}"/>
              </a:ext>
            </a:extLst>
          </p:cNvPr>
          <p:cNvCxnSpPr/>
          <p:nvPr>
            <p:custDataLst>
              <p:tags r:id="rId24"/>
            </p:custDataLst>
          </p:nvPr>
        </p:nvCxnSpPr>
        <p:spPr bwMode="auto">
          <a:xfrm flipV="1">
            <a:off x="9720263" y="2543175"/>
            <a:ext cx="390525" cy="720725"/>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xmlns="" id="{30C55F52-EE3D-46D8-8112-06A75556084E}"/>
              </a:ext>
            </a:extLst>
          </p:cNvPr>
          <p:cNvCxnSpPr/>
          <p:nvPr>
            <p:custDataLst>
              <p:tags r:id="rId25"/>
            </p:custDataLst>
          </p:nvPr>
        </p:nvCxnSpPr>
        <p:spPr bwMode="auto">
          <a:xfrm flipV="1">
            <a:off x="9720263" y="2646363"/>
            <a:ext cx="390525" cy="61753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xmlns="" id="{597C8991-F117-4195-A36B-9FDD98EA6EDB}"/>
              </a:ext>
            </a:extLst>
          </p:cNvPr>
          <p:cNvCxnSpPr/>
          <p:nvPr>
            <p:custDataLst>
              <p:tags r:id="rId26"/>
            </p:custDataLst>
          </p:nvPr>
        </p:nvCxnSpPr>
        <p:spPr bwMode="auto">
          <a:xfrm>
            <a:off x="10601325" y="2027238"/>
            <a:ext cx="392113" cy="0"/>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19D71F21-D7FA-4409-AE36-70AAACB7EEB2}"/>
              </a:ext>
            </a:extLst>
          </p:cNvPr>
          <p:cNvCxnSpPr/>
          <p:nvPr>
            <p:custDataLst>
              <p:tags r:id="rId27"/>
            </p:custDataLst>
          </p:nvPr>
        </p:nvCxnSpPr>
        <p:spPr bwMode="auto">
          <a:xfrm>
            <a:off x="10601325" y="2543175"/>
            <a:ext cx="392113" cy="411163"/>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6058FD0A-EF11-47E3-983D-3627F7BF4EB3}"/>
              </a:ext>
            </a:extLst>
          </p:cNvPr>
          <p:cNvCxnSpPr/>
          <p:nvPr>
            <p:custDataLst>
              <p:tags r:id="rId28"/>
            </p:custDataLst>
          </p:nvPr>
        </p:nvCxnSpPr>
        <p:spPr bwMode="auto">
          <a:xfrm>
            <a:off x="10601325" y="2543175"/>
            <a:ext cx="392113" cy="56673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02260E6E-343B-4535-868A-73F13D7F0390}"/>
              </a:ext>
            </a:extLst>
          </p:cNvPr>
          <p:cNvCxnSpPr/>
          <p:nvPr>
            <p:custDataLst>
              <p:tags r:id="rId29"/>
            </p:custDataLst>
          </p:nvPr>
        </p:nvCxnSpPr>
        <p:spPr bwMode="auto">
          <a:xfrm>
            <a:off x="10601325" y="3160713"/>
            <a:ext cx="392113" cy="103188"/>
          </a:xfrm>
          <a:prstGeom prst="line">
            <a:avLst/>
          </a:prstGeom>
          <a:ln w="317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9" name="Chart 78">
            <a:extLst>
              <a:ext uri="{FF2B5EF4-FFF2-40B4-BE49-F238E27FC236}">
                <a16:creationId xmlns:a16="http://schemas.microsoft.com/office/drawing/2014/main" xmlns="" id="{0B164D9A-2AD6-412C-82A1-40042D347F91}"/>
              </a:ext>
            </a:extLst>
          </p:cNvPr>
          <p:cNvGraphicFramePr/>
          <p:nvPr>
            <p:custDataLst>
              <p:tags r:id="rId30"/>
            </p:custDataLst>
            <p:extLst>
              <p:ext uri="{D42A27DB-BD31-4B8C-83A1-F6EECF244321}">
                <p14:modId xmlns:p14="http://schemas.microsoft.com/office/powerpoint/2010/main" val="1939669543"/>
              </p:ext>
            </p:extLst>
          </p:nvPr>
        </p:nvGraphicFramePr>
        <p:xfrm>
          <a:off x="6307138" y="1944688"/>
          <a:ext cx="5454650" cy="1401762"/>
        </p:xfrm>
        <a:graphic>
          <a:graphicData uri="http://schemas.openxmlformats.org/drawingml/2006/chart">
            <c:chart xmlns:c="http://schemas.openxmlformats.org/drawingml/2006/chart" xmlns:r="http://schemas.openxmlformats.org/officeDocument/2006/relationships" r:id="rId72"/>
          </a:graphicData>
        </a:graphic>
      </p:graphicFrame>
      <p:cxnSp>
        <p:nvCxnSpPr>
          <p:cNvPr id="4" name="Straight Connector 3">
            <a:extLst>
              <a:ext uri="{FF2B5EF4-FFF2-40B4-BE49-F238E27FC236}">
                <a16:creationId xmlns:a16="http://schemas.microsoft.com/office/drawing/2014/main" xmlns="" id="{12A173B5-E056-47DA-A844-18916A680CCB}"/>
              </a:ext>
            </a:extLst>
          </p:cNvPr>
          <p:cNvCxnSpPr/>
          <p:nvPr>
            <p:custDataLst>
              <p:tags r:id="rId31"/>
            </p:custDataLst>
          </p:nvPr>
        </p:nvCxnSpPr>
        <p:spPr bwMode="auto">
          <a:xfrm flipH="1">
            <a:off x="7013575" y="3140075"/>
            <a:ext cx="80963" cy="0"/>
          </a:xfrm>
          <a:prstGeom prst="line">
            <a:avLst/>
          </a:prstGeom>
          <a:ln w="635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F88A2C31-1BAD-44D1-A7B3-09ED19F36EB0}"/>
              </a:ext>
            </a:extLst>
          </p:cNvPr>
          <p:cNvSpPr/>
          <p:nvPr>
            <p:custDataLst>
              <p:tags r:id="rId32"/>
            </p:custDataLst>
          </p:nvPr>
        </p:nvSpPr>
        <p:spPr bwMode="gray">
          <a:xfrm>
            <a:off x="9342438" y="2341563"/>
            <a:ext cx="263525" cy="182563"/>
          </a:xfrm>
          <a:prstGeom prst="rect">
            <a:avLst/>
          </a:prstGeom>
          <a:solidFill>
            <a:schemeClr val="accent6"/>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ctr" anchorCtr="0"/>
          <a:lstStyle/>
          <a:p>
            <a:pPr algn="ctr">
              <a:spcBef>
                <a:spcPct val="0"/>
              </a:spcBef>
              <a:spcAft>
                <a:spcPct val="0"/>
              </a:spcAft>
            </a:pPr>
            <a:fld id="{76A8A893-73A1-4C0E-870D-1A911C49F887}" type="datetime'''''4''%'''''''''''''''''''''''''''''''''''''''''''">
              <a:rPr lang="en-US" altLang="en-US" sz="1200" smtClean="0">
                <a:solidFill>
                  <a:schemeClr val="bg1"/>
                </a:solidFill>
              </a:rPr>
              <a:pPr algn="ctr">
                <a:spcBef>
                  <a:spcPct val="0"/>
                </a:spcBef>
                <a:spcAft>
                  <a:spcPct val="0"/>
                </a:spcAft>
              </a:pPr>
              <a:t>4%</a:t>
            </a:fld>
            <a:endParaRPr lang="en-US" sz="1200" dirty="0" err="1">
              <a:solidFill>
                <a:schemeClr val="bg1"/>
              </a:solidFill>
              <a:sym typeface="+mn-lt"/>
            </a:endParaRPr>
          </a:p>
        </p:txBody>
      </p:sp>
      <p:sp>
        <p:nvSpPr>
          <p:cNvPr id="13" name="Rectangle 12">
            <a:extLst>
              <a:ext uri="{FF2B5EF4-FFF2-40B4-BE49-F238E27FC236}">
                <a16:creationId xmlns:a16="http://schemas.microsoft.com/office/drawing/2014/main" xmlns="" id="{6B93FF2E-AE02-4F32-8FC2-1C62CE465A0D}"/>
              </a:ext>
            </a:extLst>
          </p:cNvPr>
          <p:cNvSpPr/>
          <p:nvPr>
            <p:custDataLst>
              <p:tags r:id="rId33"/>
            </p:custDataLst>
          </p:nvPr>
        </p:nvSpPr>
        <p:spPr bwMode="gray">
          <a:xfrm>
            <a:off x="6697663" y="3121025"/>
            <a:ext cx="263525" cy="182563"/>
          </a:xfrm>
          <a:prstGeom prst="rect">
            <a:avLst/>
          </a:prstGeom>
          <a:solidFill>
            <a:srgbClr val="6F8DB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algn="ctr">
              <a:spcBef>
                <a:spcPct val="0"/>
              </a:spcBef>
              <a:spcAft>
                <a:spcPct val="0"/>
              </a:spcAft>
            </a:pPr>
            <a:fld id="{33881784-52D2-4E13-B52B-4BA067A174F2}" type="datetime'8''''''''''''''''''''''''''''''''''''''''''''''''''''''%'''">
              <a:rPr lang="en-US" altLang="en-US" sz="1200" smtClean="0">
                <a:solidFill>
                  <a:schemeClr val="bg1"/>
                </a:solidFill>
                <a:sym typeface="+mn-lt"/>
              </a:rPr>
              <a:pPr algn="ctr">
                <a:spcBef>
                  <a:spcPct val="0"/>
                </a:spcBef>
                <a:spcAft>
                  <a:spcPct val="0"/>
                </a:spcAft>
              </a:pPr>
              <a:t>8%</a:t>
            </a:fld>
            <a:endParaRPr lang="en-US" sz="1200" dirty="0" err="1">
              <a:solidFill>
                <a:schemeClr val="bg1"/>
              </a:solidFill>
              <a:sym typeface="+mn-lt"/>
            </a:endParaRPr>
          </a:p>
        </p:txBody>
      </p:sp>
      <p:sp>
        <p:nvSpPr>
          <p:cNvPr id="28" name="Rectangle 27">
            <a:extLst>
              <a:ext uri="{FF2B5EF4-FFF2-40B4-BE49-F238E27FC236}">
                <a16:creationId xmlns:a16="http://schemas.microsoft.com/office/drawing/2014/main" xmlns="" id="{5004087F-A577-4299-84C1-29C8337B5C4E}"/>
              </a:ext>
            </a:extLst>
          </p:cNvPr>
          <p:cNvSpPr/>
          <p:nvPr>
            <p:custDataLst>
              <p:tags r:id="rId34"/>
            </p:custDataLst>
          </p:nvPr>
        </p:nvSpPr>
        <p:spPr bwMode="auto">
          <a:xfrm>
            <a:off x="6502400" y="3354388"/>
            <a:ext cx="654050"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2AE6A74D-412C-482E-8BF3-2996751E96E7}" type="datetime'Oncol''''o''''''''''g''''''''''''''''''''''''''y'''">
              <a:rPr lang="en-US" altLang="en-US" sz="1200" smtClean="0">
                <a:solidFill>
                  <a:schemeClr val="tx1"/>
                </a:solidFill>
              </a:rPr>
              <a:pPr algn="ctr">
                <a:spcBef>
                  <a:spcPct val="0"/>
                </a:spcBef>
                <a:spcAft>
                  <a:spcPct val="0"/>
                </a:spcAft>
              </a:pPr>
              <a:t>Oncology</a:t>
            </a:fld>
            <a:endParaRPr lang="en-US" sz="1200" dirty="0" err="1">
              <a:solidFill>
                <a:schemeClr val="tx1"/>
              </a:solidFill>
              <a:sym typeface="+mn-lt"/>
            </a:endParaRPr>
          </a:p>
        </p:txBody>
      </p:sp>
      <p:sp>
        <p:nvSpPr>
          <p:cNvPr id="50" name="Rectangle 49">
            <a:extLst>
              <a:ext uri="{FF2B5EF4-FFF2-40B4-BE49-F238E27FC236}">
                <a16:creationId xmlns:a16="http://schemas.microsoft.com/office/drawing/2014/main" xmlns="" id="{EC49F755-46BD-4B1C-8A20-40C3D3681E61}"/>
              </a:ext>
            </a:extLst>
          </p:cNvPr>
          <p:cNvSpPr/>
          <p:nvPr>
            <p:custDataLst>
              <p:tags r:id="rId35"/>
            </p:custDataLst>
          </p:nvPr>
        </p:nvSpPr>
        <p:spPr bwMode="auto">
          <a:xfrm>
            <a:off x="10923588" y="3354388"/>
            <a:ext cx="628650" cy="365125"/>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lstStyle/>
          <a:p>
            <a:pPr algn="ctr">
              <a:spcBef>
                <a:spcPct val="0"/>
              </a:spcBef>
              <a:spcAft>
                <a:spcPct val="0"/>
              </a:spcAft>
            </a:pPr>
            <a:fld id="{4B3A4180-2038-4E6F-88CB-1D59AF17F982}" type="datetime'''''M''u''''l''ti''p''le Sc''''''l''e''r''''''''''''os''i''s'">
              <a:rPr lang="en-US" altLang="en-US" sz="1200" smtClean="0">
                <a:solidFill>
                  <a:schemeClr val="tx1"/>
                </a:solidFill>
              </a:rPr>
              <a:pPr algn="ctr">
                <a:spcBef>
                  <a:spcPct val="0"/>
                </a:spcBef>
                <a:spcAft>
                  <a:spcPct val="0"/>
                </a:spcAft>
              </a:pPr>
              <a:t>Multiple Sclerosis</a:t>
            </a:fld>
            <a:endParaRPr lang="en-US" sz="1200" dirty="0" err="1">
              <a:solidFill>
                <a:schemeClr val="tx1"/>
              </a:solidFill>
              <a:sym typeface="+mn-lt"/>
            </a:endParaRPr>
          </a:p>
        </p:txBody>
      </p:sp>
      <p:sp>
        <p:nvSpPr>
          <p:cNvPr id="47" name="Rectangle 46">
            <a:extLst>
              <a:ext uri="{FF2B5EF4-FFF2-40B4-BE49-F238E27FC236}">
                <a16:creationId xmlns:a16="http://schemas.microsoft.com/office/drawing/2014/main" xmlns="" id="{BA22D05A-BC4F-4335-AF08-C5E0181A3F2A}"/>
              </a:ext>
            </a:extLst>
          </p:cNvPr>
          <p:cNvSpPr/>
          <p:nvPr>
            <p:custDataLst>
              <p:tags r:id="rId36"/>
            </p:custDataLst>
          </p:nvPr>
        </p:nvSpPr>
        <p:spPr bwMode="auto">
          <a:xfrm>
            <a:off x="10188575" y="3354388"/>
            <a:ext cx="333375"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BAC62093-35DE-44DA-AA50-CB335C3319F7}" type="datetime'''''C''''''''''''''''''N''''''''''''''''''''''''''''S'">
              <a:rPr lang="en-US" altLang="en-US" sz="1200" smtClean="0">
                <a:solidFill>
                  <a:schemeClr val="tx1"/>
                </a:solidFill>
              </a:rPr>
              <a:pPr algn="ctr">
                <a:spcBef>
                  <a:spcPct val="0"/>
                </a:spcBef>
                <a:spcAft>
                  <a:spcPct val="0"/>
                </a:spcAft>
              </a:pPr>
              <a:t>CNS</a:t>
            </a:fld>
            <a:endParaRPr lang="en-US" sz="1200" dirty="0" err="1">
              <a:solidFill>
                <a:schemeClr val="tx1"/>
              </a:solidFill>
              <a:sym typeface="+mn-lt"/>
            </a:endParaRPr>
          </a:p>
        </p:txBody>
      </p:sp>
      <p:sp>
        <p:nvSpPr>
          <p:cNvPr id="16" name="Rectangle 15">
            <a:extLst>
              <a:ext uri="{FF2B5EF4-FFF2-40B4-BE49-F238E27FC236}">
                <a16:creationId xmlns:a16="http://schemas.microsoft.com/office/drawing/2014/main" xmlns="" id="{1DEDC5C9-A1B6-4F10-9EC4-C4B43F8571F7}"/>
              </a:ext>
            </a:extLst>
          </p:cNvPr>
          <p:cNvSpPr/>
          <p:nvPr>
            <p:custDataLst>
              <p:tags r:id="rId37"/>
            </p:custDataLst>
          </p:nvPr>
        </p:nvSpPr>
        <p:spPr bwMode="gray">
          <a:xfrm>
            <a:off x="10223500" y="2511425"/>
            <a:ext cx="263525" cy="165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algn="ctr">
              <a:lnSpc>
                <a:spcPct val="90000"/>
              </a:lnSpc>
              <a:spcBef>
                <a:spcPct val="0"/>
              </a:spcBef>
              <a:spcAft>
                <a:spcPct val="0"/>
              </a:spcAft>
            </a:pPr>
            <a:fld id="{A283B5E6-ECCC-4BA3-B581-C9E2C286C3E5}" type="datetime'''''8''''''''''''''''''''''''''''%'''''''">
              <a:rPr lang="en-US" altLang="en-US" sz="1200" smtClean="0">
                <a:solidFill>
                  <a:schemeClr val="bg1"/>
                </a:solidFill>
                <a:sym typeface="+mn-lt"/>
              </a:rPr>
              <a:pPr algn="ctr">
                <a:lnSpc>
                  <a:spcPct val="90000"/>
                </a:lnSpc>
                <a:spcBef>
                  <a:spcPct val="0"/>
                </a:spcBef>
                <a:spcAft>
                  <a:spcPct val="0"/>
                </a:spcAft>
              </a:pPr>
              <a:t>8%</a:t>
            </a:fld>
            <a:endParaRPr lang="en-US" sz="1200" dirty="0" err="1">
              <a:solidFill>
                <a:schemeClr val="bg1"/>
              </a:solidFill>
              <a:sym typeface="+mn-lt"/>
            </a:endParaRPr>
          </a:p>
        </p:txBody>
      </p:sp>
      <p:sp>
        <p:nvSpPr>
          <p:cNvPr id="35" name="Rectangle 34">
            <a:extLst>
              <a:ext uri="{FF2B5EF4-FFF2-40B4-BE49-F238E27FC236}">
                <a16:creationId xmlns:a16="http://schemas.microsoft.com/office/drawing/2014/main" xmlns="" id="{DBAE5684-F5DC-4784-B497-09AA3D9B23A5}"/>
              </a:ext>
            </a:extLst>
          </p:cNvPr>
          <p:cNvSpPr/>
          <p:nvPr>
            <p:custDataLst>
              <p:tags r:id="rId38"/>
            </p:custDataLst>
          </p:nvPr>
        </p:nvSpPr>
        <p:spPr bwMode="auto">
          <a:xfrm>
            <a:off x="7405688" y="3354388"/>
            <a:ext cx="611188"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67EDBF10-AD86-466C-B49E-0C8EF32A6643}" type="datetime'''D''i''''''''''''a''''''b''''''''''e''''''''te''''''s'''''">
              <a:rPr lang="en-US" altLang="en-US" sz="1200" smtClean="0">
                <a:solidFill>
                  <a:schemeClr val="tx1"/>
                </a:solidFill>
              </a:rPr>
              <a:pPr algn="ctr">
                <a:spcBef>
                  <a:spcPct val="0"/>
                </a:spcBef>
                <a:spcAft>
                  <a:spcPct val="0"/>
                </a:spcAft>
              </a:pPr>
              <a:t>Diabetes</a:t>
            </a:fld>
            <a:endParaRPr lang="en-US" sz="1200" dirty="0" err="1">
              <a:solidFill>
                <a:schemeClr val="tx1"/>
              </a:solidFill>
              <a:sym typeface="+mn-lt"/>
            </a:endParaRPr>
          </a:p>
        </p:txBody>
      </p:sp>
      <p:sp>
        <p:nvSpPr>
          <p:cNvPr id="14" name="Rectangle 13">
            <a:extLst>
              <a:ext uri="{FF2B5EF4-FFF2-40B4-BE49-F238E27FC236}">
                <a16:creationId xmlns:a16="http://schemas.microsoft.com/office/drawing/2014/main" xmlns="" id="{10DFCF3C-FF1A-4FF6-B15B-B4FADF6C6939}"/>
              </a:ext>
            </a:extLst>
          </p:cNvPr>
          <p:cNvSpPr/>
          <p:nvPr>
            <p:custDataLst>
              <p:tags r:id="rId39"/>
            </p:custDataLst>
          </p:nvPr>
        </p:nvSpPr>
        <p:spPr bwMode="gray">
          <a:xfrm>
            <a:off x="7578725" y="3128963"/>
            <a:ext cx="263525" cy="165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algn="ctr">
              <a:lnSpc>
                <a:spcPct val="90000"/>
              </a:lnSpc>
              <a:spcBef>
                <a:spcPct val="0"/>
              </a:spcBef>
              <a:spcAft>
                <a:spcPct val="0"/>
              </a:spcAft>
            </a:pPr>
            <a:fld id="{48226190-71BB-463F-9279-4C0BBD6C42EE}" type="datetime'''''''''''''''''''''8''''''''''''''%'''''''''''''''''''''">
              <a:rPr lang="en-US" altLang="en-US" sz="1200" smtClean="0">
                <a:solidFill>
                  <a:schemeClr val="bg1"/>
                </a:solidFill>
                <a:sym typeface="+mn-lt"/>
              </a:rPr>
              <a:pPr algn="ctr">
                <a:lnSpc>
                  <a:spcPct val="90000"/>
                </a:lnSpc>
                <a:spcBef>
                  <a:spcPct val="0"/>
                </a:spcBef>
                <a:spcAft>
                  <a:spcPct val="0"/>
                </a:spcAft>
              </a:pPr>
              <a:t>8%</a:t>
            </a:fld>
            <a:endParaRPr lang="en-US" sz="1200" dirty="0" err="1">
              <a:solidFill>
                <a:schemeClr val="bg1"/>
              </a:solidFill>
              <a:sym typeface="+mn-lt"/>
            </a:endParaRPr>
          </a:p>
        </p:txBody>
      </p:sp>
      <p:sp>
        <p:nvSpPr>
          <p:cNvPr id="15" name="Rectangle 14">
            <a:extLst>
              <a:ext uri="{FF2B5EF4-FFF2-40B4-BE49-F238E27FC236}">
                <a16:creationId xmlns:a16="http://schemas.microsoft.com/office/drawing/2014/main" xmlns="" id="{15B12AD6-4A6F-4DA6-BC33-672D8C90E9F4}"/>
              </a:ext>
            </a:extLst>
          </p:cNvPr>
          <p:cNvSpPr/>
          <p:nvPr>
            <p:custDataLst>
              <p:tags r:id="rId40"/>
            </p:custDataLst>
          </p:nvPr>
        </p:nvSpPr>
        <p:spPr bwMode="gray">
          <a:xfrm>
            <a:off x="10223500" y="3128963"/>
            <a:ext cx="263525" cy="165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numCol="1" spcCol="0" rtlCol="0" anchor="ctr" anchorCtr="0">
            <a:noAutofit/>
          </a:bodyPr>
          <a:lstStyle/>
          <a:p>
            <a:pPr algn="ctr">
              <a:lnSpc>
                <a:spcPct val="90000"/>
              </a:lnSpc>
              <a:spcBef>
                <a:spcPct val="0"/>
              </a:spcBef>
              <a:spcAft>
                <a:spcPct val="0"/>
              </a:spcAft>
            </a:pPr>
            <a:fld id="{76A89869-4D0A-464A-836D-BAD13EBBBCAD}" type="datetime'''''''''''''''''''8''''''''''''''''''''''''''%'''''">
              <a:rPr lang="en-US" altLang="en-US" sz="1200" smtClean="0">
                <a:solidFill>
                  <a:schemeClr val="bg1"/>
                </a:solidFill>
                <a:sym typeface="+mn-lt"/>
              </a:rPr>
              <a:pPr algn="ctr">
                <a:lnSpc>
                  <a:spcPct val="90000"/>
                </a:lnSpc>
                <a:spcBef>
                  <a:spcPct val="0"/>
                </a:spcBef>
                <a:spcAft>
                  <a:spcPct val="0"/>
                </a:spcAft>
              </a:pPr>
              <a:t>8%</a:t>
            </a:fld>
            <a:endParaRPr lang="en-US" sz="1200" dirty="0" err="1">
              <a:solidFill>
                <a:schemeClr val="bg1"/>
              </a:solidFill>
              <a:sym typeface="+mn-lt"/>
            </a:endParaRPr>
          </a:p>
        </p:txBody>
      </p:sp>
      <p:sp>
        <p:nvSpPr>
          <p:cNvPr id="44" name="Rectangle 43">
            <a:extLst>
              <a:ext uri="{FF2B5EF4-FFF2-40B4-BE49-F238E27FC236}">
                <a16:creationId xmlns:a16="http://schemas.microsoft.com/office/drawing/2014/main" xmlns="" id="{0878FCBB-BC1E-4252-8995-25E920A0EF70}"/>
              </a:ext>
            </a:extLst>
          </p:cNvPr>
          <p:cNvSpPr/>
          <p:nvPr>
            <p:custDataLst>
              <p:tags r:id="rId41"/>
            </p:custDataLst>
          </p:nvPr>
        </p:nvSpPr>
        <p:spPr bwMode="auto">
          <a:xfrm>
            <a:off x="9166225" y="3354388"/>
            <a:ext cx="617538"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895941D9-C2B0-4FF2-98F1-AC2A3F02EB91}" type="datetime'''A''''n''''ti ''''V''''''''''i''''''r''al'''''">
              <a:rPr lang="en-US" altLang="en-US" sz="1200" smtClean="0">
                <a:solidFill>
                  <a:schemeClr val="tx1"/>
                </a:solidFill>
              </a:rPr>
              <a:pPr algn="ctr">
                <a:spcBef>
                  <a:spcPct val="0"/>
                </a:spcBef>
                <a:spcAft>
                  <a:spcPct val="0"/>
                </a:spcAft>
              </a:pPr>
              <a:t>Anti Viral</a:t>
            </a:fld>
            <a:endParaRPr lang="en-US" sz="1200" dirty="0" err="1">
              <a:solidFill>
                <a:schemeClr val="tx1"/>
              </a:solidFill>
              <a:sym typeface="+mn-lt"/>
            </a:endParaRPr>
          </a:p>
        </p:txBody>
      </p:sp>
      <p:sp>
        <p:nvSpPr>
          <p:cNvPr id="39" name="Rectangle 38">
            <a:extLst>
              <a:ext uri="{FF2B5EF4-FFF2-40B4-BE49-F238E27FC236}">
                <a16:creationId xmlns:a16="http://schemas.microsoft.com/office/drawing/2014/main" xmlns="" id="{E0816FC8-356E-4AF8-B0BC-A601B8BF54E0}"/>
              </a:ext>
            </a:extLst>
          </p:cNvPr>
          <p:cNvSpPr/>
          <p:nvPr>
            <p:custDataLst>
              <p:tags r:id="rId42"/>
            </p:custDataLst>
          </p:nvPr>
        </p:nvSpPr>
        <p:spPr bwMode="auto">
          <a:xfrm>
            <a:off x="8199438" y="3354388"/>
            <a:ext cx="788988"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spcBef>
                <a:spcPct val="0"/>
              </a:spcBef>
              <a:spcAft>
                <a:spcPct val="0"/>
              </a:spcAft>
            </a:pPr>
            <a:fld id="{67EC22DB-DD99-4BCB-A955-A3E170CDAE68}" type="datetime'''''''R''''''''''''es''''''''pir''''''''at''''''ory'''''''">
              <a:rPr lang="en-US" altLang="en-US" sz="1200" smtClean="0">
                <a:solidFill>
                  <a:schemeClr val="tx1"/>
                </a:solidFill>
              </a:rPr>
              <a:pPr algn="ctr">
                <a:spcBef>
                  <a:spcPct val="0"/>
                </a:spcBef>
                <a:spcAft>
                  <a:spcPct val="0"/>
                </a:spcAft>
              </a:pPr>
              <a:t>Respiratory</a:t>
            </a:fld>
            <a:endParaRPr lang="en-US" sz="1200" dirty="0" err="1">
              <a:solidFill>
                <a:schemeClr val="tx1"/>
              </a:solidFill>
              <a:sym typeface="+mn-lt"/>
            </a:endParaRPr>
          </a:p>
        </p:txBody>
      </p:sp>
      <p:sp>
        <p:nvSpPr>
          <p:cNvPr id="57" name="Rectangle 56">
            <a:extLst>
              <a:ext uri="{FF2B5EF4-FFF2-40B4-BE49-F238E27FC236}">
                <a16:creationId xmlns:a16="http://schemas.microsoft.com/office/drawing/2014/main" xmlns="" id="{CBAD8F79-4A00-466E-B5B7-182F579CE630}"/>
              </a:ext>
            </a:extLst>
          </p:cNvPr>
          <p:cNvSpPr/>
          <p:nvPr>
            <p:custDataLst>
              <p:tags r:id="rId43"/>
            </p:custDataLst>
          </p:nvPr>
        </p:nvSpPr>
        <p:spPr bwMode="auto">
          <a:xfrm>
            <a:off x="6450013" y="4044950"/>
            <a:ext cx="214313" cy="1603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55" name="Rectangle 54">
            <a:extLst>
              <a:ext uri="{FF2B5EF4-FFF2-40B4-BE49-F238E27FC236}">
                <a16:creationId xmlns:a16="http://schemas.microsoft.com/office/drawing/2014/main" xmlns="" id="{34825D31-5CFD-42A9-A258-02BE8147BACB}"/>
              </a:ext>
            </a:extLst>
          </p:cNvPr>
          <p:cNvSpPr/>
          <p:nvPr>
            <p:custDataLst>
              <p:tags r:id="rId44"/>
            </p:custDataLst>
          </p:nvPr>
        </p:nvSpPr>
        <p:spPr bwMode="auto">
          <a:xfrm>
            <a:off x="8132763" y="4044950"/>
            <a:ext cx="214313" cy="1603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56" name="Rectangle 55">
            <a:extLst>
              <a:ext uri="{FF2B5EF4-FFF2-40B4-BE49-F238E27FC236}">
                <a16:creationId xmlns:a16="http://schemas.microsoft.com/office/drawing/2014/main" xmlns="" id="{7A5135E4-4CC0-4826-9D31-7C4CFD2ADF85}"/>
              </a:ext>
            </a:extLst>
          </p:cNvPr>
          <p:cNvSpPr/>
          <p:nvPr>
            <p:custDataLst>
              <p:tags r:id="rId45"/>
            </p:custDataLst>
          </p:nvPr>
        </p:nvSpPr>
        <p:spPr bwMode="auto">
          <a:xfrm>
            <a:off x="6450013" y="3811588"/>
            <a:ext cx="214313" cy="160338"/>
          </a:xfrm>
          <a:prstGeom prst="rect">
            <a:avLst/>
          </a:prstGeom>
          <a:solidFill>
            <a:srgbClr val="36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58" name="Rectangle 57">
            <a:extLst>
              <a:ext uri="{FF2B5EF4-FFF2-40B4-BE49-F238E27FC236}">
                <a16:creationId xmlns:a16="http://schemas.microsoft.com/office/drawing/2014/main" xmlns="" id="{F72B4802-D5B8-496D-9495-F092263D1BC6}"/>
              </a:ext>
            </a:extLst>
          </p:cNvPr>
          <p:cNvSpPr/>
          <p:nvPr>
            <p:custDataLst>
              <p:tags r:id="rId46"/>
            </p:custDataLst>
          </p:nvPr>
        </p:nvSpPr>
        <p:spPr bwMode="auto">
          <a:xfrm>
            <a:off x="8132763" y="3811588"/>
            <a:ext cx="214313" cy="160338"/>
          </a:xfrm>
          <a:prstGeom prst="rect">
            <a:avLst/>
          </a:prstGeom>
          <a:solidFill>
            <a:srgbClr val="6F8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59" name="Rectangle 58">
            <a:extLst>
              <a:ext uri="{FF2B5EF4-FFF2-40B4-BE49-F238E27FC236}">
                <a16:creationId xmlns:a16="http://schemas.microsoft.com/office/drawing/2014/main" xmlns="" id="{EF58CD36-2AE2-4114-8DE0-4CB6F33AFFC1}"/>
              </a:ext>
            </a:extLst>
          </p:cNvPr>
          <p:cNvSpPr/>
          <p:nvPr>
            <p:custDataLst>
              <p:tags r:id="rId47"/>
            </p:custDataLst>
          </p:nvPr>
        </p:nvSpPr>
        <p:spPr bwMode="auto">
          <a:xfrm>
            <a:off x="9380538" y="3811588"/>
            <a:ext cx="214313" cy="160338"/>
          </a:xfrm>
          <a:prstGeom prst="rect">
            <a:avLst/>
          </a:prstGeom>
          <a:solidFill>
            <a:srgbClr val="C3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0" name="Rectangle 59">
            <a:extLst>
              <a:ext uri="{FF2B5EF4-FFF2-40B4-BE49-F238E27FC236}">
                <a16:creationId xmlns:a16="http://schemas.microsoft.com/office/drawing/2014/main" xmlns="" id="{0301ADBD-A821-4F96-B05A-8C4E42B3B7C5}"/>
              </a:ext>
            </a:extLst>
          </p:cNvPr>
          <p:cNvSpPr/>
          <p:nvPr>
            <p:custDataLst>
              <p:tags r:id="rId48"/>
            </p:custDataLst>
          </p:nvPr>
        </p:nvSpPr>
        <p:spPr bwMode="auto">
          <a:xfrm>
            <a:off x="9380538" y="4044950"/>
            <a:ext cx="21431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4" name="Rectangle 63">
            <a:extLst>
              <a:ext uri="{FF2B5EF4-FFF2-40B4-BE49-F238E27FC236}">
                <a16:creationId xmlns:a16="http://schemas.microsoft.com/office/drawing/2014/main" xmlns="" id="{EA9A7DB1-8AA1-4732-B0FC-E7C697866B82}"/>
              </a:ext>
            </a:extLst>
          </p:cNvPr>
          <p:cNvSpPr/>
          <p:nvPr>
            <p:custDataLst>
              <p:tags r:id="rId49"/>
            </p:custDataLst>
          </p:nvPr>
        </p:nvSpPr>
        <p:spPr bwMode="auto">
          <a:xfrm>
            <a:off x="8397875" y="3806825"/>
            <a:ext cx="746125"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9EBBDE2F-5FC7-4F2F-8D3F-231566381B4B}" type="datetime'''''Dr''u''g''''''''''''''''''''''''''''+''''''''''''''''Drug'">
              <a:rPr lang="en-US" altLang="en-US" sz="1200" smtClean="0">
                <a:solidFill>
                  <a:schemeClr val="tx1"/>
                </a:solidFill>
              </a:rPr>
              <a:pPr>
                <a:spcBef>
                  <a:spcPct val="0"/>
                </a:spcBef>
                <a:spcAft>
                  <a:spcPct val="0"/>
                </a:spcAft>
              </a:pPr>
              <a:t>Drug+Drug</a:t>
            </a:fld>
            <a:endParaRPr lang="en-US" sz="1200" dirty="0" err="1">
              <a:solidFill>
                <a:schemeClr val="tx1"/>
              </a:solidFill>
              <a:sym typeface="+mn-lt"/>
            </a:endParaRPr>
          </a:p>
        </p:txBody>
      </p:sp>
      <p:sp>
        <p:nvSpPr>
          <p:cNvPr id="61" name="Rectangle 60">
            <a:extLst>
              <a:ext uri="{FF2B5EF4-FFF2-40B4-BE49-F238E27FC236}">
                <a16:creationId xmlns:a16="http://schemas.microsoft.com/office/drawing/2014/main" xmlns="" id="{44A73705-36E3-482B-9654-0D43D0E87D99}"/>
              </a:ext>
            </a:extLst>
          </p:cNvPr>
          <p:cNvSpPr/>
          <p:nvPr>
            <p:custDataLst>
              <p:tags r:id="rId50"/>
            </p:custDataLst>
          </p:nvPr>
        </p:nvSpPr>
        <p:spPr bwMode="auto">
          <a:xfrm>
            <a:off x="6715125" y="3806825"/>
            <a:ext cx="657225"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B70F7C73-30B2-446B-841D-D4F4C0A6C9B5}" type="datetime'''F''''o''''''l''''''''l''o''''''w''''''-''o''''''''''n'">
              <a:rPr lang="en-US" altLang="en-US" sz="1200" smtClean="0">
                <a:solidFill>
                  <a:schemeClr val="tx1"/>
                </a:solidFill>
              </a:rPr>
              <a:pPr>
                <a:spcBef>
                  <a:spcPct val="0"/>
                </a:spcBef>
                <a:spcAft>
                  <a:spcPct val="0"/>
                </a:spcAft>
              </a:pPr>
              <a:t>Follow-on</a:t>
            </a:fld>
            <a:endParaRPr lang="en-US" sz="1200" dirty="0">
              <a:solidFill>
                <a:schemeClr val="tx1"/>
              </a:solidFill>
              <a:sym typeface="+mn-lt"/>
            </a:endParaRPr>
          </a:p>
        </p:txBody>
      </p:sp>
      <p:sp>
        <p:nvSpPr>
          <p:cNvPr id="62" name="Rectangle 61">
            <a:extLst>
              <a:ext uri="{FF2B5EF4-FFF2-40B4-BE49-F238E27FC236}">
                <a16:creationId xmlns:a16="http://schemas.microsoft.com/office/drawing/2014/main" xmlns="" id="{57CFC347-3246-43EA-953A-D4E350C7DB4E}"/>
              </a:ext>
            </a:extLst>
          </p:cNvPr>
          <p:cNvSpPr/>
          <p:nvPr>
            <p:custDataLst>
              <p:tags r:id="rId51"/>
            </p:custDataLst>
          </p:nvPr>
        </p:nvSpPr>
        <p:spPr bwMode="auto">
          <a:xfrm>
            <a:off x="9645650" y="3806825"/>
            <a:ext cx="1230313"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F97473E4-2435-4E9F-9CD8-08246FD7A766}" type="datetime'D''r''''''ug'''' Re''pu''rp''o''s''i''''''n''''''''''''g'">
              <a:rPr lang="en-US" altLang="en-US" sz="1200" smtClean="0">
                <a:solidFill>
                  <a:schemeClr val="tx1"/>
                </a:solidFill>
              </a:rPr>
              <a:pPr>
                <a:spcBef>
                  <a:spcPct val="0"/>
                </a:spcBef>
                <a:spcAft>
                  <a:spcPct val="0"/>
                </a:spcAft>
              </a:pPr>
              <a:t>Drug Repurposing</a:t>
            </a:fld>
            <a:endParaRPr lang="en-US" sz="1200" dirty="0" err="1">
              <a:solidFill>
                <a:schemeClr val="tx1"/>
              </a:solidFill>
              <a:sym typeface="+mn-lt"/>
            </a:endParaRPr>
          </a:p>
        </p:txBody>
      </p:sp>
      <p:sp>
        <p:nvSpPr>
          <p:cNvPr id="63" name="Rectangle 62">
            <a:extLst>
              <a:ext uri="{FF2B5EF4-FFF2-40B4-BE49-F238E27FC236}">
                <a16:creationId xmlns:a16="http://schemas.microsoft.com/office/drawing/2014/main" xmlns="" id="{2F046E1C-64CB-485D-8265-8222D76C3B44}"/>
              </a:ext>
            </a:extLst>
          </p:cNvPr>
          <p:cNvSpPr/>
          <p:nvPr>
            <p:custDataLst>
              <p:tags r:id="rId52"/>
            </p:custDataLst>
          </p:nvPr>
        </p:nvSpPr>
        <p:spPr bwMode="auto">
          <a:xfrm>
            <a:off x="6715125" y="4040188"/>
            <a:ext cx="1316038"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24F294CC-F382-4F36-9C1E-860FB18FE8E1}" type="datetime'Dr''''u''''''g ''Re''fo''''r''''''''''m''ul''a''tio''''n'''''">
              <a:rPr lang="en-US" altLang="en-US" sz="1200" smtClean="0">
                <a:solidFill>
                  <a:schemeClr val="tx1"/>
                </a:solidFill>
              </a:rPr>
              <a:pPr>
                <a:spcBef>
                  <a:spcPct val="0"/>
                </a:spcBef>
                <a:spcAft>
                  <a:spcPct val="0"/>
                </a:spcAft>
              </a:pPr>
              <a:t>Drug Reformulation</a:t>
            </a:fld>
            <a:endParaRPr lang="en-US" sz="1200" dirty="0" err="1">
              <a:solidFill>
                <a:schemeClr val="tx1"/>
              </a:solidFill>
              <a:sym typeface="+mn-lt"/>
            </a:endParaRPr>
          </a:p>
        </p:txBody>
      </p:sp>
      <p:sp>
        <p:nvSpPr>
          <p:cNvPr id="65" name="Rectangle 64">
            <a:extLst>
              <a:ext uri="{FF2B5EF4-FFF2-40B4-BE49-F238E27FC236}">
                <a16:creationId xmlns:a16="http://schemas.microsoft.com/office/drawing/2014/main" xmlns="" id="{A3C00805-62AC-420F-8820-AFF8476B1593}"/>
              </a:ext>
            </a:extLst>
          </p:cNvPr>
          <p:cNvSpPr/>
          <p:nvPr>
            <p:custDataLst>
              <p:tags r:id="rId53"/>
            </p:custDataLst>
          </p:nvPr>
        </p:nvSpPr>
        <p:spPr bwMode="auto">
          <a:xfrm>
            <a:off x="8397875" y="4040188"/>
            <a:ext cx="881063"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60A39999-FDA4-44DC-A1F8-88C81D851A16}" type="datetime'''D''r''u''''''g''+''''''''D''''e''vi''''''''''c''e'''''''''''">
              <a:rPr lang="en-US" altLang="en-US" sz="1200" smtClean="0">
                <a:solidFill>
                  <a:schemeClr val="tx1"/>
                </a:solidFill>
              </a:rPr>
              <a:pPr>
                <a:spcBef>
                  <a:spcPct val="0"/>
                </a:spcBef>
                <a:spcAft>
                  <a:spcPct val="0"/>
                </a:spcAft>
              </a:pPr>
              <a:t>Drug+Device</a:t>
            </a:fld>
            <a:endParaRPr lang="en-US" sz="1200" dirty="0" err="1">
              <a:solidFill>
                <a:schemeClr val="tx1"/>
              </a:solidFill>
              <a:sym typeface="+mn-lt"/>
            </a:endParaRPr>
          </a:p>
        </p:txBody>
      </p:sp>
      <p:sp>
        <p:nvSpPr>
          <p:cNvPr id="66" name="Rectangle 65">
            <a:extLst>
              <a:ext uri="{FF2B5EF4-FFF2-40B4-BE49-F238E27FC236}">
                <a16:creationId xmlns:a16="http://schemas.microsoft.com/office/drawing/2014/main" xmlns="" id="{39452BDF-541B-40A5-BB12-F5C6EB4A168B}"/>
              </a:ext>
            </a:extLst>
          </p:cNvPr>
          <p:cNvSpPr/>
          <p:nvPr>
            <p:custDataLst>
              <p:tags r:id="rId54"/>
            </p:custDataLst>
          </p:nvPr>
        </p:nvSpPr>
        <p:spPr bwMode="auto">
          <a:xfrm>
            <a:off x="9645650" y="4040188"/>
            <a:ext cx="1428750"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spcBef>
                <a:spcPct val="0"/>
              </a:spcBef>
              <a:spcAft>
                <a:spcPct val="0"/>
              </a:spcAft>
            </a:pPr>
            <a:fld id="{24CD33CC-6820-44DB-8A16-CF01C0180510}" type="datetime'Drug''+D''''i''''''g''''it''al S''o''''lu''''''''''ti''''''on'">
              <a:rPr lang="en-US" altLang="en-US" sz="1200" smtClean="0">
                <a:solidFill>
                  <a:schemeClr val="tx1"/>
                </a:solidFill>
              </a:rPr>
              <a:pPr>
                <a:spcBef>
                  <a:spcPct val="0"/>
                </a:spcBef>
                <a:spcAft>
                  <a:spcPct val="0"/>
                </a:spcAft>
              </a:pPr>
              <a:t>Drug+Digital Solution</a:t>
            </a:fld>
            <a:endParaRPr lang="en-US" sz="1200" dirty="0" err="1">
              <a:solidFill>
                <a:schemeClr val="tx1"/>
              </a:solidFill>
              <a:sym typeface="+mn-lt"/>
            </a:endParaRPr>
          </a:p>
        </p:txBody>
      </p:sp>
      <p:sp>
        <p:nvSpPr>
          <p:cNvPr id="69" name="TextBox 68">
            <a:extLst>
              <a:ext uri="{FF2B5EF4-FFF2-40B4-BE49-F238E27FC236}">
                <a16:creationId xmlns:a16="http://schemas.microsoft.com/office/drawing/2014/main" xmlns="" id="{84C0BD06-D361-44D5-B692-F466BCC11299}"/>
              </a:ext>
            </a:extLst>
          </p:cNvPr>
          <p:cNvSpPr txBox="1"/>
          <p:nvPr/>
        </p:nvSpPr>
        <p:spPr>
          <a:xfrm>
            <a:off x="426720" y="6169003"/>
            <a:ext cx="11338560" cy="138499"/>
          </a:xfrm>
          <a:prstGeom prst="rect">
            <a:avLst/>
          </a:prstGeom>
          <a:noFill/>
        </p:spPr>
        <p:txBody>
          <a:bodyPr wrap="square" lIns="0" tIns="0" rIns="0" bIns="0" rtlCol="0" anchor="b">
            <a:spAutoFit/>
          </a:bodyPr>
          <a:lstStyle>
            <a:defPPr>
              <a:defRPr lang="en-US"/>
            </a:defPPr>
            <a:lvl1pPr>
              <a:defRPr sz="900">
                <a:latin typeface="+mj-lt"/>
              </a:defRPr>
            </a:lvl1pPr>
          </a:lstStyle>
          <a:p>
            <a:r>
              <a:rPr lang="en-US"/>
              <a:t>Source: IQVIA HTA Accelerator, EMA</a:t>
            </a:r>
            <a:endParaRPr lang="en-US" dirty="0"/>
          </a:p>
        </p:txBody>
      </p:sp>
      <p:sp>
        <p:nvSpPr>
          <p:cNvPr id="17" name="TextBox 16">
            <a:extLst>
              <a:ext uri="{FF2B5EF4-FFF2-40B4-BE49-F238E27FC236}">
                <a16:creationId xmlns:a16="http://schemas.microsoft.com/office/drawing/2014/main" xmlns="" id="{026E23FB-3F38-4EBB-B247-8481A1D584B1}"/>
              </a:ext>
            </a:extLst>
          </p:cNvPr>
          <p:cNvSpPr txBox="1"/>
          <p:nvPr/>
        </p:nvSpPr>
        <p:spPr>
          <a:xfrm>
            <a:off x="860425" y="1822450"/>
            <a:ext cx="3898588" cy="523220"/>
          </a:xfrm>
          <a:prstGeom prst="rect">
            <a:avLst/>
          </a:prstGeom>
          <a:noFill/>
        </p:spPr>
        <p:txBody>
          <a:bodyPr wrap="square" rtlCol="0">
            <a:spAutoFit/>
          </a:bodyPr>
          <a:lstStyle/>
          <a:p>
            <a:pPr algn="ctr"/>
            <a:r>
              <a:rPr lang="en-US" sz="1400" b="1">
                <a:solidFill>
                  <a:schemeClr val="tx1">
                    <a:lumMod val="60000"/>
                    <a:lumOff val="40000"/>
                  </a:schemeClr>
                </a:solidFill>
              </a:rPr>
              <a:t>Number of innovations by selected disease area </a:t>
            </a:r>
            <a:r>
              <a:rPr lang="en-US" sz="1400">
                <a:solidFill>
                  <a:schemeClr val="tx1">
                    <a:lumMod val="60000"/>
                    <a:lumOff val="40000"/>
                  </a:schemeClr>
                </a:solidFill>
              </a:rPr>
              <a:t>(Jan 2011 – Apr 2018)</a:t>
            </a:r>
            <a:endParaRPr lang="en-US" sz="1400" dirty="0">
              <a:solidFill>
                <a:schemeClr val="tx1">
                  <a:lumMod val="60000"/>
                  <a:lumOff val="40000"/>
                </a:schemeClr>
              </a:solidFill>
            </a:endParaRPr>
          </a:p>
        </p:txBody>
      </p:sp>
      <p:sp>
        <p:nvSpPr>
          <p:cNvPr id="137" name="TextBox 136">
            <a:extLst>
              <a:ext uri="{FF2B5EF4-FFF2-40B4-BE49-F238E27FC236}">
                <a16:creationId xmlns:a16="http://schemas.microsoft.com/office/drawing/2014/main" xmlns="" id="{6F1CDBFC-8A45-4F30-B692-74AFA8BC26DE}"/>
              </a:ext>
            </a:extLst>
          </p:cNvPr>
          <p:cNvSpPr txBox="1"/>
          <p:nvPr/>
        </p:nvSpPr>
        <p:spPr>
          <a:xfrm>
            <a:off x="6389688" y="1624013"/>
            <a:ext cx="5454650" cy="307777"/>
          </a:xfrm>
          <a:prstGeom prst="rect">
            <a:avLst/>
          </a:prstGeom>
          <a:noFill/>
        </p:spPr>
        <p:txBody>
          <a:bodyPr wrap="square" rtlCol="0">
            <a:spAutoFit/>
          </a:bodyPr>
          <a:lstStyle/>
          <a:p>
            <a:r>
              <a:rPr lang="en-US" sz="1400" b="1">
                <a:solidFill>
                  <a:schemeClr val="tx1">
                    <a:lumMod val="60000"/>
                    <a:lumOff val="40000"/>
                  </a:schemeClr>
                </a:solidFill>
              </a:rPr>
              <a:t>Type of innovation by selected disease area </a:t>
            </a:r>
            <a:r>
              <a:rPr lang="en-US" sz="1200">
                <a:solidFill>
                  <a:schemeClr val="tx1">
                    <a:lumMod val="60000"/>
                    <a:lumOff val="40000"/>
                  </a:schemeClr>
                </a:solidFill>
              </a:rPr>
              <a:t>(Jan 2011 – Apr 2018)</a:t>
            </a:r>
            <a:endParaRPr lang="en-US" sz="1400" dirty="0">
              <a:solidFill>
                <a:schemeClr val="tx1">
                  <a:lumMod val="60000"/>
                  <a:lumOff val="40000"/>
                </a:schemeClr>
              </a:solidFill>
            </a:endParaRPr>
          </a:p>
        </p:txBody>
      </p:sp>
      <p:graphicFrame>
        <p:nvGraphicFramePr>
          <p:cNvPr id="80" name="Chart 79">
            <a:extLst>
              <a:ext uri="{FF2B5EF4-FFF2-40B4-BE49-F238E27FC236}">
                <a16:creationId xmlns:a16="http://schemas.microsoft.com/office/drawing/2014/main" xmlns="" id="{942F2042-C65E-4BCE-B354-83861759D75A}"/>
              </a:ext>
            </a:extLst>
          </p:cNvPr>
          <p:cNvGraphicFramePr/>
          <p:nvPr>
            <p:custDataLst>
              <p:tags r:id="rId55"/>
            </p:custDataLst>
            <p:extLst>
              <p:ext uri="{D42A27DB-BD31-4B8C-83A1-F6EECF244321}">
                <p14:modId xmlns:p14="http://schemas.microsoft.com/office/powerpoint/2010/main" val="3972358690"/>
              </p:ext>
            </p:extLst>
          </p:nvPr>
        </p:nvGraphicFramePr>
        <p:xfrm>
          <a:off x="714375" y="2343150"/>
          <a:ext cx="2419350" cy="2163763"/>
        </p:xfrm>
        <a:graphic>
          <a:graphicData uri="http://schemas.openxmlformats.org/drawingml/2006/chart">
            <c:chart xmlns:c="http://schemas.openxmlformats.org/drawingml/2006/chart" xmlns:r="http://schemas.openxmlformats.org/officeDocument/2006/relationships" r:id="rId73"/>
          </a:graphicData>
        </a:graphic>
      </p:graphicFrame>
      <p:sp>
        <p:nvSpPr>
          <p:cNvPr id="158" name="Rectangle 157">
            <a:extLst>
              <a:ext uri="{FF2B5EF4-FFF2-40B4-BE49-F238E27FC236}">
                <a16:creationId xmlns:a16="http://schemas.microsoft.com/office/drawing/2014/main" xmlns="" id="{3BE8F3C3-C07C-49B8-8A17-A99A69ED1820}"/>
              </a:ext>
            </a:extLst>
          </p:cNvPr>
          <p:cNvSpPr/>
          <p:nvPr>
            <p:custDataLst>
              <p:tags r:id="rId56"/>
            </p:custDataLst>
          </p:nvPr>
        </p:nvSpPr>
        <p:spPr bwMode="auto">
          <a:xfrm>
            <a:off x="3155950" y="3252788"/>
            <a:ext cx="214312" cy="16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57" name="Rectangle 156">
            <a:extLst>
              <a:ext uri="{FF2B5EF4-FFF2-40B4-BE49-F238E27FC236}">
                <a16:creationId xmlns:a16="http://schemas.microsoft.com/office/drawing/2014/main" xmlns="" id="{9B3856D0-535B-49CE-B945-4ABC985D3074}"/>
              </a:ext>
            </a:extLst>
          </p:cNvPr>
          <p:cNvSpPr/>
          <p:nvPr>
            <p:custDataLst>
              <p:tags r:id="rId57"/>
            </p:custDataLst>
          </p:nvPr>
        </p:nvSpPr>
        <p:spPr bwMode="auto">
          <a:xfrm>
            <a:off x="3155950" y="3019425"/>
            <a:ext cx="214312" cy="160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59" name="Rectangle 158">
            <a:extLst>
              <a:ext uri="{FF2B5EF4-FFF2-40B4-BE49-F238E27FC236}">
                <a16:creationId xmlns:a16="http://schemas.microsoft.com/office/drawing/2014/main" xmlns="" id="{1F1280B1-E5B2-4955-B64F-1686955E6377}"/>
              </a:ext>
            </a:extLst>
          </p:cNvPr>
          <p:cNvSpPr/>
          <p:nvPr>
            <p:custDataLst>
              <p:tags r:id="rId58"/>
            </p:custDataLst>
          </p:nvPr>
        </p:nvSpPr>
        <p:spPr bwMode="auto">
          <a:xfrm>
            <a:off x="3155950" y="3486150"/>
            <a:ext cx="214312" cy="160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0" name="Rectangle 159">
            <a:extLst>
              <a:ext uri="{FF2B5EF4-FFF2-40B4-BE49-F238E27FC236}">
                <a16:creationId xmlns:a16="http://schemas.microsoft.com/office/drawing/2014/main" xmlns="" id="{27822962-430D-4D97-B2CC-E5C9B2486AA2}"/>
              </a:ext>
            </a:extLst>
          </p:cNvPr>
          <p:cNvSpPr/>
          <p:nvPr>
            <p:custDataLst>
              <p:tags r:id="rId59"/>
            </p:custDataLst>
          </p:nvPr>
        </p:nvSpPr>
        <p:spPr bwMode="auto">
          <a:xfrm>
            <a:off x="3155950" y="3719513"/>
            <a:ext cx="214312" cy="160338"/>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1" name="Rectangle 160">
            <a:extLst>
              <a:ext uri="{FF2B5EF4-FFF2-40B4-BE49-F238E27FC236}">
                <a16:creationId xmlns:a16="http://schemas.microsoft.com/office/drawing/2014/main" xmlns="" id="{E046D3AF-E524-4A3B-BE68-0967EB0B45D9}"/>
              </a:ext>
            </a:extLst>
          </p:cNvPr>
          <p:cNvSpPr/>
          <p:nvPr>
            <p:custDataLst>
              <p:tags r:id="rId60"/>
            </p:custDataLst>
          </p:nvPr>
        </p:nvSpPr>
        <p:spPr bwMode="auto">
          <a:xfrm>
            <a:off x="3155950" y="3952875"/>
            <a:ext cx="214312" cy="160337"/>
          </a:xfrm>
          <a:prstGeom prst="rect">
            <a:avLst/>
          </a:prstGeom>
          <a:solidFill>
            <a:srgbClr val="4C6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2" name="Rectangle 161">
            <a:extLst>
              <a:ext uri="{FF2B5EF4-FFF2-40B4-BE49-F238E27FC236}">
                <a16:creationId xmlns:a16="http://schemas.microsoft.com/office/drawing/2014/main" xmlns="" id="{D8598532-336F-4D6F-82C6-9672DF015A70}"/>
              </a:ext>
            </a:extLst>
          </p:cNvPr>
          <p:cNvSpPr/>
          <p:nvPr>
            <p:custDataLst>
              <p:tags r:id="rId61"/>
            </p:custDataLst>
          </p:nvPr>
        </p:nvSpPr>
        <p:spPr bwMode="auto">
          <a:xfrm>
            <a:off x="3155950" y="4186238"/>
            <a:ext cx="214312" cy="160338"/>
          </a:xfrm>
          <a:prstGeom prst="rect">
            <a:avLst/>
          </a:prstGeom>
          <a:solidFill>
            <a:srgbClr val="364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55" name="Rectangle 154">
            <a:extLst>
              <a:ext uri="{FF2B5EF4-FFF2-40B4-BE49-F238E27FC236}">
                <a16:creationId xmlns:a16="http://schemas.microsoft.com/office/drawing/2014/main" xmlns="" id="{4B5EB5D2-7AFA-4337-8FEB-A2543105B093}"/>
              </a:ext>
            </a:extLst>
          </p:cNvPr>
          <p:cNvSpPr/>
          <p:nvPr>
            <p:custDataLst>
              <p:tags r:id="rId62"/>
            </p:custDataLst>
          </p:nvPr>
        </p:nvSpPr>
        <p:spPr bwMode="auto">
          <a:xfrm>
            <a:off x="3421063" y="3014663"/>
            <a:ext cx="954088"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099BF7FF-6A07-4B34-9ECE-F49561FD09A1}" type="datetime'''''''''''On''''c''o''l''''o''g''''y ''(6''0)'''''">
              <a:rPr lang="en-US" altLang="en-US" sz="1200" smtClean="0">
                <a:solidFill>
                  <a:schemeClr val="tx1"/>
                </a:solidFill>
              </a:rPr>
              <a:pPr>
                <a:spcBef>
                  <a:spcPct val="0"/>
                </a:spcBef>
                <a:spcAft>
                  <a:spcPct val="0"/>
                </a:spcAft>
              </a:pPr>
              <a:t>Oncology (60)</a:t>
            </a:fld>
            <a:endParaRPr lang="en-US" sz="1200" dirty="0" err="1">
              <a:solidFill>
                <a:schemeClr val="tx1"/>
              </a:solidFill>
              <a:sym typeface="+mn-lt"/>
            </a:endParaRPr>
          </a:p>
        </p:txBody>
      </p:sp>
      <p:sp>
        <p:nvSpPr>
          <p:cNvPr id="70" name="Rectangle 69">
            <a:extLst>
              <a:ext uri="{FF2B5EF4-FFF2-40B4-BE49-F238E27FC236}">
                <a16:creationId xmlns:a16="http://schemas.microsoft.com/office/drawing/2014/main" xmlns="" id="{68CD9462-9525-42C1-9B75-85238DE3B35B}"/>
              </a:ext>
            </a:extLst>
          </p:cNvPr>
          <p:cNvSpPr/>
          <p:nvPr>
            <p:custDataLst>
              <p:tags r:id="rId63"/>
            </p:custDataLst>
          </p:nvPr>
        </p:nvSpPr>
        <p:spPr bwMode="auto">
          <a:xfrm>
            <a:off x="3421063" y="3481388"/>
            <a:ext cx="1089025"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367979BD-AD89-4548-A589-42267AA55337}" type="datetime'''''R''e''''sp''i''ra''''''''''''t''''o''r''''''y (''31)'''''">
              <a:rPr lang="en-US" altLang="en-US" sz="1200" smtClean="0">
                <a:solidFill>
                  <a:schemeClr val="tx1"/>
                </a:solidFill>
              </a:rPr>
              <a:pPr>
                <a:spcBef>
                  <a:spcPct val="0"/>
                </a:spcBef>
                <a:spcAft>
                  <a:spcPct val="0"/>
                </a:spcAft>
              </a:pPr>
              <a:t>Respiratory (31)</a:t>
            </a:fld>
            <a:endParaRPr lang="en-US" sz="1200" dirty="0" err="1">
              <a:solidFill>
                <a:schemeClr val="tx1"/>
              </a:solidFill>
              <a:sym typeface="+mn-lt"/>
            </a:endParaRPr>
          </a:p>
        </p:txBody>
      </p:sp>
      <p:sp>
        <p:nvSpPr>
          <p:cNvPr id="92" name="Rectangle 91">
            <a:extLst>
              <a:ext uri="{FF2B5EF4-FFF2-40B4-BE49-F238E27FC236}">
                <a16:creationId xmlns:a16="http://schemas.microsoft.com/office/drawing/2014/main" xmlns="" id="{249610C3-B7E3-4D34-B1CE-E9841BFECF8B}"/>
              </a:ext>
            </a:extLst>
          </p:cNvPr>
          <p:cNvSpPr/>
          <p:nvPr>
            <p:custDataLst>
              <p:tags r:id="rId64"/>
            </p:custDataLst>
          </p:nvPr>
        </p:nvSpPr>
        <p:spPr bwMode="auto">
          <a:xfrm>
            <a:off x="3421063" y="3948113"/>
            <a:ext cx="633413"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44F925D8-C37C-4ED1-B812-69889E0D30A2}" type="datetime'''''C''''''''N''''''''''''''S'' (1''''''''''2'')'''''''''''''">
              <a:rPr lang="en-US" altLang="en-US" sz="1200" smtClean="0">
                <a:solidFill>
                  <a:schemeClr val="tx1"/>
                </a:solidFill>
              </a:rPr>
              <a:pPr>
                <a:spcBef>
                  <a:spcPct val="0"/>
                </a:spcBef>
                <a:spcAft>
                  <a:spcPct val="0"/>
                </a:spcAft>
              </a:pPr>
              <a:t>CNS (12)</a:t>
            </a:fld>
            <a:endParaRPr lang="en-US" sz="1200" dirty="0" err="1">
              <a:solidFill>
                <a:schemeClr val="tx1"/>
              </a:solidFill>
              <a:sym typeface="+mn-lt"/>
            </a:endParaRPr>
          </a:p>
        </p:txBody>
      </p:sp>
      <p:sp>
        <p:nvSpPr>
          <p:cNvPr id="8" name="Rectangle 7">
            <a:extLst>
              <a:ext uri="{FF2B5EF4-FFF2-40B4-BE49-F238E27FC236}">
                <a16:creationId xmlns:a16="http://schemas.microsoft.com/office/drawing/2014/main" xmlns="" id="{72A515E6-9FF5-40C4-8EC5-2A3317D04A0B}"/>
              </a:ext>
            </a:extLst>
          </p:cNvPr>
          <p:cNvSpPr/>
          <p:nvPr>
            <p:custDataLst>
              <p:tags r:id="rId65"/>
            </p:custDataLst>
          </p:nvPr>
        </p:nvSpPr>
        <p:spPr bwMode="auto">
          <a:xfrm>
            <a:off x="3421063" y="3248025"/>
            <a:ext cx="911225"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033CC530-3AF8-4E64-AF30-39E8067D3DC5}" type="datetime'''D''''''''i''''''''abe''''''''te''s'''''''''' (3''''''6'')'''">
              <a:rPr lang="en-US" altLang="en-US" sz="1200" smtClean="0">
                <a:solidFill>
                  <a:schemeClr val="tx1"/>
                </a:solidFill>
              </a:rPr>
              <a:pPr>
                <a:spcBef>
                  <a:spcPct val="0"/>
                </a:spcBef>
                <a:spcAft>
                  <a:spcPct val="0"/>
                </a:spcAft>
              </a:pPr>
              <a:t>Diabetes (36)</a:t>
            </a:fld>
            <a:endParaRPr lang="en-US" sz="1200" dirty="0" err="1">
              <a:solidFill>
                <a:schemeClr val="tx1"/>
              </a:solidFill>
              <a:sym typeface="+mn-lt"/>
            </a:endParaRPr>
          </a:p>
        </p:txBody>
      </p:sp>
      <p:sp>
        <p:nvSpPr>
          <p:cNvPr id="72" name="Rectangle 71">
            <a:extLst>
              <a:ext uri="{FF2B5EF4-FFF2-40B4-BE49-F238E27FC236}">
                <a16:creationId xmlns:a16="http://schemas.microsoft.com/office/drawing/2014/main" xmlns="" id="{871388BF-94F8-4AD3-894A-3C190A5360F1}"/>
              </a:ext>
            </a:extLst>
          </p:cNvPr>
          <p:cNvSpPr/>
          <p:nvPr>
            <p:custDataLst>
              <p:tags r:id="rId66"/>
            </p:custDataLst>
          </p:nvPr>
        </p:nvSpPr>
        <p:spPr bwMode="auto">
          <a:xfrm>
            <a:off x="3421063" y="3714750"/>
            <a:ext cx="917575"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4C4F30E8-309A-4F81-A738-BA5CE894208F}" type="datetime'''''Ant''i Vi''r''a''''l (''''''''''''26'')'''''''">
              <a:rPr lang="en-US" altLang="en-US" sz="1200" smtClean="0">
                <a:solidFill>
                  <a:schemeClr val="tx1"/>
                </a:solidFill>
              </a:rPr>
              <a:pPr>
                <a:spcBef>
                  <a:spcPct val="0"/>
                </a:spcBef>
                <a:spcAft>
                  <a:spcPct val="0"/>
                </a:spcAft>
              </a:pPr>
              <a:t>Anti Viral (26)</a:t>
            </a:fld>
            <a:endParaRPr lang="en-US" sz="1200" dirty="0" err="1">
              <a:solidFill>
                <a:schemeClr val="tx1"/>
              </a:solidFill>
              <a:sym typeface="+mn-lt"/>
            </a:endParaRPr>
          </a:p>
        </p:txBody>
      </p:sp>
      <p:sp>
        <p:nvSpPr>
          <p:cNvPr id="77" name="Rectangle 76">
            <a:extLst>
              <a:ext uri="{FF2B5EF4-FFF2-40B4-BE49-F238E27FC236}">
                <a16:creationId xmlns:a16="http://schemas.microsoft.com/office/drawing/2014/main" xmlns="" id="{C4547C56-06B8-4DD8-88F8-1173E6A192FF}"/>
              </a:ext>
            </a:extLst>
          </p:cNvPr>
          <p:cNvSpPr/>
          <p:nvPr>
            <p:custDataLst>
              <p:tags r:id="rId67"/>
            </p:custDataLst>
          </p:nvPr>
        </p:nvSpPr>
        <p:spPr bwMode="auto">
          <a:xfrm>
            <a:off x="3421063" y="4181475"/>
            <a:ext cx="1409700" cy="182563"/>
          </a:xfrm>
          <a:prstGeom prst="rect">
            <a:avLst/>
          </a:prstGeom>
          <a:noFill/>
          <a:ln>
            <a:noFill/>
          </a:ln>
          <a:extLst>
            <a:ext uri="{909E8E84-426E-40dd-AFC4-6F175D3DCCD1}">
              <a14:hiddenFill xmlns:a14="http://schemas.microsoft.com/office/drawing/2010/main" xmlns="">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spcBef>
                <a:spcPct val="0"/>
              </a:spcBef>
              <a:spcAft>
                <a:spcPct val="0"/>
              </a:spcAft>
            </a:pPr>
            <a:fld id="{674012A2-1816-4555-A78C-7F293B37C73F}" type="datetime'''''Mul''tip''l''e'' Sc''''ler''osi''s'' ''''''(''''''''''8)'">
              <a:rPr lang="en-US" altLang="en-US" sz="1200" smtClean="0">
                <a:solidFill>
                  <a:schemeClr val="tx1"/>
                </a:solidFill>
              </a:rPr>
              <a:pPr>
                <a:spcBef>
                  <a:spcPct val="0"/>
                </a:spcBef>
                <a:spcAft>
                  <a:spcPct val="0"/>
                </a:spcAft>
              </a:pPr>
              <a:t>Multiple Sclerosis (8)</a:t>
            </a:fld>
            <a:endParaRPr lang="en-US" sz="1200" dirty="0" err="1">
              <a:solidFill>
                <a:schemeClr val="tx1"/>
              </a:solidFill>
              <a:sym typeface="+mn-lt"/>
            </a:endParaRPr>
          </a:p>
        </p:txBody>
      </p:sp>
      <p:sp>
        <p:nvSpPr>
          <p:cNvPr id="179" name="Rectangle 178">
            <a:extLst>
              <a:ext uri="{FF2B5EF4-FFF2-40B4-BE49-F238E27FC236}">
                <a16:creationId xmlns:a16="http://schemas.microsoft.com/office/drawing/2014/main" xmlns="" id="{2342D4DD-A7AA-4561-AD9D-20BC0587E484}"/>
              </a:ext>
            </a:extLst>
          </p:cNvPr>
          <p:cNvSpPr/>
          <p:nvPr/>
        </p:nvSpPr>
        <p:spPr>
          <a:xfrm>
            <a:off x="5118100" y="1633538"/>
            <a:ext cx="1198563" cy="1037788"/>
          </a:xfrm>
          <a:prstGeom prst="rect">
            <a:avLst/>
          </a:prstGeom>
          <a:solidFill>
            <a:schemeClr val="bg1"/>
          </a:solidFill>
          <a:ln w="28575">
            <a:noFill/>
            <a:prstDash val="solid"/>
          </a:ln>
        </p:spPr>
        <p:txBody>
          <a:bodyPr wrap="square" rIns="90000" anchor="t" anchorCtr="0">
            <a:noAutofit/>
          </a:bodyPr>
          <a:lstStyle/>
          <a:p>
            <a:pPr algn="r">
              <a:spcBef>
                <a:spcPts val="600"/>
              </a:spcBef>
              <a:spcAft>
                <a:spcPts val="600"/>
              </a:spcAft>
            </a:pPr>
            <a:r>
              <a:rPr lang="en-US" sz="1400" b="1" i="1">
                <a:solidFill>
                  <a:schemeClr val="accent1"/>
                </a:solidFill>
                <a:latin typeface="+mj-lt"/>
                <a:ea typeface="Calibri" panose="020F0502020204030204" pitchFamily="34" charset="0"/>
              </a:rPr>
              <a:t>Share by types of innovation differ by </a:t>
            </a:r>
            <a:r>
              <a:rPr lang="en-US" sz="1400" b="1" i="1">
                <a:solidFill>
                  <a:schemeClr val="accent1"/>
                </a:solidFill>
                <a:ea typeface="Calibri" panose="020F0502020204030204" pitchFamily="34" charset="0"/>
              </a:rPr>
              <a:t>disease</a:t>
            </a:r>
            <a:endParaRPr lang="en-US" sz="1400" b="1" i="1" dirty="0">
              <a:solidFill>
                <a:schemeClr val="accent1"/>
              </a:solidFill>
              <a:latin typeface="+mj-lt"/>
            </a:endParaRPr>
          </a:p>
        </p:txBody>
      </p:sp>
      <p:sp>
        <p:nvSpPr>
          <p:cNvPr id="190" name="Rectangle 189">
            <a:extLst>
              <a:ext uri="{FF2B5EF4-FFF2-40B4-BE49-F238E27FC236}">
                <a16:creationId xmlns:a16="http://schemas.microsoft.com/office/drawing/2014/main" xmlns="" id="{A34578C0-D1C3-4B11-BA37-41C24BDC5D0D}"/>
              </a:ext>
            </a:extLst>
          </p:cNvPr>
          <p:cNvSpPr/>
          <p:nvPr/>
        </p:nvSpPr>
        <p:spPr>
          <a:xfrm>
            <a:off x="696913" y="4805363"/>
            <a:ext cx="4225926" cy="738664"/>
          </a:xfrm>
          <a:prstGeom prst="rect">
            <a:avLst/>
          </a:prstGeom>
        </p:spPr>
        <p:txBody>
          <a:bodyPr wrap="square">
            <a:spAutoFit/>
          </a:bodyPr>
          <a:lstStyle/>
          <a:p>
            <a:pPr algn="ctr">
              <a:spcBef>
                <a:spcPts val="600"/>
              </a:spcBef>
              <a:buClr>
                <a:schemeClr val="tx1"/>
              </a:buClr>
            </a:pPr>
            <a:r>
              <a:rPr lang="en-US" sz="1400" b="1" i="1" dirty="0">
                <a:solidFill>
                  <a:schemeClr val="accent1"/>
                </a:solidFill>
              </a:rPr>
              <a:t>173 products were </a:t>
            </a:r>
            <a:r>
              <a:rPr lang="en-US" sz="1400" b="1" i="1" dirty="0" err="1">
                <a:solidFill>
                  <a:schemeClr val="accent1"/>
                </a:solidFill>
              </a:rPr>
              <a:t>analysed</a:t>
            </a:r>
            <a:r>
              <a:rPr lang="en-US" sz="1400" b="1" i="1" dirty="0">
                <a:solidFill>
                  <a:schemeClr val="accent1"/>
                </a:solidFill>
              </a:rPr>
              <a:t> in detail across six disease areas, where such innovation have been active in the past years</a:t>
            </a:r>
          </a:p>
        </p:txBody>
      </p:sp>
      <p:sp>
        <p:nvSpPr>
          <p:cNvPr id="192" name="Rectangle 191">
            <a:extLst>
              <a:ext uri="{FF2B5EF4-FFF2-40B4-BE49-F238E27FC236}">
                <a16:creationId xmlns:a16="http://schemas.microsoft.com/office/drawing/2014/main" xmlns="" id="{9C2AFF5F-1772-4E1A-B2BF-D2736001E2E9}"/>
              </a:ext>
            </a:extLst>
          </p:cNvPr>
          <p:cNvSpPr/>
          <p:nvPr/>
        </p:nvSpPr>
        <p:spPr>
          <a:xfrm>
            <a:off x="511174" y="1624013"/>
            <a:ext cx="4552951" cy="4186943"/>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Tree>
    <p:extLst>
      <p:ext uri="{BB962C8B-B14F-4D97-AF65-F5344CB8AC3E}">
        <p14:creationId xmlns:p14="http://schemas.microsoft.com/office/powerpoint/2010/main" val="105166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 name="Object 88" hidden="1">
            <a:extLst>
              <a:ext uri="{FF2B5EF4-FFF2-40B4-BE49-F238E27FC236}">
                <a16:creationId xmlns:a16="http://schemas.microsoft.com/office/drawing/2014/main" xmlns="" id="{6D7E7116-4901-48A4-AAB4-0DC5235F0561}"/>
              </a:ext>
            </a:extLst>
          </p:cNvPr>
          <p:cNvGraphicFramePr>
            <a:graphicFrameLocks noChangeAspect="1"/>
          </p:cNvGraphicFramePr>
          <p:nvPr>
            <p:custDataLst>
              <p:tags r:id="rId2"/>
            </p:custDataLst>
            <p:extLst>
              <p:ext uri="{D42A27DB-BD31-4B8C-83A1-F6EECF244321}">
                <p14:modId xmlns:p14="http://schemas.microsoft.com/office/powerpoint/2010/main" val="3298535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6" imgW="216" imgH="216" progId="TCLayout.ActiveDocument.1">
                  <p:embed/>
                </p:oleObj>
              </mc:Choice>
              <mc:Fallback>
                <p:oleObj name="think-cell Slide" r:id="rId6" imgW="216" imgH="216" progId="TCLayout.ActiveDocument.1">
                  <p:embed/>
                  <p:pic>
                    <p:nvPicPr>
                      <p:cNvPr id="89" name="Object 88" hidden="1">
                        <a:extLst>
                          <a:ext uri="{FF2B5EF4-FFF2-40B4-BE49-F238E27FC236}">
                            <a16:creationId xmlns:a16="http://schemas.microsoft.com/office/drawing/2014/main" xmlns="" id="{6D7E7116-4901-48A4-AAB4-0DC5235F056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8" name="Rectangle 87" hidden="1">
            <a:extLst>
              <a:ext uri="{FF2B5EF4-FFF2-40B4-BE49-F238E27FC236}">
                <a16:creationId xmlns:a16="http://schemas.microsoft.com/office/drawing/2014/main" xmlns="" id="{F98CD757-41C2-4860-A0B9-131F54474E12}"/>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3" name="Title 2">
            <a:extLst>
              <a:ext uri="{FF2B5EF4-FFF2-40B4-BE49-F238E27FC236}">
                <a16:creationId xmlns:a16="http://schemas.microsoft.com/office/drawing/2014/main" xmlns="" id="{768AE8F0-94A0-433C-A0D9-EA0C12A15055}"/>
              </a:ext>
            </a:extLst>
          </p:cNvPr>
          <p:cNvSpPr>
            <a:spLocks noGrp="1"/>
          </p:cNvSpPr>
          <p:nvPr>
            <p:ph type="title"/>
          </p:nvPr>
        </p:nvSpPr>
        <p:spPr/>
        <p:txBody>
          <a:bodyPr/>
          <a:lstStyle/>
          <a:p>
            <a:r>
              <a:rPr lang="en-US"/>
              <a:t>Their benefits have been recognised in the literature</a:t>
            </a:r>
            <a:endParaRPr lang="en-US" dirty="0"/>
          </a:p>
        </p:txBody>
      </p:sp>
      <p:grpSp>
        <p:nvGrpSpPr>
          <p:cNvPr id="6" name="Group 5">
            <a:extLst>
              <a:ext uri="{FF2B5EF4-FFF2-40B4-BE49-F238E27FC236}">
                <a16:creationId xmlns:a16="http://schemas.microsoft.com/office/drawing/2014/main" xmlns="" id="{623A865A-0505-4BE5-A06B-5E7BBDC39318}"/>
              </a:ext>
            </a:extLst>
          </p:cNvPr>
          <p:cNvGrpSpPr/>
          <p:nvPr/>
        </p:nvGrpSpPr>
        <p:grpSpPr>
          <a:xfrm>
            <a:off x="426720" y="1655748"/>
            <a:ext cx="11338559" cy="3971558"/>
            <a:chOff x="426720" y="1976660"/>
            <a:chExt cx="11338559" cy="3971558"/>
          </a:xfrm>
        </p:grpSpPr>
        <p:sp>
          <p:nvSpPr>
            <p:cNvPr id="7" name="Rectangle 6">
              <a:extLst>
                <a:ext uri="{FF2B5EF4-FFF2-40B4-BE49-F238E27FC236}">
                  <a16:creationId xmlns:a16="http://schemas.microsoft.com/office/drawing/2014/main" xmlns="" id="{B5261317-2775-40DD-8700-2A3ABB9D9926}"/>
                </a:ext>
              </a:extLst>
            </p:cNvPr>
            <p:cNvSpPr/>
            <p:nvPr/>
          </p:nvSpPr>
          <p:spPr>
            <a:xfrm>
              <a:off x="1143662" y="2493937"/>
              <a:ext cx="2820175" cy="523220"/>
            </a:xfrm>
            <a:prstGeom prst="rect">
              <a:avLst/>
            </a:prstGeom>
            <a:solidFill>
              <a:schemeClr val="accent2">
                <a:lumMod val="20000"/>
                <a:lumOff val="80000"/>
              </a:schemeClr>
            </a:solidFill>
          </p:spPr>
          <p:txBody>
            <a:bodyPr wrap="square" anchor="ctr">
              <a:noAutofit/>
            </a:bodyPr>
            <a:lstStyle/>
            <a:p>
              <a:r>
                <a:rPr lang="en-US" sz="1400"/>
                <a:t>More suited treatments for specific patients</a:t>
              </a:r>
              <a:endParaRPr lang="en-US" sz="1400" dirty="0"/>
            </a:p>
          </p:txBody>
        </p:sp>
        <p:sp>
          <p:nvSpPr>
            <p:cNvPr id="8" name="Rectangle 7">
              <a:extLst>
                <a:ext uri="{FF2B5EF4-FFF2-40B4-BE49-F238E27FC236}">
                  <a16:creationId xmlns:a16="http://schemas.microsoft.com/office/drawing/2014/main" xmlns="" id="{AC0D5964-54C7-47C8-8135-62B6759787C1}"/>
                </a:ext>
              </a:extLst>
            </p:cNvPr>
            <p:cNvSpPr/>
            <p:nvPr/>
          </p:nvSpPr>
          <p:spPr>
            <a:xfrm>
              <a:off x="1143662" y="3204512"/>
              <a:ext cx="2820175" cy="523220"/>
            </a:xfrm>
            <a:prstGeom prst="rect">
              <a:avLst/>
            </a:prstGeom>
            <a:solidFill>
              <a:schemeClr val="accent2">
                <a:lumMod val="20000"/>
                <a:lumOff val="80000"/>
              </a:schemeClr>
            </a:solidFill>
          </p:spPr>
          <p:txBody>
            <a:bodyPr wrap="square" anchor="ctr">
              <a:noAutofit/>
            </a:bodyPr>
            <a:lstStyle/>
            <a:p>
              <a:r>
                <a:rPr lang="en-US" sz="1400"/>
                <a:t>Improved safety/tolerability (fewer AEs)</a:t>
              </a:r>
              <a:endParaRPr lang="en-US" sz="1400" dirty="0"/>
            </a:p>
          </p:txBody>
        </p:sp>
        <p:sp>
          <p:nvSpPr>
            <p:cNvPr id="9" name="Rectangle 8">
              <a:extLst>
                <a:ext uri="{FF2B5EF4-FFF2-40B4-BE49-F238E27FC236}">
                  <a16:creationId xmlns:a16="http://schemas.microsoft.com/office/drawing/2014/main" xmlns="" id="{2257CC7A-F79B-42C8-9206-883BF3161D21}"/>
                </a:ext>
              </a:extLst>
            </p:cNvPr>
            <p:cNvSpPr/>
            <p:nvPr/>
          </p:nvSpPr>
          <p:spPr>
            <a:xfrm>
              <a:off x="1143661" y="4625662"/>
              <a:ext cx="2820176" cy="523220"/>
            </a:xfrm>
            <a:prstGeom prst="rect">
              <a:avLst/>
            </a:prstGeom>
            <a:solidFill>
              <a:schemeClr val="accent2">
                <a:lumMod val="20000"/>
                <a:lumOff val="80000"/>
              </a:schemeClr>
            </a:solidFill>
          </p:spPr>
          <p:txBody>
            <a:bodyPr wrap="square" anchor="ctr">
              <a:noAutofit/>
            </a:bodyPr>
            <a:lstStyle/>
            <a:p>
              <a:r>
                <a:rPr lang="en-US" sz="1400"/>
                <a:t>Enhanced Adherence/Improved Patient convenience/QoL</a:t>
              </a:r>
              <a:endParaRPr lang="en-US" sz="1400" dirty="0"/>
            </a:p>
          </p:txBody>
        </p:sp>
        <p:sp>
          <p:nvSpPr>
            <p:cNvPr id="10" name="Rectangle 9">
              <a:extLst>
                <a:ext uri="{FF2B5EF4-FFF2-40B4-BE49-F238E27FC236}">
                  <a16:creationId xmlns:a16="http://schemas.microsoft.com/office/drawing/2014/main" xmlns="" id="{3F4A1CEC-DC1E-4745-8113-646CFF6AA2DC}"/>
                </a:ext>
              </a:extLst>
            </p:cNvPr>
            <p:cNvSpPr/>
            <p:nvPr/>
          </p:nvSpPr>
          <p:spPr>
            <a:xfrm>
              <a:off x="1143662" y="3915087"/>
              <a:ext cx="2820175" cy="523220"/>
            </a:xfrm>
            <a:prstGeom prst="rect">
              <a:avLst/>
            </a:prstGeom>
            <a:solidFill>
              <a:schemeClr val="accent2">
                <a:lumMod val="20000"/>
                <a:lumOff val="80000"/>
              </a:schemeClr>
            </a:solidFill>
          </p:spPr>
          <p:txBody>
            <a:bodyPr wrap="square" anchor="ctr">
              <a:noAutofit/>
            </a:bodyPr>
            <a:lstStyle/>
            <a:p>
              <a:r>
                <a:rPr lang="en-US" sz="1400"/>
                <a:t>Higher efficacy (First-in-class may not be best-in-class efficacy)</a:t>
              </a:r>
              <a:endParaRPr lang="en-US" sz="1400" dirty="0"/>
            </a:p>
          </p:txBody>
        </p:sp>
        <p:sp>
          <p:nvSpPr>
            <p:cNvPr id="11" name="Rectangle 10">
              <a:extLst>
                <a:ext uri="{FF2B5EF4-FFF2-40B4-BE49-F238E27FC236}">
                  <a16:creationId xmlns:a16="http://schemas.microsoft.com/office/drawing/2014/main" xmlns="" id="{843590A3-32CA-4426-830D-B31281FBCAA1}"/>
                </a:ext>
              </a:extLst>
            </p:cNvPr>
            <p:cNvSpPr/>
            <p:nvPr/>
          </p:nvSpPr>
          <p:spPr>
            <a:xfrm>
              <a:off x="5007439" y="3204512"/>
              <a:ext cx="2820175" cy="523220"/>
            </a:xfrm>
            <a:prstGeom prst="rect">
              <a:avLst/>
            </a:prstGeom>
            <a:solidFill>
              <a:schemeClr val="accent3">
                <a:lumMod val="20000"/>
                <a:lumOff val="80000"/>
              </a:schemeClr>
            </a:solidFill>
          </p:spPr>
          <p:txBody>
            <a:bodyPr wrap="square" anchor="ctr">
              <a:noAutofit/>
            </a:bodyPr>
            <a:lstStyle/>
            <a:p>
              <a:r>
                <a:rPr lang="en-US" sz="1400"/>
                <a:t>Overall budget saving due to the patient benefits</a:t>
              </a:r>
              <a:endParaRPr lang="en-US" sz="1400" dirty="0"/>
            </a:p>
          </p:txBody>
        </p:sp>
        <p:sp>
          <p:nvSpPr>
            <p:cNvPr id="12" name="Rectangle 11">
              <a:extLst>
                <a:ext uri="{FF2B5EF4-FFF2-40B4-BE49-F238E27FC236}">
                  <a16:creationId xmlns:a16="http://schemas.microsoft.com/office/drawing/2014/main" xmlns="" id="{377DC15E-4102-403B-84BD-38B8364CC89C}"/>
                </a:ext>
              </a:extLst>
            </p:cNvPr>
            <p:cNvSpPr/>
            <p:nvPr/>
          </p:nvSpPr>
          <p:spPr>
            <a:xfrm>
              <a:off x="5007439" y="2493937"/>
              <a:ext cx="2820175" cy="523220"/>
            </a:xfrm>
            <a:prstGeom prst="rect">
              <a:avLst/>
            </a:prstGeom>
            <a:solidFill>
              <a:schemeClr val="accent3">
                <a:lumMod val="20000"/>
                <a:lumOff val="80000"/>
              </a:schemeClr>
            </a:solidFill>
          </p:spPr>
          <p:txBody>
            <a:bodyPr wrap="square" anchor="ctr">
              <a:noAutofit/>
            </a:bodyPr>
            <a:lstStyle/>
            <a:p>
              <a:r>
                <a:rPr lang="en-US" sz="1400"/>
                <a:t>Price competition</a:t>
              </a:r>
              <a:endParaRPr lang="en-US" sz="1400" dirty="0"/>
            </a:p>
          </p:txBody>
        </p:sp>
        <p:sp>
          <p:nvSpPr>
            <p:cNvPr id="13" name="Rectangle 12">
              <a:extLst>
                <a:ext uri="{FF2B5EF4-FFF2-40B4-BE49-F238E27FC236}">
                  <a16:creationId xmlns:a16="http://schemas.microsoft.com/office/drawing/2014/main" xmlns="" id="{357DED7B-7398-43CF-BF03-543D63686BC4}"/>
                </a:ext>
              </a:extLst>
            </p:cNvPr>
            <p:cNvSpPr/>
            <p:nvPr/>
          </p:nvSpPr>
          <p:spPr>
            <a:xfrm>
              <a:off x="5007439" y="3915087"/>
              <a:ext cx="2820175" cy="523220"/>
            </a:xfrm>
            <a:prstGeom prst="rect">
              <a:avLst/>
            </a:prstGeom>
            <a:solidFill>
              <a:schemeClr val="accent3">
                <a:lumMod val="20000"/>
                <a:lumOff val="80000"/>
              </a:schemeClr>
            </a:solidFill>
          </p:spPr>
          <p:txBody>
            <a:bodyPr wrap="square" anchor="ctr">
              <a:noAutofit/>
            </a:bodyPr>
            <a:lstStyle/>
            <a:p>
              <a:r>
                <a:rPr lang="en-US" sz="1400"/>
                <a:t>Better understanding of the class</a:t>
              </a:r>
              <a:endParaRPr lang="en-US" sz="1400" dirty="0"/>
            </a:p>
          </p:txBody>
        </p:sp>
        <p:sp>
          <p:nvSpPr>
            <p:cNvPr id="14" name="Rectangle 13">
              <a:extLst>
                <a:ext uri="{FF2B5EF4-FFF2-40B4-BE49-F238E27FC236}">
                  <a16:creationId xmlns:a16="http://schemas.microsoft.com/office/drawing/2014/main" xmlns="" id="{3DB069AD-FF89-484F-B48A-A36BDC8DAD1D}"/>
                </a:ext>
              </a:extLst>
            </p:cNvPr>
            <p:cNvSpPr/>
            <p:nvPr/>
          </p:nvSpPr>
          <p:spPr>
            <a:xfrm>
              <a:off x="5007439" y="4625662"/>
              <a:ext cx="2820175" cy="523220"/>
            </a:xfrm>
            <a:prstGeom prst="rect">
              <a:avLst/>
            </a:prstGeom>
            <a:solidFill>
              <a:schemeClr val="accent3">
                <a:lumMod val="20000"/>
                <a:lumOff val="80000"/>
              </a:schemeClr>
            </a:solidFill>
          </p:spPr>
          <p:txBody>
            <a:bodyPr wrap="square" anchor="ctr">
              <a:noAutofit/>
            </a:bodyPr>
            <a:lstStyle/>
            <a:p>
              <a:pPr lvl="0">
                <a:defRPr/>
              </a:pPr>
              <a:r>
                <a:rPr lang="en-US" sz="1400"/>
                <a:t>Simplified monitoring by physician</a:t>
              </a:r>
              <a:endParaRPr lang="en-US" sz="1400" dirty="0"/>
            </a:p>
          </p:txBody>
        </p:sp>
        <p:grpSp>
          <p:nvGrpSpPr>
            <p:cNvPr id="15" name="Group 14">
              <a:extLst>
                <a:ext uri="{FF2B5EF4-FFF2-40B4-BE49-F238E27FC236}">
                  <a16:creationId xmlns:a16="http://schemas.microsoft.com/office/drawing/2014/main" xmlns="" id="{A89DB837-E7ED-411F-A8FB-E771A88BBFCA}"/>
                </a:ext>
              </a:extLst>
            </p:cNvPr>
            <p:cNvGrpSpPr/>
            <p:nvPr/>
          </p:nvGrpSpPr>
          <p:grpSpPr>
            <a:xfrm rot="10800000" flipH="1" flipV="1">
              <a:off x="508308" y="3939077"/>
              <a:ext cx="491771" cy="475240"/>
              <a:chOff x="4037013" y="1362076"/>
              <a:chExt cx="4125913" cy="4125913"/>
            </a:xfrm>
            <a:solidFill>
              <a:schemeClr val="accent2"/>
            </a:solidFill>
          </p:grpSpPr>
          <p:sp>
            <p:nvSpPr>
              <p:cNvPr id="78" name="Freeform 34">
                <a:extLst>
                  <a:ext uri="{FF2B5EF4-FFF2-40B4-BE49-F238E27FC236}">
                    <a16:creationId xmlns:a16="http://schemas.microsoft.com/office/drawing/2014/main" xmlns="" id="{20E3C6F1-FC1C-4214-BE61-BDFF41B243BB}"/>
                  </a:ext>
                </a:extLst>
              </p:cNvPr>
              <p:cNvSpPr>
                <a:spLocks/>
              </p:cNvSpPr>
              <p:nvPr/>
            </p:nvSpPr>
            <p:spPr bwMode="auto">
              <a:xfrm>
                <a:off x="4037013" y="2238376"/>
                <a:ext cx="3249613" cy="3249613"/>
              </a:xfrm>
              <a:custGeom>
                <a:avLst/>
                <a:gdLst>
                  <a:gd name="T0" fmla="*/ 1933 w 2047"/>
                  <a:gd name="T1" fmla="*/ 1933 h 2047"/>
                  <a:gd name="T2" fmla="*/ 114 w 2047"/>
                  <a:gd name="T3" fmla="*/ 1933 h 2047"/>
                  <a:gd name="T4" fmla="*/ 114 w 2047"/>
                  <a:gd name="T5" fmla="*/ 114 h 2047"/>
                  <a:gd name="T6" fmla="*/ 261 w 2047"/>
                  <a:gd name="T7" fmla="*/ 114 h 2047"/>
                  <a:gd name="T8" fmla="*/ 261 w 2047"/>
                  <a:gd name="T9" fmla="*/ 0 h 2047"/>
                  <a:gd name="T10" fmla="*/ 0 w 2047"/>
                  <a:gd name="T11" fmla="*/ 0 h 2047"/>
                  <a:gd name="T12" fmla="*/ 0 w 2047"/>
                  <a:gd name="T13" fmla="*/ 2047 h 2047"/>
                  <a:gd name="T14" fmla="*/ 2047 w 2047"/>
                  <a:gd name="T15" fmla="*/ 2047 h 2047"/>
                  <a:gd name="T16" fmla="*/ 2047 w 2047"/>
                  <a:gd name="T17" fmla="*/ 1801 h 2047"/>
                  <a:gd name="T18" fmla="*/ 1933 w 2047"/>
                  <a:gd name="T19" fmla="*/ 1801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4" y="1933"/>
                    </a:lnTo>
                    <a:lnTo>
                      <a:pt x="114" y="114"/>
                    </a:lnTo>
                    <a:lnTo>
                      <a:pt x="261" y="114"/>
                    </a:lnTo>
                    <a:lnTo>
                      <a:pt x="261" y="0"/>
                    </a:lnTo>
                    <a:lnTo>
                      <a:pt x="0" y="0"/>
                    </a:lnTo>
                    <a:lnTo>
                      <a:pt x="0" y="2047"/>
                    </a:lnTo>
                    <a:lnTo>
                      <a:pt x="2047" y="2047"/>
                    </a:lnTo>
                    <a:lnTo>
                      <a:pt x="2047" y="1801"/>
                    </a:lnTo>
                    <a:lnTo>
                      <a:pt x="1933" y="1801"/>
                    </a:lnTo>
                    <a:lnTo>
                      <a:pt x="1933"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35">
                <a:extLst>
                  <a:ext uri="{FF2B5EF4-FFF2-40B4-BE49-F238E27FC236}">
                    <a16:creationId xmlns:a16="http://schemas.microsoft.com/office/drawing/2014/main" xmlns="" id="{350BC159-B591-4E9E-AA99-0C1771F882C5}"/>
                  </a:ext>
                </a:extLst>
              </p:cNvPr>
              <p:cNvSpPr>
                <a:spLocks noEditPoints="1"/>
              </p:cNvSpPr>
              <p:nvPr/>
            </p:nvSpPr>
            <p:spPr bwMode="auto">
              <a:xfrm>
                <a:off x="4605338" y="1362076"/>
                <a:ext cx="3557588" cy="3557588"/>
              </a:xfrm>
              <a:custGeom>
                <a:avLst/>
                <a:gdLst>
                  <a:gd name="T0" fmla="*/ 854 w 946"/>
                  <a:gd name="T1" fmla="*/ 443 h 946"/>
                  <a:gd name="T2" fmla="*/ 940 w 946"/>
                  <a:gd name="T3" fmla="*/ 351 h 946"/>
                  <a:gd name="T4" fmla="*/ 762 w 946"/>
                  <a:gd name="T5" fmla="*/ 222 h 946"/>
                  <a:gd name="T6" fmla="*/ 748 w 946"/>
                  <a:gd name="T7" fmla="*/ 86 h 946"/>
                  <a:gd name="T8" fmla="*/ 555 w 946"/>
                  <a:gd name="T9" fmla="*/ 6 h 946"/>
                  <a:gd name="T10" fmla="*/ 449 w 946"/>
                  <a:gd name="T11" fmla="*/ 92 h 946"/>
                  <a:gd name="T12" fmla="*/ 357 w 946"/>
                  <a:gd name="T13" fmla="*/ 6 h 946"/>
                  <a:gd name="T14" fmla="*/ 203 w 946"/>
                  <a:gd name="T15" fmla="*/ 126 h 946"/>
                  <a:gd name="T16" fmla="*/ 131 w 946"/>
                  <a:gd name="T17" fmla="*/ 198 h 946"/>
                  <a:gd name="T18" fmla="*/ 11 w 946"/>
                  <a:gd name="T19" fmla="*/ 351 h 946"/>
                  <a:gd name="T20" fmla="*/ 98 w 946"/>
                  <a:gd name="T21" fmla="*/ 443 h 946"/>
                  <a:gd name="T22" fmla="*/ 11 w 946"/>
                  <a:gd name="T23" fmla="*/ 589 h 946"/>
                  <a:gd name="T24" fmla="*/ 131 w 946"/>
                  <a:gd name="T25" fmla="*/ 743 h 946"/>
                  <a:gd name="T26" fmla="*/ 203 w 946"/>
                  <a:gd name="T27" fmla="*/ 815 h 946"/>
                  <a:gd name="T28" fmla="*/ 425 w 946"/>
                  <a:gd name="T29" fmla="*/ 907 h 946"/>
                  <a:gd name="T30" fmla="*/ 527 w 946"/>
                  <a:gd name="T31" fmla="*/ 907 h 946"/>
                  <a:gd name="T32" fmla="*/ 595 w 946"/>
                  <a:gd name="T33" fmla="*/ 935 h 946"/>
                  <a:gd name="T34" fmla="*/ 724 w 946"/>
                  <a:gd name="T35" fmla="*/ 757 h 946"/>
                  <a:gd name="T36" fmla="*/ 888 w 946"/>
                  <a:gd name="T37" fmla="*/ 715 h 946"/>
                  <a:gd name="T38" fmla="*/ 912 w 946"/>
                  <a:gd name="T39" fmla="*/ 521 h 946"/>
                  <a:gd name="T40" fmla="*/ 839 w 946"/>
                  <a:gd name="T41" fmla="*/ 698 h 946"/>
                  <a:gd name="T42" fmla="*/ 680 w 946"/>
                  <a:gd name="T43" fmla="*/ 730 h 946"/>
                  <a:gd name="T44" fmla="*/ 702 w 946"/>
                  <a:gd name="T45" fmla="*/ 839 h 946"/>
                  <a:gd name="T46" fmla="*/ 571 w 946"/>
                  <a:gd name="T47" fmla="*/ 888 h 946"/>
                  <a:gd name="T48" fmla="*/ 436 w 946"/>
                  <a:gd name="T49" fmla="*/ 799 h 946"/>
                  <a:gd name="T50" fmla="*/ 375 w 946"/>
                  <a:gd name="T51" fmla="*/ 890 h 946"/>
                  <a:gd name="T52" fmla="*/ 286 w 946"/>
                  <a:gd name="T53" fmla="*/ 742 h 946"/>
                  <a:gd name="T54" fmla="*/ 204 w 946"/>
                  <a:gd name="T55" fmla="*/ 660 h 946"/>
                  <a:gd name="T56" fmla="*/ 107 w 946"/>
                  <a:gd name="T57" fmla="*/ 696 h 946"/>
                  <a:gd name="T58" fmla="*/ 149 w 946"/>
                  <a:gd name="T59" fmla="*/ 528 h 946"/>
                  <a:gd name="T60" fmla="*/ 149 w 946"/>
                  <a:gd name="T61" fmla="*/ 413 h 946"/>
                  <a:gd name="T62" fmla="*/ 107 w 946"/>
                  <a:gd name="T63" fmla="*/ 244 h 946"/>
                  <a:gd name="T64" fmla="*/ 204 w 946"/>
                  <a:gd name="T65" fmla="*/ 280 h 946"/>
                  <a:gd name="T66" fmla="*/ 286 w 946"/>
                  <a:gd name="T67" fmla="*/ 199 h 946"/>
                  <a:gd name="T68" fmla="*/ 250 w 946"/>
                  <a:gd name="T69" fmla="*/ 102 h 946"/>
                  <a:gd name="T70" fmla="*/ 418 w 946"/>
                  <a:gd name="T71" fmla="*/ 144 h 946"/>
                  <a:gd name="T72" fmla="*/ 533 w 946"/>
                  <a:gd name="T73" fmla="*/ 144 h 946"/>
                  <a:gd name="T74" fmla="*/ 573 w 946"/>
                  <a:gd name="T75" fmla="*/ 50 h 946"/>
                  <a:gd name="T76" fmla="*/ 704 w 946"/>
                  <a:gd name="T77" fmla="*/ 104 h 946"/>
                  <a:gd name="T78" fmla="*/ 680 w 946"/>
                  <a:gd name="T79" fmla="*/ 210 h 946"/>
                  <a:gd name="T80" fmla="*/ 839 w 946"/>
                  <a:gd name="T81" fmla="*/ 242 h 946"/>
                  <a:gd name="T82" fmla="*/ 896 w 946"/>
                  <a:gd name="T83" fmla="*/ 370 h 946"/>
                  <a:gd name="T84" fmla="*/ 802 w 946"/>
                  <a:gd name="T85" fmla="*/ 413 h 946"/>
                  <a:gd name="T86" fmla="*/ 802 w 946"/>
                  <a:gd name="T87" fmla="*/ 528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6" h="946">
                    <a:moveTo>
                      <a:pt x="912" y="521"/>
                    </a:moveTo>
                    <a:cubicBezTo>
                      <a:pt x="854" y="497"/>
                      <a:pt x="854" y="497"/>
                      <a:pt x="854" y="497"/>
                    </a:cubicBezTo>
                    <a:cubicBezTo>
                      <a:pt x="855" y="479"/>
                      <a:pt x="855" y="461"/>
                      <a:pt x="854" y="443"/>
                    </a:cubicBezTo>
                    <a:cubicBezTo>
                      <a:pt x="912" y="419"/>
                      <a:pt x="912" y="419"/>
                      <a:pt x="912" y="419"/>
                    </a:cubicBezTo>
                    <a:cubicBezTo>
                      <a:pt x="925" y="414"/>
                      <a:pt x="935" y="404"/>
                      <a:pt x="940" y="391"/>
                    </a:cubicBezTo>
                    <a:cubicBezTo>
                      <a:pt x="946" y="378"/>
                      <a:pt x="946" y="364"/>
                      <a:pt x="940" y="351"/>
                    </a:cubicBezTo>
                    <a:cubicBezTo>
                      <a:pt x="888" y="226"/>
                      <a:pt x="888" y="226"/>
                      <a:pt x="888" y="226"/>
                    </a:cubicBezTo>
                    <a:cubicBezTo>
                      <a:pt x="877" y="199"/>
                      <a:pt x="847" y="187"/>
                      <a:pt x="820" y="198"/>
                    </a:cubicBezTo>
                    <a:cubicBezTo>
                      <a:pt x="762" y="222"/>
                      <a:pt x="762" y="222"/>
                      <a:pt x="762" y="222"/>
                    </a:cubicBezTo>
                    <a:cubicBezTo>
                      <a:pt x="750" y="208"/>
                      <a:pt x="738" y="196"/>
                      <a:pt x="724" y="184"/>
                    </a:cubicBezTo>
                    <a:cubicBezTo>
                      <a:pt x="748" y="126"/>
                      <a:pt x="748" y="126"/>
                      <a:pt x="748" y="126"/>
                    </a:cubicBezTo>
                    <a:cubicBezTo>
                      <a:pt x="754" y="113"/>
                      <a:pt x="754" y="99"/>
                      <a:pt x="748" y="86"/>
                    </a:cubicBezTo>
                    <a:cubicBezTo>
                      <a:pt x="743" y="73"/>
                      <a:pt x="733" y="63"/>
                      <a:pt x="720" y="58"/>
                    </a:cubicBezTo>
                    <a:cubicBezTo>
                      <a:pt x="595" y="6"/>
                      <a:pt x="595" y="6"/>
                      <a:pt x="595" y="6"/>
                    </a:cubicBezTo>
                    <a:cubicBezTo>
                      <a:pt x="582" y="0"/>
                      <a:pt x="568" y="0"/>
                      <a:pt x="555" y="6"/>
                    </a:cubicBezTo>
                    <a:cubicBezTo>
                      <a:pt x="542" y="11"/>
                      <a:pt x="532" y="21"/>
                      <a:pt x="527" y="34"/>
                    </a:cubicBezTo>
                    <a:cubicBezTo>
                      <a:pt x="503" y="92"/>
                      <a:pt x="503" y="92"/>
                      <a:pt x="503" y="92"/>
                    </a:cubicBezTo>
                    <a:cubicBezTo>
                      <a:pt x="485" y="91"/>
                      <a:pt x="467" y="91"/>
                      <a:pt x="449" y="92"/>
                    </a:cubicBezTo>
                    <a:cubicBezTo>
                      <a:pt x="425" y="34"/>
                      <a:pt x="425" y="34"/>
                      <a:pt x="425" y="34"/>
                    </a:cubicBezTo>
                    <a:cubicBezTo>
                      <a:pt x="419" y="21"/>
                      <a:pt x="409" y="11"/>
                      <a:pt x="397" y="6"/>
                    </a:cubicBezTo>
                    <a:cubicBezTo>
                      <a:pt x="384" y="0"/>
                      <a:pt x="370" y="0"/>
                      <a:pt x="357" y="6"/>
                    </a:cubicBezTo>
                    <a:cubicBezTo>
                      <a:pt x="232" y="58"/>
                      <a:pt x="232" y="58"/>
                      <a:pt x="232" y="58"/>
                    </a:cubicBezTo>
                    <a:cubicBezTo>
                      <a:pt x="219" y="63"/>
                      <a:pt x="209" y="73"/>
                      <a:pt x="203" y="86"/>
                    </a:cubicBezTo>
                    <a:cubicBezTo>
                      <a:pt x="198" y="99"/>
                      <a:pt x="198" y="113"/>
                      <a:pt x="203" y="126"/>
                    </a:cubicBezTo>
                    <a:cubicBezTo>
                      <a:pt x="228" y="184"/>
                      <a:pt x="228" y="184"/>
                      <a:pt x="228" y="184"/>
                    </a:cubicBezTo>
                    <a:cubicBezTo>
                      <a:pt x="214" y="196"/>
                      <a:pt x="201" y="208"/>
                      <a:pt x="190" y="222"/>
                    </a:cubicBezTo>
                    <a:cubicBezTo>
                      <a:pt x="131" y="198"/>
                      <a:pt x="131" y="198"/>
                      <a:pt x="131" y="198"/>
                    </a:cubicBezTo>
                    <a:cubicBezTo>
                      <a:pt x="118" y="193"/>
                      <a:pt x="104" y="193"/>
                      <a:pt x="91" y="198"/>
                    </a:cubicBezTo>
                    <a:cubicBezTo>
                      <a:pt x="78" y="203"/>
                      <a:pt x="68" y="213"/>
                      <a:pt x="63" y="226"/>
                    </a:cubicBezTo>
                    <a:cubicBezTo>
                      <a:pt x="11" y="351"/>
                      <a:pt x="11" y="351"/>
                      <a:pt x="11" y="351"/>
                    </a:cubicBezTo>
                    <a:cubicBezTo>
                      <a:pt x="6" y="364"/>
                      <a:pt x="6" y="378"/>
                      <a:pt x="11" y="391"/>
                    </a:cubicBezTo>
                    <a:cubicBezTo>
                      <a:pt x="17" y="404"/>
                      <a:pt x="27" y="414"/>
                      <a:pt x="39" y="419"/>
                    </a:cubicBezTo>
                    <a:cubicBezTo>
                      <a:pt x="98" y="443"/>
                      <a:pt x="98" y="443"/>
                      <a:pt x="98" y="443"/>
                    </a:cubicBezTo>
                    <a:cubicBezTo>
                      <a:pt x="97" y="461"/>
                      <a:pt x="97" y="479"/>
                      <a:pt x="98" y="497"/>
                    </a:cubicBezTo>
                    <a:cubicBezTo>
                      <a:pt x="39" y="521"/>
                      <a:pt x="39" y="521"/>
                      <a:pt x="39" y="521"/>
                    </a:cubicBezTo>
                    <a:cubicBezTo>
                      <a:pt x="13" y="532"/>
                      <a:pt x="0" y="563"/>
                      <a:pt x="11" y="589"/>
                    </a:cubicBezTo>
                    <a:cubicBezTo>
                      <a:pt x="63" y="715"/>
                      <a:pt x="63" y="715"/>
                      <a:pt x="63" y="715"/>
                    </a:cubicBezTo>
                    <a:cubicBezTo>
                      <a:pt x="68" y="727"/>
                      <a:pt x="78" y="737"/>
                      <a:pt x="91" y="743"/>
                    </a:cubicBezTo>
                    <a:cubicBezTo>
                      <a:pt x="104" y="748"/>
                      <a:pt x="118" y="748"/>
                      <a:pt x="131" y="743"/>
                    </a:cubicBezTo>
                    <a:cubicBezTo>
                      <a:pt x="190" y="719"/>
                      <a:pt x="190" y="719"/>
                      <a:pt x="190" y="719"/>
                    </a:cubicBezTo>
                    <a:cubicBezTo>
                      <a:pt x="201" y="732"/>
                      <a:pt x="214" y="745"/>
                      <a:pt x="228" y="757"/>
                    </a:cubicBezTo>
                    <a:cubicBezTo>
                      <a:pt x="203" y="815"/>
                      <a:pt x="203" y="815"/>
                      <a:pt x="203" y="815"/>
                    </a:cubicBezTo>
                    <a:cubicBezTo>
                      <a:pt x="192" y="841"/>
                      <a:pt x="205" y="872"/>
                      <a:pt x="232" y="883"/>
                    </a:cubicBezTo>
                    <a:cubicBezTo>
                      <a:pt x="357" y="935"/>
                      <a:pt x="357" y="935"/>
                      <a:pt x="357" y="935"/>
                    </a:cubicBezTo>
                    <a:cubicBezTo>
                      <a:pt x="383" y="946"/>
                      <a:pt x="414" y="933"/>
                      <a:pt x="425" y="907"/>
                    </a:cubicBezTo>
                    <a:cubicBezTo>
                      <a:pt x="449" y="848"/>
                      <a:pt x="449" y="848"/>
                      <a:pt x="449" y="848"/>
                    </a:cubicBezTo>
                    <a:cubicBezTo>
                      <a:pt x="467" y="850"/>
                      <a:pt x="485" y="850"/>
                      <a:pt x="503" y="848"/>
                    </a:cubicBezTo>
                    <a:cubicBezTo>
                      <a:pt x="527" y="907"/>
                      <a:pt x="527" y="907"/>
                      <a:pt x="527" y="907"/>
                    </a:cubicBezTo>
                    <a:cubicBezTo>
                      <a:pt x="532" y="919"/>
                      <a:pt x="542" y="929"/>
                      <a:pt x="555" y="935"/>
                    </a:cubicBezTo>
                    <a:cubicBezTo>
                      <a:pt x="561" y="937"/>
                      <a:pt x="568" y="939"/>
                      <a:pt x="575" y="939"/>
                    </a:cubicBezTo>
                    <a:cubicBezTo>
                      <a:pt x="582" y="939"/>
                      <a:pt x="588" y="937"/>
                      <a:pt x="595" y="935"/>
                    </a:cubicBezTo>
                    <a:cubicBezTo>
                      <a:pt x="720" y="883"/>
                      <a:pt x="720" y="883"/>
                      <a:pt x="720" y="883"/>
                    </a:cubicBezTo>
                    <a:cubicBezTo>
                      <a:pt x="747" y="872"/>
                      <a:pt x="759" y="841"/>
                      <a:pt x="748" y="815"/>
                    </a:cubicBezTo>
                    <a:cubicBezTo>
                      <a:pt x="724" y="757"/>
                      <a:pt x="724" y="757"/>
                      <a:pt x="724" y="757"/>
                    </a:cubicBezTo>
                    <a:cubicBezTo>
                      <a:pt x="738" y="745"/>
                      <a:pt x="750" y="732"/>
                      <a:pt x="762" y="719"/>
                    </a:cubicBezTo>
                    <a:cubicBezTo>
                      <a:pt x="820" y="743"/>
                      <a:pt x="820" y="743"/>
                      <a:pt x="820" y="743"/>
                    </a:cubicBezTo>
                    <a:cubicBezTo>
                      <a:pt x="847" y="754"/>
                      <a:pt x="877" y="741"/>
                      <a:pt x="888" y="715"/>
                    </a:cubicBezTo>
                    <a:cubicBezTo>
                      <a:pt x="940" y="589"/>
                      <a:pt x="940" y="589"/>
                      <a:pt x="940" y="589"/>
                    </a:cubicBezTo>
                    <a:cubicBezTo>
                      <a:pt x="946" y="577"/>
                      <a:pt x="946" y="562"/>
                      <a:pt x="940" y="550"/>
                    </a:cubicBezTo>
                    <a:cubicBezTo>
                      <a:pt x="935" y="537"/>
                      <a:pt x="925" y="527"/>
                      <a:pt x="912" y="521"/>
                    </a:cubicBezTo>
                    <a:close/>
                    <a:moveTo>
                      <a:pt x="896" y="571"/>
                    </a:moveTo>
                    <a:cubicBezTo>
                      <a:pt x="844" y="696"/>
                      <a:pt x="844" y="696"/>
                      <a:pt x="844" y="696"/>
                    </a:cubicBezTo>
                    <a:cubicBezTo>
                      <a:pt x="843" y="698"/>
                      <a:pt x="841" y="699"/>
                      <a:pt x="839" y="698"/>
                    </a:cubicBezTo>
                    <a:cubicBezTo>
                      <a:pt x="747" y="660"/>
                      <a:pt x="747" y="660"/>
                      <a:pt x="747" y="660"/>
                    </a:cubicBezTo>
                    <a:cubicBezTo>
                      <a:pt x="736" y="675"/>
                      <a:pt x="736" y="675"/>
                      <a:pt x="736" y="675"/>
                    </a:cubicBezTo>
                    <a:cubicBezTo>
                      <a:pt x="720" y="695"/>
                      <a:pt x="701" y="714"/>
                      <a:pt x="680" y="730"/>
                    </a:cubicBezTo>
                    <a:cubicBezTo>
                      <a:pt x="666" y="742"/>
                      <a:pt x="666" y="742"/>
                      <a:pt x="666" y="742"/>
                    </a:cubicBezTo>
                    <a:cubicBezTo>
                      <a:pt x="704" y="833"/>
                      <a:pt x="704" y="833"/>
                      <a:pt x="704" y="833"/>
                    </a:cubicBezTo>
                    <a:cubicBezTo>
                      <a:pt x="705" y="835"/>
                      <a:pt x="704" y="838"/>
                      <a:pt x="702" y="839"/>
                    </a:cubicBezTo>
                    <a:cubicBezTo>
                      <a:pt x="577" y="890"/>
                      <a:pt x="577" y="890"/>
                      <a:pt x="577" y="890"/>
                    </a:cubicBezTo>
                    <a:cubicBezTo>
                      <a:pt x="575" y="891"/>
                      <a:pt x="574" y="891"/>
                      <a:pt x="573" y="890"/>
                    </a:cubicBezTo>
                    <a:cubicBezTo>
                      <a:pt x="573" y="890"/>
                      <a:pt x="572" y="889"/>
                      <a:pt x="571" y="888"/>
                    </a:cubicBezTo>
                    <a:cubicBezTo>
                      <a:pt x="533" y="797"/>
                      <a:pt x="533" y="797"/>
                      <a:pt x="533" y="797"/>
                    </a:cubicBezTo>
                    <a:cubicBezTo>
                      <a:pt x="515" y="799"/>
                      <a:pt x="515" y="799"/>
                      <a:pt x="515" y="799"/>
                    </a:cubicBezTo>
                    <a:cubicBezTo>
                      <a:pt x="489" y="802"/>
                      <a:pt x="463" y="802"/>
                      <a:pt x="436" y="799"/>
                    </a:cubicBezTo>
                    <a:cubicBezTo>
                      <a:pt x="418" y="797"/>
                      <a:pt x="418" y="797"/>
                      <a:pt x="418" y="797"/>
                    </a:cubicBezTo>
                    <a:cubicBezTo>
                      <a:pt x="380" y="888"/>
                      <a:pt x="380" y="888"/>
                      <a:pt x="380" y="888"/>
                    </a:cubicBezTo>
                    <a:cubicBezTo>
                      <a:pt x="380" y="890"/>
                      <a:pt x="377" y="891"/>
                      <a:pt x="375" y="890"/>
                    </a:cubicBezTo>
                    <a:cubicBezTo>
                      <a:pt x="250" y="839"/>
                      <a:pt x="250" y="839"/>
                      <a:pt x="250" y="839"/>
                    </a:cubicBezTo>
                    <a:cubicBezTo>
                      <a:pt x="248" y="838"/>
                      <a:pt x="247" y="835"/>
                      <a:pt x="248" y="833"/>
                    </a:cubicBezTo>
                    <a:cubicBezTo>
                      <a:pt x="286" y="742"/>
                      <a:pt x="286" y="742"/>
                      <a:pt x="286" y="742"/>
                    </a:cubicBezTo>
                    <a:cubicBezTo>
                      <a:pt x="271" y="730"/>
                      <a:pt x="271" y="730"/>
                      <a:pt x="271" y="730"/>
                    </a:cubicBezTo>
                    <a:cubicBezTo>
                      <a:pt x="251" y="714"/>
                      <a:pt x="232" y="696"/>
                      <a:pt x="216" y="675"/>
                    </a:cubicBezTo>
                    <a:cubicBezTo>
                      <a:pt x="204" y="660"/>
                      <a:pt x="204" y="660"/>
                      <a:pt x="204" y="660"/>
                    </a:cubicBezTo>
                    <a:cubicBezTo>
                      <a:pt x="113" y="698"/>
                      <a:pt x="113" y="698"/>
                      <a:pt x="113" y="698"/>
                    </a:cubicBezTo>
                    <a:cubicBezTo>
                      <a:pt x="112" y="699"/>
                      <a:pt x="110" y="699"/>
                      <a:pt x="110" y="698"/>
                    </a:cubicBezTo>
                    <a:cubicBezTo>
                      <a:pt x="109" y="698"/>
                      <a:pt x="108" y="697"/>
                      <a:pt x="107" y="696"/>
                    </a:cubicBezTo>
                    <a:cubicBezTo>
                      <a:pt x="56" y="571"/>
                      <a:pt x="56" y="571"/>
                      <a:pt x="56" y="571"/>
                    </a:cubicBezTo>
                    <a:cubicBezTo>
                      <a:pt x="55" y="569"/>
                      <a:pt x="56" y="566"/>
                      <a:pt x="58" y="566"/>
                    </a:cubicBezTo>
                    <a:cubicBezTo>
                      <a:pt x="149" y="528"/>
                      <a:pt x="149" y="528"/>
                      <a:pt x="149" y="528"/>
                    </a:cubicBezTo>
                    <a:cubicBezTo>
                      <a:pt x="147" y="510"/>
                      <a:pt x="147" y="510"/>
                      <a:pt x="147" y="510"/>
                    </a:cubicBezTo>
                    <a:cubicBezTo>
                      <a:pt x="144" y="483"/>
                      <a:pt x="144" y="457"/>
                      <a:pt x="147" y="431"/>
                    </a:cubicBezTo>
                    <a:cubicBezTo>
                      <a:pt x="149" y="413"/>
                      <a:pt x="149" y="413"/>
                      <a:pt x="149" y="413"/>
                    </a:cubicBezTo>
                    <a:cubicBezTo>
                      <a:pt x="58" y="375"/>
                      <a:pt x="58" y="375"/>
                      <a:pt x="58" y="375"/>
                    </a:cubicBezTo>
                    <a:cubicBezTo>
                      <a:pt x="56" y="374"/>
                      <a:pt x="55" y="372"/>
                      <a:pt x="56" y="370"/>
                    </a:cubicBezTo>
                    <a:cubicBezTo>
                      <a:pt x="107" y="244"/>
                      <a:pt x="107" y="244"/>
                      <a:pt x="107" y="244"/>
                    </a:cubicBezTo>
                    <a:cubicBezTo>
                      <a:pt x="108" y="243"/>
                      <a:pt x="109" y="243"/>
                      <a:pt x="110" y="242"/>
                    </a:cubicBezTo>
                    <a:cubicBezTo>
                      <a:pt x="110" y="242"/>
                      <a:pt x="112" y="242"/>
                      <a:pt x="113" y="242"/>
                    </a:cubicBezTo>
                    <a:cubicBezTo>
                      <a:pt x="204" y="280"/>
                      <a:pt x="204" y="280"/>
                      <a:pt x="204" y="280"/>
                    </a:cubicBezTo>
                    <a:cubicBezTo>
                      <a:pt x="216" y="266"/>
                      <a:pt x="216" y="266"/>
                      <a:pt x="216" y="266"/>
                    </a:cubicBezTo>
                    <a:cubicBezTo>
                      <a:pt x="232" y="245"/>
                      <a:pt x="251" y="226"/>
                      <a:pt x="271" y="210"/>
                    </a:cubicBezTo>
                    <a:cubicBezTo>
                      <a:pt x="286" y="199"/>
                      <a:pt x="286" y="199"/>
                      <a:pt x="286" y="199"/>
                    </a:cubicBezTo>
                    <a:cubicBezTo>
                      <a:pt x="248" y="107"/>
                      <a:pt x="248" y="107"/>
                      <a:pt x="248" y="107"/>
                    </a:cubicBezTo>
                    <a:cubicBezTo>
                      <a:pt x="247" y="106"/>
                      <a:pt x="247" y="105"/>
                      <a:pt x="248" y="104"/>
                    </a:cubicBezTo>
                    <a:cubicBezTo>
                      <a:pt x="248" y="103"/>
                      <a:pt x="249" y="102"/>
                      <a:pt x="250" y="102"/>
                    </a:cubicBezTo>
                    <a:cubicBezTo>
                      <a:pt x="375" y="50"/>
                      <a:pt x="375" y="50"/>
                      <a:pt x="375" y="50"/>
                    </a:cubicBezTo>
                    <a:cubicBezTo>
                      <a:pt x="377" y="49"/>
                      <a:pt x="380" y="50"/>
                      <a:pt x="380" y="52"/>
                    </a:cubicBezTo>
                    <a:cubicBezTo>
                      <a:pt x="418" y="144"/>
                      <a:pt x="418" y="144"/>
                      <a:pt x="418" y="144"/>
                    </a:cubicBezTo>
                    <a:cubicBezTo>
                      <a:pt x="436" y="142"/>
                      <a:pt x="436" y="142"/>
                      <a:pt x="436" y="142"/>
                    </a:cubicBezTo>
                    <a:cubicBezTo>
                      <a:pt x="463" y="139"/>
                      <a:pt x="489" y="139"/>
                      <a:pt x="515" y="142"/>
                    </a:cubicBezTo>
                    <a:cubicBezTo>
                      <a:pt x="533" y="144"/>
                      <a:pt x="533" y="144"/>
                      <a:pt x="533" y="144"/>
                    </a:cubicBezTo>
                    <a:cubicBezTo>
                      <a:pt x="571" y="52"/>
                      <a:pt x="571" y="52"/>
                      <a:pt x="571" y="52"/>
                    </a:cubicBezTo>
                    <a:cubicBezTo>
                      <a:pt x="571" y="52"/>
                      <a:pt x="571" y="52"/>
                      <a:pt x="571" y="52"/>
                    </a:cubicBezTo>
                    <a:cubicBezTo>
                      <a:pt x="572" y="51"/>
                      <a:pt x="573" y="50"/>
                      <a:pt x="573" y="50"/>
                    </a:cubicBezTo>
                    <a:cubicBezTo>
                      <a:pt x="574" y="50"/>
                      <a:pt x="575" y="50"/>
                      <a:pt x="577" y="50"/>
                    </a:cubicBezTo>
                    <a:cubicBezTo>
                      <a:pt x="702" y="102"/>
                      <a:pt x="702" y="102"/>
                      <a:pt x="702" y="102"/>
                    </a:cubicBezTo>
                    <a:cubicBezTo>
                      <a:pt x="703" y="102"/>
                      <a:pt x="704" y="103"/>
                      <a:pt x="704" y="104"/>
                    </a:cubicBezTo>
                    <a:cubicBezTo>
                      <a:pt x="704" y="105"/>
                      <a:pt x="704" y="106"/>
                      <a:pt x="704" y="107"/>
                    </a:cubicBezTo>
                    <a:cubicBezTo>
                      <a:pt x="666" y="199"/>
                      <a:pt x="666" y="199"/>
                      <a:pt x="666" y="199"/>
                    </a:cubicBezTo>
                    <a:cubicBezTo>
                      <a:pt x="680" y="210"/>
                      <a:pt x="680" y="210"/>
                      <a:pt x="680" y="210"/>
                    </a:cubicBezTo>
                    <a:cubicBezTo>
                      <a:pt x="701" y="226"/>
                      <a:pt x="720" y="245"/>
                      <a:pt x="736" y="266"/>
                    </a:cubicBezTo>
                    <a:cubicBezTo>
                      <a:pt x="747" y="280"/>
                      <a:pt x="747" y="280"/>
                      <a:pt x="747" y="280"/>
                    </a:cubicBezTo>
                    <a:cubicBezTo>
                      <a:pt x="839" y="242"/>
                      <a:pt x="839" y="242"/>
                      <a:pt x="839" y="242"/>
                    </a:cubicBezTo>
                    <a:cubicBezTo>
                      <a:pt x="840" y="242"/>
                      <a:pt x="841" y="242"/>
                      <a:pt x="842" y="242"/>
                    </a:cubicBezTo>
                    <a:cubicBezTo>
                      <a:pt x="843" y="243"/>
                      <a:pt x="844" y="243"/>
                      <a:pt x="844" y="244"/>
                    </a:cubicBezTo>
                    <a:cubicBezTo>
                      <a:pt x="896" y="370"/>
                      <a:pt x="896" y="370"/>
                      <a:pt x="896" y="370"/>
                    </a:cubicBezTo>
                    <a:cubicBezTo>
                      <a:pt x="897" y="371"/>
                      <a:pt x="896" y="372"/>
                      <a:pt x="896" y="373"/>
                    </a:cubicBezTo>
                    <a:cubicBezTo>
                      <a:pt x="896" y="373"/>
                      <a:pt x="895" y="374"/>
                      <a:pt x="894" y="375"/>
                    </a:cubicBezTo>
                    <a:cubicBezTo>
                      <a:pt x="802" y="413"/>
                      <a:pt x="802" y="413"/>
                      <a:pt x="802" y="413"/>
                    </a:cubicBezTo>
                    <a:cubicBezTo>
                      <a:pt x="804" y="431"/>
                      <a:pt x="804" y="431"/>
                      <a:pt x="804" y="431"/>
                    </a:cubicBezTo>
                    <a:cubicBezTo>
                      <a:pt x="808" y="457"/>
                      <a:pt x="808" y="484"/>
                      <a:pt x="804" y="510"/>
                    </a:cubicBezTo>
                    <a:cubicBezTo>
                      <a:pt x="802" y="528"/>
                      <a:pt x="802" y="528"/>
                      <a:pt x="802" y="528"/>
                    </a:cubicBezTo>
                    <a:cubicBezTo>
                      <a:pt x="894" y="566"/>
                      <a:pt x="894" y="566"/>
                      <a:pt x="894" y="566"/>
                    </a:cubicBezTo>
                    <a:cubicBezTo>
                      <a:pt x="896" y="566"/>
                      <a:pt x="897" y="569"/>
                      <a:pt x="896" y="5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6">
                <a:extLst>
                  <a:ext uri="{FF2B5EF4-FFF2-40B4-BE49-F238E27FC236}">
                    <a16:creationId xmlns:a16="http://schemas.microsoft.com/office/drawing/2014/main" xmlns="" id="{07AEC2B3-B09A-40FB-AAC1-CE1E253E6A77}"/>
                  </a:ext>
                </a:extLst>
              </p:cNvPr>
              <p:cNvSpPr>
                <a:spLocks/>
              </p:cNvSpPr>
              <p:nvPr/>
            </p:nvSpPr>
            <p:spPr bwMode="auto">
              <a:xfrm>
                <a:off x="5834063" y="3517901"/>
                <a:ext cx="512763" cy="631825"/>
              </a:xfrm>
              <a:custGeom>
                <a:avLst/>
                <a:gdLst>
                  <a:gd name="T0" fmla="*/ 88 w 323"/>
                  <a:gd name="T1" fmla="*/ 52 h 398"/>
                  <a:gd name="T2" fmla="*/ 169 w 323"/>
                  <a:gd name="T3" fmla="*/ 211 h 398"/>
                  <a:gd name="T4" fmla="*/ 0 w 323"/>
                  <a:gd name="T5" fmla="*/ 296 h 398"/>
                  <a:gd name="T6" fmla="*/ 53 w 323"/>
                  <a:gd name="T7" fmla="*/ 398 h 398"/>
                  <a:gd name="T8" fmla="*/ 323 w 323"/>
                  <a:gd name="T9" fmla="*/ 258 h 398"/>
                  <a:gd name="T10" fmla="*/ 188 w 323"/>
                  <a:gd name="T11" fmla="*/ 0 h 398"/>
                  <a:gd name="T12" fmla="*/ 88 w 323"/>
                  <a:gd name="T13" fmla="*/ 52 h 398"/>
                </a:gdLst>
                <a:ahLst/>
                <a:cxnLst>
                  <a:cxn ang="0">
                    <a:pos x="T0" y="T1"/>
                  </a:cxn>
                  <a:cxn ang="0">
                    <a:pos x="T2" y="T3"/>
                  </a:cxn>
                  <a:cxn ang="0">
                    <a:pos x="T4" y="T5"/>
                  </a:cxn>
                  <a:cxn ang="0">
                    <a:pos x="T6" y="T7"/>
                  </a:cxn>
                  <a:cxn ang="0">
                    <a:pos x="T8" y="T9"/>
                  </a:cxn>
                  <a:cxn ang="0">
                    <a:pos x="T10" y="T11"/>
                  </a:cxn>
                  <a:cxn ang="0">
                    <a:pos x="T12" y="T13"/>
                  </a:cxn>
                </a:cxnLst>
                <a:rect l="0" t="0" r="r" b="b"/>
                <a:pathLst>
                  <a:path w="323" h="398">
                    <a:moveTo>
                      <a:pt x="88" y="52"/>
                    </a:moveTo>
                    <a:lnTo>
                      <a:pt x="169" y="211"/>
                    </a:lnTo>
                    <a:lnTo>
                      <a:pt x="0" y="296"/>
                    </a:lnTo>
                    <a:lnTo>
                      <a:pt x="53" y="398"/>
                    </a:lnTo>
                    <a:lnTo>
                      <a:pt x="323" y="258"/>
                    </a:lnTo>
                    <a:lnTo>
                      <a:pt x="188" y="0"/>
                    </a:lnTo>
                    <a:lnTo>
                      <a:pt x="88"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7">
                <a:extLst>
                  <a:ext uri="{FF2B5EF4-FFF2-40B4-BE49-F238E27FC236}">
                    <a16:creationId xmlns:a16="http://schemas.microsoft.com/office/drawing/2014/main" xmlns="" id="{249C349F-6EEB-4088-BB90-63F38822D616}"/>
                  </a:ext>
                </a:extLst>
              </p:cNvPr>
              <p:cNvSpPr>
                <a:spLocks/>
              </p:cNvSpPr>
              <p:nvPr/>
            </p:nvSpPr>
            <p:spPr bwMode="auto">
              <a:xfrm>
                <a:off x="5556251" y="2570163"/>
                <a:ext cx="244475" cy="244475"/>
              </a:xfrm>
              <a:custGeom>
                <a:avLst/>
                <a:gdLst>
                  <a:gd name="T0" fmla="*/ 65 w 65"/>
                  <a:gd name="T1" fmla="*/ 29 h 65"/>
                  <a:gd name="T2" fmla="*/ 27 w 65"/>
                  <a:gd name="T3" fmla="*/ 0 h 65"/>
                  <a:gd name="T4" fmla="*/ 0 w 65"/>
                  <a:gd name="T5" fmla="*/ 44 h 65"/>
                  <a:gd name="T6" fmla="*/ 43 w 65"/>
                  <a:gd name="T7" fmla="*/ 65 h 65"/>
                  <a:gd name="T8" fmla="*/ 65 w 65"/>
                  <a:gd name="T9" fmla="*/ 29 h 65"/>
                </a:gdLst>
                <a:ahLst/>
                <a:cxnLst>
                  <a:cxn ang="0">
                    <a:pos x="T0" y="T1"/>
                  </a:cxn>
                  <a:cxn ang="0">
                    <a:pos x="T2" y="T3"/>
                  </a:cxn>
                  <a:cxn ang="0">
                    <a:pos x="T4" y="T5"/>
                  </a:cxn>
                  <a:cxn ang="0">
                    <a:pos x="T6" y="T7"/>
                  </a:cxn>
                  <a:cxn ang="0">
                    <a:pos x="T8" y="T9"/>
                  </a:cxn>
                </a:cxnLst>
                <a:rect l="0" t="0" r="r" b="b"/>
                <a:pathLst>
                  <a:path w="65" h="65">
                    <a:moveTo>
                      <a:pt x="65" y="29"/>
                    </a:moveTo>
                    <a:cubicBezTo>
                      <a:pt x="27" y="0"/>
                      <a:pt x="27" y="0"/>
                      <a:pt x="27" y="0"/>
                    </a:cubicBezTo>
                    <a:cubicBezTo>
                      <a:pt x="16" y="14"/>
                      <a:pt x="7" y="28"/>
                      <a:pt x="0" y="44"/>
                    </a:cubicBezTo>
                    <a:cubicBezTo>
                      <a:pt x="43" y="65"/>
                      <a:pt x="43" y="65"/>
                      <a:pt x="43" y="65"/>
                    </a:cubicBezTo>
                    <a:cubicBezTo>
                      <a:pt x="49" y="52"/>
                      <a:pt x="56" y="40"/>
                      <a:pt x="65"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8">
                <a:extLst>
                  <a:ext uri="{FF2B5EF4-FFF2-40B4-BE49-F238E27FC236}">
                    <a16:creationId xmlns:a16="http://schemas.microsoft.com/office/drawing/2014/main" xmlns="" id="{7A8AC8BC-3780-4749-A130-F80B6C1FFCDF}"/>
                  </a:ext>
                </a:extLst>
              </p:cNvPr>
              <p:cNvSpPr>
                <a:spLocks/>
              </p:cNvSpPr>
              <p:nvPr/>
            </p:nvSpPr>
            <p:spPr bwMode="auto">
              <a:xfrm>
                <a:off x="5481638" y="3273426"/>
                <a:ext cx="220663" cy="217488"/>
              </a:xfrm>
              <a:custGeom>
                <a:avLst/>
                <a:gdLst>
                  <a:gd name="T0" fmla="*/ 47 w 59"/>
                  <a:gd name="T1" fmla="*/ 0 h 58"/>
                  <a:gd name="T2" fmla="*/ 0 w 59"/>
                  <a:gd name="T3" fmla="*/ 8 h 58"/>
                  <a:gd name="T4" fmla="*/ 15 w 59"/>
                  <a:gd name="T5" fmla="*/ 58 h 58"/>
                  <a:gd name="T6" fmla="*/ 59 w 59"/>
                  <a:gd name="T7" fmla="*/ 40 h 58"/>
                  <a:gd name="T8" fmla="*/ 47 w 59"/>
                  <a:gd name="T9" fmla="*/ 0 h 58"/>
                </a:gdLst>
                <a:ahLst/>
                <a:cxnLst>
                  <a:cxn ang="0">
                    <a:pos x="T0" y="T1"/>
                  </a:cxn>
                  <a:cxn ang="0">
                    <a:pos x="T2" y="T3"/>
                  </a:cxn>
                  <a:cxn ang="0">
                    <a:pos x="T4" y="T5"/>
                  </a:cxn>
                  <a:cxn ang="0">
                    <a:pos x="T6" y="T7"/>
                  </a:cxn>
                  <a:cxn ang="0">
                    <a:pos x="T8" y="T9"/>
                  </a:cxn>
                </a:cxnLst>
                <a:rect l="0" t="0" r="r" b="b"/>
                <a:pathLst>
                  <a:path w="59" h="58">
                    <a:moveTo>
                      <a:pt x="47" y="0"/>
                    </a:moveTo>
                    <a:cubicBezTo>
                      <a:pt x="0" y="8"/>
                      <a:pt x="0" y="8"/>
                      <a:pt x="0" y="8"/>
                    </a:cubicBezTo>
                    <a:cubicBezTo>
                      <a:pt x="3" y="25"/>
                      <a:pt x="8" y="42"/>
                      <a:pt x="15" y="58"/>
                    </a:cubicBezTo>
                    <a:cubicBezTo>
                      <a:pt x="59" y="40"/>
                      <a:pt x="59" y="40"/>
                      <a:pt x="59" y="40"/>
                    </a:cubicBezTo>
                    <a:cubicBezTo>
                      <a:pt x="54" y="27"/>
                      <a:pt x="50" y="13"/>
                      <a:pt x="4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39">
                <a:extLst>
                  <a:ext uri="{FF2B5EF4-FFF2-40B4-BE49-F238E27FC236}">
                    <a16:creationId xmlns:a16="http://schemas.microsoft.com/office/drawing/2014/main" xmlns="" id="{EF1B6E46-0E00-4B0D-B2A4-F6DA09C1C8F1}"/>
                  </a:ext>
                </a:extLst>
              </p:cNvPr>
              <p:cNvSpPr>
                <a:spLocks/>
              </p:cNvSpPr>
              <p:nvPr/>
            </p:nvSpPr>
            <p:spPr bwMode="auto">
              <a:xfrm>
                <a:off x="5465763" y="2919413"/>
                <a:ext cx="200025" cy="195263"/>
              </a:xfrm>
              <a:custGeom>
                <a:avLst/>
                <a:gdLst>
                  <a:gd name="T0" fmla="*/ 53 w 53"/>
                  <a:gd name="T1" fmla="*/ 11 h 52"/>
                  <a:gd name="T2" fmla="*/ 7 w 53"/>
                  <a:gd name="T3" fmla="*/ 0 h 52"/>
                  <a:gd name="T4" fmla="*/ 0 w 53"/>
                  <a:gd name="T5" fmla="*/ 51 h 52"/>
                  <a:gd name="T6" fmla="*/ 48 w 53"/>
                  <a:gd name="T7" fmla="*/ 52 h 52"/>
                  <a:gd name="T8" fmla="*/ 53 w 53"/>
                  <a:gd name="T9" fmla="*/ 11 h 52"/>
                </a:gdLst>
                <a:ahLst/>
                <a:cxnLst>
                  <a:cxn ang="0">
                    <a:pos x="T0" y="T1"/>
                  </a:cxn>
                  <a:cxn ang="0">
                    <a:pos x="T2" y="T3"/>
                  </a:cxn>
                  <a:cxn ang="0">
                    <a:pos x="T4" y="T5"/>
                  </a:cxn>
                  <a:cxn ang="0">
                    <a:pos x="T6" y="T7"/>
                  </a:cxn>
                  <a:cxn ang="0">
                    <a:pos x="T8" y="T9"/>
                  </a:cxn>
                </a:cxnLst>
                <a:rect l="0" t="0" r="r" b="b"/>
                <a:pathLst>
                  <a:path w="53" h="52">
                    <a:moveTo>
                      <a:pt x="53" y="11"/>
                    </a:moveTo>
                    <a:cubicBezTo>
                      <a:pt x="7" y="0"/>
                      <a:pt x="7" y="0"/>
                      <a:pt x="7" y="0"/>
                    </a:cubicBezTo>
                    <a:cubicBezTo>
                      <a:pt x="3" y="17"/>
                      <a:pt x="0" y="34"/>
                      <a:pt x="0" y="51"/>
                    </a:cubicBezTo>
                    <a:cubicBezTo>
                      <a:pt x="48" y="52"/>
                      <a:pt x="48" y="52"/>
                      <a:pt x="48" y="52"/>
                    </a:cubicBezTo>
                    <a:cubicBezTo>
                      <a:pt x="48" y="38"/>
                      <a:pt x="50" y="24"/>
                      <a:pt x="53"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40">
                <a:extLst>
                  <a:ext uri="{FF2B5EF4-FFF2-40B4-BE49-F238E27FC236}">
                    <a16:creationId xmlns:a16="http://schemas.microsoft.com/office/drawing/2014/main" xmlns="" id="{1E10C07E-B060-4233-BE88-630953184F99}"/>
                  </a:ext>
                </a:extLst>
              </p:cNvPr>
              <p:cNvSpPr>
                <a:spLocks/>
              </p:cNvSpPr>
              <p:nvPr/>
            </p:nvSpPr>
            <p:spPr bwMode="auto">
              <a:xfrm>
                <a:off x="5630863" y="3559176"/>
                <a:ext cx="249238" cy="250825"/>
              </a:xfrm>
              <a:custGeom>
                <a:avLst/>
                <a:gdLst>
                  <a:gd name="T0" fmla="*/ 39 w 66"/>
                  <a:gd name="T1" fmla="*/ 0 h 67"/>
                  <a:gd name="T2" fmla="*/ 0 w 66"/>
                  <a:gd name="T3" fmla="*/ 27 h 67"/>
                  <a:gd name="T4" fmla="*/ 33 w 66"/>
                  <a:gd name="T5" fmla="*/ 67 h 67"/>
                  <a:gd name="T6" fmla="*/ 66 w 66"/>
                  <a:gd name="T7" fmla="*/ 32 h 67"/>
                  <a:gd name="T8" fmla="*/ 39 w 66"/>
                  <a:gd name="T9" fmla="*/ 0 h 67"/>
                </a:gdLst>
                <a:ahLst/>
                <a:cxnLst>
                  <a:cxn ang="0">
                    <a:pos x="T0" y="T1"/>
                  </a:cxn>
                  <a:cxn ang="0">
                    <a:pos x="T2" y="T3"/>
                  </a:cxn>
                  <a:cxn ang="0">
                    <a:pos x="T4" y="T5"/>
                  </a:cxn>
                  <a:cxn ang="0">
                    <a:pos x="T6" y="T7"/>
                  </a:cxn>
                  <a:cxn ang="0">
                    <a:pos x="T8" y="T9"/>
                  </a:cxn>
                </a:cxnLst>
                <a:rect l="0" t="0" r="r" b="b"/>
                <a:pathLst>
                  <a:path w="66" h="67">
                    <a:moveTo>
                      <a:pt x="39" y="0"/>
                    </a:moveTo>
                    <a:cubicBezTo>
                      <a:pt x="0" y="27"/>
                      <a:pt x="0" y="27"/>
                      <a:pt x="0" y="27"/>
                    </a:cubicBezTo>
                    <a:cubicBezTo>
                      <a:pt x="9" y="41"/>
                      <a:pt x="21" y="55"/>
                      <a:pt x="33" y="67"/>
                    </a:cubicBezTo>
                    <a:cubicBezTo>
                      <a:pt x="66" y="32"/>
                      <a:pt x="66" y="32"/>
                      <a:pt x="66" y="32"/>
                    </a:cubicBezTo>
                    <a:cubicBezTo>
                      <a:pt x="56" y="22"/>
                      <a:pt x="47" y="11"/>
                      <a:pt x="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41">
                <a:extLst>
                  <a:ext uri="{FF2B5EF4-FFF2-40B4-BE49-F238E27FC236}">
                    <a16:creationId xmlns:a16="http://schemas.microsoft.com/office/drawing/2014/main" xmlns="" id="{E88E1F87-F170-43B5-A60D-30E244FDEE6B}"/>
                  </a:ext>
                </a:extLst>
              </p:cNvPr>
              <p:cNvSpPr>
                <a:spLocks/>
              </p:cNvSpPr>
              <p:nvPr/>
            </p:nvSpPr>
            <p:spPr bwMode="auto">
              <a:xfrm>
                <a:off x="6300788" y="2589213"/>
                <a:ext cx="414338" cy="860425"/>
              </a:xfrm>
              <a:custGeom>
                <a:avLst/>
                <a:gdLst>
                  <a:gd name="T0" fmla="*/ 261 w 261"/>
                  <a:gd name="T1" fmla="*/ 462 h 542"/>
                  <a:gd name="T2" fmla="*/ 114 w 261"/>
                  <a:gd name="T3" fmla="*/ 315 h 542"/>
                  <a:gd name="T4" fmla="*/ 119 w 261"/>
                  <a:gd name="T5" fmla="*/ 0 h 542"/>
                  <a:gd name="T6" fmla="*/ 5 w 261"/>
                  <a:gd name="T7" fmla="*/ 0 h 542"/>
                  <a:gd name="T8" fmla="*/ 0 w 261"/>
                  <a:gd name="T9" fmla="*/ 362 h 542"/>
                  <a:gd name="T10" fmla="*/ 180 w 261"/>
                  <a:gd name="T11" fmla="*/ 542 h 542"/>
                  <a:gd name="T12" fmla="*/ 261 w 261"/>
                  <a:gd name="T13" fmla="*/ 462 h 542"/>
                </a:gdLst>
                <a:ahLst/>
                <a:cxnLst>
                  <a:cxn ang="0">
                    <a:pos x="T0" y="T1"/>
                  </a:cxn>
                  <a:cxn ang="0">
                    <a:pos x="T2" y="T3"/>
                  </a:cxn>
                  <a:cxn ang="0">
                    <a:pos x="T4" y="T5"/>
                  </a:cxn>
                  <a:cxn ang="0">
                    <a:pos x="T6" y="T7"/>
                  </a:cxn>
                  <a:cxn ang="0">
                    <a:pos x="T8" y="T9"/>
                  </a:cxn>
                  <a:cxn ang="0">
                    <a:pos x="T10" y="T11"/>
                  </a:cxn>
                  <a:cxn ang="0">
                    <a:pos x="T12" y="T13"/>
                  </a:cxn>
                </a:cxnLst>
                <a:rect l="0" t="0" r="r" b="b"/>
                <a:pathLst>
                  <a:path w="261" h="542">
                    <a:moveTo>
                      <a:pt x="261" y="462"/>
                    </a:moveTo>
                    <a:lnTo>
                      <a:pt x="114" y="315"/>
                    </a:lnTo>
                    <a:lnTo>
                      <a:pt x="119" y="0"/>
                    </a:lnTo>
                    <a:lnTo>
                      <a:pt x="5" y="0"/>
                    </a:lnTo>
                    <a:lnTo>
                      <a:pt x="0" y="362"/>
                    </a:lnTo>
                    <a:lnTo>
                      <a:pt x="180" y="542"/>
                    </a:lnTo>
                    <a:lnTo>
                      <a:pt x="261" y="4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2">
                <a:extLst>
                  <a:ext uri="{FF2B5EF4-FFF2-40B4-BE49-F238E27FC236}">
                    <a16:creationId xmlns:a16="http://schemas.microsoft.com/office/drawing/2014/main" xmlns="" id="{8F1778D6-FE62-4D2E-950D-470EADAE0562}"/>
                  </a:ext>
                </a:extLst>
              </p:cNvPr>
              <p:cNvSpPr>
                <a:spLocks/>
              </p:cNvSpPr>
              <p:nvPr/>
            </p:nvSpPr>
            <p:spPr bwMode="auto">
              <a:xfrm>
                <a:off x="5789613" y="2205038"/>
                <a:ext cx="1535113" cy="1849438"/>
              </a:xfrm>
              <a:custGeom>
                <a:avLst/>
                <a:gdLst>
                  <a:gd name="T0" fmla="*/ 161 w 408"/>
                  <a:gd name="T1" fmla="*/ 0 h 492"/>
                  <a:gd name="T2" fmla="*/ 0 w 408"/>
                  <a:gd name="T3" fmla="*/ 60 h 492"/>
                  <a:gd name="T4" fmla="*/ 32 w 408"/>
                  <a:gd name="T5" fmla="*/ 95 h 492"/>
                  <a:gd name="T6" fmla="*/ 161 w 408"/>
                  <a:gd name="T7" fmla="*/ 48 h 492"/>
                  <a:gd name="T8" fmla="*/ 360 w 408"/>
                  <a:gd name="T9" fmla="*/ 247 h 492"/>
                  <a:gd name="T10" fmla="*/ 190 w 408"/>
                  <a:gd name="T11" fmla="*/ 444 h 492"/>
                  <a:gd name="T12" fmla="*/ 192 w 408"/>
                  <a:gd name="T13" fmla="*/ 492 h 492"/>
                  <a:gd name="T14" fmla="*/ 408 w 408"/>
                  <a:gd name="T15" fmla="*/ 247 h 492"/>
                  <a:gd name="T16" fmla="*/ 161 w 408"/>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92">
                    <a:moveTo>
                      <a:pt x="161" y="0"/>
                    </a:moveTo>
                    <a:cubicBezTo>
                      <a:pt x="99" y="0"/>
                      <a:pt x="43" y="23"/>
                      <a:pt x="0" y="60"/>
                    </a:cubicBezTo>
                    <a:cubicBezTo>
                      <a:pt x="32" y="95"/>
                      <a:pt x="32" y="95"/>
                      <a:pt x="32" y="95"/>
                    </a:cubicBezTo>
                    <a:cubicBezTo>
                      <a:pt x="67" y="66"/>
                      <a:pt x="112" y="48"/>
                      <a:pt x="161" y="48"/>
                    </a:cubicBezTo>
                    <a:cubicBezTo>
                      <a:pt x="270" y="48"/>
                      <a:pt x="360" y="137"/>
                      <a:pt x="360" y="247"/>
                    </a:cubicBezTo>
                    <a:cubicBezTo>
                      <a:pt x="360" y="347"/>
                      <a:pt x="286" y="429"/>
                      <a:pt x="190" y="444"/>
                    </a:cubicBezTo>
                    <a:cubicBezTo>
                      <a:pt x="192" y="492"/>
                      <a:pt x="192" y="492"/>
                      <a:pt x="192" y="492"/>
                    </a:cubicBezTo>
                    <a:cubicBezTo>
                      <a:pt x="313" y="476"/>
                      <a:pt x="408" y="372"/>
                      <a:pt x="408" y="247"/>
                    </a:cubicBezTo>
                    <a:cubicBezTo>
                      <a:pt x="408" y="111"/>
                      <a:pt x="297" y="0"/>
                      <a:pt x="16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5">
              <a:extLst>
                <a:ext uri="{FF2B5EF4-FFF2-40B4-BE49-F238E27FC236}">
                  <a16:creationId xmlns:a16="http://schemas.microsoft.com/office/drawing/2014/main" xmlns="" id="{63BC8760-6C71-4EA3-92BC-CECF8325D75D}"/>
                </a:ext>
              </a:extLst>
            </p:cNvPr>
            <p:cNvGrpSpPr/>
            <p:nvPr/>
          </p:nvGrpSpPr>
          <p:grpSpPr>
            <a:xfrm>
              <a:off x="515939" y="4642453"/>
              <a:ext cx="547631" cy="489638"/>
              <a:chOff x="4070350" y="1603375"/>
              <a:chExt cx="4054476" cy="3648076"/>
            </a:xfrm>
            <a:solidFill>
              <a:schemeClr val="accent2"/>
            </a:solidFill>
          </p:grpSpPr>
          <p:sp>
            <p:nvSpPr>
              <p:cNvPr id="73" name="Freeform 23">
                <a:extLst>
                  <a:ext uri="{FF2B5EF4-FFF2-40B4-BE49-F238E27FC236}">
                    <a16:creationId xmlns:a16="http://schemas.microsoft.com/office/drawing/2014/main" xmlns="" id="{DBDAC47A-7E42-445B-8DA0-059673BE1952}"/>
                  </a:ext>
                </a:extLst>
              </p:cNvPr>
              <p:cNvSpPr>
                <a:spLocks/>
              </p:cNvSpPr>
              <p:nvPr/>
            </p:nvSpPr>
            <p:spPr bwMode="auto">
              <a:xfrm>
                <a:off x="4070350" y="2001838"/>
                <a:ext cx="3249613" cy="3249613"/>
              </a:xfrm>
              <a:custGeom>
                <a:avLst/>
                <a:gdLst>
                  <a:gd name="T0" fmla="*/ 1934 w 2047"/>
                  <a:gd name="T1" fmla="*/ 1933 h 2047"/>
                  <a:gd name="T2" fmla="*/ 114 w 2047"/>
                  <a:gd name="T3" fmla="*/ 1933 h 2047"/>
                  <a:gd name="T4" fmla="*/ 114 w 2047"/>
                  <a:gd name="T5" fmla="*/ 114 h 2047"/>
                  <a:gd name="T6" fmla="*/ 498 w 2047"/>
                  <a:gd name="T7" fmla="*/ 114 h 2047"/>
                  <a:gd name="T8" fmla="*/ 498 w 2047"/>
                  <a:gd name="T9" fmla="*/ 0 h 2047"/>
                  <a:gd name="T10" fmla="*/ 0 w 2047"/>
                  <a:gd name="T11" fmla="*/ 0 h 2047"/>
                  <a:gd name="T12" fmla="*/ 0 w 2047"/>
                  <a:gd name="T13" fmla="*/ 2047 h 2047"/>
                  <a:gd name="T14" fmla="*/ 2047 w 2047"/>
                  <a:gd name="T15" fmla="*/ 2047 h 2047"/>
                  <a:gd name="T16" fmla="*/ 2047 w 2047"/>
                  <a:gd name="T17" fmla="*/ 1398 h 2047"/>
                  <a:gd name="T18" fmla="*/ 1934 w 2047"/>
                  <a:gd name="T19" fmla="*/ 1398 h 2047"/>
                  <a:gd name="T20" fmla="*/ 1934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4" y="1933"/>
                    </a:moveTo>
                    <a:lnTo>
                      <a:pt x="114" y="1933"/>
                    </a:lnTo>
                    <a:lnTo>
                      <a:pt x="114" y="114"/>
                    </a:lnTo>
                    <a:lnTo>
                      <a:pt x="498" y="114"/>
                    </a:lnTo>
                    <a:lnTo>
                      <a:pt x="498" y="0"/>
                    </a:lnTo>
                    <a:lnTo>
                      <a:pt x="0" y="0"/>
                    </a:lnTo>
                    <a:lnTo>
                      <a:pt x="0" y="2047"/>
                    </a:lnTo>
                    <a:lnTo>
                      <a:pt x="2047" y="2047"/>
                    </a:lnTo>
                    <a:lnTo>
                      <a:pt x="2047" y="1398"/>
                    </a:lnTo>
                    <a:lnTo>
                      <a:pt x="1934" y="1398"/>
                    </a:lnTo>
                    <a:lnTo>
                      <a:pt x="1934"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4">
                <a:extLst>
                  <a:ext uri="{FF2B5EF4-FFF2-40B4-BE49-F238E27FC236}">
                    <a16:creationId xmlns:a16="http://schemas.microsoft.com/office/drawing/2014/main" xmlns="" id="{8B090250-6A2B-4264-842A-409829CFC697}"/>
                  </a:ext>
                </a:extLst>
              </p:cNvPr>
              <p:cNvSpPr>
                <a:spLocks noEditPoints="1"/>
              </p:cNvSpPr>
              <p:nvPr/>
            </p:nvSpPr>
            <p:spPr bwMode="auto">
              <a:xfrm>
                <a:off x="5624513" y="2276475"/>
                <a:ext cx="1011238" cy="1184275"/>
              </a:xfrm>
              <a:custGeom>
                <a:avLst/>
                <a:gdLst>
                  <a:gd name="T0" fmla="*/ 144 w 269"/>
                  <a:gd name="T1" fmla="*/ 193 h 315"/>
                  <a:gd name="T2" fmla="*/ 233 w 269"/>
                  <a:gd name="T3" fmla="*/ 267 h 315"/>
                  <a:gd name="T4" fmla="*/ 269 w 269"/>
                  <a:gd name="T5" fmla="*/ 225 h 315"/>
                  <a:gd name="T6" fmla="*/ 211 w 269"/>
                  <a:gd name="T7" fmla="*/ 162 h 315"/>
                  <a:gd name="T8" fmla="*/ 239 w 269"/>
                  <a:gd name="T9" fmla="*/ 95 h 315"/>
                  <a:gd name="T10" fmla="*/ 144 w 269"/>
                  <a:gd name="T11" fmla="*/ 0 h 315"/>
                  <a:gd name="T12" fmla="*/ 49 w 269"/>
                  <a:gd name="T13" fmla="*/ 95 h 315"/>
                  <a:gd name="T14" fmla="*/ 77 w 269"/>
                  <a:gd name="T15" fmla="*/ 162 h 315"/>
                  <a:gd name="T16" fmla="*/ 0 w 269"/>
                  <a:gd name="T17" fmla="*/ 315 h 315"/>
                  <a:gd name="T18" fmla="*/ 48 w 269"/>
                  <a:gd name="T19" fmla="*/ 315 h 315"/>
                  <a:gd name="T20" fmla="*/ 144 w 269"/>
                  <a:gd name="T21" fmla="*/ 193 h 315"/>
                  <a:gd name="T22" fmla="*/ 144 w 269"/>
                  <a:gd name="T23" fmla="*/ 48 h 315"/>
                  <a:gd name="T24" fmla="*/ 191 w 269"/>
                  <a:gd name="T25" fmla="*/ 95 h 315"/>
                  <a:gd name="T26" fmla="*/ 144 w 269"/>
                  <a:gd name="T27" fmla="*/ 142 h 315"/>
                  <a:gd name="T28" fmla="*/ 97 w 269"/>
                  <a:gd name="T29" fmla="*/ 95 h 315"/>
                  <a:gd name="T30" fmla="*/ 144 w 269"/>
                  <a:gd name="T31" fmla="*/ 4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15">
                    <a:moveTo>
                      <a:pt x="144" y="193"/>
                    </a:moveTo>
                    <a:cubicBezTo>
                      <a:pt x="193" y="193"/>
                      <a:pt x="221" y="226"/>
                      <a:pt x="233" y="267"/>
                    </a:cubicBezTo>
                    <a:cubicBezTo>
                      <a:pt x="269" y="225"/>
                      <a:pt x="269" y="225"/>
                      <a:pt x="269" y="225"/>
                    </a:cubicBezTo>
                    <a:cubicBezTo>
                      <a:pt x="255" y="196"/>
                      <a:pt x="235" y="175"/>
                      <a:pt x="211" y="162"/>
                    </a:cubicBezTo>
                    <a:cubicBezTo>
                      <a:pt x="228" y="145"/>
                      <a:pt x="239" y="121"/>
                      <a:pt x="239" y="95"/>
                    </a:cubicBezTo>
                    <a:cubicBezTo>
                      <a:pt x="239" y="43"/>
                      <a:pt x="196" y="0"/>
                      <a:pt x="144" y="0"/>
                    </a:cubicBezTo>
                    <a:cubicBezTo>
                      <a:pt x="91" y="0"/>
                      <a:pt x="49" y="43"/>
                      <a:pt x="49" y="95"/>
                    </a:cubicBezTo>
                    <a:cubicBezTo>
                      <a:pt x="49" y="121"/>
                      <a:pt x="59" y="145"/>
                      <a:pt x="77" y="162"/>
                    </a:cubicBezTo>
                    <a:cubicBezTo>
                      <a:pt x="33" y="186"/>
                      <a:pt x="0" y="236"/>
                      <a:pt x="0" y="315"/>
                    </a:cubicBezTo>
                    <a:cubicBezTo>
                      <a:pt x="48" y="315"/>
                      <a:pt x="48" y="315"/>
                      <a:pt x="48" y="315"/>
                    </a:cubicBezTo>
                    <a:cubicBezTo>
                      <a:pt x="48" y="254"/>
                      <a:pt x="77" y="193"/>
                      <a:pt x="144" y="193"/>
                    </a:cubicBezTo>
                    <a:close/>
                    <a:moveTo>
                      <a:pt x="144" y="48"/>
                    </a:moveTo>
                    <a:cubicBezTo>
                      <a:pt x="170" y="48"/>
                      <a:pt x="191" y="69"/>
                      <a:pt x="191" y="95"/>
                    </a:cubicBezTo>
                    <a:cubicBezTo>
                      <a:pt x="191" y="121"/>
                      <a:pt x="170" y="142"/>
                      <a:pt x="144" y="142"/>
                    </a:cubicBezTo>
                    <a:cubicBezTo>
                      <a:pt x="118" y="142"/>
                      <a:pt x="97" y="121"/>
                      <a:pt x="97" y="95"/>
                    </a:cubicBezTo>
                    <a:cubicBezTo>
                      <a:pt x="97" y="69"/>
                      <a:pt x="118" y="48"/>
                      <a:pt x="144"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5">
                <a:extLst>
                  <a:ext uri="{FF2B5EF4-FFF2-40B4-BE49-F238E27FC236}">
                    <a16:creationId xmlns:a16="http://schemas.microsoft.com/office/drawing/2014/main" xmlns="" id="{7EDE4B20-1F39-4ED2-92A7-FEA964FACEE3}"/>
                  </a:ext>
                </a:extLst>
              </p:cNvPr>
              <p:cNvSpPr>
                <a:spLocks noEditPoints="1"/>
              </p:cNvSpPr>
              <p:nvPr/>
            </p:nvSpPr>
            <p:spPr bwMode="auto">
              <a:xfrm>
                <a:off x="4532313" y="2949575"/>
                <a:ext cx="1004888" cy="1181100"/>
              </a:xfrm>
              <a:custGeom>
                <a:avLst/>
                <a:gdLst>
                  <a:gd name="T0" fmla="*/ 49 w 267"/>
                  <a:gd name="T1" fmla="*/ 95 h 314"/>
                  <a:gd name="T2" fmla="*/ 77 w 267"/>
                  <a:gd name="T3" fmla="*/ 162 h 314"/>
                  <a:gd name="T4" fmla="*/ 0 w 267"/>
                  <a:gd name="T5" fmla="*/ 314 h 314"/>
                  <a:gd name="T6" fmla="*/ 48 w 267"/>
                  <a:gd name="T7" fmla="*/ 314 h 314"/>
                  <a:gd name="T8" fmla="*/ 144 w 267"/>
                  <a:gd name="T9" fmla="*/ 193 h 314"/>
                  <a:gd name="T10" fmla="*/ 232 w 267"/>
                  <a:gd name="T11" fmla="*/ 263 h 314"/>
                  <a:gd name="T12" fmla="*/ 267 w 267"/>
                  <a:gd name="T13" fmla="*/ 221 h 314"/>
                  <a:gd name="T14" fmla="*/ 211 w 267"/>
                  <a:gd name="T15" fmla="*/ 162 h 314"/>
                  <a:gd name="T16" fmla="*/ 239 w 267"/>
                  <a:gd name="T17" fmla="*/ 95 h 314"/>
                  <a:gd name="T18" fmla="*/ 144 w 267"/>
                  <a:gd name="T19" fmla="*/ 0 h 314"/>
                  <a:gd name="T20" fmla="*/ 49 w 267"/>
                  <a:gd name="T21" fmla="*/ 95 h 314"/>
                  <a:gd name="T22" fmla="*/ 144 w 267"/>
                  <a:gd name="T23" fmla="*/ 48 h 314"/>
                  <a:gd name="T24" fmla="*/ 191 w 267"/>
                  <a:gd name="T25" fmla="*/ 95 h 314"/>
                  <a:gd name="T26" fmla="*/ 144 w 267"/>
                  <a:gd name="T27" fmla="*/ 142 h 314"/>
                  <a:gd name="T28" fmla="*/ 97 w 267"/>
                  <a:gd name="T29" fmla="*/ 95 h 314"/>
                  <a:gd name="T30" fmla="*/ 144 w 267"/>
                  <a:gd name="T31" fmla="*/ 4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314">
                    <a:moveTo>
                      <a:pt x="49" y="95"/>
                    </a:moveTo>
                    <a:cubicBezTo>
                      <a:pt x="49" y="121"/>
                      <a:pt x="59" y="145"/>
                      <a:pt x="77" y="162"/>
                    </a:cubicBezTo>
                    <a:cubicBezTo>
                      <a:pt x="33" y="186"/>
                      <a:pt x="0" y="236"/>
                      <a:pt x="0" y="314"/>
                    </a:cubicBezTo>
                    <a:cubicBezTo>
                      <a:pt x="48" y="314"/>
                      <a:pt x="48" y="314"/>
                      <a:pt x="48" y="314"/>
                    </a:cubicBezTo>
                    <a:cubicBezTo>
                      <a:pt x="48" y="254"/>
                      <a:pt x="77" y="193"/>
                      <a:pt x="144" y="193"/>
                    </a:cubicBezTo>
                    <a:cubicBezTo>
                      <a:pt x="191" y="193"/>
                      <a:pt x="219" y="223"/>
                      <a:pt x="232" y="263"/>
                    </a:cubicBezTo>
                    <a:cubicBezTo>
                      <a:pt x="267" y="221"/>
                      <a:pt x="267" y="221"/>
                      <a:pt x="267" y="221"/>
                    </a:cubicBezTo>
                    <a:cubicBezTo>
                      <a:pt x="253" y="194"/>
                      <a:pt x="234" y="175"/>
                      <a:pt x="211" y="162"/>
                    </a:cubicBezTo>
                    <a:cubicBezTo>
                      <a:pt x="228" y="145"/>
                      <a:pt x="239" y="121"/>
                      <a:pt x="239" y="95"/>
                    </a:cubicBezTo>
                    <a:cubicBezTo>
                      <a:pt x="239" y="43"/>
                      <a:pt x="196" y="0"/>
                      <a:pt x="144" y="0"/>
                    </a:cubicBezTo>
                    <a:cubicBezTo>
                      <a:pt x="91" y="0"/>
                      <a:pt x="49" y="43"/>
                      <a:pt x="49" y="95"/>
                    </a:cubicBezTo>
                    <a:close/>
                    <a:moveTo>
                      <a:pt x="144" y="48"/>
                    </a:moveTo>
                    <a:cubicBezTo>
                      <a:pt x="170" y="48"/>
                      <a:pt x="191" y="69"/>
                      <a:pt x="191" y="95"/>
                    </a:cubicBezTo>
                    <a:cubicBezTo>
                      <a:pt x="191" y="121"/>
                      <a:pt x="170" y="142"/>
                      <a:pt x="144" y="142"/>
                    </a:cubicBezTo>
                    <a:cubicBezTo>
                      <a:pt x="118" y="142"/>
                      <a:pt x="97" y="121"/>
                      <a:pt x="97" y="95"/>
                    </a:cubicBezTo>
                    <a:cubicBezTo>
                      <a:pt x="97" y="69"/>
                      <a:pt x="118" y="48"/>
                      <a:pt x="144"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xmlns="" id="{68EC8209-AE9F-4B1B-9B6C-94B385E90F7B}"/>
                  </a:ext>
                </a:extLst>
              </p:cNvPr>
              <p:cNvSpPr>
                <a:spLocks noEditPoints="1"/>
              </p:cNvSpPr>
              <p:nvPr/>
            </p:nvSpPr>
            <p:spPr bwMode="auto">
              <a:xfrm>
                <a:off x="6715125" y="1603375"/>
                <a:ext cx="1049338" cy="1184275"/>
              </a:xfrm>
              <a:custGeom>
                <a:avLst/>
                <a:gdLst>
                  <a:gd name="T0" fmla="*/ 144 w 279"/>
                  <a:gd name="T1" fmla="*/ 193 h 315"/>
                  <a:gd name="T2" fmla="*/ 227 w 279"/>
                  <a:gd name="T3" fmla="*/ 248 h 315"/>
                  <a:gd name="T4" fmla="*/ 279 w 279"/>
                  <a:gd name="T5" fmla="*/ 249 h 315"/>
                  <a:gd name="T6" fmla="*/ 211 w 279"/>
                  <a:gd name="T7" fmla="*/ 162 h 315"/>
                  <a:gd name="T8" fmla="*/ 239 w 279"/>
                  <a:gd name="T9" fmla="*/ 95 h 315"/>
                  <a:gd name="T10" fmla="*/ 144 w 279"/>
                  <a:gd name="T11" fmla="*/ 0 h 315"/>
                  <a:gd name="T12" fmla="*/ 49 w 279"/>
                  <a:gd name="T13" fmla="*/ 95 h 315"/>
                  <a:gd name="T14" fmla="*/ 77 w 279"/>
                  <a:gd name="T15" fmla="*/ 162 h 315"/>
                  <a:gd name="T16" fmla="*/ 0 w 279"/>
                  <a:gd name="T17" fmla="*/ 315 h 315"/>
                  <a:gd name="T18" fmla="*/ 48 w 279"/>
                  <a:gd name="T19" fmla="*/ 315 h 315"/>
                  <a:gd name="T20" fmla="*/ 144 w 279"/>
                  <a:gd name="T21" fmla="*/ 193 h 315"/>
                  <a:gd name="T22" fmla="*/ 144 w 279"/>
                  <a:gd name="T23" fmla="*/ 48 h 315"/>
                  <a:gd name="T24" fmla="*/ 191 w 279"/>
                  <a:gd name="T25" fmla="*/ 95 h 315"/>
                  <a:gd name="T26" fmla="*/ 144 w 279"/>
                  <a:gd name="T27" fmla="*/ 142 h 315"/>
                  <a:gd name="T28" fmla="*/ 97 w 279"/>
                  <a:gd name="T29" fmla="*/ 95 h 315"/>
                  <a:gd name="T30" fmla="*/ 144 w 279"/>
                  <a:gd name="T31" fmla="*/ 4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15">
                    <a:moveTo>
                      <a:pt x="144" y="193"/>
                    </a:moveTo>
                    <a:cubicBezTo>
                      <a:pt x="185" y="193"/>
                      <a:pt x="212" y="216"/>
                      <a:pt x="227" y="248"/>
                    </a:cubicBezTo>
                    <a:cubicBezTo>
                      <a:pt x="279" y="249"/>
                      <a:pt x="279" y="249"/>
                      <a:pt x="279" y="249"/>
                    </a:cubicBezTo>
                    <a:cubicBezTo>
                      <a:pt x="266" y="208"/>
                      <a:pt x="241" y="179"/>
                      <a:pt x="211" y="162"/>
                    </a:cubicBezTo>
                    <a:cubicBezTo>
                      <a:pt x="228" y="145"/>
                      <a:pt x="239" y="121"/>
                      <a:pt x="239" y="95"/>
                    </a:cubicBezTo>
                    <a:cubicBezTo>
                      <a:pt x="239" y="43"/>
                      <a:pt x="196" y="0"/>
                      <a:pt x="144" y="0"/>
                    </a:cubicBezTo>
                    <a:cubicBezTo>
                      <a:pt x="91" y="0"/>
                      <a:pt x="49" y="43"/>
                      <a:pt x="49" y="95"/>
                    </a:cubicBezTo>
                    <a:cubicBezTo>
                      <a:pt x="49" y="121"/>
                      <a:pt x="59" y="145"/>
                      <a:pt x="77" y="162"/>
                    </a:cubicBezTo>
                    <a:cubicBezTo>
                      <a:pt x="33" y="186"/>
                      <a:pt x="0" y="236"/>
                      <a:pt x="0" y="315"/>
                    </a:cubicBezTo>
                    <a:cubicBezTo>
                      <a:pt x="48" y="315"/>
                      <a:pt x="48" y="315"/>
                      <a:pt x="48" y="315"/>
                    </a:cubicBezTo>
                    <a:cubicBezTo>
                      <a:pt x="48" y="254"/>
                      <a:pt x="77" y="193"/>
                      <a:pt x="144" y="193"/>
                    </a:cubicBezTo>
                    <a:close/>
                    <a:moveTo>
                      <a:pt x="144" y="48"/>
                    </a:moveTo>
                    <a:cubicBezTo>
                      <a:pt x="170" y="48"/>
                      <a:pt x="191" y="69"/>
                      <a:pt x="191" y="95"/>
                    </a:cubicBezTo>
                    <a:cubicBezTo>
                      <a:pt x="191" y="121"/>
                      <a:pt x="170" y="142"/>
                      <a:pt x="144" y="142"/>
                    </a:cubicBezTo>
                    <a:cubicBezTo>
                      <a:pt x="118" y="142"/>
                      <a:pt x="97" y="121"/>
                      <a:pt x="97" y="95"/>
                    </a:cubicBezTo>
                    <a:cubicBezTo>
                      <a:pt x="97" y="69"/>
                      <a:pt x="118" y="48"/>
                      <a:pt x="144"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
                <a:extLst>
                  <a:ext uri="{FF2B5EF4-FFF2-40B4-BE49-F238E27FC236}">
                    <a16:creationId xmlns:a16="http://schemas.microsoft.com/office/drawing/2014/main" xmlns="" id="{C3CE30E4-66AB-43E3-A379-2F5F62EECBE4}"/>
                  </a:ext>
                </a:extLst>
              </p:cNvPr>
              <p:cNvSpPr>
                <a:spLocks/>
              </p:cNvSpPr>
              <p:nvPr/>
            </p:nvSpPr>
            <p:spPr bwMode="auto">
              <a:xfrm>
                <a:off x="4532313" y="2716213"/>
                <a:ext cx="3592513" cy="1922463"/>
              </a:xfrm>
              <a:custGeom>
                <a:avLst/>
                <a:gdLst>
                  <a:gd name="T0" fmla="*/ 1830 w 2263"/>
                  <a:gd name="T1" fmla="*/ 0 h 1211"/>
                  <a:gd name="T2" fmla="*/ 1827 w 2263"/>
                  <a:gd name="T3" fmla="*/ 114 h 1211"/>
                  <a:gd name="T4" fmla="*/ 2069 w 2263"/>
                  <a:gd name="T5" fmla="*/ 116 h 1211"/>
                  <a:gd name="T6" fmla="*/ 1569 w 2263"/>
                  <a:gd name="T7" fmla="*/ 616 h 1211"/>
                  <a:gd name="T8" fmla="*/ 1365 w 2263"/>
                  <a:gd name="T9" fmla="*/ 386 h 1211"/>
                  <a:gd name="T10" fmla="*/ 979 w 2263"/>
                  <a:gd name="T11" fmla="*/ 834 h 1211"/>
                  <a:gd name="T12" fmla="*/ 813 w 2263"/>
                  <a:gd name="T13" fmla="*/ 637 h 1211"/>
                  <a:gd name="T14" fmla="*/ 418 w 2263"/>
                  <a:gd name="T15" fmla="*/ 1097 h 1211"/>
                  <a:gd name="T16" fmla="*/ 0 w 2263"/>
                  <a:gd name="T17" fmla="*/ 1097 h 1211"/>
                  <a:gd name="T18" fmla="*/ 0 w 2263"/>
                  <a:gd name="T19" fmla="*/ 1211 h 1211"/>
                  <a:gd name="T20" fmla="*/ 470 w 2263"/>
                  <a:gd name="T21" fmla="*/ 1211 h 1211"/>
                  <a:gd name="T22" fmla="*/ 813 w 2263"/>
                  <a:gd name="T23" fmla="*/ 813 h 1211"/>
                  <a:gd name="T24" fmla="*/ 979 w 2263"/>
                  <a:gd name="T25" fmla="*/ 1009 h 1211"/>
                  <a:gd name="T26" fmla="*/ 1365 w 2263"/>
                  <a:gd name="T27" fmla="*/ 559 h 1211"/>
                  <a:gd name="T28" fmla="*/ 1564 w 2263"/>
                  <a:gd name="T29" fmla="*/ 782 h 1211"/>
                  <a:gd name="T30" fmla="*/ 2147 w 2263"/>
                  <a:gd name="T31" fmla="*/ 201 h 1211"/>
                  <a:gd name="T32" fmla="*/ 2147 w 2263"/>
                  <a:gd name="T33" fmla="*/ 438 h 1211"/>
                  <a:gd name="T34" fmla="*/ 2261 w 2263"/>
                  <a:gd name="T35" fmla="*/ 438 h 1211"/>
                  <a:gd name="T36" fmla="*/ 2263 w 2263"/>
                  <a:gd name="T37" fmla="*/ 7 h 1211"/>
                  <a:gd name="T38" fmla="*/ 1830 w 2263"/>
                  <a:gd name="T3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63" h="1211">
                    <a:moveTo>
                      <a:pt x="1830" y="0"/>
                    </a:moveTo>
                    <a:lnTo>
                      <a:pt x="1827" y="114"/>
                    </a:lnTo>
                    <a:lnTo>
                      <a:pt x="2069" y="116"/>
                    </a:lnTo>
                    <a:lnTo>
                      <a:pt x="1569" y="616"/>
                    </a:lnTo>
                    <a:lnTo>
                      <a:pt x="1365" y="386"/>
                    </a:lnTo>
                    <a:lnTo>
                      <a:pt x="979" y="834"/>
                    </a:lnTo>
                    <a:lnTo>
                      <a:pt x="813" y="637"/>
                    </a:lnTo>
                    <a:lnTo>
                      <a:pt x="418" y="1097"/>
                    </a:lnTo>
                    <a:lnTo>
                      <a:pt x="0" y="1097"/>
                    </a:lnTo>
                    <a:lnTo>
                      <a:pt x="0" y="1211"/>
                    </a:lnTo>
                    <a:lnTo>
                      <a:pt x="470" y="1211"/>
                    </a:lnTo>
                    <a:lnTo>
                      <a:pt x="813" y="813"/>
                    </a:lnTo>
                    <a:lnTo>
                      <a:pt x="979" y="1009"/>
                    </a:lnTo>
                    <a:lnTo>
                      <a:pt x="1365" y="559"/>
                    </a:lnTo>
                    <a:lnTo>
                      <a:pt x="1564" y="782"/>
                    </a:lnTo>
                    <a:lnTo>
                      <a:pt x="2147" y="201"/>
                    </a:lnTo>
                    <a:lnTo>
                      <a:pt x="2147" y="438"/>
                    </a:lnTo>
                    <a:lnTo>
                      <a:pt x="2261" y="438"/>
                    </a:lnTo>
                    <a:lnTo>
                      <a:pt x="2263" y="7"/>
                    </a:lnTo>
                    <a:lnTo>
                      <a:pt x="183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6">
              <a:extLst>
                <a:ext uri="{FF2B5EF4-FFF2-40B4-BE49-F238E27FC236}">
                  <a16:creationId xmlns:a16="http://schemas.microsoft.com/office/drawing/2014/main" xmlns="" id="{AA63EF42-A837-4514-A9DC-637881AB249D}"/>
                </a:ext>
              </a:extLst>
            </p:cNvPr>
            <p:cNvGrpSpPr/>
            <p:nvPr/>
          </p:nvGrpSpPr>
          <p:grpSpPr>
            <a:xfrm>
              <a:off x="512024" y="2464897"/>
              <a:ext cx="461871" cy="581299"/>
              <a:chOff x="4098925" y="1301751"/>
              <a:chExt cx="3994150" cy="4259262"/>
            </a:xfrm>
            <a:solidFill>
              <a:schemeClr val="accent2"/>
            </a:solidFill>
          </p:grpSpPr>
          <p:sp>
            <p:nvSpPr>
              <p:cNvPr id="66" name="Freeform 18">
                <a:extLst>
                  <a:ext uri="{FF2B5EF4-FFF2-40B4-BE49-F238E27FC236}">
                    <a16:creationId xmlns:a16="http://schemas.microsoft.com/office/drawing/2014/main" xmlns="" id="{FBACD1D5-0EA7-408D-8A32-1EC88F618FF8}"/>
                  </a:ext>
                </a:extLst>
              </p:cNvPr>
              <p:cNvSpPr>
                <a:spLocks/>
              </p:cNvSpPr>
              <p:nvPr/>
            </p:nvSpPr>
            <p:spPr bwMode="auto">
              <a:xfrm>
                <a:off x="4098925" y="2312988"/>
                <a:ext cx="3249613" cy="3248025"/>
              </a:xfrm>
              <a:custGeom>
                <a:avLst/>
                <a:gdLst>
                  <a:gd name="T0" fmla="*/ 1933 w 2047"/>
                  <a:gd name="T1" fmla="*/ 1932 h 2046"/>
                  <a:gd name="T2" fmla="*/ 114 w 2047"/>
                  <a:gd name="T3" fmla="*/ 1932 h 2046"/>
                  <a:gd name="T4" fmla="*/ 114 w 2047"/>
                  <a:gd name="T5" fmla="*/ 113 h 2046"/>
                  <a:gd name="T6" fmla="*/ 391 w 2047"/>
                  <a:gd name="T7" fmla="*/ 113 h 2046"/>
                  <a:gd name="T8" fmla="*/ 391 w 2047"/>
                  <a:gd name="T9" fmla="*/ 0 h 2046"/>
                  <a:gd name="T10" fmla="*/ 0 w 2047"/>
                  <a:gd name="T11" fmla="*/ 0 h 2046"/>
                  <a:gd name="T12" fmla="*/ 0 w 2047"/>
                  <a:gd name="T13" fmla="*/ 2046 h 2046"/>
                  <a:gd name="T14" fmla="*/ 2047 w 2047"/>
                  <a:gd name="T15" fmla="*/ 2046 h 2046"/>
                  <a:gd name="T16" fmla="*/ 2047 w 2047"/>
                  <a:gd name="T17" fmla="*/ 1696 h 2046"/>
                  <a:gd name="T18" fmla="*/ 1933 w 2047"/>
                  <a:gd name="T19" fmla="*/ 1696 h 2046"/>
                  <a:gd name="T20" fmla="*/ 1933 w 2047"/>
                  <a:gd name="T21" fmla="*/ 1932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6">
                    <a:moveTo>
                      <a:pt x="1933" y="1932"/>
                    </a:moveTo>
                    <a:lnTo>
                      <a:pt x="114" y="1932"/>
                    </a:lnTo>
                    <a:lnTo>
                      <a:pt x="114" y="113"/>
                    </a:lnTo>
                    <a:lnTo>
                      <a:pt x="391" y="113"/>
                    </a:lnTo>
                    <a:lnTo>
                      <a:pt x="391" y="0"/>
                    </a:lnTo>
                    <a:lnTo>
                      <a:pt x="0" y="0"/>
                    </a:lnTo>
                    <a:lnTo>
                      <a:pt x="0" y="2046"/>
                    </a:lnTo>
                    <a:lnTo>
                      <a:pt x="2047" y="2046"/>
                    </a:lnTo>
                    <a:lnTo>
                      <a:pt x="2047" y="1696"/>
                    </a:lnTo>
                    <a:lnTo>
                      <a:pt x="1933" y="1696"/>
                    </a:lnTo>
                    <a:lnTo>
                      <a:pt x="1933" y="19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9">
                <a:extLst>
                  <a:ext uri="{FF2B5EF4-FFF2-40B4-BE49-F238E27FC236}">
                    <a16:creationId xmlns:a16="http://schemas.microsoft.com/office/drawing/2014/main" xmlns="" id="{BBF6437F-4C01-4A4B-95CF-D300EA9896DE}"/>
                  </a:ext>
                </a:extLst>
              </p:cNvPr>
              <p:cNvSpPr>
                <a:spLocks/>
              </p:cNvSpPr>
              <p:nvPr/>
            </p:nvSpPr>
            <p:spPr bwMode="auto">
              <a:xfrm>
                <a:off x="5106988" y="1301751"/>
                <a:ext cx="1241425" cy="973138"/>
              </a:xfrm>
              <a:custGeom>
                <a:avLst/>
                <a:gdLst>
                  <a:gd name="T0" fmla="*/ 782 w 782"/>
                  <a:gd name="T1" fmla="*/ 80 h 613"/>
                  <a:gd name="T2" fmla="*/ 701 w 782"/>
                  <a:gd name="T3" fmla="*/ 0 h 613"/>
                  <a:gd name="T4" fmla="*/ 246 w 782"/>
                  <a:gd name="T5" fmla="*/ 452 h 613"/>
                  <a:gd name="T6" fmla="*/ 80 w 782"/>
                  <a:gd name="T7" fmla="*/ 286 h 613"/>
                  <a:gd name="T8" fmla="*/ 0 w 782"/>
                  <a:gd name="T9" fmla="*/ 367 h 613"/>
                  <a:gd name="T10" fmla="*/ 246 w 782"/>
                  <a:gd name="T11" fmla="*/ 613 h 613"/>
                  <a:gd name="T12" fmla="*/ 782 w 782"/>
                  <a:gd name="T13" fmla="*/ 80 h 613"/>
                </a:gdLst>
                <a:ahLst/>
                <a:cxnLst>
                  <a:cxn ang="0">
                    <a:pos x="T0" y="T1"/>
                  </a:cxn>
                  <a:cxn ang="0">
                    <a:pos x="T2" y="T3"/>
                  </a:cxn>
                  <a:cxn ang="0">
                    <a:pos x="T4" y="T5"/>
                  </a:cxn>
                  <a:cxn ang="0">
                    <a:pos x="T6" y="T7"/>
                  </a:cxn>
                  <a:cxn ang="0">
                    <a:pos x="T8" y="T9"/>
                  </a:cxn>
                  <a:cxn ang="0">
                    <a:pos x="T10" y="T11"/>
                  </a:cxn>
                  <a:cxn ang="0">
                    <a:pos x="T12" y="T13"/>
                  </a:cxn>
                </a:cxnLst>
                <a:rect l="0" t="0" r="r" b="b"/>
                <a:pathLst>
                  <a:path w="782" h="613">
                    <a:moveTo>
                      <a:pt x="782" y="80"/>
                    </a:moveTo>
                    <a:lnTo>
                      <a:pt x="701" y="0"/>
                    </a:lnTo>
                    <a:lnTo>
                      <a:pt x="246" y="452"/>
                    </a:lnTo>
                    <a:lnTo>
                      <a:pt x="80" y="286"/>
                    </a:lnTo>
                    <a:lnTo>
                      <a:pt x="0" y="367"/>
                    </a:lnTo>
                    <a:lnTo>
                      <a:pt x="246" y="613"/>
                    </a:lnTo>
                    <a:lnTo>
                      <a:pt x="7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0">
                <a:extLst>
                  <a:ext uri="{FF2B5EF4-FFF2-40B4-BE49-F238E27FC236}">
                    <a16:creationId xmlns:a16="http://schemas.microsoft.com/office/drawing/2014/main" xmlns="" id="{8FD1924C-EEBF-4D6A-864C-B9006E93F788}"/>
                  </a:ext>
                </a:extLst>
              </p:cNvPr>
              <p:cNvSpPr>
                <a:spLocks noEditPoints="1"/>
              </p:cNvSpPr>
              <p:nvPr/>
            </p:nvSpPr>
            <p:spPr bwMode="auto">
              <a:xfrm>
                <a:off x="5129213" y="2527301"/>
                <a:ext cx="884238" cy="882650"/>
              </a:xfrm>
              <a:custGeom>
                <a:avLst/>
                <a:gdLst>
                  <a:gd name="T0" fmla="*/ 235 w 235"/>
                  <a:gd name="T1" fmla="*/ 72 h 235"/>
                  <a:gd name="T2" fmla="*/ 163 w 235"/>
                  <a:gd name="T3" fmla="*/ 0 h 235"/>
                  <a:gd name="T4" fmla="*/ 72 w 235"/>
                  <a:gd name="T5" fmla="*/ 0 h 235"/>
                  <a:gd name="T6" fmla="*/ 0 w 235"/>
                  <a:gd name="T7" fmla="*/ 72 h 235"/>
                  <a:gd name="T8" fmla="*/ 0 w 235"/>
                  <a:gd name="T9" fmla="*/ 163 h 235"/>
                  <a:gd name="T10" fmla="*/ 72 w 235"/>
                  <a:gd name="T11" fmla="*/ 235 h 235"/>
                  <a:gd name="T12" fmla="*/ 163 w 235"/>
                  <a:gd name="T13" fmla="*/ 235 h 235"/>
                  <a:gd name="T14" fmla="*/ 235 w 235"/>
                  <a:gd name="T15" fmla="*/ 163 h 235"/>
                  <a:gd name="T16" fmla="*/ 235 w 235"/>
                  <a:gd name="T17" fmla="*/ 72 h 235"/>
                  <a:gd name="T18" fmla="*/ 187 w 235"/>
                  <a:gd name="T19" fmla="*/ 163 h 235"/>
                  <a:gd name="T20" fmla="*/ 163 w 235"/>
                  <a:gd name="T21" fmla="*/ 187 h 235"/>
                  <a:gd name="T22" fmla="*/ 72 w 235"/>
                  <a:gd name="T23" fmla="*/ 187 h 235"/>
                  <a:gd name="T24" fmla="*/ 48 w 235"/>
                  <a:gd name="T25" fmla="*/ 163 h 235"/>
                  <a:gd name="T26" fmla="*/ 48 w 235"/>
                  <a:gd name="T27" fmla="*/ 72 h 235"/>
                  <a:gd name="T28" fmla="*/ 72 w 235"/>
                  <a:gd name="T29" fmla="*/ 48 h 235"/>
                  <a:gd name="T30" fmla="*/ 163 w 235"/>
                  <a:gd name="T31" fmla="*/ 48 h 235"/>
                  <a:gd name="T32" fmla="*/ 187 w 235"/>
                  <a:gd name="T33" fmla="*/ 72 h 235"/>
                  <a:gd name="T34" fmla="*/ 187 w 235"/>
                  <a:gd name="T35" fmla="*/ 16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235">
                    <a:moveTo>
                      <a:pt x="235" y="72"/>
                    </a:moveTo>
                    <a:cubicBezTo>
                      <a:pt x="235" y="33"/>
                      <a:pt x="203" y="0"/>
                      <a:pt x="163" y="0"/>
                    </a:cubicBezTo>
                    <a:cubicBezTo>
                      <a:pt x="72" y="0"/>
                      <a:pt x="72" y="0"/>
                      <a:pt x="72" y="0"/>
                    </a:cubicBezTo>
                    <a:cubicBezTo>
                      <a:pt x="32" y="0"/>
                      <a:pt x="0" y="33"/>
                      <a:pt x="0" y="72"/>
                    </a:cubicBezTo>
                    <a:cubicBezTo>
                      <a:pt x="0" y="163"/>
                      <a:pt x="0" y="163"/>
                      <a:pt x="0" y="163"/>
                    </a:cubicBezTo>
                    <a:cubicBezTo>
                      <a:pt x="0" y="203"/>
                      <a:pt x="32" y="235"/>
                      <a:pt x="72" y="235"/>
                    </a:cubicBezTo>
                    <a:cubicBezTo>
                      <a:pt x="163" y="235"/>
                      <a:pt x="163" y="235"/>
                      <a:pt x="163" y="235"/>
                    </a:cubicBezTo>
                    <a:cubicBezTo>
                      <a:pt x="203" y="235"/>
                      <a:pt x="235" y="203"/>
                      <a:pt x="235" y="163"/>
                    </a:cubicBezTo>
                    <a:lnTo>
                      <a:pt x="235" y="72"/>
                    </a:lnTo>
                    <a:close/>
                    <a:moveTo>
                      <a:pt x="187" y="163"/>
                    </a:moveTo>
                    <a:cubicBezTo>
                      <a:pt x="187" y="176"/>
                      <a:pt x="176" y="187"/>
                      <a:pt x="163" y="187"/>
                    </a:cubicBezTo>
                    <a:cubicBezTo>
                      <a:pt x="72" y="187"/>
                      <a:pt x="72" y="187"/>
                      <a:pt x="72" y="187"/>
                    </a:cubicBezTo>
                    <a:cubicBezTo>
                      <a:pt x="59" y="187"/>
                      <a:pt x="48" y="176"/>
                      <a:pt x="48" y="163"/>
                    </a:cubicBezTo>
                    <a:cubicBezTo>
                      <a:pt x="48" y="72"/>
                      <a:pt x="48" y="72"/>
                      <a:pt x="48" y="72"/>
                    </a:cubicBezTo>
                    <a:cubicBezTo>
                      <a:pt x="48" y="59"/>
                      <a:pt x="59" y="48"/>
                      <a:pt x="72" y="48"/>
                    </a:cubicBezTo>
                    <a:cubicBezTo>
                      <a:pt x="163" y="48"/>
                      <a:pt x="163" y="48"/>
                      <a:pt x="163" y="48"/>
                    </a:cubicBezTo>
                    <a:cubicBezTo>
                      <a:pt x="176" y="48"/>
                      <a:pt x="187" y="59"/>
                      <a:pt x="187" y="72"/>
                    </a:cubicBezTo>
                    <a:lnTo>
                      <a:pt x="187" y="16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1">
                <a:extLst>
                  <a:ext uri="{FF2B5EF4-FFF2-40B4-BE49-F238E27FC236}">
                    <a16:creationId xmlns:a16="http://schemas.microsoft.com/office/drawing/2014/main" xmlns="" id="{52F5FD29-1717-409E-A354-88D77DA9F5E7}"/>
                  </a:ext>
                </a:extLst>
              </p:cNvPr>
              <p:cNvSpPr>
                <a:spLocks noEditPoints="1"/>
              </p:cNvSpPr>
              <p:nvPr/>
            </p:nvSpPr>
            <p:spPr bwMode="auto">
              <a:xfrm>
                <a:off x="5129213" y="3692526"/>
                <a:ext cx="884238" cy="879475"/>
              </a:xfrm>
              <a:custGeom>
                <a:avLst/>
                <a:gdLst>
                  <a:gd name="T0" fmla="*/ 163 w 235"/>
                  <a:gd name="T1" fmla="*/ 0 h 234"/>
                  <a:gd name="T2" fmla="*/ 72 w 235"/>
                  <a:gd name="T3" fmla="*/ 0 h 234"/>
                  <a:gd name="T4" fmla="*/ 0 w 235"/>
                  <a:gd name="T5" fmla="*/ 72 h 234"/>
                  <a:gd name="T6" fmla="*/ 0 w 235"/>
                  <a:gd name="T7" fmla="*/ 162 h 234"/>
                  <a:gd name="T8" fmla="*/ 72 w 235"/>
                  <a:gd name="T9" fmla="*/ 234 h 234"/>
                  <a:gd name="T10" fmla="*/ 163 w 235"/>
                  <a:gd name="T11" fmla="*/ 234 h 234"/>
                  <a:gd name="T12" fmla="*/ 235 w 235"/>
                  <a:gd name="T13" fmla="*/ 162 h 234"/>
                  <a:gd name="T14" fmla="*/ 235 w 235"/>
                  <a:gd name="T15" fmla="*/ 72 h 234"/>
                  <a:gd name="T16" fmla="*/ 163 w 235"/>
                  <a:gd name="T17" fmla="*/ 0 h 234"/>
                  <a:gd name="T18" fmla="*/ 187 w 235"/>
                  <a:gd name="T19" fmla="*/ 162 h 234"/>
                  <a:gd name="T20" fmla="*/ 163 w 235"/>
                  <a:gd name="T21" fmla="*/ 186 h 234"/>
                  <a:gd name="T22" fmla="*/ 72 w 235"/>
                  <a:gd name="T23" fmla="*/ 186 h 234"/>
                  <a:gd name="T24" fmla="*/ 48 w 235"/>
                  <a:gd name="T25" fmla="*/ 162 h 234"/>
                  <a:gd name="T26" fmla="*/ 48 w 235"/>
                  <a:gd name="T27" fmla="*/ 72 h 234"/>
                  <a:gd name="T28" fmla="*/ 72 w 235"/>
                  <a:gd name="T29" fmla="*/ 48 h 234"/>
                  <a:gd name="T30" fmla="*/ 163 w 235"/>
                  <a:gd name="T31" fmla="*/ 48 h 234"/>
                  <a:gd name="T32" fmla="*/ 187 w 235"/>
                  <a:gd name="T33" fmla="*/ 72 h 234"/>
                  <a:gd name="T34" fmla="*/ 187 w 235"/>
                  <a:gd name="T35" fmla="*/ 16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234">
                    <a:moveTo>
                      <a:pt x="163" y="0"/>
                    </a:moveTo>
                    <a:cubicBezTo>
                      <a:pt x="72" y="0"/>
                      <a:pt x="72" y="0"/>
                      <a:pt x="72" y="0"/>
                    </a:cubicBezTo>
                    <a:cubicBezTo>
                      <a:pt x="32" y="0"/>
                      <a:pt x="0" y="32"/>
                      <a:pt x="0" y="72"/>
                    </a:cubicBezTo>
                    <a:cubicBezTo>
                      <a:pt x="0" y="162"/>
                      <a:pt x="0" y="162"/>
                      <a:pt x="0" y="162"/>
                    </a:cubicBezTo>
                    <a:cubicBezTo>
                      <a:pt x="0" y="202"/>
                      <a:pt x="32" y="234"/>
                      <a:pt x="72" y="234"/>
                    </a:cubicBezTo>
                    <a:cubicBezTo>
                      <a:pt x="163" y="234"/>
                      <a:pt x="163" y="234"/>
                      <a:pt x="163" y="234"/>
                    </a:cubicBezTo>
                    <a:cubicBezTo>
                      <a:pt x="203" y="234"/>
                      <a:pt x="235" y="202"/>
                      <a:pt x="235" y="162"/>
                    </a:cubicBezTo>
                    <a:cubicBezTo>
                      <a:pt x="235" y="72"/>
                      <a:pt x="235" y="72"/>
                      <a:pt x="235" y="72"/>
                    </a:cubicBezTo>
                    <a:cubicBezTo>
                      <a:pt x="235" y="32"/>
                      <a:pt x="203" y="0"/>
                      <a:pt x="163" y="0"/>
                    </a:cubicBezTo>
                    <a:close/>
                    <a:moveTo>
                      <a:pt x="187" y="162"/>
                    </a:moveTo>
                    <a:cubicBezTo>
                      <a:pt x="187" y="176"/>
                      <a:pt x="176" y="186"/>
                      <a:pt x="163" y="186"/>
                    </a:cubicBezTo>
                    <a:cubicBezTo>
                      <a:pt x="72" y="186"/>
                      <a:pt x="72" y="186"/>
                      <a:pt x="72" y="186"/>
                    </a:cubicBezTo>
                    <a:cubicBezTo>
                      <a:pt x="59" y="186"/>
                      <a:pt x="48" y="176"/>
                      <a:pt x="48" y="162"/>
                    </a:cubicBezTo>
                    <a:cubicBezTo>
                      <a:pt x="48" y="72"/>
                      <a:pt x="48" y="72"/>
                      <a:pt x="48" y="72"/>
                    </a:cubicBezTo>
                    <a:cubicBezTo>
                      <a:pt x="48" y="58"/>
                      <a:pt x="59" y="48"/>
                      <a:pt x="72" y="48"/>
                    </a:cubicBezTo>
                    <a:cubicBezTo>
                      <a:pt x="163" y="48"/>
                      <a:pt x="163" y="48"/>
                      <a:pt x="163" y="48"/>
                    </a:cubicBezTo>
                    <a:cubicBezTo>
                      <a:pt x="176" y="48"/>
                      <a:pt x="187" y="58"/>
                      <a:pt x="187" y="72"/>
                    </a:cubicBezTo>
                    <a:lnTo>
                      <a:pt x="187" y="16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22">
                <a:extLst>
                  <a:ext uri="{FF2B5EF4-FFF2-40B4-BE49-F238E27FC236}">
                    <a16:creationId xmlns:a16="http://schemas.microsoft.com/office/drawing/2014/main" xmlns="" id="{2C7252AF-A786-4E02-85EF-4ACA25B924DE}"/>
                  </a:ext>
                </a:extLst>
              </p:cNvPr>
              <p:cNvSpPr>
                <a:spLocks noChangeArrowheads="1"/>
              </p:cNvSpPr>
              <p:nvPr/>
            </p:nvSpPr>
            <p:spPr bwMode="auto">
              <a:xfrm>
                <a:off x="6276975" y="1955801"/>
                <a:ext cx="1816100" cy="1793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23">
                <a:extLst>
                  <a:ext uri="{FF2B5EF4-FFF2-40B4-BE49-F238E27FC236}">
                    <a16:creationId xmlns:a16="http://schemas.microsoft.com/office/drawing/2014/main" xmlns="" id="{CBE558DA-BCB2-4716-B4C4-080BCC5F1C10}"/>
                  </a:ext>
                </a:extLst>
              </p:cNvPr>
              <p:cNvSpPr>
                <a:spLocks noChangeArrowheads="1"/>
              </p:cNvSpPr>
              <p:nvPr/>
            </p:nvSpPr>
            <p:spPr bwMode="auto">
              <a:xfrm>
                <a:off x="6276975" y="3052763"/>
                <a:ext cx="1816100" cy="1809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24">
                <a:extLst>
                  <a:ext uri="{FF2B5EF4-FFF2-40B4-BE49-F238E27FC236}">
                    <a16:creationId xmlns:a16="http://schemas.microsoft.com/office/drawing/2014/main" xmlns="" id="{A5B0132D-BF16-48EE-AF21-AEEC9133319C}"/>
                  </a:ext>
                </a:extLst>
              </p:cNvPr>
              <p:cNvSpPr>
                <a:spLocks noChangeArrowheads="1"/>
              </p:cNvSpPr>
              <p:nvPr/>
            </p:nvSpPr>
            <p:spPr bwMode="auto">
              <a:xfrm>
                <a:off x="6276975" y="4173538"/>
                <a:ext cx="1816100" cy="1809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a:extLst>
                <a:ext uri="{FF2B5EF4-FFF2-40B4-BE49-F238E27FC236}">
                  <a16:creationId xmlns:a16="http://schemas.microsoft.com/office/drawing/2014/main" xmlns="" id="{D063163B-12D5-479D-A899-FEC9E4CCCC6E}"/>
                </a:ext>
              </a:extLst>
            </p:cNvPr>
            <p:cNvGrpSpPr/>
            <p:nvPr/>
          </p:nvGrpSpPr>
          <p:grpSpPr>
            <a:xfrm>
              <a:off x="4382416" y="2507480"/>
              <a:ext cx="577512" cy="496135"/>
              <a:chOff x="-4230688" y="1096963"/>
              <a:chExt cx="4233863" cy="3484562"/>
            </a:xfrm>
            <a:solidFill>
              <a:schemeClr val="accent3"/>
            </a:solidFill>
          </p:grpSpPr>
          <p:sp>
            <p:nvSpPr>
              <p:cNvPr id="60" name="Freeform 18">
                <a:extLst>
                  <a:ext uri="{FF2B5EF4-FFF2-40B4-BE49-F238E27FC236}">
                    <a16:creationId xmlns:a16="http://schemas.microsoft.com/office/drawing/2014/main" xmlns="" id="{CC34ACF9-D8BD-43A3-94E8-780FB4DBAE16}"/>
                  </a:ext>
                </a:extLst>
              </p:cNvPr>
              <p:cNvSpPr>
                <a:spLocks/>
              </p:cNvSpPr>
              <p:nvPr/>
            </p:nvSpPr>
            <p:spPr bwMode="auto">
              <a:xfrm>
                <a:off x="-4230688" y="1330325"/>
                <a:ext cx="3249613" cy="3251200"/>
              </a:xfrm>
              <a:custGeom>
                <a:avLst/>
                <a:gdLst>
                  <a:gd name="T0" fmla="*/ 1933 w 2047"/>
                  <a:gd name="T1" fmla="*/ 1934 h 2048"/>
                  <a:gd name="T2" fmla="*/ 114 w 2047"/>
                  <a:gd name="T3" fmla="*/ 1934 h 2048"/>
                  <a:gd name="T4" fmla="*/ 114 w 2047"/>
                  <a:gd name="T5" fmla="*/ 114 h 2048"/>
                  <a:gd name="T6" fmla="*/ 732 w 2047"/>
                  <a:gd name="T7" fmla="*/ 114 h 2048"/>
                  <a:gd name="T8" fmla="*/ 732 w 2047"/>
                  <a:gd name="T9" fmla="*/ 0 h 2048"/>
                  <a:gd name="T10" fmla="*/ 0 w 2047"/>
                  <a:gd name="T11" fmla="*/ 0 h 2048"/>
                  <a:gd name="T12" fmla="*/ 0 w 2047"/>
                  <a:gd name="T13" fmla="*/ 2048 h 2048"/>
                  <a:gd name="T14" fmla="*/ 2047 w 2047"/>
                  <a:gd name="T15" fmla="*/ 2048 h 2048"/>
                  <a:gd name="T16" fmla="*/ 2047 w 2047"/>
                  <a:gd name="T17" fmla="*/ 1541 h 2048"/>
                  <a:gd name="T18" fmla="*/ 1933 w 2047"/>
                  <a:gd name="T19" fmla="*/ 1541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732" y="114"/>
                    </a:lnTo>
                    <a:lnTo>
                      <a:pt x="732" y="0"/>
                    </a:lnTo>
                    <a:lnTo>
                      <a:pt x="0" y="0"/>
                    </a:lnTo>
                    <a:lnTo>
                      <a:pt x="0" y="2048"/>
                    </a:lnTo>
                    <a:lnTo>
                      <a:pt x="2047" y="2048"/>
                    </a:lnTo>
                    <a:lnTo>
                      <a:pt x="2047" y="1541"/>
                    </a:lnTo>
                    <a:lnTo>
                      <a:pt x="1933" y="1541"/>
                    </a:lnTo>
                    <a:lnTo>
                      <a:pt x="1933" y="19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9">
                <a:extLst>
                  <a:ext uri="{FF2B5EF4-FFF2-40B4-BE49-F238E27FC236}">
                    <a16:creationId xmlns:a16="http://schemas.microsoft.com/office/drawing/2014/main" xmlns="" id="{C24B4400-8C7D-4130-B5A4-F59E3E72DA80}"/>
                  </a:ext>
                </a:extLst>
              </p:cNvPr>
              <p:cNvSpPr>
                <a:spLocks noEditPoints="1"/>
              </p:cNvSpPr>
              <p:nvPr/>
            </p:nvSpPr>
            <p:spPr bwMode="auto">
              <a:xfrm>
                <a:off x="-3914775" y="1096963"/>
                <a:ext cx="3917950" cy="2882900"/>
              </a:xfrm>
              <a:custGeom>
                <a:avLst/>
                <a:gdLst>
                  <a:gd name="T0" fmla="*/ 0 w 2468"/>
                  <a:gd name="T1" fmla="*/ 1093 h 1816"/>
                  <a:gd name="T2" fmla="*/ 197 w 2468"/>
                  <a:gd name="T3" fmla="*/ 1626 h 1816"/>
                  <a:gd name="T4" fmla="*/ 604 w 2468"/>
                  <a:gd name="T5" fmla="*/ 1816 h 1816"/>
                  <a:gd name="T6" fmla="*/ 2468 w 2468"/>
                  <a:gd name="T7" fmla="*/ 1131 h 1816"/>
                  <a:gd name="T8" fmla="*/ 2054 w 2468"/>
                  <a:gd name="T9" fmla="*/ 0 h 1816"/>
                  <a:gd name="T10" fmla="*/ 190 w 2468"/>
                  <a:gd name="T11" fmla="*/ 685 h 1816"/>
                  <a:gd name="T12" fmla="*/ 0 w 2468"/>
                  <a:gd name="T13" fmla="*/ 1093 h 1816"/>
                  <a:gd name="T14" fmla="*/ 1985 w 2468"/>
                  <a:gd name="T15" fmla="*/ 147 h 1816"/>
                  <a:gd name="T16" fmla="*/ 2321 w 2468"/>
                  <a:gd name="T17" fmla="*/ 1065 h 1816"/>
                  <a:gd name="T18" fmla="*/ 609 w 2468"/>
                  <a:gd name="T19" fmla="*/ 1693 h 1816"/>
                  <a:gd name="T20" fmla="*/ 287 w 2468"/>
                  <a:gd name="T21" fmla="*/ 1543 h 1816"/>
                  <a:gd name="T22" fmla="*/ 123 w 2468"/>
                  <a:gd name="T23" fmla="*/ 1098 h 1816"/>
                  <a:gd name="T24" fmla="*/ 272 w 2468"/>
                  <a:gd name="T25" fmla="*/ 775 h 1816"/>
                  <a:gd name="T26" fmla="*/ 1985 w 2468"/>
                  <a:gd name="T27" fmla="*/ 147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8" h="1816">
                    <a:moveTo>
                      <a:pt x="0" y="1093"/>
                    </a:moveTo>
                    <a:lnTo>
                      <a:pt x="197" y="1626"/>
                    </a:lnTo>
                    <a:lnTo>
                      <a:pt x="604" y="1816"/>
                    </a:lnTo>
                    <a:lnTo>
                      <a:pt x="2468" y="1131"/>
                    </a:lnTo>
                    <a:lnTo>
                      <a:pt x="2054" y="0"/>
                    </a:lnTo>
                    <a:lnTo>
                      <a:pt x="190" y="685"/>
                    </a:lnTo>
                    <a:lnTo>
                      <a:pt x="0" y="1093"/>
                    </a:lnTo>
                    <a:close/>
                    <a:moveTo>
                      <a:pt x="1985" y="147"/>
                    </a:moveTo>
                    <a:lnTo>
                      <a:pt x="2321" y="1065"/>
                    </a:lnTo>
                    <a:lnTo>
                      <a:pt x="609" y="1693"/>
                    </a:lnTo>
                    <a:lnTo>
                      <a:pt x="287" y="1543"/>
                    </a:lnTo>
                    <a:lnTo>
                      <a:pt x="123" y="1098"/>
                    </a:lnTo>
                    <a:lnTo>
                      <a:pt x="272" y="775"/>
                    </a:lnTo>
                    <a:lnTo>
                      <a:pt x="1985" y="1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0">
                <a:extLst>
                  <a:ext uri="{FF2B5EF4-FFF2-40B4-BE49-F238E27FC236}">
                    <a16:creationId xmlns:a16="http://schemas.microsoft.com/office/drawing/2014/main" xmlns="" id="{60770334-BEE3-497E-9D1A-ACD8FAECDE73}"/>
                  </a:ext>
                </a:extLst>
              </p:cNvPr>
              <p:cNvSpPr>
                <a:spLocks/>
              </p:cNvSpPr>
              <p:nvPr/>
            </p:nvSpPr>
            <p:spPr bwMode="auto">
              <a:xfrm>
                <a:off x="-3452813" y="2892425"/>
                <a:ext cx="350838" cy="346075"/>
              </a:xfrm>
              <a:custGeom>
                <a:avLst/>
                <a:gdLst>
                  <a:gd name="T0" fmla="*/ 61 w 93"/>
                  <a:gd name="T1" fmla="*/ 84 h 92"/>
                  <a:gd name="T2" fmla="*/ 85 w 93"/>
                  <a:gd name="T3" fmla="*/ 32 h 92"/>
                  <a:gd name="T4" fmla="*/ 32 w 93"/>
                  <a:gd name="T5" fmla="*/ 7 h 92"/>
                  <a:gd name="T6" fmla="*/ 8 w 93"/>
                  <a:gd name="T7" fmla="*/ 60 h 92"/>
                  <a:gd name="T8" fmla="*/ 61 w 93"/>
                  <a:gd name="T9" fmla="*/ 84 h 92"/>
                </a:gdLst>
                <a:ahLst/>
                <a:cxnLst>
                  <a:cxn ang="0">
                    <a:pos x="T0" y="T1"/>
                  </a:cxn>
                  <a:cxn ang="0">
                    <a:pos x="T2" y="T3"/>
                  </a:cxn>
                  <a:cxn ang="0">
                    <a:pos x="T4" y="T5"/>
                  </a:cxn>
                  <a:cxn ang="0">
                    <a:pos x="T6" y="T7"/>
                  </a:cxn>
                  <a:cxn ang="0">
                    <a:pos x="T8" y="T9"/>
                  </a:cxn>
                </a:cxnLst>
                <a:rect l="0" t="0" r="r" b="b"/>
                <a:pathLst>
                  <a:path w="93" h="92">
                    <a:moveTo>
                      <a:pt x="61" y="84"/>
                    </a:moveTo>
                    <a:cubicBezTo>
                      <a:pt x="82" y="77"/>
                      <a:pt x="93" y="53"/>
                      <a:pt x="85" y="32"/>
                    </a:cubicBezTo>
                    <a:cubicBezTo>
                      <a:pt x="77" y="11"/>
                      <a:pt x="54" y="0"/>
                      <a:pt x="32" y="7"/>
                    </a:cubicBezTo>
                    <a:cubicBezTo>
                      <a:pt x="11" y="15"/>
                      <a:pt x="0" y="39"/>
                      <a:pt x="8" y="60"/>
                    </a:cubicBezTo>
                    <a:cubicBezTo>
                      <a:pt x="16" y="81"/>
                      <a:pt x="39" y="92"/>
                      <a:pt x="61"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1">
                <a:extLst>
                  <a:ext uri="{FF2B5EF4-FFF2-40B4-BE49-F238E27FC236}">
                    <a16:creationId xmlns:a16="http://schemas.microsoft.com/office/drawing/2014/main" xmlns="" id="{43FF6737-B0EC-4E45-959C-829FE251C850}"/>
                  </a:ext>
                </a:extLst>
              </p:cNvPr>
              <p:cNvSpPr>
                <a:spLocks/>
              </p:cNvSpPr>
              <p:nvPr/>
            </p:nvSpPr>
            <p:spPr bwMode="auto">
              <a:xfrm>
                <a:off x="-1474788" y="1651000"/>
                <a:ext cx="985838" cy="1109662"/>
              </a:xfrm>
              <a:custGeom>
                <a:avLst/>
                <a:gdLst>
                  <a:gd name="T0" fmla="*/ 16 w 262"/>
                  <a:gd name="T1" fmla="*/ 194 h 295"/>
                  <a:gd name="T2" fmla="*/ 35 w 262"/>
                  <a:gd name="T3" fmla="*/ 187 h 295"/>
                  <a:gd name="T4" fmla="*/ 38 w 262"/>
                  <a:gd name="T5" fmla="*/ 196 h 295"/>
                  <a:gd name="T6" fmla="*/ 41 w 262"/>
                  <a:gd name="T7" fmla="*/ 204 h 295"/>
                  <a:gd name="T8" fmla="*/ 23 w 262"/>
                  <a:gd name="T9" fmla="*/ 211 h 295"/>
                  <a:gd name="T10" fmla="*/ 39 w 262"/>
                  <a:gd name="T11" fmla="*/ 256 h 295"/>
                  <a:gd name="T12" fmla="*/ 68 w 262"/>
                  <a:gd name="T13" fmla="*/ 246 h 295"/>
                  <a:gd name="T14" fmla="*/ 112 w 262"/>
                  <a:gd name="T15" fmla="*/ 279 h 295"/>
                  <a:gd name="T16" fmla="*/ 174 w 262"/>
                  <a:gd name="T17" fmla="*/ 295 h 295"/>
                  <a:gd name="T18" fmla="*/ 220 w 262"/>
                  <a:gd name="T19" fmla="*/ 286 h 295"/>
                  <a:gd name="T20" fmla="*/ 262 w 262"/>
                  <a:gd name="T21" fmla="*/ 261 h 295"/>
                  <a:gd name="T22" fmla="*/ 230 w 262"/>
                  <a:gd name="T23" fmla="*/ 225 h 295"/>
                  <a:gd name="T24" fmla="*/ 203 w 262"/>
                  <a:gd name="T25" fmla="*/ 241 h 295"/>
                  <a:gd name="T26" fmla="*/ 133 w 262"/>
                  <a:gd name="T27" fmla="*/ 237 h 295"/>
                  <a:gd name="T28" fmla="*/ 118 w 262"/>
                  <a:gd name="T29" fmla="*/ 227 h 295"/>
                  <a:gd name="T30" fmla="*/ 197 w 262"/>
                  <a:gd name="T31" fmla="*/ 198 h 295"/>
                  <a:gd name="T32" fmla="*/ 181 w 262"/>
                  <a:gd name="T33" fmla="*/ 153 h 295"/>
                  <a:gd name="T34" fmla="*/ 87 w 262"/>
                  <a:gd name="T35" fmla="*/ 188 h 295"/>
                  <a:gd name="T36" fmla="*/ 83 w 262"/>
                  <a:gd name="T37" fmla="*/ 179 h 295"/>
                  <a:gd name="T38" fmla="*/ 80 w 262"/>
                  <a:gd name="T39" fmla="*/ 170 h 295"/>
                  <a:gd name="T40" fmla="*/ 174 w 262"/>
                  <a:gd name="T41" fmla="*/ 136 h 295"/>
                  <a:gd name="T42" fmla="*/ 158 w 262"/>
                  <a:gd name="T43" fmla="*/ 91 h 295"/>
                  <a:gd name="T44" fmla="*/ 79 w 262"/>
                  <a:gd name="T45" fmla="*/ 120 h 295"/>
                  <a:gd name="T46" fmla="*/ 135 w 262"/>
                  <a:gd name="T47" fmla="*/ 54 h 295"/>
                  <a:gd name="T48" fmla="*/ 165 w 262"/>
                  <a:gd name="T49" fmla="*/ 49 h 295"/>
                  <a:gd name="T50" fmla="*/ 166 w 262"/>
                  <a:gd name="T51" fmla="*/ 1 h 295"/>
                  <a:gd name="T52" fmla="*/ 118 w 262"/>
                  <a:gd name="T53" fmla="*/ 9 h 295"/>
                  <a:gd name="T54" fmla="*/ 29 w 262"/>
                  <a:gd name="T55" fmla="*/ 138 h 295"/>
                  <a:gd name="T56" fmla="*/ 0 w 262"/>
                  <a:gd name="T57" fmla="*/ 149 h 295"/>
                  <a:gd name="T58" fmla="*/ 16 w 262"/>
                  <a:gd name="T59" fmla="*/ 19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2" h="295">
                    <a:moveTo>
                      <a:pt x="16" y="194"/>
                    </a:moveTo>
                    <a:cubicBezTo>
                      <a:pt x="35" y="187"/>
                      <a:pt x="35" y="187"/>
                      <a:pt x="35" y="187"/>
                    </a:cubicBezTo>
                    <a:cubicBezTo>
                      <a:pt x="36" y="190"/>
                      <a:pt x="37" y="193"/>
                      <a:pt x="38" y="196"/>
                    </a:cubicBezTo>
                    <a:cubicBezTo>
                      <a:pt x="39" y="199"/>
                      <a:pt x="40" y="201"/>
                      <a:pt x="41" y="204"/>
                    </a:cubicBezTo>
                    <a:cubicBezTo>
                      <a:pt x="23" y="211"/>
                      <a:pt x="23" y="211"/>
                      <a:pt x="23" y="211"/>
                    </a:cubicBezTo>
                    <a:cubicBezTo>
                      <a:pt x="39" y="256"/>
                      <a:pt x="39" y="256"/>
                      <a:pt x="39" y="256"/>
                    </a:cubicBezTo>
                    <a:cubicBezTo>
                      <a:pt x="68" y="246"/>
                      <a:pt x="68" y="246"/>
                      <a:pt x="68" y="246"/>
                    </a:cubicBezTo>
                    <a:cubicBezTo>
                      <a:pt x="80" y="259"/>
                      <a:pt x="95" y="271"/>
                      <a:pt x="112" y="279"/>
                    </a:cubicBezTo>
                    <a:cubicBezTo>
                      <a:pt x="132" y="290"/>
                      <a:pt x="153" y="295"/>
                      <a:pt x="174" y="295"/>
                    </a:cubicBezTo>
                    <a:cubicBezTo>
                      <a:pt x="190" y="295"/>
                      <a:pt x="205" y="292"/>
                      <a:pt x="220" y="286"/>
                    </a:cubicBezTo>
                    <a:cubicBezTo>
                      <a:pt x="236" y="281"/>
                      <a:pt x="249" y="273"/>
                      <a:pt x="262" y="261"/>
                    </a:cubicBezTo>
                    <a:cubicBezTo>
                      <a:pt x="230" y="225"/>
                      <a:pt x="230" y="225"/>
                      <a:pt x="230" y="225"/>
                    </a:cubicBezTo>
                    <a:cubicBezTo>
                      <a:pt x="221" y="233"/>
                      <a:pt x="213" y="238"/>
                      <a:pt x="203" y="241"/>
                    </a:cubicBezTo>
                    <a:cubicBezTo>
                      <a:pt x="181" y="250"/>
                      <a:pt x="156" y="248"/>
                      <a:pt x="133" y="237"/>
                    </a:cubicBezTo>
                    <a:cubicBezTo>
                      <a:pt x="128" y="234"/>
                      <a:pt x="123" y="231"/>
                      <a:pt x="118" y="227"/>
                    </a:cubicBezTo>
                    <a:cubicBezTo>
                      <a:pt x="197" y="198"/>
                      <a:pt x="197" y="198"/>
                      <a:pt x="197" y="198"/>
                    </a:cubicBezTo>
                    <a:cubicBezTo>
                      <a:pt x="181" y="153"/>
                      <a:pt x="181" y="153"/>
                      <a:pt x="181" y="153"/>
                    </a:cubicBezTo>
                    <a:cubicBezTo>
                      <a:pt x="87" y="188"/>
                      <a:pt x="87" y="188"/>
                      <a:pt x="87" y="188"/>
                    </a:cubicBezTo>
                    <a:cubicBezTo>
                      <a:pt x="85" y="185"/>
                      <a:pt x="84" y="182"/>
                      <a:pt x="83" y="179"/>
                    </a:cubicBezTo>
                    <a:cubicBezTo>
                      <a:pt x="82" y="176"/>
                      <a:pt x="81" y="173"/>
                      <a:pt x="80" y="170"/>
                    </a:cubicBezTo>
                    <a:cubicBezTo>
                      <a:pt x="174" y="136"/>
                      <a:pt x="174" y="136"/>
                      <a:pt x="174" y="136"/>
                    </a:cubicBezTo>
                    <a:cubicBezTo>
                      <a:pt x="158" y="91"/>
                      <a:pt x="158" y="91"/>
                      <a:pt x="158" y="91"/>
                    </a:cubicBezTo>
                    <a:cubicBezTo>
                      <a:pt x="79" y="120"/>
                      <a:pt x="79" y="120"/>
                      <a:pt x="79" y="120"/>
                    </a:cubicBezTo>
                    <a:cubicBezTo>
                      <a:pt x="86" y="90"/>
                      <a:pt x="106" y="64"/>
                      <a:pt x="135" y="54"/>
                    </a:cubicBezTo>
                    <a:cubicBezTo>
                      <a:pt x="145" y="50"/>
                      <a:pt x="155" y="48"/>
                      <a:pt x="165" y="49"/>
                    </a:cubicBezTo>
                    <a:cubicBezTo>
                      <a:pt x="166" y="1"/>
                      <a:pt x="166" y="1"/>
                      <a:pt x="166" y="1"/>
                    </a:cubicBezTo>
                    <a:cubicBezTo>
                      <a:pt x="150" y="0"/>
                      <a:pt x="134" y="3"/>
                      <a:pt x="118" y="9"/>
                    </a:cubicBezTo>
                    <a:cubicBezTo>
                      <a:pt x="64" y="29"/>
                      <a:pt x="30" y="81"/>
                      <a:pt x="29" y="138"/>
                    </a:cubicBezTo>
                    <a:cubicBezTo>
                      <a:pt x="0" y="149"/>
                      <a:pt x="0" y="149"/>
                      <a:pt x="0" y="149"/>
                    </a:cubicBezTo>
                    <a:lnTo>
                      <a:pt x="16"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2">
                <a:extLst>
                  <a:ext uri="{FF2B5EF4-FFF2-40B4-BE49-F238E27FC236}">
                    <a16:creationId xmlns:a16="http://schemas.microsoft.com/office/drawing/2014/main" xmlns="" id="{C62C58DC-3E70-44B0-9412-D7BA0D21C75D}"/>
                  </a:ext>
                </a:extLst>
              </p:cNvPr>
              <p:cNvSpPr>
                <a:spLocks/>
              </p:cNvSpPr>
              <p:nvPr/>
            </p:nvSpPr>
            <p:spPr bwMode="auto">
              <a:xfrm>
                <a:off x="-2936875" y="2320925"/>
                <a:ext cx="703263" cy="1093787"/>
              </a:xfrm>
              <a:custGeom>
                <a:avLst/>
                <a:gdLst>
                  <a:gd name="T0" fmla="*/ 16 w 187"/>
                  <a:gd name="T1" fmla="*/ 194 h 291"/>
                  <a:gd name="T2" fmla="*/ 48 w 187"/>
                  <a:gd name="T3" fmla="*/ 182 h 291"/>
                  <a:gd name="T4" fmla="*/ 38 w 187"/>
                  <a:gd name="T5" fmla="*/ 254 h 291"/>
                  <a:gd name="T6" fmla="*/ 40 w 187"/>
                  <a:gd name="T7" fmla="*/ 282 h 291"/>
                  <a:gd name="T8" fmla="*/ 58 w 187"/>
                  <a:gd name="T9" fmla="*/ 291 h 291"/>
                  <a:gd name="T10" fmla="*/ 67 w 187"/>
                  <a:gd name="T11" fmla="*/ 290 h 291"/>
                  <a:gd name="T12" fmla="*/ 187 w 187"/>
                  <a:gd name="T13" fmla="*/ 246 h 291"/>
                  <a:gd name="T14" fmla="*/ 171 w 187"/>
                  <a:gd name="T15" fmla="*/ 201 h 291"/>
                  <a:gd name="T16" fmla="*/ 100 w 187"/>
                  <a:gd name="T17" fmla="*/ 226 h 291"/>
                  <a:gd name="T18" fmla="*/ 93 w 187"/>
                  <a:gd name="T19" fmla="*/ 166 h 291"/>
                  <a:gd name="T20" fmla="*/ 129 w 187"/>
                  <a:gd name="T21" fmla="*/ 152 h 291"/>
                  <a:gd name="T22" fmla="*/ 113 w 187"/>
                  <a:gd name="T23" fmla="*/ 107 h 291"/>
                  <a:gd name="T24" fmla="*/ 68 w 187"/>
                  <a:gd name="T25" fmla="*/ 124 h 291"/>
                  <a:gd name="T26" fmla="*/ 60 w 187"/>
                  <a:gd name="T27" fmla="*/ 74 h 291"/>
                  <a:gd name="T28" fmla="*/ 109 w 187"/>
                  <a:gd name="T29" fmla="*/ 48 h 291"/>
                  <a:gd name="T30" fmla="*/ 106 w 187"/>
                  <a:gd name="T31" fmla="*/ 24 h 291"/>
                  <a:gd name="T32" fmla="*/ 104 w 187"/>
                  <a:gd name="T33" fmla="*/ 0 h 291"/>
                  <a:gd name="T34" fmla="*/ 16 w 187"/>
                  <a:gd name="T35" fmla="*/ 54 h 291"/>
                  <a:gd name="T36" fmla="*/ 23 w 187"/>
                  <a:gd name="T37" fmla="*/ 140 h 291"/>
                  <a:gd name="T38" fmla="*/ 0 w 187"/>
                  <a:gd name="T39" fmla="*/ 149 h 291"/>
                  <a:gd name="T40" fmla="*/ 16 w 187"/>
                  <a:gd name="T41" fmla="*/ 19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291">
                    <a:moveTo>
                      <a:pt x="16" y="194"/>
                    </a:moveTo>
                    <a:cubicBezTo>
                      <a:pt x="48" y="182"/>
                      <a:pt x="48" y="182"/>
                      <a:pt x="48" y="182"/>
                    </a:cubicBezTo>
                    <a:cubicBezTo>
                      <a:pt x="54" y="197"/>
                      <a:pt x="59" y="223"/>
                      <a:pt x="38" y="254"/>
                    </a:cubicBezTo>
                    <a:cubicBezTo>
                      <a:pt x="33" y="263"/>
                      <a:pt x="33" y="274"/>
                      <a:pt x="40" y="282"/>
                    </a:cubicBezTo>
                    <a:cubicBezTo>
                      <a:pt x="44" y="288"/>
                      <a:pt x="51" y="291"/>
                      <a:pt x="58" y="291"/>
                    </a:cubicBezTo>
                    <a:cubicBezTo>
                      <a:pt x="61" y="291"/>
                      <a:pt x="64" y="291"/>
                      <a:pt x="67" y="290"/>
                    </a:cubicBezTo>
                    <a:cubicBezTo>
                      <a:pt x="187" y="246"/>
                      <a:pt x="187" y="246"/>
                      <a:pt x="187" y="246"/>
                    </a:cubicBezTo>
                    <a:cubicBezTo>
                      <a:pt x="171" y="201"/>
                      <a:pt x="171" y="201"/>
                      <a:pt x="171" y="201"/>
                    </a:cubicBezTo>
                    <a:cubicBezTo>
                      <a:pt x="100" y="226"/>
                      <a:pt x="100" y="226"/>
                      <a:pt x="100" y="226"/>
                    </a:cubicBezTo>
                    <a:cubicBezTo>
                      <a:pt x="104" y="203"/>
                      <a:pt x="100" y="182"/>
                      <a:pt x="93" y="166"/>
                    </a:cubicBezTo>
                    <a:cubicBezTo>
                      <a:pt x="129" y="152"/>
                      <a:pt x="129" y="152"/>
                      <a:pt x="129" y="152"/>
                    </a:cubicBezTo>
                    <a:cubicBezTo>
                      <a:pt x="113" y="107"/>
                      <a:pt x="113" y="107"/>
                      <a:pt x="113" y="107"/>
                    </a:cubicBezTo>
                    <a:cubicBezTo>
                      <a:pt x="68" y="124"/>
                      <a:pt x="68" y="124"/>
                      <a:pt x="68" y="124"/>
                    </a:cubicBezTo>
                    <a:cubicBezTo>
                      <a:pt x="59" y="107"/>
                      <a:pt x="53" y="88"/>
                      <a:pt x="60" y="74"/>
                    </a:cubicBezTo>
                    <a:cubicBezTo>
                      <a:pt x="68" y="56"/>
                      <a:pt x="99" y="49"/>
                      <a:pt x="109" y="48"/>
                    </a:cubicBezTo>
                    <a:cubicBezTo>
                      <a:pt x="106" y="24"/>
                      <a:pt x="106" y="24"/>
                      <a:pt x="106" y="24"/>
                    </a:cubicBezTo>
                    <a:cubicBezTo>
                      <a:pt x="104" y="0"/>
                      <a:pt x="104" y="0"/>
                      <a:pt x="104" y="0"/>
                    </a:cubicBezTo>
                    <a:cubicBezTo>
                      <a:pt x="97" y="1"/>
                      <a:pt x="38" y="8"/>
                      <a:pt x="16" y="54"/>
                    </a:cubicBezTo>
                    <a:cubicBezTo>
                      <a:pt x="5" y="78"/>
                      <a:pt x="7" y="107"/>
                      <a:pt x="23" y="140"/>
                    </a:cubicBezTo>
                    <a:cubicBezTo>
                      <a:pt x="0" y="149"/>
                      <a:pt x="0" y="149"/>
                      <a:pt x="0" y="149"/>
                    </a:cubicBezTo>
                    <a:lnTo>
                      <a:pt x="16" y="19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3">
                <a:extLst>
                  <a:ext uri="{FF2B5EF4-FFF2-40B4-BE49-F238E27FC236}">
                    <a16:creationId xmlns:a16="http://schemas.microsoft.com/office/drawing/2014/main" xmlns="" id="{5D57AE1C-7B4B-40E6-A127-DCF5ED898911}"/>
                  </a:ext>
                </a:extLst>
              </p:cNvPr>
              <p:cNvSpPr>
                <a:spLocks/>
              </p:cNvSpPr>
              <p:nvPr/>
            </p:nvSpPr>
            <p:spPr bwMode="auto">
              <a:xfrm>
                <a:off x="-2249488" y="2057400"/>
                <a:ext cx="768350" cy="1076325"/>
              </a:xfrm>
              <a:custGeom>
                <a:avLst/>
                <a:gdLst>
                  <a:gd name="T0" fmla="*/ 55 w 204"/>
                  <a:gd name="T1" fmla="*/ 158 h 286"/>
                  <a:gd name="T2" fmla="*/ 97 w 204"/>
                  <a:gd name="T3" fmla="*/ 162 h 286"/>
                  <a:gd name="T4" fmla="*/ 148 w 204"/>
                  <a:gd name="T5" fmla="*/ 179 h 286"/>
                  <a:gd name="T6" fmla="*/ 134 w 204"/>
                  <a:gd name="T7" fmla="*/ 211 h 286"/>
                  <a:gd name="T8" fmla="*/ 75 w 204"/>
                  <a:gd name="T9" fmla="*/ 209 h 286"/>
                  <a:gd name="T10" fmla="*/ 45 w 204"/>
                  <a:gd name="T11" fmla="*/ 247 h 286"/>
                  <a:gd name="T12" fmla="*/ 105 w 204"/>
                  <a:gd name="T13" fmla="*/ 268 h 286"/>
                  <a:gd name="T14" fmla="*/ 113 w 204"/>
                  <a:gd name="T15" fmla="*/ 268 h 286"/>
                  <a:gd name="T16" fmla="*/ 119 w 204"/>
                  <a:gd name="T17" fmla="*/ 286 h 286"/>
                  <a:gd name="T18" fmla="*/ 164 w 204"/>
                  <a:gd name="T19" fmla="*/ 270 h 286"/>
                  <a:gd name="T20" fmla="*/ 158 w 204"/>
                  <a:gd name="T21" fmla="*/ 252 h 286"/>
                  <a:gd name="T22" fmla="*/ 162 w 204"/>
                  <a:gd name="T23" fmla="*/ 250 h 286"/>
                  <a:gd name="T24" fmla="*/ 194 w 204"/>
                  <a:gd name="T25" fmla="*/ 164 h 286"/>
                  <a:gd name="T26" fmla="*/ 97 w 204"/>
                  <a:gd name="T27" fmla="*/ 114 h 286"/>
                  <a:gd name="T28" fmla="*/ 67 w 204"/>
                  <a:gd name="T29" fmla="*/ 112 h 286"/>
                  <a:gd name="T30" fmla="*/ 52 w 204"/>
                  <a:gd name="T31" fmla="*/ 101 h 286"/>
                  <a:gd name="T32" fmla="*/ 60 w 204"/>
                  <a:gd name="T33" fmla="*/ 81 h 286"/>
                  <a:gd name="T34" fmla="*/ 108 w 204"/>
                  <a:gd name="T35" fmla="*/ 74 h 286"/>
                  <a:gd name="T36" fmla="*/ 119 w 204"/>
                  <a:gd name="T37" fmla="*/ 53 h 286"/>
                  <a:gd name="T38" fmla="*/ 131 w 204"/>
                  <a:gd name="T39" fmla="*/ 32 h 286"/>
                  <a:gd name="T40" fmla="*/ 82 w 204"/>
                  <a:gd name="T41" fmla="*/ 22 h 286"/>
                  <a:gd name="T42" fmla="*/ 75 w 204"/>
                  <a:gd name="T43" fmla="*/ 0 h 286"/>
                  <a:gd name="T44" fmla="*/ 29 w 204"/>
                  <a:gd name="T45" fmla="*/ 15 h 286"/>
                  <a:gd name="T46" fmla="*/ 36 w 204"/>
                  <a:gd name="T47" fmla="*/ 37 h 286"/>
                  <a:gd name="T48" fmla="*/ 25 w 204"/>
                  <a:gd name="T49" fmla="*/ 47 h 286"/>
                  <a:gd name="T50" fmla="*/ 6 w 204"/>
                  <a:gd name="T51" fmla="*/ 114 h 286"/>
                  <a:gd name="T52" fmla="*/ 55 w 204"/>
                  <a:gd name="T53" fmla="*/ 15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86">
                    <a:moveTo>
                      <a:pt x="55" y="158"/>
                    </a:moveTo>
                    <a:cubicBezTo>
                      <a:pt x="69" y="162"/>
                      <a:pt x="83" y="162"/>
                      <a:pt x="97" y="162"/>
                    </a:cubicBezTo>
                    <a:cubicBezTo>
                      <a:pt x="137" y="162"/>
                      <a:pt x="144" y="166"/>
                      <a:pt x="148" y="179"/>
                    </a:cubicBezTo>
                    <a:cubicBezTo>
                      <a:pt x="154" y="196"/>
                      <a:pt x="139" y="207"/>
                      <a:pt x="134" y="211"/>
                    </a:cubicBezTo>
                    <a:cubicBezTo>
                      <a:pt x="119" y="221"/>
                      <a:pt x="95" y="225"/>
                      <a:pt x="75" y="209"/>
                    </a:cubicBezTo>
                    <a:cubicBezTo>
                      <a:pt x="45" y="247"/>
                      <a:pt x="45" y="247"/>
                      <a:pt x="45" y="247"/>
                    </a:cubicBezTo>
                    <a:cubicBezTo>
                      <a:pt x="64" y="262"/>
                      <a:pt x="85" y="268"/>
                      <a:pt x="105" y="268"/>
                    </a:cubicBezTo>
                    <a:cubicBezTo>
                      <a:pt x="108" y="268"/>
                      <a:pt x="110" y="268"/>
                      <a:pt x="113" y="268"/>
                    </a:cubicBezTo>
                    <a:cubicBezTo>
                      <a:pt x="119" y="286"/>
                      <a:pt x="119" y="286"/>
                      <a:pt x="119" y="286"/>
                    </a:cubicBezTo>
                    <a:cubicBezTo>
                      <a:pt x="164" y="270"/>
                      <a:pt x="164" y="270"/>
                      <a:pt x="164" y="270"/>
                    </a:cubicBezTo>
                    <a:cubicBezTo>
                      <a:pt x="158" y="252"/>
                      <a:pt x="158" y="252"/>
                      <a:pt x="158" y="252"/>
                    </a:cubicBezTo>
                    <a:cubicBezTo>
                      <a:pt x="160" y="252"/>
                      <a:pt x="161" y="251"/>
                      <a:pt x="162" y="250"/>
                    </a:cubicBezTo>
                    <a:cubicBezTo>
                      <a:pt x="192" y="229"/>
                      <a:pt x="204" y="196"/>
                      <a:pt x="194" y="164"/>
                    </a:cubicBezTo>
                    <a:cubicBezTo>
                      <a:pt x="178" y="114"/>
                      <a:pt x="129" y="114"/>
                      <a:pt x="97" y="114"/>
                    </a:cubicBezTo>
                    <a:cubicBezTo>
                      <a:pt x="86" y="114"/>
                      <a:pt x="75" y="114"/>
                      <a:pt x="67" y="112"/>
                    </a:cubicBezTo>
                    <a:cubicBezTo>
                      <a:pt x="61" y="110"/>
                      <a:pt x="54" y="107"/>
                      <a:pt x="52" y="101"/>
                    </a:cubicBezTo>
                    <a:cubicBezTo>
                      <a:pt x="51" y="95"/>
                      <a:pt x="53" y="87"/>
                      <a:pt x="60" y="81"/>
                    </a:cubicBezTo>
                    <a:cubicBezTo>
                      <a:pt x="79" y="61"/>
                      <a:pt x="105" y="73"/>
                      <a:pt x="108" y="74"/>
                    </a:cubicBezTo>
                    <a:cubicBezTo>
                      <a:pt x="119" y="53"/>
                      <a:pt x="119" y="53"/>
                      <a:pt x="119" y="53"/>
                    </a:cubicBezTo>
                    <a:cubicBezTo>
                      <a:pt x="131" y="32"/>
                      <a:pt x="131" y="32"/>
                      <a:pt x="131" y="32"/>
                    </a:cubicBezTo>
                    <a:cubicBezTo>
                      <a:pt x="120" y="26"/>
                      <a:pt x="102" y="20"/>
                      <a:pt x="82" y="22"/>
                    </a:cubicBezTo>
                    <a:cubicBezTo>
                      <a:pt x="75" y="0"/>
                      <a:pt x="75" y="0"/>
                      <a:pt x="75" y="0"/>
                    </a:cubicBezTo>
                    <a:cubicBezTo>
                      <a:pt x="29" y="15"/>
                      <a:pt x="29" y="15"/>
                      <a:pt x="29" y="15"/>
                    </a:cubicBezTo>
                    <a:cubicBezTo>
                      <a:pt x="36" y="37"/>
                      <a:pt x="36" y="37"/>
                      <a:pt x="36" y="37"/>
                    </a:cubicBezTo>
                    <a:cubicBezTo>
                      <a:pt x="33" y="40"/>
                      <a:pt x="29" y="43"/>
                      <a:pt x="25" y="47"/>
                    </a:cubicBezTo>
                    <a:cubicBezTo>
                      <a:pt x="7" y="65"/>
                      <a:pt x="0" y="91"/>
                      <a:pt x="6" y="114"/>
                    </a:cubicBezTo>
                    <a:cubicBezTo>
                      <a:pt x="12" y="136"/>
                      <a:pt x="30" y="152"/>
                      <a:pt x="55" y="1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Rectangle: Rounded Corners 4">
              <a:extLst>
                <a:ext uri="{FF2B5EF4-FFF2-40B4-BE49-F238E27FC236}">
                  <a16:creationId xmlns:a16="http://schemas.microsoft.com/office/drawing/2014/main" xmlns="" id="{D7C212B6-56EA-4302-95C3-C64D4200543F}"/>
                </a:ext>
              </a:extLst>
            </p:cNvPr>
            <p:cNvSpPr/>
            <p:nvPr/>
          </p:nvSpPr>
          <p:spPr>
            <a:xfrm>
              <a:off x="4290497" y="1976661"/>
              <a:ext cx="3611005" cy="409575"/>
            </a:xfrm>
            <a:prstGeom prst="round2Same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solidFill>
                    <a:schemeClr val="bg1"/>
                  </a:solidFill>
                </a:rPr>
                <a:t>Health system perspective</a:t>
              </a:r>
              <a:endParaRPr lang="en-US" sz="1600" b="1" dirty="0">
                <a:solidFill>
                  <a:schemeClr val="bg1"/>
                </a:solidFill>
              </a:endParaRPr>
            </a:p>
          </p:txBody>
        </p:sp>
        <p:sp>
          <p:nvSpPr>
            <p:cNvPr id="20" name="Rectangle: Rounded Corners 4">
              <a:extLst>
                <a:ext uri="{FF2B5EF4-FFF2-40B4-BE49-F238E27FC236}">
                  <a16:creationId xmlns:a16="http://schemas.microsoft.com/office/drawing/2014/main" xmlns="" id="{FF1B8EE0-01B7-47AF-A22B-C91797A93F67}"/>
                </a:ext>
              </a:extLst>
            </p:cNvPr>
            <p:cNvSpPr/>
            <p:nvPr/>
          </p:nvSpPr>
          <p:spPr>
            <a:xfrm>
              <a:off x="426720" y="1976660"/>
              <a:ext cx="3611005" cy="409575"/>
            </a:xfrm>
            <a:prstGeom prst="round2Same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solidFill>
                    <a:schemeClr val="bg1"/>
                  </a:solidFill>
                </a:rPr>
                <a:t>Patient/Caregiver perspective</a:t>
              </a:r>
              <a:endParaRPr lang="en-US" sz="1600" b="1" dirty="0">
                <a:solidFill>
                  <a:schemeClr val="bg1"/>
                </a:solidFill>
              </a:endParaRPr>
            </a:p>
          </p:txBody>
        </p:sp>
        <p:sp>
          <p:nvSpPr>
            <p:cNvPr id="21" name="Rectangle: Rounded Corners 4">
              <a:extLst>
                <a:ext uri="{FF2B5EF4-FFF2-40B4-BE49-F238E27FC236}">
                  <a16:creationId xmlns:a16="http://schemas.microsoft.com/office/drawing/2014/main" xmlns="" id="{FB86B1F5-36C0-4F93-A64A-B2CEAA5FD9F4}"/>
                </a:ext>
              </a:extLst>
            </p:cNvPr>
            <p:cNvSpPr/>
            <p:nvPr/>
          </p:nvSpPr>
          <p:spPr>
            <a:xfrm>
              <a:off x="8154274" y="1976661"/>
              <a:ext cx="3611005" cy="409575"/>
            </a:xfrm>
            <a:prstGeom prst="round2Same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a:solidFill>
                    <a:schemeClr val="bg1"/>
                  </a:solidFill>
                </a:rPr>
                <a:t>Industrial perspective</a:t>
              </a:r>
              <a:endParaRPr lang="en-US" sz="1600" b="1" dirty="0">
                <a:solidFill>
                  <a:schemeClr val="bg1"/>
                </a:solidFill>
              </a:endParaRPr>
            </a:p>
          </p:txBody>
        </p:sp>
        <p:sp>
          <p:nvSpPr>
            <p:cNvPr id="22" name="Rectangle 21">
              <a:extLst>
                <a:ext uri="{FF2B5EF4-FFF2-40B4-BE49-F238E27FC236}">
                  <a16:creationId xmlns:a16="http://schemas.microsoft.com/office/drawing/2014/main" xmlns="" id="{47D6E57A-F09E-4855-9FB3-EBB97C486FD3}"/>
                </a:ext>
              </a:extLst>
            </p:cNvPr>
            <p:cNvSpPr/>
            <p:nvPr/>
          </p:nvSpPr>
          <p:spPr>
            <a:xfrm>
              <a:off x="8871216" y="2498833"/>
              <a:ext cx="2820175" cy="523220"/>
            </a:xfrm>
            <a:prstGeom prst="rect">
              <a:avLst/>
            </a:prstGeom>
            <a:solidFill>
              <a:schemeClr val="accent4">
                <a:lumMod val="20000"/>
                <a:lumOff val="80000"/>
              </a:schemeClr>
            </a:solidFill>
          </p:spPr>
          <p:txBody>
            <a:bodyPr wrap="square" anchor="ctr">
              <a:noAutofit/>
            </a:bodyPr>
            <a:lstStyle/>
            <a:p>
              <a:r>
                <a:rPr lang="en-US" sz="1400"/>
                <a:t>Balanced portfolio</a:t>
              </a:r>
              <a:endParaRPr lang="en-US" sz="1400" dirty="0"/>
            </a:p>
          </p:txBody>
        </p:sp>
        <p:grpSp>
          <p:nvGrpSpPr>
            <p:cNvPr id="23" name="Group 22">
              <a:extLst>
                <a:ext uri="{FF2B5EF4-FFF2-40B4-BE49-F238E27FC236}">
                  <a16:creationId xmlns:a16="http://schemas.microsoft.com/office/drawing/2014/main" xmlns="" id="{AC22415E-F8CF-4E2D-87EA-72C930173164}"/>
                </a:ext>
              </a:extLst>
            </p:cNvPr>
            <p:cNvGrpSpPr/>
            <p:nvPr/>
          </p:nvGrpSpPr>
          <p:grpSpPr>
            <a:xfrm>
              <a:off x="4395498" y="3224055"/>
              <a:ext cx="495137" cy="484134"/>
              <a:chOff x="-3608388" y="844550"/>
              <a:chExt cx="3330575" cy="3702050"/>
            </a:xfrm>
            <a:solidFill>
              <a:schemeClr val="accent3"/>
            </a:solidFill>
          </p:grpSpPr>
          <p:sp>
            <p:nvSpPr>
              <p:cNvPr id="57" name="Freeform 56">
                <a:extLst>
                  <a:ext uri="{FF2B5EF4-FFF2-40B4-BE49-F238E27FC236}">
                    <a16:creationId xmlns:a16="http://schemas.microsoft.com/office/drawing/2014/main" xmlns="" id="{5AC7154E-4A83-460C-B8D4-9D86AAC044D3}"/>
                  </a:ext>
                </a:extLst>
              </p:cNvPr>
              <p:cNvSpPr>
                <a:spLocks/>
              </p:cNvSpPr>
              <p:nvPr/>
            </p:nvSpPr>
            <p:spPr bwMode="auto">
              <a:xfrm>
                <a:off x="-3608388" y="1295400"/>
                <a:ext cx="3251200" cy="3251200"/>
              </a:xfrm>
              <a:custGeom>
                <a:avLst/>
                <a:gdLst>
                  <a:gd name="T0" fmla="*/ 1934 w 2048"/>
                  <a:gd name="T1" fmla="*/ 1934 h 2048"/>
                  <a:gd name="T2" fmla="*/ 114 w 2048"/>
                  <a:gd name="T3" fmla="*/ 1934 h 2048"/>
                  <a:gd name="T4" fmla="*/ 114 w 2048"/>
                  <a:gd name="T5" fmla="*/ 114 h 2048"/>
                  <a:gd name="T6" fmla="*/ 228 w 2048"/>
                  <a:gd name="T7" fmla="*/ 114 h 2048"/>
                  <a:gd name="T8" fmla="*/ 228 w 2048"/>
                  <a:gd name="T9" fmla="*/ 0 h 2048"/>
                  <a:gd name="T10" fmla="*/ 0 w 2048"/>
                  <a:gd name="T11" fmla="*/ 0 h 2048"/>
                  <a:gd name="T12" fmla="*/ 0 w 2048"/>
                  <a:gd name="T13" fmla="*/ 2048 h 2048"/>
                  <a:gd name="T14" fmla="*/ 2048 w 2048"/>
                  <a:gd name="T15" fmla="*/ 2048 h 2048"/>
                  <a:gd name="T16" fmla="*/ 2048 w 2048"/>
                  <a:gd name="T17" fmla="*/ 1764 h 2048"/>
                  <a:gd name="T18" fmla="*/ 1934 w 2048"/>
                  <a:gd name="T19" fmla="*/ 1764 h 2048"/>
                  <a:gd name="T20" fmla="*/ 1934 w 2048"/>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8" h="2048">
                    <a:moveTo>
                      <a:pt x="1934" y="1934"/>
                    </a:moveTo>
                    <a:lnTo>
                      <a:pt x="114" y="1934"/>
                    </a:lnTo>
                    <a:lnTo>
                      <a:pt x="114" y="114"/>
                    </a:lnTo>
                    <a:lnTo>
                      <a:pt x="228" y="114"/>
                    </a:lnTo>
                    <a:lnTo>
                      <a:pt x="228" y="0"/>
                    </a:lnTo>
                    <a:lnTo>
                      <a:pt x="0" y="0"/>
                    </a:lnTo>
                    <a:lnTo>
                      <a:pt x="0" y="2048"/>
                    </a:lnTo>
                    <a:lnTo>
                      <a:pt x="2048" y="2048"/>
                    </a:lnTo>
                    <a:lnTo>
                      <a:pt x="2048" y="1764"/>
                    </a:lnTo>
                    <a:lnTo>
                      <a:pt x="1934" y="1764"/>
                    </a:lnTo>
                    <a:lnTo>
                      <a:pt x="1934" y="19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7">
                <a:extLst>
                  <a:ext uri="{FF2B5EF4-FFF2-40B4-BE49-F238E27FC236}">
                    <a16:creationId xmlns:a16="http://schemas.microsoft.com/office/drawing/2014/main" xmlns="" id="{AD9D6619-5FC3-4474-9468-986CEE2018AC}"/>
                  </a:ext>
                </a:extLst>
              </p:cNvPr>
              <p:cNvSpPr>
                <a:spLocks/>
              </p:cNvSpPr>
              <p:nvPr/>
            </p:nvSpPr>
            <p:spPr bwMode="auto">
              <a:xfrm>
                <a:off x="-3062288" y="844550"/>
                <a:ext cx="2784475" cy="3138488"/>
              </a:xfrm>
              <a:custGeom>
                <a:avLst/>
                <a:gdLst>
                  <a:gd name="T0" fmla="*/ 310 w 740"/>
                  <a:gd name="T1" fmla="*/ 619 h 834"/>
                  <a:gd name="T2" fmla="*/ 497 w 740"/>
                  <a:gd name="T3" fmla="*/ 556 h 834"/>
                  <a:gd name="T4" fmla="*/ 501 w 740"/>
                  <a:gd name="T5" fmla="*/ 522 h 834"/>
                  <a:gd name="T6" fmla="*/ 468 w 740"/>
                  <a:gd name="T7" fmla="*/ 517 h 834"/>
                  <a:gd name="T8" fmla="*/ 310 w 740"/>
                  <a:gd name="T9" fmla="*/ 571 h 834"/>
                  <a:gd name="T10" fmla="*/ 48 w 740"/>
                  <a:gd name="T11" fmla="*/ 309 h 834"/>
                  <a:gd name="T12" fmla="*/ 310 w 740"/>
                  <a:gd name="T13" fmla="*/ 48 h 834"/>
                  <a:gd name="T14" fmla="*/ 571 w 740"/>
                  <a:gd name="T15" fmla="*/ 309 h 834"/>
                  <a:gd name="T16" fmla="*/ 571 w 740"/>
                  <a:gd name="T17" fmla="*/ 742 h 834"/>
                  <a:gd name="T18" fmla="*/ 484 w 740"/>
                  <a:gd name="T19" fmla="*/ 655 h 834"/>
                  <a:gd name="T20" fmla="*/ 450 w 740"/>
                  <a:gd name="T21" fmla="*/ 689 h 834"/>
                  <a:gd name="T22" fmla="*/ 595 w 740"/>
                  <a:gd name="T23" fmla="*/ 834 h 834"/>
                  <a:gd name="T24" fmla="*/ 740 w 740"/>
                  <a:gd name="T25" fmla="*/ 689 h 834"/>
                  <a:gd name="T26" fmla="*/ 706 w 740"/>
                  <a:gd name="T27" fmla="*/ 655 h 834"/>
                  <a:gd name="T28" fmla="*/ 619 w 740"/>
                  <a:gd name="T29" fmla="*/ 742 h 834"/>
                  <a:gd name="T30" fmla="*/ 619 w 740"/>
                  <a:gd name="T31" fmla="*/ 307 h 834"/>
                  <a:gd name="T32" fmla="*/ 619 w 740"/>
                  <a:gd name="T33" fmla="*/ 307 h 834"/>
                  <a:gd name="T34" fmla="*/ 310 w 740"/>
                  <a:gd name="T35" fmla="*/ 0 h 834"/>
                  <a:gd name="T36" fmla="*/ 0 w 740"/>
                  <a:gd name="T37" fmla="*/ 309 h 834"/>
                  <a:gd name="T38" fmla="*/ 310 w 740"/>
                  <a:gd name="T39" fmla="*/ 619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0" h="834">
                    <a:moveTo>
                      <a:pt x="310" y="619"/>
                    </a:moveTo>
                    <a:cubicBezTo>
                      <a:pt x="378" y="619"/>
                      <a:pt x="442" y="597"/>
                      <a:pt x="497" y="556"/>
                    </a:cubicBezTo>
                    <a:cubicBezTo>
                      <a:pt x="507" y="548"/>
                      <a:pt x="509" y="533"/>
                      <a:pt x="501" y="522"/>
                    </a:cubicBezTo>
                    <a:cubicBezTo>
                      <a:pt x="493" y="511"/>
                      <a:pt x="478" y="509"/>
                      <a:pt x="468" y="517"/>
                    </a:cubicBezTo>
                    <a:cubicBezTo>
                      <a:pt x="422" y="552"/>
                      <a:pt x="367" y="571"/>
                      <a:pt x="310" y="571"/>
                    </a:cubicBezTo>
                    <a:cubicBezTo>
                      <a:pt x="166" y="571"/>
                      <a:pt x="48" y="453"/>
                      <a:pt x="48" y="309"/>
                    </a:cubicBezTo>
                    <a:cubicBezTo>
                      <a:pt x="48" y="165"/>
                      <a:pt x="166" y="48"/>
                      <a:pt x="310" y="48"/>
                    </a:cubicBezTo>
                    <a:cubicBezTo>
                      <a:pt x="454" y="48"/>
                      <a:pt x="571" y="165"/>
                      <a:pt x="571" y="309"/>
                    </a:cubicBezTo>
                    <a:cubicBezTo>
                      <a:pt x="571" y="742"/>
                      <a:pt x="571" y="742"/>
                      <a:pt x="571" y="742"/>
                    </a:cubicBezTo>
                    <a:cubicBezTo>
                      <a:pt x="484" y="655"/>
                      <a:pt x="484" y="655"/>
                      <a:pt x="484" y="655"/>
                    </a:cubicBezTo>
                    <a:cubicBezTo>
                      <a:pt x="450" y="689"/>
                      <a:pt x="450" y="689"/>
                      <a:pt x="450" y="689"/>
                    </a:cubicBezTo>
                    <a:cubicBezTo>
                      <a:pt x="595" y="834"/>
                      <a:pt x="595" y="834"/>
                      <a:pt x="595" y="834"/>
                    </a:cubicBezTo>
                    <a:cubicBezTo>
                      <a:pt x="740" y="689"/>
                      <a:pt x="740" y="689"/>
                      <a:pt x="740" y="689"/>
                    </a:cubicBezTo>
                    <a:cubicBezTo>
                      <a:pt x="706" y="655"/>
                      <a:pt x="706" y="655"/>
                      <a:pt x="706" y="655"/>
                    </a:cubicBezTo>
                    <a:cubicBezTo>
                      <a:pt x="619" y="742"/>
                      <a:pt x="619" y="742"/>
                      <a:pt x="619" y="742"/>
                    </a:cubicBezTo>
                    <a:cubicBezTo>
                      <a:pt x="619" y="307"/>
                      <a:pt x="619" y="307"/>
                      <a:pt x="619" y="307"/>
                    </a:cubicBezTo>
                    <a:cubicBezTo>
                      <a:pt x="619" y="307"/>
                      <a:pt x="619" y="307"/>
                      <a:pt x="619" y="307"/>
                    </a:cubicBezTo>
                    <a:cubicBezTo>
                      <a:pt x="617" y="137"/>
                      <a:pt x="479" y="0"/>
                      <a:pt x="310" y="0"/>
                    </a:cubicBezTo>
                    <a:cubicBezTo>
                      <a:pt x="139" y="0"/>
                      <a:pt x="0" y="139"/>
                      <a:pt x="0" y="309"/>
                    </a:cubicBezTo>
                    <a:cubicBezTo>
                      <a:pt x="0" y="480"/>
                      <a:pt x="139" y="619"/>
                      <a:pt x="310" y="6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58">
                <a:extLst>
                  <a:ext uri="{FF2B5EF4-FFF2-40B4-BE49-F238E27FC236}">
                    <a16:creationId xmlns:a16="http://schemas.microsoft.com/office/drawing/2014/main" xmlns="" id="{30C782C5-98A0-4991-A287-6436DA73FEAE}"/>
                  </a:ext>
                </a:extLst>
              </p:cNvPr>
              <p:cNvSpPr>
                <a:spLocks/>
              </p:cNvSpPr>
              <p:nvPr/>
            </p:nvSpPr>
            <p:spPr bwMode="auto">
              <a:xfrm>
                <a:off x="-2284413" y="1281113"/>
                <a:ext cx="806450" cy="1466850"/>
              </a:xfrm>
              <a:custGeom>
                <a:avLst/>
                <a:gdLst>
                  <a:gd name="T0" fmla="*/ 129 w 214"/>
                  <a:gd name="T1" fmla="*/ 390 h 390"/>
                  <a:gd name="T2" fmla="*/ 129 w 214"/>
                  <a:gd name="T3" fmla="*/ 351 h 390"/>
                  <a:gd name="T4" fmla="*/ 141 w 214"/>
                  <a:gd name="T5" fmla="*/ 349 h 390"/>
                  <a:gd name="T6" fmla="*/ 214 w 214"/>
                  <a:gd name="T7" fmla="*/ 264 h 390"/>
                  <a:gd name="T8" fmla="*/ 116 w 214"/>
                  <a:gd name="T9" fmla="*/ 165 h 390"/>
                  <a:gd name="T10" fmla="*/ 75 w 214"/>
                  <a:gd name="T11" fmla="*/ 149 h 390"/>
                  <a:gd name="T12" fmla="*/ 57 w 214"/>
                  <a:gd name="T13" fmla="*/ 120 h 390"/>
                  <a:gd name="T14" fmla="*/ 80 w 214"/>
                  <a:gd name="T15" fmla="*/ 90 h 390"/>
                  <a:gd name="T16" fmla="*/ 156 w 214"/>
                  <a:gd name="T17" fmla="*/ 104 h 390"/>
                  <a:gd name="T18" fmla="*/ 173 w 214"/>
                  <a:gd name="T19" fmla="*/ 87 h 390"/>
                  <a:gd name="T20" fmla="*/ 191 w 214"/>
                  <a:gd name="T21" fmla="*/ 71 h 390"/>
                  <a:gd name="T22" fmla="*/ 129 w 214"/>
                  <a:gd name="T23" fmla="*/ 37 h 390"/>
                  <a:gd name="T24" fmla="*/ 129 w 214"/>
                  <a:gd name="T25" fmla="*/ 0 h 390"/>
                  <a:gd name="T26" fmla="*/ 81 w 214"/>
                  <a:gd name="T27" fmla="*/ 0 h 390"/>
                  <a:gd name="T28" fmla="*/ 81 w 214"/>
                  <a:gd name="T29" fmla="*/ 38 h 390"/>
                  <a:gd name="T30" fmla="*/ 58 w 214"/>
                  <a:gd name="T31" fmla="*/ 47 h 390"/>
                  <a:gd name="T32" fmla="*/ 9 w 214"/>
                  <a:gd name="T33" fmla="*/ 118 h 390"/>
                  <a:gd name="T34" fmla="*/ 49 w 214"/>
                  <a:gd name="T35" fmla="*/ 189 h 390"/>
                  <a:gd name="T36" fmla="*/ 101 w 214"/>
                  <a:gd name="T37" fmla="*/ 211 h 390"/>
                  <a:gd name="T38" fmla="*/ 166 w 214"/>
                  <a:gd name="T39" fmla="*/ 264 h 390"/>
                  <a:gd name="T40" fmla="*/ 128 w 214"/>
                  <a:gd name="T41" fmla="*/ 303 h 390"/>
                  <a:gd name="T42" fmla="*/ 41 w 214"/>
                  <a:gd name="T43" fmla="*/ 277 h 390"/>
                  <a:gd name="T44" fmla="*/ 0 w 214"/>
                  <a:gd name="T45" fmla="*/ 302 h 390"/>
                  <a:gd name="T46" fmla="*/ 81 w 214"/>
                  <a:gd name="T47" fmla="*/ 352 h 390"/>
                  <a:gd name="T48" fmla="*/ 81 w 214"/>
                  <a:gd name="T49" fmla="*/ 390 h 390"/>
                  <a:gd name="T50" fmla="*/ 129 w 214"/>
                  <a:gd name="T51"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4" h="390">
                    <a:moveTo>
                      <a:pt x="129" y="390"/>
                    </a:moveTo>
                    <a:cubicBezTo>
                      <a:pt x="129" y="351"/>
                      <a:pt x="129" y="351"/>
                      <a:pt x="129" y="351"/>
                    </a:cubicBezTo>
                    <a:cubicBezTo>
                      <a:pt x="133" y="351"/>
                      <a:pt x="137" y="350"/>
                      <a:pt x="141" y="349"/>
                    </a:cubicBezTo>
                    <a:cubicBezTo>
                      <a:pt x="185" y="337"/>
                      <a:pt x="213" y="304"/>
                      <a:pt x="214" y="264"/>
                    </a:cubicBezTo>
                    <a:cubicBezTo>
                      <a:pt x="214" y="198"/>
                      <a:pt x="158" y="179"/>
                      <a:pt x="116" y="165"/>
                    </a:cubicBezTo>
                    <a:cubicBezTo>
                      <a:pt x="100" y="160"/>
                      <a:pt x="85" y="155"/>
                      <a:pt x="75" y="149"/>
                    </a:cubicBezTo>
                    <a:cubicBezTo>
                      <a:pt x="66" y="143"/>
                      <a:pt x="56" y="134"/>
                      <a:pt x="57" y="120"/>
                    </a:cubicBezTo>
                    <a:cubicBezTo>
                      <a:pt x="57" y="108"/>
                      <a:pt x="66" y="96"/>
                      <a:pt x="80" y="90"/>
                    </a:cubicBezTo>
                    <a:cubicBezTo>
                      <a:pt x="121" y="69"/>
                      <a:pt x="155" y="103"/>
                      <a:pt x="156" y="104"/>
                    </a:cubicBezTo>
                    <a:cubicBezTo>
                      <a:pt x="173" y="87"/>
                      <a:pt x="173" y="87"/>
                      <a:pt x="173" y="87"/>
                    </a:cubicBezTo>
                    <a:cubicBezTo>
                      <a:pt x="191" y="71"/>
                      <a:pt x="191" y="71"/>
                      <a:pt x="191" y="71"/>
                    </a:cubicBezTo>
                    <a:cubicBezTo>
                      <a:pt x="179" y="59"/>
                      <a:pt x="157" y="43"/>
                      <a:pt x="129" y="37"/>
                    </a:cubicBezTo>
                    <a:cubicBezTo>
                      <a:pt x="129" y="0"/>
                      <a:pt x="129" y="0"/>
                      <a:pt x="129" y="0"/>
                    </a:cubicBezTo>
                    <a:cubicBezTo>
                      <a:pt x="81" y="0"/>
                      <a:pt x="81" y="0"/>
                      <a:pt x="81" y="0"/>
                    </a:cubicBezTo>
                    <a:cubicBezTo>
                      <a:pt x="81" y="38"/>
                      <a:pt x="81" y="38"/>
                      <a:pt x="81" y="38"/>
                    </a:cubicBezTo>
                    <a:cubicBezTo>
                      <a:pt x="74" y="40"/>
                      <a:pt x="66" y="43"/>
                      <a:pt x="58" y="47"/>
                    </a:cubicBezTo>
                    <a:cubicBezTo>
                      <a:pt x="29" y="61"/>
                      <a:pt x="10" y="89"/>
                      <a:pt x="9" y="118"/>
                    </a:cubicBezTo>
                    <a:cubicBezTo>
                      <a:pt x="7" y="146"/>
                      <a:pt x="22" y="172"/>
                      <a:pt x="49" y="189"/>
                    </a:cubicBezTo>
                    <a:cubicBezTo>
                      <a:pt x="64" y="199"/>
                      <a:pt x="83" y="205"/>
                      <a:pt x="101" y="211"/>
                    </a:cubicBezTo>
                    <a:cubicBezTo>
                      <a:pt x="146" y="226"/>
                      <a:pt x="166" y="235"/>
                      <a:pt x="166" y="264"/>
                    </a:cubicBezTo>
                    <a:cubicBezTo>
                      <a:pt x="165" y="290"/>
                      <a:pt x="139" y="300"/>
                      <a:pt x="128" y="303"/>
                    </a:cubicBezTo>
                    <a:cubicBezTo>
                      <a:pt x="98" y="311"/>
                      <a:pt x="57" y="303"/>
                      <a:pt x="41" y="277"/>
                    </a:cubicBezTo>
                    <a:cubicBezTo>
                      <a:pt x="0" y="302"/>
                      <a:pt x="0" y="302"/>
                      <a:pt x="0" y="302"/>
                    </a:cubicBezTo>
                    <a:cubicBezTo>
                      <a:pt x="18" y="331"/>
                      <a:pt x="49" y="347"/>
                      <a:pt x="81" y="352"/>
                    </a:cubicBezTo>
                    <a:cubicBezTo>
                      <a:pt x="81" y="390"/>
                      <a:pt x="81" y="390"/>
                      <a:pt x="81" y="390"/>
                    </a:cubicBezTo>
                    <a:lnTo>
                      <a:pt x="129" y="39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xmlns="" id="{2B1BD896-D5C4-43A6-BCA5-4C73C867095C}"/>
                </a:ext>
              </a:extLst>
            </p:cNvPr>
            <p:cNvGrpSpPr/>
            <p:nvPr/>
          </p:nvGrpSpPr>
          <p:grpSpPr>
            <a:xfrm>
              <a:off x="4382598" y="3888875"/>
              <a:ext cx="521912" cy="575643"/>
              <a:chOff x="-4129088" y="947738"/>
              <a:chExt cx="4132263" cy="4600575"/>
            </a:xfrm>
            <a:solidFill>
              <a:schemeClr val="accent3"/>
            </a:solidFill>
          </p:grpSpPr>
          <p:sp>
            <p:nvSpPr>
              <p:cNvPr id="49" name="Freeform 80">
                <a:extLst>
                  <a:ext uri="{FF2B5EF4-FFF2-40B4-BE49-F238E27FC236}">
                    <a16:creationId xmlns:a16="http://schemas.microsoft.com/office/drawing/2014/main" xmlns="" id="{F9EEA535-775E-49E7-8B72-649C774165A5}"/>
                  </a:ext>
                </a:extLst>
              </p:cNvPr>
              <p:cNvSpPr>
                <a:spLocks/>
              </p:cNvSpPr>
              <p:nvPr/>
            </p:nvSpPr>
            <p:spPr bwMode="auto">
              <a:xfrm>
                <a:off x="-4129088" y="2300288"/>
                <a:ext cx="3249613" cy="3248025"/>
              </a:xfrm>
              <a:custGeom>
                <a:avLst/>
                <a:gdLst>
                  <a:gd name="T0" fmla="*/ 1933 w 2047"/>
                  <a:gd name="T1" fmla="*/ 1932 h 2046"/>
                  <a:gd name="T2" fmla="*/ 114 w 2047"/>
                  <a:gd name="T3" fmla="*/ 1932 h 2046"/>
                  <a:gd name="T4" fmla="*/ 114 w 2047"/>
                  <a:gd name="T5" fmla="*/ 114 h 2046"/>
                  <a:gd name="T6" fmla="*/ 227 w 2047"/>
                  <a:gd name="T7" fmla="*/ 114 h 2046"/>
                  <a:gd name="T8" fmla="*/ 227 w 2047"/>
                  <a:gd name="T9" fmla="*/ 0 h 2046"/>
                  <a:gd name="T10" fmla="*/ 0 w 2047"/>
                  <a:gd name="T11" fmla="*/ 0 h 2046"/>
                  <a:gd name="T12" fmla="*/ 0 w 2047"/>
                  <a:gd name="T13" fmla="*/ 2046 h 2046"/>
                  <a:gd name="T14" fmla="*/ 2047 w 2047"/>
                  <a:gd name="T15" fmla="*/ 2046 h 2046"/>
                  <a:gd name="T16" fmla="*/ 2047 w 2047"/>
                  <a:gd name="T17" fmla="*/ 1696 h 2046"/>
                  <a:gd name="T18" fmla="*/ 1933 w 2047"/>
                  <a:gd name="T19" fmla="*/ 1696 h 2046"/>
                  <a:gd name="T20" fmla="*/ 1933 w 2047"/>
                  <a:gd name="T21" fmla="*/ 1932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6">
                    <a:moveTo>
                      <a:pt x="1933" y="1932"/>
                    </a:moveTo>
                    <a:lnTo>
                      <a:pt x="114" y="1932"/>
                    </a:lnTo>
                    <a:lnTo>
                      <a:pt x="114" y="114"/>
                    </a:lnTo>
                    <a:lnTo>
                      <a:pt x="227" y="114"/>
                    </a:lnTo>
                    <a:lnTo>
                      <a:pt x="227" y="0"/>
                    </a:lnTo>
                    <a:lnTo>
                      <a:pt x="0" y="0"/>
                    </a:lnTo>
                    <a:lnTo>
                      <a:pt x="0" y="2046"/>
                    </a:lnTo>
                    <a:lnTo>
                      <a:pt x="2047" y="2046"/>
                    </a:lnTo>
                    <a:lnTo>
                      <a:pt x="2047" y="1696"/>
                    </a:lnTo>
                    <a:lnTo>
                      <a:pt x="1933" y="1696"/>
                    </a:lnTo>
                    <a:lnTo>
                      <a:pt x="1933" y="19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81">
                <a:extLst>
                  <a:ext uri="{FF2B5EF4-FFF2-40B4-BE49-F238E27FC236}">
                    <a16:creationId xmlns:a16="http://schemas.microsoft.com/office/drawing/2014/main" xmlns="" id="{7C2C0BF5-0589-4B54-B52F-12AADE426B58}"/>
                  </a:ext>
                </a:extLst>
              </p:cNvPr>
              <p:cNvSpPr>
                <a:spLocks noChangeArrowheads="1"/>
              </p:cNvSpPr>
              <p:nvPr/>
            </p:nvSpPr>
            <p:spPr bwMode="auto">
              <a:xfrm>
                <a:off x="-2327275" y="3278188"/>
                <a:ext cx="1022350" cy="1809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82">
                <a:extLst>
                  <a:ext uri="{FF2B5EF4-FFF2-40B4-BE49-F238E27FC236}">
                    <a16:creationId xmlns:a16="http://schemas.microsoft.com/office/drawing/2014/main" xmlns="" id="{6E31096D-027F-4E5C-9CCD-3C5B20E06DF4}"/>
                  </a:ext>
                </a:extLst>
              </p:cNvPr>
              <p:cNvSpPr>
                <a:spLocks noChangeArrowheads="1"/>
              </p:cNvSpPr>
              <p:nvPr/>
            </p:nvSpPr>
            <p:spPr bwMode="auto">
              <a:xfrm>
                <a:off x="-2327275" y="3984626"/>
                <a:ext cx="1022350" cy="1809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3">
                <a:extLst>
                  <a:ext uri="{FF2B5EF4-FFF2-40B4-BE49-F238E27FC236}">
                    <a16:creationId xmlns:a16="http://schemas.microsoft.com/office/drawing/2014/main" xmlns="" id="{A61BE66B-5D8B-49B5-9FA7-E96A1D47D599}"/>
                  </a:ext>
                </a:extLst>
              </p:cNvPr>
              <p:cNvSpPr>
                <a:spLocks/>
              </p:cNvSpPr>
              <p:nvPr/>
            </p:nvSpPr>
            <p:spPr bwMode="auto">
              <a:xfrm>
                <a:off x="-3117850" y="2965451"/>
                <a:ext cx="557213" cy="557213"/>
              </a:xfrm>
              <a:custGeom>
                <a:avLst/>
                <a:gdLst>
                  <a:gd name="T0" fmla="*/ 81 w 351"/>
                  <a:gd name="T1" fmla="*/ 351 h 351"/>
                  <a:gd name="T2" fmla="*/ 175 w 351"/>
                  <a:gd name="T3" fmla="*/ 256 h 351"/>
                  <a:gd name="T4" fmla="*/ 270 w 351"/>
                  <a:gd name="T5" fmla="*/ 351 h 351"/>
                  <a:gd name="T6" fmla="*/ 351 w 351"/>
                  <a:gd name="T7" fmla="*/ 270 h 351"/>
                  <a:gd name="T8" fmla="*/ 256 w 351"/>
                  <a:gd name="T9" fmla="*/ 176 h 351"/>
                  <a:gd name="T10" fmla="*/ 351 w 351"/>
                  <a:gd name="T11" fmla="*/ 81 h 351"/>
                  <a:gd name="T12" fmla="*/ 270 w 351"/>
                  <a:gd name="T13" fmla="*/ 0 h 351"/>
                  <a:gd name="T14" fmla="*/ 175 w 351"/>
                  <a:gd name="T15" fmla="*/ 95 h 351"/>
                  <a:gd name="T16" fmla="*/ 81 w 351"/>
                  <a:gd name="T17" fmla="*/ 0 h 351"/>
                  <a:gd name="T18" fmla="*/ 0 w 351"/>
                  <a:gd name="T19" fmla="*/ 81 h 351"/>
                  <a:gd name="T20" fmla="*/ 95 w 351"/>
                  <a:gd name="T21" fmla="*/ 176 h 351"/>
                  <a:gd name="T22" fmla="*/ 0 w 351"/>
                  <a:gd name="T23" fmla="*/ 270 h 351"/>
                  <a:gd name="T24" fmla="*/ 81 w 351"/>
                  <a:gd name="T2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51">
                    <a:moveTo>
                      <a:pt x="81" y="351"/>
                    </a:moveTo>
                    <a:lnTo>
                      <a:pt x="175" y="256"/>
                    </a:lnTo>
                    <a:lnTo>
                      <a:pt x="270" y="351"/>
                    </a:lnTo>
                    <a:lnTo>
                      <a:pt x="351" y="270"/>
                    </a:lnTo>
                    <a:lnTo>
                      <a:pt x="256" y="176"/>
                    </a:lnTo>
                    <a:lnTo>
                      <a:pt x="351" y="81"/>
                    </a:lnTo>
                    <a:lnTo>
                      <a:pt x="270" y="0"/>
                    </a:lnTo>
                    <a:lnTo>
                      <a:pt x="175" y="95"/>
                    </a:lnTo>
                    <a:lnTo>
                      <a:pt x="81" y="0"/>
                    </a:lnTo>
                    <a:lnTo>
                      <a:pt x="0" y="81"/>
                    </a:lnTo>
                    <a:lnTo>
                      <a:pt x="95" y="176"/>
                    </a:lnTo>
                    <a:lnTo>
                      <a:pt x="0" y="270"/>
                    </a:lnTo>
                    <a:lnTo>
                      <a:pt x="81" y="3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4">
                <a:extLst>
                  <a:ext uri="{FF2B5EF4-FFF2-40B4-BE49-F238E27FC236}">
                    <a16:creationId xmlns:a16="http://schemas.microsoft.com/office/drawing/2014/main" xmlns="" id="{8FE3375D-3FC3-4090-8D11-30A52230EB0F}"/>
                  </a:ext>
                </a:extLst>
              </p:cNvPr>
              <p:cNvSpPr>
                <a:spLocks/>
              </p:cNvSpPr>
              <p:nvPr/>
            </p:nvSpPr>
            <p:spPr bwMode="auto">
              <a:xfrm>
                <a:off x="-3117850" y="2206626"/>
                <a:ext cx="557213" cy="552450"/>
              </a:xfrm>
              <a:custGeom>
                <a:avLst/>
                <a:gdLst>
                  <a:gd name="T0" fmla="*/ 81 w 351"/>
                  <a:gd name="T1" fmla="*/ 348 h 348"/>
                  <a:gd name="T2" fmla="*/ 175 w 351"/>
                  <a:gd name="T3" fmla="*/ 254 h 348"/>
                  <a:gd name="T4" fmla="*/ 270 w 351"/>
                  <a:gd name="T5" fmla="*/ 348 h 348"/>
                  <a:gd name="T6" fmla="*/ 351 w 351"/>
                  <a:gd name="T7" fmla="*/ 270 h 348"/>
                  <a:gd name="T8" fmla="*/ 256 w 351"/>
                  <a:gd name="T9" fmla="*/ 173 h 348"/>
                  <a:gd name="T10" fmla="*/ 351 w 351"/>
                  <a:gd name="T11" fmla="*/ 78 h 348"/>
                  <a:gd name="T12" fmla="*/ 270 w 351"/>
                  <a:gd name="T13" fmla="*/ 0 h 348"/>
                  <a:gd name="T14" fmla="*/ 175 w 351"/>
                  <a:gd name="T15" fmla="*/ 95 h 348"/>
                  <a:gd name="T16" fmla="*/ 81 w 351"/>
                  <a:gd name="T17" fmla="*/ 0 h 348"/>
                  <a:gd name="T18" fmla="*/ 0 w 351"/>
                  <a:gd name="T19" fmla="*/ 78 h 348"/>
                  <a:gd name="T20" fmla="*/ 95 w 351"/>
                  <a:gd name="T21" fmla="*/ 173 h 348"/>
                  <a:gd name="T22" fmla="*/ 0 w 351"/>
                  <a:gd name="T23" fmla="*/ 270 h 348"/>
                  <a:gd name="T24" fmla="*/ 81 w 351"/>
                  <a:gd name="T25"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1" h="348">
                    <a:moveTo>
                      <a:pt x="81" y="348"/>
                    </a:moveTo>
                    <a:lnTo>
                      <a:pt x="175" y="254"/>
                    </a:lnTo>
                    <a:lnTo>
                      <a:pt x="270" y="348"/>
                    </a:lnTo>
                    <a:lnTo>
                      <a:pt x="351" y="270"/>
                    </a:lnTo>
                    <a:lnTo>
                      <a:pt x="256" y="173"/>
                    </a:lnTo>
                    <a:lnTo>
                      <a:pt x="351" y="78"/>
                    </a:lnTo>
                    <a:lnTo>
                      <a:pt x="270" y="0"/>
                    </a:lnTo>
                    <a:lnTo>
                      <a:pt x="175" y="95"/>
                    </a:lnTo>
                    <a:lnTo>
                      <a:pt x="81" y="0"/>
                    </a:lnTo>
                    <a:lnTo>
                      <a:pt x="0" y="78"/>
                    </a:lnTo>
                    <a:lnTo>
                      <a:pt x="95" y="173"/>
                    </a:lnTo>
                    <a:lnTo>
                      <a:pt x="0" y="270"/>
                    </a:lnTo>
                    <a:lnTo>
                      <a:pt x="81" y="3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5">
                <a:extLst>
                  <a:ext uri="{FF2B5EF4-FFF2-40B4-BE49-F238E27FC236}">
                    <a16:creationId xmlns:a16="http://schemas.microsoft.com/office/drawing/2014/main" xmlns="" id="{6600E789-7CE7-4FA6-94D8-FF60003176BA}"/>
                  </a:ext>
                </a:extLst>
              </p:cNvPr>
              <p:cNvSpPr>
                <a:spLocks/>
              </p:cNvSpPr>
              <p:nvPr/>
            </p:nvSpPr>
            <p:spPr bwMode="auto">
              <a:xfrm>
                <a:off x="-3500438" y="947738"/>
                <a:ext cx="2638425" cy="3849688"/>
              </a:xfrm>
              <a:custGeom>
                <a:avLst/>
                <a:gdLst>
                  <a:gd name="T0" fmla="*/ 654 w 702"/>
                  <a:gd name="T1" fmla="*/ 952 h 1024"/>
                  <a:gd name="T2" fmla="*/ 630 w 702"/>
                  <a:gd name="T3" fmla="*/ 976 h 1024"/>
                  <a:gd name="T4" fmla="*/ 72 w 702"/>
                  <a:gd name="T5" fmla="*/ 976 h 1024"/>
                  <a:gd name="T6" fmla="*/ 48 w 702"/>
                  <a:gd name="T7" fmla="*/ 952 h 1024"/>
                  <a:gd name="T8" fmla="*/ 48 w 702"/>
                  <a:gd name="T9" fmla="*/ 230 h 1024"/>
                  <a:gd name="T10" fmla="*/ 72 w 702"/>
                  <a:gd name="T11" fmla="*/ 206 h 1024"/>
                  <a:gd name="T12" fmla="*/ 168 w 702"/>
                  <a:gd name="T13" fmla="*/ 206 h 1024"/>
                  <a:gd name="T14" fmla="*/ 168 w 702"/>
                  <a:gd name="T15" fmla="*/ 280 h 1024"/>
                  <a:gd name="T16" fmla="*/ 274 w 702"/>
                  <a:gd name="T17" fmla="*/ 280 h 1024"/>
                  <a:gd name="T18" fmla="*/ 288 w 702"/>
                  <a:gd name="T19" fmla="*/ 232 h 1024"/>
                  <a:gd name="T20" fmla="*/ 216 w 702"/>
                  <a:gd name="T21" fmla="*/ 232 h 1024"/>
                  <a:gd name="T22" fmla="*/ 216 w 702"/>
                  <a:gd name="T23" fmla="*/ 158 h 1024"/>
                  <a:gd name="T24" fmla="*/ 238 w 702"/>
                  <a:gd name="T25" fmla="*/ 140 h 1024"/>
                  <a:gd name="T26" fmla="*/ 315 w 702"/>
                  <a:gd name="T27" fmla="*/ 140 h 1024"/>
                  <a:gd name="T28" fmla="*/ 309 w 702"/>
                  <a:gd name="T29" fmla="*/ 112 h 1024"/>
                  <a:gd name="T30" fmla="*/ 308 w 702"/>
                  <a:gd name="T31" fmla="*/ 100 h 1024"/>
                  <a:gd name="T32" fmla="*/ 351 w 702"/>
                  <a:gd name="T33" fmla="*/ 48 h 1024"/>
                  <a:gd name="T34" fmla="*/ 394 w 702"/>
                  <a:gd name="T35" fmla="*/ 100 h 1024"/>
                  <a:gd name="T36" fmla="*/ 393 w 702"/>
                  <a:gd name="T37" fmla="*/ 110 h 1024"/>
                  <a:gd name="T38" fmla="*/ 441 w 702"/>
                  <a:gd name="T39" fmla="*/ 87 h 1024"/>
                  <a:gd name="T40" fmla="*/ 351 w 702"/>
                  <a:gd name="T41" fmla="*/ 0 h 1024"/>
                  <a:gd name="T42" fmla="*/ 260 w 702"/>
                  <a:gd name="T43" fmla="*/ 92 h 1024"/>
                  <a:gd name="T44" fmla="*/ 238 w 702"/>
                  <a:gd name="T45" fmla="*/ 92 h 1024"/>
                  <a:gd name="T46" fmla="*/ 168 w 702"/>
                  <a:gd name="T47" fmla="*/ 158 h 1024"/>
                  <a:gd name="T48" fmla="*/ 72 w 702"/>
                  <a:gd name="T49" fmla="*/ 158 h 1024"/>
                  <a:gd name="T50" fmla="*/ 0 w 702"/>
                  <a:gd name="T51" fmla="*/ 230 h 1024"/>
                  <a:gd name="T52" fmla="*/ 0 w 702"/>
                  <a:gd name="T53" fmla="*/ 952 h 1024"/>
                  <a:gd name="T54" fmla="*/ 72 w 702"/>
                  <a:gd name="T55" fmla="*/ 1024 h 1024"/>
                  <a:gd name="T56" fmla="*/ 630 w 702"/>
                  <a:gd name="T57" fmla="*/ 1024 h 1024"/>
                  <a:gd name="T58" fmla="*/ 702 w 702"/>
                  <a:gd name="T59" fmla="*/ 952 h 1024"/>
                  <a:gd name="T60" fmla="*/ 702 w 702"/>
                  <a:gd name="T61" fmla="*/ 622 h 1024"/>
                  <a:gd name="T62" fmla="*/ 654 w 702"/>
                  <a:gd name="T63" fmla="*/ 582 h 1024"/>
                  <a:gd name="T64" fmla="*/ 654 w 702"/>
                  <a:gd name="T65" fmla="*/ 952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2" h="1024">
                    <a:moveTo>
                      <a:pt x="654" y="952"/>
                    </a:moveTo>
                    <a:cubicBezTo>
                      <a:pt x="654" y="965"/>
                      <a:pt x="643" y="976"/>
                      <a:pt x="630" y="976"/>
                    </a:cubicBezTo>
                    <a:cubicBezTo>
                      <a:pt x="72" y="976"/>
                      <a:pt x="72" y="976"/>
                      <a:pt x="72" y="976"/>
                    </a:cubicBezTo>
                    <a:cubicBezTo>
                      <a:pt x="59" y="976"/>
                      <a:pt x="48" y="965"/>
                      <a:pt x="48" y="952"/>
                    </a:cubicBezTo>
                    <a:cubicBezTo>
                      <a:pt x="48" y="230"/>
                      <a:pt x="48" y="230"/>
                      <a:pt x="48" y="230"/>
                    </a:cubicBezTo>
                    <a:cubicBezTo>
                      <a:pt x="48" y="217"/>
                      <a:pt x="59" y="206"/>
                      <a:pt x="72" y="206"/>
                    </a:cubicBezTo>
                    <a:cubicBezTo>
                      <a:pt x="168" y="206"/>
                      <a:pt x="168" y="206"/>
                      <a:pt x="168" y="206"/>
                    </a:cubicBezTo>
                    <a:cubicBezTo>
                      <a:pt x="168" y="280"/>
                      <a:pt x="168" y="280"/>
                      <a:pt x="168" y="280"/>
                    </a:cubicBezTo>
                    <a:cubicBezTo>
                      <a:pt x="274" y="280"/>
                      <a:pt x="274" y="280"/>
                      <a:pt x="274" y="280"/>
                    </a:cubicBezTo>
                    <a:cubicBezTo>
                      <a:pt x="277" y="264"/>
                      <a:pt x="282" y="248"/>
                      <a:pt x="288" y="232"/>
                    </a:cubicBezTo>
                    <a:cubicBezTo>
                      <a:pt x="216" y="232"/>
                      <a:pt x="216" y="232"/>
                      <a:pt x="216" y="232"/>
                    </a:cubicBezTo>
                    <a:cubicBezTo>
                      <a:pt x="216" y="158"/>
                      <a:pt x="216" y="158"/>
                      <a:pt x="216" y="158"/>
                    </a:cubicBezTo>
                    <a:cubicBezTo>
                      <a:pt x="216" y="149"/>
                      <a:pt x="226" y="140"/>
                      <a:pt x="238" y="140"/>
                    </a:cubicBezTo>
                    <a:cubicBezTo>
                      <a:pt x="315" y="140"/>
                      <a:pt x="315" y="140"/>
                      <a:pt x="315" y="140"/>
                    </a:cubicBezTo>
                    <a:cubicBezTo>
                      <a:pt x="309" y="112"/>
                      <a:pt x="309" y="112"/>
                      <a:pt x="309" y="112"/>
                    </a:cubicBezTo>
                    <a:cubicBezTo>
                      <a:pt x="308" y="108"/>
                      <a:pt x="308" y="103"/>
                      <a:pt x="308" y="100"/>
                    </a:cubicBezTo>
                    <a:cubicBezTo>
                      <a:pt x="308" y="71"/>
                      <a:pt x="327" y="48"/>
                      <a:pt x="351" y="48"/>
                    </a:cubicBezTo>
                    <a:cubicBezTo>
                      <a:pt x="375" y="48"/>
                      <a:pt x="394" y="71"/>
                      <a:pt x="394" y="100"/>
                    </a:cubicBezTo>
                    <a:cubicBezTo>
                      <a:pt x="394" y="103"/>
                      <a:pt x="394" y="107"/>
                      <a:pt x="393" y="110"/>
                    </a:cubicBezTo>
                    <a:cubicBezTo>
                      <a:pt x="408" y="101"/>
                      <a:pt x="425" y="93"/>
                      <a:pt x="441" y="87"/>
                    </a:cubicBezTo>
                    <a:cubicBezTo>
                      <a:pt x="436" y="38"/>
                      <a:pt x="397" y="0"/>
                      <a:pt x="351" y="0"/>
                    </a:cubicBezTo>
                    <a:cubicBezTo>
                      <a:pt x="303" y="0"/>
                      <a:pt x="263" y="41"/>
                      <a:pt x="260" y="92"/>
                    </a:cubicBezTo>
                    <a:cubicBezTo>
                      <a:pt x="238" y="92"/>
                      <a:pt x="238" y="92"/>
                      <a:pt x="238" y="92"/>
                    </a:cubicBezTo>
                    <a:cubicBezTo>
                      <a:pt x="200" y="92"/>
                      <a:pt x="168" y="122"/>
                      <a:pt x="168" y="158"/>
                    </a:cubicBezTo>
                    <a:cubicBezTo>
                      <a:pt x="72" y="158"/>
                      <a:pt x="72" y="158"/>
                      <a:pt x="72" y="158"/>
                    </a:cubicBezTo>
                    <a:cubicBezTo>
                      <a:pt x="32" y="158"/>
                      <a:pt x="0" y="190"/>
                      <a:pt x="0" y="230"/>
                    </a:cubicBezTo>
                    <a:cubicBezTo>
                      <a:pt x="0" y="952"/>
                      <a:pt x="0" y="952"/>
                      <a:pt x="0" y="952"/>
                    </a:cubicBezTo>
                    <a:cubicBezTo>
                      <a:pt x="0" y="992"/>
                      <a:pt x="32" y="1024"/>
                      <a:pt x="72" y="1024"/>
                    </a:cubicBezTo>
                    <a:cubicBezTo>
                      <a:pt x="630" y="1024"/>
                      <a:pt x="630" y="1024"/>
                      <a:pt x="630" y="1024"/>
                    </a:cubicBezTo>
                    <a:cubicBezTo>
                      <a:pt x="670" y="1024"/>
                      <a:pt x="702" y="992"/>
                      <a:pt x="702" y="952"/>
                    </a:cubicBezTo>
                    <a:cubicBezTo>
                      <a:pt x="702" y="622"/>
                      <a:pt x="702" y="622"/>
                      <a:pt x="702" y="622"/>
                    </a:cubicBezTo>
                    <a:cubicBezTo>
                      <a:pt x="654" y="582"/>
                      <a:pt x="654" y="582"/>
                      <a:pt x="654" y="582"/>
                    </a:cubicBezTo>
                    <a:lnTo>
                      <a:pt x="654" y="9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86">
                <a:extLst>
                  <a:ext uri="{FF2B5EF4-FFF2-40B4-BE49-F238E27FC236}">
                    <a16:creationId xmlns:a16="http://schemas.microsoft.com/office/drawing/2014/main" xmlns="" id="{90E4952C-C5BE-436C-9D83-1EA82E6A8B5C}"/>
                  </a:ext>
                </a:extLst>
              </p:cNvPr>
              <p:cNvSpPr>
                <a:spLocks noEditPoints="1"/>
              </p:cNvSpPr>
              <p:nvPr/>
            </p:nvSpPr>
            <p:spPr bwMode="auto">
              <a:xfrm>
                <a:off x="-2409825" y="1379538"/>
                <a:ext cx="2413000" cy="2116138"/>
              </a:xfrm>
              <a:custGeom>
                <a:avLst/>
                <a:gdLst>
                  <a:gd name="T0" fmla="*/ 640 w 642"/>
                  <a:gd name="T1" fmla="*/ 480 h 563"/>
                  <a:gd name="T2" fmla="*/ 628 w 642"/>
                  <a:gd name="T3" fmla="*/ 457 h 563"/>
                  <a:gd name="T4" fmla="*/ 439 w 642"/>
                  <a:gd name="T5" fmla="*/ 300 h 563"/>
                  <a:gd name="T6" fmla="*/ 377 w 642"/>
                  <a:gd name="T7" fmla="*/ 54 h 563"/>
                  <a:gd name="T8" fmla="*/ 220 w 642"/>
                  <a:gd name="T9" fmla="*/ 6 h 563"/>
                  <a:gd name="T10" fmla="*/ 75 w 642"/>
                  <a:gd name="T11" fmla="*/ 83 h 563"/>
                  <a:gd name="T12" fmla="*/ 104 w 642"/>
                  <a:gd name="T13" fmla="*/ 384 h 563"/>
                  <a:gd name="T14" fmla="*/ 240 w 642"/>
                  <a:gd name="T15" fmla="*/ 434 h 563"/>
                  <a:gd name="T16" fmla="*/ 260 w 642"/>
                  <a:gd name="T17" fmla="*/ 433 h 563"/>
                  <a:gd name="T18" fmla="*/ 357 w 642"/>
                  <a:gd name="T19" fmla="*/ 399 h 563"/>
                  <a:gd name="T20" fmla="*/ 546 w 642"/>
                  <a:gd name="T21" fmla="*/ 556 h 563"/>
                  <a:gd name="T22" fmla="*/ 568 w 642"/>
                  <a:gd name="T23" fmla="*/ 563 h 563"/>
                  <a:gd name="T24" fmla="*/ 620 w 642"/>
                  <a:gd name="T25" fmla="*/ 533 h 563"/>
                  <a:gd name="T26" fmla="*/ 640 w 642"/>
                  <a:gd name="T27" fmla="*/ 480 h 563"/>
                  <a:gd name="T28" fmla="*/ 256 w 642"/>
                  <a:gd name="T29" fmla="*/ 385 h 563"/>
                  <a:gd name="T30" fmla="*/ 134 w 642"/>
                  <a:gd name="T31" fmla="*/ 347 h 563"/>
                  <a:gd name="T32" fmla="*/ 112 w 642"/>
                  <a:gd name="T33" fmla="*/ 113 h 563"/>
                  <a:gd name="T34" fmla="*/ 225 w 642"/>
                  <a:gd name="T35" fmla="*/ 54 h 563"/>
                  <a:gd name="T36" fmla="*/ 240 w 642"/>
                  <a:gd name="T37" fmla="*/ 53 h 563"/>
                  <a:gd name="T38" fmla="*/ 346 w 642"/>
                  <a:gd name="T39" fmla="*/ 91 h 563"/>
                  <a:gd name="T40" fmla="*/ 368 w 642"/>
                  <a:gd name="T41" fmla="*/ 325 h 563"/>
                  <a:gd name="T42" fmla="*/ 256 w 642"/>
                  <a:gd name="T43" fmla="*/ 385 h 563"/>
                  <a:gd name="T44" fmla="*/ 427 w 642"/>
                  <a:gd name="T45" fmla="*/ 373 h 563"/>
                  <a:gd name="T46" fmla="*/ 415 w 642"/>
                  <a:gd name="T47" fmla="*/ 385 h 563"/>
                  <a:gd name="T48" fmla="*/ 394 w 642"/>
                  <a:gd name="T49" fmla="*/ 368 h 563"/>
                  <a:gd name="T50" fmla="*/ 405 w 642"/>
                  <a:gd name="T51" fmla="*/ 356 h 563"/>
                  <a:gd name="T52" fmla="*/ 415 w 642"/>
                  <a:gd name="T53" fmla="*/ 343 h 563"/>
                  <a:gd name="T54" fmla="*/ 436 w 642"/>
                  <a:gd name="T55" fmla="*/ 360 h 563"/>
                  <a:gd name="T56" fmla="*/ 427 w 642"/>
                  <a:gd name="T57" fmla="*/ 373 h 563"/>
                  <a:gd name="T58" fmla="*/ 583 w 642"/>
                  <a:gd name="T59" fmla="*/ 503 h 563"/>
                  <a:gd name="T60" fmla="*/ 571 w 642"/>
                  <a:gd name="T61" fmla="*/ 514 h 563"/>
                  <a:gd name="T62" fmla="*/ 452 w 642"/>
                  <a:gd name="T63" fmla="*/ 416 h 563"/>
                  <a:gd name="T64" fmla="*/ 464 w 642"/>
                  <a:gd name="T65" fmla="*/ 404 h 563"/>
                  <a:gd name="T66" fmla="*/ 473 w 642"/>
                  <a:gd name="T67" fmla="*/ 391 h 563"/>
                  <a:gd name="T68" fmla="*/ 591 w 642"/>
                  <a:gd name="T69" fmla="*/ 489 h 563"/>
                  <a:gd name="T70" fmla="*/ 583 w 642"/>
                  <a:gd name="T71" fmla="*/ 50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2" h="563">
                    <a:moveTo>
                      <a:pt x="640" y="480"/>
                    </a:moveTo>
                    <a:cubicBezTo>
                      <a:pt x="639" y="471"/>
                      <a:pt x="635" y="463"/>
                      <a:pt x="628" y="457"/>
                    </a:cubicBezTo>
                    <a:cubicBezTo>
                      <a:pt x="439" y="300"/>
                      <a:pt x="439" y="300"/>
                      <a:pt x="439" y="300"/>
                    </a:cubicBezTo>
                    <a:cubicBezTo>
                      <a:pt x="473" y="216"/>
                      <a:pt x="451" y="115"/>
                      <a:pt x="377" y="54"/>
                    </a:cubicBezTo>
                    <a:cubicBezTo>
                      <a:pt x="333" y="18"/>
                      <a:pt x="277" y="0"/>
                      <a:pt x="220" y="6"/>
                    </a:cubicBezTo>
                    <a:cubicBezTo>
                      <a:pt x="163" y="11"/>
                      <a:pt x="112" y="38"/>
                      <a:pt x="75" y="83"/>
                    </a:cubicBezTo>
                    <a:cubicBezTo>
                      <a:pt x="0" y="174"/>
                      <a:pt x="12" y="309"/>
                      <a:pt x="104" y="384"/>
                    </a:cubicBezTo>
                    <a:cubicBezTo>
                      <a:pt x="142" y="416"/>
                      <a:pt x="190" y="434"/>
                      <a:pt x="240" y="434"/>
                    </a:cubicBezTo>
                    <a:cubicBezTo>
                      <a:pt x="247" y="434"/>
                      <a:pt x="253" y="433"/>
                      <a:pt x="260" y="433"/>
                    </a:cubicBezTo>
                    <a:cubicBezTo>
                      <a:pt x="295" y="429"/>
                      <a:pt x="328" y="418"/>
                      <a:pt x="357" y="399"/>
                    </a:cubicBezTo>
                    <a:cubicBezTo>
                      <a:pt x="546" y="556"/>
                      <a:pt x="546" y="556"/>
                      <a:pt x="546" y="556"/>
                    </a:cubicBezTo>
                    <a:cubicBezTo>
                      <a:pt x="553" y="561"/>
                      <a:pt x="560" y="563"/>
                      <a:pt x="568" y="563"/>
                    </a:cubicBezTo>
                    <a:cubicBezTo>
                      <a:pt x="584" y="563"/>
                      <a:pt x="603" y="553"/>
                      <a:pt x="620" y="533"/>
                    </a:cubicBezTo>
                    <a:cubicBezTo>
                      <a:pt x="634" y="515"/>
                      <a:pt x="642" y="496"/>
                      <a:pt x="640" y="480"/>
                    </a:cubicBezTo>
                    <a:close/>
                    <a:moveTo>
                      <a:pt x="256" y="385"/>
                    </a:moveTo>
                    <a:cubicBezTo>
                      <a:pt x="212" y="389"/>
                      <a:pt x="168" y="376"/>
                      <a:pt x="134" y="347"/>
                    </a:cubicBezTo>
                    <a:cubicBezTo>
                      <a:pt x="63" y="289"/>
                      <a:pt x="54" y="184"/>
                      <a:pt x="112" y="113"/>
                    </a:cubicBezTo>
                    <a:cubicBezTo>
                      <a:pt x="140" y="79"/>
                      <a:pt x="180" y="58"/>
                      <a:pt x="225" y="54"/>
                    </a:cubicBezTo>
                    <a:cubicBezTo>
                      <a:pt x="230" y="53"/>
                      <a:pt x="235" y="53"/>
                      <a:pt x="240" y="53"/>
                    </a:cubicBezTo>
                    <a:cubicBezTo>
                      <a:pt x="279" y="53"/>
                      <a:pt x="316" y="66"/>
                      <a:pt x="346" y="91"/>
                    </a:cubicBezTo>
                    <a:cubicBezTo>
                      <a:pt x="417" y="150"/>
                      <a:pt x="427" y="255"/>
                      <a:pt x="368" y="325"/>
                    </a:cubicBezTo>
                    <a:cubicBezTo>
                      <a:pt x="340" y="359"/>
                      <a:pt x="300" y="381"/>
                      <a:pt x="256" y="385"/>
                    </a:cubicBezTo>
                    <a:close/>
                    <a:moveTo>
                      <a:pt x="427" y="373"/>
                    </a:moveTo>
                    <a:cubicBezTo>
                      <a:pt x="422" y="379"/>
                      <a:pt x="418" y="382"/>
                      <a:pt x="415" y="385"/>
                    </a:cubicBezTo>
                    <a:cubicBezTo>
                      <a:pt x="394" y="368"/>
                      <a:pt x="394" y="368"/>
                      <a:pt x="394" y="368"/>
                    </a:cubicBezTo>
                    <a:cubicBezTo>
                      <a:pt x="398" y="364"/>
                      <a:pt x="402" y="360"/>
                      <a:pt x="405" y="356"/>
                    </a:cubicBezTo>
                    <a:cubicBezTo>
                      <a:pt x="409" y="352"/>
                      <a:pt x="412" y="347"/>
                      <a:pt x="415" y="343"/>
                    </a:cubicBezTo>
                    <a:cubicBezTo>
                      <a:pt x="436" y="360"/>
                      <a:pt x="436" y="360"/>
                      <a:pt x="436" y="360"/>
                    </a:cubicBezTo>
                    <a:cubicBezTo>
                      <a:pt x="434" y="364"/>
                      <a:pt x="431" y="368"/>
                      <a:pt x="427" y="373"/>
                    </a:cubicBezTo>
                    <a:close/>
                    <a:moveTo>
                      <a:pt x="583" y="503"/>
                    </a:moveTo>
                    <a:cubicBezTo>
                      <a:pt x="578" y="508"/>
                      <a:pt x="573" y="512"/>
                      <a:pt x="571" y="514"/>
                    </a:cubicBezTo>
                    <a:cubicBezTo>
                      <a:pt x="452" y="416"/>
                      <a:pt x="452" y="416"/>
                      <a:pt x="452" y="416"/>
                    </a:cubicBezTo>
                    <a:cubicBezTo>
                      <a:pt x="456" y="412"/>
                      <a:pt x="460" y="408"/>
                      <a:pt x="464" y="404"/>
                    </a:cubicBezTo>
                    <a:cubicBezTo>
                      <a:pt x="466" y="401"/>
                      <a:pt x="470" y="396"/>
                      <a:pt x="473" y="391"/>
                    </a:cubicBezTo>
                    <a:cubicBezTo>
                      <a:pt x="591" y="489"/>
                      <a:pt x="591" y="489"/>
                      <a:pt x="591" y="489"/>
                    </a:cubicBezTo>
                    <a:cubicBezTo>
                      <a:pt x="590" y="492"/>
                      <a:pt x="587" y="497"/>
                      <a:pt x="583" y="5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87">
                <a:extLst>
                  <a:ext uri="{FF2B5EF4-FFF2-40B4-BE49-F238E27FC236}">
                    <a16:creationId xmlns:a16="http://schemas.microsoft.com/office/drawing/2014/main" xmlns="" id="{5F096EC5-F844-4DFD-9914-1C6ADB60F290}"/>
                  </a:ext>
                </a:extLst>
              </p:cNvPr>
              <p:cNvSpPr>
                <a:spLocks/>
              </p:cNvSpPr>
              <p:nvPr/>
            </p:nvSpPr>
            <p:spPr bwMode="auto">
              <a:xfrm>
                <a:off x="-3192463" y="3721101"/>
                <a:ext cx="766763" cy="620713"/>
              </a:xfrm>
              <a:custGeom>
                <a:avLst/>
                <a:gdLst>
                  <a:gd name="T0" fmla="*/ 173 w 483"/>
                  <a:gd name="T1" fmla="*/ 391 h 391"/>
                  <a:gd name="T2" fmla="*/ 483 w 483"/>
                  <a:gd name="T3" fmla="*/ 81 h 391"/>
                  <a:gd name="T4" fmla="*/ 402 w 483"/>
                  <a:gd name="T5" fmla="*/ 0 h 391"/>
                  <a:gd name="T6" fmla="*/ 173 w 483"/>
                  <a:gd name="T7" fmla="*/ 230 h 391"/>
                  <a:gd name="T8" fmla="*/ 80 w 483"/>
                  <a:gd name="T9" fmla="*/ 138 h 391"/>
                  <a:gd name="T10" fmla="*/ 0 w 483"/>
                  <a:gd name="T11" fmla="*/ 218 h 391"/>
                  <a:gd name="T12" fmla="*/ 173 w 483"/>
                  <a:gd name="T13" fmla="*/ 391 h 391"/>
                </a:gdLst>
                <a:ahLst/>
                <a:cxnLst>
                  <a:cxn ang="0">
                    <a:pos x="T0" y="T1"/>
                  </a:cxn>
                  <a:cxn ang="0">
                    <a:pos x="T2" y="T3"/>
                  </a:cxn>
                  <a:cxn ang="0">
                    <a:pos x="T4" y="T5"/>
                  </a:cxn>
                  <a:cxn ang="0">
                    <a:pos x="T6" y="T7"/>
                  </a:cxn>
                  <a:cxn ang="0">
                    <a:pos x="T8" y="T9"/>
                  </a:cxn>
                  <a:cxn ang="0">
                    <a:pos x="T10" y="T11"/>
                  </a:cxn>
                  <a:cxn ang="0">
                    <a:pos x="T12" y="T13"/>
                  </a:cxn>
                </a:cxnLst>
                <a:rect l="0" t="0" r="r" b="b"/>
                <a:pathLst>
                  <a:path w="483" h="391">
                    <a:moveTo>
                      <a:pt x="173" y="391"/>
                    </a:moveTo>
                    <a:lnTo>
                      <a:pt x="483" y="81"/>
                    </a:lnTo>
                    <a:lnTo>
                      <a:pt x="402" y="0"/>
                    </a:lnTo>
                    <a:lnTo>
                      <a:pt x="173" y="230"/>
                    </a:lnTo>
                    <a:lnTo>
                      <a:pt x="80" y="138"/>
                    </a:lnTo>
                    <a:lnTo>
                      <a:pt x="0" y="218"/>
                    </a:lnTo>
                    <a:lnTo>
                      <a:pt x="173" y="3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a:extLst>
                <a:ext uri="{FF2B5EF4-FFF2-40B4-BE49-F238E27FC236}">
                  <a16:creationId xmlns:a16="http://schemas.microsoft.com/office/drawing/2014/main" xmlns="" id="{B685E6EF-715F-485F-8F79-826126E401AB}"/>
                </a:ext>
              </a:extLst>
            </p:cNvPr>
            <p:cNvGrpSpPr/>
            <p:nvPr/>
          </p:nvGrpSpPr>
          <p:grpSpPr>
            <a:xfrm>
              <a:off x="4381946" y="4657037"/>
              <a:ext cx="501989" cy="460469"/>
              <a:chOff x="-4521200" y="989013"/>
              <a:chExt cx="4070350" cy="3602037"/>
            </a:xfrm>
            <a:solidFill>
              <a:schemeClr val="accent3"/>
            </a:solidFill>
          </p:grpSpPr>
          <p:sp>
            <p:nvSpPr>
              <p:cNvPr id="42" name="Freeform 96">
                <a:extLst>
                  <a:ext uri="{FF2B5EF4-FFF2-40B4-BE49-F238E27FC236}">
                    <a16:creationId xmlns:a16="http://schemas.microsoft.com/office/drawing/2014/main" xmlns="" id="{609A2AB8-2F31-4A91-9AAF-FD0DB659FA11}"/>
                  </a:ext>
                </a:extLst>
              </p:cNvPr>
              <p:cNvSpPr>
                <a:spLocks/>
              </p:cNvSpPr>
              <p:nvPr/>
            </p:nvSpPr>
            <p:spPr bwMode="auto">
              <a:xfrm>
                <a:off x="-4521200" y="1341438"/>
                <a:ext cx="3249613" cy="3249612"/>
              </a:xfrm>
              <a:custGeom>
                <a:avLst/>
                <a:gdLst>
                  <a:gd name="T0" fmla="*/ 1933 w 2047"/>
                  <a:gd name="T1" fmla="*/ 1933 h 2047"/>
                  <a:gd name="T2" fmla="*/ 114 w 2047"/>
                  <a:gd name="T3" fmla="*/ 1933 h 2047"/>
                  <a:gd name="T4" fmla="*/ 114 w 2047"/>
                  <a:gd name="T5" fmla="*/ 114 h 2047"/>
                  <a:gd name="T6" fmla="*/ 254 w 2047"/>
                  <a:gd name="T7" fmla="*/ 114 h 2047"/>
                  <a:gd name="T8" fmla="*/ 254 w 2047"/>
                  <a:gd name="T9" fmla="*/ 0 h 2047"/>
                  <a:gd name="T10" fmla="*/ 0 w 2047"/>
                  <a:gd name="T11" fmla="*/ 0 h 2047"/>
                  <a:gd name="T12" fmla="*/ 0 w 2047"/>
                  <a:gd name="T13" fmla="*/ 2047 h 2047"/>
                  <a:gd name="T14" fmla="*/ 2047 w 2047"/>
                  <a:gd name="T15" fmla="*/ 2047 h 2047"/>
                  <a:gd name="T16" fmla="*/ 2047 w 2047"/>
                  <a:gd name="T17" fmla="*/ 1699 h 2047"/>
                  <a:gd name="T18" fmla="*/ 1933 w 2047"/>
                  <a:gd name="T19" fmla="*/ 1699 h 2047"/>
                  <a:gd name="T20" fmla="*/ 1933 w 2047"/>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7">
                    <a:moveTo>
                      <a:pt x="1933" y="1933"/>
                    </a:moveTo>
                    <a:lnTo>
                      <a:pt x="114" y="1933"/>
                    </a:lnTo>
                    <a:lnTo>
                      <a:pt x="114" y="114"/>
                    </a:lnTo>
                    <a:lnTo>
                      <a:pt x="254" y="114"/>
                    </a:lnTo>
                    <a:lnTo>
                      <a:pt x="254" y="0"/>
                    </a:lnTo>
                    <a:lnTo>
                      <a:pt x="0" y="0"/>
                    </a:lnTo>
                    <a:lnTo>
                      <a:pt x="0" y="2047"/>
                    </a:lnTo>
                    <a:lnTo>
                      <a:pt x="2047" y="2047"/>
                    </a:lnTo>
                    <a:lnTo>
                      <a:pt x="2047" y="1699"/>
                    </a:lnTo>
                    <a:lnTo>
                      <a:pt x="1933" y="1699"/>
                    </a:lnTo>
                    <a:lnTo>
                      <a:pt x="1933"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1">
                <a:extLst>
                  <a:ext uri="{FF2B5EF4-FFF2-40B4-BE49-F238E27FC236}">
                    <a16:creationId xmlns:a16="http://schemas.microsoft.com/office/drawing/2014/main" xmlns="" id="{82F87E6E-0A59-4927-8C90-9DAA7C44501D}"/>
                  </a:ext>
                </a:extLst>
              </p:cNvPr>
              <p:cNvSpPr>
                <a:spLocks noEditPoints="1"/>
              </p:cNvSpPr>
              <p:nvPr/>
            </p:nvSpPr>
            <p:spPr bwMode="auto">
              <a:xfrm>
                <a:off x="-3813175" y="989013"/>
                <a:ext cx="3362325" cy="2805112"/>
              </a:xfrm>
              <a:custGeom>
                <a:avLst/>
                <a:gdLst>
                  <a:gd name="T0" fmla="*/ 817 w 894"/>
                  <a:gd name="T1" fmla="*/ 0 h 746"/>
                  <a:gd name="T2" fmla="*/ 77 w 894"/>
                  <a:gd name="T3" fmla="*/ 0 h 746"/>
                  <a:gd name="T4" fmla="*/ 0 w 894"/>
                  <a:gd name="T5" fmla="*/ 77 h 746"/>
                  <a:gd name="T6" fmla="*/ 0 w 894"/>
                  <a:gd name="T7" fmla="*/ 558 h 746"/>
                  <a:gd name="T8" fmla="*/ 77 w 894"/>
                  <a:gd name="T9" fmla="*/ 635 h 746"/>
                  <a:gd name="T10" fmla="*/ 423 w 894"/>
                  <a:gd name="T11" fmla="*/ 635 h 746"/>
                  <a:gd name="T12" fmla="*/ 423 w 894"/>
                  <a:gd name="T13" fmla="*/ 698 h 746"/>
                  <a:gd name="T14" fmla="*/ 283 w 894"/>
                  <a:gd name="T15" fmla="*/ 698 h 746"/>
                  <a:gd name="T16" fmla="*/ 259 w 894"/>
                  <a:gd name="T17" fmla="*/ 722 h 746"/>
                  <a:gd name="T18" fmla="*/ 283 w 894"/>
                  <a:gd name="T19" fmla="*/ 746 h 746"/>
                  <a:gd name="T20" fmla="*/ 611 w 894"/>
                  <a:gd name="T21" fmla="*/ 746 h 746"/>
                  <a:gd name="T22" fmla="*/ 635 w 894"/>
                  <a:gd name="T23" fmla="*/ 722 h 746"/>
                  <a:gd name="T24" fmla="*/ 611 w 894"/>
                  <a:gd name="T25" fmla="*/ 698 h 746"/>
                  <a:gd name="T26" fmla="*/ 471 w 894"/>
                  <a:gd name="T27" fmla="*/ 698 h 746"/>
                  <a:gd name="T28" fmla="*/ 471 w 894"/>
                  <a:gd name="T29" fmla="*/ 635 h 746"/>
                  <a:gd name="T30" fmla="*/ 817 w 894"/>
                  <a:gd name="T31" fmla="*/ 635 h 746"/>
                  <a:gd name="T32" fmla="*/ 894 w 894"/>
                  <a:gd name="T33" fmla="*/ 558 h 746"/>
                  <a:gd name="T34" fmla="*/ 894 w 894"/>
                  <a:gd name="T35" fmla="*/ 77 h 746"/>
                  <a:gd name="T36" fmla="*/ 817 w 894"/>
                  <a:gd name="T37" fmla="*/ 0 h 746"/>
                  <a:gd name="T38" fmla="*/ 846 w 894"/>
                  <a:gd name="T39" fmla="*/ 558 h 746"/>
                  <a:gd name="T40" fmla="*/ 817 w 894"/>
                  <a:gd name="T41" fmla="*/ 587 h 746"/>
                  <a:gd name="T42" fmla="*/ 77 w 894"/>
                  <a:gd name="T43" fmla="*/ 587 h 746"/>
                  <a:gd name="T44" fmla="*/ 48 w 894"/>
                  <a:gd name="T45" fmla="*/ 558 h 746"/>
                  <a:gd name="T46" fmla="*/ 48 w 894"/>
                  <a:gd name="T47" fmla="*/ 77 h 746"/>
                  <a:gd name="T48" fmla="*/ 77 w 894"/>
                  <a:gd name="T49" fmla="*/ 48 h 746"/>
                  <a:gd name="T50" fmla="*/ 817 w 894"/>
                  <a:gd name="T51" fmla="*/ 48 h 746"/>
                  <a:gd name="T52" fmla="*/ 846 w 894"/>
                  <a:gd name="T53" fmla="*/ 77 h 746"/>
                  <a:gd name="T54" fmla="*/ 846 w 894"/>
                  <a:gd name="T55" fmla="*/ 55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4" h="746">
                    <a:moveTo>
                      <a:pt x="817" y="0"/>
                    </a:moveTo>
                    <a:cubicBezTo>
                      <a:pt x="77" y="0"/>
                      <a:pt x="77" y="0"/>
                      <a:pt x="77" y="0"/>
                    </a:cubicBezTo>
                    <a:cubicBezTo>
                      <a:pt x="34" y="0"/>
                      <a:pt x="0" y="34"/>
                      <a:pt x="0" y="77"/>
                    </a:cubicBezTo>
                    <a:cubicBezTo>
                      <a:pt x="0" y="558"/>
                      <a:pt x="0" y="558"/>
                      <a:pt x="0" y="558"/>
                    </a:cubicBezTo>
                    <a:cubicBezTo>
                      <a:pt x="0" y="601"/>
                      <a:pt x="34" y="635"/>
                      <a:pt x="77" y="635"/>
                    </a:cubicBezTo>
                    <a:cubicBezTo>
                      <a:pt x="423" y="635"/>
                      <a:pt x="423" y="635"/>
                      <a:pt x="423" y="635"/>
                    </a:cubicBezTo>
                    <a:cubicBezTo>
                      <a:pt x="423" y="698"/>
                      <a:pt x="423" y="698"/>
                      <a:pt x="423" y="698"/>
                    </a:cubicBezTo>
                    <a:cubicBezTo>
                      <a:pt x="283" y="698"/>
                      <a:pt x="283" y="698"/>
                      <a:pt x="283" y="698"/>
                    </a:cubicBezTo>
                    <a:cubicBezTo>
                      <a:pt x="269" y="698"/>
                      <a:pt x="259" y="709"/>
                      <a:pt x="259" y="722"/>
                    </a:cubicBezTo>
                    <a:cubicBezTo>
                      <a:pt x="259" y="735"/>
                      <a:pt x="269" y="746"/>
                      <a:pt x="283" y="746"/>
                    </a:cubicBezTo>
                    <a:cubicBezTo>
                      <a:pt x="611" y="746"/>
                      <a:pt x="611" y="746"/>
                      <a:pt x="611" y="746"/>
                    </a:cubicBezTo>
                    <a:cubicBezTo>
                      <a:pt x="624" y="746"/>
                      <a:pt x="635" y="735"/>
                      <a:pt x="635" y="722"/>
                    </a:cubicBezTo>
                    <a:cubicBezTo>
                      <a:pt x="635" y="709"/>
                      <a:pt x="624" y="698"/>
                      <a:pt x="611" y="698"/>
                    </a:cubicBezTo>
                    <a:cubicBezTo>
                      <a:pt x="471" y="698"/>
                      <a:pt x="471" y="698"/>
                      <a:pt x="471" y="698"/>
                    </a:cubicBezTo>
                    <a:cubicBezTo>
                      <a:pt x="471" y="635"/>
                      <a:pt x="471" y="635"/>
                      <a:pt x="471" y="635"/>
                    </a:cubicBezTo>
                    <a:cubicBezTo>
                      <a:pt x="817" y="635"/>
                      <a:pt x="817" y="635"/>
                      <a:pt x="817" y="635"/>
                    </a:cubicBezTo>
                    <a:cubicBezTo>
                      <a:pt x="860" y="635"/>
                      <a:pt x="894" y="601"/>
                      <a:pt x="894" y="558"/>
                    </a:cubicBezTo>
                    <a:cubicBezTo>
                      <a:pt x="894" y="77"/>
                      <a:pt x="894" y="77"/>
                      <a:pt x="894" y="77"/>
                    </a:cubicBezTo>
                    <a:cubicBezTo>
                      <a:pt x="894" y="34"/>
                      <a:pt x="860" y="0"/>
                      <a:pt x="817" y="0"/>
                    </a:cubicBezTo>
                    <a:close/>
                    <a:moveTo>
                      <a:pt x="846" y="558"/>
                    </a:moveTo>
                    <a:cubicBezTo>
                      <a:pt x="846" y="574"/>
                      <a:pt x="833" y="587"/>
                      <a:pt x="817" y="587"/>
                    </a:cubicBezTo>
                    <a:cubicBezTo>
                      <a:pt x="77" y="587"/>
                      <a:pt x="77" y="587"/>
                      <a:pt x="77" y="587"/>
                    </a:cubicBezTo>
                    <a:cubicBezTo>
                      <a:pt x="61" y="587"/>
                      <a:pt x="48" y="574"/>
                      <a:pt x="48" y="558"/>
                    </a:cubicBezTo>
                    <a:cubicBezTo>
                      <a:pt x="48" y="77"/>
                      <a:pt x="48" y="77"/>
                      <a:pt x="48" y="77"/>
                    </a:cubicBezTo>
                    <a:cubicBezTo>
                      <a:pt x="48" y="61"/>
                      <a:pt x="61" y="48"/>
                      <a:pt x="77" y="48"/>
                    </a:cubicBezTo>
                    <a:cubicBezTo>
                      <a:pt x="817" y="48"/>
                      <a:pt x="817" y="48"/>
                      <a:pt x="817" y="48"/>
                    </a:cubicBezTo>
                    <a:cubicBezTo>
                      <a:pt x="833" y="48"/>
                      <a:pt x="846" y="61"/>
                      <a:pt x="846" y="77"/>
                    </a:cubicBezTo>
                    <a:lnTo>
                      <a:pt x="846" y="5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12">
                <a:extLst>
                  <a:ext uri="{FF2B5EF4-FFF2-40B4-BE49-F238E27FC236}">
                    <a16:creationId xmlns:a16="http://schemas.microsoft.com/office/drawing/2014/main" xmlns="" id="{2646A1CB-6CF4-4B4B-A1A0-2346DC655260}"/>
                  </a:ext>
                </a:extLst>
              </p:cNvPr>
              <p:cNvSpPr>
                <a:spLocks noChangeArrowheads="1"/>
              </p:cNvSpPr>
              <p:nvPr/>
            </p:nvSpPr>
            <p:spPr bwMode="auto">
              <a:xfrm>
                <a:off x="-2974975" y="1951038"/>
                <a:ext cx="180975" cy="7905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13">
                <a:extLst>
                  <a:ext uri="{FF2B5EF4-FFF2-40B4-BE49-F238E27FC236}">
                    <a16:creationId xmlns:a16="http://schemas.microsoft.com/office/drawing/2014/main" xmlns="" id="{A184BFDE-6706-4311-9C8B-61BE9A06A1CC}"/>
                  </a:ext>
                </a:extLst>
              </p:cNvPr>
              <p:cNvSpPr>
                <a:spLocks noChangeArrowheads="1"/>
              </p:cNvSpPr>
              <p:nvPr/>
            </p:nvSpPr>
            <p:spPr bwMode="auto">
              <a:xfrm>
                <a:off x="-1477963" y="1631950"/>
                <a:ext cx="180975" cy="1109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14">
                <a:extLst>
                  <a:ext uri="{FF2B5EF4-FFF2-40B4-BE49-F238E27FC236}">
                    <a16:creationId xmlns:a16="http://schemas.microsoft.com/office/drawing/2014/main" xmlns="" id="{978F13F0-F095-4048-8537-64D7B42853F3}"/>
                  </a:ext>
                </a:extLst>
              </p:cNvPr>
              <p:cNvSpPr>
                <a:spLocks noChangeArrowheads="1"/>
              </p:cNvSpPr>
              <p:nvPr/>
            </p:nvSpPr>
            <p:spPr bwMode="auto">
              <a:xfrm>
                <a:off x="-2598738" y="1725613"/>
                <a:ext cx="180975" cy="10160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15">
                <a:extLst>
                  <a:ext uri="{FF2B5EF4-FFF2-40B4-BE49-F238E27FC236}">
                    <a16:creationId xmlns:a16="http://schemas.microsoft.com/office/drawing/2014/main" xmlns="" id="{2B2E77B7-2D4D-4C4D-B9B4-2763DF3CD9D9}"/>
                  </a:ext>
                </a:extLst>
              </p:cNvPr>
              <p:cNvSpPr>
                <a:spLocks noChangeArrowheads="1"/>
              </p:cNvSpPr>
              <p:nvPr/>
            </p:nvSpPr>
            <p:spPr bwMode="auto">
              <a:xfrm>
                <a:off x="-2227263" y="2022475"/>
                <a:ext cx="180975" cy="7191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16">
                <a:extLst>
                  <a:ext uri="{FF2B5EF4-FFF2-40B4-BE49-F238E27FC236}">
                    <a16:creationId xmlns:a16="http://schemas.microsoft.com/office/drawing/2014/main" xmlns="" id="{9C744E75-5C6B-46D9-8260-BFCA875E99FF}"/>
                  </a:ext>
                </a:extLst>
              </p:cNvPr>
              <p:cNvSpPr>
                <a:spLocks noChangeArrowheads="1"/>
              </p:cNvSpPr>
              <p:nvPr/>
            </p:nvSpPr>
            <p:spPr bwMode="auto">
              <a:xfrm>
                <a:off x="-1851025" y="1947862"/>
                <a:ext cx="180977" cy="79375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5">
              <a:extLst>
                <a:ext uri="{FF2B5EF4-FFF2-40B4-BE49-F238E27FC236}">
                  <a16:creationId xmlns:a16="http://schemas.microsoft.com/office/drawing/2014/main" xmlns="" id="{D1C62527-52C1-4B44-89F7-86E110CF93F5}"/>
                </a:ext>
              </a:extLst>
            </p:cNvPr>
            <p:cNvGrpSpPr/>
            <p:nvPr/>
          </p:nvGrpSpPr>
          <p:grpSpPr>
            <a:xfrm>
              <a:off x="8234552" y="2487281"/>
              <a:ext cx="501087" cy="407176"/>
              <a:chOff x="-3895725" y="-4867813"/>
              <a:chExt cx="3636962" cy="3251199"/>
            </a:xfrm>
            <a:solidFill>
              <a:schemeClr val="accent4"/>
            </a:solidFill>
          </p:grpSpPr>
          <p:sp>
            <p:nvSpPr>
              <p:cNvPr id="39" name="Freeform 37">
                <a:extLst>
                  <a:ext uri="{FF2B5EF4-FFF2-40B4-BE49-F238E27FC236}">
                    <a16:creationId xmlns:a16="http://schemas.microsoft.com/office/drawing/2014/main" xmlns="" id="{A2177B02-E8DD-42EE-A239-8F4AD37DF765}"/>
                  </a:ext>
                </a:extLst>
              </p:cNvPr>
              <p:cNvSpPr>
                <a:spLocks/>
              </p:cNvSpPr>
              <p:nvPr/>
            </p:nvSpPr>
            <p:spPr bwMode="auto">
              <a:xfrm>
                <a:off x="-3895725" y="-4867813"/>
                <a:ext cx="3249609" cy="3251199"/>
              </a:xfrm>
              <a:custGeom>
                <a:avLst/>
                <a:gdLst>
                  <a:gd name="T0" fmla="*/ 1933 w 2047"/>
                  <a:gd name="T1" fmla="*/ 1934 h 2048"/>
                  <a:gd name="T2" fmla="*/ 114 w 2047"/>
                  <a:gd name="T3" fmla="*/ 1934 h 2048"/>
                  <a:gd name="T4" fmla="*/ 114 w 2047"/>
                  <a:gd name="T5" fmla="*/ 114 h 2048"/>
                  <a:gd name="T6" fmla="*/ 562 w 2047"/>
                  <a:gd name="T7" fmla="*/ 114 h 2048"/>
                  <a:gd name="T8" fmla="*/ 562 w 2047"/>
                  <a:gd name="T9" fmla="*/ 0 h 2048"/>
                  <a:gd name="T10" fmla="*/ 0 w 2047"/>
                  <a:gd name="T11" fmla="*/ 0 h 2048"/>
                  <a:gd name="T12" fmla="*/ 0 w 2047"/>
                  <a:gd name="T13" fmla="*/ 2048 h 2048"/>
                  <a:gd name="T14" fmla="*/ 2047 w 2047"/>
                  <a:gd name="T15" fmla="*/ 2048 h 2048"/>
                  <a:gd name="T16" fmla="*/ 2047 w 2047"/>
                  <a:gd name="T17" fmla="*/ 1730 h 2048"/>
                  <a:gd name="T18" fmla="*/ 1933 w 2047"/>
                  <a:gd name="T19" fmla="*/ 1730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562" y="114"/>
                    </a:lnTo>
                    <a:lnTo>
                      <a:pt x="562" y="0"/>
                    </a:lnTo>
                    <a:lnTo>
                      <a:pt x="0" y="0"/>
                    </a:lnTo>
                    <a:lnTo>
                      <a:pt x="0" y="2048"/>
                    </a:lnTo>
                    <a:lnTo>
                      <a:pt x="2047" y="2048"/>
                    </a:lnTo>
                    <a:lnTo>
                      <a:pt x="2047" y="1730"/>
                    </a:lnTo>
                    <a:lnTo>
                      <a:pt x="1933" y="1730"/>
                    </a:lnTo>
                    <a:lnTo>
                      <a:pt x="1933" y="19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8">
                <a:extLst>
                  <a:ext uri="{FF2B5EF4-FFF2-40B4-BE49-F238E27FC236}">
                    <a16:creationId xmlns:a16="http://schemas.microsoft.com/office/drawing/2014/main" xmlns="" id="{087824BA-5DCC-4C9B-A9D7-57549B855732}"/>
                  </a:ext>
                </a:extLst>
              </p:cNvPr>
              <p:cNvSpPr>
                <a:spLocks noEditPoints="1"/>
              </p:cNvSpPr>
              <p:nvPr/>
            </p:nvSpPr>
            <p:spPr bwMode="auto">
              <a:xfrm>
                <a:off x="-3313114" y="-4110603"/>
                <a:ext cx="3054351" cy="1911350"/>
              </a:xfrm>
              <a:custGeom>
                <a:avLst/>
                <a:gdLst>
                  <a:gd name="T0" fmla="*/ 0 w 1924"/>
                  <a:gd name="T1" fmla="*/ 0 h 1204"/>
                  <a:gd name="T2" fmla="*/ 0 w 1924"/>
                  <a:gd name="T3" fmla="*/ 1204 h 1204"/>
                  <a:gd name="T4" fmla="*/ 1924 w 1924"/>
                  <a:gd name="T5" fmla="*/ 1204 h 1204"/>
                  <a:gd name="T6" fmla="*/ 1924 w 1924"/>
                  <a:gd name="T7" fmla="*/ 0 h 1204"/>
                  <a:gd name="T8" fmla="*/ 0 w 1924"/>
                  <a:gd name="T9" fmla="*/ 0 h 1204"/>
                  <a:gd name="T10" fmla="*/ 1811 w 1924"/>
                  <a:gd name="T11" fmla="*/ 1091 h 1204"/>
                  <a:gd name="T12" fmla="*/ 114 w 1924"/>
                  <a:gd name="T13" fmla="*/ 1091 h 1204"/>
                  <a:gd name="T14" fmla="*/ 114 w 1924"/>
                  <a:gd name="T15" fmla="*/ 114 h 1204"/>
                  <a:gd name="T16" fmla="*/ 1811 w 1924"/>
                  <a:gd name="T17" fmla="*/ 114 h 1204"/>
                  <a:gd name="T18" fmla="*/ 1811 w 1924"/>
                  <a:gd name="T19" fmla="*/ 1091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4" h="1204">
                    <a:moveTo>
                      <a:pt x="0" y="0"/>
                    </a:moveTo>
                    <a:lnTo>
                      <a:pt x="0" y="1204"/>
                    </a:lnTo>
                    <a:lnTo>
                      <a:pt x="1924" y="1204"/>
                    </a:lnTo>
                    <a:lnTo>
                      <a:pt x="1924" y="0"/>
                    </a:lnTo>
                    <a:lnTo>
                      <a:pt x="0" y="0"/>
                    </a:lnTo>
                    <a:close/>
                    <a:moveTo>
                      <a:pt x="1811" y="1091"/>
                    </a:moveTo>
                    <a:lnTo>
                      <a:pt x="114" y="1091"/>
                    </a:lnTo>
                    <a:lnTo>
                      <a:pt x="114" y="114"/>
                    </a:lnTo>
                    <a:lnTo>
                      <a:pt x="1811" y="114"/>
                    </a:lnTo>
                    <a:lnTo>
                      <a:pt x="1811" y="10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9">
                <a:extLst>
                  <a:ext uri="{FF2B5EF4-FFF2-40B4-BE49-F238E27FC236}">
                    <a16:creationId xmlns:a16="http://schemas.microsoft.com/office/drawing/2014/main" xmlns="" id="{03F522C5-4DEA-4651-86EE-B2F7A6C23393}"/>
                  </a:ext>
                </a:extLst>
              </p:cNvPr>
              <p:cNvSpPr>
                <a:spLocks/>
              </p:cNvSpPr>
              <p:nvPr/>
            </p:nvSpPr>
            <p:spPr bwMode="auto">
              <a:xfrm>
                <a:off x="-2090741" y="-3767714"/>
                <a:ext cx="628650" cy="1071562"/>
              </a:xfrm>
              <a:custGeom>
                <a:avLst/>
                <a:gdLst>
                  <a:gd name="T0" fmla="*/ 95 w 167"/>
                  <a:gd name="T1" fmla="*/ 215 h 285"/>
                  <a:gd name="T2" fmla="*/ 40 w 167"/>
                  <a:gd name="T3" fmla="*/ 196 h 285"/>
                  <a:gd name="T4" fmla="*/ 0 w 167"/>
                  <a:gd name="T5" fmla="*/ 222 h 285"/>
                  <a:gd name="T6" fmla="*/ 57 w 167"/>
                  <a:gd name="T7" fmla="*/ 262 h 285"/>
                  <a:gd name="T8" fmla="*/ 57 w 167"/>
                  <a:gd name="T9" fmla="*/ 285 h 285"/>
                  <a:gd name="T10" fmla="*/ 105 w 167"/>
                  <a:gd name="T11" fmla="*/ 285 h 285"/>
                  <a:gd name="T12" fmla="*/ 105 w 167"/>
                  <a:gd name="T13" fmla="*/ 262 h 285"/>
                  <a:gd name="T14" fmla="*/ 109 w 167"/>
                  <a:gd name="T15" fmla="*/ 261 h 285"/>
                  <a:gd name="T16" fmla="*/ 166 w 167"/>
                  <a:gd name="T17" fmla="*/ 191 h 285"/>
                  <a:gd name="T18" fmla="*/ 91 w 167"/>
                  <a:gd name="T19" fmla="*/ 113 h 285"/>
                  <a:gd name="T20" fmla="*/ 63 w 167"/>
                  <a:gd name="T21" fmla="*/ 102 h 285"/>
                  <a:gd name="T22" fmla="*/ 53 w 167"/>
                  <a:gd name="T23" fmla="*/ 87 h 285"/>
                  <a:gd name="T24" fmla="*/ 66 w 167"/>
                  <a:gd name="T25" fmla="*/ 71 h 285"/>
                  <a:gd name="T26" fmla="*/ 113 w 167"/>
                  <a:gd name="T27" fmla="*/ 80 h 285"/>
                  <a:gd name="T28" fmla="*/ 130 w 167"/>
                  <a:gd name="T29" fmla="*/ 63 h 285"/>
                  <a:gd name="T30" fmla="*/ 148 w 167"/>
                  <a:gd name="T31" fmla="*/ 46 h 285"/>
                  <a:gd name="T32" fmla="*/ 105 w 167"/>
                  <a:gd name="T33" fmla="*/ 22 h 285"/>
                  <a:gd name="T34" fmla="*/ 105 w 167"/>
                  <a:gd name="T35" fmla="*/ 0 h 285"/>
                  <a:gd name="T36" fmla="*/ 57 w 167"/>
                  <a:gd name="T37" fmla="*/ 0 h 285"/>
                  <a:gd name="T38" fmla="*/ 57 w 167"/>
                  <a:gd name="T39" fmla="*/ 22 h 285"/>
                  <a:gd name="T40" fmla="*/ 44 w 167"/>
                  <a:gd name="T41" fmla="*/ 28 h 285"/>
                  <a:gd name="T42" fmla="*/ 5 w 167"/>
                  <a:gd name="T43" fmla="*/ 84 h 285"/>
                  <a:gd name="T44" fmla="*/ 37 w 167"/>
                  <a:gd name="T45" fmla="*/ 142 h 285"/>
                  <a:gd name="T46" fmla="*/ 76 w 167"/>
                  <a:gd name="T47" fmla="*/ 158 h 285"/>
                  <a:gd name="T48" fmla="*/ 118 w 167"/>
                  <a:gd name="T49" fmla="*/ 190 h 285"/>
                  <a:gd name="T50" fmla="*/ 95 w 167"/>
                  <a:gd name="T51" fmla="*/ 21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85">
                    <a:moveTo>
                      <a:pt x="95" y="215"/>
                    </a:moveTo>
                    <a:cubicBezTo>
                      <a:pt x="78" y="220"/>
                      <a:pt x="54" y="216"/>
                      <a:pt x="40" y="196"/>
                    </a:cubicBezTo>
                    <a:cubicBezTo>
                      <a:pt x="0" y="222"/>
                      <a:pt x="0" y="222"/>
                      <a:pt x="0" y="222"/>
                    </a:cubicBezTo>
                    <a:cubicBezTo>
                      <a:pt x="15" y="244"/>
                      <a:pt x="36" y="257"/>
                      <a:pt x="57" y="262"/>
                    </a:cubicBezTo>
                    <a:cubicBezTo>
                      <a:pt x="57" y="285"/>
                      <a:pt x="57" y="285"/>
                      <a:pt x="57" y="285"/>
                    </a:cubicBezTo>
                    <a:cubicBezTo>
                      <a:pt x="105" y="285"/>
                      <a:pt x="105" y="285"/>
                      <a:pt x="105" y="285"/>
                    </a:cubicBezTo>
                    <a:cubicBezTo>
                      <a:pt x="105" y="262"/>
                      <a:pt x="105" y="262"/>
                      <a:pt x="105" y="262"/>
                    </a:cubicBezTo>
                    <a:cubicBezTo>
                      <a:pt x="106" y="262"/>
                      <a:pt x="108" y="262"/>
                      <a:pt x="109" y="261"/>
                    </a:cubicBezTo>
                    <a:cubicBezTo>
                      <a:pt x="143" y="251"/>
                      <a:pt x="166" y="223"/>
                      <a:pt x="166" y="191"/>
                    </a:cubicBezTo>
                    <a:cubicBezTo>
                      <a:pt x="167" y="138"/>
                      <a:pt x="121" y="123"/>
                      <a:pt x="91" y="113"/>
                    </a:cubicBezTo>
                    <a:cubicBezTo>
                      <a:pt x="80" y="109"/>
                      <a:pt x="69" y="106"/>
                      <a:pt x="63" y="102"/>
                    </a:cubicBezTo>
                    <a:cubicBezTo>
                      <a:pt x="58" y="99"/>
                      <a:pt x="53" y="94"/>
                      <a:pt x="53" y="87"/>
                    </a:cubicBezTo>
                    <a:cubicBezTo>
                      <a:pt x="53" y="81"/>
                      <a:pt x="58" y="74"/>
                      <a:pt x="66" y="71"/>
                    </a:cubicBezTo>
                    <a:cubicBezTo>
                      <a:pt x="91" y="58"/>
                      <a:pt x="111" y="77"/>
                      <a:pt x="113" y="80"/>
                    </a:cubicBezTo>
                    <a:cubicBezTo>
                      <a:pt x="130" y="63"/>
                      <a:pt x="130" y="63"/>
                      <a:pt x="130" y="63"/>
                    </a:cubicBezTo>
                    <a:cubicBezTo>
                      <a:pt x="148" y="46"/>
                      <a:pt x="148" y="46"/>
                      <a:pt x="148" y="46"/>
                    </a:cubicBezTo>
                    <a:cubicBezTo>
                      <a:pt x="140" y="38"/>
                      <a:pt x="124" y="27"/>
                      <a:pt x="105" y="22"/>
                    </a:cubicBezTo>
                    <a:cubicBezTo>
                      <a:pt x="105" y="0"/>
                      <a:pt x="105" y="0"/>
                      <a:pt x="105" y="0"/>
                    </a:cubicBezTo>
                    <a:cubicBezTo>
                      <a:pt x="57" y="0"/>
                      <a:pt x="57" y="0"/>
                      <a:pt x="57" y="0"/>
                    </a:cubicBezTo>
                    <a:cubicBezTo>
                      <a:pt x="57" y="22"/>
                      <a:pt x="57" y="22"/>
                      <a:pt x="57" y="22"/>
                    </a:cubicBezTo>
                    <a:cubicBezTo>
                      <a:pt x="53" y="24"/>
                      <a:pt x="49" y="25"/>
                      <a:pt x="44" y="28"/>
                    </a:cubicBezTo>
                    <a:cubicBezTo>
                      <a:pt x="21" y="39"/>
                      <a:pt x="6" y="61"/>
                      <a:pt x="5" y="84"/>
                    </a:cubicBezTo>
                    <a:cubicBezTo>
                      <a:pt x="4" y="107"/>
                      <a:pt x="16" y="128"/>
                      <a:pt x="37" y="142"/>
                    </a:cubicBezTo>
                    <a:cubicBezTo>
                      <a:pt x="49" y="149"/>
                      <a:pt x="63" y="154"/>
                      <a:pt x="76" y="158"/>
                    </a:cubicBezTo>
                    <a:cubicBezTo>
                      <a:pt x="112" y="171"/>
                      <a:pt x="118" y="177"/>
                      <a:pt x="118" y="190"/>
                    </a:cubicBezTo>
                    <a:cubicBezTo>
                      <a:pt x="118" y="207"/>
                      <a:pt x="100" y="214"/>
                      <a:pt x="95" y="2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a:extLst>
                <a:ext uri="{FF2B5EF4-FFF2-40B4-BE49-F238E27FC236}">
                  <a16:creationId xmlns:a16="http://schemas.microsoft.com/office/drawing/2014/main" xmlns="" id="{526A4AD9-55E4-4181-98CD-2AE323D8F804}"/>
                </a:ext>
              </a:extLst>
            </p:cNvPr>
            <p:cNvGrpSpPr/>
            <p:nvPr/>
          </p:nvGrpSpPr>
          <p:grpSpPr>
            <a:xfrm>
              <a:off x="515939" y="3218151"/>
              <a:ext cx="547631" cy="495941"/>
              <a:chOff x="-4413250" y="1636713"/>
              <a:chExt cx="4041775" cy="3606801"/>
            </a:xfrm>
            <a:solidFill>
              <a:schemeClr val="accent2"/>
            </a:solidFill>
          </p:grpSpPr>
          <p:sp>
            <p:nvSpPr>
              <p:cNvPr id="37" name="Freeform 102">
                <a:extLst>
                  <a:ext uri="{FF2B5EF4-FFF2-40B4-BE49-F238E27FC236}">
                    <a16:creationId xmlns:a16="http://schemas.microsoft.com/office/drawing/2014/main" xmlns="" id="{6871D322-13B1-4463-873A-F013A915FE8C}"/>
                  </a:ext>
                </a:extLst>
              </p:cNvPr>
              <p:cNvSpPr>
                <a:spLocks/>
              </p:cNvSpPr>
              <p:nvPr/>
            </p:nvSpPr>
            <p:spPr bwMode="auto">
              <a:xfrm>
                <a:off x="-4413250" y="1993901"/>
                <a:ext cx="3248025" cy="3249613"/>
              </a:xfrm>
              <a:custGeom>
                <a:avLst/>
                <a:gdLst>
                  <a:gd name="T0" fmla="*/ 1933 w 2046"/>
                  <a:gd name="T1" fmla="*/ 1933 h 2047"/>
                  <a:gd name="T2" fmla="*/ 113 w 2046"/>
                  <a:gd name="T3" fmla="*/ 1933 h 2047"/>
                  <a:gd name="T4" fmla="*/ 113 w 2046"/>
                  <a:gd name="T5" fmla="*/ 114 h 2047"/>
                  <a:gd name="T6" fmla="*/ 319 w 2046"/>
                  <a:gd name="T7" fmla="*/ 114 h 2047"/>
                  <a:gd name="T8" fmla="*/ 319 w 2046"/>
                  <a:gd name="T9" fmla="*/ 0 h 2047"/>
                  <a:gd name="T10" fmla="*/ 0 w 2046"/>
                  <a:gd name="T11" fmla="*/ 0 h 2047"/>
                  <a:gd name="T12" fmla="*/ 0 w 2046"/>
                  <a:gd name="T13" fmla="*/ 2047 h 2047"/>
                  <a:gd name="T14" fmla="*/ 2046 w 2046"/>
                  <a:gd name="T15" fmla="*/ 2047 h 2047"/>
                  <a:gd name="T16" fmla="*/ 2046 w 2046"/>
                  <a:gd name="T17" fmla="*/ 1678 h 2047"/>
                  <a:gd name="T18" fmla="*/ 1933 w 2046"/>
                  <a:gd name="T19" fmla="*/ 1678 h 2047"/>
                  <a:gd name="T20" fmla="*/ 1933 w 2046"/>
                  <a:gd name="T21" fmla="*/ 1933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6" h="2047">
                    <a:moveTo>
                      <a:pt x="1933" y="1933"/>
                    </a:moveTo>
                    <a:lnTo>
                      <a:pt x="113" y="1933"/>
                    </a:lnTo>
                    <a:lnTo>
                      <a:pt x="113" y="114"/>
                    </a:lnTo>
                    <a:lnTo>
                      <a:pt x="319" y="114"/>
                    </a:lnTo>
                    <a:lnTo>
                      <a:pt x="319" y="0"/>
                    </a:lnTo>
                    <a:lnTo>
                      <a:pt x="0" y="0"/>
                    </a:lnTo>
                    <a:lnTo>
                      <a:pt x="0" y="2047"/>
                    </a:lnTo>
                    <a:lnTo>
                      <a:pt x="2046" y="2047"/>
                    </a:lnTo>
                    <a:lnTo>
                      <a:pt x="2046" y="1678"/>
                    </a:lnTo>
                    <a:lnTo>
                      <a:pt x="1933" y="1678"/>
                    </a:lnTo>
                    <a:lnTo>
                      <a:pt x="1933" y="19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3">
                <a:extLst>
                  <a:ext uri="{FF2B5EF4-FFF2-40B4-BE49-F238E27FC236}">
                    <a16:creationId xmlns:a16="http://schemas.microsoft.com/office/drawing/2014/main" xmlns="" id="{4368A851-E7C6-4931-AD3C-12A901722FC5}"/>
                  </a:ext>
                </a:extLst>
              </p:cNvPr>
              <p:cNvSpPr>
                <a:spLocks noEditPoints="1"/>
              </p:cNvSpPr>
              <p:nvPr/>
            </p:nvSpPr>
            <p:spPr bwMode="auto">
              <a:xfrm>
                <a:off x="-3756025" y="1636713"/>
                <a:ext cx="3384550" cy="2990850"/>
              </a:xfrm>
              <a:custGeom>
                <a:avLst/>
                <a:gdLst>
                  <a:gd name="T0" fmla="*/ 838 w 900"/>
                  <a:gd name="T1" fmla="*/ 409 h 795"/>
                  <a:gd name="T2" fmla="*/ 895 w 900"/>
                  <a:gd name="T3" fmla="*/ 254 h 795"/>
                  <a:gd name="T4" fmla="*/ 641 w 900"/>
                  <a:gd name="T5" fmla="*/ 0 h 795"/>
                  <a:gd name="T6" fmla="*/ 447 w 900"/>
                  <a:gd name="T7" fmla="*/ 90 h 795"/>
                  <a:gd name="T8" fmla="*/ 254 w 900"/>
                  <a:gd name="T9" fmla="*/ 0 h 795"/>
                  <a:gd name="T10" fmla="*/ 0 w 900"/>
                  <a:gd name="T11" fmla="*/ 254 h 795"/>
                  <a:gd name="T12" fmla="*/ 90 w 900"/>
                  <a:gd name="T13" fmla="*/ 448 h 795"/>
                  <a:gd name="T14" fmla="*/ 437 w 900"/>
                  <a:gd name="T15" fmla="*/ 795 h 795"/>
                  <a:gd name="T16" fmla="*/ 458 w 900"/>
                  <a:gd name="T17" fmla="*/ 795 h 795"/>
                  <a:gd name="T18" fmla="*/ 583 w 900"/>
                  <a:gd name="T19" fmla="*/ 670 h 795"/>
                  <a:gd name="T20" fmla="*/ 583 w 900"/>
                  <a:gd name="T21" fmla="*/ 726 h 795"/>
                  <a:gd name="T22" fmla="*/ 739 w 900"/>
                  <a:gd name="T23" fmla="*/ 726 h 795"/>
                  <a:gd name="T24" fmla="*/ 739 w 900"/>
                  <a:gd name="T25" fmla="*/ 565 h 795"/>
                  <a:gd name="T26" fmla="*/ 900 w 900"/>
                  <a:gd name="T27" fmla="*/ 565 h 795"/>
                  <a:gd name="T28" fmla="*/ 900 w 900"/>
                  <a:gd name="T29" fmla="*/ 409 h 795"/>
                  <a:gd name="T30" fmla="*/ 838 w 900"/>
                  <a:gd name="T31" fmla="*/ 409 h 795"/>
                  <a:gd name="T32" fmla="*/ 447 w 900"/>
                  <a:gd name="T33" fmla="*/ 738 h 795"/>
                  <a:gd name="T34" fmla="*/ 125 w 900"/>
                  <a:gd name="T35" fmla="*/ 415 h 795"/>
                  <a:gd name="T36" fmla="*/ 48 w 900"/>
                  <a:gd name="T37" fmla="*/ 254 h 795"/>
                  <a:gd name="T38" fmla="*/ 254 w 900"/>
                  <a:gd name="T39" fmla="*/ 48 h 795"/>
                  <a:gd name="T40" fmla="*/ 427 w 900"/>
                  <a:gd name="T41" fmla="*/ 143 h 795"/>
                  <a:gd name="T42" fmla="*/ 434 w 900"/>
                  <a:gd name="T43" fmla="*/ 154 h 795"/>
                  <a:gd name="T44" fmla="*/ 460 w 900"/>
                  <a:gd name="T45" fmla="*/ 154 h 795"/>
                  <a:gd name="T46" fmla="*/ 468 w 900"/>
                  <a:gd name="T47" fmla="*/ 143 h 795"/>
                  <a:gd name="T48" fmla="*/ 641 w 900"/>
                  <a:gd name="T49" fmla="*/ 48 h 795"/>
                  <a:gd name="T50" fmla="*/ 847 w 900"/>
                  <a:gd name="T51" fmla="*/ 254 h 795"/>
                  <a:gd name="T52" fmla="*/ 775 w 900"/>
                  <a:gd name="T53" fmla="*/ 409 h 795"/>
                  <a:gd name="T54" fmla="*/ 739 w 900"/>
                  <a:gd name="T55" fmla="*/ 409 h 795"/>
                  <a:gd name="T56" fmla="*/ 739 w 900"/>
                  <a:gd name="T57" fmla="*/ 248 h 795"/>
                  <a:gd name="T58" fmla="*/ 583 w 900"/>
                  <a:gd name="T59" fmla="*/ 248 h 795"/>
                  <a:gd name="T60" fmla="*/ 583 w 900"/>
                  <a:gd name="T61" fmla="*/ 409 h 795"/>
                  <a:gd name="T62" fmla="*/ 422 w 900"/>
                  <a:gd name="T63" fmla="*/ 409 h 795"/>
                  <a:gd name="T64" fmla="*/ 422 w 900"/>
                  <a:gd name="T65" fmla="*/ 565 h 795"/>
                  <a:gd name="T66" fmla="*/ 583 w 900"/>
                  <a:gd name="T67" fmla="*/ 565 h 795"/>
                  <a:gd name="T68" fmla="*/ 583 w 900"/>
                  <a:gd name="T69" fmla="*/ 602 h 795"/>
                  <a:gd name="T70" fmla="*/ 447 w 900"/>
                  <a:gd name="T71" fmla="*/ 738 h 795"/>
                  <a:gd name="T72" fmla="*/ 852 w 900"/>
                  <a:gd name="T73" fmla="*/ 517 h 795"/>
                  <a:gd name="T74" fmla="*/ 691 w 900"/>
                  <a:gd name="T75" fmla="*/ 517 h 795"/>
                  <a:gd name="T76" fmla="*/ 691 w 900"/>
                  <a:gd name="T77" fmla="*/ 678 h 795"/>
                  <a:gd name="T78" fmla="*/ 631 w 900"/>
                  <a:gd name="T79" fmla="*/ 678 h 795"/>
                  <a:gd name="T80" fmla="*/ 631 w 900"/>
                  <a:gd name="T81" fmla="*/ 517 h 795"/>
                  <a:gd name="T82" fmla="*/ 470 w 900"/>
                  <a:gd name="T83" fmla="*/ 517 h 795"/>
                  <a:gd name="T84" fmla="*/ 470 w 900"/>
                  <a:gd name="T85" fmla="*/ 457 h 795"/>
                  <a:gd name="T86" fmla="*/ 631 w 900"/>
                  <a:gd name="T87" fmla="*/ 457 h 795"/>
                  <a:gd name="T88" fmla="*/ 631 w 900"/>
                  <a:gd name="T89" fmla="*/ 296 h 795"/>
                  <a:gd name="T90" fmla="*/ 691 w 900"/>
                  <a:gd name="T91" fmla="*/ 296 h 795"/>
                  <a:gd name="T92" fmla="*/ 691 w 900"/>
                  <a:gd name="T93" fmla="*/ 457 h 795"/>
                  <a:gd name="T94" fmla="*/ 852 w 900"/>
                  <a:gd name="T95" fmla="*/ 457 h 795"/>
                  <a:gd name="T96" fmla="*/ 852 w 900"/>
                  <a:gd name="T97" fmla="*/ 51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0" h="795">
                    <a:moveTo>
                      <a:pt x="838" y="409"/>
                    </a:moveTo>
                    <a:cubicBezTo>
                      <a:pt x="868" y="369"/>
                      <a:pt x="895" y="318"/>
                      <a:pt x="895" y="254"/>
                    </a:cubicBezTo>
                    <a:cubicBezTo>
                      <a:pt x="895" y="114"/>
                      <a:pt x="781" y="0"/>
                      <a:pt x="641" y="0"/>
                    </a:cubicBezTo>
                    <a:cubicBezTo>
                      <a:pt x="565" y="0"/>
                      <a:pt x="495" y="33"/>
                      <a:pt x="447" y="90"/>
                    </a:cubicBezTo>
                    <a:cubicBezTo>
                      <a:pt x="399" y="33"/>
                      <a:pt x="329" y="0"/>
                      <a:pt x="254" y="0"/>
                    </a:cubicBezTo>
                    <a:cubicBezTo>
                      <a:pt x="114" y="0"/>
                      <a:pt x="0" y="114"/>
                      <a:pt x="0" y="254"/>
                    </a:cubicBezTo>
                    <a:cubicBezTo>
                      <a:pt x="0" y="341"/>
                      <a:pt x="51" y="407"/>
                      <a:pt x="90" y="448"/>
                    </a:cubicBezTo>
                    <a:cubicBezTo>
                      <a:pt x="437" y="795"/>
                      <a:pt x="437" y="795"/>
                      <a:pt x="437" y="795"/>
                    </a:cubicBezTo>
                    <a:cubicBezTo>
                      <a:pt x="458" y="795"/>
                      <a:pt x="458" y="795"/>
                      <a:pt x="458" y="795"/>
                    </a:cubicBezTo>
                    <a:cubicBezTo>
                      <a:pt x="583" y="670"/>
                      <a:pt x="583" y="670"/>
                      <a:pt x="583" y="670"/>
                    </a:cubicBezTo>
                    <a:cubicBezTo>
                      <a:pt x="583" y="726"/>
                      <a:pt x="583" y="726"/>
                      <a:pt x="583" y="726"/>
                    </a:cubicBezTo>
                    <a:cubicBezTo>
                      <a:pt x="739" y="726"/>
                      <a:pt x="739" y="726"/>
                      <a:pt x="739" y="726"/>
                    </a:cubicBezTo>
                    <a:cubicBezTo>
                      <a:pt x="739" y="565"/>
                      <a:pt x="739" y="565"/>
                      <a:pt x="739" y="565"/>
                    </a:cubicBezTo>
                    <a:cubicBezTo>
                      <a:pt x="900" y="565"/>
                      <a:pt x="900" y="565"/>
                      <a:pt x="900" y="565"/>
                    </a:cubicBezTo>
                    <a:cubicBezTo>
                      <a:pt x="900" y="409"/>
                      <a:pt x="900" y="409"/>
                      <a:pt x="900" y="409"/>
                    </a:cubicBezTo>
                    <a:lnTo>
                      <a:pt x="838" y="409"/>
                    </a:lnTo>
                    <a:close/>
                    <a:moveTo>
                      <a:pt x="447" y="738"/>
                    </a:moveTo>
                    <a:cubicBezTo>
                      <a:pt x="125" y="415"/>
                      <a:pt x="125" y="415"/>
                      <a:pt x="125" y="415"/>
                    </a:cubicBezTo>
                    <a:cubicBezTo>
                      <a:pt x="72" y="359"/>
                      <a:pt x="48" y="307"/>
                      <a:pt x="48" y="254"/>
                    </a:cubicBezTo>
                    <a:cubicBezTo>
                      <a:pt x="48" y="141"/>
                      <a:pt x="140" y="48"/>
                      <a:pt x="254" y="48"/>
                    </a:cubicBezTo>
                    <a:cubicBezTo>
                      <a:pt x="324" y="48"/>
                      <a:pt x="389" y="83"/>
                      <a:pt x="427" y="143"/>
                    </a:cubicBezTo>
                    <a:cubicBezTo>
                      <a:pt x="434" y="154"/>
                      <a:pt x="434" y="154"/>
                      <a:pt x="434" y="154"/>
                    </a:cubicBezTo>
                    <a:cubicBezTo>
                      <a:pt x="460" y="154"/>
                      <a:pt x="460" y="154"/>
                      <a:pt x="460" y="154"/>
                    </a:cubicBezTo>
                    <a:cubicBezTo>
                      <a:pt x="468" y="143"/>
                      <a:pt x="468" y="143"/>
                      <a:pt x="468" y="143"/>
                    </a:cubicBezTo>
                    <a:cubicBezTo>
                      <a:pt x="506" y="83"/>
                      <a:pt x="571" y="48"/>
                      <a:pt x="641" y="48"/>
                    </a:cubicBezTo>
                    <a:cubicBezTo>
                      <a:pt x="755" y="48"/>
                      <a:pt x="847" y="141"/>
                      <a:pt x="847" y="254"/>
                    </a:cubicBezTo>
                    <a:cubicBezTo>
                      <a:pt x="847" y="306"/>
                      <a:pt x="824" y="355"/>
                      <a:pt x="775" y="409"/>
                    </a:cubicBezTo>
                    <a:cubicBezTo>
                      <a:pt x="739" y="409"/>
                      <a:pt x="739" y="409"/>
                      <a:pt x="739" y="409"/>
                    </a:cubicBezTo>
                    <a:cubicBezTo>
                      <a:pt x="739" y="248"/>
                      <a:pt x="739" y="248"/>
                      <a:pt x="739" y="248"/>
                    </a:cubicBezTo>
                    <a:cubicBezTo>
                      <a:pt x="583" y="248"/>
                      <a:pt x="583" y="248"/>
                      <a:pt x="583" y="248"/>
                    </a:cubicBezTo>
                    <a:cubicBezTo>
                      <a:pt x="583" y="409"/>
                      <a:pt x="583" y="409"/>
                      <a:pt x="583" y="409"/>
                    </a:cubicBezTo>
                    <a:cubicBezTo>
                      <a:pt x="422" y="409"/>
                      <a:pt x="422" y="409"/>
                      <a:pt x="422" y="409"/>
                    </a:cubicBezTo>
                    <a:cubicBezTo>
                      <a:pt x="422" y="565"/>
                      <a:pt x="422" y="565"/>
                      <a:pt x="422" y="565"/>
                    </a:cubicBezTo>
                    <a:cubicBezTo>
                      <a:pt x="583" y="565"/>
                      <a:pt x="583" y="565"/>
                      <a:pt x="583" y="565"/>
                    </a:cubicBezTo>
                    <a:cubicBezTo>
                      <a:pt x="583" y="602"/>
                      <a:pt x="583" y="602"/>
                      <a:pt x="583" y="602"/>
                    </a:cubicBezTo>
                    <a:lnTo>
                      <a:pt x="447" y="738"/>
                    </a:lnTo>
                    <a:close/>
                    <a:moveTo>
                      <a:pt x="852" y="517"/>
                    </a:moveTo>
                    <a:cubicBezTo>
                      <a:pt x="691" y="517"/>
                      <a:pt x="691" y="517"/>
                      <a:pt x="691" y="517"/>
                    </a:cubicBezTo>
                    <a:cubicBezTo>
                      <a:pt x="691" y="678"/>
                      <a:pt x="691" y="678"/>
                      <a:pt x="691" y="678"/>
                    </a:cubicBezTo>
                    <a:cubicBezTo>
                      <a:pt x="631" y="678"/>
                      <a:pt x="631" y="678"/>
                      <a:pt x="631" y="678"/>
                    </a:cubicBezTo>
                    <a:cubicBezTo>
                      <a:pt x="631" y="517"/>
                      <a:pt x="631" y="517"/>
                      <a:pt x="631" y="517"/>
                    </a:cubicBezTo>
                    <a:cubicBezTo>
                      <a:pt x="470" y="517"/>
                      <a:pt x="470" y="517"/>
                      <a:pt x="470" y="517"/>
                    </a:cubicBezTo>
                    <a:cubicBezTo>
                      <a:pt x="470" y="457"/>
                      <a:pt x="470" y="457"/>
                      <a:pt x="470" y="457"/>
                    </a:cubicBezTo>
                    <a:cubicBezTo>
                      <a:pt x="631" y="457"/>
                      <a:pt x="631" y="457"/>
                      <a:pt x="631" y="457"/>
                    </a:cubicBezTo>
                    <a:cubicBezTo>
                      <a:pt x="631" y="296"/>
                      <a:pt x="631" y="296"/>
                      <a:pt x="631" y="296"/>
                    </a:cubicBezTo>
                    <a:cubicBezTo>
                      <a:pt x="691" y="296"/>
                      <a:pt x="691" y="296"/>
                      <a:pt x="691" y="296"/>
                    </a:cubicBezTo>
                    <a:cubicBezTo>
                      <a:pt x="691" y="457"/>
                      <a:pt x="691" y="457"/>
                      <a:pt x="691" y="457"/>
                    </a:cubicBezTo>
                    <a:cubicBezTo>
                      <a:pt x="852" y="457"/>
                      <a:pt x="852" y="457"/>
                      <a:pt x="852" y="457"/>
                    </a:cubicBezTo>
                    <a:lnTo>
                      <a:pt x="852" y="5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 name="Rectangle 27">
              <a:extLst>
                <a:ext uri="{FF2B5EF4-FFF2-40B4-BE49-F238E27FC236}">
                  <a16:creationId xmlns:a16="http://schemas.microsoft.com/office/drawing/2014/main" xmlns="" id="{D935237D-5114-4DE7-BABA-902293D838E3}"/>
                </a:ext>
              </a:extLst>
            </p:cNvPr>
            <p:cNvSpPr/>
            <p:nvPr/>
          </p:nvSpPr>
          <p:spPr>
            <a:xfrm>
              <a:off x="1143661" y="5336236"/>
              <a:ext cx="2820176" cy="523220"/>
            </a:xfrm>
            <a:prstGeom prst="rect">
              <a:avLst/>
            </a:prstGeom>
            <a:solidFill>
              <a:schemeClr val="accent2">
                <a:lumMod val="20000"/>
                <a:lumOff val="80000"/>
              </a:schemeClr>
            </a:solidFill>
          </p:spPr>
          <p:txBody>
            <a:bodyPr wrap="square" anchor="ctr">
              <a:noAutofit/>
            </a:bodyPr>
            <a:lstStyle/>
            <a:p>
              <a:r>
                <a:rPr lang="en-US" sz="1400"/>
                <a:t>Lower patient and caregiver burden</a:t>
              </a:r>
              <a:endParaRPr lang="en-US" sz="1400" dirty="0"/>
            </a:p>
          </p:txBody>
        </p:sp>
        <p:grpSp>
          <p:nvGrpSpPr>
            <p:cNvPr id="29" name="Group 28">
              <a:extLst>
                <a:ext uri="{FF2B5EF4-FFF2-40B4-BE49-F238E27FC236}">
                  <a16:creationId xmlns:a16="http://schemas.microsoft.com/office/drawing/2014/main" xmlns="" id="{5CA7DFB6-0B69-450C-8D60-A4FDFE39C01E}"/>
                </a:ext>
              </a:extLst>
            </p:cNvPr>
            <p:cNvGrpSpPr/>
            <p:nvPr/>
          </p:nvGrpSpPr>
          <p:grpSpPr>
            <a:xfrm>
              <a:off x="508308" y="5388634"/>
              <a:ext cx="506588" cy="418424"/>
              <a:chOff x="11887200" y="1830388"/>
              <a:chExt cx="4230688" cy="3251200"/>
            </a:xfrm>
            <a:solidFill>
              <a:schemeClr val="accent2"/>
            </a:solidFill>
          </p:grpSpPr>
          <p:sp>
            <p:nvSpPr>
              <p:cNvPr id="33" name="Freeform 196">
                <a:extLst>
                  <a:ext uri="{FF2B5EF4-FFF2-40B4-BE49-F238E27FC236}">
                    <a16:creationId xmlns:a16="http://schemas.microsoft.com/office/drawing/2014/main" xmlns="" id="{7B0B12D1-5124-4CA5-AF8E-57BDC1D3B135}"/>
                  </a:ext>
                </a:extLst>
              </p:cNvPr>
              <p:cNvSpPr>
                <a:spLocks/>
              </p:cNvSpPr>
              <p:nvPr/>
            </p:nvSpPr>
            <p:spPr bwMode="auto">
              <a:xfrm>
                <a:off x="11887200" y="1830388"/>
                <a:ext cx="3249613" cy="3251200"/>
              </a:xfrm>
              <a:custGeom>
                <a:avLst/>
                <a:gdLst>
                  <a:gd name="T0" fmla="*/ 1933 w 2047"/>
                  <a:gd name="T1" fmla="*/ 1934 h 2048"/>
                  <a:gd name="T2" fmla="*/ 114 w 2047"/>
                  <a:gd name="T3" fmla="*/ 1934 h 2048"/>
                  <a:gd name="T4" fmla="*/ 114 w 2047"/>
                  <a:gd name="T5" fmla="*/ 114 h 2048"/>
                  <a:gd name="T6" fmla="*/ 296 w 2047"/>
                  <a:gd name="T7" fmla="*/ 114 h 2048"/>
                  <a:gd name="T8" fmla="*/ 296 w 2047"/>
                  <a:gd name="T9" fmla="*/ 0 h 2048"/>
                  <a:gd name="T10" fmla="*/ 0 w 2047"/>
                  <a:gd name="T11" fmla="*/ 0 h 2048"/>
                  <a:gd name="T12" fmla="*/ 0 w 2047"/>
                  <a:gd name="T13" fmla="*/ 2048 h 2048"/>
                  <a:gd name="T14" fmla="*/ 2047 w 2047"/>
                  <a:gd name="T15" fmla="*/ 2048 h 2048"/>
                  <a:gd name="T16" fmla="*/ 2047 w 2047"/>
                  <a:gd name="T17" fmla="*/ 1624 h 2048"/>
                  <a:gd name="T18" fmla="*/ 1933 w 2047"/>
                  <a:gd name="T19" fmla="*/ 1624 h 2048"/>
                  <a:gd name="T20" fmla="*/ 1933 w 2047"/>
                  <a:gd name="T21" fmla="*/ 19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7" h="2048">
                    <a:moveTo>
                      <a:pt x="1933" y="1934"/>
                    </a:moveTo>
                    <a:lnTo>
                      <a:pt x="114" y="1934"/>
                    </a:lnTo>
                    <a:lnTo>
                      <a:pt x="114" y="114"/>
                    </a:lnTo>
                    <a:lnTo>
                      <a:pt x="296" y="114"/>
                    </a:lnTo>
                    <a:lnTo>
                      <a:pt x="296" y="0"/>
                    </a:lnTo>
                    <a:lnTo>
                      <a:pt x="0" y="0"/>
                    </a:lnTo>
                    <a:lnTo>
                      <a:pt x="0" y="2048"/>
                    </a:lnTo>
                    <a:lnTo>
                      <a:pt x="2047" y="2048"/>
                    </a:lnTo>
                    <a:lnTo>
                      <a:pt x="2047" y="1624"/>
                    </a:lnTo>
                    <a:lnTo>
                      <a:pt x="1933" y="1624"/>
                    </a:lnTo>
                    <a:lnTo>
                      <a:pt x="1933" y="19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97">
                <a:extLst>
                  <a:ext uri="{FF2B5EF4-FFF2-40B4-BE49-F238E27FC236}">
                    <a16:creationId xmlns:a16="http://schemas.microsoft.com/office/drawing/2014/main" xmlns="" id="{3B94E71F-9E7E-4434-9D65-25A5CD9251D2}"/>
                  </a:ext>
                </a:extLst>
              </p:cNvPr>
              <p:cNvSpPr>
                <a:spLocks noEditPoints="1"/>
              </p:cNvSpPr>
              <p:nvPr/>
            </p:nvSpPr>
            <p:spPr bwMode="auto">
              <a:xfrm>
                <a:off x="12436475" y="2030413"/>
                <a:ext cx="1343025" cy="1858963"/>
              </a:xfrm>
              <a:custGeom>
                <a:avLst/>
                <a:gdLst>
                  <a:gd name="T0" fmla="*/ 218 w 357"/>
                  <a:gd name="T1" fmla="*/ 282 h 494"/>
                  <a:gd name="T2" fmla="*/ 321 w 357"/>
                  <a:gd name="T3" fmla="*/ 319 h 494"/>
                  <a:gd name="T4" fmla="*/ 348 w 357"/>
                  <a:gd name="T5" fmla="*/ 285 h 494"/>
                  <a:gd name="T6" fmla="*/ 351 w 357"/>
                  <a:gd name="T7" fmla="*/ 282 h 494"/>
                  <a:gd name="T8" fmla="*/ 301 w 357"/>
                  <a:gd name="T9" fmla="*/ 250 h 494"/>
                  <a:gd name="T10" fmla="*/ 357 w 357"/>
                  <a:gd name="T11" fmla="*/ 145 h 494"/>
                  <a:gd name="T12" fmla="*/ 355 w 357"/>
                  <a:gd name="T13" fmla="*/ 117 h 494"/>
                  <a:gd name="T14" fmla="*/ 355 w 357"/>
                  <a:gd name="T15" fmla="*/ 115 h 494"/>
                  <a:gd name="T16" fmla="*/ 218 w 357"/>
                  <a:gd name="T17" fmla="*/ 0 h 494"/>
                  <a:gd name="T18" fmla="*/ 79 w 357"/>
                  <a:gd name="T19" fmla="*/ 139 h 494"/>
                  <a:gd name="T20" fmla="*/ 135 w 357"/>
                  <a:gd name="T21" fmla="*/ 250 h 494"/>
                  <a:gd name="T22" fmla="*/ 0 w 357"/>
                  <a:gd name="T23" fmla="*/ 494 h 494"/>
                  <a:gd name="T24" fmla="*/ 48 w 357"/>
                  <a:gd name="T25" fmla="*/ 494 h 494"/>
                  <a:gd name="T26" fmla="*/ 218 w 357"/>
                  <a:gd name="T27" fmla="*/ 282 h 494"/>
                  <a:gd name="T28" fmla="*/ 127 w 357"/>
                  <a:gd name="T29" fmla="*/ 139 h 494"/>
                  <a:gd name="T30" fmla="*/ 218 w 357"/>
                  <a:gd name="T31" fmla="*/ 48 h 494"/>
                  <a:gd name="T32" fmla="*/ 309 w 357"/>
                  <a:gd name="T33" fmla="*/ 139 h 494"/>
                  <a:gd name="T34" fmla="*/ 218 w 357"/>
                  <a:gd name="T35" fmla="*/ 230 h 494"/>
                  <a:gd name="T36" fmla="*/ 127 w 357"/>
                  <a:gd name="T37" fmla="*/ 13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7" h="494">
                    <a:moveTo>
                      <a:pt x="218" y="282"/>
                    </a:moveTo>
                    <a:cubicBezTo>
                      <a:pt x="255" y="282"/>
                      <a:pt x="291" y="294"/>
                      <a:pt x="321" y="319"/>
                    </a:cubicBezTo>
                    <a:cubicBezTo>
                      <a:pt x="329" y="307"/>
                      <a:pt x="338" y="296"/>
                      <a:pt x="348" y="285"/>
                    </a:cubicBezTo>
                    <a:cubicBezTo>
                      <a:pt x="349" y="284"/>
                      <a:pt x="350" y="283"/>
                      <a:pt x="351" y="282"/>
                    </a:cubicBezTo>
                    <a:cubicBezTo>
                      <a:pt x="336" y="269"/>
                      <a:pt x="319" y="258"/>
                      <a:pt x="301" y="250"/>
                    </a:cubicBezTo>
                    <a:cubicBezTo>
                      <a:pt x="333" y="226"/>
                      <a:pt x="355" y="188"/>
                      <a:pt x="357" y="145"/>
                    </a:cubicBezTo>
                    <a:cubicBezTo>
                      <a:pt x="356" y="136"/>
                      <a:pt x="355" y="127"/>
                      <a:pt x="355" y="117"/>
                    </a:cubicBezTo>
                    <a:cubicBezTo>
                      <a:pt x="355" y="117"/>
                      <a:pt x="355" y="116"/>
                      <a:pt x="355" y="115"/>
                    </a:cubicBezTo>
                    <a:cubicBezTo>
                      <a:pt x="344" y="50"/>
                      <a:pt x="287" y="0"/>
                      <a:pt x="218" y="0"/>
                    </a:cubicBezTo>
                    <a:cubicBezTo>
                      <a:pt x="141" y="0"/>
                      <a:pt x="79" y="62"/>
                      <a:pt x="79" y="139"/>
                    </a:cubicBezTo>
                    <a:cubicBezTo>
                      <a:pt x="79" y="184"/>
                      <a:pt x="101" y="225"/>
                      <a:pt x="135" y="250"/>
                    </a:cubicBezTo>
                    <a:cubicBezTo>
                      <a:pt x="53" y="286"/>
                      <a:pt x="0" y="376"/>
                      <a:pt x="0" y="494"/>
                    </a:cubicBezTo>
                    <a:cubicBezTo>
                      <a:pt x="48" y="494"/>
                      <a:pt x="48" y="494"/>
                      <a:pt x="48" y="494"/>
                    </a:cubicBezTo>
                    <a:cubicBezTo>
                      <a:pt x="48" y="347"/>
                      <a:pt x="133" y="282"/>
                      <a:pt x="218" y="282"/>
                    </a:cubicBezTo>
                    <a:close/>
                    <a:moveTo>
                      <a:pt x="127" y="139"/>
                    </a:moveTo>
                    <a:cubicBezTo>
                      <a:pt x="127" y="88"/>
                      <a:pt x="168" y="48"/>
                      <a:pt x="218" y="48"/>
                    </a:cubicBezTo>
                    <a:cubicBezTo>
                      <a:pt x="268" y="48"/>
                      <a:pt x="309" y="88"/>
                      <a:pt x="309" y="139"/>
                    </a:cubicBezTo>
                    <a:cubicBezTo>
                      <a:pt x="309" y="189"/>
                      <a:pt x="268" y="230"/>
                      <a:pt x="218" y="230"/>
                    </a:cubicBezTo>
                    <a:cubicBezTo>
                      <a:pt x="168" y="230"/>
                      <a:pt x="127" y="189"/>
                      <a:pt x="127" y="1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98">
                <a:extLst>
                  <a:ext uri="{FF2B5EF4-FFF2-40B4-BE49-F238E27FC236}">
                    <a16:creationId xmlns:a16="http://schemas.microsoft.com/office/drawing/2014/main" xmlns="" id="{10F847BF-EFC0-4A69-B319-940720468AC0}"/>
                  </a:ext>
                </a:extLst>
              </p:cNvPr>
              <p:cNvSpPr>
                <a:spLocks noEditPoints="1"/>
              </p:cNvSpPr>
              <p:nvPr/>
            </p:nvSpPr>
            <p:spPr bwMode="auto">
              <a:xfrm>
                <a:off x="13593763" y="1860551"/>
                <a:ext cx="1933575" cy="2212975"/>
              </a:xfrm>
              <a:custGeom>
                <a:avLst/>
                <a:gdLst>
                  <a:gd name="T0" fmla="*/ 346 w 514"/>
                  <a:gd name="T1" fmla="*/ 298 h 588"/>
                  <a:gd name="T2" fmla="*/ 419 w 514"/>
                  <a:gd name="T3" fmla="*/ 162 h 588"/>
                  <a:gd name="T4" fmla="*/ 257 w 514"/>
                  <a:gd name="T5" fmla="*/ 0 h 588"/>
                  <a:gd name="T6" fmla="*/ 95 w 514"/>
                  <a:gd name="T7" fmla="*/ 162 h 588"/>
                  <a:gd name="T8" fmla="*/ 168 w 514"/>
                  <a:gd name="T9" fmla="*/ 298 h 588"/>
                  <a:gd name="T10" fmla="*/ 75 w 514"/>
                  <a:gd name="T11" fmla="*/ 362 h 588"/>
                  <a:gd name="T12" fmla="*/ 0 w 514"/>
                  <a:gd name="T13" fmla="*/ 588 h 588"/>
                  <a:gd name="T14" fmla="*/ 48 w 514"/>
                  <a:gd name="T15" fmla="*/ 588 h 588"/>
                  <a:gd name="T16" fmla="*/ 257 w 514"/>
                  <a:gd name="T17" fmla="*/ 329 h 588"/>
                  <a:gd name="T18" fmla="*/ 466 w 514"/>
                  <a:gd name="T19" fmla="*/ 588 h 588"/>
                  <a:gd name="T20" fmla="*/ 514 w 514"/>
                  <a:gd name="T21" fmla="*/ 588 h 588"/>
                  <a:gd name="T22" fmla="*/ 438 w 514"/>
                  <a:gd name="T23" fmla="*/ 362 h 588"/>
                  <a:gd name="T24" fmla="*/ 346 w 514"/>
                  <a:gd name="T25" fmla="*/ 298 h 588"/>
                  <a:gd name="T26" fmla="*/ 257 w 514"/>
                  <a:gd name="T27" fmla="*/ 48 h 588"/>
                  <a:gd name="T28" fmla="*/ 371 w 514"/>
                  <a:gd name="T29" fmla="*/ 162 h 588"/>
                  <a:gd name="T30" fmla="*/ 257 w 514"/>
                  <a:gd name="T31" fmla="*/ 276 h 588"/>
                  <a:gd name="T32" fmla="*/ 143 w 514"/>
                  <a:gd name="T33" fmla="*/ 162 h 588"/>
                  <a:gd name="T34" fmla="*/ 257 w 514"/>
                  <a:gd name="T35" fmla="*/ 4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588">
                    <a:moveTo>
                      <a:pt x="346" y="298"/>
                    </a:moveTo>
                    <a:cubicBezTo>
                      <a:pt x="390" y="269"/>
                      <a:pt x="419" y="219"/>
                      <a:pt x="419" y="162"/>
                    </a:cubicBezTo>
                    <a:cubicBezTo>
                      <a:pt x="419" y="73"/>
                      <a:pt x="346" y="0"/>
                      <a:pt x="257" y="0"/>
                    </a:cubicBezTo>
                    <a:cubicBezTo>
                      <a:pt x="168" y="0"/>
                      <a:pt x="95" y="73"/>
                      <a:pt x="95" y="162"/>
                    </a:cubicBezTo>
                    <a:cubicBezTo>
                      <a:pt x="95" y="219"/>
                      <a:pt x="124" y="269"/>
                      <a:pt x="168" y="298"/>
                    </a:cubicBezTo>
                    <a:cubicBezTo>
                      <a:pt x="133" y="311"/>
                      <a:pt x="101" y="333"/>
                      <a:pt x="75" y="362"/>
                    </a:cubicBezTo>
                    <a:cubicBezTo>
                      <a:pt x="26" y="418"/>
                      <a:pt x="0" y="496"/>
                      <a:pt x="0" y="588"/>
                    </a:cubicBezTo>
                    <a:cubicBezTo>
                      <a:pt x="48" y="588"/>
                      <a:pt x="48" y="588"/>
                      <a:pt x="48" y="588"/>
                    </a:cubicBezTo>
                    <a:cubicBezTo>
                      <a:pt x="48" y="409"/>
                      <a:pt x="153" y="329"/>
                      <a:pt x="257" y="329"/>
                    </a:cubicBezTo>
                    <a:cubicBezTo>
                      <a:pt x="361" y="329"/>
                      <a:pt x="466" y="409"/>
                      <a:pt x="466" y="588"/>
                    </a:cubicBezTo>
                    <a:cubicBezTo>
                      <a:pt x="514" y="588"/>
                      <a:pt x="514" y="588"/>
                      <a:pt x="514" y="588"/>
                    </a:cubicBezTo>
                    <a:cubicBezTo>
                      <a:pt x="514" y="496"/>
                      <a:pt x="488" y="418"/>
                      <a:pt x="438" y="362"/>
                    </a:cubicBezTo>
                    <a:cubicBezTo>
                      <a:pt x="412" y="333"/>
                      <a:pt x="381" y="311"/>
                      <a:pt x="346" y="298"/>
                    </a:cubicBezTo>
                    <a:close/>
                    <a:moveTo>
                      <a:pt x="257" y="48"/>
                    </a:moveTo>
                    <a:cubicBezTo>
                      <a:pt x="320" y="48"/>
                      <a:pt x="371" y="100"/>
                      <a:pt x="371" y="162"/>
                    </a:cubicBezTo>
                    <a:cubicBezTo>
                      <a:pt x="371" y="225"/>
                      <a:pt x="320" y="276"/>
                      <a:pt x="257" y="276"/>
                    </a:cubicBezTo>
                    <a:cubicBezTo>
                      <a:pt x="194" y="276"/>
                      <a:pt x="143" y="225"/>
                      <a:pt x="143" y="162"/>
                    </a:cubicBezTo>
                    <a:cubicBezTo>
                      <a:pt x="143" y="100"/>
                      <a:pt x="194" y="48"/>
                      <a:pt x="257"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99">
                <a:extLst>
                  <a:ext uri="{FF2B5EF4-FFF2-40B4-BE49-F238E27FC236}">
                    <a16:creationId xmlns:a16="http://schemas.microsoft.com/office/drawing/2014/main" xmlns="" id="{EAF05DF2-0DE2-4D7C-94E0-6B520B0CCCCE}"/>
                  </a:ext>
                </a:extLst>
              </p:cNvPr>
              <p:cNvSpPr>
                <a:spLocks/>
              </p:cNvSpPr>
              <p:nvPr/>
            </p:nvSpPr>
            <p:spPr bwMode="auto">
              <a:xfrm>
                <a:off x="15403513" y="2684463"/>
                <a:ext cx="714375" cy="714375"/>
              </a:xfrm>
              <a:custGeom>
                <a:avLst/>
                <a:gdLst>
                  <a:gd name="T0" fmla="*/ 450 w 450"/>
                  <a:gd name="T1" fmla="*/ 168 h 450"/>
                  <a:gd name="T2" fmla="*/ 282 w 450"/>
                  <a:gd name="T3" fmla="*/ 168 h 450"/>
                  <a:gd name="T4" fmla="*/ 282 w 450"/>
                  <a:gd name="T5" fmla="*/ 0 h 450"/>
                  <a:gd name="T6" fmla="*/ 168 w 450"/>
                  <a:gd name="T7" fmla="*/ 0 h 450"/>
                  <a:gd name="T8" fmla="*/ 168 w 450"/>
                  <a:gd name="T9" fmla="*/ 168 h 450"/>
                  <a:gd name="T10" fmla="*/ 0 w 450"/>
                  <a:gd name="T11" fmla="*/ 168 h 450"/>
                  <a:gd name="T12" fmla="*/ 0 w 450"/>
                  <a:gd name="T13" fmla="*/ 282 h 450"/>
                  <a:gd name="T14" fmla="*/ 168 w 450"/>
                  <a:gd name="T15" fmla="*/ 282 h 450"/>
                  <a:gd name="T16" fmla="*/ 168 w 450"/>
                  <a:gd name="T17" fmla="*/ 450 h 450"/>
                  <a:gd name="T18" fmla="*/ 282 w 450"/>
                  <a:gd name="T19" fmla="*/ 450 h 450"/>
                  <a:gd name="T20" fmla="*/ 282 w 450"/>
                  <a:gd name="T21" fmla="*/ 282 h 450"/>
                  <a:gd name="T22" fmla="*/ 450 w 450"/>
                  <a:gd name="T23" fmla="*/ 282 h 450"/>
                  <a:gd name="T24" fmla="*/ 450 w 450"/>
                  <a:gd name="T25" fmla="*/ 16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50">
                    <a:moveTo>
                      <a:pt x="450" y="168"/>
                    </a:moveTo>
                    <a:lnTo>
                      <a:pt x="282" y="168"/>
                    </a:lnTo>
                    <a:lnTo>
                      <a:pt x="282" y="0"/>
                    </a:lnTo>
                    <a:lnTo>
                      <a:pt x="168" y="0"/>
                    </a:lnTo>
                    <a:lnTo>
                      <a:pt x="168" y="168"/>
                    </a:lnTo>
                    <a:lnTo>
                      <a:pt x="0" y="168"/>
                    </a:lnTo>
                    <a:lnTo>
                      <a:pt x="0" y="282"/>
                    </a:lnTo>
                    <a:lnTo>
                      <a:pt x="168" y="282"/>
                    </a:lnTo>
                    <a:lnTo>
                      <a:pt x="168" y="450"/>
                    </a:lnTo>
                    <a:lnTo>
                      <a:pt x="282" y="450"/>
                    </a:lnTo>
                    <a:lnTo>
                      <a:pt x="282" y="282"/>
                    </a:lnTo>
                    <a:lnTo>
                      <a:pt x="450" y="282"/>
                    </a:lnTo>
                    <a:lnTo>
                      <a:pt x="450"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Rectangle: Rounded Corners 4">
              <a:extLst>
                <a:ext uri="{FF2B5EF4-FFF2-40B4-BE49-F238E27FC236}">
                  <a16:creationId xmlns:a16="http://schemas.microsoft.com/office/drawing/2014/main" xmlns="" id="{2BE04317-D8EC-4997-A536-EE63DFF7D858}"/>
                </a:ext>
              </a:extLst>
            </p:cNvPr>
            <p:cNvSpPr/>
            <p:nvPr/>
          </p:nvSpPr>
          <p:spPr>
            <a:xfrm>
              <a:off x="4290497" y="2386236"/>
              <a:ext cx="3611005" cy="3561982"/>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dirty="0">
                <a:solidFill>
                  <a:schemeClr val="bg1"/>
                </a:solidFill>
              </a:endParaRPr>
            </a:p>
          </p:txBody>
        </p:sp>
        <p:sp>
          <p:nvSpPr>
            <p:cNvPr id="31" name="Rectangle: Rounded Corners 4">
              <a:extLst>
                <a:ext uri="{FF2B5EF4-FFF2-40B4-BE49-F238E27FC236}">
                  <a16:creationId xmlns:a16="http://schemas.microsoft.com/office/drawing/2014/main" xmlns="" id="{6BEFD91D-E196-462C-8AD6-1FE57485D084}"/>
                </a:ext>
              </a:extLst>
            </p:cNvPr>
            <p:cNvSpPr/>
            <p:nvPr/>
          </p:nvSpPr>
          <p:spPr>
            <a:xfrm>
              <a:off x="426720" y="2386235"/>
              <a:ext cx="3611005" cy="3561982"/>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dirty="0">
                <a:solidFill>
                  <a:schemeClr val="bg1"/>
                </a:solidFill>
              </a:endParaRPr>
            </a:p>
          </p:txBody>
        </p:sp>
        <p:sp>
          <p:nvSpPr>
            <p:cNvPr id="32" name="Rectangle: Rounded Corners 4">
              <a:extLst>
                <a:ext uri="{FF2B5EF4-FFF2-40B4-BE49-F238E27FC236}">
                  <a16:creationId xmlns:a16="http://schemas.microsoft.com/office/drawing/2014/main" xmlns="" id="{DF166E66-2AD5-4C52-B0DA-D0E0377FCB72}"/>
                </a:ext>
              </a:extLst>
            </p:cNvPr>
            <p:cNvSpPr/>
            <p:nvPr/>
          </p:nvSpPr>
          <p:spPr>
            <a:xfrm>
              <a:off x="8154274" y="2386236"/>
              <a:ext cx="3611005" cy="3561982"/>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dirty="0">
                <a:solidFill>
                  <a:schemeClr val="bg1"/>
                </a:solidFill>
              </a:endParaRPr>
            </a:p>
          </p:txBody>
        </p:sp>
      </p:grpSp>
      <p:sp>
        <p:nvSpPr>
          <p:cNvPr id="87" name="TextBox 86">
            <a:extLst>
              <a:ext uri="{FF2B5EF4-FFF2-40B4-BE49-F238E27FC236}">
                <a16:creationId xmlns:a16="http://schemas.microsoft.com/office/drawing/2014/main" xmlns="" id="{A228EC4D-11C7-474F-8768-B196A9C76003}"/>
              </a:ext>
            </a:extLst>
          </p:cNvPr>
          <p:cNvSpPr txBox="1"/>
          <p:nvPr/>
        </p:nvSpPr>
        <p:spPr>
          <a:xfrm>
            <a:off x="426720" y="6169003"/>
            <a:ext cx="11338560" cy="138499"/>
          </a:xfrm>
          <a:prstGeom prst="rect">
            <a:avLst/>
          </a:prstGeom>
          <a:noFill/>
        </p:spPr>
        <p:txBody>
          <a:bodyPr wrap="square" lIns="0" tIns="0" rIns="0" bIns="0" rtlCol="0" anchor="b">
            <a:spAutoFit/>
          </a:bodyPr>
          <a:lstStyle>
            <a:defPPr>
              <a:defRPr lang="en-US"/>
            </a:defPPr>
            <a:lvl1pPr>
              <a:defRPr sz="900">
                <a:latin typeface="+mj-lt"/>
              </a:defRPr>
            </a:lvl1pPr>
          </a:lstStyle>
          <a:p>
            <a:r>
              <a:rPr lang="en-US" dirty="0"/>
              <a:t>Source: Literature review of academic papers and position papers (Details available in accompanying White paper References section)</a:t>
            </a:r>
            <a:endParaRPr lang="en-US" dirty="0">
              <a:highlight>
                <a:srgbClr val="FF0000"/>
              </a:highlight>
            </a:endParaRPr>
          </a:p>
        </p:txBody>
      </p:sp>
    </p:spTree>
    <p:extLst>
      <p:ext uri="{BB962C8B-B14F-4D97-AF65-F5344CB8AC3E}">
        <p14:creationId xmlns:p14="http://schemas.microsoft.com/office/powerpoint/2010/main" val="316235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xmlns="" id="{4BF765D0-DB7B-4F43-BD7F-B09D25EB3ED4}"/>
              </a:ext>
            </a:extLst>
          </p:cNvPr>
          <p:cNvGraphicFramePr>
            <a:graphicFrameLocks noChangeAspect="1"/>
          </p:cNvGraphicFramePr>
          <p:nvPr>
            <p:custDataLst>
              <p:tags r:id="rId2"/>
            </p:custDataLst>
            <p:extLst>
              <p:ext uri="{D42A27DB-BD31-4B8C-83A1-F6EECF244321}">
                <p14:modId xmlns:p14="http://schemas.microsoft.com/office/powerpoint/2010/main" val="3286158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6" imgW="216" imgH="216" progId="TCLayout.ActiveDocument.1">
                  <p:embed/>
                </p:oleObj>
              </mc:Choice>
              <mc:Fallback>
                <p:oleObj name="think-cell Slide" r:id="rId6" imgW="216" imgH="216" progId="TCLayout.ActiveDocument.1">
                  <p:embed/>
                  <p:pic>
                    <p:nvPicPr>
                      <p:cNvPr id="17" name="Object 16" hidden="1">
                        <a:extLst>
                          <a:ext uri="{FF2B5EF4-FFF2-40B4-BE49-F238E27FC236}">
                            <a16:creationId xmlns:a16="http://schemas.microsoft.com/office/drawing/2014/main" xmlns="" id="{4BF765D0-DB7B-4F43-BD7F-B09D25EB3ED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xmlns="" id="{16F84F6C-CB00-43C8-8071-F56F9E6A94E9}"/>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nSpc>
                <a:spcPct val="90000"/>
              </a:lnSpc>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16" name="Text Placeholder 15">
            <a:extLst>
              <a:ext uri="{FF2B5EF4-FFF2-40B4-BE49-F238E27FC236}">
                <a16:creationId xmlns:a16="http://schemas.microsoft.com/office/drawing/2014/main" xmlns="" id="{D5B60240-A21B-4CD8-82AD-6B304511237F}"/>
              </a:ext>
            </a:extLst>
          </p:cNvPr>
          <p:cNvSpPr>
            <a:spLocks noGrp="1"/>
          </p:cNvSpPr>
          <p:nvPr>
            <p:ph type="body" sz="quarter" idx="16"/>
          </p:nvPr>
        </p:nvSpPr>
        <p:spPr/>
        <p:txBody>
          <a:bodyPr/>
          <a:lstStyle/>
          <a:p>
            <a:r>
              <a:rPr lang="en-US"/>
              <a:t>A value framework and terminology</a:t>
            </a:r>
            <a:endParaRPr lang="en-US" dirty="0"/>
          </a:p>
        </p:txBody>
      </p:sp>
      <p:sp>
        <p:nvSpPr>
          <p:cNvPr id="15" name="Title 14">
            <a:extLst>
              <a:ext uri="{FF2B5EF4-FFF2-40B4-BE49-F238E27FC236}">
                <a16:creationId xmlns:a16="http://schemas.microsoft.com/office/drawing/2014/main" xmlns="" id="{9492B5E7-CFDB-4BE1-895A-CFE966A3B655}"/>
              </a:ext>
            </a:extLst>
          </p:cNvPr>
          <p:cNvSpPr>
            <a:spLocks noGrp="1"/>
          </p:cNvSpPr>
          <p:nvPr>
            <p:ph type="title"/>
          </p:nvPr>
        </p:nvSpPr>
        <p:spPr/>
        <p:txBody>
          <a:bodyPr/>
          <a:lstStyle/>
          <a:p>
            <a:r>
              <a:rPr lang="en-US"/>
              <a:t>Given the frequency of these innovations and their potential benefits, a new value framework and terminology are proposed</a:t>
            </a:r>
            <a:endParaRPr lang="en-US" dirty="0"/>
          </a:p>
        </p:txBody>
      </p:sp>
      <p:sp>
        <p:nvSpPr>
          <p:cNvPr id="5" name="Rectangle 4">
            <a:extLst>
              <a:ext uri="{FF2B5EF4-FFF2-40B4-BE49-F238E27FC236}">
                <a16:creationId xmlns:a16="http://schemas.microsoft.com/office/drawing/2014/main" xmlns="" id="{28E86FAE-C5C4-41DB-BFB5-9836AEEAA613}"/>
              </a:ext>
            </a:extLst>
          </p:cNvPr>
          <p:cNvSpPr/>
          <p:nvPr/>
        </p:nvSpPr>
        <p:spPr>
          <a:xfrm>
            <a:off x="6513577" y="3429582"/>
            <a:ext cx="5144403" cy="1187277"/>
          </a:xfrm>
          <a:prstGeom prst="rect">
            <a:avLst/>
          </a:prstGeom>
          <a:ln w="28575">
            <a:solidFill>
              <a:schemeClr val="accent1"/>
            </a:solidFill>
            <a:prstDash val="solid"/>
          </a:ln>
        </p:spPr>
        <p:txBody>
          <a:bodyPr wrap="square" anchor="ctr" anchorCtr="0">
            <a:noAutofit/>
          </a:bodyPr>
          <a:lstStyle/>
          <a:p>
            <a:pPr>
              <a:spcBef>
                <a:spcPts val="600"/>
              </a:spcBef>
              <a:spcAft>
                <a:spcPts val="600"/>
              </a:spcAft>
            </a:pPr>
            <a:r>
              <a:rPr lang="en-US" sz="1400" i="1" dirty="0">
                <a:latin typeface="+mj-lt"/>
                <a:ea typeface="Calibri" panose="020F0502020204030204" pitchFamily="34" charset="0"/>
              </a:rPr>
              <a:t>A selected* range of therapeutic innovations that </a:t>
            </a:r>
            <a:r>
              <a:rPr lang="en-US" sz="1400" b="1" i="1" dirty="0">
                <a:solidFill>
                  <a:schemeClr val="accent1"/>
                </a:solidFill>
                <a:ea typeface="Calibri" panose="020F0502020204030204" pitchFamily="34" charset="0"/>
              </a:rPr>
              <a:t>enhance value </a:t>
            </a:r>
            <a:r>
              <a:rPr lang="en-US" sz="1400" i="1" dirty="0">
                <a:ea typeface="Calibri" panose="020F0502020204030204" pitchFamily="34" charset="0"/>
              </a:rPr>
              <a:t>for the healthcare system by </a:t>
            </a:r>
            <a:r>
              <a:rPr lang="en-US" sz="1400" b="1" i="1" dirty="0">
                <a:solidFill>
                  <a:schemeClr val="accent1"/>
                </a:solidFill>
                <a:latin typeface="+mj-lt"/>
                <a:ea typeface="Calibri" panose="020F0502020204030204" pitchFamily="34" charset="0"/>
              </a:rPr>
              <a:t>improving</a:t>
            </a:r>
            <a:r>
              <a:rPr lang="en-US" sz="1400" i="1" dirty="0">
                <a:solidFill>
                  <a:schemeClr val="accent1"/>
                </a:solidFill>
                <a:latin typeface="+mj-lt"/>
                <a:ea typeface="Calibri" panose="020F0502020204030204" pitchFamily="34" charset="0"/>
              </a:rPr>
              <a:t> </a:t>
            </a:r>
            <a:r>
              <a:rPr lang="en-US" sz="1400" b="1" i="1" dirty="0">
                <a:solidFill>
                  <a:schemeClr val="accent1"/>
                </a:solidFill>
                <a:ea typeface="Calibri" panose="020F0502020204030204" pitchFamily="34" charset="0"/>
              </a:rPr>
              <a:t>usage experience of persons </a:t>
            </a:r>
            <a:r>
              <a:rPr lang="en-US" sz="1400" i="1" dirty="0">
                <a:ea typeface="Calibri" panose="020F0502020204030204" pitchFamily="34" charset="0"/>
              </a:rPr>
              <a:t>involved (i.e. patients, their caregivers and healthcare service providers), and </a:t>
            </a:r>
            <a:r>
              <a:rPr lang="en-US" sz="1400" i="1" dirty="0">
                <a:latin typeface="+mj-lt"/>
                <a:ea typeface="Calibri" panose="020F0502020204030204" pitchFamily="34" charset="0"/>
              </a:rPr>
              <a:t>often also </a:t>
            </a:r>
            <a:r>
              <a:rPr lang="en-US" sz="1400" i="1" dirty="0">
                <a:ea typeface="Calibri" panose="020F0502020204030204" pitchFamily="34" charset="0"/>
              </a:rPr>
              <a:t>directly or indirectly </a:t>
            </a:r>
            <a:r>
              <a:rPr lang="en-US" sz="1400" b="1" i="1" dirty="0">
                <a:solidFill>
                  <a:schemeClr val="accent1"/>
                </a:solidFill>
                <a:latin typeface="+mj-lt"/>
                <a:ea typeface="Calibri" panose="020F0502020204030204" pitchFamily="34" charset="0"/>
              </a:rPr>
              <a:t>delivering</a:t>
            </a:r>
            <a:r>
              <a:rPr lang="en-US" sz="1400" i="1" dirty="0">
                <a:solidFill>
                  <a:schemeClr val="accent1"/>
                </a:solidFill>
                <a:latin typeface="+mj-lt"/>
                <a:ea typeface="Calibri" panose="020F0502020204030204" pitchFamily="34" charset="0"/>
              </a:rPr>
              <a:t> </a:t>
            </a:r>
            <a:r>
              <a:rPr lang="en-US" sz="1400" b="1" i="1" dirty="0">
                <a:solidFill>
                  <a:schemeClr val="accent1"/>
                </a:solidFill>
                <a:latin typeface="+mj-lt"/>
                <a:ea typeface="Calibri" panose="020F0502020204030204" pitchFamily="34" charset="0"/>
              </a:rPr>
              <a:t>outcomes benefits</a:t>
            </a:r>
            <a:endParaRPr lang="en-US" sz="1400" i="1" dirty="0">
              <a:latin typeface="+mj-lt"/>
            </a:endParaRPr>
          </a:p>
        </p:txBody>
      </p:sp>
      <p:sp>
        <p:nvSpPr>
          <p:cNvPr id="6" name="Freeform 21">
            <a:extLst>
              <a:ext uri="{FF2B5EF4-FFF2-40B4-BE49-F238E27FC236}">
                <a16:creationId xmlns:a16="http://schemas.microsoft.com/office/drawing/2014/main" xmlns="" id="{C8CE5D1B-B729-495E-ACAD-1EF04A179B33}"/>
              </a:ext>
            </a:extLst>
          </p:cNvPr>
          <p:cNvSpPr>
            <a:spLocks noChangeAspect="1" noEditPoints="1"/>
          </p:cNvSpPr>
          <p:nvPr/>
        </p:nvSpPr>
        <p:spPr bwMode="auto">
          <a:xfrm>
            <a:off x="6516233" y="2984957"/>
            <a:ext cx="400130" cy="343525"/>
          </a:xfrm>
          <a:custGeom>
            <a:avLst/>
            <a:gdLst>
              <a:gd name="T0" fmla="*/ 1030 w 1078"/>
              <a:gd name="T1" fmla="*/ 183 h 858"/>
              <a:gd name="T2" fmla="*/ 1078 w 1078"/>
              <a:gd name="T3" fmla="*/ 182 h 858"/>
              <a:gd name="T4" fmla="*/ 1075 w 1078"/>
              <a:gd name="T5" fmla="*/ 0 h 858"/>
              <a:gd name="T6" fmla="*/ 892 w 1078"/>
              <a:gd name="T7" fmla="*/ 1 h 858"/>
              <a:gd name="T8" fmla="*/ 893 w 1078"/>
              <a:gd name="T9" fmla="*/ 49 h 858"/>
              <a:gd name="T10" fmla="*/ 994 w 1078"/>
              <a:gd name="T11" fmla="*/ 48 h 858"/>
              <a:gd name="T12" fmla="*/ 924 w 1078"/>
              <a:gd name="T13" fmla="*/ 118 h 858"/>
              <a:gd name="T14" fmla="*/ 895 w 1078"/>
              <a:gd name="T15" fmla="*/ 112 h 858"/>
              <a:gd name="T16" fmla="*/ 155 w 1078"/>
              <a:gd name="T17" fmla="*/ 112 h 858"/>
              <a:gd name="T18" fmla="*/ 78 w 1078"/>
              <a:gd name="T19" fmla="*/ 189 h 858"/>
              <a:gd name="T20" fmla="*/ 78 w 1078"/>
              <a:gd name="T21" fmla="*/ 670 h 858"/>
              <a:gd name="T22" fmla="*/ 80 w 1078"/>
              <a:gd name="T23" fmla="*/ 689 h 858"/>
              <a:gd name="T24" fmla="*/ 0 w 1078"/>
              <a:gd name="T25" fmla="*/ 772 h 858"/>
              <a:gd name="T26" fmla="*/ 34 w 1078"/>
              <a:gd name="T27" fmla="*/ 806 h 858"/>
              <a:gd name="T28" fmla="*/ 107 w 1078"/>
              <a:gd name="T29" fmla="*/ 731 h 858"/>
              <a:gd name="T30" fmla="*/ 155 w 1078"/>
              <a:gd name="T31" fmla="*/ 747 h 858"/>
              <a:gd name="T32" fmla="*/ 501 w 1078"/>
              <a:gd name="T33" fmla="*/ 747 h 858"/>
              <a:gd name="T34" fmla="*/ 501 w 1078"/>
              <a:gd name="T35" fmla="*/ 810 h 858"/>
              <a:gd name="T36" fmla="*/ 361 w 1078"/>
              <a:gd name="T37" fmla="*/ 810 h 858"/>
              <a:gd name="T38" fmla="*/ 337 w 1078"/>
              <a:gd name="T39" fmla="*/ 834 h 858"/>
              <a:gd name="T40" fmla="*/ 361 w 1078"/>
              <a:gd name="T41" fmla="*/ 858 h 858"/>
              <a:gd name="T42" fmla="*/ 689 w 1078"/>
              <a:gd name="T43" fmla="*/ 858 h 858"/>
              <a:gd name="T44" fmla="*/ 713 w 1078"/>
              <a:gd name="T45" fmla="*/ 834 h 858"/>
              <a:gd name="T46" fmla="*/ 689 w 1078"/>
              <a:gd name="T47" fmla="*/ 810 h 858"/>
              <a:gd name="T48" fmla="*/ 549 w 1078"/>
              <a:gd name="T49" fmla="*/ 810 h 858"/>
              <a:gd name="T50" fmla="*/ 549 w 1078"/>
              <a:gd name="T51" fmla="*/ 747 h 858"/>
              <a:gd name="T52" fmla="*/ 895 w 1078"/>
              <a:gd name="T53" fmla="*/ 747 h 858"/>
              <a:gd name="T54" fmla="*/ 972 w 1078"/>
              <a:gd name="T55" fmla="*/ 670 h 858"/>
              <a:gd name="T56" fmla="*/ 972 w 1078"/>
              <a:gd name="T57" fmla="*/ 189 h 858"/>
              <a:gd name="T58" fmla="*/ 961 w 1078"/>
              <a:gd name="T59" fmla="*/ 149 h 858"/>
              <a:gd name="T60" fmla="*/ 1028 w 1078"/>
              <a:gd name="T61" fmla="*/ 82 h 858"/>
              <a:gd name="T62" fmla="*/ 1030 w 1078"/>
              <a:gd name="T63" fmla="*/ 183 h 858"/>
              <a:gd name="T64" fmla="*/ 126 w 1078"/>
              <a:gd name="T65" fmla="*/ 189 h 858"/>
              <a:gd name="T66" fmla="*/ 155 w 1078"/>
              <a:gd name="T67" fmla="*/ 160 h 858"/>
              <a:gd name="T68" fmla="*/ 881 w 1078"/>
              <a:gd name="T69" fmla="*/ 160 h 858"/>
              <a:gd name="T70" fmla="*/ 587 w 1078"/>
              <a:gd name="T71" fmla="*/ 453 h 858"/>
              <a:gd name="T72" fmla="*/ 458 w 1078"/>
              <a:gd name="T73" fmla="*/ 301 h 858"/>
              <a:gd name="T74" fmla="*/ 126 w 1078"/>
              <a:gd name="T75" fmla="*/ 642 h 858"/>
              <a:gd name="T76" fmla="*/ 126 w 1078"/>
              <a:gd name="T77" fmla="*/ 189 h 858"/>
              <a:gd name="T78" fmla="*/ 924 w 1078"/>
              <a:gd name="T79" fmla="*/ 189 h 858"/>
              <a:gd name="T80" fmla="*/ 924 w 1078"/>
              <a:gd name="T81" fmla="*/ 670 h 858"/>
              <a:gd name="T82" fmla="*/ 895 w 1078"/>
              <a:gd name="T83" fmla="*/ 699 h 858"/>
              <a:gd name="T84" fmla="*/ 155 w 1078"/>
              <a:gd name="T85" fmla="*/ 699 h 858"/>
              <a:gd name="T86" fmla="*/ 141 w 1078"/>
              <a:gd name="T87" fmla="*/ 696 h 858"/>
              <a:gd name="T88" fmla="*/ 456 w 1078"/>
              <a:gd name="T89" fmla="*/ 372 h 858"/>
              <a:gd name="T90" fmla="*/ 584 w 1078"/>
              <a:gd name="T91" fmla="*/ 523 h 858"/>
              <a:gd name="T92" fmla="*/ 924 w 1078"/>
              <a:gd name="T93" fmla="*/ 186 h 858"/>
              <a:gd name="T94" fmla="*/ 924 w 1078"/>
              <a:gd name="T95" fmla="*/ 189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8" h="858">
                <a:moveTo>
                  <a:pt x="1030" y="183"/>
                </a:moveTo>
                <a:cubicBezTo>
                  <a:pt x="1078" y="182"/>
                  <a:pt x="1078" y="182"/>
                  <a:pt x="1078" y="182"/>
                </a:cubicBezTo>
                <a:cubicBezTo>
                  <a:pt x="1075" y="0"/>
                  <a:pt x="1075" y="0"/>
                  <a:pt x="1075" y="0"/>
                </a:cubicBezTo>
                <a:cubicBezTo>
                  <a:pt x="892" y="1"/>
                  <a:pt x="892" y="1"/>
                  <a:pt x="892" y="1"/>
                </a:cubicBezTo>
                <a:cubicBezTo>
                  <a:pt x="893" y="49"/>
                  <a:pt x="893" y="49"/>
                  <a:pt x="893" y="49"/>
                </a:cubicBezTo>
                <a:cubicBezTo>
                  <a:pt x="994" y="48"/>
                  <a:pt x="994" y="48"/>
                  <a:pt x="994" y="48"/>
                </a:cubicBezTo>
                <a:cubicBezTo>
                  <a:pt x="924" y="118"/>
                  <a:pt x="924" y="118"/>
                  <a:pt x="924" y="118"/>
                </a:cubicBezTo>
                <a:cubicBezTo>
                  <a:pt x="915" y="114"/>
                  <a:pt x="905" y="112"/>
                  <a:pt x="895" y="112"/>
                </a:cubicBezTo>
                <a:cubicBezTo>
                  <a:pt x="155" y="112"/>
                  <a:pt x="155" y="112"/>
                  <a:pt x="155" y="112"/>
                </a:cubicBezTo>
                <a:cubicBezTo>
                  <a:pt x="112" y="112"/>
                  <a:pt x="78" y="146"/>
                  <a:pt x="78" y="189"/>
                </a:cubicBezTo>
                <a:cubicBezTo>
                  <a:pt x="78" y="670"/>
                  <a:pt x="78" y="670"/>
                  <a:pt x="78" y="670"/>
                </a:cubicBezTo>
                <a:cubicBezTo>
                  <a:pt x="78" y="677"/>
                  <a:pt x="79" y="683"/>
                  <a:pt x="80" y="689"/>
                </a:cubicBezTo>
                <a:cubicBezTo>
                  <a:pt x="0" y="772"/>
                  <a:pt x="0" y="772"/>
                  <a:pt x="0" y="772"/>
                </a:cubicBezTo>
                <a:cubicBezTo>
                  <a:pt x="34" y="806"/>
                  <a:pt x="34" y="806"/>
                  <a:pt x="34" y="806"/>
                </a:cubicBezTo>
                <a:cubicBezTo>
                  <a:pt x="107" y="731"/>
                  <a:pt x="107" y="731"/>
                  <a:pt x="107" y="731"/>
                </a:cubicBezTo>
                <a:cubicBezTo>
                  <a:pt x="120" y="741"/>
                  <a:pt x="137" y="747"/>
                  <a:pt x="155" y="747"/>
                </a:cubicBezTo>
                <a:cubicBezTo>
                  <a:pt x="501" y="747"/>
                  <a:pt x="501" y="747"/>
                  <a:pt x="501" y="747"/>
                </a:cubicBezTo>
                <a:cubicBezTo>
                  <a:pt x="501" y="810"/>
                  <a:pt x="501" y="810"/>
                  <a:pt x="501" y="810"/>
                </a:cubicBezTo>
                <a:cubicBezTo>
                  <a:pt x="361" y="810"/>
                  <a:pt x="361" y="810"/>
                  <a:pt x="361" y="810"/>
                </a:cubicBezTo>
                <a:cubicBezTo>
                  <a:pt x="347" y="810"/>
                  <a:pt x="337" y="821"/>
                  <a:pt x="337" y="834"/>
                </a:cubicBezTo>
                <a:cubicBezTo>
                  <a:pt x="337" y="847"/>
                  <a:pt x="347" y="858"/>
                  <a:pt x="361" y="858"/>
                </a:cubicBezTo>
                <a:cubicBezTo>
                  <a:pt x="689" y="858"/>
                  <a:pt x="689" y="858"/>
                  <a:pt x="689" y="858"/>
                </a:cubicBezTo>
                <a:cubicBezTo>
                  <a:pt x="702" y="858"/>
                  <a:pt x="713" y="847"/>
                  <a:pt x="713" y="834"/>
                </a:cubicBezTo>
                <a:cubicBezTo>
                  <a:pt x="713" y="821"/>
                  <a:pt x="702" y="810"/>
                  <a:pt x="689" y="810"/>
                </a:cubicBezTo>
                <a:cubicBezTo>
                  <a:pt x="549" y="810"/>
                  <a:pt x="549" y="810"/>
                  <a:pt x="549" y="810"/>
                </a:cubicBezTo>
                <a:cubicBezTo>
                  <a:pt x="549" y="747"/>
                  <a:pt x="549" y="747"/>
                  <a:pt x="549" y="747"/>
                </a:cubicBezTo>
                <a:cubicBezTo>
                  <a:pt x="895" y="747"/>
                  <a:pt x="895" y="747"/>
                  <a:pt x="895" y="747"/>
                </a:cubicBezTo>
                <a:cubicBezTo>
                  <a:pt x="938" y="747"/>
                  <a:pt x="972" y="713"/>
                  <a:pt x="972" y="670"/>
                </a:cubicBezTo>
                <a:cubicBezTo>
                  <a:pt x="972" y="189"/>
                  <a:pt x="972" y="189"/>
                  <a:pt x="972" y="189"/>
                </a:cubicBezTo>
                <a:cubicBezTo>
                  <a:pt x="972" y="174"/>
                  <a:pt x="968" y="161"/>
                  <a:pt x="961" y="149"/>
                </a:cubicBezTo>
                <a:cubicBezTo>
                  <a:pt x="1028" y="82"/>
                  <a:pt x="1028" y="82"/>
                  <a:pt x="1028" y="82"/>
                </a:cubicBezTo>
                <a:lnTo>
                  <a:pt x="1030" y="183"/>
                </a:lnTo>
                <a:close/>
                <a:moveTo>
                  <a:pt x="126" y="189"/>
                </a:moveTo>
                <a:cubicBezTo>
                  <a:pt x="126" y="173"/>
                  <a:pt x="139" y="160"/>
                  <a:pt x="155" y="160"/>
                </a:cubicBezTo>
                <a:cubicBezTo>
                  <a:pt x="881" y="160"/>
                  <a:pt x="881" y="160"/>
                  <a:pt x="881" y="160"/>
                </a:cubicBezTo>
                <a:cubicBezTo>
                  <a:pt x="587" y="453"/>
                  <a:pt x="587" y="453"/>
                  <a:pt x="587" y="453"/>
                </a:cubicBezTo>
                <a:cubicBezTo>
                  <a:pt x="458" y="301"/>
                  <a:pt x="458" y="301"/>
                  <a:pt x="458" y="301"/>
                </a:cubicBezTo>
                <a:cubicBezTo>
                  <a:pt x="126" y="642"/>
                  <a:pt x="126" y="642"/>
                  <a:pt x="126" y="642"/>
                </a:cubicBezTo>
                <a:lnTo>
                  <a:pt x="126" y="189"/>
                </a:lnTo>
                <a:close/>
                <a:moveTo>
                  <a:pt x="924" y="189"/>
                </a:moveTo>
                <a:cubicBezTo>
                  <a:pt x="924" y="670"/>
                  <a:pt x="924" y="670"/>
                  <a:pt x="924" y="670"/>
                </a:cubicBezTo>
                <a:cubicBezTo>
                  <a:pt x="924" y="686"/>
                  <a:pt x="911" y="699"/>
                  <a:pt x="895" y="699"/>
                </a:cubicBezTo>
                <a:cubicBezTo>
                  <a:pt x="155" y="699"/>
                  <a:pt x="155" y="699"/>
                  <a:pt x="155" y="699"/>
                </a:cubicBezTo>
                <a:cubicBezTo>
                  <a:pt x="150" y="699"/>
                  <a:pt x="145" y="698"/>
                  <a:pt x="141" y="696"/>
                </a:cubicBezTo>
                <a:cubicBezTo>
                  <a:pt x="456" y="372"/>
                  <a:pt x="456" y="372"/>
                  <a:pt x="456" y="372"/>
                </a:cubicBezTo>
                <a:cubicBezTo>
                  <a:pt x="584" y="523"/>
                  <a:pt x="584" y="523"/>
                  <a:pt x="584" y="523"/>
                </a:cubicBezTo>
                <a:cubicBezTo>
                  <a:pt x="924" y="186"/>
                  <a:pt x="924" y="186"/>
                  <a:pt x="924" y="186"/>
                </a:cubicBezTo>
                <a:cubicBezTo>
                  <a:pt x="924" y="187"/>
                  <a:pt x="924" y="188"/>
                  <a:pt x="924" y="189"/>
                </a:cubicBez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xmlns="" id="{9D78BCB5-C9DC-4B37-B126-348657316A77}"/>
              </a:ext>
            </a:extLst>
          </p:cNvPr>
          <p:cNvSpPr/>
          <p:nvPr/>
        </p:nvSpPr>
        <p:spPr>
          <a:xfrm>
            <a:off x="6916363" y="2998873"/>
            <a:ext cx="4761365" cy="338554"/>
          </a:xfrm>
          <a:prstGeom prst="rect">
            <a:avLst/>
          </a:prstGeom>
        </p:spPr>
        <p:txBody>
          <a:bodyPr wrap="square">
            <a:spAutoFit/>
          </a:bodyPr>
          <a:lstStyle/>
          <a:p>
            <a:r>
              <a:rPr lang="en-US" sz="1600" b="1" dirty="0">
                <a:solidFill>
                  <a:schemeClr val="accent1"/>
                </a:solidFill>
                <a:ea typeface="Calibri" panose="020F0502020204030204" pitchFamily="34" charset="0"/>
              </a:rPr>
              <a:t>Person-Centered Therapeutic Innovations</a:t>
            </a:r>
            <a:endParaRPr lang="en-US" sz="1600" dirty="0">
              <a:solidFill>
                <a:schemeClr val="accent1"/>
              </a:solidFill>
            </a:endParaRPr>
          </a:p>
        </p:txBody>
      </p:sp>
      <p:sp>
        <p:nvSpPr>
          <p:cNvPr id="8" name="Rectangle 7">
            <a:extLst>
              <a:ext uri="{FF2B5EF4-FFF2-40B4-BE49-F238E27FC236}">
                <a16:creationId xmlns:a16="http://schemas.microsoft.com/office/drawing/2014/main" xmlns="" id="{31B652B9-A0E7-4C53-90F9-DC17A84C0BEA}"/>
              </a:ext>
            </a:extLst>
          </p:cNvPr>
          <p:cNvSpPr/>
          <p:nvPr/>
        </p:nvSpPr>
        <p:spPr>
          <a:xfrm>
            <a:off x="426720" y="1782843"/>
            <a:ext cx="5818437" cy="1246495"/>
          </a:xfrm>
          <a:prstGeom prst="rect">
            <a:avLst/>
          </a:prstGeom>
          <a:noFill/>
          <a:ln w="28575">
            <a:noFill/>
            <a:prstDash val="dash"/>
          </a:ln>
        </p:spPr>
        <p:txBody>
          <a:bodyPr wrap="square" lIns="90000" rIns="90000" anchor="ctr" anchorCtr="0">
            <a:spAutoFit/>
          </a:bodyPr>
          <a:lstStyle/>
          <a:p>
            <a:pPr>
              <a:spcBef>
                <a:spcPts val="600"/>
              </a:spcBef>
            </a:pPr>
            <a:r>
              <a:rPr lang="en-US" sz="1400" b="1" i="1" dirty="0">
                <a:solidFill>
                  <a:schemeClr val="accent1"/>
                </a:solidFill>
                <a:latin typeface="+mj-lt"/>
                <a:ea typeface="Calibri" panose="020F0502020204030204" pitchFamily="34" charset="0"/>
              </a:rPr>
              <a:t>O</a:t>
            </a:r>
            <a:r>
              <a:rPr lang="en-US" sz="1400" b="1" i="1" dirty="0">
                <a:solidFill>
                  <a:schemeClr val="accent1"/>
                </a:solidFill>
                <a:latin typeface="+mj-lt"/>
              </a:rPr>
              <a:t>utcome</a:t>
            </a:r>
            <a:r>
              <a:rPr lang="en-US" sz="1400" dirty="0">
                <a:latin typeface="+mj-lt"/>
              </a:rPr>
              <a:t> consists of clinical, cost and efficiency measures, many of which have </a:t>
            </a:r>
            <a:r>
              <a:rPr lang="en-US" sz="1400" dirty="0" err="1">
                <a:latin typeface="+mj-lt"/>
              </a:rPr>
              <a:t>institutionalised</a:t>
            </a:r>
            <a:r>
              <a:rPr lang="en-US" sz="1400" dirty="0">
                <a:latin typeface="+mj-lt"/>
              </a:rPr>
              <a:t> assessment methods</a:t>
            </a:r>
            <a:endParaRPr lang="en-US" sz="1400" i="1" dirty="0">
              <a:solidFill>
                <a:srgbClr val="000000"/>
              </a:solidFill>
              <a:latin typeface="+mj-lt"/>
              <a:ea typeface="Calibri" panose="020F0502020204030204" pitchFamily="34" charset="0"/>
            </a:endParaRPr>
          </a:p>
          <a:p>
            <a:pPr>
              <a:spcBef>
                <a:spcPts val="600"/>
              </a:spcBef>
            </a:pPr>
            <a:r>
              <a:rPr lang="en-US" sz="1400" b="1" i="1" dirty="0">
                <a:solidFill>
                  <a:schemeClr val="accent1"/>
                </a:solidFill>
                <a:latin typeface="+mj-lt"/>
              </a:rPr>
              <a:t>Usage experience</a:t>
            </a:r>
            <a:r>
              <a:rPr lang="en-US" sz="1400" b="1" dirty="0">
                <a:solidFill>
                  <a:schemeClr val="accent1"/>
                </a:solidFill>
                <a:latin typeface="+mj-lt"/>
              </a:rPr>
              <a:t> </a:t>
            </a:r>
            <a:r>
              <a:rPr lang="en-US" sz="1400" dirty="0">
                <a:latin typeface="+mj-lt"/>
              </a:rPr>
              <a:t>deals with the journey to reach the outcomes. </a:t>
            </a:r>
            <a:r>
              <a:rPr lang="en-US" sz="1400" i="1" dirty="0">
                <a:latin typeface="+mj-lt"/>
              </a:rPr>
              <a:t>Usage experience </a:t>
            </a:r>
            <a:r>
              <a:rPr lang="en-US" sz="1400" dirty="0">
                <a:latin typeface="+mj-lt"/>
              </a:rPr>
              <a:t>related benefits have value in and of themselves and sometimes can translate directly or indirectly into </a:t>
            </a:r>
            <a:r>
              <a:rPr lang="en-US" sz="1400" i="1" dirty="0">
                <a:latin typeface="+mj-lt"/>
              </a:rPr>
              <a:t>outcome</a:t>
            </a:r>
            <a:r>
              <a:rPr lang="en-US" sz="1400" dirty="0">
                <a:latin typeface="+mj-lt"/>
              </a:rPr>
              <a:t> benefits.</a:t>
            </a:r>
            <a:endParaRPr lang="en-US" sz="1400" i="1" dirty="0">
              <a:latin typeface="+mj-lt"/>
            </a:endParaRPr>
          </a:p>
        </p:txBody>
      </p:sp>
      <p:sp>
        <p:nvSpPr>
          <p:cNvPr id="13" name="TextBox 12">
            <a:extLst>
              <a:ext uri="{FF2B5EF4-FFF2-40B4-BE49-F238E27FC236}">
                <a16:creationId xmlns:a16="http://schemas.microsoft.com/office/drawing/2014/main" xmlns="" id="{CFF0DEAA-7453-4411-8A3D-150733909106}"/>
              </a:ext>
            </a:extLst>
          </p:cNvPr>
          <p:cNvSpPr txBox="1"/>
          <p:nvPr/>
        </p:nvSpPr>
        <p:spPr>
          <a:xfrm>
            <a:off x="453336" y="3120303"/>
            <a:ext cx="3280065" cy="276999"/>
          </a:xfrm>
          <a:prstGeom prst="rect">
            <a:avLst/>
          </a:prstGeom>
          <a:noFill/>
        </p:spPr>
        <p:txBody>
          <a:bodyPr wrap="none" rtlCol="0">
            <a:spAutoFit/>
          </a:bodyPr>
          <a:lstStyle/>
          <a:p>
            <a:r>
              <a:rPr lang="en-US" sz="1200" b="1">
                <a:solidFill>
                  <a:schemeClr val="tx2">
                    <a:lumMod val="60000"/>
                    <a:lumOff val="40000"/>
                  </a:schemeClr>
                </a:solidFill>
              </a:rPr>
              <a:t>Illustration: a preliminary value framework</a:t>
            </a:r>
            <a:endParaRPr lang="en-US" sz="1200" b="1" dirty="0">
              <a:solidFill>
                <a:schemeClr val="tx2">
                  <a:lumMod val="60000"/>
                  <a:lumOff val="40000"/>
                </a:schemeClr>
              </a:solidFill>
            </a:endParaRPr>
          </a:p>
        </p:txBody>
      </p:sp>
      <p:sp>
        <p:nvSpPr>
          <p:cNvPr id="14" name="TextBox 13">
            <a:extLst>
              <a:ext uri="{FF2B5EF4-FFF2-40B4-BE49-F238E27FC236}">
                <a16:creationId xmlns:a16="http://schemas.microsoft.com/office/drawing/2014/main" xmlns="" id="{CD17BF27-BB37-41D6-843C-BFEF4DCF913E}"/>
              </a:ext>
            </a:extLst>
          </p:cNvPr>
          <p:cNvSpPr txBox="1"/>
          <p:nvPr/>
        </p:nvSpPr>
        <p:spPr>
          <a:xfrm>
            <a:off x="453336" y="5714894"/>
            <a:ext cx="5791821" cy="461665"/>
          </a:xfrm>
          <a:prstGeom prst="rect">
            <a:avLst/>
          </a:prstGeom>
          <a:noFill/>
        </p:spPr>
        <p:txBody>
          <a:bodyPr wrap="square" rtlCol="0">
            <a:spAutoFit/>
          </a:bodyPr>
          <a:lstStyle/>
          <a:p>
            <a:pPr algn="ctr"/>
            <a:r>
              <a:rPr lang="en-US" sz="1200" i="1">
                <a:solidFill>
                  <a:schemeClr val="accent1"/>
                </a:solidFill>
              </a:rPr>
              <a:t>A number of value frameworks cover a subset of the patient experience related benefits from the above</a:t>
            </a:r>
            <a:endParaRPr lang="en-US" sz="1200" i="1" dirty="0">
              <a:solidFill>
                <a:schemeClr val="accent1"/>
              </a:solidFill>
            </a:endParaRPr>
          </a:p>
        </p:txBody>
      </p:sp>
      <p:sp>
        <p:nvSpPr>
          <p:cNvPr id="2" name="TextBox 1">
            <a:extLst>
              <a:ext uri="{FF2B5EF4-FFF2-40B4-BE49-F238E27FC236}">
                <a16:creationId xmlns:a16="http://schemas.microsoft.com/office/drawing/2014/main" xmlns="" id="{BC5FF468-89CA-4CC9-9D75-F4DE97EE8B18}"/>
              </a:ext>
            </a:extLst>
          </p:cNvPr>
          <p:cNvSpPr txBox="1"/>
          <p:nvPr/>
        </p:nvSpPr>
        <p:spPr>
          <a:xfrm>
            <a:off x="6503848" y="4668413"/>
            <a:ext cx="5173879" cy="415498"/>
          </a:xfrm>
          <a:prstGeom prst="rect">
            <a:avLst/>
          </a:prstGeom>
          <a:noFill/>
        </p:spPr>
        <p:txBody>
          <a:bodyPr wrap="square" rtlCol="0">
            <a:spAutoFit/>
          </a:bodyPr>
          <a:lstStyle/>
          <a:p>
            <a:r>
              <a:rPr lang="en-US" sz="1050" dirty="0">
                <a:solidFill>
                  <a:schemeClr val="tx2"/>
                </a:solidFill>
              </a:rPr>
              <a:t>*Including f</a:t>
            </a:r>
            <a:r>
              <a:rPr lang="en-US" sz="1050" dirty="0"/>
              <a:t>ollow-on drugs, drug plus drug combinations, drug reformulations, drug repositioning, drug plus digital applications and drug plus device combinations</a:t>
            </a:r>
            <a:endParaRPr lang="en-US" sz="1050" dirty="0">
              <a:solidFill>
                <a:schemeClr val="tx2"/>
              </a:solidFill>
            </a:endParaRPr>
          </a:p>
        </p:txBody>
      </p:sp>
      <p:cxnSp>
        <p:nvCxnSpPr>
          <p:cNvPr id="4" name="Straight Connector 3">
            <a:extLst>
              <a:ext uri="{FF2B5EF4-FFF2-40B4-BE49-F238E27FC236}">
                <a16:creationId xmlns:a16="http://schemas.microsoft.com/office/drawing/2014/main" xmlns="" id="{EB33CEB2-64F0-4A40-8CEF-B45E3070BFCE}"/>
              </a:ext>
            </a:extLst>
          </p:cNvPr>
          <p:cNvCxnSpPr/>
          <p:nvPr/>
        </p:nvCxnSpPr>
        <p:spPr>
          <a:xfrm>
            <a:off x="6503849" y="5208092"/>
            <a:ext cx="5164151"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ECD074A1-A7F1-40A7-9E5F-84418F4E4E51}"/>
              </a:ext>
            </a:extLst>
          </p:cNvPr>
          <p:cNvSpPr txBox="1"/>
          <p:nvPr/>
        </p:nvSpPr>
        <p:spPr>
          <a:xfrm>
            <a:off x="6389011" y="2346087"/>
            <a:ext cx="5144403" cy="584775"/>
          </a:xfrm>
          <a:prstGeom prst="rect">
            <a:avLst/>
          </a:prstGeom>
          <a:noFill/>
        </p:spPr>
        <p:txBody>
          <a:bodyPr wrap="square" rtlCol="0">
            <a:spAutoFit/>
          </a:bodyPr>
          <a:lstStyle/>
          <a:p>
            <a:r>
              <a:rPr lang="en-US" sz="1600">
                <a:solidFill>
                  <a:schemeClr val="tx2"/>
                </a:solidFill>
              </a:rPr>
              <a:t>The Whitepaper uses the following terminology in for these innovations-</a:t>
            </a:r>
            <a:endParaRPr lang="en-US" sz="1600" dirty="0">
              <a:solidFill>
                <a:schemeClr val="tx2"/>
              </a:solidFill>
            </a:endParaRPr>
          </a:p>
        </p:txBody>
      </p:sp>
      <p:pic>
        <p:nvPicPr>
          <p:cNvPr id="12" name="Picture 11">
            <a:extLst>
              <a:ext uri="{FF2B5EF4-FFF2-40B4-BE49-F238E27FC236}">
                <a16:creationId xmlns:a16="http://schemas.microsoft.com/office/drawing/2014/main" xmlns="" id="{C1BA770C-C978-4E78-830B-72D8D4F4EF57}"/>
              </a:ext>
            </a:extLst>
          </p:cNvPr>
          <p:cNvPicPr>
            <a:picLocks noChangeAspect="1"/>
          </p:cNvPicPr>
          <p:nvPr/>
        </p:nvPicPr>
        <p:blipFill>
          <a:blip r:embed="rId8"/>
          <a:stretch>
            <a:fillRect/>
          </a:stretch>
        </p:blipFill>
        <p:spPr>
          <a:xfrm>
            <a:off x="453336" y="3438025"/>
            <a:ext cx="5657927" cy="1924061"/>
          </a:xfrm>
          <a:prstGeom prst="rect">
            <a:avLst/>
          </a:prstGeom>
        </p:spPr>
      </p:pic>
    </p:spTree>
    <p:extLst>
      <p:ext uri="{BB962C8B-B14F-4D97-AF65-F5344CB8AC3E}">
        <p14:creationId xmlns:p14="http://schemas.microsoft.com/office/powerpoint/2010/main" val="6145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5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0Q1RJbpSx6oG9x6bJhv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8f9DmwWShCVqAdWf0mjx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AhCsQMNRniVoMeLnn3rV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_o9vOjvNQBarjCrihpNi9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Z_Hq8xX7Tu.B3TOKSGuUC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pHhstkBRTIO3_5LBQlxk8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29yDAiFGR3KtU6oJDu4zQ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szEk3wmQQ0WtcV62mscXU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eaxfSMxkSZ.MvRqUwFsZC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lmLdbE1rS72F.1OT1s13G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vltip.S9OESlX6zB_zH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tJxy2W6BQwaqJ6dTN.XED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3k8hqCcZRWCsUigUpegS2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1EgwNaJXR7qJQK6pf8R6O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0MmhJKemRA6u2tHbxj2jr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1zQb4VSOQpG9lEMhbVwXq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BmangrStSGziiiUKz83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bEnQeVFRBWvfsHNjiXR8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JL_gL9YvT9mWVk8n9MDJU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hz3qwTLTA6.uU2ylc0mk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q9eUmyIuQka7oY3y6x4XH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_dK.m7IQM6cnlKP3Z2J.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Ujjoz15TAOUUrPWfe2aC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ZZ5GHC9SmyuJmvd4jYmb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MkBHR_huS7ysxz6FAHhOE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ueTCkuB7SmmNmy791GAxR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vl6u4udXTPucgkJJE6B0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y3LsLST8T3ih3Oxb80A5G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H6iLVGUQiS_2q45rZKZG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kyPHCmdLQumaVhnxLwujO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8X_R74f.QKWqigHJd0Rxn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_Qfx0.tCS8iNH0lJBkUU4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x7Lp6sNzQoeqwceCfY3CV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MrT4g7_T0G0D5kMtXtA8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5EK8KEflQri1uwV4OWe_d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0L2tTI4FQAGDHVxBXiq2D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ERyF6kXuTdaNtT2SJvWuQ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TzyQOcomRGui2.bY3Uqg3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ZBw7SOXQjaFYeWVnbr9W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9BRW.CcLQN.5hfQ4YtUb5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n_scH9ivRPOpf2rdzAp9M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sEPZMYtQ2mqL0jHcDVAn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4dOEtMiDSmu9o6cOynEQf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yT3VxXz.vS72g8oM6uK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Cg.aBS7.Sl6zyKf1GSYIj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l9.HP91YTOSDJZ0cH5bt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r56ZHoM4TdSEdwmQRUeFX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w_yDoS12RC6JR26o8K80o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JhFF5XpQTi8O5nwapD5r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tVnixjtNQCCZlV9RqXLot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dv0fOhcGSiC0z1E8PrP1B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3PVHB3jaSuWQpVc3DdXC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WAC6Z6wJTL.T_ZOiMr_oT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Nu9AytrwQRCxy0MyR4yjR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PuC5ZIFHSpGhq7eBWwO3H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d7YewkTvSceBYGHHv.ch1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SHOKgVNZScOSFX9ucFxAo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RvrzN6UkQnCB1AiAYQaLw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ArDuoSM_SXKzwNQCmy7Nc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2Cho993yT92RqRYzyrg9_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Eq.T1ESxSC.umik6h5GDZ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ZG84077BSVKt4s0Byv3a7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i38CtTTQqeHJLnhp.PXn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Sy9E9gI4RgSJB9sPPxOV_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M0lFOFp7SUif94.YgyMmN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Ona1v3LTQPyvw3ehiA56m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0Au_zQn5Tn2K_MfJBpopX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lrm79EvSvukqwsOkYMxF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4by3f0.qTIqXDcv1tMgkv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n5Qjl6LEfEfkE1dgsk8f5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GCuT9hWsTf2cGLy3kdt8Z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RaRA_EGAQOe4PySCKcIt6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GdHioVtYTSG9Le8O9Zue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m_xtQsaRNyeuZ2NT1Bhr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ZpdY7qPT9282Vjbaa0hj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NMdCV8YYQOGT86gKwMAaT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nxzDOMlOS_.IH3k9cdQsG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t9Vde4Y2QNSWLp29pvGwW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gIV7S6FbTrGBSMhKMwtak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JmNQzOoaTN6NRB8Ha7FJt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g_lLjepKR8CCpiVSvlW47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EGP0hC.SGGaX9fceia98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6JRNQzRvTXqwsGgoFlHkM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lchUEBxzSQ.B.HuNi8wp4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YXRDaAvISE2dBOS4nXsnG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m1wgELP7QH2YErckyboUi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C7XQoib8SCisHwAzzdQt.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Q0NVEtdhRTiIofAeQlByU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g59nyGMZ6mbIMwqbBLge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wakaf3jRuy5et_zZ1T8U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Krugvwm2RQaADIaz9jfvc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ExeR6OY.Q46CsWz13ST.Q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dNfxX9TRDWDrkBuV5NJ7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ikSjPb11QruaSCuDFScAC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3ZSeU.hHQUuTAlGUEXw.g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mpZ8c3Z2F7ccwJEHXhHow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N6U8KetGS0OWn2LKxCmAB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buGzfI0yRxybipJkwPfKZ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Qp3KV.QbRKy9VOYzvV8px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44s4az8nQu2hQ87S58YSK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0ZJbSwLETga.ayHuvOHd3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PjNm2xq8RLmJS9ehS8R7M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zhzvty13SEqodKnD.Wdq0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F4vK49nIRha4QdGfD8blv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2N0BC0jQvGuIxiJhzdD5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LGhh1BqQRUCRp8ByQ58pH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c7xEVX.KTFqzTVVDDZdeI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iV473rQ4Q0mOXJ9RmjWCz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VeH0lQHvRry_OKAq2C9.p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1K1tfvuvRxGj4vwFH_1AM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jOSvRKVzQYKh8BUkYhGam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MUSqDWaTbOYjYbvWqt7B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xVODeFkRLKbCl0QnKfxf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uIscvWSRT3KQOwb13rZgh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_zt.Fw41SluEVpN8rHEhP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m7KmlqFpRS2C0EqKPO9tA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EQ4rhBVhSGOcPasKrMTps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K4vQ.1qnQOiaPbbrlYk6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2DbvAT6kINjawquDN.Jqw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J.abzvaBSmGUrJkypf6Yl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95skLwzoS3i9rx97ykz9y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ZoqF78FJQo.jOKN_wg6lO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yLExyk4kTsOJfSJ_S0VUV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N7t8WVO8Tf2FDaxekhcD3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rW7uSDbhT8at_3NR_QHB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7jjFD7xxSC2QKWH9JcZDN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ef6WBhwdQAOhiXRkWJjLR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Mjbu4JdnSnGvQ.BTWLZQH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mI5ERkSRQcOtHnkLpxLNn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FC33PrrETOCa.rDkLWAIU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ITHYuqBdTUC5qDgZ3c24W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DpeRNcP2THOHyKMFNpBwA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wk_FW9vhRL6ygd0aizPcB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2otLiqZ0QUKimRJlnUCeu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9l0LXkz1ZAJ56nLX_Dur6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Latbb6odScWj3YFzI7LcH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nXqafT4DQIa_A2H.Rad34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Bkyvy3v8TTiyZHHEp3ke6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YJpHycUrT9.O84tGXzrP1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Fg5KsK9HRa6.YZBjP6VEu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0AHtfpnuS4qzuRli7CUj_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KOR8Xa7ORbygD659vjb9E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fshETYD9Qee49qOsyDs2P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fshETYD9Qee49qOsyDs2P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2nr5_lQQI248fK7JjW3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m62eGCRRQziBgdN6rX7Hb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CYwtjtElRv60F0.tCRP_.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rq6NGDvQRxqm56_T0Ysgh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MSjRLOKSTASo0tYpB91Ua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aq9e_llkSXWvNMVuwHP4Y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pKcHXSdlROec_oxUyc0p6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iY6zORDqRAqcie20p4vHX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myMp53ggR72iYOiBwuZgW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O6XGVQ6MQhOPVnWotDe6.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9XQ9Z8iGRwKTDdHObiSK2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GA49gyefREWtHc1uxF..G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I4yf3x.TTMiqIaiXz0Lid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lnI5eNwA2yfSiXKgoXsX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2pdAapKSQN2LSXiQp854o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NrWUopmWRaKFo27D5n5op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xW9jZR53TtGA2nJXbp6wA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lYl9CDuyQy.4sD03Gw9tx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VVin3pfbSpuyhrJVb3fcj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HH6Vw1y5_KdxJ5P978G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vp.5JdAlSRKElnmvGaNZS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LkH8uuPFTB6lys6oHyV5X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yz6Z2O7bTJu4VCS97CX3K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S3bc2K.URruCe9bepj1P8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6GSbo0J1SbedYiFsvKOjk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XRAV9E3FSMWVjMFwKuI8L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we04IP7gTO6NTDFKyHZ7o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ElsIuIoUQAeAXx3Kz0QzI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eBhw5.nRQKONeNtBRJJHV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K.YfPizHQYS0zZ0gk_m_b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gOQrz9LTLilxAIYC3jph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XerhoKx6S3yfEJBc9sAEQ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DReLfL1.T76TQO4Jyk16g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9cMnNrI2TJaL5ocIBB.L8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Kuc3xpoPQHmK33S.riR22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UuGbu.JgSc6ukMHh3d9tc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d2HvBUqyQOOzzPg7PL5qA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r3SkoMOoRXOmO6P0pRYL5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YR24Miz_SAmfgWyn2S3VN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uSEKTF6JR4GW4DMg1QyeY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P0dDSBvgRe6t7PVl8mBP5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z8APgfL6TFGgqvNmi7PVM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uwAoftYLSsesYWkfD9T4_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RMHS5vSQU2O0fz853bV1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DRvijeCqTkS38wxoFx.0m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EKtflC6_R3Kt6ygb2sOsI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Jj8NEp9pROG1i5Q37T2oH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_tM6s.o8R4OMMI6XdIcKa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Vos1xDmYQWiPrdXAdVDzY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sFgZ5Z7Qfa7Cqp5tpTVt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7_XF_gDSSGpm8HLFcQsM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ucjWJ.owQ7uROVVruOzy7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lm1rOB3_R8meiuDPgh3bi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pKcHXSdlROec_oxUyc0p6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4eV0ExHIR3SWqMG6WThvT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pgHaXF6ITQSVbtfBp.GTf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2AqfCZY7Sneaj9rQXtyiF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I4yf3x.TTMiqIaiXz0Lid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6JfFOxp8KMcPIVUXCleC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FLDIlfZgSUKdcuI_qgC0_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IQaw_9ebS3yKZDqsODqsB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SmrAoAn2T6.rR1PRqXTjC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6DiDmwTTYOctO6vabeLk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LV0G_XXZRe28tJhxp1K0j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2YG_PzbET1epr7hiygfG3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XOyj2bijSnmbTuZnVpT57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Mt5oJU__SxuX9_3dStQZR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GvaldcubTWuzNgtqaYFpp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XtMFoDh7PpD0v00rw6yuP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qB.JJ76PSLOCywGatQyHm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21jJ7LuBSQ6u2Twxhy1iS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R4zhHAg6TamyVWUtoVq5r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4Hw7KNtmR0SsYsAHgcXCl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kte6oSupRze8mT.zp2GHc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CdfkRbF3QKKKlm2WBspmB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OUoQ.zVERE6M9iwye1UWS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c6O0KnWSY2YBVTdWH1hJ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wZl_8SkbSguCrZziq.NOn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nC1HnE_8TZap2sZouIBx0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Eddh0cb6RMqo9xCPBaAFj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3Y5.fZBqQD2Yyb.X29YH.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u0H.BFBSTKG51VJaP0DP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eNqTm.erT2CXJ9Ugsypn9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8A1TJd_vTEeKjgi4KIbM5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8Ec34g.gQGKFAEMUBiY6t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Jx6JLSPoSFqRY_K391LsB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pKcHXSdlROec_oxUyc0p6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q_7THO4nQTGjmEiJjEgBX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j8b9XE5WS1Kpnc1fxBDm5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Iq.nmfXLRbqs9LtaxkMtQ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1wRnZo9yRMOVDAJZvizr_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SlumX4BRFyI3_9qaCXJF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Xbz6tj0.Qt2g8jSMynF7J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kJTk69ubTw2mfFRwuKd7G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O9GEFzMiQki4smJgsPPkw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pKcHXSdlROec_oxUyc0p6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Wrww7JcUTYWyHDEai8_22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KW9x8SamSUyMgjEMDf7Td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Pe_DSQ.oTVi.V5Ew25d29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kMXLobj0TC60A_rNFSc8u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KcHXSdlROec_oxUyc0p6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XavWEDnQ1udON8fLvLY2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d5MjqaTyO7JX2wHDjMi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UvcU0FiTY._rRyo8iBhZ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JP6kurdSJ67G8HVWbRRI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L5QDJ2WWSwew_QnoV4PwE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3FlW151S.O3.zvZWg1Dr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hrfu2GpRYW4K.Zt5WJy6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p6w0xEzSYucHM972rCue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4Jxbw37SW2NuFe9juKgm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RsjKPL5FT7CUgX5.bGF1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bV454LBuSiOfi8UIoe8h.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Gf2iWFpTv2J4AfCvSTPU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89.YsbzSsartjNxnUWLb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epkoB4hTFutNHgrs6ff_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0McA3TLIQpmMy19gXQ9Q3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x4T6ukKRXWgeVBtyh6s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bmGjxXNGT2iSmCyXRZYjz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HRDzstIQxW6zyZBS6rHs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4yLkU61RRCOPimbYjrXu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eUIgsI4WQHCdMAIvEzykN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xHeXzoRQEGHqFgWzp3Jx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C0aLhzS2SnLe0luT3m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wyXTCjUSomNTDkNYd1ZB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48WsaxjkTFC7DPDpJMCZj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7UK.ThyTYCrcEjXgnesx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xIqcfir1SVineLmHEemE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3mhCKDt7PblUgIYonShMx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3Yrb8K_FQkSPWrA9DdGE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GCBE_kqR3.EN4._VjkO6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yiu43oMRoazRsRTKj0zh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nZR2upeRhO04tS4qRs_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ftJ9RLaQDWEbjR6Lm1oB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iuOc8_2STOJK7Lw8jCII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qjMT3SIR_O.ZYUrSncLZ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QCGzXC6Q5CK4A29vp5ua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bF3xDs6TOWRw7cI4Z8k4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n_27JiSmyker0oBqNDj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Zw2C0qjSFm81ceLL.9_.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0IPp8UP2RRaiA5tm16h.E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LyjWhfzRuWdnes_Xt8Mo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KA18Cw.QIueXf6BHxSn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y4UR7wKUQT2nJNULqPR0k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aS1sgDo3Sx2bWymqLCt01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S89bcXDoRtqDXaYl5zv6E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Boot1OeuTOC2FOif6CPYy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AwG_O_ayRmGFnfgJL_DND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7cmxAa6RSQ2ZxD7P5ueWA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R2jNc0W6RqK2Vbv5oqNbp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bjkzkfd.SPWB.3t0y1Mwq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kUqLZO4Q.CCrVnX8X1.Y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o5LVZqd7T0uHK2ofmO_7e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gTQG_elmQTewXfgTmstp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pesfL5xQRqyHHeXwL0el.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JO6Ji1ddQQS5lonwcbhzk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yAsVPRbySnmjrHVPpAB44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K1..n7eGRmyX.eNYwL3nd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tJpnmNERqCfIOfjiUiRf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cgqXigMwRgmqynXWByCFv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2aqlYJLRi2UaQ3U383f3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SLzLNPPFSOOTHp3bxwkhI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k7VPNDISTtqU5vOeZPSlb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RaiQ6x.AQRe_krQCNjttxQ"/>
</p:tagLst>
</file>

<file path=ppt/theme/theme1.xml><?xml version="1.0" encoding="utf-8"?>
<a:theme xmlns:a="http://schemas.openxmlformats.org/drawingml/2006/main" name="IQVIATemplate_WS_1Nov2017">
  <a:themeElements>
    <a:clrScheme name="IQVIA">
      <a:dk1>
        <a:srgbClr val="2B3A42"/>
      </a:dk1>
      <a:lt1>
        <a:sysClr val="window" lastClr="FFFFFF"/>
      </a:lt1>
      <a:dk2>
        <a:srgbClr val="3F5765"/>
      </a:dk2>
      <a:lt2>
        <a:srgbClr val="FFD100"/>
      </a:lt2>
      <a:accent1>
        <a:srgbClr val="00A3E0"/>
      </a:accent1>
      <a:accent2>
        <a:srgbClr val="005587"/>
      </a:accent2>
      <a:accent3>
        <a:srgbClr val="FE8A12"/>
      </a:accent3>
      <a:accent4>
        <a:srgbClr val="43B02A"/>
      </a:accent4>
      <a:accent5>
        <a:srgbClr val="027223"/>
      </a:accent5>
      <a:accent6>
        <a:srgbClr val="00C7B1"/>
      </a:accent6>
      <a:hlink>
        <a:srgbClr val="00A3E0"/>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Template_WS_1Nov2017" id="{966B69FF-FC83-5343-952F-204861B46BF2}" vid="{9BB8CD64-2468-CC48-9AF3-1699D137A879}"/>
    </a:ext>
  </a:extLst>
</a:theme>
</file>

<file path=ppt/theme/theme2.xml><?xml version="1.0" encoding="utf-8"?>
<a:theme xmlns:a="http://schemas.openxmlformats.org/drawingml/2006/main" name="Office Theme">
  <a:themeElements>
    <a:clrScheme name="QuintilesIMS Combo">
      <a:dk1>
        <a:sysClr val="windowText" lastClr="000000"/>
      </a:dk1>
      <a:lt1>
        <a:sysClr val="window" lastClr="FFFFFF"/>
      </a:lt1>
      <a:dk2>
        <a:srgbClr val="333333"/>
      </a:dk2>
      <a:lt2>
        <a:srgbClr val="FFFBEF"/>
      </a:lt2>
      <a:accent1>
        <a:srgbClr val="297DFD"/>
      </a:accent1>
      <a:accent2>
        <a:srgbClr val="004C97"/>
      </a:accent2>
      <a:accent3>
        <a:srgbClr val="ED8B00"/>
      </a:accent3>
      <a:accent4>
        <a:srgbClr val="84BD00"/>
      </a:accent4>
      <a:accent5>
        <a:srgbClr val="43B649"/>
      </a:accent5>
      <a:accent6>
        <a:srgbClr val="864599"/>
      </a:accent6>
      <a:hlink>
        <a:srgbClr val="297DFD"/>
      </a:hlink>
      <a:folHlink>
        <a:srgbClr val="004C9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QuintilesIMS Combo">
      <a:dk1>
        <a:sysClr val="windowText" lastClr="000000"/>
      </a:dk1>
      <a:lt1>
        <a:sysClr val="window" lastClr="FFFFFF"/>
      </a:lt1>
      <a:dk2>
        <a:srgbClr val="333333"/>
      </a:dk2>
      <a:lt2>
        <a:srgbClr val="FFFBEF"/>
      </a:lt2>
      <a:accent1>
        <a:srgbClr val="297DFD"/>
      </a:accent1>
      <a:accent2>
        <a:srgbClr val="004C97"/>
      </a:accent2>
      <a:accent3>
        <a:srgbClr val="ED8B00"/>
      </a:accent3>
      <a:accent4>
        <a:srgbClr val="84BD00"/>
      </a:accent4>
      <a:accent5>
        <a:srgbClr val="43B649"/>
      </a:accent5>
      <a:accent6>
        <a:srgbClr val="864599"/>
      </a:accent6>
      <a:hlink>
        <a:srgbClr val="297DFD"/>
      </a:hlink>
      <a:folHlink>
        <a:srgbClr val="004C9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12A039D5487A42BCC811856A76CA76" ma:contentTypeVersion="10" ma:contentTypeDescription="Create a new document." ma:contentTypeScope="" ma:versionID="80f2406be56f86c614484b8718d483dc">
  <xsd:schema xmlns:xsd="http://www.w3.org/2001/XMLSchema" xmlns:xs="http://www.w3.org/2001/XMLSchema" xmlns:p="http://schemas.microsoft.com/office/2006/metadata/properties" xmlns:ns3="8587e62e-f94a-4d7a-9a3a-dc0d18611791" targetNamespace="http://schemas.microsoft.com/office/2006/metadata/properties" ma:root="true" ma:fieldsID="4e5d771d46598c24860880af4be222f8" ns3:_="">
    <xsd:import namespace="8587e62e-f94a-4d7a-9a3a-dc0d186117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7e62e-f94a-4d7a-9a3a-dc0d18611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11235E-9E80-434A-9B59-772AB10A8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87e62e-f94a-4d7a-9a3a-dc0d18611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D0D321-5A11-4F21-BA19-79C40CBA28C7}">
  <ds:schemaRefs>
    <ds:schemaRef ds:uri="http://schemas.microsoft.com/sharepoint/v3/contenttype/forms"/>
  </ds:schemaRefs>
</ds:datastoreItem>
</file>

<file path=customXml/itemProps3.xml><?xml version="1.0" encoding="utf-8"?>
<ds:datastoreItem xmlns:ds="http://schemas.openxmlformats.org/officeDocument/2006/customXml" ds:itemID="{AEABF369-CD3C-4C06-AD2E-0371EDA84FBC}">
  <ds:schemaRef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8587e62e-f94a-4d7a-9a3a-dc0d186117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IQVIATemplate_WS_1Nov2017</Template>
  <TotalTime>12007</TotalTime>
  <Words>9549</Words>
  <Application>Microsoft Office PowerPoint</Application>
  <PresentationFormat>Widescreen</PresentationFormat>
  <Paragraphs>1372</Paragraphs>
  <Slides>63</Slides>
  <Notes>63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5" baseType="lpstr">
      <vt:lpstr>Malgun Gothic</vt:lpstr>
      <vt:lpstr>ＭＳ Ｐゴシック</vt:lpstr>
      <vt:lpstr>Arial</vt:lpstr>
      <vt:lpstr>Arial Narrow</vt:lpstr>
      <vt:lpstr>Calibri</vt:lpstr>
      <vt:lpstr>Georgia</vt:lpstr>
      <vt:lpstr>Symbol</vt:lpstr>
      <vt:lpstr>Times New Roman</vt:lpstr>
      <vt:lpstr>Verdana</vt:lpstr>
      <vt:lpstr>Wingdings</vt:lpstr>
      <vt:lpstr>IQVIATemplate_WS_1Nov2017</vt:lpstr>
      <vt:lpstr>think-cell Slide</vt:lpstr>
      <vt:lpstr>assessing Person-Centered Therapeutic Innovations</vt:lpstr>
      <vt:lpstr>We explored the need for a new value platform to assess a broad set of healthcare innovations</vt:lpstr>
      <vt:lpstr>In order to address this topic, three key research questions were examined</vt:lpstr>
      <vt:lpstr>These innovations are a significant and important part of the innovation continuum</vt:lpstr>
      <vt:lpstr>These innovations are an established and widely valued component of the overall medical innovation continuum</vt:lpstr>
      <vt:lpstr>They are significant part of the innovation continuum</vt:lpstr>
      <vt:lpstr>Intensity and type of innovation differ by disease area</vt:lpstr>
      <vt:lpstr>Their benefits have been recognised in the literature</vt:lpstr>
      <vt:lpstr>Given the frequency of these innovations and their potential benefits, a new value framework and terminology are proposed</vt:lpstr>
      <vt:lpstr>Differing value perception of these innovations by stakeholders is at odds with general undervaluation of these solutions per HTA and P&amp;R provisions, pointing to a need for reflection</vt:lpstr>
      <vt:lpstr>Perception of value offered by Person-Centered Therapeutic Innovations varies across stakeholders</vt:lpstr>
      <vt:lpstr>HTA decisions tend to be less favourable towards Person-Centered Therapeutic Innovations</vt:lpstr>
      <vt:lpstr>Pricing can also be challenging due to perception of lack of additional value</vt:lpstr>
      <vt:lpstr>The undervaluation of relevant benefits of Person-Centered Therapeutic Innovations can adversely impact patient access</vt:lpstr>
      <vt:lpstr>Shared recognition of usage experience undervaluation contrasts with varying views on how to respond via HTA and P&amp;R</vt:lpstr>
      <vt:lpstr>Proposed recommendations… </vt:lpstr>
      <vt:lpstr>    Case Studies</vt:lpstr>
      <vt:lpstr>Fluticasone furoate / Vilanterol (Relvar Ellipta)</vt:lpstr>
      <vt:lpstr>Relvar Ellipta Case Study: Context</vt:lpstr>
      <vt:lpstr>Relvar Ellipta is the first once-daily inhaled ICS/LABA and received EMA approval in 2013</vt:lpstr>
      <vt:lpstr>Payers did not consider the once daily dosing and associated convenience during the HTA discussions</vt:lpstr>
      <vt:lpstr>PowerPoint Presentation</vt:lpstr>
      <vt:lpstr>Value propositions by Relvar Ellipta are highlighted in green; These value propositions include data from RCTs and RWE</vt:lpstr>
      <vt:lpstr>Out of these value drivers, payers only recognised those in green</vt:lpstr>
      <vt:lpstr>Ease of use &amp; reduced dose burden were key benefits for patients but payers required links to efficacy measures to view them as relevant</vt:lpstr>
      <vt:lpstr>Elvitegravir/cobicistat/emtricitabine/tenofovir alafenamide (Genvoya)</vt:lpstr>
      <vt:lpstr>Genvoya proposed important value for patients, physicians and healthcare systems through the innovation of Tenofovir alafenamide</vt:lpstr>
      <vt:lpstr>Genvoya was reimbursed in multiple countries, however proposed added benefit was generally not fully appreciated</vt:lpstr>
      <vt:lpstr>While payers mentioned the additional safety benefits in their assessment, it did not have a strong impact on HTA decisions</vt:lpstr>
      <vt:lpstr>Genvoya is priced at par or a small discount to Stribild across countries; In France, it launched at a 10% discount to Stribild</vt:lpstr>
      <vt:lpstr>PowerPoint Presentation</vt:lpstr>
      <vt:lpstr>In summary, Genvoya provided the following key value, highlighted in green or yellow, to the healthcare system</vt:lpstr>
      <vt:lpstr>Of the proposed values, values in clinical outcome &amp; cost benefit were recognised but not the value in experience dimension</vt:lpstr>
      <vt:lpstr>Patients view the improvements in safety and reduction in testing of higher importance compared to payers</vt:lpstr>
      <vt:lpstr>Ixazomib (Ninlaro)</vt:lpstr>
      <vt:lpstr>Ninlaro is the first oral proteasome inhibitor used in combination with two other therapies with substantial PFS gains vs. oral doublets Rd</vt:lpstr>
      <vt:lpstr>Only payers in the UK acknowledged the ease of use as a benefit in their HTA reports</vt:lpstr>
      <vt:lpstr>Ninlaro has a price comparable to other treatment in UK and Germany (As of Aug 2018)</vt:lpstr>
      <vt:lpstr>PowerPoint Presentation</vt:lpstr>
      <vt:lpstr>Ninlaro offers proposed benefits across both outcome and experience dimensions</vt:lpstr>
      <vt:lpstr>Of the proposed benefits, clinical outcome &amp; cost benefit were recognised but not the benefits in the experience dimension</vt:lpstr>
      <vt:lpstr>levodopa/carbidopa (Flexilev)</vt:lpstr>
      <vt:lpstr>Flexilev proposed a number of value additions to enhance the experience patients and physicians such as smart dosing</vt:lpstr>
      <vt:lpstr>HTA assessment in Sweden did acknowledge that Flexilev improves QoL but cost and clinical factors were the main drivers</vt:lpstr>
      <vt:lpstr>PowerPoint Presentation</vt:lpstr>
      <vt:lpstr>Value Drivers proposed</vt:lpstr>
      <vt:lpstr>Value drivers recognized by payers</vt:lpstr>
      <vt:lpstr>Patients valued the convenience of Flexilev innovations very highly while most payers did not consider it important</vt:lpstr>
      <vt:lpstr>Rifaximin (Targaxan or Xifaxan)</vt:lpstr>
      <vt:lpstr>Rifaximin, initially indicated for traveller’s diarrhea, was later approved for hepatic encephalopathy </vt:lpstr>
      <vt:lpstr>Rifaximin was reimbursed by NICE but not reimbursed by ZIN due to insufficient economic data</vt:lpstr>
      <vt:lpstr>In the UK &amp; NL, its clinical &amp; patient’s experience values were mentioned; but, in NL, insufficient economic data ruled over it</vt:lpstr>
      <vt:lpstr>Payers mentioned patient related values such as QoL and reduced carer burden but clinical/economic outcomes were decision drivers</vt:lpstr>
      <vt:lpstr>In summary, Targaxan provided the following key value, highlighted in green and yellow, to the healthcare system</vt:lpstr>
      <vt:lpstr>Of the proposed values, values in clinical outcome were fully recognised and some values in Experience partially recognised</vt:lpstr>
      <vt:lpstr>In a few cases, payers would consider the key value propositions, it would only be done if clear economic benefits are shown</vt:lpstr>
      <vt:lpstr>Tramadol plus paracetamol (Zaldiar)</vt:lpstr>
      <vt:lpstr>Austria</vt:lpstr>
      <vt:lpstr>Zaldiar(Ixprim) is a single pill combination of two molecules to provide better patient compliance and convenience</vt:lpstr>
      <vt:lpstr>France</vt:lpstr>
      <vt:lpstr>Zaldiar(Ixprim) is a single pill combination of two molecules which provides better patient compliance and convenience</vt:lpstr>
      <vt:lpstr>Value drivers proposed</vt:lpstr>
      <vt:lpstr>In general, payers did not consider the key value propositions important for their decision making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QuintilesIMS</dc:creator>
  <cp:lastModifiedBy>Zoi Magklara</cp:lastModifiedBy>
  <cp:revision>376</cp:revision>
  <dcterms:created xsi:type="dcterms:W3CDTF">2017-08-11T18:07:11Z</dcterms:created>
  <dcterms:modified xsi:type="dcterms:W3CDTF">2019-11-13T12:36:17Z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0x0101005612A039D5487A42BCC811856A76CA76</vt:lpwstr>
  </property>
</Properties>
</file>