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823" r:id="rId3"/>
  </p:sldMasterIdLst>
  <p:notesMasterIdLst>
    <p:notesMasterId r:id="rId12"/>
  </p:notesMasterIdLst>
  <p:sldIdLst>
    <p:sldId id="256" r:id="rId4"/>
    <p:sldId id="895" r:id="rId5"/>
    <p:sldId id="843" r:id="rId6"/>
    <p:sldId id="894" r:id="rId7"/>
    <p:sldId id="817" r:id="rId8"/>
    <p:sldId id="259" r:id="rId9"/>
    <p:sldId id="818" r:id="rId10"/>
    <p:sldId id="815"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53" autoAdjust="0"/>
    <p:restoredTop sz="94660"/>
  </p:normalViewPr>
  <p:slideViewPr>
    <p:cSldViewPr snapToGrid="0">
      <p:cViewPr varScale="1">
        <p:scale>
          <a:sx n="64" d="100"/>
          <a:sy n="64" d="100"/>
        </p:scale>
        <p:origin x="10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enny.papadonikolaki.SFEEGR\Desktop\My%20documents\Library\&#928;&#913;&#929;&#927;&#933;&#931;&#921;&#913;&#931;&#917;&#921;&#931;\Data%20for%20presentations.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Dimitris%20Alexoglou\Desktop\excel.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60984251968504"/>
          <c:y val="2.7917143731230203E-2"/>
          <c:w val="0.86939015748031501"/>
          <c:h val="0.87208860062657023"/>
        </c:manualLayout>
      </c:layout>
      <c:barChart>
        <c:barDir val="col"/>
        <c:grouping val="stacked"/>
        <c:varyColors val="0"/>
        <c:ser>
          <c:idx val="0"/>
          <c:order val="0"/>
          <c:tx>
            <c:strRef>
              <c:f>'Pharma Expenditure Evol'!$A$3</c:f>
              <c:strCache>
                <c:ptCount val="1"/>
                <c:pt idx="0">
                  <c:v>Net public pharma expenditure</c:v>
                </c:pt>
              </c:strCache>
            </c:strRef>
          </c:tx>
          <c:spPr>
            <a:effectLst>
              <a:outerShdw blurRad="50800" dist="38100" dir="18900000" algn="bl" rotWithShape="0">
                <a:prstClr val="black">
                  <a:alpha val="40000"/>
                </a:prstClr>
              </a:outerShdw>
            </a:effectLst>
          </c:spPr>
          <c:invertIfNegative val="0"/>
          <c:dLbls>
            <c:numFmt formatCode="#,##0" sourceLinked="0"/>
            <c:spPr>
              <a:noFill/>
              <a:ln>
                <a:noFill/>
              </a:ln>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'Pharma Expenditure Evol'!$B$2:$M$2</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'Pharma Expenditure Evol'!$B$3:$M$3</c:f>
              <c:numCache>
                <c:formatCode>_-* #,##0\ "€"_-;\-* #,##0\ "€"_-;_-* "-"??\ "€"_-;_-@_-</c:formatCode>
                <c:ptCount val="12"/>
                <c:pt idx="0">
                  <c:v>5108000000</c:v>
                </c:pt>
                <c:pt idx="1">
                  <c:v>4522000000</c:v>
                </c:pt>
                <c:pt idx="2">
                  <c:v>3750000000</c:v>
                </c:pt>
                <c:pt idx="3">
                  <c:v>2880000000</c:v>
                </c:pt>
                <c:pt idx="4">
                  <c:v>2371000000</c:v>
                </c:pt>
                <c:pt idx="5">
                  <c:v>2000000000</c:v>
                </c:pt>
                <c:pt idx="6">
                  <c:v>2000000000</c:v>
                </c:pt>
                <c:pt idx="7">
                  <c:v>1945000000</c:v>
                </c:pt>
                <c:pt idx="8">
                  <c:v>1945000000</c:v>
                </c:pt>
                <c:pt idx="9">
                  <c:v>1945000000</c:v>
                </c:pt>
                <c:pt idx="10">
                  <c:v>1945000000</c:v>
                </c:pt>
                <c:pt idx="11">
                  <c:v>2001000000</c:v>
                </c:pt>
              </c:numCache>
            </c:numRef>
          </c:val>
          <c:extLst>
            <c:ext xmlns:c16="http://schemas.microsoft.com/office/drawing/2014/chart" uri="{C3380CC4-5D6E-409C-BE32-E72D297353CC}">
              <c16:uniqueId val="{00000000-3A4C-4980-97F8-31B9BF310664}"/>
            </c:ext>
          </c:extLst>
        </c:ser>
        <c:ser>
          <c:idx val="1"/>
          <c:order val="1"/>
          <c:tx>
            <c:strRef>
              <c:f>'Pharma Expenditure Evol'!$A$4</c:f>
              <c:strCache>
                <c:ptCount val="1"/>
                <c:pt idx="0">
                  <c:v>Rebates</c:v>
                </c:pt>
              </c:strCache>
            </c:strRef>
          </c:tx>
          <c:spPr>
            <a:solidFill>
              <a:srgbClr val="00B050"/>
            </a:solidFill>
          </c:spPr>
          <c:invertIfNegative val="0"/>
          <c:dLbls>
            <c:dLbl>
              <c:idx val="6"/>
              <c:tx>
                <c:rich>
                  <a:bodyPr/>
                  <a:lstStyle/>
                  <a:p>
                    <a:r>
                      <a:rPr lang="en-US" dirty="0"/>
                      <a:t> 300</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A4C-4980-97F8-31B9BF310664}"/>
                </c:ext>
              </c:extLst>
            </c:dLbl>
            <c:numFmt formatCode="#,##0" sourceLinked="0"/>
            <c:spPr>
              <a:noFill/>
              <a:ln>
                <a:noFill/>
              </a:ln>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'Pharma Expenditure Evol'!$B$2:$M$2</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'Pharma Expenditure Evol'!$B$4:$M$4</c:f>
              <c:numCache>
                <c:formatCode>General</c:formatCode>
                <c:ptCount val="12"/>
                <c:pt idx="3" formatCode="_-* #,##0\ &quot;€&quot;_-;\-* #,##0\ &quot;€&quot;_-;_-* &quot;-&quot;??\ &quot;€&quot;_-;_-@_-">
                  <c:v>193220016</c:v>
                </c:pt>
                <c:pt idx="4" formatCode="_-* #,##0\ &quot;€&quot;_-;\-* #,##0\ &quot;€&quot;_-;_-* &quot;-&quot;??\ &quot;€&quot;_-;_-@_-">
                  <c:v>176820168</c:v>
                </c:pt>
                <c:pt idx="5" formatCode="_-* #,##0\ &quot;€&quot;_-;\-* #,##0\ &quot;€&quot;_-;_-* &quot;-&quot;??\ &quot;€&quot;_-;_-@_-">
                  <c:v>226353366</c:v>
                </c:pt>
                <c:pt idx="6" formatCode="_-* #,##0\ &quot;€&quot;_-;\-* #,##0\ &quot;€&quot;_-;_-* &quot;-&quot;??\ &quot;€&quot;_-;_-@_-">
                  <c:v>300000000</c:v>
                </c:pt>
                <c:pt idx="7" formatCode="_-* #,##0\ &quot;€&quot;_-;\-* #,##0\ &quot;€&quot;_-;_-* &quot;-&quot;??\ &quot;€&quot;_-;_-@_-">
                  <c:v>300000000</c:v>
                </c:pt>
                <c:pt idx="8" formatCode="_-* #,##0\ &quot;€&quot;_-;\-* #,##0\ &quot;€&quot;_-;_-* &quot;-&quot;??\ &quot;€&quot;_-;_-@_-">
                  <c:v>415000000</c:v>
                </c:pt>
                <c:pt idx="9" formatCode="_-* #,##0\ &quot;€&quot;_-;\-* #,##0\ &quot;€&quot;_-;_-* &quot;-&quot;??\ &quot;€&quot;_-;_-@_-">
                  <c:v>450000000</c:v>
                </c:pt>
                <c:pt idx="10" formatCode="_-* #,##0\ &quot;€&quot;_-;\-* #,##0\ &quot;€&quot;_-;_-* &quot;-&quot;??\ &quot;€&quot;_-;_-@_-">
                  <c:v>518000000</c:v>
                </c:pt>
                <c:pt idx="11" formatCode="_-* #,##0\ &quot;€&quot;_-;\-* #,##0\ &quot;€&quot;_-;_-* &quot;-&quot;??\ &quot;€&quot;_-;_-@_-">
                  <c:v>539000000</c:v>
                </c:pt>
              </c:numCache>
            </c:numRef>
          </c:val>
          <c:extLst>
            <c:ext xmlns:c16="http://schemas.microsoft.com/office/drawing/2014/chart" uri="{C3380CC4-5D6E-409C-BE32-E72D297353CC}">
              <c16:uniqueId val="{00000002-3A4C-4980-97F8-31B9BF310664}"/>
            </c:ext>
          </c:extLst>
        </c:ser>
        <c:ser>
          <c:idx val="2"/>
          <c:order val="2"/>
          <c:tx>
            <c:strRef>
              <c:f>'Pharma Expenditure Evol'!$A$5</c:f>
              <c:strCache>
                <c:ptCount val="1"/>
                <c:pt idx="0">
                  <c:v>Clawback</c:v>
                </c:pt>
              </c:strCache>
            </c:strRef>
          </c:tx>
          <c:spPr>
            <a:solidFill>
              <a:srgbClr val="FF0000"/>
            </a:solidFill>
          </c:spPr>
          <c:invertIfNegative val="0"/>
          <c:dLbls>
            <c:dLbl>
              <c:idx val="3"/>
              <c:layout>
                <c:manualLayout>
                  <c:x val="0"/>
                  <c:y val="-2.467750981491867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A4C-4980-97F8-31B9BF310664}"/>
                </c:ext>
              </c:extLst>
            </c:dLbl>
            <c:dLbl>
              <c:idx val="4"/>
              <c:layout>
                <c:manualLayout>
                  <c:x val="0"/>
                  <c:y val="-2.916432978126752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A4C-4980-97F8-31B9BF310664}"/>
                </c:ext>
              </c:extLst>
            </c:dLbl>
            <c:dLbl>
              <c:idx val="5"/>
              <c:layout>
                <c:manualLayout>
                  <c:x val="0"/>
                  <c:y val="-2.467750981491867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A4C-4980-97F8-31B9BF310664}"/>
                </c:ext>
              </c:extLst>
            </c:dLbl>
            <c:dLbl>
              <c:idx val="6"/>
              <c:layout>
                <c:manualLayout>
                  <c:x val="0"/>
                  <c:y val="-2.2434099831744252E-2"/>
                </c:manualLayout>
              </c:layout>
              <c:tx>
                <c:rich>
                  <a:bodyPr/>
                  <a:lstStyle/>
                  <a:p>
                    <a:r>
                      <a:rPr lang="en-US" dirty="0"/>
                      <a:t> 320</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A4C-4980-97F8-31B9BF310664}"/>
                </c:ext>
              </c:extLst>
            </c:dLbl>
            <c:dLbl>
              <c:idx val="7"/>
              <c:layout>
                <c:manualLayout>
                  <c:x val="-1.0339441126569638E-16"/>
                  <c:y val="-2.243409983174425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A4C-4980-97F8-31B9BF310664}"/>
                </c:ext>
              </c:extLst>
            </c:dLbl>
            <c:numFmt formatCode="#,##0" sourceLinked="0"/>
            <c:spPr>
              <a:noFill/>
              <a:ln w="19050">
                <a:noFill/>
              </a:ln>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'Pharma Expenditure Evol'!$B$2:$M$2</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'Pharma Expenditure Evol'!$B$5:$M$5</c:f>
              <c:numCache>
                <c:formatCode>General</c:formatCode>
                <c:ptCount val="12"/>
                <c:pt idx="3" formatCode="_-* #,##0\ &quot;€&quot;_-;\-* #,##0\ &quot;€&quot;_-;_-* &quot;-&quot;??\ &quot;€&quot;_-;_-@_-">
                  <c:v>78980746</c:v>
                </c:pt>
                <c:pt idx="4" formatCode="_-* #,##0\ &quot;€&quot;_-;\-* #,##0\ &quot;€&quot;_-;_-* &quot;-&quot;??\ &quot;€&quot;_-;_-@_-">
                  <c:v>152473114</c:v>
                </c:pt>
                <c:pt idx="5" formatCode="_-* #,##0\ &quot;€&quot;_-;\-* #,##0\ &quot;€&quot;_-;_-* &quot;-&quot;??\ &quot;€&quot;_-;_-@_-">
                  <c:v>201833399</c:v>
                </c:pt>
                <c:pt idx="6" formatCode="_-* #,##0\ &quot;€&quot;_-;\-* #,##0\ &quot;€&quot;_-;_-* &quot;-&quot;??\ &quot;€&quot;_-;_-@_-">
                  <c:v>320000000</c:v>
                </c:pt>
                <c:pt idx="7" formatCode="_-* #,##0\ &quot;€&quot;_-;\-* #,##0\ &quot;€&quot;_-;_-* &quot;-&quot;??\ &quot;€&quot;_-;_-@_-">
                  <c:v>451000000</c:v>
                </c:pt>
                <c:pt idx="8" formatCode="_-* #,##0\ &quot;€&quot;_-;\-* #,##0\ &quot;€&quot;_-;_-* &quot;-&quot;??\ &quot;€&quot;_-;_-@_-">
                  <c:v>478000000</c:v>
                </c:pt>
                <c:pt idx="9" formatCode="_-* #,##0\ &quot;€&quot;_-;\-* #,##0\ &quot;€&quot;_-;_-* &quot;-&quot;??\ &quot;€&quot;_-;_-@_-">
                  <c:v>572000000</c:v>
                </c:pt>
                <c:pt idx="10" formatCode="_-* #,##0\ &quot;€&quot;_-;\-* #,##0\ &quot;€&quot;_-;_-* &quot;-&quot;??\ &quot;€&quot;_-;_-@_-">
                  <c:v>796000000</c:v>
                </c:pt>
                <c:pt idx="11" formatCode="_-* #,##0\ &quot;€&quot;_-;\-* #,##0\ &quot;€&quot;_-;_-* &quot;-&quot;??\ &quot;€&quot;_-;_-@_-">
                  <c:v>922000000</c:v>
                </c:pt>
              </c:numCache>
            </c:numRef>
          </c:val>
          <c:extLst>
            <c:ext xmlns:c16="http://schemas.microsoft.com/office/drawing/2014/chart" uri="{C3380CC4-5D6E-409C-BE32-E72D297353CC}">
              <c16:uniqueId val="{00000008-3A4C-4980-97F8-31B9BF310664}"/>
            </c:ext>
          </c:extLst>
        </c:ser>
        <c:dLbls>
          <c:dLblPos val="ctr"/>
          <c:showLegendKey val="0"/>
          <c:showVal val="1"/>
          <c:showCatName val="0"/>
          <c:showSerName val="0"/>
          <c:showPercent val="0"/>
          <c:showBubbleSize val="0"/>
        </c:dLbls>
        <c:gapWidth val="75"/>
        <c:overlap val="100"/>
        <c:axId val="139565456"/>
        <c:axId val="139556208"/>
      </c:barChart>
      <c:catAx>
        <c:axId val="139565456"/>
        <c:scaling>
          <c:orientation val="minMax"/>
        </c:scaling>
        <c:delete val="0"/>
        <c:axPos val="b"/>
        <c:numFmt formatCode="General" sourceLinked="1"/>
        <c:majorTickMark val="none"/>
        <c:minorTickMark val="none"/>
        <c:tickLblPos val="nextTo"/>
        <c:txPr>
          <a:bodyPr/>
          <a:lstStyle/>
          <a:p>
            <a:pPr>
              <a:defRPr sz="900"/>
            </a:pPr>
            <a:endParaRPr lang="en-US"/>
          </a:p>
        </c:txPr>
        <c:crossAx val="139556208"/>
        <c:crossesAt val="0"/>
        <c:auto val="1"/>
        <c:lblAlgn val="ctr"/>
        <c:lblOffset val="100"/>
        <c:noMultiLvlLbl val="0"/>
      </c:catAx>
      <c:valAx>
        <c:axId val="139556208"/>
        <c:scaling>
          <c:orientation val="minMax"/>
          <c:min val="0"/>
        </c:scaling>
        <c:delete val="0"/>
        <c:axPos val="l"/>
        <c:numFmt formatCode="#,##0\ _€" sourceLinked="0"/>
        <c:majorTickMark val="out"/>
        <c:minorTickMark val="none"/>
        <c:tickLblPos val="nextTo"/>
        <c:txPr>
          <a:bodyPr/>
          <a:lstStyle/>
          <a:p>
            <a:pPr>
              <a:defRPr sz="800"/>
            </a:pPr>
            <a:endParaRPr lang="en-US"/>
          </a:p>
        </c:txPr>
        <c:crossAx val="139565456"/>
        <c:crosses val="autoZero"/>
        <c:crossBetween val="between"/>
        <c:dispUnits>
          <c:builtInUnit val="millions"/>
          <c:dispUnitsLbl>
            <c:tx>
              <c:rich>
                <a:bodyPr/>
                <a:lstStyle/>
                <a:p>
                  <a:pPr>
                    <a:defRPr/>
                  </a:pPr>
                  <a:r>
                    <a:rPr lang="en-US"/>
                    <a:t>Mil</a:t>
                  </a:r>
                  <a:r>
                    <a:rPr lang="el-GR"/>
                    <a:t>.</a:t>
                  </a:r>
                  <a:r>
                    <a:rPr lang="el-GR" baseline="0"/>
                    <a:t> €</a:t>
                  </a:r>
                  <a:endParaRPr lang="en-US"/>
                </a:p>
              </c:rich>
            </c:tx>
          </c:dispUnitsLbl>
        </c:dispUnits>
      </c:valAx>
    </c:plotArea>
    <c:legend>
      <c:legendPos val="b"/>
      <c:layout>
        <c:manualLayout>
          <c:xMode val="edge"/>
          <c:yMode val="edge"/>
          <c:x val="0.30828954673356662"/>
          <c:y val="0.91740176970619192"/>
          <c:w val="0.38342078560603027"/>
          <c:h val="8.259823029380807E-2"/>
        </c:manualLayout>
      </c:layout>
      <c:overlay val="0"/>
      <c:txPr>
        <a:bodyPr/>
        <a:lstStyle/>
        <a:p>
          <a:pPr>
            <a:defRPr sz="9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0254420752150508E-2"/>
          <c:y val="1.3795969175981821E-2"/>
          <c:w val="0.94636358411402954"/>
          <c:h val="0.85056466463760139"/>
        </c:manualLayout>
      </c:layout>
      <c:barChart>
        <c:barDir val="col"/>
        <c:grouping val="stacked"/>
        <c:varyColors val="0"/>
        <c:ser>
          <c:idx val="0"/>
          <c:order val="0"/>
          <c:tx>
            <c:strRef>
              <c:f>Sheet1!$A$2</c:f>
              <c:strCache>
                <c:ptCount val="1"/>
                <c:pt idx="0">
                  <c:v>ΔΑΠΑΝΗ ΕΣΥ</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Sheet1!$B$1:$M$1</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Sheet1!$B$2:$M$2</c:f>
              <c:numCache>
                <c:formatCode>General</c:formatCode>
                <c:ptCount val="12"/>
                <c:pt idx="0">
                  <c:v>1252</c:v>
                </c:pt>
                <c:pt idx="1">
                  <c:v>1084</c:v>
                </c:pt>
                <c:pt idx="2">
                  <c:v>832</c:v>
                </c:pt>
                <c:pt idx="3">
                  <c:v>761</c:v>
                </c:pt>
                <c:pt idx="4">
                  <c:v>642</c:v>
                </c:pt>
                <c:pt idx="5">
                  <c:v>543</c:v>
                </c:pt>
                <c:pt idx="6">
                  <c:v>489</c:v>
                </c:pt>
                <c:pt idx="7">
                  <c:v>523</c:v>
                </c:pt>
                <c:pt idx="8">
                  <c:v>485</c:v>
                </c:pt>
                <c:pt idx="9">
                  <c:v>455</c:v>
                </c:pt>
                <c:pt idx="10">
                  <c:v>500</c:v>
                </c:pt>
                <c:pt idx="11">
                  <c:v>511</c:v>
                </c:pt>
              </c:numCache>
            </c:numRef>
          </c:val>
          <c:extLst>
            <c:ext xmlns:c16="http://schemas.microsoft.com/office/drawing/2014/chart" uri="{C3380CC4-5D6E-409C-BE32-E72D297353CC}">
              <c16:uniqueId val="{00000000-7890-450A-A884-B57592FAEDE1}"/>
            </c:ext>
          </c:extLst>
        </c:ser>
        <c:ser>
          <c:idx val="1"/>
          <c:order val="1"/>
          <c:tx>
            <c:strRef>
              <c:f>Sheet1!$A$3</c:f>
              <c:strCache>
                <c:ptCount val="1"/>
                <c:pt idx="0">
                  <c:v>ΔΑΠΑΝΗ ΕΟΠΥΥ</c:v>
                </c:pt>
              </c:strCache>
            </c:strRef>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Sheet1!$B$1:$M$1</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Sheet1!$B$3:$M$3</c:f>
              <c:numCache>
                <c:formatCode>General</c:formatCode>
                <c:ptCount val="12"/>
                <c:pt idx="4">
                  <c:v>118</c:v>
                </c:pt>
                <c:pt idx="5">
                  <c:v>209</c:v>
                </c:pt>
                <c:pt idx="6">
                  <c:v>273</c:v>
                </c:pt>
                <c:pt idx="7">
                  <c:v>67</c:v>
                </c:pt>
                <c:pt idx="8">
                  <c:v>82</c:v>
                </c:pt>
                <c:pt idx="9">
                  <c:v>82</c:v>
                </c:pt>
                <c:pt idx="10">
                  <c:v>83</c:v>
                </c:pt>
                <c:pt idx="11">
                  <c:v>87</c:v>
                </c:pt>
              </c:numCache>
            </c:numRef>
          </c:val>
          <c:extLst>
            <c:ext xmlns:c16="http://schemas.microsoft.com/office/drawing/2014/chart" uri="{C3380CC4-5D6E-409C-BE32-E72D297353CC}">
              <c16:uniqueId val="{00000001-7890-450A-A884-B57592FAEDE1}"/>
            </c:ext>
          </c:extLst>
        </c:ser>
        <c:ser>
          <c:idx val="2"/>
          <c:order val="2"/>
          <c:tx>
            <c:strRef>
              <c:f>Sheet1!$A$4</c:f>
              <c:strCache>
                <c:ptCount val="1"/>
                <c:pt idx="0">
                  <c:v>ΣΥΝΟΛΙΚΕΣ ΕΠΙΣΤΡΟΦΕΣ</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highlight>
                      <a:srgbClr val="FF0000"/>
                    </a:highligh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Sheet1!$B$1:$M$1</c:f>
              <c:strCache>
                <c:ptCount val="12"/>
                <c:pt idx="0">
                  <c:v>2009</c:v>
                </c:pt>
                <c:pt idx="1">
                  <c:v>2010</c:v>
                </c:pt>
                <c:pt idx="2">
                  <c:v>2011</c:v>
                </c:pt>
                <c:pt idx="3">
                  <c:v>2012</c:v>
                </c:pt>
                <c:pt idx="4">
                  <c:v>2013</c:v>
                </c:pt>
                <c:pt idx="5">
                  <c:v>2014</c:v>
                </c:pt>
                <c:pt idx="6">
                  <c:v>2015</c:v>
                </c:pt>
                <c:pt idx="7">
                  <c:v>2016</c:v>
                </c:pt>
                <c:pt idx="8">
                  <c:v>2017</c:v>
                </c:pt>
                <c:pt idx="9">
                  <c:v>2018</c:v>
                </c:pt>
                <c:pt idx="10">
                  <c:v>2019</c:v>
                </c:pt>
                <c:pt idx="11">
                  <c:v>2020*</c:v>
                </c:pt>
              </c:strCache>
            </c:strRef>
          </c:cat>
          <c:val>
            <c:numRef>
              <c:f>Sheet1!$B$4:$M$4</c:f>
              <c:numCache>
                <c:formatCode>General</c:formatCode>
                <c:ptCount val="12"/>
                <c:pt idx="7">
                  <c:v>206</c:v>
                </c:pt>
                <c:pt idx="8">
                  <c:v>357</c:v>
                </c:pt>
                <c:pt idx="9">
                  <c:v>476</c:v>
                </c:pt>
                <c:pt idx="10">
                  <c:v>546</c:v>
                </c:pt>
                <c:pt idx="11">
                  <c:v>589</c:v>
                </c:pt>
              </c:numCache>
            </c:numRef>
          </c:val>
          <c:extLst>
            <c:ext xmlns:c16="http://schemas.microsoft.com/office/drawing/2014/chart" uri="{C3380CC4-5D6E-409C-BE32-E72D297353CC}">
              <c16:uniqueId val="{00000002-7890-450A-A884-B57592FAEDE1}"/>
            </c:ext>
          </c:extLst>
        </c:ser>
        <c:dLbls>
          <c:showLegendKey val="0"/>
          <c:showVal val="1"/>
          <c:showCatName val="0"/>
          <c:showSerName val="0"/>
          <c:showPercent val="0"/>
          <c:showBubbleSize val="0"/>
        </c:dLbls>
        <c:gapWidth val="150"/>
        <c:overlap val="100"/>
        <c:axId val="1012038271"/>
        <c:axId val="521454431"/>
      </c:barChart>
      <c:catAx>
        <c:axId val="101203827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521454431"/>
        <c:crosses val="autoZero"/>
        <c:auto val="1"/>
        <c:lblAlgn val="ctr"/>
        <c:lblOffset val="100"/>
        <c:noMultiLvlLbl val="0"/>
      </c:catAx>
      <c:valAx>
        <c:axId val="521454431"/>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012038271"/>
        <c:crosses val="autoZero"/>
        <c:crossBetween val="between"/>
      </c:valAx>
      <c:spPr>
        <a:noFill/>
        <a:ln>
          <a:noFill/>
        </a:ln>
        <a:effectLst/>
      </c:spPr>
    </c:plotArea>
    <c:legend>
      <c:legendPos val="b"/>
      <c:layout>
        <c:manualLayout>
          <c:xMode val="edge"/>
          <c:yMode val="edge"/>
          <c:x val="0.31110935494377073"/>
          <c:y val="0.95457980490041205"/>
          <c:w val="0.37534820008812769"/>
          <c:h val="4.542019509958789E-2"/>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0.87835</cdr:x>
      <cdr:y>0.95835</cdr:y>
    </cdr:from>
    <cdr:to>
      <cdr:x>0.97161</cdr:x>
      <cdr:y>1</cdr:y>
    </cdr:to>
    <cdr:sp macro="" textlink="">
      <cdr:nvSpPr>
        <cdr:cNvPr id="2" name="Rectangle 1">
          <a:extLst xmlns:a="http://schemas.openxmlformats.org/drawingml/2006/main">
            <a:ext uri="{FF2B5EF4-FFF2-40B4-BE49-F238E27FC236}">
              <a16:creationId xmlns:a16="http://schemas.microsoft.com/office/drawing/2014/main" id="{BDB766E9-27AF-4577-9868-C21BA2A957A2}"/>
            </a:ext>
          </a:extLst>
        </cdr:cNvPr>
        <cdr:cNvSpPr/>
      </cdr:nvSpPr>
      <cdr:spPr>
        <a:xfrm xmlns:a="http://schemas.openxmlformats.org/drawingml/2006/main">
          <a:off x="9169399" y="4845579"/>
          <a:ext cx="973667" cy="210608"/>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l-GR" sz="1000" dirty="0">
              <a:solidFill>
                <a:schemeClr val="tx1"/>
              </a:solidFill>
            </a:rPr>
            <a:t>* πρόβλεψη</a:t>
          </a:r>
          <a:endParaRPr lang="en-US" sz="1000"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DEFFF5-EAE2-4FEA-BD03-65E60EEFE765}" type="datetimeFigureOut">
              <a:rPr lang="en-GB" smtClean="0"/>
              <a:t>08/12/2020</a:t>
            </a:fld>
            <a:endParaRPr lang="en-GB"/>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9DEE15-4915-45F6-8264-1402A6768D76}" type="slidenum">
              <a:rPr lang="en-GB" smtClean="0"/>
              <a:t>‹#›</a:t>
            </a:fld>
            <a:endParaRPr lang="en-GB"/>
          </a:p>
        </p:txBody>
      </p:sp>
    </p:spTree>
    <p:extLst>
      <p:ext uri="{BB962C8B-B14F-4D97-AF65-F5344CB8AC3E}">
        <p14:creationId xmlns:p14="http://schemas.microsoft.com/office/powerpoint/2010/main" val="4082929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E8CDA0B-D969-46B9-99DF-56D04CEFEAAD}" type="slidenum">
              <a:rPr lang="en-US" smtClean="0"/>
              <a:t>5</a:t>
            </a:fld>
            <a:endParaRPr lang="en-US"/>
          </a:p>
        </p:txBody>
      </p:sp>
    </p:spTree>
    <p:extLst>
      <p:ext uri="{BB962C8B-B14F-4D97-AF65-F5344CB8AC3E}">
        <p14:creationId xmlns:p14="http://schemas.microsoft.com/office/powerpoint/2010/main" val="3224596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08846" y="2130426"/>
            <a:ext cx="9968753" cy="1470025"/>
          </a:xfrm>
        </p:spPr>
        <p:txBody>
          <a:bodyPr/>
          <a:lstStyle>
            <a:lvl1pPr>
              <a:defRPr b="1"/>
            </a:lvl1pPr>
          </a:lstStyle>
          <a:p>
            <a:r>
              <a:rPr lang="el-GR"/>
              <a:t>Κάντε κλικ για να επεξεργαστείτε τον τίτλο υποδείγματος</a:t>
            </a:r>
            <a:endParaRPr lang="el-GR" dirty="0"/>
          </a:p>
        </p:txBody>
      </p:sp>
      <p:sp>
        <p:nvSpPr>
          <p:cNvPr id="3" name="2 - Υπότιτλος"/>
          <p:cNvSpPr>
            <a:spLocks noGrp="1"/>
          </p:cNvSpPr>
          <p:nvPr>
            <p:ph type="subTitle" idx="1"/>
          </p:nvPr>
        </p:nvSpPr>
        <p:spPr>
          <a:xfrm>
            <a:off x="1308846" y="3868271"/>
            <a:ext cx="85344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val="1143016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defRPr sz="2200"/>
            </a:lvl1pPr>
          </a:lstStyle>
          <a:p>
            <a:r>
              <a:rPr lang="el-GR"/>
              <a:t>Κάντε κλικ για να επεξεργαστείτε τον τίτλο υποδείγματος</a:t>
            </a:r>
            <a:endParaRPr lang="el-GR" dirty="0"/>
          </a:p>
        </p:txBody>
      </p:sp>
      <p:sp>
        <p:nvSpPr>
          <p:cNvPr id="3" name="2 - Θέση κατακόρυφου κειμένου"/>
          <p:cNvSpPr>
            <a:spLocks noGrp="1"/>
          </p:cNvSpPr>
          <p:nvPr>
            <p:ph type="body" orient="vert" idx="1"/>
          </p:nvPr>
        </p:nvSpPr>
        <p:spPr/>
        <p:txBody>
          <a:bodyPr vert="eaVert">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ημερομηνίας"/>
          <p:cNvSpPr>
            <a:spLocks noGrp="1"/>
          </p:cNvSpPr>
          <p:nvPr>
            <p:ph type="dt" sz="half" idx="10"/>
          </p:nvPr>
        </p:nvSpPr>
        <p:spPr>
          <a:xfrm>
            <a:off x="609600" y="6356351"/>
            <a:ext cx="2844800" cy="365125"/>
          </a:xfrm>
          <a:prstGeom prst="rect">
            <a:avLst/>
          </a:prstGeom>
        </p:spPr>
        <p:txBody>
          <a:bodyPr/>
          <a:lstStyle/>
          <a:p>
            <a:fld id="{995B9CAC-BA4F-41C2-9CDC-85BE388EDBD7}" type="datetimeFigureOut">
              <a:rPr lang="en-GB" smtClean="0"/>
              <a:t>08/12/2020</a:t>
            </a:fld>
            <a:endParaRPr lang="en-GB"/>
          </a:p>
        </p:txBody>
      </p:sp>
      <p:sp>
        <p:nvSpPr>
          <p:cNvPr id="5" name="4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5 - Θέση αριθμού διαφάνειας"/>
          <p:cNvSpPr>
            <a:spLocks noGrp="1"/>
          </p:cNvSpPr>
          <p:nvPr>
            <p:ph type="sldNum" sz="quarter" idx="12"/>
          </p:nvPr>
        </p:nvSpPr>
        <p:spPr/>
        <p:txBody>
          <a:bodyPr/>
          <a:lstStyle/>
          <a:p>
            <a:fld id="{AA0F3EBE-C02C-4000-B5C4-670732A2B281}" type="slidenum">
              <a:rPr lang="en-GB" smtClean="0"/>
              <a:t>‹#›</a:t>
            </a:fld>
            <a:endParaRPr lang="en-GB"/>
          </a:p>
        </p:txBody>
      </p:sp>
    </p:spTree>
    <p:extLst>
      <p:ext uri="{BB962C8B-B14F-4D97-AF65-F5344CB8AC3E}">
        <p14:creationId xmlns:p14="http://schemas.microsoft.com/office/powerpoint/2010/main" val="2822773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8839200" y="274639"/>
            <a:ext cx="2743200" cy="5851525"/>
          </a:xfrm>
        </p:spPr>
        <p:txBody>
          <a:bodyPr vert="eaVert">
            <a:normAutofit/>
          </a:bodyPr>
          <a:lstStyle>
            <a:lvl1pPr>
              <a:defRPr sz="2200"/>
            </a:lvl1pPr>
          </a:lstStyle>
          <a:p>
            <a:r>
              <a:rPr lang="el-GR" dirty="0" err="1"/>
              <a:t>Kλικ</a:t>
            </a:r>
            <a:r>
              <a:rPr lang="el-GR" dirty="0"/>
              <a:t> για επεξεργασία του τ</a:t>
            </a:r>
            <a:r>
              <a:rPr lang="en-US" dirty="0"/>
              <a:t>A</a:t>
            </a:r>
            <a:r>
              <a:rPr lang="el-GR" dirty="0" err="1"/>
              <a:t>ίτλου</a:t>
            </a:r>
            <a:endParaRPr lang="el-GR" dirty="0"/>
          </a:p>
        </p:txBody>
      </p:sp>
      <p:sp>
        <p:nvSpPr>
          <p:cNvPr id="3" name="2 - Θέση κατακόρυφου κειμένου"/>
          <p:cNvSpPr>
            <a:spLocks noGrp="1"/>
          </p:cNvSpPr>
          <p:nvPr>
            <p:ph type="body" orient="vert" idx="1"/>
          </p:nvPr>
        </p:nvSpPr>
        <p:spPr>
          <a:xfrm>
            <a:off x="609600" y="274639"/>
            <a:ext cx="8026400" cy="5851525"/>
          </a:xfrm>
        </p:spPr>
        <p:txBody>
          <a:bodyPr vert="eaVert">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ημερομηνίας"/>
          <p:cNvSpPr>
            <a:spLocks noGrp="1"/>
          </p:cNvSpPr>
          <p:nvPr>
            <p:ph type="dt" sz="half" idx="10"/>
          </p:nvPr>
        </p:nvSpPr>
        <p:spPr>
          <a:xfrm>
            <a:off x="609600" y="6356351"/>
            <a:ext cx="2844800" cy="365125"/>
          </a:xfrm>
          <a:prstGeom prst="rect">
            <a:avLst/>
          </a:prstGeom>
        </p:spPr>
        <p:txBody>
          <a:bodyPr/>
          <a:lstStyle/>
          <a:p>
            <a:fld id="{995B9CAC-BA4F-41C2-9CDC-85BE388EDBD7}" type="datetimeFigureOut">
              <a:rPr lang="en-GB" smtClean="0"/>
              <a:t>08/12/2020</a:t>
            </a:fld>
            <a:endParaRPr lang="en-GB"/>
          </a:p>
        </p:txBody>
      </p:sp>
      <p:sp>
        <p:nvSpPr>
          <p:cNvPr id="5" name="4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5 - Θέση αριθμού διαφάνειας"/>
          <p:cNvSpPr>
            <a:spLocks noGrp="1"/>
          </p:cNvSpPr>
          <p:nvPr>
            <p:ph type="sldNum" sz="quarter" idx="12"/>
          </p:nvPr>
        </p:nvSpPr>
        <p:spPr/>
        <p:txBody>
          <a:bodyPr/>
          <a:lstStyle/>
          <a:p>
            <a:fld id="{AA0F3EBE-C02C-4000-B5C4-670732A2B281}" type="slidenum">
              <a:rPr lang="en-GB" smtClean="0"/>
              <a:t>‹#›</a:t>
            </a:fld>
            <a:endParaRPr lang="en-GB"/>
          </a:p>
        </p:txBody>
      </p:sp>
    </p:spTree>
    <p:extLst>
      <p:ext uri="{BB962C8B-B14F-4D97-AF65-F5344CB8AC3E}">
        <p14:creationId xmlns:p14="http://schemas.microsoft.com/office/powerpoint/2010/main" val="3784998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1600" b="0">
                <a:solidFill>
                  <a:srgbClr val="575757"/>
                </a:solidFill>
              </a:defRPr>
            </a:lvl1pPr>
          </a:lstStyle>
          <a:p>
            <a:pPr lvl="0"/>
            <a:r>
              <a:rPr lang="en-US" noProof="0" dirty="0"/>
              <a:t>Click to add subtitle</a:t>
            </a:r>
          </a:p>
        </p:txBody>
      </p:sp>
      <p:sp>
        <p:nvSpPr>
          <p:cNvPr id="5" name="Title Placeholder 1"/>
          <p:cNvSpPr>
            <a:spLocks noGrp="1"/>
          </p:cNvSpPr>
          <p:nvPr>
            <p:ph type="title"/>
          </p:nvPr>
        </p:nvSpPr>
        <p:spPr>
          <a:xfrm>
            <a:off x="469900" y="402586"/>
            <a:ext cx="11252200" cy="698501"/>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42963236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08846" y="2130426"/>
            <a:ext cx="9968753" cy="1470025"/>
          </a:xfrm>
        </p:spPr>
        <p:txBody>
          <a:bodyPr/>
          <a:lstStyle>
            <a:lvl1pPr>
              <a:defRPr b="1"/>
            </a:lvl1pPr>
          </a:lstStyle>
          <a:p>
            <a:r>
              <a:rPr lang="el-GR"/>
              <a:t>Κάντε κλικ για να επεξεργαστείτε τον τίτλο υποδείγματος</a:t>
            </a:r>
            <a:endParaRPr lang="el-GR" dirty="0"/>
          </a:p>
        </p:txBody>
      </p:sp>
      <p:sp>
        <p:nvSpPr>
          <p:cNvPr id="3" name="2 - Υπότιτλος"/>
          <p:cNvSpPr>
            <a:spLocks noGrp="1"/>
          </p:cNvSpPr>
          <p:nvPr>
            <p:ph type="subTitle" idx="1"/>
          </p:nvPr>
        </p:nvSpPr>
        <p:spPr>
          <a:xfrm>
            <a:off x="1308846" y="3868271"/>
            <a:ext cx="85344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val="1166637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391477" y="274638"/>
            <a:ext cx="10190923" cy="1143000"/>
          </a:xfrm>
        </p:spPr>
        <p:txBody>
          <a:bodyPr>
            <a:normAutofit/>
          </a:bodyPr>
          <a:lstStyle>
            <a:lvl1pPr algn="l">
              <a:defRPr sz="2200" b="1"/>
            </a:lvl1pPr>
          </a:lstStyle>
          <a:p>
            <a:r>
              <a:rPr lang="el-GR"/>
              <a:t>Κάντε κλικ για να επεξεργαστείτε τον τίτλο υποδείγματος</a:t>
            </a:r>
            <a:endParaRPr lang="el-GR" dirty="0"/>
          </a:p>
        </p:txBody>
      </p:sp>
      <p:sp>
        <p:nvSpPr>
          <p:cNvPr id="3" name="2 - Θέση περιεχομένου"/>
          <p:cNvSpPr>
            <a:spLocks noGrp="1"/>
          </p:cNvSpPr>
          <p:nvPr>
            <p:ph idx="1"/>
          </p:nvPr>
        </p:nvSpPr>
        <p:spPr>
          <a:xfrm>
            <a:off x="1391477" y="1600201"/>
            <a:ext cx="10190923" cy="4525963"/>
          </a:xfrm>
        </p:spPr>
        <p:txBody>
          <a:bodyPr>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7" name="Rectangle 11"/>
          <p:cNvSpPr/>
          <p:nvPr/>
        </p:nvSpPr>
        <p:spPr>
          <a:xfrm>
            <a:off x="1" y="0"/>
            <a:ext cx="1171297" cy="6858000"/>
          </a:xfrm>
          <a:prstGeom prst="rect">
            <a:avLst/>
          </a:prstGeom>
          <a:solidFill>
            <a:srgbClr val="0072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solidFill>
                <a:schemeClr val="bg1"/>
              </a:solidFill>
            </a:endParaRPr>
          </a:p>
        </p:txBody>
      </p:sp>
      <p:pic>
        <p:nvPicPr>
          <p:cNvPr id="8" name="Picture 16" descr="logo-el.png"/>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a:off x="84335" y="216969"/>
            <a:ext cx="1012123" cy="286937"/>
          </a:xfrm>
          <a:prstGeom prst="rect">
            <a:avLst/>
          </a:prstGeom>
        </p:spPr>
      </p:pic>
      <p:cxnSp>
        <p:nvCxnSpPr>
          <p:cNvPr id="9" name="Straight Connector 29"/>
          <p:cNvCxnSpPr/>
          <p:nvPr/>
        </p:nvCxnSpPr>
        <p:spPr>
          <a:xfrm flipV="1">
            <a:off x="585649" y="691454"/>
            <a:ext cx="0" cy="5740441"/>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6" name="5 - Θέση αριθμού διαφάνειας"/>
          <p:cNvSpPr>
            <a:spLocks noGrp="1"/>
          </p:cNvSpPr>
          <p:nvPr>
            <p:ph type="sldNum" sz="quarter" idx="12"/>
          </p:nvPr>
        </p:nvSpPr>
        <p:spPr>
          <a:xfrm>
            <a:off x="230094" y="6441654"/>
            <a:ext cx="684306" cy="365125"/>
          </a:xfrm>
        </p:spPr>
        <p:txBody>
          <a:bodyPr/>
          <a:lstStyle>
            <a:lvl1pPr algn="ctr">
              <a:defRPr>
                <a:solidFill>
                  <a:schemeClr val="bg1"/>
                </a:solidFill>
              </a:defRPr>
            </a:lvl1pPr>
          </a:lstStyle>
          <a:p>
            <a:fld id="{2FD245D7-D6C4-4800-AAEB-7C593157CC89}" type="slidenum">
              <a:rPr lang="en-GB" smtClean="0"/>
              <a:t>‹#›</a:t>
            </a:fld>
            <a:endParaRPr lang="en-GB"/>
          </a:p>
        </p:txBody>
      </p:sp>
    </p:spTree>
    <p:extLst>
      <p:ext uri="{BB962C8B-B14F-4D97-AF65-F5344CB8AC3E}">
        <p14:creationId xmlns:p14="http://schemas.microsoft.com/office/powerpoint/2010/main" val="443064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210234" y="4406901"/>
            <a:ext cx="10116050" cy="1362075"/>
          </a:xfrm>
        </p:spPr>
        <p:txBody>
          <a:bodyPr anchor="t"/>
          <a:lstStyle>
            <a:lvl1pPr algn="l">
              <a:defRPr sz="4000" b="1" cap="all"/>
            </a:lvl1pPr>
          </a:lstStyle>
          <a:p>
            <a:r>
              <a:rPr lang="el-GR"/>
              <a:t>Κάντε κλικ για να επεξεργαστείτε τον τίτλο υποδείγματος</a:t>
            </a:r>
          </a:p>
        </p:txBody>
      </p:sp>
      <p:sp>
        <p:nvSpPr>
          <p:cNvPr id="3" name="2 - Θέση κειμένου"/>
          <p:cNvSpPr>
            <a:spLocks noGrp="1"/>
          </p:cNvSpPr>
          <p:nvPr>
            <p:ph type="body" idx="1"/>
          </p:nvPr>
        </p:nvSpPr>
        <p:spPr>
          <a:xfrm>
            <a:off x="1210234" y="2906713"/>
            <a:ext cx="1011604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6" name="5 - Θέση αριθμού διαφάνειας"/>
          <p:cNvSpPr>
            <a:spLocks noGrp="1"/>
          </p:cNvSpPr>
          <p:nvPr>
            <p:ph type="sldNum" sz="quarter" idx="12"/>
          </p:nvPr>
        </p:nvSpPr>
        <p:spPr>
          <a:xfrm>
            <a:off x="274917" y="6439085"/>
            <a:ext cx="657411" cy="365125"/>
          </a:xfrm>
        </p:spPr>
        <p:txBody>
          <a:bodyPr/>
          <a:lstStyle>
            <a:lvl1pPr algn="ctr">
              <a:defRPr>
                <a:solidFill>
                  <a:schemeClr val="bg1"/>
                </a:solidFill>
              </a:defRPr>
            </a:lvl1pPr>
          </a:lstStyle>
          <a:p>
            <a:fld id="{2FD245D7-D6C4-4800-AAEB-7C593157CC89}" type="slidenum">
              <a:rPr lang="en-GB" smtClean="0"/>
              <a:t>‹#›</a:t>
            </a:fld>
            <a:endParaRPr lang="en-GB"/>
          </a:p>
        </p:txBody>
      </p:sp>
    </p:spTree>
    <p:extLst>
      <p:ext uri="{BB962C8B-B14F-4D97-AF65-F5344CB8AC3E}">
        <p14:creationId xmlns:p14="http://schemas.microsoft.com/office/powerpoint/2010/main" val="308312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lgn="l">
              <a:defRPr sz="2000" b="1"/>
            </a:lvl1pPr>
          </a:lstStyle>
          <a:p>
            <a:r>
              <a:rPr lang="el-GR"/>
              <a:t>Κάντε κλικ για να επεξεργαστείτε τον τίτλο υποδείγματος</a:t>
            </a:r>
            <a:endParaRPr lang="el-GR" dirty="0"/>
          </a:p>
        </p:txBody>
      </p:sp>
      <p:sp>
        <p:nvSpPr>
          <p:cNvPr id="3" name="2 - Θέση περιεχομένου"/>
          <p:cNvSpPr>
            <a:spLocks noGrp="1"/>
          </p:cNvSpPr>
          <p:nvPr>
            <p:ph sz="half" idx="1"/>
          </p:nvPr>
        </p:nvSpPr>
        <p:spPr>
          <a:xfrm>
            <a:off x="1391477" y="1600201"/>
            <a:ext cx="4602923"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περιεχομένου"/>
          <p:cNvSpPr>
            <a:spLocks noGrp="1"/>
          </p:cNvSpPr>
          <p:nvPr>
            <p:ph sz="half" idx="2"/>
          </p:nvPr>
        </p:nvSpPr>
        <p:spPr>
          <a:xfrm>
            <a:off x="7056107" y="1600201"/>
            <a:ext cx="4526293"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7" name="6 - Θέση αριθμού διαφάνειας"/>
          <p:cNvSpPr>
            <a:spLocks noGrp="1"/>
          </p:cNvSpPr>
          <p:nvPr>
            <p:ph type="sldNum" sz="quarter" idx="12"/>
          </p:nvPr>
        </p:nvSpPr>
        <p:spPr>
          <a:xfrm>
            <a:off x="176306" y="6383245"/>
            <a:ext cx="666376" cy="365125"/>
          </a:xfrm>
        </p:spPr>
        <p:txBody>
          <a:bodyPr/>
          <a:lstStyle>
            <a:lvl1pPr algn="ctr">
              <a:defRPr>
                <a:solidFill>
                  <a:schemeClr val="bg1"/>
                </a:solidFill>
              </a:defRPr>
            </a:lvl1pPr>
          </a:lstStyle>
          <a:p>
            <a:fld id="{2FD245D7-D6C4-4800-AAEB-7C593157CC89}" type="slidenum">
              <a:rPr lang="en-GB" smtClean="0"/>
              <a:t>‹#›</a:t>
            </a:fld>
            <a:endParaRPr lang="en-GB"/>
          </a:p>
        </p:txBody>
      </p:sp>
    </p:spTree>
    <p:extLst>
      <p:ext uri="{BB962C8B-B14F-4D97-AF65-F5344CB8AC3E}">
        <p14:creationId xmlns:p14="http://schemas.microsoft.com/office/powerpoint/2010/main" val="709111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1346652" y="274638"/>
            <a:ext cx="10190923" cy="778098"/>
          </a:xfrm>
        </p:spPr>
        <p:txBody>
          <a:bodyPr>
            <a:normAutofit/>
          </a:bodyPr>
          <a:lstStyle>
            <a:lvl1pPr algn="l">
              <a:defRPr sz="2200"/>
            </a:lvl1pPr>
          </a:lstStyle>
          <a:p>
            <a:r>
              <a:rPr lang="el-GR"/>
              <a:t>Κάντε κλικ για να επεξεργαστείτε τον τίτλο υποδείγματος</a:t>
            </a:r>
            <a:endParaRPr lang="el-GR" dirty="0"/>
          </a:p>
        </p:txBody>
      </p:sp>
      <p:sp>
        <p:nvSpPr>
          <p:cNvPr id="3" name="2 - Θέση κειμένου"/>
          <p:cNvSpPr>
            <a:spLocks noGrp="1"/>
          </p:cNvSpPr>
          <p:nvPr>
            <p:ph type="body" idx="1"/>
          </p:nvPr>
        </p:nvSpPr>
        <p:spPr>
          <a:xfrm>
            <a:off x="1183346" y="1535113"/>
            <a:ext cx="5386917"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3 - Θέση περιεχομένου"/>
          <p:cNvSpPr>
            <a:spLocks noGrp="1"/>
          </p:cNvSpPr>
          <p:nvPr>
            <p:ph sz="half" idx="2"/>
          </p:nvPr>
        </p:nvSpPr>
        <p:spPr>
          <a:xfrm>
            <a:off x="1183346" y="2174875"/>
            <a:ext cx="5386917"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4 - Θέση κειμένου"/>
          <p:cNvSpPr>
            <a:spLocks noGrp="1"/>
          </p:cNvSpPr>
          <p:nvPr>
            <p:ph type="body" sz="quarter" idx="3"/>
          </p:nvPr>
        </p:nvSpPr>
        <p:spPr>
          <a:xfrm>
            <a:off x="6767114" y="1535113"/>
            <a:ext cx="5389033"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5 - Θέση περιεχομένου"/>
          <p:cNvSpPr>
            <a:spLocks noGrp="1"/>
          </p:cNvSpPr>
          <p:nvPr>
            <p:ph sz="quarter" idx="4"/>
          </p:nvPr>
        </p:nvSpPr>
        <p:spPr>
          <a:xfrm>
            <a:off x="6767114" y="2174875"/>
            <a:ext cx="5389033"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9" name="8 - Θέση αριθμού διαφάνειας"/>
          <p:cNvSpPr>
            <a:spLocks noGrp="1"/>
          </p:cNvSpPr>
          <p:nvPr>
            <p:ph type="sldNum" sz="quarter" idx="12"/>
          </p:nvPr>
        </p:nvSpPr>
        <p:spPr>
          <a:xfrm>
            <a:off x="339213" y="6425359"/>
            <a:ext cx="510809" cy="365125"/>
          </a:xfrm>
        </p:spPr>
        <p:txBody>
          <a:bodyPr/>
          <a:lstStyle>
            <a:lvl1pPr>
              <a:defRPr>
                <a:solidFill>
                  <a:schemeClr val="bg1"/>
                </a:solidFill>
              </a:defRPr>
            </a:lvl1pPr>
          </a:lstStyle>
          <a:p>
            <a:fld id="{2FD245D7-D6C4-4800-AAEB-7C593157CC89}" type="slidenum">
              <a:rPr lang="en-GB" smtClean="0"/>
              <a:t>‹#›</a:t>
            </a:fld>
            <a:endParaRPr lang="en-GB"/>
          </a:p>
        </p:txBody>
      </p:sp>
    </p:spTree>
    <p:extLst>
      <p:ext uri="{BB962C8B-B14F-4D97-AF65-F5344CB8AC3E}">
        <p14:creationId xmlns:p14="http://schemas.microsoft.com/office/powerpoint/2010/main" val="3808276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lgn="l">
              <a:defRPr sz="2200"/>
            </a:lvl1pPr>
          </a:lstStyle>
          <a:p>
            <a:r>
              <a:rPr lang="el-GR"/>
              <a:t>Κάντε κλικ για να επεξεργαστείτε τον τίτλο υποδείγματος</a:t>
            </a:r>
            <a:endParaRPr lang="el-GR" dirty="0"/>
          </a:p>
        </p:txBody>
      </p:sp>
      <p:sp>
        <p:nvSpPr>
          <p:cNvPr id="5" name="4 - Θέση αριθμού διαφάνειας"/>
          <p:cNvSpPr>
            <a:spLocks noGrp="1"/>
          </p:cNvSpPr>
          <p:nvPr>
            <p:ph type="sldNum" sz="quarter" idx="12"/>
          </p:nvPr>
        </p:nvSpPr>
        <p:spPr/>
        <p:txBody>
          <a:bodyPr/>
          <a:lstStyle>
            <a:lvl1pPr>
              <a:defRPr>
                <a:solidFill>
                  <a:schemeClr val="bg1"/>
                </a:solidFill>
              </a:defRPr>
            </a:lvl1pPr>
          </a:lstStyle>
          <a:p>
            <a:fld id="{2FD245D7-D6C4-4800-AAEB-7C593157CC89}" type="slidenum">
              <a:rPr lang="en-GB" smtClean="0"/>
              <a:t>‹#›</a:t>
            </a:fld>
            <a:endParaRPr lang="en-GB"/>
          </a:p>
        </p:txBody>
      </p:sp>
    </p:spTree>
    <p:extLst>
      <p:ext uri="{BB962C8B-B14F-4D97-AF65-F5344CB8AC3E}">
        <p14:creationId xmlns:p14="http://schemas.microsoft.com/office/powerpoint/2010/main" val="34866808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lvl1pPr>
              <a:defRPr>
                <a:solidFill>
                  <a:schemeClr val="bg1"/>
                </a:solidFill>
              </a:defRPr>
            </a:lvl1pPr>
          </a:lstStyle>
          <a:p>
            <a:fld id="{2FD245D7-D6C4-4800-AAEB-7C593157CC89}" type="slidenum">
              <a:rPr lang="en-GB" smtClean="0"/>
              <a:t>‹#›</a:t>
            </a:fld>
            <a:endParaRPr lang="en-GB"/>
          </a:p>
        </p:txBody>
      </p:sp>
    </p:spTree>
    <p:extLst>
      <p:ext uri="{BB962C8B-B14F-4D97-AF65-F5344CB8AC3E}">
        <p14:creationId xmlns:p14="http://schemas.microsoft.com/office/powerpoint/2010/main" val="217205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391477" y="274638"/>
            <a:ext cx="10190923" cy="1143000"/>
          </a:xfrm>
        </p:spPr>
        <p:txBody>
          <a:bodyPr>
            <a:normAutofit/>
          </a:bodyPr>
          <a:lstStyle>
            <a:lvl1pPr algn="l">
              <a:defRPr sz="2200" b="1"/>
            </a:lvl1pPr>
          </a:lstStyle>
          <a:p>
            <a:r>
              <a:rPr lang="el-GR"/>
              <a:t>Κάντε κλικ για να επεξεργαστείτε τον τίτλο υποδείγματος</a:t>
            </a:r>
            <a:endParaRPr lang="el-GR" dirty="0"/>
          </a:p>
        </p:txBody>
      </p:sp>
      <p:sp>
        <p:nvSpPr>
          <p:cNvPr id="3" name="2 - Θέση περιεχομένου"/>
          <p:cNvSpPr>
            <a:spLocks noGrp="1"/>
          </p:cNvSpPr>
          <p:nvPr>
            <p:ph idx="1"/>
          </p:nvPr>
        </p:nvSpPr>
        <p:spPr>
          <a:xfrm>
            <a:off x="1391477" y="1600201"/>
            <a:ext cx="10190923" cy="4525963"/>
          </a:xfrm>
        </p:spPr>
        <p:txBody>
          <a:bodyPr>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7" name="Rectangle 11"/>
          <p:cNvSpPr/>
          <p:nvPr/>
        </p:nvSpPr>
        <p:spPr>
          <a:xfrm>
            <a:off x="1" y="0"/>
            <a:ext cx="1171297" cy="6858000"/>
          </a:xfrm>
          <a:prstGeom prst="rect">
            <a:avLst/>
          </a:prstGeom>
          <a:solidFill>
            <a:srgbClr val="0072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solidFill>
                <a:schemeClr val="bg1"/>
              </a:solidFill>
            </a:endParaRPr>
          </a:p>
        </p:txBody>
      </p:sp>
      <p:pic>
        <p:nvPicPr>
          <p:cNvPr id="8" name="Picture 16" descr="logo-el.png"/>
          <p:cNvPicPr>
            <a:picLocks noChangeAspect="1"/>
          </p:cNvPicPr>
          <p:nvPr/>
        </p:nvPicPr>
        <p:blipFill>
          <a:blip r:embed="rId2" cstate="print">
            <a:biLevel thresh="25000"/>
            <a:extLst>
              <a:ext uri="{28A0092B-C50C-407E-A947-70E740481C1C}">
                <a14:useLocalDpi xmlns:a14="http://schemas.microsoft.com/office/drawing/2010/main" val="0"/>
              </a:ext>
            </a:extLst>
          </a:blip>
          <a:stretch>
            <a:fillRect/>
          </a:stretch>
        </p:blipFill>
        <p:spPr>
          <a:xfrm>
            <a:off x="84335" y="216969"/>
            <a:ext cx="1012123" cy="286937"/>
          </a:xfrm>
          <a:prstGeom prst="rect">
            <a:avLst/>
          </a:prstGeom>
        </p:spPr>
      </p:pic>
      <p:cxnSp>
        <p:nvCxnSpPr>
          <p:cNvPr id="9" name="Straight Connector 29"/>
          <p:cNvCxnSpPr/>
          <p:nvPr/>
        </p:nvCxnSpPr>
        <p:spPr>
          <a:xfrm flipV="1">
            <a:off x="585649" y="691454"/>
            <a:ext cx="0" cy="5740441"/>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6" name="5 - Θέση αριθμού διαφάνειας"/>
          <p:cNvSpPr>
            <a:spLocks noGrp="1"/>
          </p:cNvSpPr>
          <p:nvPr>
            <p:ph type="sldNum" sz="quarter" idx="12"/>
          </p:nvPr>
        </p:nvSpPr>
        <p:spPr>
          <a:xfrm>
            <a:off x="230094" y="6441654"/>
            <a:ext cx="684306" cy="365125"/>
          </a:xfrm>
        </p:spPr>
        <p:txBody>
          <a:bodyPr/>
          <a:lstStyle>
            <a:lvl1pPr algn="ctr">
              <a:defRPr>
                <a:solidFill>
                  <a:schemeClr val="bg1"/>
                </a:solidFill>
              </a:defRPr>
            </a:lvl1pPr>
          </a:lstStyle>
          <a:p>
            <a:fld id="{AA0F3EBE-C02C-4000-B5C4-670732A2B281}" type="slidenum">
              <a:rPr lang="en-GB" smtClean="0"/>
              <a:t>‹#›</a:t>
            </a:fld>
            <a:endParaRPr lang="en-GB"/>
          </a:p>
        </p:txBody>
      </p:sp>
    </p:spTree>
    <p:extLst>
      <p:ext uri="{BB962C8B-B14F-4D97-AF65-F5344CB8AC3E}">
        <p14:creationId xmlns:p14="http://schemas.microsoft.com/office/powerpoint/2010/main" val="28152894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Κάντε κλικ για να επεξεργαστείτε τον τίτλο υποδείγματος</a:t>
            </a:r>
          </a:p>
        </p:txBody>
      </p:sp>
      <p:sp>
        <p:nvSpPr>
          <p:cNvPr id="3" name="2 - Θέση περιεχομένου"/>
          <p:cNvSpPr>
            <a:spLocks noGrp="1"/>
          </p:cNvSpPr>
          <p:nvPr>
            <p:ph idx="1"/>
          </p:nvPr>
        </p:nvSpPr>
        <p:spPr>
          <a:xfrm>
            <a:off x="4766733" y="273051"/>
            <a:ext cx="6815667" cy="5853113"/>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4 - Θέση ημερομηνίας"/>
          <p:cNvSpPr>
            <a:spLocks noGrp="1"/>
          </p:cNvSpPr>
          <p:nvPr>
            <p:ph type="dt" sz="half" idx="10"/>
          </p:nvPr>
        </p:nvSpPr>
        <p:spPr>
          <a:xfrm>
            <a:off x="609600" y="6356351"/>
            <a:ext cx="2844800" cy="365125"/>
          </a:xfrm>
          <a:prstGeom prst="rect">
            <a:avLst/>
          </a:prstGeom>
        </p:spPr>
        <p:txBody>
          <a:bodyPr/>
          <a:lstStyle/>
          <a:p>
            <a:fld id="{953AF9EB-D555-4640-8E05-B4E5F30B14AE}" type="datetimeFigureOut">
              <a:rPr lang="en-GB" smtClean="0"/>
              <a:t>08/12/2020</a:t>
            </a:fld>
            <a:endParaRPr lang="en-GB"/>
          </a:p>
        </p:txBody>
      </p:sp>
      <p:sp>
        <p:nvSpPr>
          <p:cNvPr id="6" name="5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6 - Θέση αριθμού διαφάνειας"/>
          <p:cNvSpPr>
            <a:spLocks noGrp="1"/>
          </p:cNvSpPr>
          <p:nvPr>
            <p:ph type="sldNum" sz="quarter" idx="12"/>
          </p:nvPr>
        </p:nvSpPr>
        <p:spPr/>
        <p:txBody>
          <a:bodyPr/>
          <a:lstStyle/>
          <a:p>
            <a:fld id="{2FD245D7-D6C4-4800-AAEB-7C593157CC89}" type="slidenum">
              <a:rPr lang="en-GB" smtClean="0"/>
              <a:t>‹#›</a:t>
            </a:fld>
            <a:endParaRPr lang="en-GB"/>
          </a:p>
        </p:txBody>
      </p:sp>
    </p:spTree>
    <p:extLst>
      <p:ext uri="{BB962C8B-B14F-4D97-AF65-F5344CB8AC3E}">
        <p14:creationId xmlns:p14="http://schemas.microsoft.com/office/powerpoint/2010/main" val="4046404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Κάντε κλικ για να επεξεργαστείτε τον τίτλο υποδείγματος</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4 - Θέση ημερομηνίας"/>
          <p:cNvSpPr>
            <a:spLocks noGrp="1"/>
          </p:cNvSpPr>
          <p:nvPr>
            <p:ph type="dt" sz="half" idx="10"/>
          </p:nvPr>
        </p:nvSpPr>
        <p:spPr>
          <a:xfrm>
            <a:off x="609600" y="6356351"/>
            <a:ext cx="2844800" cy="365125"/>
          </a:xfrm>
          <a:prstGeom prst="rect">
            <a:avLst/>
          </a:prstGeom>
        </p:spPr>
        <p:txBody>
          <a:bodyPr/>
          <a:lstStyle/>
          <a:p>
            <a:fld id="{953AF9EB-D555-4640-8E05-B4E5F30B14AE}" type="datetimeFigureOut">
              <a:rPr lang="en-GB" smtClean="0"/>
              <a:t>08/12/2020</a:t>
            </a:fld>
            <a:endParaRPr lang="en-GB"/>
          </a:p>
        </p:txBody>
      </p:sp>
      <p:sp>
        <p:nvSpPr>
          <p:cNvPr id="6" name="5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6 - Θέση αριθμού διαφάνειας"/>
          <p:cNvSpPr>
            <a:spLocks noGrp="1"/>
          </p:cNvSpPr>
          <p:nvPr>
            <p:ph type="sldNum" sz="quarter" idx="12"/>
          </p:nvPr>
        </p:nvSpPr>
        <p:spPr/>
        <p:txBody>
          <a:bodyPr/>
          <a:lstStyle/>
          <a:p>
            <a:fld id="{2FD245D7-D6C4-4800-AAEB-7C593157CC89}" type="slidenum">
              <a:rPr lang="en-GB" smtClean="0"/>
              <a:t>‹#›</a:t>
            </a:fld>
            <a:endParaRPr lang="en-GB"/>
          </a:p>
        </p:txBody>
      </p:sp>
    </p:spTree>
    <p:extLst>
      <p:ext uri="{BB962C8B-B14F-4D97-AF65-F5344CB8AC3E}">
        <p14:creationId xmlns:p14="http://schemas.microsoft.com/office/powerpoint/2010/main" val="42149488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defRPr sz="2200"/>
            </a:lvl1pPr>
          </a:lstStyle>
          <a:p>
            <a:r>
              <a:rPr lang="el-GR"/>
              <a:t>Κάντε κλικ για να επεξεργαστείτε τον τίτλο υποδείγματος</a:t>
            </a:r>
            <a:endParaRPr lang="el-GR" dirty="0"/>
          </a:p>
        </p:txBody>
      </p:sp>
      <p:sp>
        <p:nvSpPr>
          <p:cNvPr id="3" name="2 - Θέση κατακόρυφου κειμένου"/>
          <p:cNvSpPr>
            <a:spLocks noGrp="1"/>
          </p:cNvSpPr>
          <p:nvPr>
            <p:ph type="body" orient="vert" idx="1"/>
          </p:nvPr>
        </p:nvSpPr>
        <p:spPr/>
        <p:txBody>
          <a:bodyPr vert="eaVert">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ημερομηνίας"/>
          <p:cNvSpPr>
            <a:spLocks noGrp="1"/>
          </p:cNvSpPr>
          <p:nvPr>
            <p:ph type="dt" sz="half" idx="10"/>
          </p:nvPr>
        </p:nvSpPr>
        <p:spPr>
          <a:xfrm>
            <a:off x="609600" y="6356351"/>
            <a:ext cx="2844800" cy="365125"/>
          </a:xfrm>
          <a:prstGeom prst="rect">
            <a:avLst/>
          </a:prstGeom>
        </p:spPr>
        <p:txBody>
          <a:bodyPr/>
          <a:lstStyle/>
          <a:p>
            <a:fld id="{953AF9EB-D555-4640-8E05-B4E5F30B14AE}" type="datetimeFigureOut">
              <a:rPr lang="en-GB" smtClean="0"/>
              <a:t>08/12/2020</a:t>
            </a:fld>
            <a:endParaRPr lang="en-GB"/>
          </a:p>
        </p:txBody>
      </p:sp>
      <p:sp>
        <p:nvSpPr>
          <p:cNvPr id="5" name="4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5 - Θέση αριθμού διαφάνειας"/>
          <p:cNvSpPr>
            <a:spLocks noGrp="1"/>
          </p:cNvSpPr>
          <p:nvPr>
            <p:ph type="sldNum" sz="quarter" idx="12"/>
          </p:nvPr>
        </p:nvSpPr>
        <p:spPr/>
        <p:txBody>
          <a:bodyPr/>
          <a:lstStyle/>
          <a:p>
            <a:fld id="{2FD245D7-D6C4-4800-AAEB-7C593157CC89}" type="slidenum">
              <a:rPr lang="en-GB" smtClean="0"/>
              <a:t>‹#›</a:t>
            </a:fld>
            <a:endParaRPr lang="en-GB"/>
          </a:p>
        </p:txBody>
      </p:sp>
    </p:spTree>
    <p:extLst>
      <p:ext uri="{BB962C8B-B14F-4D97-AF65-F5344CB8AC3E}">
        <p14:creationId xmlns:p14="http://schemas.microsoft.com/office/powerpoint/2010/main" val="33980391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8839200" y="274639"/>
            <a:ext cx="2743200" cy="5851525"/>
          </a:xfrm>
        </p:spPr>
        <p:txBody>
          <a:bodyPr vert="eaVert">
            <a:normAutofit/>
          </a:bodyPr>
          <a:lstStyle>
            <a:lvl1pPr>
              <a:defRPr sz="2200"/>
            </a:lvl1pPr>
          </a:lstStyle>
          <a:p>
            <a:r>
              <a:rPr lang="el-GR" dirty="0" err="1"/>
              <a:t>Kλικ</a:t>
            </a:r>
            <a:r>
              <a:rPr lang="el-GR" dirty="0"/>
              <a:t> για επεξεργασία του τ</a:t>
            </a:r>
            <a:r>
              <a:rPr lang="en-US" dirty="0"/>
              <a:t>A</a:t>
            </a:r>
            <a:r>
              <a:rPr lang="el-GR" dirty="0" err="1"/>
              <a:t>ίτλου</a:t>
            </a:r>
            <a:endParaRPr lang="el-GR" dirty="0"/>
          </a:p>
        </p:txBody>
      </p:sp>
      <p:sp>
        <p:nvSpPr>
          <p:cNvPr id="3" name="2 - Θέση κατακόρυφου κειμένου"/>
          <p:cNvSpPr>
            <a:spLocks noGrp="1"/>
          </p:cNvSpPr>
          <p:nvPr>
            <p:ph type="body" orient="vert" idx="1"/>
          </p:nvPr>
        </p:nvSpPr>
        <p:spPr>
          <a:xfrm>
            <a:off x="609600" y="274639"/>
            <a:ext cx="8026400" cy="5851525"/>
          </a:xfrm>
        </p:spPr>
        <p:txBody>
          <a:bodyPr vert="eaVert">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ημερομηνίας"/>
          <p:cNvSpPr>
            <a:spLocks noGrp="1"/>
          </p:cNvSpPr>
          <p:nvPr>
            <p:ph type="dt" sz="half" idx="10"/>
          </p:nvPr>
        </p:nvSpPr>
        <p:spPr>
          <a:xfrm>
            <a:off x="609600" y="6356351"/>
            <a:ext cx="2844800" cy="365125"/>
          </a:xfrm>
          <a:prstGeom prst="rect">
            <a:avLst/>
          </a:prstGeom>
        </p:spPr>
        <p:txBody>
          <a:bodyPr/>
          <a:lstStyle/>
          <a:p>
            <a:fld id="{953AF9EB-D555-4640-8E05-B4E5F30B14AE}" type="datetimeFigureOut">
              <a:rPr lang="en-GB" smtClean="0"/>
              <a:t>08/12/2020</a:t>
            </a:fld>
            <a:endParaRPr lang="en-GB"/>
          </a:p>
        </p:txBody>
      </p:sp>
      <p:sp>
        <p:nvSpPr>
          <p:cNvPr id="5" name="4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5 - Θέση αριθμού διαφάνειας"/>
          <p:cNvSpPr>
            <a:spLocks noGrp="1"/>
          </p:cNvSpPr>
          <p:nvPr>
            <p:ph type="sldNum" sz="quarter" idx="12"/>
          </p:nvPr>
        </p:nvSpPr>
        <p:spPr/>
        <p:txBody>
          <a:bodyPr/>
          <a:lstStyle/>
          <a:p>
            <a:fld id="{2FD245D7-D6C4-4800-AAEB-7C593157CC89}" type="slidenum">
              <a:rPr lang="en-GB" smtClean="0"/>
              <a:t>‹#›</a:t>
            </a:fld>
            <a:endParaRPr lang="en-GB"/>
          </a:p>
        </p:txBody>
      </p:sp>
    </p:spTree>
    <p:extLst>
      <p:ext uri="{BB962C8B-B14F-4D97-AF65-F5344CB8AC3E}">
        <p14:creationId xmlns:p14="http://schemas.microsoft.com/office/powerpoint/2010/main" val="19254064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1600" b="0">
                <a:solidFill>
                  <a:srgbClr val="575757"/>
                </a:solidFill>
              </a:defRPr>
            </a:lvl1pPr>
          </a:lstStyle>
          <a:p>
            <a:pPr lvl="0"/>
            <a:r>
              <a:rPr lang="en-US" noProof="0" dirty="0"/>
              <a:t>Click to add subtitle</a:t>
            </a:r>
          </a:p>
        </p:txBody>
      </p:sp>
      <p:sp>
        <p:nvSpPr>
          <p:cNvPr id="5" name="Title Placeholder 1"/>
          <p:cNvSpPr>
            <a:spLocks noGrp="1"/>
          </p:cNvSpPr>
          <p:nvPr>
            <p:ph type="title"/>
          </p:nvPr>
        </p:nvSpPr>
        <p:spPr>
          <a:xfrm>
            <a:off x="469900" y="402586"/>
            <a:ext cx="11252200" cy="698501"/>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1715178871"/>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08846" y="2130426"/>
            <a:ext cx="9968753" cy="1470025"/>
          </a:xfrm>
        </p:spPr>
        <p:txBody>
          <a:bodyPr/>
          <a:lstStyle>
            <a:lvl1pPr>
              <a:defRPr b="1"/>
            </a:lvl1pPr>
          </a:lstStyle>
          <a:p>
            <a:r>
              <a:rPr lang="el-GR"/>
              <a:t>Κάντε κλικ για να επεξεργαστείτε τον τίτλο υποδείγματος</a:t>
            </a:r>
            <a:endParaRPr lang="el-GR" dirty="0"/>
          </a:p>
        </p:txBody>
      </p:sp>
      <p:sp>
        <p:nvSpPr>
          <p:cNvPr id="3" name="2 - Υπότιτλος"/>
          <p:cNvSpPr>
            <a:spLocks noGrp="1"/>
          </p:cNvSpPr>
          <p:nvPr>
            <p:ph type="subTitle" idx="1"/>
          </p:nvPr>
        </p:nvSpPr>
        <p:spPr>
          <a:xfrm>
            <a:off x="1308846" y="3868271"/>
            <a:ext cx="85344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l-GR" dirty="0"/>
          </a:p>
        </p:txBody>
      </p:sp>
    </p:spTree>
    <p:extLst>
      <p:ext uri="{BB962C8B-B14F-4D97-AF65-F5344CB8AC3E}">
        <p14:creationId xmlns:p14="http://schemas.microsoft.com/office/powerpoint/2010/main" val="8124973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1391477" y="274638"/>
            <a:ext cx="10190923" cy="1143000"/>
          </a:xfrm>
        </p:spPr>
        <p:txBody>
          <a:bodyPr>
            <a:normAutofit/>
          </a:bodyPr>
          <a:lstStyle>
            <a:lvl1pPr algn="l">
              <a:defRPr sz="2200" b="1"/>
            </a:lvl1pPr>
          </a:lstStyle>
          <a:p>
            <a:r>
              <a:rPr lang="el-GR"/>
              <a:t>Κάντε κλικ για να επεξεργαστείτε τον τίτλο υποδείγματος</a:t>
            </a:r>
            <a:endParaRPr lang="el-GR" dirty="0"/>
          </a:p>
        </p:txBody>
      </p:sp>
      <p:sp>
        <p:nvSpPr>
          <p:cNvPr id="3" name="2 - Θέση περιεχομένου"/>
          <p:cNvSpPr>
            <a:spLocks noGrp="1"/>
          </p:cNvSpPr>
          <p:nvPr>
            <p:ph idx="1"/>
          </p:nvPr>
        </p:nvSpPr>
        <p:spPr>
          <a:xfrm>
            <a:off x="1391477" y="1600201"/>
            <a:ext cx="10190923" cy="4525963"/>
          </a:xfrm>
        </p:spPr>
        <p:txBody>
          <a:bodyPr>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7" name="Rectangle 11"/>
          <p:cNvSpPr/>
          <p:nvPr/>
        </p:nvSpPr>
        <p:spPr>
          <a:xfrm>
            <a:off x="1" y="0"/>
            <a:ext cx="1171297" cy="6858000"/>
          </a:xfrm>
          <a:prstGeom prst="rect">
            <a:avLst/>
          </a:prstGeom>
          <a:solidFill>
            <a:srgbClr val="0072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solidFill>
                <a:schemeClr val="bg1"/>
              </a:solidFill>
            </a:endParaRPr>
          </a:p>
        </p:txBody>
      </p:sp>
      <p:pic>
        <p:nvPicPr>
          <p:cNvPr id="8" name="Picture 16" descr="logo-el.png"/>
          <p:cNvPicPr>
            <a:picLocks noChangeAspect="1"/>
          </p:cNvPicPr>
          <p:nvPr/>
        </p:nvPicPr>
        <p:blipFill>
          <a:blip r:embed="rId2" cstate="hqprint">
            <a:biLevel thresh="25000"/>
            <a:extLst>
              <a:ext uri="{28A0092B-C50C-407E-A947-70E740481C1C}">
                <a14:useLocalDpi xmlns:a14="http://schemas.microsoft.com/office/drawing/2010/main" val="0"/>
              </a:ext>
            </a:extLst>
          </a:blip>
          <a:stretch>
            <a:fillRect/>
          </a:stretch>
        </p:blipFill>
        <p:spPr>
          <a:xfrm>
            <a:off x="84335" y="216969"/>
            <a:ext cx="1012123" cy="286937"/>
          </a:xfrm>
          <a:prstGeom prst="rect">
            <a:avLst/>
          </a:prstGeom>
        </p:spPr>
      </p:pic>
      <p:cxnSp>
        <p:nvCxnSpPr>
          <p:cNvPr id="9" name="Straight Connector 29"/>
          <p:cNvCxnSpPr/>
          <p:nvPr/>
        </p:nvCxnSpPr>
        <p:spPr>
          <a:xfrm flipV="1">
            <a:off x="585649" y="691454"/>
            <a:ext cx="0" cy="5740441"/>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6" name="5 - Θέση αριθμού διαφάνειας"/>
          <p:cNvSpPr>
            <a:spLocks noGrp="1"/>
          </p:cNvSpPr>
          <p:nvPr>
            <p:ph type="sldNum" sz="quarter" idx="12"/>
          </p:nvPr>
        </p:nvSpPr>
        <p:spPr>
          <a:xfrm>
            <a:off x="230094" y="6441654"/>
            <a:ext cx="684306" cy="365125"/>
          </a:xfrm>
        </p:spPr>
        <p:txBody>
          <a:bodyPr/>
          <a:lstStyle>
            <a:lvl1pPr algn="ctr">
              <a:defRPr>
                <a:solidFill>
                  <a:schemeClr val="bg1"/>
                </a:solidFill>
              </a:defRPr>
            </a:lvl1pPr>
          </a:lstStyle>
          <a:p>
            <a:fld id="{F96D66B5-0B69-450E-AE8C-5A6F59E67B0F}" type="slidenum">
              <a:rPr lang="en-GB" smtClean="0"/>
              <a:t>‹#›</a:t>
            </a:fld>
            <a:endParaRPr lang="en-GB"/>
          </a:p>
        </p:txBody>
      </p:sp>
    </p:spTree>
    <p:extLst>
      <p:ext uri="{BB962C8B-B14F-4D97-AF65-F5344CB8AC3E}">
        <p14:creationId xmlns:p14="http://schemas.microsoft.com/office/powerpoint/2010/main" val="38575837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210234" y="4406901"/>
            <a:ext cx="10116050" cy="1362075"/>
          </a:xfrm>
        </p:spPr>
        <p:txBody>
          <a:bodyPr anchor="t"/>
          <a:lstStyle>
            <a:lvl1pPr algn="l">
              <a:defRPr sz="4000" b="1" cap="all"/>
            </a:lvl1pPr>
          </a:lstStyle>
          <a:p>
            <a:r>
              <a:rPr lang="el-GR"/>
              <a:t>Κάντε κλικ για να επεξεργαστείτε τον τίτλο υποδείγματος</a:t>
            </a:r>
          </a:p>
        </p:txBody>
      </p:sp>
      <p:sp>
        <p:nvSpPr>
          <p:cNvPr id="3" name="2 - Θέση κειμένου"/>
          <p:cNvSpPr>
            <a:spLocks noGrp="1"/>
          </p:cNvSpPr>
          <p:nvPr>
            <p:ph type="body" idx="1"/>
          </p:nvPr>
        </p:nvSpPr>
        <p:spPr>
          <a:xfrm>
            <a:off x="1210234" y="2906713"/>
            <a:ext cx="1011604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6" name="5 - Θέση αριθμού διαφάνειας"/>
          <p:cNvSpPr>
            <a:spLocks noGrp="1"/>
          </p:cNvSpPr>
          <p:nvPr>
            <p:ph type="sldNum" sz="quarter" idx="12"/>
          </p:nvPr>
        </p:nvSpPr>
        <p:spPr>
          <a:xfrm>
            <a:off x="274917" y="6439085"/>
            <a:ext cx="657411" cy="365125"/>
          </a:xfrm>
        </p:spPr>
        <p:txBody>
          <a:bodyPr/>
          <a:lstStyle>
            <a:lvl1pPr algn="ctr">
              <a:defRPr>
                <a:solidFill>
                  <a:schemeClr val="bg1"/>
                </a:solidFill>
              </a:defRPr>
            </a:lvl1pPr>
          </a:lstStyle>
          <a:p>
            <a:fld id="{F96D66B5-0B69-450E-AE8C-5A6F59E67B0F}" type="slidenum">
              <a:rPr lang="en-GB" smtClean="0"/>
              <a:t>‹#›</a:t>
            </a:fld>
            <a:endParaRPr lang="en-GB"/>
          </a:p>
        </p:txBody>
      </p:sp>
    </p:spTree>
    <p:extLst>
      <p:ext uri="{BB962C8B-B14F-4D97-AF65-F5344CB8AC3E}">
        <p14:creationId xmlns:p14="http://schemas.microsoft.com/office/powerpoint/2010/main" val="18429050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lgn="l">
              <a:defRPr sz="2000" b="1"/>
            </a:lvl1pPr>
          </a:lstStyle>
          <a:p>
            <a:r>
              <a:rPr lang="el-GR"/>
              <a:t>Κάντε κλικ για να επεξεργαστείτε τον τίτλο υποδείγματος</a:t>
            </a:r>
            <a:endParaRPr lang="el-GR" dirty="0"/>
          </a:p>
        </p:txBody>
      </p:sp>
      <p:sp>
        <p:nvSpPr>
          <p:cNvPr id="3" name="2 - Θέση περιεχομένου"/>
          <p:cNvSpPr>
            <a:spLocks noGrp="1"/>
          </p:cNvSpPr>
          <p:nvPr>
            <p:ph sz="half" idx="1"/>
          </p:nvPr>
        </p:nvSpPr>
        <p:spPr>
          <a:xfrm>
            <a:off x="1391477" y="1600201"/>
            <a:ext cx="4602923"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περιεχομένου"/>
          <p:cNvSpPr>
            <a:spLocks noGrp="1"/>
          </p:cNvSpPr>
          <p:nvPr>
            <p:ph sz="half" idx="2"/>
          </p:nvPr>
        </p:nvSpPr>
        <p:spPr>
          <a:xfrm>
            <a:off x="7056107" y="1600201"/>
            <a:ext cx="4526293"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7" name="6 - Θέση αριθμού διαφάνειας"/>
          <p:cNvSpPr>
            <a:spLocks noGrp="1"/>
          </p:cNvSpPr>
          <p:nvPr>
            <p:ph type="sldNum" sz="quarter" idx="12"/>
          </p:nvPr>
        </p:nvSpPr>
        <p:spPr>
          <a:xfrm>
            <a:off x="176306" y="6383245"/>
            <a:ext cx="666376" cy="365125"/>
          </a:xfrm>
        </p:spPr>
        <p:txBody>
          <a:bodyPr/>
          <a:lstStyle>
            <a:lvl1pPr algn="ctr">
              <a:defRPr>
                <a:solidFill>
                  <a:schemeClr val="bg1"/>
                </a:solidFill>
              </a:defRPr>
            </a:lvl1pPr>
          </a:lstStyle>
          <a:p>
            <a:fld id="{F96D66B5-0B69-450E-AE8C-5A6F59E67B0F}" type="slidenum">
              <a:rPr lang="en-GB" smtClean="0"/>
              <a:t>‹#›</a:t>
            </a:fld>
            <a:endParaRPr lang="en-GB"/>
          </a:p>
        </p:txBody>
      </p:sp>
    </p:spTree>
    <p:extLst>
      <p:ext uri="{BB962C8B-B14F-4D97-AF65-F5344CB8AC3E}">
        <p14:creationId xmlns:p14="http://schemas.microsoft.com/office/powerpoint/2010/main" val="10202940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1346652" y="274638"/>
            <a:ext cx="10190923" cy="778098"/>
          </a:xfrm>
        </p:spPr>
        <p:txBody>
          <a:bodyPr>
            <a:normAutofit/>
          </a:bodyPr>
          <a:lstStyle>
            <a:lvl1pPr algn="l">
              <a:defRPr sz="2200"/>
            </a:lvl1pPr>
          </a:lstStyle>
          <a:p>
            <a:r>
              <a:rPr lang="el-GR"/>
              <a:t>Κάντε κλικ για να επεξεργαστείτε τον τίτλο υποδείγματος</a:t>
            </a:r>
            <a:endParaRPr lang="el-GR" dirty="0"/>
          </a:p>
        </p:txBody>
      </p:sp>
      <p:sp>
        <p:nvSpPr>
          <p:cNvPr id="3" name="2 - Θέση κειμένου"/>
          <p:cNvSpPr>
            <a:spLocks noGrp="1"/>
          </p:cNvSpPr>
          <p:nvPr>
            <p:ph type="body" idx="1"/>
          </p:nvPr>
        </p:nvSpPr>
        <p:spPr>
          <a:xfrm>
            <a:off x="1183346" y="1535113"/>
            <a:ext cx="5386917"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3 - Θέση περιεχομένου"/>
          <p:cNvSpPr>
            <a:spLocks noGrp="1"/>
          </p:cNvSpPr>
          <p:nvPr>
            <p:ph sz="half" idx="2"/>
          </p:nvPr>
        </p:nvSpPr>
        <p:spPr>
          <a:xfrm>
            <a:off x="1183346" y="2174875"/>
            <a:ext cx="5386917"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4 - Θέση κειμένου"/>
          <p:cNvSpPr>
            <a:spLocks noGrp="1"/>
          </p:cNvSpPr>
          <p:nvPr>
            <p:ph type="body" sz="quarter" idx="3"/>
          </p:nvPr>
        </p:nvSpPr>
        <p:spPr>
          <a:xfrm>
            <a:off x="6767114" y="1535113"/>
            <a:ext cx="5389033"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5 - Θέση περιεχομένου"/>
          <p:cNvSpPr>
            <a:spLocks noGrp="1"/>
          </p:cNvSpPr>
          <p:nvPr>
            <p:ph sz="quarter" idx="4"/>
          </p:nvPr>
        </p:nvSpPr>
        <p:spPr>
          <a:xfrm>
            <a:off x="6767114" y="2174875"/>
            <a:ext cx="5389033"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9" name="8 - Θέση αριθμού διαφάνειας"/>
          <p:cNvSpPr>
            <a:spLocks noGrp="1"/>
          </p:cNvSpPr>
          <p:nvPr>
            <p:ph type="sldNum" sz="quarter" idx="12"/>
          </p:nvPr>
        </p:nvSpPr>
        <p:spPr>
          <a:xfrm>
            <a:off x="339213" y="6425359"/>
            <a:ext cx="510809" cy="365125"/>
          </a:xfrm>
        </p:spPr>
        <p:txBody>
          <a:bodyPr/>
          <a:lstStyle>
            <a:lvl1pPr>
              <a:defRPr>
                <a:solidFill>
                  <a:schemeClr val="bg1"/>
                </a:solidFill>
              </a:defRPr>
            </a:lvl1pPr>
          </a:lstStyle>
          <a:p>
            <a:fld id="{F96D66B5-0B69-450E-AE8C-5A6F59E67B0F}" type="slidenum">
              <a:rPr lang="en-GB" smtClean="0"/>
              <a:t>‹#›</a:t>
            </a:fld>
            <a:endParaRPr lang="en-GB"/>
          </a:p>
        </p:txBody>
      </p:sp>
    </p:spTree>
    <p:extLst>
      <p:ext uri="{BB962C8B-B14F-4D97-AF65-F5344CB8AC3E}">
        <p14:creationId xmlns:p14="http://schemas.microsoft.com/office/powerpoint/2010/main" val="342369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210234" y="4406901"/>
            <a:ext cx="10116050" cy="1362075"/>
          </a:xfrm>
        </p:spPr>
        <p:txBody>
          <a:bodyPr anchor="t"/>
          <a:lstStyle>
            <a:lvl1pPr algn="l">
              <a:defRPr sz="4000" b="1" cap="all"/>
            </a:lvl1pPr>
          </a:lstStyle>
          <a:p>
            <a:r>
              <a:rPr lang="el-GR"/>
              <a:t>Κάντε κλικ για να επεξεργαστείτε τον τίτλο υποδείγματος</a:t>
            </a:r>
          </a:p>
        </p:txBody>
      </p:sp>
      <p:sp>
        <p:nvSpPr>
          <p:cNvPr id="3" name="2 - Θέση κειμένου"/>
          <p:cNvSpPr>
            <a:spLocks noGrp="1"/>
          </p:cNvSpPr>
          <p:nvPr>
            <p:ph type="body" idx="1"/>
          </p:nvPr>
        </p:nvSpPr>
        <p:spPr>
          <a:xfrm>
            <a:off x="1210234" y="2906713"/>
            <a:ext cx="1011604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6" name="5 - Θέση αριθμού διαφάνειας"/>
          <p:cNvSpPr>
            <a:spLocks noGrp="1"/>
          </p:cNvSpPr>
          <p:nvPr>
            <p:ph type="sldNum" sz="quarter" idx="12"/>
          </p:nvPr>
        </p:nvSpPr>
        <p:spPr>
          <a:xfrm>
            <a:off x="274917" y="6439085"/>
            <a:ext cx="657411" cy="365125"/>
          </a:xfrm>
        </p:spPr>
        <p:txBody>
          <a:bodyPr/>
          <a:lstStyle>
            <a:lvl1pPr algn="ctr">
              <a:defRPr>
                <a:solidFill>
                  <a:schemeClr val="bg1"/>
                </a:solidFill>
              </a:defRPr>
            </a:lvl1pPr>
          </a:lstStyle>
          <a:p>
            <a:fld id="{AA0F3EBE-C02C-4000-B5C4-670732A2B281}" type="slidenum">
              <a:rPr lang="en-GB" smtClean="0"/>
              <a:t>‹#›</a:t>
            </a:fld>
            <a:endParaRPr lang="en-GB"/>
          </a:p>
        </p:txBody>
      </p:sp>
    </p:spTree>
    <p:extLst>
      <p:ext uri="{BB962C8B-B14F-4D97-AF65-F5344CB8AC3E}">
        <p14:creationId xmlns:p14="http://schemas.microsoft.com/office/powerpoint/2010/main" val="31491526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lgn="l">
              <a:defRPr sz="2200"/>
            </a:lvl1pPr>
          </a:lstStyle>
          <a:p>
            <a:r>
              <a:rPr lang="el-GR"/>
              <a:t>Κάντε κλικ για να επεξεργαστείτε τον τίτλο υποδείγματος</a:t>
            </a:r>
            <a:endParaRPr lang="el-GR" dirty="0"/>
          </a:p>
        </p:txBody>
      </p:sp>
      <p:sp>
        <p:nvSpPr>
          <p:cNvPr id="5" name="4 - Θέση αριθμού διαφάνειας"/>
          <p:cNvSpPr>
            <a:spLocks noGrp="1"/>
          </p:cNvSpPr>
          <p:nvPr>
            <p:ph type="sldNum" sz="quarter" idx="12"/>
          </p:nvPr>
        </p:nvSpPr>
        <p:spPr/>
        <p:txBody>
          <a:bodyPr/>
          <a:lstStyle>
            <a:lvl1pPr>
              <a:defRPr>
                <a:solidFill>
                  <a:schemeClr val="bg1"/>
                </a:solidFill>
              </a:defRPr>
            </a:lvl1pPr>
          </a:lstStyle>
          <a:p>
            <a:fld id="{F96D66B5-0B69-450E-AE8C-5A6F59E67B0F}" type="slidenum">
              <a:rPr lang="en-GB" smtClean="0"/>
              <a:t>‹#›</a:t>
            </a:fld>
            <a:endParaRPr lang="en-GB"/>
          </a:p>
        </p:txBody>
      </p:sp>
    </p:spTree>
    <p:extLst>
      <p:ext uri="{BB962C8B-B14F-4D97-AF65-F5344CB8AC3E}">
        <p14:creationId xmlns:p14="http://schemas.microsoft.com/office/powerpoint/2010/main" val="3303463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lvl1pPr>
              <a:defRPr>
                <a:solidFill>
                  <a:schemeClr val="bg1"/>
                </a:solidFill>
              </a:defRPr>
            </a:lvl1pPr>
          </a:lstStyle>
          <a:p>
            <a:fld id="{F96D66B5-0B69-450E-AE8C-5A6F59E67B0F}" type="slidenum">
              <a:rPr lang="en-GB" smtClean="0"/>
              <a:t>‹#›</a:t>
            </a:fld>
            <a:endParaRPr lang="en-GB"/>
          </a:p>
        </p:txBody>
      </p:sp>
    </p:spTree>
    <p:extLst>
      <p:ext uri="{BB962C8B-B14F-4D97-AF65-F5344CB8AC3E}">
        <p14:creationId xmlns:p14="http://schemas.microsoft.com/office/powerpoint/2010/main" val="38898462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Κάντε κλικ για να επεξεργαστείτε τον τίτλο υποδείγματος</a:t>
            </a:r>
          </a:p>
        </p:txBody>
      </p:sp>
      <p:sp>
        <p:nvSpPr>
          <p:cNvPr id="3" name="2 - Θέση περιεχομένου"/>
          <p:cNvSpPr>
            <a:spLocks noGrp="1"/>
          </p:cNvSpPr>
          <p:nvPr>
            <p:ph idx="1"/>
          </p:nvPr>
        </p:nvSpPr>
        <p:spPr>
          <a:xfrm>
            <a:off x="4766733" y="273051"/>
            <a:ext cx="6815667" cy="5853113"/>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4 - Θέση ημερομηνίας"/>
          <p:cNvSpPr>
            <a:spLocks noGrp="1"/>
          </p:cNvSpPr>
          <p:nvPr>
            <p:ph type="dt" sz="half" idx="10"/>
          </p:nvPr>
        </p:nvSpPr>
        <p:spPr>
          <a:xfrm>
            <a:off x="609600" y="6356351"/>
            <a:ext cx="2844800" cy="365125"/>
          </a:xfrm>
          <a:prstGeom prst="rect">
            <a:avLst/>
          </a:prstGeom>
        </p:spPr>
        <p:txBody>
          <a:bodyPr/>
          <a:lstStyle/>
          <a:p>
            <a:fld id="{719ABC93-022A-4DBA-B228-B1F434899B5A}" type="datetimeFigureOut">
              <a:rPr lang="en-GB" smtClean="0"/>
              <a:t>08/12/2020</a:t>
            </a:fld>
            <a:endParaRPr lang="en-GB"/>
          </a:p>
        </p:txBody>
      </p:sp>
      <p:sp>
        <p:nvSpPr>
          <p:cNvPr id="6" name="5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6 - Θέση αριθμού διαφάνειας"/>
          <p:cNvSpPr>
            <a:spLocks noGrp="1"/>
          </p:cNvSpPr>
          <p:nvPr>
            <p:ph type="sldNum" sz="quarter" idx="12"/>
          </p:nvPr>
        </p:nvSpPr>
        <p:spPr/>
        <p:txBody>
          <a:bodyPr/>
          <a:lstStyle/>
          <a:p>
            <a:fld id="{F96D66B5-0B69-450E-AE8C-5A6F59E67B0F}" type="slidenum">
              <a:rPr lang="en-GB" smtClean="0"/>
              <a:t>‹#›</a:t>
            </a:fld>
            <a:endParaRPr lang="en-GB"/>
          </a:p>
        </p:txBody>
      </p:sp>
    </p:spTree>
    <p:extLst>
      <p:ext uri="{BB962C8B-B14F-4D97-AF65-F5344CB8AC3E}">
        <p14:creationId xmlns:p14="http://schemas.microsoft.com/office/powerpoint/2010/main" val="21030242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Κάντε κλικ για να επεξεργαστείτε τον τίτλο υποδείγματος</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4 - Θέση ημερομηνίας"/>
          <p:cNvSpPr>
            <a:spLocks noGrp="1"/>
          </p:cNvSpPr>
          <p:nvPr>
            <p:ph type="dt" sz="half" idx="10"/>
          </p:nvPr>
        </p:nvSpPr>
        <p:spPr>
          <a:xfrm>
            <a:off x="609600" y="6356351"/>
            <a:ext cx="2844800" cy="365125"/>
          </a:xfrm>
          <a:prstGeom prst="rect">
            <a:avLst/>
          </a:prstGeom>
        </p:spPr>
        <p:txBody>
          <a:bodyPr/>
          <a:lstStyle/>
          <a:p>
            <a:fld id="{719ABC93-022A-4DBA-B228-B1F434899B5A}" type="datetimeFigureOut">
              <a:rPr lang="en-GB" smtClean="0"/>
              <a:t>08/12/2020</a:t>
            </a:fld>
            <a:endParaRPr lang="en-GB"/>
          </a:p>
        </p:txBody>
      </p:sp>
      <p:sp>
        <p:nvSpPr>
          <p:cNvPr id="6" name="5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6 - Θέση αριθμού διαφάνειας"/>
          <p:cNvSpPr>
            <a:spLocks noGrp="1"/>
          </p:cNvSpPr>
          <p:nvPr>
            <p:ph type="sldNum" sz="quarter" idx="12"/>
          </p:nvPr>
        </p:nvSpPr>
        <p:spPr/>
        <p:txBody>
          <a:bodyPr/>
          <a:lstStyle/>
          <a:p>
            <a:fld id="{F96D66B5-0B69-450E-AE8C-5A6F59E67B0F}" type="slidenum">
              <a:rPr lang="en-GB" smtClean="0"/>
              <a:t>‹#›</a:t>
            </a:fld>
            <a:endParaRPr lang="en-GB"/>
          </a:p>
        </p:txBody>
      </p:sp>
    </p:spTree>
    <p:extLst>
      <p:ext uri="{BB962C8B-B14F-4D97-AF65-F5344CB8AC3E}">
        <p14:creationId xmlns:p14="http://schemas.microsoft.com/office/powerpoint/2010/main" val="4018973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defRPr sz="2200"/>
            </a:lvl1pPr>
          </a:lstStyle>
          <a:p>
            <a:r>
              <a:rPr lang="el-GR"/>
              <a:t>Κάντε κλικ για να επεξεργαστείτε τον τίτλο υποδείγματος</a:t>
            </a:r>
            <a:endParaRPr lang="el-GR" dirty="0"/>
          </a:p>
        </p:txBody>
      </p:sp>
      <p:sp>
        <p:nvSpPr>
          <p:cNvPr id="3" name="2 - Θέση κατακόρυφου κειμένου"/>
          <p:cNvSpPr>
            <a:spLocks noGrp="1"/>
          </p:cNvSpPr>
          <p:nvPr>
            <p:ph type="body" orient="vert" idx="1"/>
          </p:nvPr>
        </p:nvSpPr>
        <p:spPr/>
        <p:txBody>
          <a:bodyPr vert="eaVert">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ημερομηνίας"/>
          <p:cNvSpPr>
            <a:spLocks noGrp="1"/>
          </p:cNvSpPr>
          <p:nvPr>
            <p:ph type="dt" sz="half" idx="10"/>
          </p:nvPr>
        </p:nvSpPr>
        <p:spPr>
          <a:xfrm>
            <a:off x="609600" y="6356351"/>
            <a:ext cx="2844800" cy="365125"/>
          </a:xfrm>
          <a:prstGeom prst="rect">
            <a:avLst/>
          </a:prstGeom>
        </p:spPr>
        <p:txBody>
          <a:bodyPr/>
          <a:lstStyle/>
          <a:p>
            <a:fld id="{719ABC93-022A-4DBA-B228-B1F434899B5A}" type="datetimeFigureOut">
              <a:rPr lang="en-GB" smtClean="0"/>
              <a:t>08/12/2020</a:t>
            </a:fld>
            <a:endParaRPr lang="en-GB"/>
          </a:p>
        </p:txBody>
      </p:sp>
      <p:sp>
        <p:nvSpPr>
          <p:cNvPr id="5" name="4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5 - Θέση αριθμού διαφάνειας"/>
          <p:cNvSpPr>
            <a:spLocks noGrp="1"/>
          </p:cNvSpPr>
          <p:nvPr>
            <p:ph type="sldNum" sz="quarter" idx="12"/>
          </p:nvPr>
        </p:nvSpPr>
        <p:spPr/>
        <p:txBody>
          <a:bodyPr/>
          <a:lstStyle/>
          <a:p>
            <a:fld id="{F96D66B5-0B69-450E-AE8C-5A6F59E67B0F}" type="slidenum">
              <a:rPr lang="en-GB" smtClean="0"/>
              <a:t>‹#›</a:t>
            </a:fld>
            <a:endParaRPr lang="en-GB"/>
          </a:p>
        </p:txBody>
      </p:sp>
    </p:spTree>
    <p:extLst>
      <p:ext uri="{BB962C8B-B14F-4D97-AF65-F5344CB8AC3E}">
        <p14:creationId xmlns:p14="http://schemas.microsoft.com/office/powerpoint/2010/main" val="7972243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8839200" y="274639"/>
            <a:ext cx="2743200" cy="5851525"/>
          </a:xfrm>
        </p:spPr>
        <p:txBody>
          <a:bodyPr vert="eaVert">
            <a:normAutofit/>
          </a:bodyPr>
          <a:lstStyle>
            <a:lvl1pPr>
              <a:defRPr sz="2200"/>
            </a:lvl1pPr>
          </a:lstStyle>
          <a:p>
            <a:r>
              <a:rPr lang="el-GR" dirty="0" err="1"/>
              <a:t>Kλικ</a:t>
            </a:r>
            <a:r>
              <a:rPr lang="el-GR" dirty="0"/>
              <a:t> για επεξεργασία του τ</a:t>
            </a:r>
            <a:r>
              <a:rPr lang="en-US" dirty="0"/>
              <a:t>A</a:t>
            </a:r>
            <a:r>
              <a:rPr lang="el-GR" dirty="0" err="1"/>
              <a:t>ίτλου</a:t>
            </a:r>
            <a:endParaRPr lang="el-GR" dirty="0"/>
          </a:p>
        </p:txBody>
      </p:sp>
      <p:sp>
        <p:nvSpPr>
          <p:cNvPr id="3" name="2 - Θέση κατακόρυφου κειμένου"/>
          <p:cNvSpPr>
            <a:spLocks noGrp="1"/>
          </p:cNvSpPr>
          <p:nvPr>
            <p:ph type="body" orient="vert" idx="1"/>
          </p:nvPr>
        </p:nvSpPr>
        <p:spPr>
          <a:xfrm>
            <a:off x="609600" y="274639"/>
            <a:ext cx="8026400" cy="5851525"/>
          </a:xfrm>
        </p:spPr>
        <p:txBody>
          <a:bodyPr vert="eaVert">
            <a:normAutofit/>
          </a:bodyPr>
          <a:lstStyle>
            <a:lvl1pPr>
              <a:defRPr sz="2000"/>
            </a:lvl1pPr>
            <a:lvl2pPr>
              <a:defRPr sz="2000"/>
            </a:lvl2pPr>
            <a:lvl3pPr>
              <a:defRPr sz="20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ημερομηνίας"/>
          <p:cNvSpPr>
            <a:spLocks noGrp="1"/>
          </p:cNvSpPr>
          <p:nvPr>
            <p:ph type="dt" sz="half" idx="10"/>
          </p:nvPr>
        </p:nvSpPr>
        <p:spPr>
          <a:xfrm>
            <a:off x="609600" y="6356351"/>
            <a:ext cx="2844800" cy="365125"/>
          </a:xfrm>
          <a:prstGeom prst="rect">
            <a:avLst/>
          </a:prstGeom>
        </p:spPr>
        <p:txBody>
          <a:bodyPr/>
          <a:lstStyle/>
          <a:p>
            <a:fld id="{719ABC93-022A-4DBA-B228-B1F434899B5A}" type="datetimeFigureOut">
              <a:rPr lang="en-GB" smtClean="0"/>
              <a:t>08/12/2020</a:t>
            </a:fld>
            <a:endParaRPr lang="en-GB"/>
          </a:p>
        </p:txBody>
      </p:sp>
      <p:sp>
        <p:nvSpPr>
          <p:cNvPr id="5" name="4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5 - Θέση αριθμού διαφάνειας"/>
          <p:cNvSpPr>
            <a:spLocks noGrp="1"/>
          </p:cNvSpPr>
          <p:nvPr>
            <p:ph type="sldNum" sz="quarter" idx="12"/>
          </p:nvPr>
        </p:nvSpPr>
        <p:spPr/>
        <p:txBody>
          <a:bodyPr/>
          <a:lstStyle/>
          <a:p>
            <a:fld id="{F96D66B5-0B69-450E-AE8C-5A6F59E67B0F}" type="slidenum">
              <a:rPr lang="en-GB" smtClean="0"/>
              <a:t>‹#›</a:t>
            </a:fld>
            <a:endParaRPr lang="en-GB"/>
          </a:p>
        </p:txBody>
      </p:sp>
    </p:spTree>
    <p:extLst>
      <p:ext uri="{BB962C8B-B14F-4D97-AF65-F5344CB8AC3E}">
        <p14:creationId xmlns:p14="http://schemas.microsoft.com/office/powerpoint/2010/main" val="22384602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1600" b="0">
                <a:solidFill>
                  <a:srgbClr val="575757"/>
                </a:solidFill>
              </a:defRPr>
            </a:lvl1pPr>
          </a:lstStyle>
          <a:p>
            <a:pPr lvl="0"/>
            <a:r>
              <a:rPr lang="en-US" noProof="0" dirty="0"/>
              <a:t>Click to add subtitle</a:t>
            </a:r>
          </a:p>
        </p:txBody>
      </p:sp>
      <p:sp>
        <p:nvSpPr>
          <p:cNvPr id="5" name="Title Placeholder 1"/>
          <p:cNvSpPr>
            <a:spLocks noGrp="1"/>
          </p:cNvSpPr>
          <p:nvPr>
            <p:ph type="title"/>
          </p:nvPr>
        </p:nvSpPr>
        <p:spPr>
          <a:xfrm>
            <a:off x="469900" y="402586"/>
            <a:ext cx="11252200" cy="698501"/>
          </a:xfrm>
          <a:prstGeom prst="rect">
            <a:avLst/>
          </a:prstGeom>
        </p:spPr>
        <p:txBody>
          <a:bodyPr vert="horz" lIns="0" tIns="0" rIns="0" bIns="0" rtlCol="0" anchor="t" anchorCtr="0">
            <a:noAutofit/>
          </a:bodyPr>
          <a:lstStyle>
            <a:lvl1pPr>
              <a:defRPr sz="2000"/>
            </a:lvl1pPr>
          </a:lstStyle>
          <a:p>
            <a:r>
              <a:rPr lang="en-US" noProof="0"/>
              <a:t>Click to edit Master title style</a:t>
            </a:r>
            <a:endParaRPr lang="en-US" noProof="0" dirty="0"/>
          </a:p>
        </p:txBody>
      </p:sp>
    </p:spTree>
    <p:extLst>
      <p:ext uri="{BB962C8B-B14F-4D97-AF65-F5344CB8AC3E}">
        <p14:creationId xmlns:p14="http://schemas.microsoft.com/office/powerpoint/2010/main" val="83400036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lgn="l">
              <a:defRPr sz="2000" b="1"/>
            </a:lvl1pPr>
          </a:lstStyle>
          <a:p>
            <a:r>
              <a:rPr lang="el-GR"/>
              <a:t>Κάντε κλικ για να επεξεργαστείτε τον τίτλο υποδείγματος</a:t>
            </a:r>
            <a:endParaRPr lang="el-GR" dirty="0"/>
          </a:p>
        </p:txBody>
      </p:sp>
      <p:sp>
        <p:nvSpPr>
          <p:cNvPr id="3" name="2 - Θέση περιεχομένου"/>
          <p:cNvSpPr>
            <a:spLocks noGrp="1"/>
          </p:cNvSpPr>
          <p:nvPr>
            <p:ph sz="half" idx="1"/>
          </p:nvPr>
        </p:nvSpPr>
        <p:spPr>
          <a:xfrm>
            <a:off x="1391477" y="1600201"/>
            <a:ext cx="4602923"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περιεχομένου"/>
          <p:cNvSpPr>
            <a:spLocks noGrp="1"/>
          </p:cNvSpPr>
          <p:nvPr>
            <p:ph sz="half" idx="2"/>
          </p:nvPr>
        </p:nvSpPr>
        <p:spPr>
          <a:xfrm>
            <a:off x="7056107" y="1600201"/>
            <a:ext cx="4526293" cy="4525963"/>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7" name="6 - Θέση αριθμού διαφάνειας"/>
          <p:cNvSpPr>
            <a:spLocks noGrp="1"/>
          </p:cNvSpPr>
          <p:nvPr>
            <p:ph type="sldNum" sz="quarter" idx="12"/>
          </p:nvPr>
        </p:nvSpPr>
        <p:spPr>
          <a:xfrm>
            <a:off x="176306" y="6383245"/>
            <a:ext cx="666376" cy="365125"/>
          </a:xfrm>
        </p:spPr>
        <p:txBody>
          <a:bodyPr/>
          <a:lstStyle>
            <a:lvl1pPr algn="ctr">
              <a:defRPr>
                <a:solidFill>
                  <a:schemeClr val="bg1"/>
                </a:solidFill>
              </a:defRPr>
            </a:lvl1pPr>
          </a:lstStyle>
          <a:p>
            <a:fld id="{AA0F3EBE-C02C-4000-B5C4-670732A2B281}" type="slidenum">
              <a:rPr lang="en-GB" smtClean="0"/>
              <a:t>‹#›</a:t>
            </a:fld>
            <a:endParaRPr lang="en-GB"/>
          </a:p>
        </p:txBody>
      </p:sp>
    </p:spTree>
    <p:extLst>
      <p:ext uri="{BB962C8B-B14F-4D97-AF65-F5344CB8AC3E}">
        <p14:creationId xmlns:p14="http://schemas.microsoft.com/office/powerpoint/2010/main" val="381115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1346652" y="274638"/>
            <a:ext cx="10190923" cy="778098"/>
          </a:xfrm>
        </p:spPr>
        <p:txBody>
          <a:bodyPr>
            <a:normAutofit/>
          </a:bodyPr>
          <a:lstStyle>
            <a:lvl1pPr algn="l">
              <a:defRPr sz="2200"/>
            </a:lvl1pPr>
          </a:lstStyle>
          <a:p>
            <a:r>
              <a:rPr lang="el-GR"/>
              <a:t>Κάντε κλικ για να επεξεργαστείτε τον τίτλο υποδείγματος</a:t>
            </a:r>
            <a:endParaRPr lang="el-GR" dirty="0"/>
          </a:p>
        </p:txBody>
      </p:sp>
      <p:sp>
        <p:nvSpPr>
          <p:cNvPr id="3" name="2 - Θέση κειμένου"/>
          <p:cNvSpPr>
            <a:spLocks noGrp="1"/>
          </p:cNvSpPr>
          <p:nvPr>
            <p:ph type="body" idx="1"/>
          </p:nvPr>
        </p:nvSpPr>
        <p:spPr>
          <a:xfrm>
            <a:off x="1183346" y="1535113"/>
            <a:ext cx="5386917"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3 - Θέση περιεχομένου"/>
          <p:cNvSpPr>
            <a:spLocks noGrp="1"/>
          </p:cNvSpPr>
          <p:nvPr>
            <p:ph sz="half" idx="2"/>
          </p:nvPr>
        </p:nvSpPr>
        <p:spPr>
          <a:xfrm>
            <a:off x="1183346" y="2174875"/>
            <a:ext cx="5386917"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5" name="4 - Θέση κειμένου"/>
          <p:cNvSpPr>
            <a:spLocks noGrp="1"/>
          </p:cNvSpPr>
          <p:nvPr>
            <p:ph type="body" sz="quarter" idx="3"/>
          </p:nvPr>
        </p:nvSpPr>
        <p:spPr>
          <a:xfrm>
            <a:off x="6767114" y="1535113"/>
            <a:ext cx="5389033"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5 - Θέση περιεχομένου"/>
          <p:cNvSpPr>
            <a:spLocks noGrp="1"/>
          </p:cNvSpPr>
          <p:nvPr>
            <p:ph sz="quarter" idx="4"/>
          </p:nvPr>
        </p:nvSpPr>
        <p:spPr>
          <a:xfrm>
            <a:off x="6767114" y="2174875"/>
            <a:ext cx="5389033" cy="3951288"/>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9" name="8 - Θέση αριθμού διαφάνειας"/>
          <p:cNvSpPr>
            <a:spLocks noGrp="1"/>
          </p:cNvSpPr>
          <p:nvPr>
            <p:ph type="sldNum" sz="quarter" idx="12"/>
          </p:nvPr>
        </p:nvSpPr>
        <p:spPr>
          <a:xfrm>
            <a:off x="339213" y="6425359"/>
            <a:ext cx="510809" cy="365125"/>
          </a:xfrm>
        </p:spPr>
        <p:txBody>
          <a:bodyPr/>
          <a:lstStyle>
            <a:lvl1pPr>
              <a:defRPr>
                <a:solidFill>
                  <a:schemeClr val="bg1"/>
                </a:solidFill>
              </a:defRPr>
            </a:lvl1pPr>
          </a:lstStyle>
          <a:p>
            <a:fld id="{AA0F3EBE-C02C-4000-B5C4-670732A2B281}" type="slidenum">
              <a:rPr lang="en-GB" smtClean="0"/>
              <a:t>‹#›</a:t>
            </a:fld>
            <a:endParaRPr lang="en-GB"/>
          </a:p>
        </p:txBody>
      </p:sp>
    </p:spTree>
    <p:extLst>
      <p:ext uri="{BB962C8B-B14F-4D97-AF65-F5344CB8AC3E}">
        <p14:creationId xmlns:p14="http://schemas.microsoft.com/office/powerpoint/2010/main" val="13621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lvl1pPr algn="l">
              <a:defRPr sz="2200"/>
            </a:lvl1pPr>
          </a:lstStyle>
          <a:p>
            <a:r>
              <a:rPr lang="el-GR"/>
              <a:t>Κάντε κλικ για να επεξεργαστείτε τον τίτλο υποδείγματος</a:t>
            </a:r>
            <a:endParaRPr lang="el-GR" dirty="0"/>
          </a:p>
        </p:txBody>
      </p:sp>
      <p:sp>
        <p:nvSpPr>
          <p:cNvPr id="5" name="4 - Θέση αριθμού διαφάνειας"/>
          <p:cNvSpPr>
            <a:spLocks noGrp="1"/>
          </p:cNvSpPr>
          <p:nvPr>
            <p:ph type="sldNum" sz="quarter" idx="12"/>
          </p:nvPr>
        </p:nvSpPr>
        <p:spPr/>
        <p:txBody>
          <a:bodyPr/>
          <a:lstStyle>
            <a:lvl1pPr>
              <a:defRPr>
                <a:solidFill>
                  <a:schemeClr val="bg1"/>
                </a:solidFill>
              </a:defRPr>
            </a:lvl1pPr>
          </a:lstStyle>
          <a:p>
            <a:fld id="{AA0F3EBE-C02C-4000-B5C4-670732A2B281}" type="slidenum">
              <a:rPr lang="en-GB" smtClean="0"/>
              <a:t>‹#›</a:t>
            </a:fld>
            <a:endParaRPr lang="en-GB"/>
          </a:p>
        </p:txBody>
      </p:sp>
    </p:spTree>
    <p:extLst>
      <p:ext uri="{BB962C8B-B14F-4D97-AF65-F5344CB8AC3E}">
        <p14:creationId xmlns:p14="http://schemas.microsoft.com/office/powerpoint/2010/main" val="2387161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lvl1pPr>
              <a:defRPr>
                <a:solidFill>
                  <a:schemeClr val="bg1"/>
                </a:solidFill>
              </a:defRPr>
            </a:lvl1pPr>
          </a:lstStyle>
          <a:p>
            <a:fld id="{AA0F3EBE-C02C-4000-B5C4-670732A2B281}" type="slidenum">
              <a:rPr lang="en-GB" smtClean="0"/>
              <a:t>‹#›</a:t>
            </a:fld>
            <a:endParaRPr lang="en-GB"/>
          </a:p>
        </p:txBody>
      </p:sp>
    </p:spTree>
    <p:extLst>
      <p:ext uri="{BB962C8B-B14F-4D97-AF65-F5344CB8AC3E}">
        <p14:creationId xmlns:p14="http://schemas.microsoft.com/office/powerpoint/2010/main" val="1406756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Κάντε κλικ για να επεξεργαστείτε τον τίτλο υποδείγματος</a:t>
            </a:r>
          </a:p>
        </p:txBody>
      </p:sp>
      <p:sp>
        <p:nvSpPr>
          <p:cNvPr id="3" name="2 - Θέση περιεχομένου"/>
          <p:cNvSpPr>
            <a:spLocks noGrp="1"/>
          </p:cNvSpPr>
          <p:nvPr>
            <p:ph idx="1"/>
          </p:nvPr>
        </p:nvSpPr>
        <p:spPr>
          <a:xfrm>
            <a:off x="4766733" y="273051"/>
            <a:ext cx="6815667" cy="5853113"/>
          </a:xfrm>
        </p:spPr>
        <p:txBody>
          <a:bodyPr>
            <a:norm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l-GR" dirty="0"/>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4 - Θέση ημερομηνίας"/>
          <p:cNvSpPr>
            <a:spLocks noGrp="1"/>
          </p:cNvSpPr>
          <p:nvPr>
            <p:ph type="dt" sz="half" idx="10"/>
          </p:nvPr>
        </p:nvSpPr>
        <p:spPr>
          <a:xfrm>
            <a:off x="609600" y="6356351"/>
            <a:ext cx="2844800" cy="365125"/>
          </a:xfrm>
          <a:prstGeom prst="rect">
            <a:avLst/>
          </a:prstGeom>
        </p:spPr>
        <p:txBody>
          <a:bodyPr/>
          <a:lstStyle/>
          <a:p>
            <a:fld id="{995B9CAC-BA4F-41C2-9CDC-85BE388EDBD7}" type="datetimeFigureOut">
              <a:rPr lang="en-GB" smtClean="0"/>
              <a:t>08/12/2020</a:t>
            </a:fld>
            <a:endParaRPr lang="en-GB"/>
          </a:p>
        </p:txBody>
      </p:sp>
      <p:sp>
        <p:nvSpPr>
          <p:cNvPr id="6" name="5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6 - Θέση αριθμού διαφάνειας"/>
          <p:cNvSpPr>
            <a:spLocks noGrp="1"/>
          </p:cNvSpPr>
          <p:nvPr>
            <p:ph type="sldNum" sz="quarter" idx="12"/>
          </p:nvPr>
        </p:nvSpPr>
        <p:spPr/>
        <p:txBody>
          <a:bodyPr/>
          <a:lstStyle/>
          <a:p>
            <a:fld id="{AA0F3EBE-C02C-4000-B5C4-670732A2B281}" type="slidenum">
              <a:rPr lang="en-GB" smtClean="0"/>
              <a:t>‹#›</a:t>
            </a:fld>
            <a:endParaRPr lang="en-GB"/>
          </a:p>
        </p:txBody>
      </p:sp>
    </p:spTree>
    <p:extLst>
      <p:ext uri="{BB962C8B-B14F-4D97-AF65-F5344CB8AC3E}">
        <p14:creationId xmlns:p14="http://schemas.microsoft.com/office/powerpoint/2010/main" val="3371418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Κάντε κλικ για να επεξεργαστείτε τον τίτλο υποδείγματος</a:t>
            </a: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4 - Θέση ημερομηνίας"/>
          <p:cNvSpPr>
            <a:spLocks noGrp="1"/>
          </p:cNvSpPr>
          <p:nvPr>
            <p:ph type="dt" sz="half" idx="10"/>
          </p:nvPr>
        </p:nvSpPr>
        <p:spPr>
          <a:xfrm>
            <a:off x="609600" y="6356351"/>
            <a:ext cx="2844800" cy="365125"/>
          </a:xfrm>
          <a:prstGeom prst="rect">
            <a:avLst/>
          </a:prstGeom>
        </p:spPr>
        <p:txBody>
          <a:bodyPr/>
          <a:lstStyle/>
          <a:p>
            <a:fld id="{995B9CAC-BA4F-41C2-9CDC-85BE388EDBD7}" type="datetimeFigureOut">
              <a:rPr lang="en-GB" smtClean="0"/>
              <a:t>08/12/2020</a:t>
            </a:fld>
            <a:endParaRPr lang="en-GB"/>
          </a:p>
        </p:txBody>
      </p:sp>
      <p:sp>
        <p:nvSpPr>
          <p:cNvPr id="6" name="5 - Θέση υποσέλιδου"/>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6 - Θέση αριθμού διαφάνειας"/>
          <p:cNvSpPr>
            <a:spLocks noGrp="1"/>
          </p:cNvSpPr>
          <p:nvPr>
            <p:ph type="sldNum" sz="quarter" idx="12"/>
          </p:nvPr>
        </p:nvSpPr>
        <p:spPr/>
        <p:txBody>
          <a:bodyPr/>
          <a:lstStyle/>
          <a:p>
            <a:fld id="{AA0F3EBE-C02C-4000-B5C4-670732A2B281}" type="slidenum">
              <a:rPr lang="en-GB" smtClean="0"/>
              <a:t>‹#›</a:t>
            </a:fld>
            <a:endParaRPr lang="en-GB"/>
          </a:p>
        </p:txBody>
      </p:sp>
    </p:spTree>
    <p:extLst>
      <p:ext uri="{BB962C8B-B14F-4D97-AF65-F5344CB8AC3E}">
        <p14:creationId xmlns:p14="http://schemas.microsoft.com/office/powerpoint/2010/main" val="102252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1391477" y="274638"/>
            <a:ext cx="10190923" cy="778098"/>
          </a:xfrm>
          <a:prstGeom prst="rect">
            <a:avLst/>
          </a:prstGeom>
        </p:spPr>
        <p:txBody>
          <a:bodyPr vert="horz" lIns="91440" tIns="45720" rIns="91440" bIns="45720" rtlCol="0" anchor="ctr">
            <a:normAutofit/>
          </a:bodyPr>
          <a:lstStyle/>
          <a:p>
            <a:r>
              <a:rPr lang="el-GR" dirty="0" err="1"/>
              <a:t>Kλικ</a:t>
            </a:r>
            <a:r>
              <a:rPr lang="el-GR" dirty="0"/>
              <a:t> για επεξεργασία του τίτλου</a:t>
            </a:r>
          </a:p>
        </p:txBody>
      </p:sp>
      <p:sp>
        <p:nvSpPr>
          <p:cNvPr id="3" name="2 - Θέση κειμένου"/>
          <p:cNvSpPr>
            <a:spLocks noGrp="1"/>
          </p:cNvSpPr>
          <p:nvPr>
            <p:ph type="body" idx="1"/>
          </p:nvPr>
        </p:nvSpPr>
        <p:spPr>
          <a:xfrm>
            <a:off x="1487488" y="1600201"/>
            <a:ext cx="10094912" cy="4525963"/>
          </a:xfrm>
          <a:prstGeom prst="rect">
            <a:avLst/>
          </a:prstGeom>
        </p:spPr>
        <p:txBody>
          <a:bodyPr vert="horz" lIns="91440" tIns="45720" rIns="91440" bIns="45720" rtlCol="0">
            <a:normAutofit/>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7" name="Rectangle 11"/>
          <p:cNvSpPr/>
          <p:nvPr/>
        </p:nvSpPr>
        <p:spPr>
          <a:xfrm>
            <a:off x="0" y="0"/>
            <a:ext cx="1171297" cy="6858000"/>
          </a:xfrm>
          <a:prstGeom prst="rect">
            <a:avLst/>
          </a:prstGeom>
          <a:solidFill>
            <a:srgbClr val="0072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solidFill>
                <a:prstClr val="white"/>
              </a:solidFill>
            </a:endParaRPr>
          </a:p>
        </p:txBody>
      </p:sp>
      <p:sp>
        <p:nvSpPr>
          <p:cNvPr id="6" name="5 - Θέση αριθμού διαφάνειας"/>
          <p:cNvSpPr>
            <a:spLocks noGrp="1"/>
          </p:cNvSpPr>
          <p:nvPr>
            <p:ph type="sldNum" sz="quarter" idx="4"/>
          </p:nvPr>
        </p:nvSpPr>
        <p:spPr>
          <a:xfrm>
            <a:off x="330243" y="6443288"/>
            <a:ext cx="510809" cy="365125"/>
          </a:xfrm>
          <a:prstGeom prst="rect">
            <a:avLst/>
          </a:prstGeom>
        </p:spPr>
        <p:txBody>
          <a:bodyPr vert="horz" lIns="91440" tIns="45720" rIns="91440" bIns="45720" rtlCol="0" anchor="ctr"/>
          <a:lstStyle>
            <a:lvl1pPr algn="ctr">
              <a:defRPr sz="1200">
                <a:solidFill>
                  <a:schemeClr val="bg1"/>
                </a:solidFill>
              </a:defRPr>
            </a:lvl1pPr>
          </a:lstStyle>
          <a:p>
            <a:fld id="{AA0F3EBE-C02C-4000-B5C4-670732A2B281}" type="slidenum">
              <a:rPr lang="en-GB" smtClean="0"/>
              <a:t>‹#›</a:t>
            </a:fld>
            <a:endParaRPr lang="en-GB"/>
          </a:p>
        </p:txBody>
      </p:sp>
      <p:pic>
        <p:nvPicPr>
          <p:cNvPr id="8" name="Picture 16" descr="logo-el.png"/>
          <p:cNvPicPr>
            <a:picLocks noChangeAspect="1"/>
          </p:cNvPicPr>
          <p:nvPr/>
        </p:nvPicPr>
        <p:blipFill>
          <a:blip r:embed="rId14" cstate="print">
            <a:biLevel thresh="25000"/>
            <a:extLst>
              <a:ext uri="{28A0092B-C50C-407E-A947-70E740481C1C}">
                <a14:useLocalDpi xmlns:a14="http://schemas.microsoft.com/office/drawing/2010/main" val="0"/>
              </a:ext>
            </a:extLst>
          </a:blip>
          <a:stretch>
            <a:fillRect/>
          </a:stretch>
        </p:blipFill>
        <p:spPr>
          <a:xfrm>
            <a:off x="84335" y="216969"/>
            <a:ext cx="1012123" cy="286937"/>
          </a:xfrm>
          <a:prstGeom prst="rect">
            <a:avLst/>
          </a:prstGeom>
        </p:spPr>
      </p:pic>
      <p:cxnSp>
        <p:nvCxnSpPr>
          <p:cNvPr id="9" name="Straight Connector 29"/>
          <p:cNvCxnSpPr/>
          <p:nvPr/>
        </p:nvCxnSpPr>
        <p:spPr>
          <a:xfrm flipV="1">
            <a:off x="585649" y="691454"/>
            <a:ext cx="0" cy="5740441"/>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3012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22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1391477" y="274638"/>
            <a:ext cx="10190923" cy="778098"/>
          </a:xfrm>
          <a:prstGeom prst="rect">
            <a:avLst/>
          </a:prstGeom>
        </p:spPr>
        <p:txBody>
          <a:bodyPr vert="horz" lIns="91440" tIns="45720" rIns="91440" bIns="45720" rtlCol="0" anchor="ctr">
            <a:normAutofit/>
          </a:bodyPr>
          <a:lstStyle/>
          <a:p>
            <a:r>
              <a:rPr lang="el-GR" dirty="0" err="1"/>
              <a:t>Kλικ</a:t>
            </a:r>
            <a:r>
              <a:rPr lang="el-GR" dirty="0"/>
              <a:t> για επεξεργασία του τίτλου</a:t>
            </a:r>
          </a:p>
        </p:txBody>
      </p:sp>
      <p:sp>
        <p:nvSpPr>
          <p:cNvPr id="3" name="2 - Θέση κειμένου"/>
          <p:cNvSpPr>
            <a:spLocks noGrp="1"/>
          </p:cNvSpPr>
          <p:nvPr>
            <p:ph type="body" idx="1"/>
          </p:nvPr>
        </p:nvSpPr>
        <p:spPr>
          <a:xfrm>
            <a:off x="1487488" y="1600201"/>
            <a:ext cx="10094912" cy="4525963"/>
          </a:xfrm>
          <a:prstGeom prst="rect">
            <a:avLst/>
          </a:prstGeom>
        </p:spPr>
        <p:txBody>
          <a:bodyPr vert="horz" lIns="91440" tIns="45720" rIns="91440" bIns="45720" rtlCol="0">
            <a:normAutofit/>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7" name="Rectangle 11"/>
          <p:cNvSpPr/>
          <p:nvPr/>
        </p:nvSpPr>
        <p:spPr>
          <a:xfrm>
            <a:off x="0" y="0"/>
            <a:ext cx="1171297" cy="6858000"/>
          </a:xfrm>
          <a:prstGeom prst="rect">
            <a:avLst/>
          </a:prstGeom>
          <a:solidFill>
            <a:srgbClr val="0072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solidFill>
                <a:prstClr val="white"/>
              </a:solidFill>
            </a:endParaRPr>
          </a:p>
        </p:txBody>
      </p:sp>
      <p:sp>
        <p:nvSpPr>
          <p:cNvPr id="6" name="5 - Θέση αριθμού διαφάνειας"/>
          <p:cNvSpPr>
            <a:spLocks noGrp="1"/>
          </p:cNvSpPr>
          <p:nvPr>
            <p:ph type="sldNum" sz="quarter" idx="4"/>
          </p:nvPr>
        </p:nvSpPr>
        <p:spPr>
          <a:xfrm>
            <a:off x="330243" y="6443288"/>
            <a:ext cx="510809" cy="365125"/>
          </a:xfrm>
          <a:prstGeom prst="rect">
            <a:avLst/>
          </a:prstGeom>
        </p:spPr>
        <p:txBody>
          <a:bodyPr vert="horz" lIns="91440" tIns="45720" rIns="91440" bIns="45720" rtlCol="0" anchor="ctr"/>
          <a:lstStyle>
            <a:lvl1pPr algn="ctr">
              <a:defRPr sz="1200">
                <a:solidFill>
                  <a:schemeClr val="bg1"/>
                </a:solidFill>
              </a:defRPr>
            </a:lvl1pPr>
          </a:lstStyle>
          <a:p>
            <a:fld id="{2FD245D7-D6C4-4800-AAEB-7C593157CC89}" type="slidenum">
              <a:rPr lang="en-GB" smtClean="0"/>
              <a:t>‹#›</a:t>
            </a:fld>
            <a:endParaRPr lang="en-GB"/>
          </a:p>
        </p:txBody>
      </p:sp>
      <p:pic>
        <p:nvPicPr>
          <p:cNvPr id="8" name="Picture 16" descr="logo-el.png"/>
          <p:cNvPicPr>
            <a:picLocks noChangeAspect="1"/>
          </p:cNvPicPr>
          <p:nvPr/>
        </p:nvPicPr>
        <p:blipFill>
          <a:blip r:embed="rId14" cstate="print">
            <a:biLevel thresh="25000"/>
            <a:extLst>
              <a:ext uri="{28A0092B-C50C-407E-A947-70E740481C1C}">
                <a14:useLocalDpi xmlns:a14="http://schemas.microsoft.com/office/drawing/2010/main" val="0"/>
              </a:ext>
            </a:extLst>
          </a:blip>
          <a:stretch>
            <a:fillRect/>
          </a:stretch>
        </p:blipFill>
        <p:spPr>
          <a:xfrm>
            <a:off x="84335" y="216969"/>
            <a:ext cx="1012123" cy="286937"/>
          </a:xfrm>
          <a:prstGeom prst="rect">
            <a:avLst/>
          </a:prstGeom>
        </p:spPr>
      </p:pic>
      <p:cxnSp>
        <p:nvCxnSpPr>
          <p:cNvPr id="9" name="Straight Connector 29"/>
          <p:cNvCxnSpPr/>
          <p:nvPr/>
        </p:nvCxnSpPr>
        <p:spPr>
          <a:xfrm flipV="1">
            <a:off x="585649" y="691454"/>
            <a:ext cx="0" cy="5740441"/>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7667438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spcBef>
          <a:spcPct val="0"/>
        </a:spcBef>
        <a:buNone/>
        <a:defRPr sz="22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1391477" y="274638"/>
            <a:ext cx="10190923" cy="778098"/>
          </a:xfrm>
          <a:prstGeom prst="rect">
            <a:avLst/>
          </a:prstGeom>
        </p:spPr>
        <p:txBody>
          <a:bodyPr vert="horz" lIns="91440" tIns="45720" rIns="91440" bIns="45720" rtlCol="0" anchor="ctr">
            <a:normAutofit/>
          </a:bodyPr>
          <a:lstStyle/>
          <a:p>
            <a:r>
              <a:rPr lang="el-GR" dirty="0" err="1"/>
              <a:t>Kλικ</a:t>
            </a:r>
            <a:r>
              <a:rPr lang="el-GR" dirty="0"/>
              <a:t> για επεξεργασία του τίτλου</a:t>
            </a:r>
          </a:p>
        </p:txBody>
      </p:sp>
      <p:sp>
        <p:nvSpPr>
          <p:cNvPr id="3" name="2 - Θέση κειμένου"/>
          <p:cNvSpPr>
            <a:spLocks noGrp="1"/>
          </p:cNvSpPr>
          <p:nvPr>
            <p:ph type="body" idx="1"/>
          </p:nvPr>
        </p:nvSpPr>
        <p:spPr>
          <a:xfrm>
            <a:off x="1487488" y="1600201"/>
            <a:ext cx="10094912" cy="4525963"/>
          </a:xfrm>
          <a:prstGeom prst="rect">
            <a:avLst/>
          </a:prstGeom>
        </p:spPr>
        <p:txBody>
          <a:bodyPr vert="horz" lIns="91440" tIns="45720" rIns="91440" bIns="45720" rtlCol="0">
            <a:normAutofit/>
          </a:body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7" name="Rectangle 11"/>
          <p:cNvSpPr/>
          <p:nvPr/>
        </p:nvSpPr>
        <p:spPr>
          <a:xfrm>
            <a:off x="0" y="0"/>
            <a:ext cx="1171297" cy="6858000"/>
          </a:xfrm>
          <a:prstGeom prst="rect">
            <a:avLst/>
          </a:prstGeom>
          <a:solidFill>
            <a:srgbClr val="0072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solidFill>
                <a:prstClr val="white"/>
              </a:solidFill>
            </a:endParaRPr>
          </a:p>
        </p:txBody>
      </p:sp>
      <p:sp>
        <p:nvSpPr>
          <p:cNvPr id="6" name="5 - Θέση αριθμού διαφάνειας"/>
          <p:cNvSpPr>
            <a:spLocks noGrp="1"/>
          </p:cNvSpPr>
          <p:nvPr>
            <p:ph type="sldNum" sz="quarter" idx="4"/>
          </p:nvPr>
        </p:nvSpPr>
        <p:spPr>
          <a:xfrm>
            <a:off x="330243" y="6443288"/>
            <a:ext cx="510809" cy="365125"/>
          </a:xfrm>
          <a:prstGeom prst="rect">
            <a:avLst/>
          </a:prstGeom>
        </p:spPr>
        <p:txBody>
          <a:bodyPr vert="horz" lIns="91440" tIns="45720" rIns="91440" bIns="45720" rtlCol="0" anchor="ctr"/>
          <a:lstStyle>
            <a:lvl1pPr algn="ctr">
              <a:defRPr sz="1200">
                <a:solidFill>
                  <a:schemeClr val="bg1"/>
                </a:solidFill>
              </a:defRPr>
            </a:lvl1pPr>
          </a:lstStyle>
          <a:p>
            <a:fld id="{F96D66B5-0B69-450E-AE8C-5A6F59E67B0F}" type="slidenum">
              <a:rPr lang="en-GB" smtClean="0"/>
              <a:t>‹#›</a:t>
            </a:fld>
            <a:endParaRPr lang="en-GB"/>
          </a:p>
        </p:txBody>
      </p:sp>
      <p:pic>
        <p:nvPicPr>
          <p:cNvPr id="8" name="Picture 16" descr="logo-el.png"/>
          <p:cNvPicPr>
            <a:picLocks noChangeAspect="1"/>
          </p:cNvPicPr>
          <p:nvPr/>
        </p:nvPicPr>
        <p:blipFill>
          <a:blip r:embed="rId14" cstate="hqprint">
            <a:biLevel thresh="25000"/>
            <a:extLst>
              <a:ext uri="{28A0092B-C50C-407E-A947-70E740481C1C}">
                <a14:useLocalDpi xmlns:a14="http://schemas.microsoft.com/office/drawing/2010/main" val="0"/>
              </a:ext>
            </a:extLst>
          </a:blip>
          <a:stretch>
            <a:fillRect/>
          </a:stretch>
        </p:blipFill>
        <p:spPr>
          <a:xfrm>
            <a:off x="84335" y="216969"/>
            <a:ext cx="1012123" cy="286937"/>
          </a:xfrm>
          <a:prstGeom prst="rect">
            <a:avLst/>
          </a:prstGeom>
        </p:spPr>
      </p:pic>
      <p:cxnSp>
        <p:nvCxnSpPr>
          <p:cNvPr id="9" name="Straight Connector 29"/>
          <p:cNvCxnSpPr/>
          <p:nvPr/>
        </p:nvCxnSpPr>
        <p:spPr>
          <a:xfrm flipV="1">
            <a:off x="585649" y="691454"/>
            <a:ext cx="0" cy="5740441"/>
          </a:xfrm>
          <a:prstGeom prst="line">
            <a:avLst/>
          </a:prstGeom>
          <a:ln w="317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10988320"/>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Lst>
  <p:txStyles>
    <p:titleStyle>
      <a:lvl1pPr algn="l" defTabSz="914400" rtl="0" eaLnBrk="1" latinLnBrk="0" hangingPunct="1">
        <a:spcBef>
          <a:spcPct val="0"/>
        </a:spcBef>
        <a:buNone/>
        <a:defRPr sz="22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D4904B0F-1B57-4BDE-820A-03E01B49E297}"/>
              </a:ext>
            </a:extLst>
          </p:cNvPr>
          <p:cNvPicPr>
            <a:picLocks noChangeAspect="1"/>
          </p:cNvPicPr>
          <p:nvPr/>
        </p:nvPicPr>
        <p:blipFill rotWithShape="1">
          <a:blip r:embed="rId2">
            <a:extLst>
              <a:ext uri="{28A0092B-C50C-407E-A947-70E740481C1C}">
                <a14:useLocalDpi xmlns:a14="http://schemas.microsoft.com/office/drawing/2010/main" val="0"/>
              </a:ext>
            </a:extLst>
          </a:blip>
          <a:srcRect l="6115" t="10406" r="74527" b="68730"/>
          <a:stretch/>
        </p:blipFill>
        <p:spPr>
          <a:xfrm>
            <a:off x="9504901" y="0"/>
            <a:ext cx="2687100" cy="1805049"/>
          </a:xfrm>
          <a:prstGeom prst="rect">
            <a:avLst/>
          </a:prstGeom>
        </p:spPr>
      </p:pic>
      <p:sp>
        <p:nvSpPr>
          <p:cNvPr id="2" name="Τίτλος 1">
            <a:extLst>
              <a:ext uri="{FF2B5EF4-FFF2-40B4-BE49-F238E27FC236}">
                <a16:creationId xmlns:a16="http://schemas.microsoft.com/office/drawing/2014/main" id="{524D3CFB-44FB-4821-97CC-767ACD6DF93D}"/>
              </a:ext>
            </a:extLst>
          </p:cNvPr>
          <p:cNvSpPr>
            <a:spLocks noGrp="1"/>
          </p:cNvSpPr>
          <p:nvPr>
            <p:ph type="ctrTitle"/>
          </p:nvPr>
        </p:nvSpPr>
        <p:spPr>
          <a:xfrm>
            <a:off x="1592494" y="2278650"/>
            <a:ext cx="10140593" cy="1871122"/>
          </a:xfrm>
        </p:spPr>
        <p:txBody>
          <a:bodyPr>
            <a:noAutofit/>
          </a:bodyPr>
          <a:lstStyle/>
          <a:p>
            <a:pPr>
              <a:spcAft>
                <a:spcPts val="600"/>
              </a:spcAft>
            </a:pPr>
            <a:r>
              <a:rPr lang="el-GR" sz="2800" b="0" dirty="0">
                <a:effectLst>
                  <a:outerShdw blurRad="38100" dist="38100" dir="2700000" algn="tl">
                    <a:srgbClr val="000000">
                      <a:alpha val="43137"/>
                    </a:srgbClr>
                  </a:outerShdw>
                </a:effectLst>
                <a:latin typeface="+mn-lt"/>
                <a:ea typeface="Cambria" panose="02040503050406030204" pitchFamily="18" charset="0"/>
                <a:cs typeface="Times New Roman" panose="02020603050405020304" pitchFamily="18" charset="0"/>
              </a:rPr>
              <a:t>«Φαρμακευτική δαπάνη ή επένδυση στη μετά COVID εποχή;» </a:t>
            </a:r>
            <a:br>
              <a:rPr lang="en-GB" sz="1600" dirty="0">
                <a:effectLst/>
                <a:latin typeface="+mn-lt"/>
                <a:ea typeface="Cambria" panose="02040503050406030204" pitchFamily="18" charset="0"/>
                <a:cs typeface="Times New Roman" panose="02020603050405020304" pitchFamily="18" charset="0"/>
              </a:rPr>
            </a:br>
            <a:endParaRPr lang="en-GB" sz="2000" dirty="0">
              <a:effectLst/>
              <a:latin typeface="+mn-lt"/>
              <a:ea typeface="Cambria" panose="02040503050406030204" pitchFamily="18" charset="0"/>
              <a:cs typeface="Times New Roman" panose="02020603050405020304" pitchFamily="18" charset="0"/>
            </a:endParaRPr>
          </a:p>
        </p:txBody>
      </p:sp>
      <p:sp>
        <p:nvSpPr>
          <p:cNvPr id="3" name="Υπότιτλος 2">
            <a:extLst>
              <a:ext uri="{FF2B5EF4-FFF2-40B4-BE49-F238E27FC236}">
                <a16:creationId xmlns:a16="http://schemas.microsoft.com/office/drawing/2014/main" id="{45878D38-CA20-485F-84DC-A93E22C92D7C}"/>
              </a:ext>
            </a:extLst>
          </p:cNvPr>
          <p:cNvSpPr>
            <a:spLocks noGrp="1"/>
          </p:cNvSpPr>
          <p:nvPr>
            <p:ph type="subTitle" idx="1"/>
          </p:nvPr>
        </p:nvSpPr>
        <p:spPr>
          <a:xfrm>
            <a:off x="4460266" y="4426185"/>
            <a:ext cx="4520131" cy="1302443"/>
          </a:xfrm>
        </p:spPr>
        <p:txBody>
          <a:bodyPr>
            <a:normAutofit/>
          </a:bodyPr>
          <a:lstStyle/>
          <a:p>
            <a:pPr algn="ctr"/>
            <a:r>
              <a:rPr lang="el-GR" sz="2400" dirty="0">
                <a:solidFill>
                  <a:schemeClr val="tx1"/>
                </a:solidFill>
              </a:rPr>
              <a:t>Ολύμπιος Παπαδημητρίου</a:t>
            </a:r>
          </a:p>
          <a:p>
            <a:pPr algn="ctr"/>
            <a:r>
              <a:rPr lang="el-GR" sz="2400" dirty="0">
                <a:solidFill>
                  <a:schemeClr val="tx1"/>
                </a:solidFill>
              </a:rPr>
              <a:t>Πρόεδρος Δ.Σ. ΣΦΕΕ</a:t>
            </a:r>
          </a:p>
        </p:txBody>
      </p:sp>
      <p:cxnSp>
        <p:nvCxnSpPr>
          <p:cNvPr id="5" name="Straight Connector 4">
            <a:extLst>
              <a:ext uri="{FF2B5EF4-FFF2-40B4-BE49-F238E27FC236}">
                <a16:creationId xmlns:a16="http://schemas.microsoft.com/office/drawing/2014/main" id="{A1C919AE-48EC-4118-BC10-55B847BDB364}"/>
              </a:ext>
            </a:extLst>
          </p:cNvPr>
          <p:cNvCxnSpPr>
            <a:cxnSpLocks/>
          </p:cNvCxnSpPr>
          <p:nvPr/>
        </p:nvCxnSpPr>
        <p:spPr>
          <a:xfrm>
            <a:off x="1818526" y="3873357"/>
            <a:ext cx="9688530" cy="0"/>
          </a:xfrm>
          <a:prstGeom prst="line">
            <a:avLst/>
          </a:prstGeom>
          <a:ln w="44450" cmpd="sng"/>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834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imeline&#10;&#10;Description automatically generated">
            <a:extLst>
              <a:ext uri="{FF2B5EF4-FFF2-40B4-BE49-F238E27FC236}">
                <a16:creationId xmlns:a16="http://schemas.microsoft.com/office/drawing/2014/main" id="{3BEC1DE1-7A98-4BBF-BDA2-1881CC781BF0}"/>
              </a:ext>
            </a:extLst>
          </p:cNvPr>
          <p:cNvPicPr>
            <a:picLocks noChangeAspect="1"/>
          </p:cNvPicPr>
          <p:nvPr/>
        </p:nvPicPr>
        <p:blipFill>
          <a:blip r:embed="rId2"/>
          <a:stretch>
            <a:fillRect/>
          </a:stretch>
        </p:blipFill>
        <p:spPr>
          <a:xfrm>
            <a:off x="1399733" y="819504"/>
            <a:ext cx="9777998" cy="5866799"/>
          </a:xfrm>
          <a:prstGeom prst="rect">
            <a:avLst/>
          </a:prstGeom>
          <a:noFill/>
        </p:spPr>
      </p:pic>
      <p:sp>
        <p:nvSpPr>
          <p:cNvPr id="3" name="Title 2">
            <a:extLst>
              <a:ext uri="{FF2B5EF4-FFF2-40B4-BE49-F238E27FC236}">
                <a16:creationId xmlns:a16="http://schemas.microsoft.com/office/drawing/2014/main" id="{F452B06B-5057-43D8-83DE-6D4C217FEAC5}"/>
              </a:ext>
            </a:extLst>
          </p:cNvPr>
          <p:cNvSpPr>
            <a:spLocks noGrp="1"/>
          </p:cNvSpPr>
          <p:nvPr>
            <p:ph type="title"/>
          </p:nvPr>
        </p:nvSpPr>
        <p:spPr>
          <a:xfrm>
            <a:off x="1399733" y="286797"/>
            <a:ext cx="10322365" cy="532707"/>
          </a:xfrm>
        </p:spPr>
        <p:txBody>
          <a:bodyPr/>
          <a:lstStyle/>
          <a:p>
            <a:r>
              <a:rPr lang="el-GR" b="1" dirty="0"/>
              <a:t>Παρούσα κατάσταση </a:t>
            </a:r>
            <a:r>
              <a:rPr lang="en-US" dirty="0">
                <a:solidFill>
                  <a:schemeClr val="accent5"/>
                </a:solidFill>
              </a:rPr>
              <a:t>| </a:t>
            </a:r>
            <a:r>
              <a:rPr lang="el-GR" dirty="0" err="1">
                <a:solidFill>
                  <a:schemeClr val="accent5"/>
                </a:solidFill>
              </a:rPr>
              <a:t>Υποχρηματοδότηση</a:t>
            </a:r>
            <a:r>
              <a:rPr lang="el-GR" dirty="0">
                <a:solidFill>
                  <a:schemeClr val="accent5"/>
                </a:solidFill>
              </a:rPr>
              <a:t> του Συστήματος Υγείας</a:t>
            </a:r>
            <a:endParaRPr lang="en-US" dirty="0">
              <a:solidFill>
                <a:schemeClr val="accent5"/>
              </a:solidFill>
            </a:endParaRPr>
          </a:p>
        </p:txBody>
      </p:sp>
    </p:spTree>
    <p:extLst>
      <p:ext uri="{BB962C8B-B14F-4D97-AF65-F5344CB8AC3E}">
        <p14:creationId xmlns:p14="http://schemas.microsoft.com/office/powerpoint/2010/main" val="168438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551C9C-900F-4F63-90DA-0904CE1A0C62}"/>
              </a:ext>
            </a:extLst>
          </p:cNvPr>
          <p:cNvSpPr>
            <a:spLocks noGrp="1"/>
          </p:cNvSpPr>
          <p:nvPr>
            <p:ph type="title"/>
          </p:nvPr>
        </p:nvSpPr>
        <p:spPr>
          <a:xfrm>
            <a:off x="1345914" y="365125"/>
            <a:ext cx="10007885" cy="732155"/>
          </a:xfrm>
        </p:spPr>
        <p:txBody>
          <a:bodyPr>
            <a:normAutofit/>
          </a:bodyPr>
          <a:lstStyle/>
          <a:p>
            <a:r>
              <a:rPr lang="el-GR" sz="2000" b="1" dirty="0">
                <a:latin typeface="+mn-lt"/>
              </a:rPr>
              <a:t>Η ελλιπής χρηματοδότηση και η απουσία ελεγκτικών μηχανισμών οδηγούν σε συνεχή αύξηση των υποχρεωτικών επιστροφών της βιομηχανίας</a:t>
            </a:r>
            <a:endParaRPr lang="en-GB" sz="2000" b="1" dirty="0">
              <a:latin typeface="+mn-lt"/>
            </a:endParaRPr>
          </a:p>
        </p:txBody>
      </p:sp>
      <p:graphicFrame>
        <p:nvGraphicFramePr>
          <p:cNvPr id="5" name="Chart 3">
            <a:extLst>
              <a:ext uri="{FF2B5EF4-FFF2-40B4-BE49-F238E27FC236}">
                <a16:creationId xmlns:a16="http://schemas.microsoft.com/office/drawing/2014/main" id="{00000000-0008-0000-0100-000004000000}"/>
              </a:ext>
            </a:extLst>
          </p:cNvPr>
          <p:cNvGraphicFramePr>
            <a:graphicFrameLocks noGrp="1"/>
          </p:cNvGraphicFramePr>
          <p:nvPr>
            <p:ph idx="1"/>
          </p:nvPr>
        </p:nvGraphicFramePr>
        <p:xfrm>
          <a:off x="838200" y="1706880"/>
          <a:ext cx="10515600" cy="44700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2608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D009F-FEB1-46CB-80DF-C649ACEDC6FE}"/>
              </a:ext>
            </a:extLst>
          </p:cNvPr>
          <p:cNvSpPr>
            <a:spLocks noGrp="1"/>
          </p:cNvSpPr>
          <p:nvPr>
            <p:ph type="title"/>
          </p:nvPr>
        </p:nvSpPr>
        <p:spPr/>
        <p:txBody>
          <a:bodyPr>
            <a:normAutofit/>
          </a:bodyPr>
          <a:lstStyle/>
          <a:p>
            <a:r>
              <a:rPr lang="el-GR" sz="2000" b="1" dirty="0">
                <a:latin typeface="+mn-lt"/>
              </a:rPr>
              <a:t>Οι επιστροφές στα νοσοκομεία μετά την νομοθέτηση του </a:t>
            </a:r>
            <a:r>
              <a:rPr lang="en-US" sz="2000" b="1" dirty="0" err="1">
                <a:latin typeface="+mn-lt"/>
              </a:rPr>
              <a:t>clawback</a:t>
            </a:r>
            <a:r>
              <a:rPr lang="en-US" sz="2000" b="1" dirty="0">
                <a:latin typeface="+mn-lt"/>
              </a:rPr>
              <a:t> </a:t>
            </a:r>
            <a:r>
              <a:rPr lang="el-GR" sz="2000" b="1" dirty="0">
                <a:latin typeface="+mn-lt"/>
              </a:rPr>
              <a:t>καταδεικνύει την  έλλειψη ελέγχου της δαπάνης</a:t>
            </a:r>
            <a:endParaRPr lang="en-US" sz="2000" b="1" dirty="0">
              <a:latin typeface="+mn-lt"/>
            </a:endParaRPr>
          </a:p>
        </p:txBody>
      </p:sp>
      <p:sp>
        <p:nvSpPr>
          <p:cNvPr id="8" name="Rectangle 7">
            <a:extLst>
              <a:ext uri="{FF2B5EF4-FFF2-40B4-BE49-F238E27FC236}">
                <a16:creationId xmlns:a16="http://schemas.microsoft.com/office/drawing/2014/main" id="{16D8BD5B-5155-46D2-B9F7-0785CC0745C0}"/>
              </a:ext>
            </a:extLst>
          </p:cNvPr>
          <p:cNvSpPr/>
          <p:nvPr/>
        </p:nvSpPr>
        <p:spPr>
          <a:xfrm>
            <a:off x="6992516" y="1613918"/>
            <a:ext cx="1303866" cy="5418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b="1" dirty="0">
                <a:solidFill>
                  <a:schemeClr val="tx1"/>
                </a:solidFill>
              </a:rPr>
              <a:t>Θέσπιση </a:t>
            </a:r>
            <a:r>
              <a:rPr lang="en-US" sz="1200" b="1" dirty="0" err="1">
                <a:solidFill>
                  <a:schemeClr val="tx1"/>
                </a:solidFill>
              </a:rPr>
              <a:t>Clawback</a:t>
            </a:r>
            <a:endParaRPr lang="en-US" sz="1200" b="1" dirty="0">
              <a:solidFill>
                <a:schemeClr val="tx1"/>
              </a:solidFill>
            </a:endParaRPr>
          </a:p>
        </p:txBody>
      </p:sp>
      <p:cxnSp>
        <p:nvCxnSpPr>
          <p:cNvPr id="10" name="Straight Arrow Connector 9">
            <a:extLst>
              <a:ext uri="{FF2B5EF4-FFF2-40B4-BE49-F238E27FC236}">
                <a16:creationId xmlns:a16="http://schemas.microsoft.com/office/drawing/2014/main" id="{3CB543B2-B378-4F2B-BA0B-891AE970C41E}"/>
              </a:ext>
            </a:extLst>
          </p:cNvPr>
          <p:cNvCxnSpPr/>
          <p:nvPr/>
        </p:nvCxnSpPr>
        <p:spPr>
          <a:xfrm>
            <a:off x="7644449" y="2155785"/>
            <a:ext cx="0" cy="330940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3" name="Chart 12">
            <a:extLst>
              <a:ext uri="{FF2B5EF4-FFF2-40B4-BE49-F238E27FC236}">
                <a16:creationId xmlns:a16="http://schemas.microsoft.com/office/drawing/2014/main" id="{0EFD0D16-9AAF-467D-B328-1DCF4AEE4B55}"/>
              </a:ext>
            </a:extLst>
          </p:cNvPr>
          <p:cNvGraphicFramePr>
            <a:graphicFrameLocks/>
          </p:cNvGraphicFramePr>
          <p:nvPr>
            <p:extLst>
              <p:ext uri="{D42A27DB-BD31-4B8C-83A1-F6EECF244321}">
                <p14:modId xmlns:p14="http://schemas.microsoft.com/office/powerpoint/2010/main" val="3584483740"/>
              </p:ext>
            </p:extLst>
          </p:nvPr>
        </p:nvGraphicFramePr>
        <p:xfrm>
          <a:off x="1438382" y="2155785"/>
          <a:ext cx="10363200" cy="4514320"/>
        </p:xfrm>
        <a:graphic>
          <a:graphicData uri="http://schemas.openxmlformats.org/drawingml/2006/chart">
            <c:chart xmlns:c="http://schemas.openxmlformats.org/drawingml/2006/chart" xmlns:r="http://schemas.openxmlformats.org/officeDocument/2006/relationships" r:id="rId2"/>
          </a:graphicData>
        </a:graphic>
      </p:graphicFrame>
      <p:sp>
        <p:nvSpPr>
          <p:cNvPr id="14" name="Rectangle 13">
            <a:extLst>
              <a:ext uri="{FF2B5EF4-FFF2-40B4-BE49-F238E27FC236}">
                <a16:creationId xmlns:a16="http://schemas.microsoft.com/office/drawing/2014/main" id="{C2216C12-3E96-426A-89D4-D28096546640}"/>
              </a:ext>
            </a:extLst>
          </p:cNvPr>
          <p:cNvSpPr/>
          <p:nvPr/>
        </p:nvSpPr>
        <p:spPr>
          <a:xfrm>
            <a:off x="4430523" y="2665372"/>
            <a:ext cx="4952961" cy="377613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8900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94FB5AD-0F0C-465B-83A5-0616ED317553}"/>
              </a:ext>
            </a:extLst>
          </p:cNvPr>
          <p:cNvPicPr>
            <a:picLocks noChangeAspect="1"/>
          </p:cNvPicPr>
          <p:nvPr/>
        </p:nvPicPr>
        <p:blipFill rotWithShape="1">
          <a:blip r:embed="rId3"/>
          <a:srcRect b="20905"/>
          <a:stretch/>
        </p:blipFill>
        <p:spPr>
          <a:xfrm>
            <a:off x="8514125" y="875879"/>
            <a:ext cx="2630991" cy="2473496"/>
          </a:xfrm>
          <a:prstGeom prst="rect">
            <a:avLst/>
          </a:prstGeom>
        </p:spPr>
      </p:pic>
      <p:sp>
        <p:nvSpPr>
          <p:cNvPr id="3" name="Title 2"/>
          <p:cNvSpPr>
            <a:spLocks noGrp="1"/>
          </p:cNvSpPr>
          <p:nvPr>
            <p:ph type="title"/>
          </p:nvPr>
        </p:nvSpPr>
        <p:spPr>
          <a:xfrm>
            <a:off x="1399733" y="286797"/>
            <a:ext cx="10322365" cy="532707"/>
          </a:xfrm>
        </p:spPr>
        <p:txBody>
          <a:bodyPr/>
          <a:lstStyle/>
          <a:p>
            <a:r>
              <a:rPr lang="el-GR" b="1" dirty="0"/>
              <a:t>Παρούσα κατάσταση </a:t>
            </a:r>
            <a:r>
              <a:rPr lang="en-US" dirty="0">
                <a:solidFill>
                  <a:schemeClr val="accent5"/>
                </a:solidFill>
              </a:rPr>
              <a:t>| </a:t>
            </a:r>
            <a:r>
              <a:rPr lang="el-GR" dirty="0">
                <a:solidFill>
                  <a:schemeClr val="accent5"/>
                </a:solidFill>
              </a:rPr>
              <a:t>Η επίδραση των «μεταρρυθμίσεων»</a:t>
            </a:r>
            <a:endParaRPr lang="en-US" dirty="0">
              <a:solidFill>
                <a:schemeClr val="accent5"/>
              </a:solidFill>
            </a:endParaRPr>
          </a:p>
        </p:txBody>
      </p:sp>
      <p:sp>
        <p:nvSpPr>
          <p:cNvPr id="75" name="Rectangle 74"/>
          <p:cNvSpPr/>
          <p:nvPr/>
        </p:nvSpPr>
        <p:spPr>
          <a:xfrm>
            <a:off x="7602874" y="3220843"/>
            <a:ext cx="4376077" cy="2585323"/>
          </a:xfrm>
          <a:prstGeom prst="rect">
            <a:avLst/>
          </a:prstGeom>
          <a:ln>
            <a:solidFill>
              <a:schemeClr val="tx1"/>
            </a:solidFill>
            <a:prstDash val="sysDash"/>
          </a:ln>
        </p:spPr>
        <p:txBody>
          <a:bodyPr wrap="square">
            <a:spAutoFit/>
          </a:bodyPr>
          <a:lstStyle/>
          <a:p>
            <a:pPr lvl="0"/>
            <a:r>
              <a:rPr lang="el-GR" dirty="0">
                <a:solidFill>
                  <a:prstClr val="black"/>
                </a:solidFill>
              </a:rPr>
              <a:t>Η υλοποίηση του μηχανισμού του clawback, στην παρούσα μορφή, εμφανίζεται να θέτει κινδύνους για τη βιομηχανία (επιχειρηματικός κίνδυνος), το ευρύτερο οικοσύστημα (ηθικός κίνδυνος), καθώς και τα δημόσια οικονομικά (δημοσιονομικός κίνδυνος), </a:t>
            </a:r>
            <a:r>
              <a:rPr lang="el-GR" i="1" dirty="0">
                <a:solidFill>
                  <a:prstClr val="black"/>
                </a:solidFill>
              </a:rPr>
              <a:t>όπως επισημαίνεται σε 5 διαδοχικές εκθέσεις της Ευρωπαϊκής Εποπτείας</a:t>
            </a:r>
            <a:r>
              <a:rPr lang="el-GR" dirty="0">
                <a:solidFill>
                  <a:prstClr val="black"/>
                </a:solidFill>
              </a:rPr>
              <a:t>.</a:t>
            </a:r>
          </a:p>
        </p:txBody>
      </p:sp>
      <p:sp>
        <p:nvSpPr>
          <p:cNvPr id="117" name="TextBox 58">
            <a:extLst>
              <a:ext uri="{FF2B5EF4-FFF2-40B4-BE49-F238E27FC236}">
                <a16:creationId xmlns:a16="http://schemas.microsoft.com/office/drawing/2014/main" id="{04E9B813-9BCD-494E-A815-0BD0E0321E65}"/>
              </a:ext>
            </a:extLst>
          </p:cNvPr>
          <p:cNvSpPr txBox="1">
            <a:spLocks noChangeArrowheads="1"/>
          </p:cNvSpPr>
          <p:nvPr/>
        </p:nvSpPr>
        <p:spPr bwMode="auto">
          <a:xfrm>
            <a:off x="1388802" y="1578514"/>
            <a:ext cx="583940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ts val="600"/>
              </a:spcBef>
              <a:spcAft>
                <a:spcPct val="0"/>
              </a:spcAft>
              <a:buClrTx/>
              <a:buSzPct val="100000"/>
              <a:buFontTx/>
              <a:buNone/>
              <a:tabLst/>
              <a:defRPr/>
            </a:pPr>
            <a:r>
              <a:rPr kumimoji="0" lang="el-GR" altLang="en-US" sz="1600" b="1" i="0" u="none" strike="noStrike" kern="1200" cap="none" spc="0" normalizeH="0" baseline="0" noProof="0" dirty="0">
                <a:ln>
                  <a:noFill/>
                </a:ln>
                <a:solidFill>
                  <a:prstClr val="black"/>
                </a:solidFill>
                <a:effectLst/>
                <a:uLnTx/>
                <a:uFillTx/>
                <a:latin typeface="+mn-lt"/>
                <a:ea typeface="+mn-ea"/>
                <a:cs typeface="+mn-cs"/>
              </a:rPr>
              <a:t>Σημαντικοί κίνδυνοι από την παρούσα μορφή του μηχανισμού υποχρεωτικών επιστροφών</a:t>
            </a:r>
            <a:endParaRPr kumimoji="0" lang="en-US" altLang="en-US" sz="1600" b="1" i="0" u="none" strike="noStrike" kern="1200" cap="none" spc="0" normalizeH="0" baseline="0" noProof="0" dirty="0">
              <a:ln>
                <a:noFill/>
              </a:ln>
              <a:solidFill>
                <a:prstClr val="black"/>
              </a:solidFill>
              <a:effectLst/>
              <a:uLnTx/>
              <a:uFillTx/>
              <a:latin typeface="+mn-lt"/>
              <a:ea typeface="+mn-ea"/>
              <a:cs typeface="+mn-cs"/>
            </a:endParaRPr>
          </a:p>
        </p:txBody>
      </p:sp>
      <p:pic>
        <p:nvPicPr>
          <p:cNvPr id="6" name="Picture 5"/>
          <p:cNvPicPr>
            <a:picLocks noChangeAspect="1"/>
          </p:cNvPicPr>
          <p:nvPr/>
        </p:nvPicPr>
        <p:blipFill>
          <a:blip r:embed="rId4"/>
          <a:stretch>
            <a:fillRect/>
          </a:stretch>
        </p:blipFill>
        <p:spPr>
          <a:xfrm>
            <a:off x="1399734" y="2263509"/>
            <a:ext cx="5839409" cy="3589802"/>
          </a:xfrm>
          <a:prstGeom prst="rect">
            <a:avLst/>
          </a:prstGeom>
        </p:spPr>
      </p:pic>
      <p:sp>
        <p:nvSpPr>
          <p:cNvPr id="2" name="TextBox 1">
            <a:extLst>
              <a:ext uri="{FF2B5EF4-FFF2-40B4-BE49-F238E27FC236}">
                <a16:creationId xmlns:a16="http://schemas.microsoft.com/office/drawing/2014/main" id="{3E7BADA8-3090-4CC9-BEE3-B9425A04BDFB}"/>
              </a:ext>
            </a:extLst>
          </p:cNvPr>
          <p:cNvSpPr txBox="1"/>
          <p:nvPr/>
        </p:nvSpPr>
        <p:spPr>
          <a:xfrm>
            <a:off x="3277689" y="2479944"/>
            <a:ext cx="2068909" cy="788520"/>
          </a:xfrm>
          <a:prstGeom prst="roundRect">
            <a:avLst>
              <a:gd name="adj" fmla="val 13934"/>
            </a:avLst>
          </a:prstGeom>
          <a:solidFill>
            <a:srgbClr val="009999"/>
          </a:solidFill>
        </p:spPr>
        <p:txBody>
          <a:bodyPr wrap="square" rtlCol="0">
            <a:noAutofit/>
          </a:bodyPr>
          <a:lstStyle/>
          <a:p>
            <a:pPr algn="ctr"/>
            <a:r>
              <a:rPr lang="el-GR" b="1" dirty="0">
                <a:solidFill>
                  <a:schemeClr val="bg1"/>
                </a:solidFill>
              </a:rPr>
              <a:t>Δημοσιονομικός Κίνδυνος</a:t>
            </a:r>
            <a:endParaRPr lang="en-GB" b="1" dirty="0">
              <a:solidFill>
                <a:schemeClr val="bg1"/>
              </a:solidFill>
            </a:endParaRPr>
          </a:p>
        </p:txBody>
      </p:sp>
      <p:sp>
        <p:nvSpPr>
          <p:cNvPr id="14" name="TextBox 13">
            <a:extLst>
              <a:ext uri="{FF2B5EF4-FFF2-40B4-BE49-F238E27FC236}">
                <a16:creationId xmlns:a16="http://schemas.microsoft.com/office/drawing/2014/main" id="{20E456E2-9BDA-4AE8-B333-D04470D939EE}"/>
              </a:ext>
            </a:extLst>
          </p:cNvPr>
          <p:cNvSpPr txBox="1"/>
          <p:nvPr/>
        </p:nvSpPr>
        <p:spPr>
          <a:xfrm>
            <a:off x="1638299" y="4743175"/>
            <a:ext cx="1639389" cy="784605"/>
          </a:xfrm>
          <a:prstGeom prst="roundRect">
            <a:avLst>
              <a:gd name="adj" fmla="val 14852"/>
            </a:avLst>
          </a:prstGeom>
          <a:solidFill>
            <a:srgbClr val="009999"/>
          </a:solidFill>
        </p:spPr>
        <p:txBody>
          <a:bodyPr wrap="square" rtlCol="0">
            <a:noAutofit/>
          </a:bodyPr>
          <a:lstStyle/>
          <a:p>
            <a:pPr algn="ctr"/>
            <a:r>
              <a:rPr lang="el-GR" b="1" dirty="0">
                <a:solidFill>
                  <a:schemeClr val="bg1"/>
                </a:solidFill>
              </a:rPr>
              <a:t>Ηθικός Κίνδυνος</a:t>
            </a:r>
            <a:endParaRPr lang="en-GB" b="1" dirty="0">
              <a:solidFill>
                <a:schemeClr val="bg1"/>
              </a:solidFill>
            </a:endParaRPr>
          </a:p>
        </p:txBody>
      </p:sp>
      <p:sp>
        <p:nvSpPr>
          <p:cNvPr id="15" name="TextBox 14">
            <a:extLst>
              <a:ext uri="{FF2B5EF4-FFF2-40B4-BE49-F238E27FC236}">
                <a16:creationId xmlns:a16="http://schemas.microsoft.com/office/drawing/2014/main" id="{1B2F7DBF-F9D4-49AD-8CE0-88723EE170F4}"/>
              </a:ext>
            </a:extLst>
          </p:cNvPr>
          <p:cNvSpPr txBox="1"/>
          <p:nvPr/>
        </p:nvSpPr>
        <p:spPr>
          <a:xfrm>
            <a:off x="5307409" y="4743175"/>
            <a:ext cx="1726576" cy="784605"/>
          </a:xfrm>
          <a:prstGeom prst="roundRect">
            <a:avLst>
              <a:gd name="adj" fmla="val 13018"/>
            </a:avLst>
          </a:prstGeom>
          <a:solidFill>
            <a:srgbClr val="009999"/>
          </a:solidFill>
        </p:spPr>
        <p:txBody>
          <a:bodyPr wrap="square" rtlCol="0" anchor="ctr" anchorCtr="0">
            <a:noAutofit/>
          </a:bodyPr>
          <a:lstStyle/>
          <a:p>
            <a:pPr algn="ctr"/>
            <a:r>
              <a:rPr lang="el-GR" sz="1400" b="1" dirty="0">
                <a:solidFill>
                  <a:schemeClr val="bg1"/>
                </a:solidFill>
              </a:rPr>
              <a:t>Επιχειρηματικός Κίνδυνος</a:t>
            </a:r>
            <a:endParaRPr lang="en-GB" sz="1400" b="1" dirty="0">
              <a:solidFill>
                <a:schemeClr val="bg1"/>
              </a:solidFill>
            </a:endParaRPr>
          </a:p>
        </p:txBody>
      </p:sp>
      <p:sp>
        <p:nvSpPr>
          <p:cNvPr id="16" name="TextBox 15">
            <a:extLst>
              <a:ext uri="{FF2B5EF4-FFF2-40B4-BE49-F238E27FC236}">
                <a16:creationId xmlns:a16="http://schemas.microsoft.com/office/drawing/2014/main" id="{5A7C5740-A71E-4839-8865-33278F6D771E}"/>
              </a:ext>
            </a:extLst>
          </p:cNvPr>
          <p:cNvSpPr txBox="1"/>
          <p:nvPr/>
        </p:nvSpPr>
        <p:spPr>
          <a:xfrm>
            <a:off x="1388802" y="5853311"/>
            <a:ext cx="2834689" cy="246221"/>
          </a:xfrm>
          <a:prstGeom prst="rect">
            <a:avLst/>
          </a:prstGeom>
          <a:noFill/>
        </p:spPr>
        <p:txBody>
          <a:bodyPr wrap="square" rtlCol="0">
            <a:spAutoFit/>
          </a:bodyPr>
          <a:lstStyle/>
          <a:p>
            <a:r>
              <a:rPr lang="el-GR" sz="1000" dirty="0">
                <a:latin typeface="Segoe UI" panose="020B0502040204020203" pitchFamily="34" charset="0"/>
                <a:cs typeface="Segoe UI" panose="020B0502040204020203" pitchFamily="34" charset="0"/>
              </a:rPr>
              <a:t>Πηγή: Μελέτη </a:t>
            </a:r>
            <a:r>
              <a:rPr lang="en-US" sz="1000" dirty="0">
                <a:latin typeface="Segoe UI" panose="020B0502040204020203" pitchFamily="34" charset="0"/>
                <a:cs typeface="Segoe UI" panose="020B0502040204020203" pitchFamily="34" charset="0"/>
              </a:rPr>
              <a:t>Deloitte</a:t>
            </a:r>
            <a:r>
              <a:rPr lang="el-GR" sz="1000" dirty="0">
                <a:latin typeface="Segoe UI" panose="020B0502040204020203" pitchFamily="34" charset="0"/>
                <a:cs typeface="Segoe UI" panose="020B0502040204020203" pitchFamily="34" charset="0"/>
              </a:rPr>
              <a:t> 2020</a:t>
            </a:r>
            <a:r>
              <a:rPr lang="en-GB" sz="1000" dirty="0">
                <a:latin typeface="Segoe UI" panose="020B0502040204020203" pitchFamily="34" charset="0"/>
                <a:cs typeface="Segoe UI" panose="020B0502040204020203" pitchFamily="34" charset="0"/>
              </a:rPr>
              <a:t> </a:t>
            </a:r>
            <a:r>
              <a:rPr lang="el-GR" sz="1000" dirty="0">
                <a:latin typeface="Segoe UI" panose="020B0502040204020203" pitchFamily="34" charset="0"/>
                <a:cs typeface="Segoe UI" panose="020B0502040204020203" pitchFamily="34" charset="0"/>
              </a:rPr>
              <a:t>για </a:t>
            </a:r>
            <a:r>
              <a:rPr lang="en-GB" sz="1000" dirty="0">
                <a:latin typeface="Segoe UI" panose="020B0502040204020203" pitchFamily="34" charset="0"/>
                <a:cs typeface="Segoe UI" panose="020B0502040204020203" pitchFamily="34" charset="0"/>
              </a:rPr>
              <a:t>EFPIA - </a:t>
            </a:r>
            <a:r>
              <a:rPr lang="el-GR" sz="1000" dirty="0">
                <a:latin typeface="Segoe UI" panose="020B0502040204020203" pitchFamily="34" charset="0"/>
                <a:cs typeface="Segoe UI" panose="020B0502040204020203" pitchFamily="34" charset="0"/>
              </a:rPr>
              <a:t>ΣΦΕΕ</a:t>
            </a: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5843684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AE71715-5089-456F-B8BF-E0AE1272E272}"/>
              </a:ext>
            </a:extLst>
          </p:cNvPr>
          <p:cNvPicPr>
            <a:picLocks noChangeAspect="1"/>
          </p:cNvPicPr>
          <p:nvPr/>
        </p:nvPicPr>
        <p:blipFill>
          <a:blip r:embed="rId2"/>
          <a:stretch>
            <a:fillRect/>
          </a:stretch>
        </p:blipFill>
        <p:spPr>
          <a:xfrm>
            <a:off x="1191965" y="2472046"/>
            <a:ext cx="2553385" cy="2429734"/>
          </a:xfrm>
          <a:prstGeom prst="rect">
            <a:avLst/>
          </a:prstGeom>
          <a:ln w="28575">
            <a:solidFill>
              <a:srgbClr val="00B0F0"/>
            </a:solidFill>
          </a:ln>
        </p:spPr>
      </p:pic>
      <p:sp>
        <p:nvSpPr>
          <p:cNvPr id="12" name="TextBox 11">
            <a:extLst>
              <a:ext uri="{FF2B5EF4-FFF2-40B4-BE49-F238E27FC236}">
                <a16:creationId xmlns:a16="http://schemas.microsoft.com/office/drawing/2014/main" id="{6D4A7637-21C0-4429-93A3-4F82DA5B564B}"/>
              </a:ext>
            </a:extLst>
          </p:cNvPr>
          <p:cNvSpPr txBox="1"/>
          <p:nvPr/>
        </p:nvSpPr>
        <p:spPr>
          <a:xfrm>
            <a:off x="3411020" y="1075603"/>
            <a:ext cx="8393987" cy="5640006"/>
          </a:xfrm>
          <a:prstGeom prst="rect">
            <a:avLst/>
          </a:prstGeom>
          <a:noFill/>
        </p:spPr>
        <p:txBody>
          <a:bodyPr wrap="square">
            <a:spAutoFit/>
          </a:bodyPr>
          <a:lstStyle/>
          <a:p>
            <a:pPr marL="342900" lvl="0" indent="-342900">
              <a:spcAft>
                <a:spcPts val="850"/>
              </a:spcAft>
              <a:buSzPts val="1000"/>
              <a:buFont typeface="Symbol" panose="05050102010706020507" pitchFamily="18" charset="2"/>
              <a:buChar char=""/>
              <a:tabLst>
                <a:tab pos="457200" algn="l"/>
              </a:tabLst>
            </a:pPr>
            <a:r>
              <a:rPr lang="el-GR" sz="1700" dirty="0">
                <a:solidFill>
                  <a:srgbClr val="000000"/>
                </a:solidFill>
                <a:effectLst/>
                <a:ea typeface="Calibri" panose="020F0502020204030204" pitchFamily="34" charset="0"/>
              </a:rPr>
              <a:t>Τιμολόγηση, αξιολόγηση, διαπραγμάτευση, </a:t>
            </a:r>
            <a:r>
              <a:rPr lang="el-GR" sz="1700" dirty="0" err="1">
                <a:solidFill>
                  <a:srgbClr val="000000"/>
                </a:solidFill>
                <a:effectLst/>
                <a:ea typeface="Calibri" panose="020F0502020204030204" pitchFamily="34" charset="0"/>
              </a:rPr>
              <a:t>συνταγογράφηση</a:t>
            </a:r>
            <a:r>
              <a:rPr lang="el-GR" sz="1700" dirty="0">
                <a:solidFill>
                  <a:srgbClr val="000000"/>
                </a:solidFill>
                <a:effectLst/>
                <a:ea typeface="Calibri" panose="020F0502020204030204" pitchFamily="34" charset="0"/>
              </a:rPr>
              <a:t>, παραγωγική προοπτική με στόχο τη διασφάλιση της πρόσβασης των ασθενών στα καινοτόμα φάρμακα και θεραπείες. </a:t>
            </a:r>
            <a:endParaRPr lang="en-GB" sz="1700" dirty="0">
              <a:solidFill>
                <a:srgbClr val="000000"/>
              </a:solidFill>
              <a:effectLst/>
              <a:ea typeface="Calibri" panose="020F0502020204030204" pitchFamily="34" charset="0"/>
            </a:endParaRPr>
          </a:p>
          <a:p>
            <a:pPr marL="342900" lvl="0" indent="-342900">
              <a:spcAft>
                <a:spcPts val="850"/>
              </a:spcAft>
              <a:buSzPts val="1000"/>
              <a:buFont typeface="Symbol" panose="05050102010706020507" pitchFamily="18" charset="2"/>
              <a:buChar char=""/>
              <a:tabLst>
                <a:tab pos="457200" algn="l"/>
              </a:tabLst>
            </a:pPr>
            <a:r>
              <a:rPr lang="el-GR" sz="1700" dirty="0">
                <a:solidFill>
                  <a:srgbClr val="000000"/>
                </a:solidFill>
                <a:effectLst/>
                <a:ea typeface="Calibri" panose="020F0502020204030204" pitchFamily="34" charset="0"/>
              </a:rPr>
              <a:t>Αύξηση της διείσδυσης </a:t>
            </a:r>
            <a:r>
              <a:rPr lang="el-GR" sz="1700" dirty="0" err="1">
                <a:solidFill>
                  <a:srgbClr val="000000"/>
                </a:solidFill>
                <a:effectLst/>
                <a:ea typeface="Calibri" panose="020F0502020204030204" pitchFamily="34" charset="0"/>
              </a:rPr>
              <a:t>γενόσημων</a:t>
            </a:r>
            <a:r>
              <a:rPr lang="el-GR" sz="1700" dirty="0">
                <a:solidFill>
                  <a:srgbClr val="000000"/>
                </a:solidFill>
                <a:effectLst/>
                <a:ea typeface="Calibri" panose="020F0502020204030204" pitchFamily="34" charset="0"/>
              </a:rPr>
              <a:t> στην αγορά, μέσω σχετικών κινήτρων προς όλους τους εμπλεκόμενους στην αλυσίδα των αποφάσεων. </a:t>
            </a:r>
          </a:p>
          <a:p>
            <a:pPr marL="342900" lvl="0" indent="-342900">
              <a:spcAft>
                <a:spcPts val="850"/>
              </a:spcAft>
              <a:buSzPts val="1000"/>
              <a:buFont typeface="Symbol" panose="05050102010706020507" pitchFamily="18" charset="2"/>
              <a:buChar char=""/>
              <a:tabLst>
                <a:tab pos="457200" algn="l"/>
              </a:tabLst>
            </a:pPr>
            <a:r>
              <a:rPr lang="el-GR" sz="1700" dirty="0">
                <a:solidFill>
                  <a:srgbClr val="000000"/>
                </a:solidFill>
                <a:effectLst/>
                <a:ea typeface="Calibri" panose="020F0502020204030204" pitchFamily="34" charset="0"/>
              </a:rPr>
              <a:t>Εξορθολογισμός κινήτρων στη φαρμακευτική δαπάνη, με </a:t>
            </a:r>
            <a:r>
              <a:rPr lang="el-GR" sz="1700" b="1" dirty="0">
                <a:solidFill>
                  <a:srgbClr val="000000"/>
                </a:solidFill>
                <a:effectLst/>
                <a:ea typeface="Calibri" panose="020F0502020204030204" pitchFamily="34" charset="0"/>
              </a:rPr>
              <a:t>συνυπευθυνότητα των μερών ή αντίστοιχα όριο </a:t>
            </a:r>
            <a:r>
              <a:rPr lang="el-GR" sz="1700" dirty="0">
                <a:solidFill>
                  <a:srgbClr val="000000"/>
                </a:solidFill>
                <a:effectLst/>
                <a:ea typeface="Calibri" panose="020F0502020204030204" pitchFamily="34" charset="0"/>
              </a:rPr>
              <a:t>στο τμήματα της δαπάνης που καλούνται να επωμιστούν. </a:t>
            </a:r>
            <a:endParaRPr lang="en-GB" sz="1700" dirty="0">
              <a:solidFill>
                <a:srgbClr val="000000"/>
              </a:solidFill>
              <a:effectLst/>
              <a:ea typeface="Calibri" panose="020F0502020204030204" pitchFamily="34" charset="0"/>
            </a:endParaRPr>
          </a:p>
          <a:p>
            <a:pPr marL="342900" lvl="0" indent="-342900">
              <a:spcAft>
                <a:spcPts val="850"/>
              </a:spcAft>
              <a:buSzPts val="1000"/>
              <a:buFont typeface="Symbol" panose="05050102010706020507" pitchFamily="18" charset="2"/>
              <a:buChar char=""/>
              <a:tabLst>
                <a:tab pos="457200" algn="l"/>
              </a:tabLst>
            </a:pPr>
            <a:r>
              <a:rPr lang="el-GR" sz="1700" dirty="0">
                <a:solidFill>
                  <a:srgbClr val="000000"/>
                </a:solidFill>
                <a:effectLst/>
                <a:ea typeface="Calibri" panose="020F0502020204030204" pitchFamily="34" charset="0"/>
              </a:rPr>
              <a:t>Διασύνδεση των επιστροφών και εκπτώσεων (</a:t>
            </a:r>
            <a:r>
              <a:rPr lang="en-GB" sz="1700" dirty="0">
                <a:solidFill>
                  <a:srgbClr val="000000"/>
                </a:solidFill>
                <a:effectLst/>
                <a:ea typeface="Calibri" panose="020F0502020204030204" pitchFamily="34" charset="0"/>
              </a:rPr>
              <a:t>clawback </a:t>
            </a:r>
            <a:r>
              <a:rPr lang="el-GR" sz="1700" dirty="0">
                <a:solidFill>
                  <a:srgbClr val="000000"/>
                </a:solidFill>
                <a:effectLst/>
                <a:ea typeface="Calibri" panose="020F0502020204030204" pitchFamily="34" charset="0"/>
              </a:rPr>
              <a:t>και </a:t>
            </a:r>
            <a:r>
              <a:rPr lang="en-GB" sz="1700" dirty="0">
                <a:solidFill>
                  <a:srgbClr val="000000"/>
                </a:solidFill>
                <a:effectLst/>
                <a:ea typeface="Calibri" panose="020F0502020204030204" pitchFamily="34" charset="0"/>
              </a:rPr>
              <a:t>rebate</a:t>
            </a:r>
            <a:r>
              <a:rPr lang="el-GR" sz="1700" dirty="0">
                <a:solidFill>
                  <a:srgbClr val="000000"/>
                </a:solidFill>
                <a:effectLst/>
                <a:ea typeface="Calibri" panose="020F0502020204030204" pitchFamily="34" charset="0"/>
              </a:rPr>
              <a:t>) που επιβάλλονται με χαρακτηριστικά καινοτομίας, έρευνας, επενδύσεων των επιχειρήσεων και κλινικές μελέτες. </a:t>
            </a:r>
            <a:endParaRPr lang="en-GB" sz="1700" dirty="0">
              <a:solidFill>
                <a:srgbClr val="000000"/>
              </a:solidFill>
              <a:effectLst/>
              <a:ea typeface="Calibri" panose="020F0502020204030204" pitchFamily="34" charset="0"/>
            </a:endParaRPr>
          </a:p>
          <a:p>
            <a:pPr marL="342900" lvl="0" indent="-342900">
              <a:spcAft>
                <a:spcPts val="850"/>
              </a:spcAft>
              <a:buSzPts val="1000"/>
              <a:buFont typeface="Symbol" panose="05050102010706020507" pitchFamily="18" charset="2"/>
              <a:buChar char=""/>
              <a:tabLst>
                <a:tab pos="457200" algn="l"/>
              </a:tabLst>
            </a:pPr>
            <a:r>
              <a:rPr lang="el-GR" sz="1700" dirty="0">
                <a:solidFill>
                  <a:srgbClr val="000000"/>
                </a:solidFill>
                <a:effectLst/>
                <a:ea typeface="Calibri" panose="020F0502020204030204" pitchFamily="34" charset="0"/>
              </a:rPr>
              <a:t>Υιοθέτηση ευνοϊκής φορολογικής πολιτικής για την παραγωγή και τις τεχνολογικές επενδύσεις στον φαρμακευτικό κλάδο και ενίσχυση του νομοθετικού πλαισίου, για την ανάπτυξη της κλινικής έρευνας, της φαρμακευτικής καινοτομίας στην Ελλάδα. </a:t>
            </a:r>
            <a:endParaRPr lang="en-GB" sz="1700" dirty="0">
              <a:solidFill>
                <a:srgbClr val="000000"/>
              </a:solidFill>
              <a:effectLst/>
              <a:ea typeface="Calibri" panose="020F0502020204030204" pitchFamily="34" charset="0"/>
            </a:endParaRPr>
          </a:p>
          <a:p>
            <a:pPr marL="342900" lvl="0" indent="-342900">
              <a:spcAft>
                <a:spcPts val="850"/>
              </a:spcAft>
              <a:buSzPts val="1000"/>
              <a:buFont typeface="Symbol" panose="05050102010706020507" pitchFamily="18" charset="2"/>
              <a:buChar char=""/>
              <a:tabLst>
                <a:tab pos="457200" algn="l"/>
              </a:tabLst>
            </a:pPr>
            <a:r>
              <a:rPr lang="el-GR" sz="1700" dirty="0">
                <a:solidFill>
                  <a:srgbClr val="000000"/>
                </a:solidFill>
                <a:effectLst/>
                <a:ea typeface="Calibri" panose="020F0502020204030204" pitchFamily="34" charset="0"/>
              </a:rPr>
              <a:t>Προώθηση θεσμικού πλαισίου για συνεργασία πανεπιστημίων και ερευνητικών ιδρυμάτων με τον κλάδο φαρμάκου για τη διεξαγωγή κλινικών μελετών με πολλαπλά οφέλη για τους ασθενείς, τα δημόσια έσοδα και τον φαρμακευτικό κλάδο. </a:t>
            </a:r>
            <a:endParaRPr lang="en-GB" sz="1700" dirty="0">
              <a:solidFill>
                <a:srgbClr val="000000"/>
              </a:solidFill>
              <a:effectLst/>
              <a:ea typeface="Calibri" panose="020F0502020204030204" pitchFamily="34" charset="0"/>
            </a:endParaRPr>
          </a:p>
        </p:txBody>
      </p:sp>
      <p:sp>
        <p:nvSpPr>
          <p:cNvPr id="4" name="Title 2">
            <a:extLst>
              <a:ext uri="{FF2B5EF4-FFF2-40B4-BE49-F238E27FC236}">
                <a16:creationId xmlns:a16="http://schemas.microsoft.com/office/drawing/2014/main" id="{237C903D-CB1C-4A61-A18B-A6B590C7E49B}"/>
              </a:ext>
            </a:extLst>
          </p:cNvPr>
          <p:cNvSpPr txBox="1">
            <a:spLocks/>
          </p:cNvSpPr>
          <p:nvPr/>
        </p:nvSpPr>
        <p:spPr>
          <a:xfrm>
            <a:off x="1399733" y="286797"/>
            <a:ext cx="10322365" cy="532707"/>
          </a:xfrm>
          <a:prstGeom prst="rect">
            <a:avLst/>
          </a:prstGeom>
        </p:spPr>
        <p:txBody>
          <a:bodyPr/>
          <a:lstStyle>
            <a:lvl1pPr algn="l" defTabSz="914400" rtl="0" eaLnBrk="1" latinLnBrk="0" hangingPunct="1">
              <a:spcBef>
                <a:spcPct val="0"/>
              </a:spcBef>
              <a:buNone/>
              <a:defRPr sz="2200" b="1" kern="1200">
                <a:solidFill>
                  <a:schemeClr val="tx1"/>
                </a:solidFill>
                <a:latin typeface="+mj-lt"/>
                <a:ea typeface="+mj-ea"/>
                <a:cs typeface="+mj-cs"/>
              </a:defRPr>
            </a:lvl1pPr>
          </a:lstStyle>
          <a:p>
            <a:r>
              <a:rPr lang="el-GR" dirty="0"/>
              <a:t>Έκθεση </a:t>
            </a:r>
            <a:r>
              <a:rPr lang="el-GR" dirty="0" err="1"/>
              <a:t>Πισσαρίδη</a:t>
            </a:r>
            <a:r>
              <a:rPr lang="el-GR" dirty="0"/>
              <a:t> </a:t>
            </a:r>
            <a:r>
              <a:rPr lang="en-US" dirty="0">
                <a:solidFill>
                  <a:schemeClr val="accent5"/>
                </a:solidFill>
              </a:rPr>
              <a:t>| </a:t>
            </a:r>
            <a:r>
              <a:rPr lang="el-GR" dirty="0">
                <a:solidFill>
                  <a:schemeClr val="accent5"/>
                </a:solidFill>
              </a:rPr>
              <a:t>Μεταρρυθμίσεις και Ανάπτυξη</a:t>
            </a:r>
            <a:endParaRPr lang="en-US" dirty="0">
              <a:solidFill>
                <a:schemeClr val="accent5"/>
              </a:solidFill>
            </a:endParaRPr>
          </a:p>
        </p:txBody>
      </p:sp>
    </p:spTree>
    <p:extLst>
      <p:ext uri="{BB962C8B-B14F-4D97-AF65-F5344CB8AC3E}">
        <p14:creationId xmlns:p14="http://schemas.microsoft.com/office/powerpoint/2010/main" val="2399155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14148" y="402586"/>
            <a:ext cx="10307952" cy="548967"/>
          </a:xfrm>
        </p:spPr>
        <p:txBody>
          <a:bodyPr/>
          <a:lstStyle/>
          <a:p>
            <a:r>
              <a:rPr lang="el-GR" sz="2800" dirty="0"/>
              <a:t>Το όραμα για το μέλλον </a:t>
            </a:r>
            <a:r>
              <a:rPr lang="en-US" sz="2800" dirty="0">
                <a:solidFill>
                  <a:schemeClr val="accent5"/>
                </a:solidFill>
              </a:rPr>
              <a:t>| </a:t>
            </a:r>
            <a:r>
              <a:rPr lang="el-GR" sz="2800" dirty="0">
                <a:solidFill>
                  <a:schemeClr val="accent5"/>
                </a:solidFill>
              </a:rPr>
              <a:t>Προτεινόμενες Ενέργειες</a:t>
            </a:r>
            <a:endParaRPr lang="en-US" sz="2800" dirty="0">
              <a:solidFill>
                <a:schemeClr val="accent5"/>
              </a:solidFill>
            </a:endParaRPr>
          </a:p>
        </p:txBody>
      </p:sp>
      <p:sp>
        <p:nvSpPr>
          <p:cNvPr id="19" name="Rectangle 18"/>
          <p:cNvSpPr/>
          <p:nvPr/>
        </p:nvSpPr>
        <p:spPr bwMode="gray">
          <a:xfrm>
            <a:off x="2843741" y="5773591"/>
            <a:ext cx="7448765" cy="715289"/>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Tx/>
              <a:buNone/>
              <a:tabLst/>
              <a:defRPr/>
            </a:pPr>
            <a:r>
              <a:rPr kumimoji="0" lang="el-GR" sz="1400" i="1" u="none" strike="noStrike" kern="1200" cap="none" spc="0" normalizeH="0" baseline="0" noProof="0" dirty="0">
                <a:ln>
                  <a:noFill/>
                </a:ln>
                <a:solidFill>
                  <a:prstClr val="black"/>
                </a:solidFill>
                <a:uLnTx/>
                <a:uFillTx/>
                <a:latin typeface="Segoe UI"/>
                <a:ea typeface="+mn-ea"/>
                <a:cs typeface="+mn-cs"/>
              </a:rPr>
              <a:t>Βασικός στόχος θα πρέπει να είναι η σύνδεση της αύξησης του προϋπολογισμού με τους στόχους εξοικονόμησης (πρωτοβουλίες 1 και 2), έτσι ώστε να χρηματοδοτηθεί η ανάπτυξη</a:t>
            </a:r>
            <a:endParaRPr kumimoji="0" lang="en-US" sz="1400" i="1" u="none" strike="noStrike" kern="1200" cap="none" spc="0" normalizeH="0" baseline="0" noProof="0" dirty="0">
              <a:ln>
                <a:noFill/>
              </a:ln>
              <a:solidFill>
                <a:prstClr val="black"/>
              </a:solidFill>
              <a:uLnTx/>
              <a:uFillTx/>
              <a:latin typeface="Segoe UI"/>
              <a:ea typeface="+mn-ea"/>
              <a:cs typeface="+mn-cs"/>
            </a:endParaRPr>
          </a:p>
        </p:txBody>
      </p:sp>
      <p:grpSp>
        <p:nvGrpSpPr>
          <p:cNvPr id="29" name="Group 28">
            <a:extLst>
              <a:ext uri="{FF2B5EF4-FFF2-40B4-BE49-F238E27FC236}">
                <a16:creationId xmlns:a16="http://schemas.microsoft.com/office/drawing/2014/main" id="{04A388AE-25FF-4ED0-A313-049EBA028518}"/>
              </a:ext>
            </a:extLst>
          </p:cNvPr>
          <p:cNvGrpSpPr/>
          <p:nvPr/>
        </p:nvGrpSpPr>
        <p:grpSpPr>
          <a:xfrm>
            <a:off x="2352782" y="1206568"/>
            <a:ext cx="7633700" cy="4413396"/>
            <a:chOff x="1179375" y="1132710"/>
            <a:chExt cx="6316003" cy="3622651"/>
          </a:xfrm>
        </p:grpSpPr>
        <p:pic>
          <p:nvPicPr>
            <p:cNvPr id="2" name="Picture 1"/>
            <p:cNvPicPr>
              <a:picLocks noChangeAspect="1"/>
            </p:cNvPicPr>
            <p:nvPr/>
          </p:nvPicPr>
          <p:blipFill>
            <a:blip r:embed="rId2"/>
            <a:stretch>
              <a:fillRect/>
            </a:stretch>
          </p:blipFill>
          <p:spPr>
            <a:xfrm>
              <a:off x="1179375" y="1377884"/>
              <a:ext cx="6316003" cy="3377477"/>
            </a:xfrm>
            <a:prstGeom prst="rect">
              <a:avLst/>
            </a:prstGeom>
          </p:spPr>
        </p:pic>
        <p:sp>
          <p:nvSpPr>
            <p:cNvPr id="4" name="TextBox 3">
              <a:extLst>
                <a:ext uri="{FF2B5EF4-FFF2-40B4-BE49-F238E27FC236}">
                  <a16:creationId xmlns:a16="http://schemas.microsoft.com/office/drawing/2014/main" id="{EDA11196-3534-4504-A063-58E15D891606}"/>
                </a:ext>
              </a:extLst>
            </p:cNvPr>
            <p:cNvSpPr txBox="1"/>
            <p:nvPr/>
          </p:nvSpPr>
          <p:spPr>
            <a:xfrm>
              <a:off x="1851204" y="1132710"/>
              <a:ext cx="1819096" cy="830997"/>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srgbClr val="002060"/>
                  </a:solidFill>
                  <a:effectLst/>
                  <a:uLnTx/>
                  <a:uFillTx/>
                  <a:latin typeface="Segoe UI"/>
                  <a:ea typeface="+mn-ea"/>
                  <a:cs typeface="+mn-cs"/>
                </a:rPr>
                <a:t>Επαναπροσδιορισμός της δημόσιας φαρμακευτικής δαπάνης</a:t>
              </a:r>
              <a:endParaRPr kumimoji="0" lang="en-GB" sz="1200" b="1" i="0" u="none" strike="noStrike" kern="1200" cap="none" spc="0" normalizeH="0" baseline="0" noProof="0" dirty="0">
                <a:ln>
                  <a:noFill/>
                </a:ln>
                <a:solidFill>
                  <a:srgbClr val="002060"/>
                </a:solidFill>
                <a:effectLst/>
                <a:uLnTx/>
                <a:uFillTx/>
                <a:latin typeface="Segoe UI"/>
                <a:ea typeface="+mn-ea"/>
                <a:cs typeface="+mn-cs"/>
              </a:endParaRPr>
            </a:p>
          </p:txBody>
        </p:sp>
        <p:sp>
          <p:nvSpPr>
            <p:cNvPr id="20" name="TextBox 19">
              <a:extLst>
                <a:ext uri="{FF2B5EF4-FFF2-40B4-BE49-F238E27FC236}">
                  <a16:creationId xmlns:a16="http://schemas.microsoft.com/office/drawing/2014/main" id="{6E958D5A-4259-481E-8AA0-C530A3233AD8}"/>
                </a:ext>
              </a:extLst>
            </p:cNvPr>
            <p:cNvSpPr txBox="1"/>
            <p:nvPr/>
          </p:nvSpPr>
          <p:spPr>
            <a:xfrm>
              <a:off x="5425346" y="1386710"/>
              <a:ext cx="1979493" cy="461665"/>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srgbClr val="002060"/>
                  </a:solidFill>
                  <a:effectLst/>
                  <a:uLnTx/>
                  <a:uFillTx/>
                  <a:latin typeface="Segoe UI"/>
                  <a:ea typeface="+mn-ea"/>
                  <a:cs typeface="+mn-cs"/>
                </a:rPr>
                <a:t>Αύξηση αποτελεσματικότητας</a:t>
              </a:r>
              <a:endParaRPr kumimoji="0" lang="en-GB" sz="1200" b="1" i="0" u="none" strike="noStrike" kern="1200" cap="none" spc="0" normalizeH="0" baseline="0" noProof="0" dirty="0">
                <a:ln>
                  <a:noFill/>
                </a:ln>
                <a:solidFill>
                  <a:srgbClr val="002060"/>
                </a:solidFill>
                <a:effectLst/>
                <a:uLnTx/>
                <a:uFillTx/>
                <a:latin typeface="Segoe UI"/>
                <a:ea typeface="+mn-ea"/>
                <a:cs typeface="+mn-cs"/>
              </a:endParaRPr>
            </a:p>
          </p:txBody>
        </p:sp>
        <p:sp>
          <p:nvSpPr>
            <p:cNvPr id="21" name="TextBox 20">
              <a:extLst>
                <a:ext uri="{FF2B5EF4-FFF2-40B4-BE49-F238E27FC236}">
                  <a16:creationId xmlns:a16="http://schemas.microsoft.com/office/drawing/2014/main" id="{285874FF-8459-4F9B-8A88-D8339F9A378E}"/>
                </a:ext>
              </a:extLst>
            </p:cNvPr>
            <p:cNvSpPr txBox="1"/>
            <p:nvPr/>
          </p:nvSpPr>
          <p:spPr>
            <a:xfrm>
              <a:off x="5404044" y="2522640"/>
              <a:ext cx="1383911" cy="646331"/>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srgbClr val="002060"/>
                  </a:solidFill>
                  <a:effectLst/>
                  <a:uLnTx/>
                  <a:uFillTx/>
                  <a:latin typeface="Segoe UI"/>
                  <a:ea typeface="+mn-ea"/>
                  <a:cs typeface="+mn-cs"/>
                </a:rPr>
                <a:t>Αναθεώρηση του μηχανισμού επιστροφών</a:t>
              </a:r>
              <a:endParaRPr kumimoji="0" lang="en-GB" sz="1200" b="1" i="0" u="none" strike="noStrike" kern="1200" cap="none" spc="0" normalizeH="0" baseline="0" noProof="0" dirty="0">
                <a:ln>
                  <a:noFill/>
                </a:ln>
                <a:solidFill>
                  <a:srgbClr val="002060"/>
                </a:solidFill>
                <a:effectLst/>
                <a:uLnTx/>
                <a:uFillTx/>
                <a:latin typeface="Segoe UI"/>
                <a:ea typeface="+mn-ea"/>
                <a:cs typeface="+mn-cs"/>
              </a:endParaRPr>
            </a:p>
          </p:txBody>
        </p:sp>
        <p:sp>
          <p:nvSpPr>
            <p:cNvPr id="22" name="TextBox 21">
              <a:extLst>
                <a:ext uri="{FF2B5EF4-FFF2-40B4-BE49-F238E27FC236}">
                  <a16:creationId xmlns:a16="http://schemas.microsoft.com/office/drawing/2014/main" id="{46FFE730-0F00-47CA-8B3F-A00D145C4465}"/>
                </a:ext>
              </a:extLst>
            </p:cNvPr>
            <p:cNvSpPr txBox="1"/>
            <p:nvPr/>
          </p:nvSpPr>
          <p:spPr>
            <a:xfrm>
              <a:off x="2916049" y="2519504"/>
              <a:ext cx="1819096" cy="646331"/>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srgbClr val="002060"/>
                  </a:solidFill>
                  <a:effectLst/>
                  <a:uLnTx/>
                  <a:uFillTx/>
                  <a:latin typeface="Segoe UI"/>
                  <a:ea typeface="+mn-ea"/>
                  <a:cs typeface="+mn-cs"/>
                </a:rPr>
                <a:t>Ενίσχυση πρόσβασης σε καινοτόμες θεραπείες</a:t>
              </a:r>
              <a:endParaRPr kumimoji="0" lang="en-GB" sz="1200" b="1" i="0" u="none" strike="noStrike" kern="1200" cap="none" spc="0" normalizeH="0" baseline="0" noProof="0" dirty="0">
                <a:ln>
                  <a:noFill/>
                </a:ln>
                <a:solidFill>
                  <a:srgbClr val="002060"/>
                </a:solidFill>
                <a:effectLst/>
                <a:uLnTx/>
                <a:uFillTx/>
                <a:latin typeface="Segoe UI"/>
                <a:ea typeface="+mn-ea"/>
                <a:cs typeface="+mn-cs"/>
              </a:endParaRPr>
            </a:p>
          </p:txBody>
        </p:sp>
        <p:sp>
          <p:nvSpPr>
            <p:cNvPr id="23" name="TextBox 22">
              <a:extLst>
                <a:ext uri="{FF2B5EF4-FFF2-40B4-BE49-F238E27FC236}">
                  <a16:creationId xmlns:a16="http://schemas.microsoft.com/office/drawing/2014/main" id="{2268F2EB-0361-4900-8A34-949A4BF4C2BD}"/>
                </a:ext>
              </a:extLst>
            </p:cNvPr>
            <p:cNvSpPr txBox="1"/>
            <p:nvPr/>
          </p:nvSpPr>
          <p:spPr>
            <a:xfrm>
              <a:off x="1911545" y="3658940"/>
              <a:ext cx="1110330" cy="489228"/>
            </a:xfrm>
            <a:prstGeom prst="roundRect">
              <a:avLst>
                <a:gd name="adj" fmla="val 20662"/>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100" b="1" i="0" u="none" strike="noStrike" kern="1200" cap="none" spc="0" normalizeH="0" baseline="0" noProof="0" dirty="0">
                  <a:ln>
                    <a:noFill/>
                  </a:ln>
                  <a:solidFill>
                    <a:srgbClr val="002060"/>
                  </a:solidFill>
                  <a:effectLst/>
                  <a:uLnTx/>
                  <a:uFillTx/>
                  <a:latin typeface="Segoe UI"/>
                  <a:ea typeface="+mn-ea"/>
                  <a:cs typeface="+mn-cs"/>
                </a:rPr>
                <a:t>Προώθηση επενδύσεων</a:t>
              </a:r>
              <a:endParaRPr kumimoji="0" lang="en-GB" sz="1100" b="1" i="0" u="none" strike="noStrike" kern="1200" cap="none" spc="0" normalizeH="0" baseline="0" noProof="0" dirty="0">
                <a:ln>
                  <a:noFill/>
                </a:ln>
                <a:solidFill>
                  <a:srgbClr val="002060"/>
                </a:solidFill>
                <a:effectLst/>
                <a:uLnTx/>
                <a:uFillTx/>
                <a:latin typeface="Segoe UI"/>
                <a:ea typeface="+mn-ea"/>
                <a:cs typeface="+mn-cs"/>
              </a:endParaRPr>
            </a:p>
          </p:txBody>
        </p:sp>
        <p:sp>
          <p:nvSpPr>
            <p:cNvPr id="24" name="TextBox 23">
              <a:extLst>
                <a:ext uri="{FF2B5EF4-FFF2-40B4-BE49-F238E27FC236}">
                  <a16:creationId xmlns:a16="http://schemas.microsoft.com/office/drawing/2014/main" id="{A9DCAB9D-FB3E-4320-9E24-2BBB21C520F9}"/>
                </a:ext>
              </a:extLst>
            </p:cNvPr>
            <p:cNvSpPr txBox="1"/>
            <p:nvPr/>
          </p:nvSpPr>
          <p:spPr>
            <a:xfrm>
              <a:off x="3352177" y="3642242"/>
              <a:ext cx="1819096" cy="769441"/>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100" b="1" i="0" u="none" strike="noStrike" kern="1200" cap="none" spc="0" normalizeH="0" baseline="0" noProof="0" dirty="0">
                  <a:ln>
                    <a:noFill/>
                  </a:ln>
                  <a:solidFill>
                    <a:srgbClr val="002060"/>
                  </a:solidFill>
                  <a:effectLst/>
                  <a:uLnTx/>
                  <a:uFillTx/>
                  <a:latin typeface="Segoe UI"/>
                  <a:ea typeface="+mn-ea"/>
                  <a:cs typeface="+mn-cs"/>
                </a:rPr>
                <a:t>Ενίσχυση εποπτείας συστήματος &amp; αξιοποίηση ψηφιακών δυνατοτήτων</a:t>
              </a:r>
              <a:endParaRPr kumimoji="0" lang="en-GB" sz="1100" b="1" i="0" u="none" strike="noStrike" kern="1200" cap="none" spc="0" normalizeH="0" baseline="0" noProof="0" dirty="0">
                <a:ln>
                  <a:noFill/>
                </a:ln>
                <a:solidFill>
                  <a:srgbClr val="002060"/>
                </a:solidFill>
                <a:effectLst/>
                <a:uLnTx/>
                <a:uFillTx/>
                <a:latin typeface="Segoe UI"/>
                <a:ea typeface="+mn-ea"/>
                <a:cs typeface="+mn-cs"/>
              </a:endParaRPr>
            </a:p>
          </p:txBody>
        </p:sp>
        <p:sp>
          <p:nvSpPr>
            <p:cNvPr id="25" name="TextBox 24">
              <a:extLst>
                <a:ext uri="{FF2B5EF4-FFF2-40B4-BE49-F238E27FC236}">
                  <a16:creationId xmlns:a16="http://schemas.microsoft.com/office/drawing/2014/main" id="{C5C407AC-4798-4E39-8FB6-F4DAD9058D66}"/>
                </a:ext>
              </a:extLst>
            </p:cNvPr>
            <p:cNvSpPr txBox="1"/>
            <p:nvPr/>
          </p:nvSpPr>
          <p:spPr>
            <a:xfrm>
              <a:off x="5683589" y="3756643"/>
              <a:ext cx="1582105" cy="646331"/>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srgbClr val="002060"/>
                  </a:solidFill>
                  <a:effectLst/>
                  <a:uLnTx/>
                  <a:uFillTx/>
                  <a:latin typeface="Segoe UI"/>
                  <a:ea typeface="+mn-ea"/>
                  <a:cs typeface="+mn-cs"/>
                </a:rPr>
                <a:t>Προώθηση ηθικής και κοινωνικής ευθύνης</a:t>
              </a:r>
              <a:endParaRPr kumimoji="0" lang="en-GB" sz="1200" b="1" i="0" u="none" strike="noStrike" kern="1200" cap="none" spc="0" normalizeH="0" baseline="0" noProof="0" dirty="0">
                <a:ln>
                  <a:noFill/>
                </a:ln>
                <a:solidFill>
                  <a:srgbClr val="002060"/>
                </a:solidFill>
                <a:effectLst/>
                <a:uLnTx/>
                <a:uFillTx/>
                <a:latin typeface="Segoe UI"/>
                <a:ea typeface="+mn-ea"/>
                <a:cs typeface="+mn-cs"/>
              </a:endParaRPr>
            </a:p>
          </p:txBody>
        </p:sp>
        <p:sp>
          <p:nvSpPr>
            <p:cNvPr id="26" name="TextBox 25">
              <a:extLst>
                <a:ext uri="{FF2B5EF4-FFF2-40B4-BE49-F238E27FC236}">
                  <a16:creationId xmlns:a16="http://schemas.microsoft.com/office/drawing/2014/main" id="{85E5138C-A87E-47C9-8F45-C12392D60834}"/>
                </a:ext>
              </a:extLst>
            </p:cNvPr>
            <p:cNvSpPr txBox="1"/>
            <p:nvPr/>
          </p:nvSpPr>
          <p:spPr>
            <a:xfrm>
              <a:off x="2560320" y="2037803"/>
              <a:ext cx="2473234" cy="276999"/>
            </a:xfrm>
            <a:prstGeom prst="rect">
              <a:avLst/>
            </a:prstGeom>
            <a:solidFill>
              <a:schemeClr val="bg1">
                <a:lumMod val="6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white"/>
                  </a:solidFill>
                  <a:effectLst/>
                  <a:uLnTx/>
                  <a:uFillTx/>
                  <a:latin typeface="Segoe UI"/>
                  <a:ea typeface="+mn-ea"/>
                  <a:cs typeface="+mn-cs"/>
                </a:rPr>
                <a:t>Αντιμετώπιση άμεσων αναγκών</a:t>
              </a:r>
              <a:endParaRPr kumimoji="0" lang="en-GB" sz="1200" b="0" i="0" u="none" strike="noStrike" kern="1200" cap="none" spc="0" normalizeH="0" baseline="0" noProof="0" dirty="0">
                <a:ln>
                  <a:noFill/>
                </a:ln>
                <a:solidFill>
                  <a:prstClr val="white"/>
                </a:solidFill>
                <a:effectLst/>
                <a:uLnTx/>
                <a:uFillTx/>
                <a:latin typeface="Segoe UI"/>
                <a:ea typeface="+mn-ea"/>
                <a:cs typeface="+mn-cs"/>
              </a:endParaRPr>
            </a:p>
          </p:txBody>
        </p:sp>
        <p:sp>
          <p:nvSpPr>
            <p:cNvPr id="27" name="TextBox 26">
              <a:extLst>
                <a:ext uri="{FF2B5EF4-FFF2-40B4-BE49-F238E27FC236}">
                  <a16:creationId xmlns:a16="http://schemas.microsoft.com/office/drawing/2014/main" id="{F272EB6D-A7A4-4411-B357-C3B2C4C238DC}"/>
                </a:ext>
              </a:extLst>
            </p:cNvPr>
            <p:cNvSpPr txBox="1"/>
            <p:nvPr/>
          </p:nvSpPr>
          <p:spPr>
            <a:xfrm>
              <a:off x="3245191" y="4442214"/>
              <a:ext cx="2193689" cy="276999"/>
            </a:xfrm>
            <a:prstGeom prst="rect">
              <a:avLst/>
            </a:prstGeom>
            <a:solidFill>
              <a:srgbClr val="009999"/>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white"/>
                  </a:solidFill>
                  <a:effectLst/>
                  <a:uLnTx/>
                  <a:uFillTx/>
                  <a:latin typeface="Segoe UI"/>
                  <a:ea typeface="+mn-ea"/>
                  <a:cs typeface="+mn-cs"/>
                </a:rPr>
                <a:t>Ανοικοδόμηση των θεμελίων</a:t>
              </a:r>
              <a:endParaRPr kumimoji="0" lang="en-GB" sz="1200" b="0" i="0" u="none" strike="noStrike" kern="1200" cap="none" spc="0" normalizeH="0" baseline="0" noProof="0" dirty="0">
                <a:ln>
                  <a:noFill/>
                </a:ln>
                <a:solidFill>
                  <a:prstClr val="white"/>
                </a:solidFill>
                <a:effectLst/>
                <a:uLnTx/>
                <a:uFillTx/>
                <a:latin typeface="Segoe UI"/>
                <a:ea typeface="+mn-ea"/>
                <a:cs typeface="+mn-cs"/>
              </a:endParaRPr>
            </a:p>
          </p:txBody>
        </p:sp>
      </p:grpSp>
      <p:sp>
        <p:nvSpPr>
          <p:cNvPr id="28" name="TextBox 27">
            <a:extLst>
              <a:ext uri="{FF2B5EF4-FFF2-40B4-BE49-F238E27FC236}">
                <a16:creationId xmlns:a16="http://schemas.microsoft.com/office/drawing/2014/main" id="{4575A632-63BE-40B9-AE75-8B4FFAC2427C}"/>
              </a:ext>
            </a:extLst>
          </p:cNvPr>
          <p:cNvSpPr txBox="1"/>
          <p:nvPr/>
        </p:nvSpPr>
        <p:spPr>
          <a:xfrm>
            <a:off x="9203635" y="6560541"/>
            <a:ext cx="2834689"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Πηγή: Μελέτη </a:t>
            </a:r>
            <a:r>
              <a:rPr kumimoji="0" lang="en-US"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Deloitte</a:t>
            </a:r>
            <a:r>
              <a:rPr kumimoji="0" lang="el-GR"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2020</a:t>
            </a:r>
            <a:r>
              <a:rPr kumimoji="0" lang="en-GB"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a:t>
            </a:r>
            <a:r>
              <a:rPr kumimoji="0" lang="el-GR"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για </a:t>
            </a:r>
            <a:r>
              <a:rPr kumimoji="0" lang="en-GB"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EFPIA - </a:t>
            </a:r>
            <a:r>
              <a:rPr kumimoji="0" lang="el-GR"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ΣΦΕΕ</a:t>
            </a:r>
            <a:endParaRPr kumimoji="0" lang="en-US" sz="10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Tree>
    <p:extLst>
      <p:ext uri="{BB962C8B-B14F-4D97-AF65-F5344CB8AC3E}">
        <p14:creationId xmlns:p14="http://schemas.microsoft.com/office/powerpoint/2010/main" val="279702580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8278" y="402586"/>
            <a:ext cx="10373822" cy="698501"/>
          </a:xfrm>
        </p:spPr>
        <p:txBody>
          <a:bodyPr/>
          <a:lstStyle/>
          <a:p>
            <a:r>
              <a:rPr lang="el-GR" b="1" dirty="0"/>
              <a:t>Συμπερασματικά</a:t>
            </a:r>
            <a:r>
              <a:rPr lang="en-GB" b="1" dirty="0"/>
              <a:t>:</a:t>
            </a:r>
            <a:endParaRPr lang="en-US" dirty="0">
              <a:solidFill>
                <a:schemeClr val="accent5"/>
              </a:solidFill>
            </a:endParaRPr>
          </a:p>
        </p:txBody>
      </p:sp>
      <p:grpSp>
        <p:nvGrpSpPr>
          <p:cNvPr id="7" name="Group 6"/>
          <p:cNvGrpSpPr/>
          <p:nvPr/>
        </p:nvGrpSpPr>
        <p:grpSpPr>
          <a:xfrm>
            <a:off x="1378155" y="1636192"/>
            <a:ext cx="10663794" cy="1049445"/>
            <a:chOff x="966232" y="1487906"/>
            <a:chExt cx="10663794" cy="1049445"/>
          </a:xfrm>
        </p:grpSpPr>
        <p:sp>
          <p:nvSpPr>
            <p:cNvPr id="13" name="Round Same Side Corner Rectangle 12"/>
            <p:cNvSpPr/>
            <p:nvPr/>
          </p:nvSpPr>
          <p:spPr bwMode="gray">
            <a:xfrm rot="5400000">
              <a:off x="6112542" y="-2980132"/>
              <a:ext cx="1049445" cy="9985522"/>
            </a:xfrm>
            <a:prstGeom prst="round2SameRect">
              <a:avLst>
                <a:gd name="adj1" fmla="val 50000"/>
                <a:gd name="adj2" fmla="val 0"/>
              </a:avLst>
            </a:prstGeom>
            <a:solidFill>
              <a:schemeClr val="bg1">
                <a:lumMod val="9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36000" tIns="180000" rIns="36000" bIns="252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prstClr val="black"/>
                  </a:solidFill>
                  <a:effectLst/>
                  <a:uLnTx/>
                  <a:uFillTx/>
                  <a:latin typeface="Segoe UI"/>
                  <a:ea typeface="+mn-ea"/>
                  <a:cs typeface="+mn-cs"/>
                </a:rPr>
                <a:t>Μια βιώσιμη πολιτική φαρμάκου, έχει τη δυναμική να δημιουργήσει αξία για όλους τους εμπλεκόμενους στο χώρο: την Πολιτεία, τη βιομηχανία, τους ιατρούς και, φυσικά, τους ασθενείς.</a:t>
              </a:r>
              <a:r>
                <a:rPr kumimoji="0" lang="en-US" sz="2400" b="0" i="0" u="none" strike="noStrike" kern="1200" cap="none" spc="0" normalizeH="0" baseline="0" noProof="0" dirty="0">
                  <a:ln>
                    <a:noFill/>
                  </a:ln>
                  <a:solidFill>
                    <a:prstClr val="black"/>
                  </a:solidFill>
                  <a:effectLst/>
                  <a:uLnTx/>
                  <a:uFillTx/>
                  <a:latin typeface="Segoe UI"/>
                  <a:ea typeface="+mn-ea"/>
                  <a:cs typeface="+mn-cs"/>
                </a:rPr>
                <a:t>   	</a:t>
              </a:r>
            </a:p>
          </p:txBody>
        </p:sp>
        <p:sp>
          <p:nvSpPr>
            <p:cNvPr id="9" name="Freeform 602"/>
            <p:cNvSpPr>
              <a:spLocks noChangeAspect="1" noEditPoints="1"/>
            </p:cNvSpPr>
            <p:nvPr/>
          </p:nvSpPr>
          <p:spPr bwMode="gray">
            <a:xfrm>
              <a:off x="966232" y="1721807"/>
              <a:ext cx="578594" cy="578594"/>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 name="T20" fmla="*/ 362 w 512"/>
                <a:gd name="T21" fmla="*/ 405 h 512"/>
                <a:gd name="T22" fmla="*/ 356 w 512"/>
                <a:gd name="T23" fmla="*/ 403 h 512"/>
                <a:gd name="T24" fmla="*/ 256 w 512"/>
                <a:gd name="T25" fmla="*/ 323 h 512"/>
                <a:gd name="T26" fmla="*/ 156 w 512"/>
                <a:gd name="T27" fmla="*/ 403 h 512"/>
                <a:gd name="T28" fmla="*/ 144 w 512"/>
                <a:gd name="T29" fmla="*/ 404 h 512"/>
                <a:gd name="T30" fmla="*/ 138 w 512"/>
                <a:gd name="T31" fmla="*/ 394 h 512"/>
                <a:gd name="T32" fmla="*/ 138 w 512"/>
                <a:gd name="T33" fmla="*/ 117 h 512"/>
                <a:gd name="T34" fmla="*/ 149 w 512"/>
                <a:gd name="T35" fmla="*/ 106 h 512"/>
                <a:gd name="T36" fmla="*/ 362 w 512"/>
                <a:gd name="T37" fmla="*/ 106 h 512"/>
                <a:gd name="T38" fmla="*/ 373 w 512"/>
                <a:gd name="T39" fmla="*/ 117 h 512"/>
                <a:gd name="T40" fmla="*/ 373 w 512"/>
                <a:gd name="T41" fmla="*/ 394 h 512"/>
                <a:gd name="T42" fmla="*/ 367 w 512"/>
                <a:gd name="T43" fmla="*/ 404 h 512"/>
                <a:gd name="T44" fmla="*/ 362 w 512"/>
                <a:gd name="T45" fmla="*/ 405 h 512"/>
                <a:gd name="T46" fmla="*/ 256 w 512"/>
                <a:gd name="T47" fmla="*/ 298 h 512"/>
                <a:gd name="T48" fmla="*/ 262 w 512"/>
                <a:gd name="T49" fmla="*/ 301 h 512"/>
                <a:gd name="T50" fmla="*/ 352 w 512"/>
                <a:gd name="T51" fmla="*/ 372 h 512"/>
                <a:gd name="T52" fmla="*/ 352 w 512"/>
                <a:gd name="T53" fmla="*/ 128 h 512"/>
                <a:gd name="T54" fmla="*/ 160 w 512"/>
                <a:gd name="T55" fmla="*/ 128 h 512"/>
                <a:gd name="T56" fmla="*/ 160 w 512"/>
                <a:gd name="T57" fmla="*/ 372 h 512"/>
                <a:gd name="T58" fmla="*/ 249 w 512"/>
                <a:gd name="T59" fmla="*/ 301 h 512"/>
                <a:gd name="T60" fmla="*/ 256 w 512"/>
                <a:gd name="T61" fmla="*/ 29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62" y="405"/>
                  </a:moveTo>
                  <a:cubicBezTo>
                    <a:pt x="360" y="405"/>
                    <a:pt x="358" y="404"/>
                    <a:pt x="356" y="403"/>
                  </a:cubicBezTo>
                  <a:cubicBezTo>
                    <a:pt x="256" y="323"/>
                    <a:pt x="256" y="323"/>
                    <a:pt x="256" y="323"/>
                  </a:cubicBezTo>
                  <a:cubicBezTo>
                    <a:pt x="156" y="403"/>
                    <a:pt x="156" y="403"/>
                    <a:pt x="156" y="403"/>
                  </a:cubicBezTo>
                  <a:cubicBezTo>
                    <a:pt x="152" y="405"/>
                    <a:pt x="148" y="406"/>
                    <a:pt x="144" y="404"/>
                  </a:cubicBezTo>
                  <a:cubicBezTo>
                    <a:pt x="141" y="402"/>
                    <a:pt x="138" y="398"/>
                    <a:pt x="138" y="394"/>
                  </a:cubicBezTo>
                  <a:cubicBezTo>
                    <a:pt x="138" y="117"/>
                    <a:pt x="138" y="117"/>
                    <a:pt x="138" y="117"/>
                  </a:cubicBezTo>
                  <a:cubicBezTo>
                    <a:pt x="138" y="111"/>
                    <a:pt x="143" y="106"/>
                    <a:pt x="149" y="106"/>
                  </a:cubicBezTo>
                  <a:cubicBezTo>
                    <a:pt x="362" y="106"/>
                    <a:pt x="362" y="106"/>
                    <a:pt x="362" y="106"/>
                  </a:cubicBezTo>
                  <a:cubicBezTo>
                    <a:pt x="368" y="106"/>
                    <a:pt x="373" y="111"/>
                    <a:pt x="373" y="117"/>
                  </a:cubicBezTo>
                  <a:cubicBezTo>
                    <a:pt x="373" y="394"/>
                    <a:pt x="373" y="394"/>
                    <a:pt x="373" y="394"/>
                  </a:cubicBezTo>
                  <a:cubicBezTo>
                    <a:pt x="373" y="398"/>
                    <a:pt x="371" y="402"/>
                    <a:pt x="367" y="404"/>
                  </a:cubicBezTo>
                  <a:cubicBezTo>
                    <a:pt x="365" y="405"/>
                    <a:pt x="364" y="405"/>
                    <a:pt x="362" y="405"/>
                  </a:cubicBezTo>
                  <a:close/>
                  <a:moveTo>
                    <a:pt x="256" y="298"/>
                  </a:moveTo>
                  <a:cubicBezTo>
                    <a:pt x="258" y="298"/>
                    <a:pt x="260" y="299"/>
                    <a:pt x="262" y="301"/>
                  </a:cubicBezTo>
                  <a:cubicBezTo>
                    <a:pt x="352" y="372"/>
                    <a:pt x="352" y="372"/>
                    <a:pt x="352" y="372"/>
                  </a:cubicBezTo>
                  <a:cubicBezTo>
                    <a:pt x="352" y="128"/>
                    <a:pt x="352" y="128"/>
                    <a:pt x="352" y="128"/>
                  </a:cubicBezTo>
                  <a:cubicBezTo>
                    <a:pt x="160" y="128"/>
                    <a:pt x="160" y="128"/>
                    <a:pt x="160" y="128"/>
                  </a:cubicBezTo>
                  <a:cubicBezTo>
                    <a:pt x="160" y="372"/>
                    <a:pt x="160" y="372"/>
                    <a:pt x="160" y="372"/>
                  </a:cubicBezTo>
                  <a:cubicBezTo>
                    <a:pt x="249" y="301"/>
                    <a:pt x="249" y="301"/>
                    <a:pt x="249" y="301"/>
                  </a:cubicBezTo>
                  <a:cubicBezTo>
                    <a:pt x="251" y="299"/>
                    <a:pt x="253" y="298"/>
                    <a:pt x="256" y="298"/>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black"/>
                </a:solidFill>
                <a:effectLst/>
                <a:uLnTx/>
                <a:uFillTx/>
                <a:latin typeface="Segoe UI"/>
                <a:ea typeface="+mn-ea"/>
                <a:cs typeface="+mn-cs"/>
              </a:endParaRPr>
            </a:p>
          </p:txBody>
        </p:sp>
      </p:grpSp>
      <p:sp>
        <p:nvSpPr>
          <p:cNvPr id="23" name="Υπότιτλος 2">
            <a:extLst>
              <a:ext uri="{FF2B5EF4-FFF2-40B4-BE49-F238E27FC236}">
                <a16:creationId xmlns:a16="http://schemas.microsoft.com/office/drawing/2014/main" id="{564E40E3-7BF5-4737-9773-F76A6A75C36F}"/>
              </a:ext>
            </a:extLst>
          </p:cNvPr>
          <p:cNvSpPr txBox="1">
            <a:spLocks/>
          </p:cNvSpPr>
          <p:nvPr/>
        </p:nvSpPr>
        <p:spPr>
          <a:xfrm>
            <a:off x="4478587" y="4775505"/>
            <a:ext cx="7418887" cy="130244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el-GR" dirty="0"/>
              <a:t>Σας ευχαριστώ,</a:t>
            </a:r>
          </a:p>
          <a:p>
            <a:pPr marL="0" indent="0" algn="r">
              <a:buNone/>
            </a:pPr>
            <a:r>
              <a:rPr lang="el-GR" dirty="0"/>
              <a:t>Ολύμπιος Παπαδημητρίου, Πρόεδρος Δ.Σ. ΣΦΕΕ</a:t>
            </a:r>
          </a:p>
        </p:txBody>
      </p:sp>
      <p:cxnSp>
        <p:nvCxnSpPr>
          <p:cNvPr id="24" name="Straight Connector 23">
            <a:extLst>
              <a:ext uri="{FF2B5EF4-FFF2-40B4-BE49-F238E27FC236}">
                <a16:creationId xmlns:a16="http://schemas.microsoft.com/office/drawing/2014/main" id="{F1C216B2-0639-4C21-BFC7-D3F9ED22FF42}"/>
              </a:ext>
            </a:extLst>
          </p:cNvPr>
          <p:cNvCxnSpPr>
            <a:cxnSpLocks/>
          </p:cNvCxnSpPr>
          <p:nvPr/>
        </p:nvCxnSpPr>
        <p:spPr>
          <a:xfrm>
            <a:off x="1818526" y="3873357"/>
            <a:ext cx="9688530" cy="0"/>
          </a:xfrm>
          <a:prstGeom prst="line">
            <a:avLst/>
          </a:prstGeom>
          <a:ln w="44450" cmpd="sng"/>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31398"/>
      </p:ext>
    </p:extLst>
  </p:cSld>
  <p:clrMapOvr>
    <a:masterClrMapping/>
  </p:clrMapOvr>
  <p:transition>
    <p:fade/>
  </p:transition>
</p:sld>
</file>

<file path=ppt/theme/theme1.xml><?xml version="1.0" encoding="utf-8"?>
<a:theme xmlns:a="http://schemas.openxmlformats.org/drawingml/2006/main" name="SFE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σαρμοσμένο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FEE" id="{8904C751-8A06-4D6E-A7A3-AF7DD298FACF}" vid="{67064584-0890-4F2D-8089-D5C0374D52CD}"/>
    </a:ext>
  </a:extLst>
</a:theme>
</file>

<file path=ppt/theme/theme2.xml><?xml version="1.0" encoding="utf-8"?>
<a:theme xmlns:a="http://schemas.openxmlformats.org/drawingml/2006/main" name="1_SFE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σαρμοσμένο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FEE" id="{8904C751-8A06-4D6E-A7A3-AF7DD298FACF}" vid="{67064584-0890-4F2D-8089-D5C0374D52CD}"/>
    </a:ext>
  </a:extLst>
</a:theme>
</file>

<file path=ppt/theme/theme3.xml><?xml version="1.0" encoding="utf-8"?>
<a:theme xmlns:a="http://schemas.openxmlformats.org/drawingml/2006/main" name="2_SFE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σαρμοσμένο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FEE" id="{8904C751-8A06-4D6E-A7A3-AF7DD298FACF}" vid="{67064584-0890-4F2D-8089-D5C0374D52CD}"/>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444</Words>
  <Application>Microsoft Office PowerPoint</Application>
  <PresentationFormat>Widescreen</PresentationFormat>
  <Paragraphs>45</Paragraphs>
  <Slides>8</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Segoe UI</vt:lpstr>
      <vt:lpstr>Symbol</vt:lpstr>
      <vt:lpstr>SFEE</vt:lpstr>
      <vt:lpstr>1_SFEE</vt:lpstr>
      <vt:lpstr>2_SFEE</vt:lpstr>
      <vt:lpstr>«Φαρμακευτική δαπάνη ή επένδυση στη μετά COVID εποχή;»  </vt:lpstr>
      <vt:lpstr>Παρούσα κατάσταση | Υποχρηματοδότηση του Συστήματος Υγείας</vt:lpstr>
      <vt:lpstr>Η ελλιπής χρηματοδότηση και η απουσία ελεγκτικών μηχανισμών οδηγούν σε συνεχή αύξηση των υποχρεωτικών επιστροφών της βιομηχανίας</vt:lpstr>
      <vt:lpstr>Οι επιστροφές στα νοσοκομεία μετά την νομοθέτηση του clawback καταδεικνύει την  έλλειψη ελέγχου της δαπάνης</vt:lpstr>
      <vt:lpstr>Παρούσα κατάσταση | Η επίδραση των «μεταρρυθμίσεων»</vt:lpstr>
      <vt:lpstr>PowerPoint Presentation</vt:lpstr>
      <vt:lpstr>Το όραμα για το μέλλον | Προτεινόμενες Ενέργειες</vt:lpstr>
      <vt:lpstr>Συμπερασματικά: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«Φαρμακευτική βιομηχανία: κινητήρια δύναμη για την ανάπτυξη των Κλινικών Μελετών εν μέσω πανδημίας»</dc:title>
  <dc:creator>SFEE2</dc:creator>
  <cp:lastModifiedBy>OPAP (Olympios Papadimitriou)</cp:lastModifiedBy>
  <cp:revision>11</cp:revision>
  <dcterms:created xsi:type="dcterms:W3CDTF">2020-12-02T19:24:32Z</dcterms:created>
  <dcterms:modified xsi:type="dcterms:W3CDTF">2020-12-08T22:17:07Z</dcterms:modified>
</cp:coreProperties>
</file>