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9" r:id="rId2"/>
  </p:sldMasterIdLst>
  <p:notesMasterIdLst>
    <p:notesMasterId r:id="rId40"/>
  </p:notesMasterIdLst>
  <p:sldIdLst>
    <p:sldId id="256" r:id="rId3"/>
    <p:sldId id="258" r:id="rId4"/>
    <p:sldId id="307" r:id="rId5"/>
    <p:sldId id="263" r:id="rId6"/>
    <p:sldId id="264" r:id="rId7"/>
    <p:sldId id="297" r:id="rId8"/>
    <p:sldId id="298" r:id="rId9"/>
    <p:sldId id="299" r:id="rId10"/>
    <p:sldId id="300" r:id="rId11"/>
    <p:sldId id="308" r:id="rId12"/>
    <p:sldId id="270" r:id="rId13"/>
    <p:sldId id="271" r:id="rId14"/>
    <p:sldId id="272" r:id="rId15"/>
    <p:sldId id="273" r:id="rId16"/>
    <p:sldId id="274" r:id="rId17"/>
    <p:sldId id="304" r:id="rId18"/>
    <p:sldId id="261" r:id="rId19"/>
    <p:sldId id="309" r:id="rId20"/>
    <p:sldId id="276" r:id="rId21"/>
    <p:sldId id="277" r:id="rId22"/>
    <p:sldId id="278" r:id="rId23"/>
    <p:sldId id="279" r:id="rId24"/>
    <p:sldId id="280" r:id="rId25"/>
    <p:sldId id="281" r:id="rId26"/>
    <p:sldId id="282" r:id="rId27"/>
    <p:sldId id="283" r:id="rId28"/>
    <p:sldId id="284" r:id="rId29"/>
    <p:sldId id="310"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v2P2sdwGHEZSNpMVIBiAnqA4l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E176FB-2891-4FD2-AF52-62EC22B657D5}">
  <a:tblStyle styleId="{D9E176FB-2891-4FD2-AF52-62EC22B657D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79857578840285E-2"/>
          <c:y val="2.554027504911591E-2"/>
          <c:w val="0.97884028484231944"/>
          <c:h val="0.94891944990176813"/>
        </c:manualLayout>
      </c:layout>
      <c:barChart>
        <c:barDir val="col"/>
        <c:grouping val="stacked"/>
        <c:varyColors val="0"/>
        <c:ser>
          <c:idx val="0"/>
          <c:order val="0"/>
          <c:spPr>
            <a:solidFill>
              <a:srgbClr val="A32020"/>
            </a:solidFill>
            <a:ln w="9525" algn="ctr">
              <a:solidFill>
                <a:srgbClr val="FFFFFF"/>
              </a:solidFill>
              <a:prstDash val="solid"/>
            </a:ln>
          </c:spPr>
          <c:invertIfNegative val="0"/>
          <c:dLbls>
            <c:dLbl>
              <c:idx val="9"/>
              <c:layout>
                <c:manualLayout>
                  <c:x val="0"/>
                  <c:y val="-8.7426326129666013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76-4C80-B883-0856BD7A248E}"/>
                </c:ext>
              </c:extLst>
            </c:dLbl>
            <c:dLbl>
              <c:idx val="10"/>
              <c:layout>
                <c:manualLayout>
                  <c:x val="0"/>
                  <c:y val="-6.9744597249508836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76-4C80-B883-0856BD7A248E}"/>
                </c:ext>
              </c:extLst>
            </c:dLbl>
            <c:dLbl>
              <c:idx val="11"/>
              <c:layout>
                <c:manualLayout>
                  <c:x val="0"/>
                  <c:y val="-5.2062868369351673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76-4C80-B883-0856BD7A248E}"/>
                </c:ext>
              </c:extLst>
            </c:dLbl>
            <c:dLbl>
              <c:idx val="12"/>
              <c:layout>
                <c:manualLayout>
                  <c:x val="0"/>
                  <c:y val="-4.8624754420432223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76-4C80-B883-0856BD7A248E}"/>
                </c:ext>
              </c:extLst>
            </c:dLbl>
            <c:dLbl>
              <c:idx val="13"/>
              <c:layout>
                <c:manualLayout>
                  <c:x val="0"/>
                  <c:y val="-4.7642436149312378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76-4C80-B883-0856BD7A248E}"/>
                </c:ext>
              </c:extLst>
            </c:dLbl>
            <c:dLbl>
              <c:idx val="14"/>
              <c:layout>
                <c:manualLayout>
                  <c:x val="0"/>
                  <c:y val="-4.5186640471512773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76-4C80-B883-0856BD7A248E}"/>
                </c:ext>
              </c:extLst>
            </c:dLbl>
            <c:dLbl>
              <c:idx val="15"/>
              <c:layout>
                <c:manualLayout>
                  <c:x val="0"/>
                  <c:y val="-4.3222003929273084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76-4C80-B883-0856BD7A248E}"/>
                </c:ext>
              </c:extLst>
            </c:dLbl>
            <c:dLbl>
              <c:idx val="16"/>
              <c:layout>
                <c:manualLayout>
                  <c:x val="0"/>
                  <c:y val="-4.1257367387033402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76-4C80-B883-0856BD7A248E}"/>
                </c:ext>
              </c:extLst>
            </c:dLbl>
            <c:dLbl>
              <c:idx val="17"/>
              <c:layout>
                <c:manualLayout>
                  <c:x val="0"/>
                  <c:y val="-3.7819253438113952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76-4C80-B883-0856BD7A248E}"/>
                </c:ext>
              </c:extLst>
            </c:dLbl>
            <c:dLbl>
              <c:idx val="18"/>
              <c:layout>
                <c:manualLayout>
                  <c:x val="0"/>
                  <c:y val="-3.7819253438113952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76-4C80-B883-0856BD7A248E}"/>
                </c:ext>
              </c:extLst>
            </c:dLbl>
            <c:dLbl>
              <c:idx val="19"/>
              <c:layout>
                <c:manualLayout>
                  <c:x val="0"/>
                  <c:y val="-3.6345776031434185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76-4C80-B883-0856BD7A248E}"/>
                </c:ext>
              </c:extLst>
            </c:dLbl>
            <c:dLbl>
              <c:idx val="20"/>
              <c:layout>
                <c:manualLayout>
                  <c:x val="0"/>
                  <c:y val="-3.536345776031434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76-4C80-B883-0856BD7A248E}"/>
                </c:ext>
              </c:extLst>
            </c:dLbl>
            <c:dLbl>
              <c:idx val="21"/>
              <c:layout>
                <c:manualLayout>
                  <c:x val="0"/>
                  <c:y val="-3.536345776031434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76-4C80-B883-0856BD7A248E}"/>
                </c:ext>
              </c:extLst>
            </c:dLbl>
            <c:dLbl>
              <c:idx val="22"/>
              <c:layout>
                <c:manualLayout>
                  <c:x val="0"/>
                  <c:y val="-3.1925343811394891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76-4C80-B883-0856BD7A248E}"/>
                </c:ext>
              </c:extLst>
            </c:dLbl>
            <c:dLbl>
              <c:idx val="23"/>
              <c:layout>
                <c:manualLayout>
                  <c:x val="0"/>
                  <c:y val="-3.0451866404715127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76-4C80-B883-0856BD7A248E}"/>
                </c:ext>
              </c:extLst>
            </c:dLbl>
            <c:dLbl>
              <c:idx val="24"/>
              <c:layout>
                <c:manualLayout>
                  <c:x val="0"/>
                  <c:y val="-2.9960707269155205E-2"/>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76-4C80-B883-0856BD7A24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7815</c:v>
                </c:pt>
                <c:pt idx="1">
                  <c:v>6010</c:v>
                </c:pt>
                <c:pt idx="2">
                  <c:v>5045</c:v>
                </c:pt>
                <c:pt idx="3">
                  <c:v>4451</c:v>
                </c:pt>
                <c:pt idx="4">
                  <c:v>3570</c:v>
                </c:pt>
                <c:pt idx="5">
                  <c:v>1650</c:v>
                </c:pt>
                <c:pt idx="6">
                  <c:v>1629</c:v>
                </c:pt>
                <c:pt idx="7">
                  <c:v>1147</c:v>
                </c:pt>
                <c:pt idx="8">
                  <c:v>1104</c:v>
                </c:pt>
                <c:pt idx="9">
                  <c:v>944</c:v>
                </c:pt>
                <c:pt idx="10">
                  <c:v>642</c:v>
                </c:pt>
                <c:pt idx="11">
                  <c:v>356</c:v>
                </c:pt>
                <c:pt idx="12">
                  <c:v>305</c:v>
                </c:pt>
                <c:pt idx="13">
                  <c:v>278</c:v>
                </c:pt>
                <c:pt idx="14">
                  <c:v>242</c:v>
                </c:pt>
                <c:pt idx="15">
                  <c:v>216</c:v>
                </c:pt>
                <c:pt idx="16">
                  <c:v>180</c:v>
                </c:pt>
                <c:pt idx="17">
                  <c:v>126</c:v>
                </c:pt>
                <c:pt idx="18">
                  <c:v>116</c:v>
                </c:pt>
                <c:pt idx="19">
                  <c:v>103</c:v>
                </c:pt>
                <c:pt idx="20">
                  <c:v>85</c:v>
                </c:pt>
                <c:pt idx="21">
                  <c:v>80</c:v>
                </c:pt>
                <c:pt idx="22">
                  <c:v>51</c:v>
                </c:pt>
                <c:pt idx="23">
                  <c:v>40</c:v>
                </c:pt>
                <c:pt idx="24">
                  <c:v>36</c:v>
                </c:pt>
              </c:numCache>
            </c:numRef>
          </c:val>
          <c:extLst>
            <c:ext xmlns:c16="http://schemas.microsoft.com/office/drawing/2014/chart" uri="{C3380CC4-5D6E-409C-BE32-E72D297353CC}">
              <c16:uniqueId val="{00000010-FE76-4C80-B883-0856BD7A248E}"/>
            </c:ext>
          </c:extLst>
        </c:ser>
        <c:dLbls>
          <c:showLegendKey val="0"/>
          <c:showVal val="0"/>
          <c:showCatName val="0"/>
          <c:showSerName val="0"/>
          <c:showPercent val="0"/>
          <c:showBubbleSize val="0"/>
        </c:dLbls>
        <c:gapWidth val="80"/>
        <c:overlap val="100"/>
        <c:axId val="1355375791"/>
        <c:axId val="1"/>
      </c:barChart>
      <c:catAx>
        <c:axId val="135537579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sz="1000">
                <a:latin typeface="+mn-lt"/>
                <a:ea typeface="+mn-ea"/>
                <a:cs typeface="+mn-cs"/>
                <a:sym typeface="+mn-lt"/>
              </a:defRPr>
            </a:pPr>
            <a:endParaRPr lang="el-GR"/>
          </a:p>
        </c:txPr>
        <c:crossAx val="1"/>
        <c:crosses val="min"/>
        <c:auto val="0"/>
        <c:lblAlgn val="ctr"/>
        <c:lblOffset val="100"/>
        <c:noMultiLvlLbl val="0"/>
      </c:catAx>
      <c:valAx>
        <c:axId val="1"/>
        <c:scaling>
          <c:orientation val="minMax"/>
          <c:max val="7815"/>
          <c:min val="0"/>
        </c:scaling>
        <c:delete val="1"/>
        <c:axPos val="l"/>
        <c:numFmt formatCode="General" sourceLinked="1"/>
        <c:majorTickMark val="out"/>
        <c:minorTickMark val="none"/>
        <c:tickLblPos val="nextTo"/>
        <c:crossAx val="135537579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956989247311829E-2"/>
          <c:y val="5.726872246696036E-2"/>
          <c:w val="0.94408602150537635"/>
          <c:h val="0.8854625550660794"/>
        </c:manualLayout>
      </c:layout>
      <c:barChart>
        <c:barDir val="col"/>
        <c:grouping val="stacked"/>
        <c:varyColors val="0"/>
        <c:ser>
          <c:idx val="0"/>
          <c:order val="0"/>
          <c:spPr>
            <a:solidFill>
              <a:srgbClr val="A32020"/>
            </a:solidFill>
            <a:ln w="9525" algn="ctr">
              <a:solidFill>
                <a:srgbClr val="FFFFFF"/>
              </a:solidFill>
              <a:prstDash val="solid"/>
            </a:ln>
          </c:spPr>
          <c:invertIfNegative val="0"/>
          <c:val>
            <c:numRef>
              <c:f>Sheet1!$A$1</c:f>
              <c:numCache>
                <c:formatCode>General</c:formatCode>
                <c:ptCount val="1"/>
                <c:pt idx="0">
                  <c:v>33.440750000000001</c:v>
                </c:pt>
              </c:numCache>
            </c:numRef>
          </c:val>
          <c:extLst>
            <c:ext xmlns:c16="http://schemas.microsoft.com/office/drawing/2014/chart" uri="{C3380CC4-5D6E-409C-BE32-E72D297353CC}">
              <c16:uniqueId val="{00000000-9590-4978-9521-0162EC6CC39C}"/>
            </c:ext>
          </c:extLst>
        </c:ser>
        <c:ser>
          <c:idx val="1"/>
          <c:order val="1"/>
          <c:spPr>
            <a:solidFill>
              <a:srgbClr val="464646"/>
            </a:solidFill>
            <a:ln w="9525" algn="ctr">
              <a:solidFill>
                <a:srgbClr val="FFFFFF"/>
              </a:solidFill>
              <a:prstDash val="solid"/>
            </a:ln>
          </c:spPr>
          <c:invertIfNegative val="0"/>
          <c:val>
            <c:numRef>
              <c:f>Sheet1!$A$2</c:f>
              <c:numCache>
                <c:formatCode>General</c:formatCode>
                <c:ptCount val="1"/>
                <c:pt idx="0">
                  <c:v>0.50925000000000153</c:v>
                </c:pt>
              </c:numCache>
            </c:numRef>
          </c:val>
          <c:extLst>
            <c:ext xmlns:c16="http://schemas.microsoft.com/office/drawing/2014/chart" uri="{C3380CC4-5D6E-409C-BE32-E72D297353CC}">
              <c16:uniqueId val="{00000001-9590-4978-9521-0162EC6CC39C}"/>
            </c:ext>
          </c:extLst>
        </c:ser>
        <c:dLbls>
          <c:showLegendKey val="0"/>
          <c:showVal val="0"/>
          <c:showCatName val="0"/>
          <c:showSerName val="0"/>
          <c:showPercent val="0"/>
          <c:showBubbleSize val="0"/>
        </c:dLbls>
        <c:gapWidth val="500"/>
        <c:overlap val="100"/>
        <c:axId val="565883023"/>
        <c:axId val="1"/>
      </c:barChart>
      <c:catAx>
        <c:axId val="5658830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sz="1000">
                <a:latin typeface="+mn-lt"/>
                <a:ea typeface="+mn-ea"/>
                <a:cs typeface="+mn-cs"/>
                <a:sym typeface="+mn-lt"/>
              </a:defRPr>
            </a:pPr>
            <a:endParaRPr lang="el-GR"/>
          </a:p>
        </c:txPr>
        <c:crossAx val="1"/>
        <c:crosses val="min"/>
        <c:auto val="0"/>
        <c:lblAlgn val="ctr"/>
        <c:lblOffset val="100"/>
        <c:noMultiLvlLbl val="0"/>
      </c:catAx>
      <c:valAx>
        <c:axId val="1"/>
        <c:scaling>
          <c:orientation val="minMax"/>
          <c:max val="33.950000000000003"/>
          <c:min val="0"/>
        </c:scaling>
        <c:delete val="1"/>
        <c:axPos val="l"/>
        <c:numFmt formatCode="General" sourceLinked="1"/>
        <c:majorTickMark val="out"/>
        <c:minorTickMark val="none"/>
        <c:tickLblPos val="nextTo"/>
        <c:crossAx val="56588302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76958525345621E-2"/>
          <c:y val="4.3261231281198007E-2"/>
          <c:w val="0.97004608294930872"/>
          <c:h val="0.91347753743760396"/>
        </c:manualLayout>
      </c:layout>
      <c:barChart>
        <c:barDir val="col"/>
        <c:grouping val="clustered"/>
        <c:varyColors val="0"/>
        <c:ser>
          <c:idx val="0"/>
          <c:order val="0"/>
          <c:spPr>
            <a:solidFill>
              <a:srgbClr val="A32020"/>
            </a:solidFill>
            <a:ln w="9525" algn="ctr">
              <a:solidFill>
                <a:srgbClr val="FFFFFF"/>
              </a:solidFill>
              <a:prstDash val="solid"/>
            </a:ln>
          </c:spPr>
          <c:invertIfNegative val="0"/>
          <c:dLbls>
            <c:dLbl>
              <c:idx val="3"/>
              <c:layout>
                <c:manualLayout>
                  <c:x val="0"/>
                  <c:y val="-9.1514143094841936E-3"/>
                </c:manualLayout>
              </c:layout>
              <c:numFmt formatCode="#,##0;&quot;-&quot;#,##0" sourceLinked="0"/>
              <c:spPr>
                <a:noFill/>
                <a:ln>
                  <a:noFill/>
                </a:ln>
              </c:spPr>
              <c:txPr>
                <a:bodyPr wrap="none"/>
                <a:lstStyle/>
                <a:p>
                  <a:pPr>
                    <a:defRPr sz="1000" b="1">
                      <a:solidFill>
                        <a:schemeClr val="tx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2B-473E-81FA-24535FD0B16D}"/>
                </c:ext>
              </c:extLst>
            </c:dLbl>
            <c:dLbl>
              <c:idx val="4"/>
              <c:layout>
                <c:manualLayout>
                  <c:x val="0"/>
                  <c:y val="4.9916805324459234E-3"/>
                </c:manualLayout>
              </c:layout>
              <c:numFmt formatCode="#,##0;&quot;-&quot;#,##0" sourceLinked="0"/>
              <c:spPr>
                <a:noFill/>
                <a:ln>
                  <a:noFill/>
                </a:ln>
              </c:spPr>
              <c:txPr>
                <a:bodyPr wrap="none"/>
                <a:lstStyle/>
                <a:p>
                  <a:pPr>
                    <a:defRPr sz="1000" b="1">
                      <a:solidFill>
                        <a:schemeClr val="tx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2B-473E-81FA-24535FD0B1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4868</c:v>
                </c:pt>
                <c:pt idx="1">
                  <c:v>1453</c:v>
                </c:pt>
                <c:pt idx="2">
                  <c:v>2453</c:v>
                </c:pt>
                <c:pt idx="3">
                  <c:v>158</c:v>
                </c:pt>
                <c:pt idx="4">
                  <c:v>80</c:v>
                </c:pt>
              </c:numCache>
            </c:numRef>
          </c:val>
          <c:extLst>
            <c:ext xmlns:c16="http://schemas.microsoft.com/office/drawing/2014/chart" uri="{C3380CC4-5D6E-409C-BE32-E72D297353CC}">
              <c16:uniqueId val="{00000002-AE2B-473E-81FA-24535FD0B16D}"/>
            </c:ext>
          </c:extLst>
        </c:ser>
        <c:ser>
          <c:idx val="1"/>
          <c:order val="1"/>
          <c:spPr>
            <a:solidFill>
              <a:srgbClr val="464646"/>
            </a:solidFill>
            <a:ln w="9525" algn="ctr">
              <a:solidFill>
                <a:srgbClr val="FFFFFF"/>
              </a:solidFill>
              <a:prstDash val="solid"/>
            </a:ln>
          </c:spPr>
          <c:invertIfNegative val="0"/>
          <c:dLbls>
            <c:dLbl>
              <c:idx val="3"/>
              <c:layout>
                <c:manualLayout>
                  <c:x val="0"/>
                  <c:y val="-2.4126455906821963E-2"/>
                </c:manualLayout>
              </c:layout>
              <c:numFmt formatCode="#,##0;&quot;-&quot;#,##0" sourceLinked="0"/>
              <c:spPr>
                <a:noFill/>
                <a:ln>
                  <a:noFill/>
                </a:ln>
              </c:spPr>
              <c:txPr>
                <a:bodyPr wrap="none"/>
                <a:lstStyle/>
                <a:p>
                  <a:pPr>
                    <a:defRPr sz="1000" b="1">
                      <a:solidFill>
                        <a:schemeClr val="tx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2B-473E-81FA-24535FD0B16D}"/>
                </c:ext>
              </c:extLst>
            </c:dLbl>
            <c:dLbl>
              <c:idx val="4"/>
              <c:layout>
                <c:manualLayout>
                  <c:x val="0"/>
                  <c:y val="9.9833610648918467E-3"/>
                </c:manualLayout>
              </c:layout>
              <c:numFmt formatCode="#,##0;&quot;-&quot;#,##0" sourceLinked="0"/>
              <c:spPr>
                <a:noFill/>
                <a:ln>
                  <a:noFill/>
                </a:ln>
              </c:spPr>
              <c:txPr>
                <a:bodyPr wrap="none"/>
                <a:lstStyle/>
                <a:p>
                  <a:pPr>
                    <a:defRPr sz="1000" b="1">
                      <a:solidFill>
                        <a:schemeClr val="tx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2B-473E-81FA-24535FD0B1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5045</c:v>
                </c:pt>
                <c:pt idx="1">
                  <c:v>1629</c:v>
                </c:pt>
                <c:pt idx="2">
                  <c:v>3570</c:v>
                </c:pt>
                <c:pt idx="3">
                  <c:v>242</c:v>
                </c:pt>
                <c:pt idx="4">
                  <c:v>51</c:v>
                </c:pt>
              </c:numCache>
            </c:numRef>
          </c:val>
          <c:extLst>
            <c:ext xmlns:c16="http://schemas.microsoft.com/office/drawing/2014/chart" uri="{C3380CC4-5D6E-409C-BE32-E72D297353CC}">
              <c16:uniqueId val="{00000005-AE2B-473E-81FA-24535FD0B16D}"/>
            </c:ext>
          </c:extLst>
        </c:ser>
        <c:dLbls>
          <c:showLegendKey val="0"/>
          <c:showVal val="0"/>
          <c:showCatName val="0"/>
          <c:showSerName val="0"/>
          <c:showPercent val="0"/>
          <c:showBubbleSize val="0"/>
        </c:dLbls>
        <c:gapWidth val="200"/>
        <c:axId val="1864718752"/>
        <c:axId val="1"/>
      </c:barChart>
      <c:catAx>
        <c:axId val="18647187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sz="1000">
                <a:latin typeface="+mn-lt"/>
                <a:ea typeface="+mn-ea"/>
                <a:cs typeface="+mn-cs"/>
              </a:defRPr>
            </a:pPr>
            <a:endParaRPr lang="el-GR"/>
          </a:p>
        </c:txPr>
        <c:crossAx val="1"/>
        <c:crosses val="min"/>
        <c:auto val="0"/>
        <c:lblAlgn val="ctr"/>
        <c:lblOffset val="100"/>
        <c:noMultiLvlLbl val="0"/>
      </c:catAx>
      <c:valAx>
        <c:axId val="1"/>
        <c:scaling>
          <c:orientation val="minMax"/>
          <c:max val="5045"/>
          <c:min val="0"/>
        </c:scaling>
        <c:delete val="1"/>
        <c:axPos val="l"/>
        <c:numFmt formatCode="General" sourceLinked="1"/>
        <c:majorTickMark val="out"/>
        <c:minorTickMark val="none"/>
        <c:tickLblPos val="nextTo"/>
        <c:crossAx val="186471875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2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52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9" name="Google Shape;16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76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75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945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4" name="Google Shape;87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1" name="Google Shape;88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2" name="Google Shape;24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257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367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60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017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6"/>
        <p:cNvGrpSpPr/>
        <p:nvPr/>
      </p:nvGrpSpPr>
      <p:grpSpPr>
        <a:xfrm>
          <a:off x="0" y="0"/>
          <a:ext cx="0" cy="0"/>
          <a:chOff x="0" y="0"/>
          <a:chExt cx="0" cy="0"/>
        </a:xfrm>
      </p:grpSpPr>
      <p:sp>
        <p:nvSpPr>
          <p:cNvPr id="17" name="Google Shape;17;p68"/>
          <p:cNvSpPr/>
          <p:nvPr/>
        </p:nvSpPr>
        <p:spPr>
          <a:xfrm>
            <a:off x="-1" y="0"/>
            <a:ext cx="6126163"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8" name="Google Shape;18;p68"/>
          <p:cNvSpPr/>
          <p:nvPr/>
        </p:nvSpPr>
        <p:spPr>
          <a:xfrm>
            <a:off x="-1" y="3429000"/>
            <a:ext cx="6126163"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 name="Google Shape;19;p68"/>
          <p:cNvSpPr/>
          <p:nvPr/>
        </p:nvSpPr>
        <p:spPr>
          <a:xfrm>
            <a:off x="6126163" y="0"/>
            <a:ext cx="3017837"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 name="Google Shape;20;p68"/>
          <p:cNvSpPr txBox="1">
            <a:spLocks noGrp="1"/>
          </p:cNvSpPr>
          <p:nvPr>
            <p:ph type="ctrTitle"/>
          </p:nvPr>
        </p:nvSpPr>
        <p:spPr>
          <a:xfrm>
            <a:off x="457200" y="457199"/>
            <a:ext cx="5394325" cy="2514601"/>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1" name="Google Shape;21;p68"/>
          <p:cNvPicPr preferRelativeResize="0"/>
          <p:nvPr/>
        </p:nvPicPr>
        <p:blipFill rotWithShape="1">
          <a:blip r:embed="rId2">
            <a:alphaModFix/>
          </a:blip>
          <a:srcRect/>
          <a:stretch/>
        </p:blipFill>
        <p:spPr>
          <a:xfrm>
            <a:off x="201168" y="5330952"/>
            <a:ext cx="1636776" cy="1351185"/>
          </a:xfrm>
          <a:prstGeom prst="rect">
            <a:avLst/>
          </a:prstGeom>
          <a:noFill/>
          <a:ln>
            <a:noFill/>
          </a:ln>
        </p:spPr>
      </p:pic>
      <p:sp>
        <p:nvSpPr>
          <p:cNvPr id="22" name="Google Shape;22;p68"/>
          <p:cNvSpPr txBox="1">
            <a:spLocks noGrp="1"/>
          </p:cNvSpPr>
          <p:nvPr>
            <p:ph type="subTitle" idx="1"/>
          </p:nvPr>
        </p:nvSpPr>
        <p:spPr>
          <a:xfrm>
            <a:off x="457200" y="3749040"/>
            <a:ext cx="3980260" cy="59436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lt1"/>
        </a:solidFill>
        <a:effectLst/>
      </p:bgPr>
    </p:bg>
    <p:spTree>
      <p:nvGrpSpPr>
        <p:cNvPr id="1" name="Shape 92"/>
        <p:cNvGrpSpPr/>
        <p:nvPr/>
      </p:nvGrpSpPr>
      <p:grpSpPr>
        <a:xfrm>
          <a:off x="0" y="0"/>
          <a:ext cx="0" cy="0"/>
          <a:chOff x="0" y="0"/>
          <a:chExt cx="0" cy="0"/>
        </a:xfrm>
      </p:grpSpPr>
      <p:sp>
        <p:nvSpPr>
          <p:cNvPr id="93" name="Google Shape;93;p74"/>
          <p:cNvSpPr txBox="1"/>
          <p:nvPr/>
        </p:nvSpPr>
        <p:spPr>
          <a:xfrm>
            <a:off x="457200" y="1733550"/>
            <a:ext cx="3980260" cy="1330008"/>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000000"/>
              </a:buClr>
              <a:buSzPts val="3323"/>
              <a:buFont typeface="Arial"/>
              <a:buNone/>
            </a:pPr>
            <a:r>
              <a:rPr lang="el-GR" sz="3323" b="0" i="0" u="none" strike="noStrike" cap="none" dirty="0">
                <a:solidFill>
                  <a:schemeClr val="dk1"/>
                </a:solidFill>
                <a:latin typeface="Arial"/>
                <a:ea typeface="Arial"/>
                <a:cs typeface="Arial"/>
                <a:sym typeface="Arial"/>
              </a:rPr>
              <a:t>Ευχαριστούμε πολύ</a:t>
            </a:r>
            <a:endParaRPr sz="1400" b="0" i="0" u="none" strike="noStrike" cap="none" dirty="0">
              <a:solidFill>
                <a:srgbClr val="000000"/>
              </a:solidFill>
              <a:latin typeface="Arial"/>
              <a:ea typeface="Arial"/>
              <a:cs typeface="Arial"/>
              <a:sym typeface="Arial"/>
            </a:endParaRPr>
          </a:p>
        </p:txBody>
      </p:sp>
      <p:sp>
        <p:nvSpPr>
          <p:cNvPr id="94" name="Google Shape;94;p74"/>
          <p:cNvSpPr/>
          <p:nvPr/>
        </p:nvSpPr>
        <p:spPr>
          <a:xfrm>
            <a:off x="457201" y="3246438"/>
            <a:ext cx="3978275" cy="91440"/>
          </a:xfrm>
          <a:prstGeom prst="rect">
            <a:avLst/>
          </a:prstGeom>
          <a:solidFill>
            <a:srgbClr val="A320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endParaRPr sz="1108" b="0" i="0" u="none" strike="noStrike" cap="none">
              <a:solidFill>
                <a:schemeClr val="lt1"/>
              </a:solidFill>
              <a:latin typeface="Arial"/>
              <a:ea typeface="Arial"/>
              <a:cs typeface="Arial"/>
              <a:sym typeface="Arial"/>
            </a:endParaRPr>
          </a:p>
        </p:txBody>
      </p:sp>
      <p:sp>
        <p:nvSpPr>
          <p:cNvPr id="95" name="Google Shape;95;p74"/>
          <p:cNvSpPr txBox="1"/>
          <p:nvPr/>
        </p:nvSpPr>
        <p:spPr>
          <a:xfrm>
            <a:off x="457201" y="4846320"/>
            <a:ext cx="8229600" cy="1371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pwc.com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 2020 PricewaterhouseCoopers Business Solutions SA. All rights reserved. PwC refers to the Greece member firm, and may sometimes refer to the PwC network. Each member firm is a separate legal entity. Please see www.pwc.com/structure for further details. </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3"/>
        <p:cNvGrpSpPr/>
        <p:nvPr/>
      </p:nvGrpSpPr>
      <p:grpSpPr>
        <a:xfrm>
          <a:off x="0" y="0"/>
          <a:ext cx="0" cy="0"/>
          <a:chOff x="0" y="0"/>
          <a:chExt cx="0" cy="0"/>
        </a:xfrm>
      </p:grpSpPr>
      <p:pic>
        <p:nvPicPr>
          <p:cNvPr id="24" name="Google Shape;24;p70" descr="The pandemic edits the DNA of the health system"/>
          <p:cNvPicPr preferRelativeResize="0"/>
          <p:nvPr/>
        </p:nvPicPr>
        <p:blipFill rotWithShape="1">
          <a:blip r:embed="rId2">
            <a:alphaModFix/>
          </a:blip>
          <a:srcRect l="18348" r="6440"/>
          <a:stretch/>
        </p:blipFill>
        <p:spPr>
          <a:xfrm>
            <a:off x="0" y="0"/>
            <a:ext cx="9144000" cy="6857999"/>
          </a:xfrm>
          <a:prstGeom prst="rect">
            <a:avLst/>
          </a:prstGeom>
          <a:noFill/>
          <a:ln>
            <a:noFill/>
          </a:ln>
        </p:spPr>
      </p:pic>
      <p:sp>
        <p:nvSpPr>
          <p:cNvPr id="25" name="Google Shape;25;p70"/>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0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26" name="Google Shape;26;p70"/>
          <p:cNvGrpSpPr/>
          <p:nvPr/>
        </p:nvGrpSpPr>
        <p:grpSpPr>
          <a:xfrm rot="5400000">
            <a:off x="-1462724" y="2020507"/>
            <a:ext cx="2559685" cy="365760"/>
            <a:chOff x="3641813" y="2968381"/>
            <a:chExt cx="1764506" cy="457200"/>
          </a:xfrm>
        </p:grpSpPr>
        <p:sp>
          <p:nvSpPr>
            <p:cNvPr id="27" name="Google Shape;27;p70"/>
            <p:cNvSpPr/>
            <p:nvPr/>
          </p:nvSpPr>
          <p:spPr>
            <a:xfrm>
              <a:off x="5053418" y="2968381"/>
              <a:ext cx="352901" cy="457200"/>
            </a:xfrm>
            <a:prstGeom prst="rect">
              <a:avLst/>
            </a:prstGeom>
            <a:solidFill>
              <a:srgbClr val="FEB79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28" name="Google Shape;28;p70"/>
            <p:cNvSpPr/>
            <p:nvPr/>
          </p:nvSpPr>
          <p:spPr>
            <a:xfrm>
              <a:off x="4700517" y="2968381"/>
              <a:ext cx="352901" cy="457200"/>
            </a:xfrm>
            <a:prstGeom prst="rect">
              <a:avLst/>
            </a:prstGeom>
            <a:solidFill>
              <a:srgbClr val="FD641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29" name="Google Shape;29;p70"/>
            <p:cNvSpPr/>
            <p:nvPr/>
          </p:nvSpPr>
          <p:spPr>
            <a:xfrm>
              <a:off x="4347615" y="2968381"/>
              <a:ext cx="352901" cy="457200"/>
            </a:xfrm>
            <a:prstGeom prst="rect">
              <a:avLst/>
            </a:prstGeom>
            <a:solidFill>
              <a:srgbClr val="D04A0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30" name="Google Shape;30;p70"/>
            <p:cNvSpPr/>
            <p:nvPr/>
          </p:nvSpPr>
          <p:spPr>
            <a:xfrm>
              <a:off x="3994714" y="2968381"/>
              <a:ext cx="352901" cy="457200"/>
            </a:xfrm>
            <a:prstGeom prst="rect">
              <a:avLst/>
            </a:prstGeom>
            <a:solidFill>
              <a:srgbClr val="9334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31" name="Google Shape;31;p70"/>
            <p:cNvSpPr/>
            <p:nvPr/>
          </p:nvSpPr>
          <p:spPr>
            <a:xfrm>
              <a:off x="3641813" y="2968381"/>
              <a:ext cx="352901" cy="457200"/>
            </a:xfrm>
            <a:prstGeom prst="rect">
              <a:avLst/>
            </a:prstGeom>
            <a:solidFill>
              <a:srgbClr val="571F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grpSp>
      <p:sp>
        <p:nvSpPr>
          <p:cNvPr id="32" name="Google Shape;32;p70"/>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69"/>
          <p:cNvSpPr txBox="1">
            <a:spLocks noGrp="1"/>
          </p:cNvSpPr>
          <p:nvPr>
            <p:ph type="body" idx="1"/>
          </p:nvPr>
        </p:nvSpPr>
        <p:spPr>
          <a:xfrm>
            <a:off x="457200" y="1057275"/>
            <a:ext cx="8229600"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400"/>
              <a:buNone/>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
        <p:nvSpPr>
          <p:cNvPr id="35" name="Google Shape;35;p69"/>
          <p:cNvSpPr txBox="1">
            <a:spLocks noGrp="1"/>
          </p:cNvSpPr>
          <p:nvPr>
            <p:ph type="body" idx="2"/>
          </p:nvPr>
        </p:nvSpPr>
        <p:spPr>
          <a:xfrm>
            <a:off x="457200" y="1563624"/>
            <a:ext cx="8229600" cy="4608576"/>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6" name="Google Shape;36;p69"/>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0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37" name="Google Shape;37;p69"/>
          <p:cNvGrpSpPr/>
          <p:nvPr/>
        </p:nvGrpSpPr>
        <p:grpSpPr>
          <a:xfrm rot="5400000">
            <a:off x="-1462724" y="2020507"/>
            <a:ext cx="2559685" cy="365760"/>
            <a:chOff x="3641813" y="2968381"/>
            <a:chExt cx="1764506" cy="457200"/>
          </a:xfrm>
        </p:grpSpPr>
        <p:sp>
          <p:nvSpPr>
            <p:cNvPr id="38" name="Google Shape;38;p69"/>
            <p:cNvSpPr/>
            <p:nvPr/>
          </p:nvSpPr>
          <p:spPr>
            <a:xfrm>
              <a:off x="5053418" y="2968381"/>
              <a:ext cx="352901" cy="457200"/>
            </a:xfrm>
            <a:prstGeom prst="rect">
              <a:avLst/>
            </a:prstGeom>
            <a:solidFill>
              <a:srgbClr val="FEB79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39" name="Google Shape;39;p69"/>
            <p:cNvSpPr/>
            <p:nvPr/>
          </p:nvSpPr>
          <p:spPr>
            <a:xfrm>
              <a:off x="4700517" y="2968381"/>
              <a:ext cx="352901" cy="457200"/>
            </a:xfrm>
            <a:prstGeom prst="rect">
              <a:avLst/>
            </a:prstGeom>
            <a:solidFill>
              <a:srgbClr val="FD641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40" name="Google Shape;40;p69"/>
            <p:cNvSpPr/>
            <p:nvPr/>
          </p:nvSpPr>
          <p:spPr>
            <a:xfrm>
              <a:off x="4347615" y="2968381"/>
              <a:ext cx="352901" cy="457200"/>
            </a:xfrm>
            <a:prstGeom prst="rect">
              <a:avLst/>
            </a:prstGeom>
            <a:solidFill>
              <a:srgbClr val="D04A0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41" name="Google Shape;41;p69"/>
            <p:cNvSpPr/>
            <p:nvPr/>
          </p:nvSpPr>
          <p:spPr>
            <a:xfrm>
              <a:off x="3994714" y="2968381"/>
              <a:ext cx="352901" cy="457200"/>
            </a:xfrm>
            <a:prstGeom prst="rect">
              <a:avLst/>
            </a:prstGeom>
            <a:solidFill>
              <a:srgbClr val="9334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42" name="Google Shape;42;p69"/>
            <p:cNvSpPr/>
            <p:nvPr/>
          </p:nvSpPr>
          <p:spPr>
            <a:xfrm>
              <a:off x="3641813" y="2968381"/>
              <a:ext cx="352901" cy="457200"/>
            </a:xfrm>
            <a:prstGeom prst="rect">
              <a:avLst/>
            </a:prstGeom>
            <a:solidFill>
              <a:srgbClr val="571F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grpSp>
      <p:sp>
        <p:nvSpPr>
          <p:cNvPr id="43" name="Google Shape;43;p6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9"/>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lvl1pPr marL="457200" lvl="0" indent="-228600" algn="l">
              <a:lnSpc>
                <a:spcPct val="100000"/>
              </a:lnSpc>
              <a:spcBef>
                <a:spcPts val="0"/>
              </a:spcBef>
              <a:spcAft>
                <a:spcPts val="0"/>
              </a:spcAft>
              <a:buSzPts val="1400"/>
              <a:buNone/>
              <a:defRPr sz="900">
                <a:solidFill>
                  <a:srgbClr val="595959"/>
                </a:solidFill>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2_Title and Content 2">
    <p:spTree>
      <p:nvGrpSpPr>
        <p:cNvPr id="1" name="Shape 45"/>
        <p:cNvGrpSpPr/>
        <p:nvPr/>
      </p:nvGrpSpPr>
      <p:grpSpPr>
        <a:xfrm>
          <a:off x="0" y="0"/>
          <a:ext cx="0" cy="0"/>
          <a:chOff x="0" y="0"/>
          <a:chExt cx="0" cy="0"/>
        </a:xfrm>
      </p:grpSpPr>
      <p:sp>
        <p:nvSpPr>
          <p:cNvPr id="46" name="Google Shape;46;p71"/>
          <p:cNvSpPr txBox="1">
            <a:spLocks noGrp="1"/>
          </p:cNvSpPr>
          <p:nvPr>
            <p:ph type="body" idx="1"/>
          </p:nvPr>
        </p:nvSpPr>
        <p:spPr>
          <a:xfrm>
            <a:off x="457200" y="1057275"/>
            <a:ext cx="8229600"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400"/>
              <a:buNone/>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
        <p:nvSpPr>
          <p:cNvPr id="47" name="Google Shape;47;p71"/>
          <p:cNvSpPr txBox="1">
            <a:spLocks noGrp="1"/>
          </p:cNvSpPr>
          <p:nvPr>
            <p:ph type="body" idx="2"/>
          </p:nvPr>
        </p:nvSpPr>
        <p:spPr>
          <a:xfrm>
            <a:off x="457200" y="1563624"/>
            <a:ext cx="8229600" cy="4608576"/>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 name="Google Shape;48;p71"/>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0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49" name="Google Shape;49;p71"/>
          <p:cNvGrpSpPr/>
          <p:nvPr/>
        </p:nvGrpSpPr>
        <p:grpSpPr>
          <a:xfrm rot="5400000">
            <a:off x="-1462724" y="2020507"/>
            <a:ext cx="2559685" cy="365760"/>
            <a:chOff x="3641813" y="2968381"/>
            <a:chExt cx="1764506" cy="457200"/>
          </a:xfrm>
        </p:grpSpPr>
        <p:sp>
          <p:nvSpPr>
            <p:cNvPr id="50" name="Google Shape;50;p71"/>
            <p:cNvSpPr/>
            <p:nvPr/>
          </p:nvSpPr>
          <p:spPr>
            <a:xfrm>
              <a:off x="5053418" y="2968381"/>
              <a:ext cx="352901" cy="457200"/>
            </a:xfrm>
            <a:prstGeom prst="rect">
              <a:avLst/>
            </a:prstGeom>
            <a:solidFill>
              <a:srgbClr val="FEB79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51" name="Google Shape;51;p71"/>
            <p:cNvSpPr/>
            <p:nvPr/>
          </p:nvSpPr>
          <p:spPr>
            <a:xfrm>
              <a:off x="4700517" y="2968381"/>
              <a:ext cx="352901" cy="457200"/>
            </a:xfrm>
            <a:prstGeom prst="rect">
              <a:avLst/>
            </a:prstGeom>
            <a:solidFill>
              <a:srgbClr val="FD641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52" name="Google Shape;52;p71"/>
            <p:cNvSpPr/>
            <p:nvPr/>
          </p:nvSpPr>
          <p:spPr>
            <a:xfrm>
              <a:off x="4347615" y="2968381"/>
              <a:ext cx="352901" cy="457200"/>
            </a:xfrm>
            <a:prstGeom prst="rect">
              <a:avLst/>
            </a:prstGeom>
            <a:solidFill>
              <a:srgbClr val="D04A02"/>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53" name="Google Shape;53;p71"/>
            <p:cNvSpPr/>
            <p:nvPr/>
          </p:nvSpPr>
          <p:spPr>
            <a:xfrm>
              <a:off x="3994714" y="2968381"/>
              <a:ext cx="352901" cy="457200"/>
            </a:xfrm>
            <a:prstGeom prst="rect">
              <a:avLst/>
            </a:prstGeom>
            <a:solidFill>
              <a:srgbClr val="9334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sp>
          <p:nvSpPr>
            <p:cNvPr id="54" name="Google Shape;54;p71"/>
            <p:cNvSpPr/>
            <p:nvPr/>
          </p:nvSpPr>
          <p:spPr>
            <a:xfrm>
              <a:off x="3641813" y="2968381"/>
              <a:ext cx="352901" cy="457200"/>
            </a:xfrm>
            <a:prstGeom prst="rect">
              <a:avLst/>
            </a:prstGeom>
            <a:solidFill>
              <a:srgbClr val="571F01"/>
            </a:solidFill>
            <a:ln>
              <a:noFill/>
            </a:ln>
          </p:spPr>
          <p:txBody>
            <a:bodyPr spcFirstLastPara="1" wrap="square" lIns="68575" tIns="0" rIns="91425"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a:solidFill>
                  <a:schemeClr val="lt1"/>
                </a:solidFill>
                <a:latin typeface="Arial"/>
                <a:ea typeface="Arial"/>
                <a:cs typeface="Arial"/>
                <a:sym typeface="Arial"/>
              </a:endParaRPr>
            </a:p>
          </p:txBody>
        </p:sp>
      </p:grpSp>
      <p:sp>
        <p:nvSpPr>
          <p:cNvPr id="55" name="Google Shape;55;p71"/>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71"/>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lvl1pPr marL="457200" lvl="0" indent="-228600" algn="l">
              <a:lnSpc>
                <a:spcPct val="100000"/>
              </a:lnSpc>
              <a:spcBef>
                <a:spcPts val="0"/>
              </a:spcBef>
              <a:spcAft>
                <a:spcPts val="0"/>
              </a:spcAft>
              <a:buSzPts val="1400"/>
              <a:buNone/>
              <a:defRPr sz="900">
                <a:solidFill>
                  <a:srgbClr val="595959"/>
                </a:solidFill>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ubtitle; Footer">
  <p:cSld name="5_Title; Subtitle; Footer">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504002" y="640940"/>
            <a:ext cx="8135999" cy="59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800"/>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38"/>
              <a:buFont typeface="Arial"/>
              <a:buNone/>
              <a:defRPr sz="738"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0" name="Google Shape;60;p25"/>
          <p:cNvCxnSpPr/>
          <p:nvPr/>
        </p:nvCxnSpPr>
        <p:spPr>
          <a:xfrm rot="10800000" flipH="1">
            <a:off x="399493" y="495053"/>
            <a:ext cx="8244000" cy="180000"/>
          </a:xfrm>
          <a:prstGeom prst="bentConnector2">
            <a:avLst/>
          </a:prstGeom>
          <a:noFill/>
          <a:ln w="9525" cap="flat" cmpd="sng">
            <a:solidFill>
              <a:srgbClr val="0000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lt1"/>
        </a:solidFill>
        <a:effectLst/>
      </p:bgPr>
    </p:bg>
    <p:spTree>
      <p:nvGrpSpPr>
        <p:cNvPr id="1" name="Shape 61"/>
        <p:cNvGrpSpPr/>
        <p:nvPr/>
      </p:nvGrpSpPr>
      <p:grpSpPr>
        <a:xfrm>
          <a:off x="0" y="0"/>
          <a:ext cx="0" cy="0"/>
          <a:chOff x="0" y="0"/>
          <a:chExt cx="0" cy="0"/>
        </a:xfrm>
      </p:grpSpPr>
      <p:sp>
        <p:nvSpPr>
          <p:cNvPr id="62" name="Google Shape;62;p73"/>
          <p:cNvSpPr txBox="1"/>
          <p:nvPr/>
        </p:nvSpPr>
        <p:spPr>
          <a:xfrm>
            <a:off x="457200" y="1733550"/>
            <a:ext cx="3980260" cy="1330008"/>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000000"/>
              </a:buClr>
              <a:buSzPts val="3323"/>
              <a:buFont typeface="Arial"/>
              <a:buNone/>
            </a:pPr>
            <a:r>
              <a:rPr lang="en-US" sz="3323" b="0" i="0" u="none" strike="noStrike" cap="none">
                <a:solidFill>
                  <a:schemeClr val="dk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63" name="Google Shape;63;p73"/>
          <p:cNvSpPr/>
          <p:nvPr/>
        </p:nvSpPr>
        <p:spPr>
          <a:xfrm>
            <a:off x="457201" y="3246438"/>
            <a:ext cx="3978275" cy="91440"/>
          </a:xfrm>
          <a:prstGeom prst="rect">
            <a:avLst/>
          </a:prstGeom>
          <a:solidFill>
            <a:srgbClr val="A320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endParaRPr sz="1108" b="0" i="0" u="none" strike="noStrike" cap="none">
              <a:solidFill>
                <a:schemeClr val="lt1"/>
              </a:solidFill>
              <a:latin typeface="Arial"/>
              <a:ea typeface="Arial"/>
              <a:cs typeface="Arial"/>
              <a:sym typeface="Arial"/>
            </a:endParaRPr>
          </a:p>
        </p:txBody>
      </p:sp>
      <p:sp>
        <p:nvSpPr>
          <p:cNvPr id="64" name="Google Shape;64;p73"/>
          <p:cNvSpPr txBox="1"/>
          <p:nvPr/>
        </p:nvSpPr>
        <p:spPr>
          <a:xfrm>
            <a:off x="457201" y="4846320"/>
            <a:ext cx="8229600" cy="1371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pwc.com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 2020 PricewaterhouseCoopers Business Solutions SA. All rights reserved. PwC refers to the Greece member firm, and may sometimes refer to the PwC network. Each member firm is a separate legal entity. Please see www.pwc.com/structure for further details. </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69"/>
        <p:cNvGrpSpPr/>
        <p:nvPr/>
      </p:nvGrpSpPr>
      <p:grpSpPr>
        <a:xfrm>
          <a:off x="0" y="0"/>
          <a:ext cx="0" cy="0"/>
          <a:chOff x="0" y="0"/>
          <a:chExt cx="0" cy="0"/>
        </a:xfrm>
      </p:grpSpPr>
      <p:sp>
        <p:nvSpPr>
          <p:cNvPr id="70" name="Google Shape;70;p76"/>
          <p:cNvSpPr txBox="1">
            <a:spLocks noGrp="1"/>
          </p:cNvSpPr>
          <p:nvPr>
            <p:ph type="body" idx="1"/>
          </p:nvPr>
        </p:nvSpPr>
        <p:spPr>
          <a:xfrm>
            <a:off x="457200" y="2103438"/>
            <a:ext cx="2560638" cy="4068762"/>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1" name="Google Shape;71;p76"/>
          <p:cNvSpPr txBox="1">
            <a:spLocks noGrp="1"/>
          </p:cNvSpPr>
          <p:nvPr>
            <p:ph type="sldNum" idx="12"/>
          </p:nvPr>
        </p:nvSpPr>
        <p:spPr>
          <a:xfrm>
            <a:off x="6513789" y="6621449"/>
            <a:ext cx="2560637"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76"/>
          <p:cNvSpPr txBox="1">
            <a:spLocks noGrp="1"/>
          </p:cNvSpPr>
          <p:nvPr>
            <p:ph type="title"/>
          </p:nvPr>
        </p:nvSpPr>
        <p:spPr>
          <a:xfrm>
            <a:off x="457200" y="457200"/>
            <a:ext cx="8229600" cy="13716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0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7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SzPts val="28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8"/>
          <p:cNvSpPr txBox="1">
            <a:spLocks noGrp="1"/>
          </p:cNvSpPr>
          <p:nvPr>
            <p:ph type="subTitle" idx="1"/>
          </p:nvPr>
        </p:nvSpPr>
        <p:spPr>
          <a:xfrm>
            <a:off x="1143000" y="3602038"/>
            <a:ext cx="685800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600"/>
              </a:spcBef>
              <a:spcAft>
                <a:spcPts val="0"/>
              </a:spcAft>
              <a:buSzPts val="1400"/>
              <a:buNone/>
              <a:defRPr sz="1500"/>
            </a:lvl2pPr>
            <a:lvl3pPr lvl="2" algn="ctr">
              <a:lnSpc>
                <a:spcPct val="100000"/>
              </a:lnSpc>
              <a:spcBef>
                <a:spcPts val="600"/>
              </a:spcBef>
              <a:spcAft>
                <a:spcPts val="0"/>
              </a:spcAft>
              <a:buSzPts val="1400"/>
              <a:buNone/>
              <a:defRPr sz="1350"/>
            </a:lvl3pPr>
            <a:lvl4pPr lvl="3" algn="ctr">
              <a:lnSpc>
                <a:spcPct val="100000"/>
              </a:lnSpc>
              <a:spcBef>
                <a:spcPts val="600"/>
              </a:spcBef>
              <a:spcAft>
                <a:spcPts val="0"/>
              </a:spcAft>
              <a:buSzPts val="1400"/>
              <a:buNone/>
              <a:defRPr sz="1200"/>
            </a:lvl4pPr>
            <a:lvl5pPr lvl="4" algn="ctr">
              <a:lnSpc>
                <a:spcPct val="100000"/>
              </a:lnSpc>
              <a:spcBef>
                <a:spcPts val="600"/>
              </a:spcBef>
              <a:spcAft>
                <a:spcPts val="0"/>
              </a:spcAft>
              <a:buSzPts val="1400"/>
              <a:buNone/>
              <a:defRPr sz="1200"/>
            </a:lvl5pPr>
            <a:lvl6pPr lvl="5" algn="ctr">
              <a:lnSpc>
                <a:spcPct val="100000"/>
              </a:lnSpc>
              <a:spcBef>
                <a:spcPts val="600"/>
              </a:spcBef>
              <a:spcAft>
                <a:spcPts val="0"/>
              </a:spcAft>
              <a:buSzPts val="1400"/>
              <a:buNone/>
              <a:defRPr sz="1200"/>
            </a:lvl6pPr>
            <a:lvl7pPr lvl="6" algn="ctr">
              <a:lnSpc>
                <a:spcPct val="100000"/>
              </a:lnSpc>
              <a:spcBef>
                <a:spcPts val="600"/>
              </a:spcBef>
              <a:spcAft>
                <a:spcPts val="0"/>
              </a:spcAft>
              <a:buSzPts val="1400"/>
              <a:buNone/>
              <a:defRPr sz="1200"/>
            </a:lvl7pPr>
            <a:lvl8pPr lvl="7" algn="ctr">
              <a:lnSpc>
                <a:spcPct val="100000"/>
              </a:lnSpc>
              <a:spcBef>
                <a:spcPts val="600"/>
              </a:spcBef>
              <a:spcAft>
                <a:spcPts val="0"/>
              </a:spcAft>
              <a:buSzPts val="1400"/>
              <a:buNone/>
              <a:defRPr sz="1200"/>
            </a:lvl8pPr>
            <a:lvl9pPr lvl="8" algn="ctr">
              <a:lnSpc>
                <a:spcPct val="100000"/>
              </a:lnSpc>
              <a:spcBef>
                <a:spcPts val="600"/>
              </a:spcBef>
              <a:spcAft>
                <a:spcPts val="600"/>
              </a:spcAft>
              <a:buSzPts val="1400"/>
              <a:buNone/>
              <a:defRPr sz="1200"/>
            </a:lvl9pPr>
          </a:lstStyle>
          <a:p>
            <a:endParaRPr/>
          </a:p>
        </p:txBody>
      </p:sp>
      <p:sp>
        <p:nvSpPr>
          <p:cNvPr id="76" name="Google Shape;76;p7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7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78"/>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79"/>
        <p:cNvGrpSpPr/>
        <p:nvPr/>
      </p:nvGrpSpPr>
      <p:grpSpPr>
        <a:xfrm>
          <a:off x="0" y="0"/>
          <a:ext cx="0" cy="0"/>
          <a:chOff x="0" y="0"/>
          <a:chExt cx="0" cy="0"/>
        </a:xfrm>
      </p:grpSpPr>
      <p:sp>
        <p:nvSpPr>
          <p:cNvPr id="80" name="Google Shape;80;p79"/>
          <p:cNvSpPr txBox="1">
            <a:spLocks noGrp="1"/>
          </p:cNvSpPr>
          <p:nvPr>
            <p:ph type="body" idx="1"/>
          </p:nvPr>
        </p:nvSpPr>
        <p:spPr>
          <a:xfrm>
            <a:off x="457200" y="2103438"/>
            <a:ext cx="8229600" cy="4068762"/>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
        <p:nvSpPr>
          <p:cNvPr id="81" name="Google Shape;81;p7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79"/>
          <p:cNvSpPr txBox="1">
            <a:spLocks noGrp="1"/>
          </p:cNvSpPr>
          <p:nvPr>
            <p:ph type="title"/>
          </p:nvPr>
        </p:nvSpPr>
        <p:spPr>
          <a:xfrm>
            <a:off x="457200" y="457200"/>
            <a:ext cx="8229600" cy="13716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800"/>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83CDD7-143B-464D-A44B-F68032CC5DFF}"/>
              </a:ext>
            </a:extLst>
          </p:cNvPr>
          <p:cNvGraphicFramePr>
            <a:graphicFrameLocks noChangeAspect="1"/>
          </p:cNvGraphicFramePr>
          <p:nvPr userDrawn="1">
            <p:custDataLst>
              <p:tags r:id="rId12"/>
            </p:custDataLst>
            <p:extLst>
              <p:ext uri="{D42A27DB-BD31-4B8C-83A1-F6EECF244321}">
                <p14:modId xmlns:p14="http://schemas.microsoft.com/office/powerpoint/2010/main" val="696698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4" name="think-cell Slide" r:id="rId13" imgW="395" imgH="396" progId="TCLayout.ActiveDocument.1">
                  <p:embed/>
                </p:oleObj>
              </mc:Choice>
              <mc:Fallback>
                <p:oleObj name="think-cell Slide" r:id="rId13" imgW="395" imgH="396"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 name="Google Shape;10;p67"/>
          <p:cNvSpPr txBox="1">
            <a:spLocks noGrp="1"/>
          </p:cNvSpPr>
          <p:nvPr>
            <p:ph type="title"/>
          </p:nvPr>
        </p:nvSpPr>
        <p:spPr>
          <a:xfrm>
            <a:off x="457200" y="457200"/>
            <a:ext cx="8229600" cy="137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457200" y="2103120"/>
            <a:ext cx="8229600" cy="406908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67"/>
          <p:cNvSpPr txBox="1"/>
          <p:nvPr/>
        </p:nvSpPr>
        <p:spPr>
          <a:xfrm>
            <a:off x="455293" y="6508827"/>
            <a:ext cx="3981769"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Arial"/>
                <a:ea typeface="Arial"/>
                <a:cs typeface="Arial"/>
                <a:sym typeface="Arial"/>
              </a:rPr>
              <a:t>PwC | Εμπιστευτικό</a:t>
            </a:r>
            <a:endParaRPr sz="1400" b="0" i="0" u="none" strike="noStrike" cap="none">
              <a:solidFill>
                <a:srgbClr val="000000"/>
              </a:solidFill>
              <a:latin typeface="Arial"/>
              <a:ea typeface="Arial"/>
              <a:cs typeface="Arial"/>
              <a:sym typeface="Arial"/>
            </a:endParaRPr>
          </a:p>
        </p:txBody>
      </p:sp>
      <p:sp>
        <p:nvSpPr>
          <p:cNvPr id="13" name="Google Shape;13;p67"/>
          <p:cNvSpPr txBox="1"/>
          <p:nvPr/>
        </p:nvSpPr>
        <p:spPr>
          <a:xfrm>
            <a:off x="7317740" y="6508827"/>
            <a:ext cx="1159510" cy="1371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7"/>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pos="2965">
          <p15:clr>
            <a:srgbClr val="F26B43"/>
          </p15:clr>
        </p15:guide>
        <p15:guide id="5" pos="2795">
          <p15:clr>
            <a:srgbClr val="F26B43"/>
          </p15:clr>
        </p15:guide>
        <p15:guide id="6" orient="horz" pos="3888">
          <p15:clr>
            <a:srgbClr val="F26B43"/>
          </p15:clr>
        </p15:guide>
        <p15:guide id="7" pos="2074">
          <p15:clr>
            <a:srgbClr val="F26B43"/>
          </p15:clr>
        </p15:guide>
        <p15:guide id="8" pos="1901">
          <p15:clr>
            <a:srgbClr val="F26B43"/>
          </p15:clr>
        </p15:guide>
        <p15:guide id="9" pos="3686">
          <p15:clr>
            <a:srgbClr val="F26B43"/>
          </p15:clr>
        </p15:guide>
        <p15:guide id="10" pos="3859">
          <p15:clr>
            <a:srgbClr val="F26B43"/>
          </p15:clr>
        </p15:guide>
        <p15:guide id="11" orient="horz" pos="2160">
          <p15:clr>
            <a:srgbClr val="F26B43"/>
          </p15:clr>
        </p15:guide>
        <p15:guide id="12" orient="horz" pos="1325">
          <p15:clr>
            <a:srgbClr val="F26B43"/>
          </p15:clr>
        </p15:guide>
        <p15:guide id="13" orient="horz" pos="1152">
          <p15:clr>
            <a:srgbClr val="F26B43"/>
          </p15:clr>
        </p15:guide>
        <p15:guide id="14"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65E5F-C1BA-4EA1-8F8C-4E64F941ED51}"/>
              </a:ext>
            </a:extLst>
          </p:cNvPr>
          <p:cNvGraphicFramePr>
            <a:graphicFrameLocks noChangeAspect="1"/>
          </p:cNvGraphicFramePr>
          <p:nvPr userDrawn="1">
            <p:custDataLst>
              <p:tags r:id="rId4"/>
            </p:custDataLst>
            <p:extLst>
              <p:ext uri="{D42A27DB-BD31-4B8C-83A1-F6EECF244321}">
                <p14:modId xmlns:p14="http://schemas.microsoft.com/office/powerpoint/2010/main" val="275047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7"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6" name="Google Shape;86;p72"/>
          <p:cNvSpPr txBox="1">
            <a:spLocks noGrp="1"/>
          </p:cNvSpPr>
          <p:nvPr>
            <p:ph type="title"/>
          </p:nvPr>
        </p:nvSpPr>
        <p:spPr>
          <a:xfrm>
            <a:off x="457200" y="457200"/>
            <a:ext cx="8229600" cy="137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72"/>
          <p:cNvSpPr txBox="1">
            <a:spLocks noGrp="1"/>
          </p:cNvSpPr>
          <p:nvPr>
            <p:ph type="body" idx="1"/>
          </p:nvPr>
        </p:nvSpPr>
        <p:spPr>
          <a:xfrm>
            <a:off x="457200" y="2103120"/>
            <a:ext cx="8229600" cy="406908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 name="Google Shape;88;p72"/>
          <p:cNvSpPr txBox="1"/>
          <p:nvPr/>
        </p:nvSpPr>
        <p:spPr>
          <a:xfrm>
            <a:off x="455293" y="6508827"/>
            <a:ext cx="3981769"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Arial"/>
                <a:ea typeface="Arial"/>
                <a:cs typeface="Arial"/>
                <a:sym typeface="Arial"/>
              </a:rPr>
              <a:t>PwC | Προσχέδιο</a:t>
            </a:r>
            <a:endParaRPr sz="1400" b="0" i="0" u="none" strike="noStrike" cap="none">
              <a:solidFill>
                <a:srgbClr val="000000"/>
              </a:solidFill>
              <a:latin typeface="Arial"/>
              <a:ea typeface="Arial"/>
              <a:cs typeface="Arial"/>
              <a:sym typeface="Arial"/>
            </a:endParaRPr>
          </a:p>
        </p:txBody>
      </p:sp>
      <p:sp>
        <p:nvSpPr>
          <p:cNvPr id="89" name="Google Shape;89;p72"/>
          <p:cNvSpPr txBox="1"/>
          <p:nvPr/>
        </p:nvSpPr>
        <p:spPr>
          <a:xfrm>
            <a:off x="7317740" y="6508827"/>
            <a:ext cx="1159510" cy="1371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72"/>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pos="2965">
          <p15:clr>
            <a:srgbClr val="F26B43"/>
          </p15:clr>
        </p15:guide>
        <p15:guide id="5" pos="2795">
          <p15:clr>
            <a:srgbClr val="F26B43"/>
          </p15:clr>
        </p15:guide>
        <p15:guide id="6" orient="horz" pos="3888">
          <p15:clr>
            <a:srgbClr val="F26B43"/>
          </p15:clr>
        </p15:guide>
        <p15:guide id="7" pos="2074">
          <p15:clr>
            <a:srgbClr val="F26B43"/>
          </p15:clr>
        </p15:guide>
        <p15:guide id="8" pos="1901">
          <p15:clr>
            <a:srgbClr val="F26B43"/>
          </p15:clr>
        </p15:guide>
        <p15:guide id="9" pos="3686">
          <p15:clr>
            <a:srgbClr val="F26B43"/>
          </p15:clr>
        </p15:guide>
        <p15:guide id="10" pos="3859">
          <p15:clr>
            <a:srgbClr val="F26B43"/>
          </p15:clr>
        </p15:guide>
        <p15:guide id="11" orient="horz" pos="2160">
          <p15:clr>
            <a:srgbClr val="F26B43"/>
          </p15:clr>
        </p15:guide>
        <p15:guide id="12" orient="horz" pos="1325">
          <p15:clr>
            <a:srgbClr val="F26B43"/>
          </p15:clr>
        </p15:guide>
        <p15:guide id="13" orient="horz" pos="1152">
          <p15:clr>
            <a:srgbClr val="F26B43"/>
          </p15:clr>
        </p15:guide>
        <p15:guide id="14"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16.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 Target="slide3.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tags" Target="../tags/tag17.xml"/><Relationship Id="rId11" Type="http://schemas.openxmlformats.org/officeDocument/2006/relationships/image" Target="../media/image1.emf"/><Relationship Id="rId5" Type="http://schemas.openxmlformats.org/officeDocument/2006/relationships/tags" Target="../tags/tag16.xml"/><Relationship Id="rId15" Type="http://schemas.openxmlformats.org/officeDocument/2006/relationships/slide" Target="slide28.xml"/><Relationship Id="rId10" Type="http://schemas.openxmlformats.org/officeDocument/2006/relationships/oleObject" Target="../embeddings/oleObject7.bin"/><Relationship Id="rId4" Type="http://schemas.openxmlformats.org/officeDocument/2006/relationships/tags" Target="../tags/tag15.xml"/><Relationship Id="rId9" Type="http://schemas.openxmlformats.org/officeDocument/2006/relationships/notesSlide" Target="../notesSlides/notesSlide10.xml"/><Relationship Id="rId14" Type="http://schemas.openxmlformats.org/officeDocument/2006/relationships/slide" Target="slide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10" Type="http://schemas.openxmlformats.org/officeDocument/2006/relationships/image" Target="../media/image9.png"/><Relationship Id="rId4" Type="http://schemas.openxmlformats.org/officeDocument/2006/relationships/notesSlide" Target="../notesSlides/notesSlide1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10" Type="http://schemas.openxmlformats.org/officeDocument/2006/relationships/image" Target="../media/image9.png"/><Relationship Id="rId4" Type="http://schemas.openxmlformats.org/officeDocument/2006/relationships/notesSlide" Target="../notesSlides/notesSlide1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10.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 Target="slide3.xml"/><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tags" Target="../tags/tag25.xml"/><Relationship Id="rId11" Type="http://schemas.openxmlformats.org/officeDocument/2006/relationships/image" Target="../media/image1.emf"/><Relationship Id="rId5" Type="http://schemas.openxmlformats.org/officeDocument/2006/relationships/tags" Target="../tags/tag24.xml"/><Relationship Id="rId15" Type="http://schemas.openxmlformats.org/officeDocument/2006/relationships/slide" Target="slide28.xml"/><Relationship Id="rId10" Type="http://schemas.openxmlformats.org/officeDocument/2006/relationships/oleObject" Target="../embeddings/oleObject10.bin"/><Relationship Id="rId4" Type="http://schemas.openxmlformats.org/officeDocument/2006/relationships/tags" Target="../tags/tag23.xml"/><Relationship Id="rId9" Type="http://schemas.openxmlformats.org/officeDocument/2006/relationships/notesSlide" Target="../notesSlides/notesSlide16.xml"/><Relationship Id="rId1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10.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slide" Target="slide3.xml"/><Relationship Id="rId2" Type="http://schemas.openxmlformats.org/officeDocument/2006/relationships/tags" Target="../tags/tag27.xml"/><Relationship Id="rId1" Type="http://schemas.openxmlformats.org/officeDocument/2006/relationships/vmlDrawing" Target="../drawings/vmlDrawing11.vml"/><Relationship Id="rId6" Type="http://schemas.openxmlformats.org/officeDocument/2006/relationships/tags" Target="../tags/tag31.xml"/><Relationship Id="rId11" Type="http://schemas.openxmlformats.org/officeDocument/2006/relationships/image" Target="../media/image1.emf"/><Relationship Id="rId5" Type="http://schemas.openxmlformats.org/officeDocument/2006/relationships/tags" Target="../tags/tag30.xml"/><Relationship Id="rId15" Type="http://schemas.openxmlformats.org/officeDocument/2006/relationships/slide" Target="slide28.xml"/><Relationship Id="rId10" Type="http://schemas.openxmlformats.org/officeDocument/2006/relationships/oleObject" Target="../embeddings/oleObject11.bin"/><Relationship Id="rId4" Type="http://schemas.openxmlformats.org/officeDocument/2006/relationships/tags" Target="../tags/tag29.xml"/><Relationship Id="rId9" Type="http://schemas.openxmlformats.org/officeDocument/2006/relationships/notesSlide" Target="../notesSlides/notesSlide18.xml"/><Relationship Id="rId1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1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 Target="slide3.xml"/><Relationship Id="rId2" Type="http://schemas.openxmlformats.org/officeDocument/2006/relationships/tags" Target="../tags/tag34.xml"/><Relationship Id="rId1" Type="http://schemas.openxmlformats.org/officeDocument/2006/relationships/vmlDrawing" Target="../drawings/vmlDrawing13.vml"/><Relationship Id="rId6" Type="http://schemas.openxmlformats.org/officeDocument/2006/relationships/tags" Target="../tags/tag38.xml"/><Relationship Id="rId11" Type="http://schemas.openxmlformats.org/officeDocument/2006/relationships/image" Target="../media/image1.emf"/><Relationship Id="rId5" Type="http://schemas.openxmlformats.org/officeDocument/2006/relationships/tags" Target="../tags/tag37.xml"/><Relationship Id="rId15" Type="http://schemas.openxmlformats.org/officeDocument/2006/relationships/slide" Target="slide18.xml"/><Relationship Id="rId10" Type="http://schemas.openxmlformats.org/officeDocument/2006/relationships/oleObject" Target="../embeddings/oleObject13.bin"/><Relationship Id="rId4" Type="http://schemas.openxmlformats.org/officeDocument/2006/relationships/tags" Target="../tags/tag36.xml"/><Relationship Id="rId9" Type="http://schemas.openxmlformats.org/officeDocument/2006/relationships/notesSlide" Target="../notesSlides/notesSlide28.xml"/><Relationship Id="rId14" Type="http://schemas.openxmlformats.org/officeDocument/2006/relationships/slide" Target="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16.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 Target="slide10.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image" Target="../media/image1.emf"/><Relationship Id="rId5" Type="http://schemas.openxmlformats.org/officeDocument/2006/relationships/tags" Target="../tags/tag9.xml"/><Relationship Id="rId15" Type="http://schemas.openxmlformats.org/officeDocument/2006/relationships/slide" Target="slide28.xml"/><Relationship Id="rId10" Type="http://schemas.openxmlformats.org/officeDocument/2006/relationships/oleObject" Target="../embeddings/oleObject5.bin"/><Relationship Id="rId4" Type="http://schemas.openxmlformats.org/officeDocument/2006/relationships/tags" Target="../tags/tag8.xml"/><Relationship Id="rId9" Type="http://schemas.openxmlformats.org/officeDocument/2006/relationships/notesSlide" Target="../notesSlides/notesSlide3.xml"/><Relationship Id="rId14" Type="http://schemas.openxmlformats.org/officeDocument/2006/relationships/slide" Target="slide18.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30.xml"/><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FA28E1C-B187-4A5E-9629-6F57F14E4282}"/>
              </a:ext>
            </a:extLst>
          </p:cNvPr>
          <p:cNvGraphicFramePr>
            <a:graphicFrameLocks noChangeAspect="1"/>
          </p:cNvGraphicFramePr>
          <p:nvPr>
            <p:custDataLst>
              <p:tags r:id="rId2"/>
            </p:custDataLst>
            <p:extLst>
              <p:ext uri="{D42A27DB-BD31-4B8C-83A1-F6EECF244321}">
                <p14:modId xmlns:p14="http://schemas.microsoft.com/office/powerpoint/2010/main" val="1798469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p1"/>
          <p:cNvSpPr txBox="1">
            <a:spLocks noGrp="1"/>
          </p:cNvSpPr>
          <p:nvPr>
            <p:ph type="ctrTitle"/>
          </p:nvPr>
        </p:nvSpPr>
        <p:spPr>
          <a:xfrm>
            <a:off x="272143" y="1557745"/>
            <a:ext cx="5394325" cy="2514601"/>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4400"/>
              <a:buNone/>
            </a:pPr>
            <a:r>
              <a:rPr lang="en-US" sz="3200" dirty="0" err="1"/>
              <a:t>ΣfEE</a:t>
            </a:r>
            <a:br>
              <a:rPr lang="en-US" dirty="0"/>
            </a:br>
            <a:br>
              <a:rPr lang="en-US" dirty="0"/>
            </a:br>
            <a:r>
              <a:rPr lang="el-GR" sz="3200" dirty="0"/>
              <a:t>Πώς θα προσελκύσει Κλινικές Μελέτες η Ελλάδα</a:t>
            </a:r>
            <a:br>
              <a:rPr lang="en-US" dirty="0"/>
            </a:br>
            <a:br>
              <a:rPr lang="en-US" dirty="0"/>
            </a:br>
            <a:br>
              <a:rPr lang="en-US" dirty="0"/>
            </a:br>
            <a:endParaRPr sz="2000" b="0" i="0" u="none" strike="noStrike" cap="none" dirty="0">
              <a:solidFill>
                <a:schemeClr val="lt1"/>
              </a:solidFill>
              <a:latin typeface="Georgia"/>
              <a:ea typeface="Georgia"/>
              <a:cs typeface="Georgia"/>
              <a:sym typeface="Georgia"/>
            </a:endParaRPr>
          </a:p>
        </p:txBody>
      </p:sp>
      <p:sp>
        <p:nvSpPr>
          <p:cNvPr id="101" name="Google Shape;101;p1"/>
          <p:cNvSpPr txBox="1">
            <a:spLocks noGrp="1"/>
          </p:cNvSpPr>
          <p:nvPr>
            <p:ph type="subTitle" idx="1"/>
          </p:nvPr>
        </p:nvSpPr>
        <p:spPr>
          <a:xfrm>
            <a:off x="272143" y="4271554"/>
            <a:ext cx="3980260" cy="5943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l-GR" b="1" dirty="0"/>
              <a:t>Ιούλιος</a:t>
            </a:r>
            <a:r>
              <a:rPr lang="en-US" b="1" dirty="0"/>
              <a:t>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36D4DF-589D-4CDC-9D8C-992AE918AC31}"/>
              </a:ext>
            </a:extLst>
          </p:cNvPr>
          <p:cNvGraphicFramePr>
            <a:graphicFrameLocks noChangeAspect="1"/>
          </p:cNvGraphicFramePr>
          <p:nvPr>
            <p:custDataLst>
              <p:tags r:id="rId2"/>
            </p:custDataLst>
            <p:extLst>
              <p:ext uri="{D42A27DB-BD31-4B8C-83A1-F6EECF244321}">
                <p14:modId xmlns:p14="http://schemas.microsoft.com/office/powerpoint/2010/main" val="3010651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10" imgW="395" imgH="396" progId="TCLayout.ActiveDocument.1">
                  <p:embed/>
                </p:oleObj>
              </mc:Choice>
              <mc:Fallback>
                <p:oleObj name="think-cell Slide" r:id="rId10" imgW="395" imgH="396" progId="TCLayout.ActiveDocument.1">
                  <p:embed/>
                  <p:pic>
                    <p:nvPicPr>
                      <p:cNvPr id="4" name="Object 3" hidden="1">
                        <a:extLst>
                          <a:ext uri="{FF2B5EF4-FFF2-40B4-BE49-F238E27FC236}">
                            <a16:creationId xmlns:a16="http://schemas.microsoft.com/office/drawing/2014/main" id="{7C36D4DF-589D-4CDC-9D8C-992AE918AC3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17" name="Google Shape;217;p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dirty="0" err="1"/>
              <a:t>Περιεχόμεν</a:t>
            </a:r>
            <a:r>
              <a:rPr lang="en-US" dirty="0"/>
              <a:t>α</a:t>
            </a:r>
            <a:endParaRPr dirty="0"/>
          </a:p>
        </p:txBody>
      </p:sp>
      <p:sp>
        <p:nvSpPr>
          <p:cNvPr id="7" name="Google Shape;11;p67">
            <a:hlinkClick r:id="rId12" action="ppaction://hlinksldjump"/>
            <a:extLst>
              <a:ext uri="{FF2B5EF4-FFF2-40B4-BE49-F238E27FC236}">
                <a16:creationId xmlns:a16="http://schemas.microsoft.com/office/drawing/2014/main" id="{9BB15B3A-7C36-4C3F-83E7-534278E57534}"/>
              </a:ext>
            </a:extLst>
          </p:cNvPr>
          <p:cNvSpPr txBox="1">
            <a:spLocks noGrp="1"/>
          </p:cNvSpPr>
          <p:nvPr>
            <p:custDataLst>
              <p:tags r:id="rId3"/>
            </p:custDataLst>
          </p:nvPr>
        </p:nvSpPr>
        <p:spPr bwMode="auto">
          <a:xfrm>
            <a:off x="1212850" y="1703388"/>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dirty="0">
                <a:solidFill>
                  <a:schemeClr val="tx1"/>
                </a:solidFill>
              </a:rPr>
              <a:t>Υφιστάμενη κατάσταση των Κλινικών Μελετών</a:t>
            </a:r>
          </a:p>
        </p:txBody>
      </p:sp>
      <p:sp>
        <p:nvSpPr>
          <p:cNvPr id="10" name="Google Shape;11;p67">
            <a:extLst>
              <a:ext uri="{FF2B5EF4-FFF2-40B4-BE49-F238E27FC236}">
                <a16:creationId xmlns:a16="http://schemas.microsoft.com/office/drawing/2014/main" id="{508FA902-5AD5-422E-B804-019CBA0146F1}"/>
              </a:ext>
            </a:extLst>
          </p:cNvPr>
          <p:cNvSpPr txBox="1">
            <a:spLocks noGrp="1"/>
          </p:cNvSpPr>
          <p:nvPr>
            <p:custDataLst>
              <p:tags r:id="rId4"/>
            </p:custDataLst>
          </p:nvPr>
        </p:nvSpPr>
        <p:spPr bwMode="auto">
          <a:xfrm>
            <a:off x="1212850" y="2303463"/>
            <a:ext cx="6821488" cy="601663"/>
          </a:xfrm>
          <a:prstGeom prst="rect">
            <a:avLst/>
          </a:prstGeom>
          <a:solidFill>
            <a:srgbClr val="404040"/>
          </a:solidFill>
          <a:ln w="38100" algn="ctr">
            <a:solidFill>
              <a:schemeClr val="bg1"/>
            </a:solidFill>
          </a:ln>
          <a:effectLst/>
        </p:spPr>
        <p:txBody>
          <a:bodyPr spcFirstLastPara="1" vert="horz" wrap="none" lIns="71438" tIns="195263"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b="1" dirty="0">
                <a:solidFill>
                  <a:schemeClr val="bg1"/>
                </a:solidFill>
              </a:rPr>
              <a:t>Προτάσεις</a:t>
            </a:r>
          </a:p>
        </p:txBody>
      </p:sp>
      <p:sp>
        <p:nvSpPr>
          <p:cNvPr id="11" name="Google Shape;11;p67">
            <a:hlinkClick r:id="rId13" action="ppaction://hlinksldjump"/>
            <a:extLst>
              <a:ext uri="{FF2B5EF4-FFF2-40B4-BE49-F238E27FC236}">
                <a16:creationId xmlns:a16="http://schemas.microsoft.com/office/drawing/2014/main" id="{91D25B32-30CF-4039-BEFC-F8E4014A4157}"/>
              </a:ext>
            </a:extLst>
          </p:cNvPr>
          <p:cNvSpPr txBox="1">
            <a:spLocks noGrp="1"/>
          </p:cNvSpPr>
          <p:nvPr>
            <p:custDataLst>
              <p:tags r:id="rId5"/>
            </p:custDataLst>
          </p:nvPr>
        </p:nvSpPr>
        <p:spPr bwMode="auto">
          <a:xfrm>
            <a:off x="1212850" y="2905125"/>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dirty="0">
                <a:solidFill>
                  <a:schemeClr val="tx1"/>
                </a:solidFill>
              </a:rPr>
              <a:t>Η Αξία των Κλινικών Μελετών</a:t>
            </a:r>
          </a:p>
        </p:txBody>
      </p:sp>
      <p:sp>
        <p:nvSpPr>
          <p:cNvPr id="9" name="Google Shape;11;p67">
            <a:hlinkClick r:id="rId14" action="ppaction://hlinksldjump"/>
            <a:extLst>
              <a:ext uri="{FF2B5EF4-FFF2-40B4-BE49-F238E27FC236}">
                <a16:creationId xmlns:a16="http://schemas.microsoft.com/office/drawing/2014/main" id="{595A7906-8C1A-48CE-A3E5-F5A6D7E579FE}"/>
              </a:ext>
            </a:extLst>
          </p:cNvPr>
          <p:cNvSpPr txBox="1">
            <a:spLocks noGrp="1"/>
          </p:cNvSpPr>
          <p:nvPr>
            <p:custDataLst>
              <p:tags r:id="rId6"/>
            </p:custDataLst>
          </p:nvPr>
        </p:nvSpPr>
        <p:spPr bwMode="auto">
          <a:xfrm>
            <a:off x="1212850" y="3505200"/>
            <a:ext cx="6821488" cy="601663"/>
          </a:xfrm>
          <a:prstGeom prst="rect">
            <a:avLst/>
          </a:prstGeom>
          <a:solidFill>
            <a:srgbClr val="DEDEDE"/>
          </a:solidFill>
          <a:ln w="38100" algn="ctr">
            <a:solidFill>
              <a:schemeClr val="bg1"/>
            </a:solidFill>
          </a:ln>
          <a:effectLst/>
        </p:spPr>
        <p:txBody>
          <a:bodyPr spcFirstLastPara="1" vert="horz" wrap="none" lIns="71438" tIns="193675" rIns="0" bIns="195263"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Α: Ευρωπαϊκές «καλές πρακτικές»</a:t>
            </a:r>
            <a:endParaRPr lang="el-GR" dirty="0">
              <a:solidFill>
                <a:schemeClr val="tx1"/>
              </a:solidFill>
            </a:endParaRPr>
          </a:p>
        </p:txBody>
      </p:sp>
      <p:sp>
        <p:nvSpPr>
          <p:cNvPr id="13" name="Google Shape;11;p67">
            <a:hlinkClick r:id="rId15" action="ppaction://hlinksldjump"/>
            <a:extLst>
              <a:ext uri="{FF2B5EF4-FFF2-40B4-BE49-F238E27FC236}">
                <a16:creationId xmlns:a16="http://schemas.microsoft.com/office/drawing/2014/main" id="{52A83666-AF24-4C8C-BE19-96A45D826DE1}"/>
              </a:ext>
            </a:extLst>
          </p:cNvPr>
          <p:cNvSpPr txBox="1">
            <a:spLocks noGrp="1"/>
          </p:cNvSpPr>
          <p:nvPr>
            <p:custDataLst>
              <p:tags r:id="rId7"/>
            </p:custDataLst>
          </p:nvPr>
        </p:nvSpPr>
        <p:spPr bwMode="auto">
          <a:xfrm>
            <a:off x="1212850" y="4106864"/>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Β: Ευρωπαϊκά παραδείγματα</a:t>
            </a:r>
            <a:endParaRPr lang="el-GR" dirty="0">
              <a:solidFill>
                <a:schemeClr val="tx1"/>
              </a:solidFill>
            </a:endParaRPr>
          </a:p>
        </p:txBody>
      </p:sp>
    </p:spTree>
    <p:extLst>
      <p:ext uri="{BB962C8B-B14F-4D97-AF65-F5344CB8AC3E}">
        <p14:creationId xmlns:p14="http://schemas.microsoft.com/office/powerpoint/2010/main" val="188658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7"/>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Προτείνονται συγκεκριμένες στρατηγικές πρωτοβουλίες σε τέσσερις τομείς με σκοπό να εφαρμοστούν από τις αρμόδιες αρχές της Υγείας</a:t>
            </a:r>
            <a:endParaRPr/>
          </a:p>
        </p:txBody>
      </p:sp>
      <p:sp>
        <p:nvSpPr>
          <p:cNvPr id="400" name="Google Shape;400;p37"/>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11</a:t>
            </a:fld>
            <a:endParaRPr/>
          </a:p>
        </p:txBody>
      </p:sp>
      <p:sp>
        <p:nvSpPr>
          <p:cNvPr id="401" name="Google Shape;401;p37"/>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endParaRPr/>
          </a:p>
        </p:txBody>
      </p:sp>
      <p:sp>
        <p:nvSpPr>
          <p:cNvPr id="402" name="Google Shape;402;p37"/>
          <p:cNvSpPr/>
          <p:nvPr/>
        </p:nvSpPr>
        <p:spPr>
          <a:xfrm>
            <a:off x="457200" y="1571320"/>
            <a:ext cx="8229600" cy="1175885"/>
          </a:xfrm>
          <a:prstGeom prst="rect">
            <a:avLst/>
          </a:prstGeom>
          <a:solidFill>
            <a:srgbClr val="7F7F7F"/>
          </a:solidFill>
          <a:ln>
            <a:noFill/>
          </a:ln>
        </p:spPr>
        <p:txBody>
          <a:bodyPr spcFirstLastPara="1" wrap="square" lIns="91425" tIns="45700" rIns="91425" bIns="2160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Βασικές στρατηγικές πρωτοβουλίες για την αντιμετώπιση των περιορισμών και την προώθηση των Κλινικών </a:t>
            </a:r>
            <a:r>
              <a:rPr lang="en-US" sz="1200" b="1">
                <a:solidFill>
                  <a:schemeClr val="lt1"/>
                </a:solidFill>
              </a:rPr>
              <a:t>Μελετών </a:t>
            </a:r>
            <a:r>
              <a:rPr lang="en-US" sz="1200" b="1" i="0" u="none" strike="noStrike" cap="none">
                <a:solidFill>
                  <a:schemeClr val="lt1"/>
                </a:solidFill>
                <a:latin typeface="Arial"/>
                <a:ea typeface="Arial"/>
                <a:cs typeface="Arial"/>
                <a:sym typeface="Arial"/>
              </a:rPr>
              <a:t>στην Ελλάδα</a:t>
            </a:r>
            <a:endParaRPr sz="1200" b="1" i="0" u="none" strike="noStrike" cap="none">
              <a:solidFill>
                <a:schemeClr val="lt1"/>
              </a:solidFill>
              <a:latin typeface="Arial"/>
              <a:ea typeface="Arial"/>
              <a:cs typeface="Arial"/>
              <a:sym typeface="Arial"/>
            </a:endParaRPr>
          </a:p>
        </p:txBody>
      </p:sp>
      <p:grpSp>
        <p:nvGrpSpPr>
          <p:cNvPr id="403" name="Google Shape;403;p37"/>
          <p:cNvGrpSpPr/>
          <p:nvPr/>
        </p:nvGrpSpPr>
        <p:grpSpPr>
          <a:xfrm>
            <a:off x="457200" y="2413390"/>
            <a:ext cx="1909691" cy="3643528"/>
            <a:chOff x="457200" y="2413390"/>
            <a:chExt cx="1909691" cy="3643528"/>
          </a:xfrm>
        </p:grpSpPr>
        <p:sp>
          <p:nvSpPr>
            <p:cNvPr id="404" name="Google Shape;404;p37"/>
            <p:cNvSpPr/>
            <p:nvPr/>
          </p:nvSpPr>
          <p:spPr>
            <a:xfrm>
              <a:off x="1027870" y="3253581"/>
              <a:ext cx="768350" cy="943152"/>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1</a:t>
              </a:r>
              <a:endParaRPr sz="1600" b="1" i="0" u="none" strike="noStrike" cap="none">
                <a:solidFill>
                  <a:schemeClr val="lt1"/>
                </a:solidFill>
                <a:latin typeface="Arial"/>
                <a:ea typeface="Arial"/>
                <a:cs typeface="Arial"/>
                <a:sym typeface="Arial"/>
              </a:endParaRPr>
            </a:p>
          </p:txBody>
        </p:sp>
        <p:sp>
          <p:nvSpPr>
            <p:cNvPr id="405" name="Google Shape;405;p37"/>
            <p:cNvSpPr/>
            <p:nvPr/>
          </p:nvSpPr>
          <p:spPr>
            <a:xfrm>
              <a:off x="674045" y="2413390"/>
              <a:ext cx="1476000" cy="1006413"/>
            </a:xfrm>
            <a:prstGeom prst="rect">
              <a:avLst/>
            </a:prstGeom>
            <a:solidFill>
              <a:schemeClr val="accent4"/>
            </a:solidFill>
            <a:ln>
              <a:noFill/>
            </a:ln>
          </p:spPr>
          <p:txBody>
            <a:bodyPr spcFirstLastPara="1" wrap="square" lIns="91425" tIns="61550" rIns="91425" bIns="61550" anchor="ctr" anchorCtr="0">
              <a:noAutofit/>
            </a:bodyPr>
            <a:lstStyle/>
            <a:p>
              <a:pPr lvl="0" algn="ctr"/>
              <a:r>
                <a:rPr lang="el-GR" sz="1100" b="1" dirty="0">
                  <a:solidFill>
                    <a:schemeClr val="lt1"/>
                  </a:solidFill>
                </a:rPr>
                <a:t>Βελτίωση διαδικασιών επιλογής ασθενών</a:t>
              </a:r>
            </a:p>
          </p:txBody>
        </p:sp>
        <p:sp>
          <p:nvSpPr>
            <p:cNvPr id="406" name="Google Shape;406;p37"/>
            <p:cNvSpPr/>
            <p:nvPr/>
          </p:nvSpPr>
          <p:spPr>
            <a:xfrm>
              <a:off x="457200" y="4239825"/>
              <a:ext cx="1909691" cy="1817093"/>
            </a:xfrm>
            <a:prstGeom prst="rect">
              <a:avLst/>
            </a:prstGeom>
            <a:solidFill>
              <a:srgbClr val="F2F2F2"/>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a:solidFill>
                    <a:schemeClr val="dk1"/>
                  </a:solidFill>
                  <a:latin typeface="Arial"/>
                  <a:ea typeface="Arial"/>
                  <a:cs typeface="Arial"/>
                  <a:sym typeface="Arial"/>
                </a:rPr>
                <a:t>Ανάπτυξη ενός κεντρικού σημείου για πρόσβαση σε πληροφορίες </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a:solidFill>
                    <a:schemeClr val="dk1"/>
                  </a:solidFill>
                  <a:latin typeface="Arial"/>
                  <a:ea typeface="Arial"/>
                  <a:cs typeface="Arial"/>
                  <a:sym typeface="Arial"/>
                </a:rPr>
                <a:t>Διοργάνωση </a:t>
              </a:r>
              <a:r>
                <a:rPr lang="en-US" sz="1100">
                  <a:solidFill>
                    <a:schemeClr val="dk1"/>
                  </a:solidFill>
                </a:rPr>
                <a:t>διαφημιστικών</a:t>
              </a:r>
              <a:r>
                <a:rPr lang="en-US" sz="1100" b="0" i="0" u="none" strike="noStrike" cap="none">
                  <a:solidFill>
                    <a:schemeClr val="dk1"/>
                  </a:solidFill>
                  <a:latin typeface="Arial"/>
                  <a:ea typeface="Arial"/>
                  <a:cs typeface="Arial"/>
                  <a:sym typeface="Arial"/>
                </a:rPr>
                <a:t> </a:t>
              </a:r>
              <a:r>
                <a:rPr lang="en-US" sz="1100">
                  <a:solidFill>
                    <a:schemeClr val="dk1"/>
                  </a:solidFill>
                </a:rPr>
                <a:t>εκστρατειών</a:t>
              </a:r>
              <a:endParaRPr sz="1400" b="0" i="0" u="none" strike="noStrike" cap="none">
                <a:solidFill>
                  <a:srgbClr val="000000"/>
                </a:solidFill>
                <a:latin typeface="Arial"/>
                <a:ea typeface="Arial"/>
                <a:cs typeface="Arial"/>
                <a:sym typeface="Arial"/>
              </a:endParaRPr>
            </a:p>
          </p:txBody>
        </p:sp>
      </p:grpSp>
      <p:grpSp>
        <p:nvGrpSpPr>
          <p:cNvPr id="407" name="Google Shape;407;p37"/>
          <p:cNvGrpSpPr/>
          <p:nvPr/>
        </p:nvGrpSpPr>
        <p:grpSpPr>
          <a:xfrm>
            <a:off x="2563836" y="2414148"/>
            <a:ext cx="1909691" cy="3642770"/>
            <a:chOff x="2563836" y="2414148"/>
            <a:chExt cx="1909691" cy="3642770"/>
          </a:xfrm>
        </p:grpSpPr>
        <p:sp>
          <p:nvSpPr>
            <p:cNvPr id="408" name="Google Shape;408;p37"/>
            <p:cNvSpPr/>
            <p:nvPr/>
          </p:nvSpPr>
          <p:spPr>
            <a:xfrm>
              <a:off x="3134506" y="3244721"/>
              <a:ext cx="768350" cy="943152"/>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2</a:t>
              </a:r>
              <a:endParaRPr sz="1600" b="1" i="0" u="none" strike="noStrike" cap="none">
                <a:solidFill>
                  <a:schemeClr val="lt1"/>
                </a:solidFill>
                <a:latin typeface="Arial"/>
                <a:ea typeface="Arial"/>
                <a:cs typeface="Arial"/>
                <a:sym typeface="Arial"/>
              </a:endParaRPr>
            </a:p>
          </p:txBody>
        </p:sp>
        <p:sp>
          <p:nvSpPr>
            <p:cNvPr id="409" name="Google Shape;409;p37"/>
            <p:cNvSpPr/>
            <p:nvPr/>
          </p:nvSpPr>
          <p:spPr>
            <a:xfrm>
              <a:off x="2780681" y="2414148"/>
              <a:ext cx="1476000" cy="1006413"/>
            </a:xfrm>
            <a:prstGeom prst="rect">
              <a:avLst/>
            </a:prstGeom>
            <a:solidFill>
              <a:schemeClr val="accent1"/>
            </a:solidFill>
            <a:ln>
              <a:noFill/>
            </a:ln>
          </p:spPr>
          <p:txBody>
            <a:bodyPr spcFirstLastPara="1" wrap="square" lIns="91425" tIns="61550" rIns="91425" bIns="61550" anchor="ctr" anchorCtr="0">
              <a:noAutofit/>
            </a:bodyPr>
            <a:lstStyle/>
            <a:p>
              <a:pPr lvl="0" algn="ctr"/>
              <a:r>
                <a:rPr lang="el-GR" sz="1100" b="1" dirty="0">
                  <a:solidFill>
                    <a:schemeClr val="lt1"/>
                  </a:solidFill>
                </a:rPr>
                <a:t>Παροχή εξειδικευμένης εκπαίδευσης στο προσωπικό των νοσοκομείων </a:t>
              </a:r>
            </a:p>
          </p:txBody>
        </p:sp>
        <p:sp>
          <p:nvSpPr>
            <p:cNvPr id="410" name="Google Shape;410;p37"/>
            <p:cNvSpPr/>
            <p:nvPr/>
          </p:nvSpPr>
          <p:spPr>
            <a:xfrm>
              <a:off x="2563836" y="4239825"/>
              <a:ext cx="1909691" cy="1817093"/>
            </a:xfrm>
            <a:prstGeom prst="rect">
              <a:avLst/>
            </a:prstGeom>
            <a:solidFill>
              <a:srgbClr val="F2F2F2"/>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a:solidFill>
                    <a:schemeClr val="dk1"/>
                  </a:solidFill>
                  <a:latin typeface="Arial"/>
                  <a:ea typeface="Arial"/>
                  <a:cs typeface="Arial"/>
                  <a:sym typeface="Arial"/>
                </a:rPr>
                <a:t>Ενίσχυση και επένδυση σε εκπαιδευτικά προγράμματα</a:t>
              </a:r>
              <a:endParaRPr sz="1100" b="0" i="0" u="none" strike="noStrike" cap="none">
                <a:solidFill>
                  <a:schemeClr val="dk1"/>
                </a:solidFill>
                <a:latin typeface="Arial"/>
                <a:ea typeface="Arial"/>
                <a:cs typeface="Arial"/>
                <a:sym typeface="Arial"/>
              </a:endParaRPr>
            </a:p>
          </p:txBody>
        </p:sp>
      </p:grpSp>
      <p:grpSp>
        <p:nvGrpSpPr>
          <p:cNvPr id="411" name="Google Shape;411;p37"/>
          <p:cNvGrpSpPr/>
          <p:nvPr/>
        </p:nvGrpSpPr>
        <p:grpSpPr>
          <a:xfrm>
            <a:off x="4670472" y="2383761"/>
            <a:ext cx="1909691" cy="3673157"/>
            <a:chOff x="4670472" y="2383761"/>
            <a:chExt cx="1909691" cy="3673157"/>
          </a:xfrm>
        </p:grpSpPr>
        <p:sp>
          <p:nvSpPr>
            <p:cNvPr id="412" name="Google Shape;412;p37"/>
            <p:cNvSpPr/>
            <p:nvPr/>
          </p:nvSpPr>
          <p:spPr>
            <a:xfrm>
              <a:off x="5241142" y="3234471"/>
              <a:ext cx="768350" cy="943152"/>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3</a:t>
              </a:r>
              <a:endParaRPr sz="1600" b="1" i="0" u="none" strike="noStrike" cap="none">
                <a:solidFill>
                  <a:schemeClr val="lt1"/>
                </a:solidFill>
                <a:latin typeface="Arial"/>
                <a:ea typeface="Arial"/>
                <a:cs typeface="Arial"/>
                <a:sym typeface="Arial"/>
              </a:endParaRPr>
            </a:p>
          </p:txBody>
        </p:sp>
        <p:sp>
          <p:nvSpPr>
            <p:cNvPr id="413" name="Google Shape;413;p37"/>
            <p:cNvSpPr/>
            <p:nvPr/>
          </p:nvSpPr>
          <p:spPr>
            <a:xfrm>
              <a:off x="4887317" y="2383761"/>
              <a:ext cx="1476000" cy="1006413"/>
            </a:xfrm>
            <a:prstGeom prst="rect">
              <a:avLst/>
            </a:prstGeom>
            <a:solidFill>
              <a:schemeClr val="accent5"/>
            </a:solidFill>
            <a:ln>
              <a:noFill/>
            </a:ln>
          </p:spPr>
          <p:txBody>
            <a:bodyPr spcFirstLastPara="1" wrap="square" lIns="91425" tIns="61550" rIns="91425" bIns="61550" anchor="ctr" anchorCtr="0">
              <a:noAutofit/>
            </a:bodyPr>
            <a:lstStyle/>
            <a:p>
              <a:pPr lvl="0" algn="ctr"/>
              <a:r>
                <a:rPr lang="el-GR" sz="1100" b="1" dirty="0">
                  <a:solidFill>
                    <a:schemeClr val="lt1"/>
                  </a:solidFill>
                </a:rPr>
                <a:t>Απλοποίηση ρυθμιστικού πλαισίου και διαδικασιών</a:t>
              </a:r>
            </a:p>
          </p:txBody>
        </p:sp>
        <p:sp>
          <p:nvSpPr>
            <p:cNvPr id="414" name="Google Shape;414;p37"/>
            <p:cNvSpPr/>
            <p:nvPr/>
          </p:nvSpPr>
          <p:spPr>
            <a:xfrm>
              <a:off x="4670472" y="4239825"/>
              <a:ext cx="1909691" cy="1817093"/>
            </a:xfrm>
            <a:prstGeom prst="rect">
              <a:avLst/>
            </a:prstGeom>
            <a:solidFill>
              <a:srgbClr val="F2F2F2"/>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a:solidFill>
                    <a:schemeClr val="dk1"/>
                  </a:solidFill>
                  <a:latin typeface="Arial"/>
                  <a:ea typeface="Arial"/>
                  <a:cs typeface="Arial"/>
                  <a:sym typeface="Arial"/>
                </a:rPr>
                <a:t>Δημιουργία γραφείων που να αφορούν αποκλειστικά σε Κλινικές Μελέτες μέσα στα σχετικά κέντρα</a:t>
              </a:r>
              <a:endParaRPr/>
            </a:p>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a:solidFill>
                    <a:schemeClr val="dk1"/>
                  </a:solidFill>
                  <a:latin typeface="Arial"/>
                  <a:ea typeface="Arial"/>
                  <a:cs typeface="Arial"/>
                  <a:sym typeface="Arial"/>
                </a:rPr>
                <a:t>Δημιουργία οικονομικών κινήτρων για τα νοσοκομεία</a:t>
              </a:r>
              <a:endParaRPr sz="1400" b="0" i="0" u="none" strike="noStrike" cap="none">
                <a:solidFill>
                  <a:srgbClr val="000000"/>
                </a:solidFill>
                <a:latin typeface="Arial"/>
                <a:ea typeface="Arial"/>
                <a:cs typeface="Arial"/>
                <a:sym typeface="Arial"/>
              </a:endParaRPr>
            </a:p>
          </p:txBody>
        </p:sp>
      </p:grpSp>
      <p:grpSp>
        <p:nvGrpSpPr>
          <p:cNvPr id="415" name="Google Shape;415;p37"/>
          <p:cNvGrpSpPr/>
          <p:nvPr/>
        </p:nvGrpSpPr>
        <p:grpSpPr>
          <a:xfrm>
            <a:off x="6777108" y="2373284"/>
            <a:ext cx="1909691" cy="3683634"/>
            <a:chOff x="6777108" y="2373284"/>
            <a:chExt cx="1909691" cy="3683634"/>
          </a:xfrm>
        </p:grpSpPr>
        <p:sp>
          <p:nvSpPr>
            <p:cNvPr id="416" name="Google Shape;416;p37"/>
            <p:cNvSpPr/>
            <p:nvPr/>
          </p:nvSpPr>
          <p:spPr>
            <a:xfrm>
              <a:off x="7347778" y="3262501"/>
              <a:ext cx="768350" cy="943152"/>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4</a:t>
              </a:r>
              <a:endParaRPr sz="1600" b="1" i="0" u="none" strike="noStrike" cap="none">
                <a:solidFill>
                  <a:schemeClr val="lt1"/>
                </a:solidFill>
                <a:latin typeface="Arial"/>
                <a:ea typeface="Arial"/>
                <a:cs typeface="Arial"/>
                <a:sym typeface="Arial"/>
              </a:endParaRPr>
            </a:p>
          </p:txBody>
        </p:sp>
        <p:sp>
          <p:nvSpPr>
            <p:cNvPr id="417" name="Google Shape;417;p37"/>
            <p:cNvSpPr/>
            <p:nvPr/>
          </p:nvSpPr>
          <p:spPr>
            <a:xfrm>
              <a:off x="6993953" y="2373284"/>
              <a:ext cx="1476000" cy="1006413"/>
            </a:xfrm>
            <a:prstGeom prst="rect">
              <a:avLst/>
            </a:prstGeom>
            <a:solidFill>
              <a:srgbClr val="A5A5A5"/>
            </a:solidFill>
            <a:ln>
              <a:noFill/>
            </a:ln>
          </p:spPr>
          <p:txBody>
            <a:bodyPr spcFirstLastPara="1" wrap="square" lIns="91425" tIns="61550" rIns="91425" bIns="61550" anchor="ctr" anchorCtr="0">
              <a:noAutofit/>
            </a:bodyPr>
            <a:lstStyle/>
            <a:p>
              <a:pPr lvl="0" algn="ctr"/>
              <a:r>
                <a:rPr lang="el-GR" sz="1100" b="1" dirty="0">
                  <a:solidFill>
                    <a:schemeClr val="lt1"/>
                  </a:solidFill>
                </a:rPr>
                <a:t>Θέσπιση κινήτρων για επενδύσεις και ψηφιοποίηση των υποδομών </a:t>
              </a:r>
            </a:p>
          </p:txBody>
        </p:sp>
        <p:sp>
          <p:nvSpPr>
            <p:cNvPr id="418" name="Google Shape;418;p37"/>
            <p:cNvSpPr/>
            <p:nvPr/>
          </p:nvSpPr>
          <p:spPr>
            <a:xfrm>
              <a:off x="6777108" y="4239825"/>
              <a:ext cx="1909691" cy="1817093"/>
            </a:xfrm>
            <a:prstGeom prst="rect">
              <a:avLst/>
            </a:prstGeom>
            <a:solidFill>
              <a:srgbClr val="F2F2F2"/>
            </a:solidFill>
            <a:ln>
              <a:noFill/>
            </a:ln>
          </p:spPr>
          <p:txBody>
            <a:bodyPr spcFirstLastPara="1" wrap="square" lIns="91425" tIns="45700" rIns="91425" bIns="45700" anchor="ctr" anchorCtr="0">
              <a:noAutofit/>
            </a:bodyPr>
            <a:lstStyle/>
            <a:p>
              <a:pPr marL="171450" lvl="0" indent="-171450">
                <a:buSzPts val="1200"/>
                <a:buFont typeface="Noto Sans Symbols"/>
                <a:buChar char="✔"/>
              </a:pPr>
              <a:r>
                <a:rPr lang="en-US" sz="1100" b="0" i="0" u="none" strike="noStrike" cap="none" dirty="0" err="1">
                  <a:solidFill>
                    <a:schemeClr val="dk1"/>
                  </a:solidFill>
                  <a:latin typeface="Arial"/>
                  <a:ea typeface="Arial"/>
                  <a:cs typeface="Arial"/>
                  <a:sym typeface="Arial"/>
                </a:rPr>
                <a:t>Θέσ</a:t>
              </a:r>
              <a:r>
                <a:rPr lang="en-US" sz="1100" b="0" i="0" u="none" strike="noStrike" cap="none" dirty="0">
                  <a:solidFill>
                    <a:schemeClr val="dk1"/>
                  </a:solidFill>
                  <a:latin typeface="Arial"/>
                  <a:ea typeface="Arial"/>
                  <a:cs typeface="Arial"/>
                  <a:sym typeface="Arial"/>
                </a:rPr>
                <a:t>πιση </a:t>
              </a:r>
              <a:r>
                <a:rPr lang="el-GR" sz="1100" dirty="0">
                  <a:solidFill>
                    <a:schemeClr val="dk1"/>
                  </a:solidFill>
                </a:rPr>
                <a:t>φορολογικών κινήτρων </a:t>
              </a:r>
              <a:r>
                <a:rPr lang="en-US" sz="1100" b="0" i="0" u="none" strike="noStrike" cap="none" dirty="0" err="1">
                  <a:solidFill>
                    <a:schemeClr val="dk1"/>
                  </a:solidFill>
                  <a:latin typeface="Arial"/>
                  <a:ea typeface="Arial"/>
                  <a:cs typeface="Arial"/>
                  <a:sym typeface="Arial"/>
                </a:rPr>
                <a:t>γι</a:t>
              </a:r>
              <a:r>
                <a:rPr lang="en-US" sz="1100" b="0" i="0" u="none" strike="noStrike" cap="none" dirty="0">
                  <a:solidFill>
                    <a:schemeClr val="dk1"/>
                  </a:solidFill>
                  <a:latin typeface="Arial"/>
                  <a:ea typeface="Arial"/>
                  <a:cs typeface="Arial"/>
                  <a:sym typeface="Arial"/>
                </a:rPr>
                <a:t>α τους ενδιαφερόμενους για αύξηση επενδύσεων σε Ε&amp;Α</a:t>
              </a:r>
              <a:endParaRPr dirty="0"/>
            </a:p>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dirty="0" err="1">
                  <a:solidFill>
                    <a:schemeClr val="dk1"/>
                  </a:solidFill>
                  <a:latin typeface="Arial"/>
                  <a:ea typeface="Arial"/>
                  <a:cs typeface="Arial"/>
                  <a:sym typeface="Arial"/>
                </a:rPr>
                <a:t>Βελτίωση</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των</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ψηφι</a:t>
              </a:r>
              <a:r>
                <a:rPr lang="en-US" sz="1100" b="0" i="0" u="none" strike="noStrike" cap="none" dirty="0">
                  <a:solidFill>
                    <a:schemeClr val="dk1"/>
                  </a:solidFill>
                  <a:latin typeface="Arial"/>
                  <a:ea typeface="Arial"/>
                  <a:cs typeface="Arial"/>
                  <a:sym typeface="Arial"/>
                </a:rPr>
                <a:t>ακών υποδομών </a:t>
              </a:r>
              <a:endParaRPr dirty="0"/>
            </a:p>
            <a:p>
              <a:pPr marL="171450" marR="0" lvl="0" indent="-171450" algn="l" rtl="0">
                <a:lnSpc>
                  <a:spcPct val="100000"/>
                </a:lnSpc>
                <a:spcBef>
                  <a:spcPts val="0"/>
                </a:spcBef>
                <a:spcAft>
                  <a:spcPts val="0"/>
                </a:spcAft>
                <a:buClr>
                  <a:srgbClr val="000000"/>
                </a:buClr>
                <a:buSzPts val="1200"/>
                <a:buFont typeface="Noto Sans Symbols"/>
                <a:buChar char="✔"/>
              </a:pPr>
              <a:r>
                <a:rPr lang="en-US" sz="1100" b="0" i="0" u="none" strike="noStrike" cap="none" dirty="0" err="1">
                  <a:solidFill>
                    <a:schemeClr val="dk1"/>
                  </a:solidFill>
                  <a:latin typeface="Arial"/>
                  <a:ea typeface="Arial"/>
                  <a:cs typeface="Arial"/>
                  <a:sym typeface="Arial"/>
                </a:rPr>
                <a:t>Προώθηση</a:t>
              </a:r>
              <a:r>
                <a:rPr lang="en-US" sz="1100" b="0" i="0" u="none" strike="noStrike" cap="none" dirty="0">
                  <a:solidFill>
                    <a:schemeClr val="dk1"/>
                  </a:solidFill>
                  <a:latin typeface="Arial"/>
                  <a:ea typeface="Arial"/>
                  <a:cs typeface="Arial"/>
                  <a:sym typeface="Arial"/>
                </a:rPr>
                <a:t> κα</a:t>
              </a:r>
              <a:r>
                <a:rPr lang="en-US" sz="1100" b="0" i="0" u="none" strike="noStrike" cap="none" dirty="0" err="1">
                  <a:solidFill>
                    <a:schemeClr val="dk1"/>
                  </a:solidFill>
                  <a:latin typeface="Arial"/>
                  <a:ea typeface="Arial"/>
                  <a:cs typeface="Arial"/>
                  <a:sym typeface="Arial"/>
                </a:rPr>
                <a:t>ινοτομιών</a:t>
              </a:r>
              <a:r>
                <a:rPr lang="en-US" sz="1100" b="0" i="0" u="none" strike="noStrike" cap="none" dirty="0">
                  <a:solidFill>
                    <a:schemeClr val="dk1"/>
                  </a:solidFill>
                  <a:latin typeface="Arial"/>
                  <a:ea typeface="Arial"/>
                  <a:cs typeface="Arial"/>
                  <a:sym typeface="Arial"/>
                </a:rPr>
                <a:t> και </a:t>
              </a:r>
              <a:r>
                <a:rPr lang="en-US" sz="1100" b="0" i="0" u="none" strike="noStrike" cap="none" dirty="0" err="1">
                  <a:solidFill>
                    <a:schemeClr val="dk1"/>
                  </a:solidFill>
                  <a:latin typeface="Arial"/>
                  <a:ea typeface="Arial"/>
                  <a:cs typeface="Arial"/>
                  <a:sym typeface="Arial"/>
                </a:rPr>
                <a:t>ψηφιο</a:t>
              </a:r>
              <a:r>
                <a:rPr lang="en-US" sz="1100" b="0" i="0" u="none" strike="noStrike" cap="none" dirty="0">
                  <a:solidFill>
                    <a:schemeClr val="dk1"/>
                  </a:solidFill>
                  <a:latin typeface="Arial"/>
                  <a:ea typeface="Arial"/>
                  <a:cs typeface="Arial"/>
                  <a:sym typeface="Arial"/>
                </a:rPr>
                <a:t>ποίησης</a:t>
              </a:r>
              <a:endParaRPr sz="1400" b="0" i="0" u="none" strike="noStrike" cap="none" dirty="0">
                <a:solidFill>
                  <a:srgbClr val="000000"/>
                </a:solidFill>
                <a:latin typeface="Arial"/>
                <a:ea typeface="Arial"/>
                <a:cs typeface="Arial"/>
                <a:sym typeface="Arial"/>
              </a:endParaRPr>
            </a:p>
          </p:txBody>
        </p:sp>
      </p:grpSp>
      <p:sp>
        <p:nvSpPr>
          <p:cNvPr id="22" name="Google Shape;131;p5">
            <a:extLst>
              <a:ext uri="{FF2B5EF4-FFF2-40B4-BE49-F238E27FC236}">
                <a16:creationId xmlns:a16="http://schemas.microsoft.com/office/drawing/2014/main" id="{2427EE71-81E3-4942-BF4F-0C5D0994DF2E}"/>
              </a:ext>
            </a:extLst>
          </p:cNvPr>
          <p:cNvSpPr/>
          <p:nvPr/>
        </p:nvSpPr>
        <p:spPr>
          <a:xfrm>
            <a:off x="132563" y="130200"/>
            <a:ext cx="5032104" cy="170334"/>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900" b="0" i="0" u="none" strike="noStrike" cap="none" dirty="0">
                <a:solidFill>
                  <a:schemeClr val="dk1"/>
                </a:solidFill>
                <a:latin typeface="Arial"/>
                <a:ea typeface="Arial"/>
                <a:cs typeface="Arial"/>
                <a:sym typeface="Arial"/>
              </a:rPr>
              <a:t> </a:t>
            </a:r>
            <a:r>
              <a:rPr lang="el-GR" sz="900" b="0" i="0" u="none" strike="noStrike" cap="none" dirty="0">
                <a:solidFill>
                  <a:schemeClr val="dk1"/>
                </a:solidFill>
                <a:latin typeface="Arial"/>
                <a:ea typeface="Arial"/>
                <a:cs typeface="Arial"/>
                <a:sym typeface="Arial"/>
              </a:rPr>
              <a:t>Προτάσεις βάσει των Ευρωπαϊκών «Καλών Πρακτικών»</a:t>
            </a:r>
            <a:endParaRPr sz="9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F05C9B-77F5-4411-83FD-7A2A87F53C38}"/>
              </a:ext>
            </a:extLst>
          </p:cNvPr>
          <p:cNvGraphicFramePr>
            <a:graphicFrameLocks noChangeAspect="1"/>
          </p:cNvGraphicFramePr>
          <p:nvPr>
            <p:custDataLst>
              <p:tags r:id="rId2"/>
            </p:custDataLst>
            <p:extLst>
              <p:ext uri="{D42A27DB-BD31-4B8C-83A1-F6EECF244321}">
                <p14:modId xmlns:p14="http://schemas.microsoft.com/office/powerpoint/2010/main" val="3023534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9"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431" name="Google Shape;431;p26"/>
          <p:cNvCxnSpPr/>
          <p:nvPr/>
        </p:nvCxnSpPr>
        <p:spPr>
          <a:xfrm>
            <a:off x="6339616" y="1443831"/>
            <a:ext cx="0" cy="4646992"/>
          </a:xfrm>
          <a:prstGeom prst="straightConnector1">
            <a:avLst/>
          </a:prstGeom>
          <a:noFill/>
          <a:ln w="9525" cap="flat" cmpd="sng">
            <a:solidFill>
              <a:srgbClr val="7F7F7F"/>
            </a:solidFill>
            <a:prstDash val="dash"/>
            <a:round/>
            <a:headEnd type="none" w="sm" len="sm"/>
            <a:tailEnd type="none" w="sm" len="sm"/>
          </a:ln>
        </p:spPr>
      </p:cxnSp>
      <p:cxnSp>
        <p:nvCxnSpPr>
          <p:cNvPr id="432" name="Google Shape;432;p26"/>
          <p:cNvCxnSpPr/>
          <p:nvPr/>
        </p:nvCxnSpPr>
        <p:spPr>
          <a:xfrm>
            <a:off x="7119120" y="1443831"/>
            <a:ext cx="0" cy="4646992"/>
          </a:xfrm>
          <a:prstGeom prst="straightConnector1">
            <a:avLst/>
          </a:prstGeom>
          <a:noFill/>
          <a:ln w="9525" cap="flat" cmpd="sng">
            <a:solidFill>
              <a:srgbClr val="7F7F7F"/>
            </a:solidFill>
            <a:prstDash val="dash"/>
            <a:round/>
            <a:headEnd type="none" w="sm" len="sm"/>
            <a:tailEnd type="none" w="sm" len="sm"/>
          </a:ln>
        </p:spPr>
      </p:cxnSp>
      <p:cxnSp>
        <p:nvCxnSpPr>
          <p:cNvPr id="433" name="Google Shape;433;p26"/>
          <p:cNvCxnSpPr/>
          <p:nvPr/>
        </p:nvCxnSpPr>
        <p:spPr>
          <a:xfrm>
            <a:off x="7898624" y="1443831"/>
            <a:ext cx="0" cy="4646992"/>
          </a:xfrm>
          <a:prstGeom prst="straightConnector1">
            <a:avLst/>
          </a:prstGeom>
          <a:noFill/>
          <a:ln w="9525" cap="flat" cmpd="sng">
            <a:solidFill>
              <a:srgbClr val="7F7F7F"/>
            </a:solidFill>
            <a:prstDash val="dash"/>
            <a:round/>
            <a:headEnd type="none" w="sm" len="sm"/>
            <a:tailEnd type="none" w="sm" len="sm"/>
          </a:ln>
        </p:spPr>
      </p:cxnSp>
      <p:sp>
        <p:nvSpPr>
          <p:cNvPr id="44" name="Google Shape;427;p26">
            <a:extLst>
              <a:ext uri="{FF2B5EF4-FFF2-40B4-BE49-F238E27FC236}">
                <a16:creationId xmlns:a16="http://schemas.microsoft.com/office/drawing/2014/main" id="{EDB45AD7-010A-47BC-AEFE-A9B3A752BBB4}"/>
              </a:ext>
            </a:extLst>
          </p:cNvPr>
          <p:cNvSpPr/>
          <p:nvPr/>
        </p:nvSpPr>
        <p:spPr>
          <a:xfrm>
            <a:off x="5630724" y="1135158"/>
            <a:ext cx="3056058" cy="776069"/>
          </a:xfrm>
          <a:prstGeom prst="rect">
            <a:avLst/>
          </a:prstGeom>
          <a:solidFill>
            <a:srgbClr val="3F3F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200" b="1" dirty="0">
                <a:solidFill>
                  <a:schemeClr val="lt1"/>
                </a:solidFill>
              </a:rPr>
              <a:t>Χώρες που έχουν υλοποιήσει παρόμοιες δράσεις</a:t>
            </a:r>
            <a:endParaRPr sz="1200" b="1" i="0" u="none" strike="noStrike" cap="none" dirty="0">
              <a:solidFill>
                <a:schemeClr val="lt1"/>
              </a:solidFill>
              <a:latin typeface="Arial"/>
              <a:ea typeface="Arial"/>
              <a:cs typeface="Arial"/>
              <a:sym typeface="Arial"/>
            </a:endParaRPr>
          </a:p>
        </p:txBody>
      </p:sp>
      <p:sp>
        <p:nvSpPr>
          <p:cNvPr id="423" name="Google Shape;423;p26"/>
          <p:cNvSpPr txBox="1">
            <a:spLocks noGrp="1"/>
          </p:cNvSpPr>
          <p:nvPr>
            <p:ph type="title"/>
          </p:nvPr>
        </p:nvSpPr>
        <p:spPr>
          <a:xfrm>
            <a:off x="457200" y="457200"/>
            <a:ext cx="8567057"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Εστιάζοντας στην σημασία πρόσβασης σε καινοτόμες θεραπείες μπορεί να βελτιωθεί η διαδικασία συμμετοχής/ επιλογής ασθενών</a:t>
            </a:r>
            <a:endParaRPr/>
          </a:p>
        </p:txBody>
      </p:sp>
      <p:sp>
        <p:nvSpPr>
          <p:cNvPr id="424" name="Google Shape;424;p26"/>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12</a:t>
            </a:fld>
            <a:endParaRPr/>
          </a:p>
        </p:txBody>
      </p:sp>
      <p:sp>
        <p:nvSpPr>
          <p:cNvPr id="425" name="Google Shape;425;p26"/>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pharmavoice.com, pubmed.ncbi.nlm.nih.gov, nihr.ac.uk</a:t>
            </a:r>
            <a:endParaRPr/>
          </a:p>
        </p:txBody>
      </p:sp>
      <p:sp>
        <p:nvSpPr>
          <p:cNvPr id="426" name="Google Shape;426;p26"/>
          <p:cNvSpPr/>
          <p:nvPr/>
        </p:nvSpPr>
        <p:spPr>
          <a:xfrm>
            <a:off x="457218" y="1135158"/>
            <a:ext cx="1318180"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lt1"/>
                </a:solidFill>
                <a:latin typeface="Arial"/>
                <a:ea typeface="Arial"/>
                <a:cs typeface="Arial"/>
                <a:sym typeface="Arial"/>
              </a:rPr>
              <a:t>Περιοχή προς βελτίωση</a:t>
            </a:r>
            <a:endParaRPr sz="1200" b="1" i="0" u="none" strike="noStrike" cap="none">
              <a:solidFill>
                <a:schemeClr val="lt1"/>
              </a:solidFill>
              <a:latin typeface="Arial"/>
              <a:ea typeface="Arial"/>
              <a:cs typeface="Arial"/>
              <a:sym typeface="Arial"/>
            </a:endParaRPr>
          </a:p>
        </p:txBody>
      </p:sp>
      <p:sp>
        <p:nvSpPr>
          <p:cNvPr id="427" name="Google Shape;427;p26"/>
          <p:cNvSpPr/>
          <p:nvPr/>
        </p:nvSpPr>
        <p:spPr>
          <a:xfrm>
            <a:off x="1851577" y="1135158"/>
            <a:ext cx="3669581"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Δράσεις</a:t>
            </a:r>
            <a:endParaRPr sz="1200" b="1" i="0" u="none" strike="noStrike" cap="none">
              <a:solidFill>
                <a:schemeClr val="lt1"/>
              </a:solidFill>
              <a:latin typeface="Arial"/>
              <a:ea typeface="Arial"/>
              <a:cs typeface="Arial"/>
              <a:sym typeface="Arial"/>
            </a:endParaRPr>
          </a:p>
        </p:txBody>
      </p:sp>
      <p:pic>
        <p:nvPicPr>
          <p:cNvPr id="428" name="Google Shape;428;p26" descr="undefined"/>
          <p:cNvPicPr preferRelativeResize="0"/>
          <p:nvPr/>
        </p:nvPicPr>
        <p:blipFill rotWithShape="1">
          <a:blip r:embed="rId7">
            <a:alphaModFix/>
          </a:blip>
          <a:srcRect/>
          <a:stretch/>
        </p:blipFill>
        <p:spPr>
          <a:xfrm>
            <a:off x="6530425" y="1581970"/>
            <a:ext cx="397886" cy="312941"/>
          </a:xfrm>
          <a:prstGeom prst="rect">
            <a:avLst/>
          </a:prstGeom>
          <a:noFill/>
          <a:ln>
            <a:noFill/>
          </a:ln>
        </p:spPr>
      </p:pic>
      <p:pic>
        <p:nvPicPr>
          <p:cNvPr id="429" name="Google Shape;429;p26" descr="Flag of Belgium | Britannica"/>
          <p:cNvPicPr preferRelativeResize="0"/>
          <p:nvPr/>
        </p:nvPicPr>
        <p:blipFill rotWithShape="1">
          <a:blip r:embed="rId8">
            <a:alphaModFix/>
          </a:blip>
          <a:srcRect t="23100"/>
          <a:stretch/>
        </p:blipFill>
        <p:spPr>
          <a:xfrm>
            <a:off x="7309929" y="1581970"/>
            <a:ext cx="397886" cy="312941"/>
          </a:xfrm>
          <a:prstGeom prst="rect">
            <a:avLst/>
          </a:prstGeom>
          <a:noFill/>
          <a:ln>
            <a:noFill/>
          </a:ln>
        </p:spPr>
      </p:pic>
      <p:pic>
        <p:nvPicPr>
          <p:cNvPr id="430" name="Google Shape;430;p26" descr="undefined"/>
          <p:cNvPicPr preferRelativeResize="0"/>
          <p:nvPr/>
        </p:nvPicPr>
        <p:blipFill rotWithShape="1">
          <a:blip r:embed="rId9">
            <a:alphaModFix/>
          </a:blip>
          <a:srcRect r="33899"/>
          <a:stretch/>
        </p:blipFill>
        <p:spPr>
          <a:xfrm>
            <a:off x="8089433" y="1581970"/>
            <a:ext cx="397886" cy="312941"/>
          </a:xfrm>
          <a:prstGeom prst="rect">
            <a:avLst/>
          </a:prstGeom>
          <a:noFill/>
          <a:ln>
            <a:noFill/>
          </a:ln>
        </p:spPr>
      </p:pic>
      <p:grpSp>
        <p:nvGrpSpPr>
          <p:cNvPr id="434" name="Google Shape;434;p26"/>
          <p:cNvGrpSpPr/>
          <p:nvPr/>
        </p:nvGrpSpPr>
        <p:grpSpPr>
          <a:xfrm>
            <a:off x="1843093" y="4922913"/>
            <a:ext cx="6835222" cy="930118"/>
            <a:chOff x="1851578" y="4505002"/>
            <a:chExt cx="6835222" cy="930118"/>
          </a:xfrm>
        </p:grpSpPr>
        <p:sp>
          <p:nvSpPr>
            <p:cNvPr id="435" name="Google Shape;435;p26"/>
            <p:cNvSpPr txBox="1"/>
            <p:nvPr/>
          </p:nvSpPr>
          <p:spPr>
            <a:xfrm>
              <a:off x="5006369" y="4809860"/>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6" name="Google Shape;436;p26"/>
            <p:cNvSpPr/>
            <p:nvPr/>
          </p:nvSpPr>
          <p:spPr>
            <a:xfrm>
              <a:off x="1851578" y="4505002"/>
              <a:ext cx="3680431" cy="930118"/>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Δημιουργία ψηφιακών καναλιών δήλωσης συμμετοχής και ευαισθητοποίησης του κοινού, χρήσ</a:t>
              </a:r>
              <a:r>
                <a:rPr lang="en-US" sz="1100"/>
                <a:t>η</a:t>
              </a:r>
              <a:r>
                <a:rPr lang="en-US" sz="1100" b="0" i="0" u="none" strike="noStrike" cap="none">
                  <a:solidFill>
                    <a:srgbClr val="000000"/>
                  </a:solidFill>
                  <a:latin typeface="Arial"/>
                  <a:ea typeface="Arial"/>
                  <a:cs typeface="Arial"/>
                  <a:sym typeface="Arial"/>
                </a:rPr>
                <a:t> μέσων όπως το Facebook, το Instagram και το Google, αλλά και μέσω πιο παραδοσιακών μεθόδων, όπως ο τύπος, η τηλεόραση και το ραδιόφωνο</a:t>
              </a:r>
              <a:endParaRPr sz="1400" b="0" i="0" u="none" strike="noStrike" cap="none">
                <a:solidFill>
                  <a:srgbClr val="000000"/>
                </a:solidFill>
                <a:latin typeface="Arial"/>
                <a:ea typeface="Arial"/>
                <a:cs typeface="Arial"/>
                <a:sym typeface="Arial"/>
              </a:endParaRPr>
            </a:p>
          </p:txBody>
        </p:sp>
        <p:sp>
          <p:nvSpPr>
            <p:cNvPr id="437" name="Google Shape;437;p26"/>
            <p:cNvSpPr/>
            <p:nvPr/>
          </p:nvSpPr>
          <p:spPr>
            <a:xfrm>
              <a:off x="5876125" y="4865698"/>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8" name="Google Shape;438;p26"/>
            <p:cNvSpPr/>
            <p:nvPr/>
          </p:nvSpPr>
          <p:spPr>
            <a:xfrm>
              <a:off x="6650610" y="4865697"/>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439" name="Google Shape;439;p26"/>
          <p:cNvGrpSpPr/>
          <p:nvPr/>
        </p:nvGrpSpPr>
        <p:grpSpPr>
          <a:xfrm>
            <a:off x="1851578" y="2028124"/>
            <a:ext cx="6835222" cy="973473"/>
            <a:chOff x="1851578" y="1893492"/>
            <a:chExt cx="6835222" cy="973473"/>
          </a:xfrm>
        </p:grpSpPr>
        <p:sp>
          <p:nvSpPr>
            <p:cNvPr id="440" name="Google Shape;440;p26"/>
            <p:cNvSpPr txBox="1"/>
            <p:nvPr/>
          </p:nvSpPr>
          <p:spPr>
            <a:xfrm>
              <a:off x="5006369" y="2220027"/>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41" name="Google Shape;441;p26"/>
            <p:cNvSpPr/>
            <p:nvPr/>
          </p:nvSpPr>
          <p:spPr>
            <a:xfrm>
              <a:off x="1851578" y="1893492"/>
              <a:ext cx="3680431" cy="973473"/>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dirty="0" err="1">
                  <a:solidFill>
                    <a:schemeClr val="dk1"/>
                  </a:solidFill>
                  <a:latin typeface="Arial"/>
                  <a:ea typeface="Arial"/>
                  <a:cs typeface="Arial"/>
                  <a:sym typeface="Arial"/>
                </a:rPr>
                <a:t>Δημιουργί</a:t>
              </a:r>
              <a:r>
                <a:rPr lang="en-US" sz="1100" b="0" i="0" u="none" strike="noStrike" cap="none" dirty="0">
                  <a:solidFill>
                    <a:schemeClr val="dk1"/>
                  </a:solidFill>
                  <a:latin typeface="Arial"/>
                  <a:ea typeface="Arial"/>
                  <a:cs typeface="Arial"/>
                  <a:sym typeface="Arial"/>
                </a:rPr>
                <a:t>α μιας δημόσιας ανεξάρτητης πλατφόρμας ενημέρωσης των ασθενών σχετικά με τις Κλινικές Μελέτες στην Ελλάδα - αυτό μπορεί επίσης να αποτελέσει εργαλείο για την αρχική επιλογή ασθενών σε ορισμένες μελέτες</a:t>
              </a:r>
              <a:endParaRPr sz="1400" b="0" i="0" u="none" strike="noStrike" cap="none" dirty="0">
                <a:solidFill>
                  <a:srgbClr val="000000"/>
                </a:solidFill>
                <a:latin typeface="Arial"/>
                <a:ea typeface="Arial"/>
                <a:cs typeface="Arial"/>
                <a:sym typeface="Arial"/>
              </a:endParaRPr>
            </a:p>
          </p:txBody>
        </p:sp>
        <p:sp>
          <p:nvSpPr>
            <p:cNvPr id="442" name="Google Shape;442;p26"/>
            <p:cNvSpPr/>
            <p:nvPr/>
          </p:nvSpPr>
          <p:spPr>
            <a:xfrm>
              <a:off x="6650610" y="2275865"/>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43" name="Google Shape;443;p26"/>
            <p:cNvSpPr/>
            <p:nvPr/>
          </p:nvSpPr>
          <p:spPr>
            <a:xfrm>
              <a:off x="8209618" y="2275865"/>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444" name="Google Shape;444;p26"/>
          <p:cNvSpPr/>
          <p:nvPr/>
        </p:nvSpPr>
        <p:spPr>
          <a:xfrm>
            <a:off x="457218" y="2030791"/>
            <a:ext cx="1318175" cy="3819201"/>
          </a:xfrm>
          <a:prstGeom prst="rect">
            <a:avLst/>
          </a:prstGeom>
          <a:solidFill>
            <a:srgbClr val="EB8C00"/>
          </a:solidFill>
          <a:ln w="28575" cap="flat" cmpd="sng">
            <a:solidFill>
              <a:srgbClr val="EB8C00"/>
            </a:solidFill>
            <a:prstDash val="solid"/>
            <a:round/>
            <a:headEnd type="none" w="sm" len="sm"/>
            <a:tailEnd type="none" w="sm" len="sm"/>
          </a:ln>
        </p:spPr>
        <p:txBody>
          <a:bodyPr spcFirstLastPara="1" wrap="square" lIns="91425" tIns="61550" rIns="91425" bIns="61550" anchor="ctr" anchorCtr="0">
            <a:noAutofit/>
          </a:bodyPr>
          <a:lstStyle/>
          <a:p>
            <a:pPr marL="0" marR="0" lvl="0" indent="0" algn="ctr" rtl="0">
              <a:lnSpc>
                <a:spcPct val="100000"/>
              </a:lnSpc>
              <a:spcBef>
                <a:spcPts val="0"/>
              </a:spcBef>
              <a:spcAft>
                <a:spcPts val="0"/>
              </a:spcAft>
              <a:buNone/>
            </a:pPr>
            <a:r>
              <a:rPr lang="el-GR" sz="1200" b="1" i="0" u="none" strike="noStrike" cap="none" dirty="0">
                <a:solidFill>
                  <a:schemeClr val="lt1"/>
                </a:solidFill>
                <a:latin typeface="Arial"/>
                <a:ea typeface="Arial"/>
                <a:cs typeface="Arial"/>
                <a:sym typeface="Arial"/>
              </a:rPr>
              <a:t>Διαδικασία ε</a:t>
            </a:r>
            <a:r>
              <a:rPr lang="en-US" sz="1200" b="1" i="0" u="none" strike="noStrike" cap="none" dirty="0">
                <a:solidFill>
                  <a:schemeClr val="lt1"/>
                </a:solidFill>
                <a:latin typeface="Arial"/>
                <a:ea typeface="Arial"/>
                <a:cs typeface="Arial"/>
                <a:sym typeface="Arial"/>
              </a:rPr>
              <a:t>π</a:t>
            </a:r>
            <a:r>
              <a:rPr lang="en-US" sz="1200" b="1" i="0" u="none" strike="noStrike" cap="none" dirty="0" err="1">
                <a:solidFill>
                  <a:schemeClr val="lt1"/>
                </a:solidFill>
                <a:latin typeface="Arial"/>
                <a:ea typeface="Arial"/>
                <a:cs typeface="Arial"/>
                <a:sym typeface="Arial"/>
              </a:rPr>
              <a:t>ιλογή</a:t>
            </a:r>
            <a:r>
              <a:rPr lang="el-GR" sz="1200" b="1" i="0" u="none" strike="noStrike" cap="none" dirty="0">
                <a:solidFill>
                  <a:schemeClr val="lt1"/>
                </a:solidFill>
                <a:latin typeface="Arial"/>
                <a:ea typeface="Arial"/>
                <a:cs typeface="Arial"/>
                <a:sym typeface="Arial"/>
              </a:rPr>
              <a:t>ς</a:t>
            </a:r>
            <a:r>
              <a:rPr lang="en-US" sz="1200" b="1" i="0" u="none" strike="noStrike" cap="none" dirty="0">
                <a:solidFill>
                  <a:schemeClr val="lt1"/>
                </a:solidFill>
                <a:latin typeface="Arial"/>
                <a:ea typeface="Arial"/>
                <a:cs typeface="Arial"/>
                <a:sym typeface="Arial"/>
              </a:rPr>
              <a:t> α</a:t>
            </a:r>
            <a:r>
              <a:rPr lang="en-US" sz="1200" b="1" i="0" u="none" strike="noStrike" cap="none" dirty="0" err="1">
                <a:solidFill>
                  <a:schemeClr val="lt1"/>
                </a:solidFill>
                <a:latin typeface="Arial"/>
                <a:ea typeface="Arial"/>
                <a:cs typeface="Arial"/>
                <a:sym typeface="Arial"/>
              </a:rPr>
              <a:t>σθενών</a:t>
            </a:r>
            <a:endParaRPr sz="1200" b="0" i="0" u="none" strike="noStrike" cap="none" dirty="0">
              <a:solidFill>
                <a:srgbClr val="000000"/>
              </a:solidFill>
              <a:latin typeface="Arial"/>
              <a:ea typeface="Arial"/>
              <a:cs typeface="Arial"/>
              <a:sym typeface="Arial"/>
            </a:endParaRPr>
          </a:p>
        </p:txBody>
      </p:sp>
      <p:pic>
        <p:nvPicPr>
          <p:cNvPr id="445" name="Google Shape;445;p26" descr="United Kingdom - Wikipedia"/>
          <p:cNvPicPr preferRelativeResize="0"/>
          <p:nvPr/>
        </p:nvPicPr>
        <p:blipFill rotWithShape="1">
          <a:blip r:embed="rId10">
            <a:alphaModFix/>
          </a:blip>
          <a:srcRect/>
          <a:stretch/>
        </p:blipFill>
        <p:spPr>
          <a:xfrm>
            <a:off x="5756348" y="1584535"/>
            <a:ext cx="397071" cy="312941"/>
          </a:xfrm>
          <a:prstGeom prst="rect">
            <a:avLst/>
          </a:prstGeom>
          <a:noFill/>
          <a:ln>
            <a:noFill/>
          </a:ln>
        </p:spPr>
      </p:pic>
      <p:grpSp>
        <p:nvGrpSpPr>
          <p:cNvPr id="446" name="Google Shape;446;p26"/>
          <p:cNvGrpSpPr/>
          <p:nvPr/>
        </p:nvGrpSpPr>
        <p:grpSpPr>
          <a:xfrm>
            <a:off x="1851578" y="3176786"/>
            <a:ext cx="6835222" cy="635284"/>
            <a:chOff x="1851578" y="2789088"/>
            <a:chExt cx="6835222" cy="635284"/>
          </a:xfrm>
        </p:grpSpPr>
        <p:sp>
          <p:nvSpPr>
            <p:cNvPr id="447" name="Google Shape;447;p26"/>
            <p:cNvSpPr txBox="1"/>
            <p:nvPr/>
          </p:nvSpPr>
          <p:spPr>
            <a:xfrm>
              <a:off x="5006369" y="2946529"/>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48" name="Google Shape;448;p26"/>
            <p:cNvSpPr/>
            <p:nvPr/>
          </p:nvSpPr>
          <p:spPr>
            <a:xfrm>
              <a:off x="1851578" y="2789088"/>
              <a:ext cx="3680431" cy="635284"/>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Βελτίωση της πρόσβασης των ασθενών σε πληροφορίες σχετικά με την πιθανή συμμετοχή τους σε καινοτόμες θεραπείες</a:t>
              </a:r>
              <a:endParaRPr sz="1100" b="0" i="0" u="none" strike="noStrike" cap="none">
                <a:solidFill>
                  <a:srgbClr val="000000"/>
                </a:solidFill>
                <a:latin typeface="Calibri"/>
                <a:ea typeface="Calibri"/>
                <a:cs typeface="Calibri"/>
                <a:sym typeface="Calibri"/>
              </a:endParaRPr>
            </a:p>
          </p:txBody>
        </p:sp>
        <p:sp>
          <p:nvSpPr>
            <p:cNvPr id="449" name="Google Shape;449;p26"/>
            <p:cNvSpPr/>
            <p:nvPr/>
          </p:nvSpPr>
          <p:spPr>
            <a:xfrm>
              <a:off x="6650610" y="3002367"/>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50" name="Google Shape;450;p26"/>
            <p:cNvSpPr/>
            <p:nvPr/>
          </p:nvSpPr>
          <p:spPr>
            <a:xfrm>
              <a:off x="8209618" y="3002367"/>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51" name="Google Shape;451;p26"/>
            <p:cNvSpPr/>
            <p:nvPr/>
          </p:nvSpPr>
          <p:spPr>
            <a:xfrm>
              <a:off x="5876125" y="2996148"/>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452" name="Google Shape;452;p26"/>
          <p:cNvGrpSpPr/>
          <p:nvPr/>
        </p:nvGrpSpPr>
        <p:grpSpPr>
          <a:xfrm>
            <a:off x="1851577" y="3987259"/>
            <a:ext cx="6835223" cy="760464"/>
            <a:chOff x="1851577" y="5347219"/>
            <a:chExt cx="6835223" cy="760464"/>
          </a:xfrm>
        </p:grpSpPr>
        <p:sp>
          <p:nvSpPr>
            <p:cNvPr id="453" name="Google Shape;453;p26"/>
            <p:cNvSpPr txBox="1"/>
            <p:nvPr/>
          </p:nvSpPr>
          <p:spPr>
            <a:xfrm>
              <a:off x="5006369" y="5567250"/>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54" name="Google Shape;454;p26"/>
            <p:cNvSpPr/>
            <p:nvPr/>
          </p:nvSpPr>
          <p:spPr>
            <a:xfrm>
              <a:off x="1851577" y="5347219"/>
              <a:ext cx="3680431" cy="760464"/>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Διεξαγωγή ενημερωτικών εκστρατειών για τους ασθενείς σχετικά με τις Κλινικές </a:t>
              </a:r>
              <a:r>
                <a:rPr lang="en-US" sz="1100"/>
                <a:t>Μελέτες</a:t>
              </a:r>
              <a:r>
                <a:rPr lang="en-US" sz="1100" b="0" i="0" u="none" strike="noStrike" cap="none">
                  <a:solidFill>
                    <a:srgbClr val="000000"/>
                  </a:solidFill>
                  <a:latin typeface="Arial"/>
                  <a:ea typeface="Arial"/>
                  <a:cs typeface="Arial"/>
                  <a:sym typeface="Arial"/>
                </a:rPr>
                <a:t>, με στόχο την ευαισθητοποίηση των ασθενών και τη δημιουργία ενός θετικού περιβάλλοντος σχετικά με τις κλινικές </a:t>
              </a:r>
              <a:r>
                <a:rPr lang="en-US" sz="1100"/>
                <a:t>μελέτες</a:t>
              </a:r>
              <a:endParaRPr sz="1400" b="0" i="0" u="none" strike="noStrike" cap="none">
                <a:solidFill>
                  <a:srgbClr val="000000"/>
                </a:solidFill>
                <a:latin typeface="Arial"/>
                <a:ea typeface="Arial"/>
                <a:cs typeface="Arial"/>
                <a:sym typeface="Arial"/>
              </a:endParaRPr>
            </a:p>
          </p:txBody>
        </p:sp>
        <p:sp>
          <p:nvSpPr>
            <p:cNvPr id="455" name="Google Shape;455;p26"/>
            <p:cNvSpPr/>
            <p:nvPr/>
          </p:nvSpPr>
          <p:spPr>
            <a:xfrm>
              <a:off x="5876125" y="5623088"/>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56" name="Google Shape;456;p26"/>
            <p:cNvSpPr/>
            <p:nvPr/>
          </p:nvSpPr>
          <p:spPr>
            <a:xfrm>
              <a:off x="6650610" y="5623087"/>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457" name="Google Shape;457;p26"/>
          <p:cNvSpPr/>
          <p:nvPr/>
        </p:nvSpPr>
        <p:spPr>
          <a:xfrm rot="-5400000">
            <a:off x="136985" y="47645"/>
            <a:ext cx="325855" cy="363625"/>
          </a:xfrm>
          <a:prstGeom prst="downArrow">
            <a:avLst>
              <a:gd name="adj1" fmla="val 50000"/>
              <a:gd name="adj2" fmla="val 50000"/>
            </a:avLst>
          </a:prstGeom>
          <a:solidFill>
            <a:srgbClr val="7F7F7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6"/>
          <p:cNvSpPr txBox="1"/>
          <p:nvPr/>
        </p:nvSpPr>
        <p:spPr>
          <a:xfrm>
            <a:off x="1180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1</a:t>
            </a:r>
            <a:endParaRPr sz="1000" b="0" i="0" u="none" strike="noStrike" cap="none">
              <a:solidFill>
                <a:schemeClr val="lt1"/>
              </a:solidFill>
              <a:latin typeface="Arial"/>
              <a:ea typeface="Arial"/>
              <a:cs typeface="Arial"/>
              <a:sym typeface="Arial"/>
            </a:endParaRPr>
          </a:p>
        </p:txBody>
      </p:sp>
      <p:sp>
        <p:nvSpPr>
          <p:cNvPr id="459" name="Google Shape;459;p26"/>
          <p:cNvSpPr/>
          <p:nvPr/>
        </p:nvSpPr>
        <p:spPr>
          <a:xfrm rot="-5400000">
            <a:off x="52005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6"/>
          <p:cNvSpPr txBox="1"/>
          <p:nvPr/>
        </p:nvSpPr>
        <p:spPr>
          <a:xfrm>
            <a:off x="501165"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2</a:t>
            </a:r>
            <a:endParaRPr sz="1000" b="0" i="0" u="none" strike="noStrike" cap="none">
              <a:solidFill>
                <a:schemeClr val="lt1"/>
              </a:solidFill>
              <a:latin typeface="Arial"/>
              <a:ea typeface="Arial"/>
              <a:cs typeface="Arial"/>
              <a:sym typeface="Arial"/>
            </a:endParaRPr>
          </a:p>
        </p:txBody>
      </p:sp>
      <p:sp>
        <p:nvSpPr>
          <p:cNvPr id="461" name="Google Shape;461;p26"/>
          <p:cNvSpPr/>
          <p:nvPr/>
        </p:nvSpPr>
        <p:spPr>
          <a:xfrm rot="-5400000">
            <a:off x="90312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6"/>
          <p:cNvSpPr txBox="1"/>
          <p:nvPr/>
        </p:nvSpPr>
        <p:spPr>
          <a:xfrm>
            <a:off x="88424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3</a:t>
            </a:r>
            <a:endParaRPr sz="1000" b="0" i="0" u="none" strike="noStrike" cap="none">
              <a:solidFill>
                <a:schemeClr val="lt1"/>
              </a:solidFill>
              <a:latin typeface="Arial"/>
              <a:ea typeface="Arial"/>
              <a:cs typeface="Arial"/>
              <a:sym typeface="Arial"/>
            </a:endParaRPr>
          </a:p>
        </p:txBody>
      </p:sp>
      <p:sp>
        <p:nvSpPr>
          <p:cNvPr id="463" name="Google Shape;463;p26"/>
          <p:cNvSpPr/>
          <p:nvPr/>
        </p:nvSpPr>
        <p:spPr>
          <a:xfrm rot="-5400000">
            <a:off x="128619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6"/>
          <p:cNvSpPr txBox="1"/>
          <p:nvPr/>
        </p:nvSpPr>
        <p:spPr>
          <a:xfrm>
            <a:off x="12672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4</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5"/>
          <p:cNvSpPr txBox="1">
            <a:spLocks noGrp="1"/>
          </p:cNvSpPr>
          <p:nvPr>
            <p:ph type="title"/>
          </p:nvPr>
        </p:nvSpPr>
        <p:spPr>
          <a:xfrm>
            <a:off x="457200" y="457200"/>
            <a:ext cx="8371114"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εκπαίδευση του προσωπικού, των αρμόδιων φορέων και των Επιτροπών Δεοντολογίας θα αυξήσει τον αριθμό των εξειδικευμένων επαγγελματιών</a:t>
            </a:r>
            <a:endParaRPr/>
          </a:p>
        </p:txBody>
      </p:sp>
      <p:sp>
        <p:nvSpPr>
          <p:cNvPr id="470" name="Google Shape;470;p45"/>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13</a:t>
            </a:fld>
            <a:endParaRPr/>
          </a:p>
        </p:txBody>
      </p:sp>
      <p:sp>
        <p:nvSpPr>
          <p:cNvPr id="471" name="Google Shape;471;p45"/>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Clinical Trials in Poland – Key Challenges, docmed.gr, Clinical Research Footprint and Strategic Plan to Promote Clinical Trials in Belgium, Recent developments on clinical trials in Belgium</a:t>
            </a:r>
            <a:endParaRPr/>
          </a:p>
        </p:txBody>
      </p:sp>
      <p:sp>
        <p:nvSpPr>
          <p:cNvPr id="475" name="Google Shape;475;p45"/>
          <p:cNvSpPr/>
          <p:nvPr/>
        </p:nvSpPr>
        <p:spPr>
          <a:xfrm>
            <a:off x="1887366" y="1996408"/>
            <a:ext cx="3745083" cy="26918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100" b="1" i="0" u="none" strike="noStrike" cap="none">
                <a:solidFill>
                  <a:schemeClr val="dk1"/>
                </a:solidFill>
                <a:latin typeface="Arial"/>
                <a:ea typeface="Arial"/>
                <a:cs typeface="Arial"/>
                <a:sym typeface="Arial"/>
              </a:rPr>
              <a:t>Κέντρα διεξαγωγής &amp; προσωπικό Κλινικών </a:t>
            </a:r>
            <a:r>
              <a:rPr lang="en-US" sz="1100" b="1">
                <a:solidFill>
                  <a:schemeClr val="dk1"/>
                </a:solidFill>
              </a:rPr>
              <a:t>Μελετών</a:t>
            </a:r>
            <a:endParaRPr sz="1100" b="1" i="0" u="none" strike="noStrike" cap="none">
              <a:solidFill>
                <a:schemeClr val="dk1"/>
              </a:solidFill>
              <a:latin typeface="Arial"/>
              <a:ea typeface="Arial"/>
              <a:cs typeface="Arial"/>
              <a:sym typeface="Arial"/>
            </a:endParaRPr>
          </a:p>
        </p:txBody>
      </p:sp>
      <p:sp>
        <p:nvSpPr>
          <p:cNvPr id="476" name="Google Shape;476;p45"/>
          <p:cNvSpPr/>
          <p:nvPr/>
        </p:nvSpPr>
        <p:spPr>
          <a:xfrm>
            <a:off x="1887367" y="5223629"/>
            <a:ext cx="3643448" cy="2771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100" b="1" i="0" u="none" strike="noStrike" cap="none">
                <a:solidFill>
                  <a:schemeClr val="dk1"/>
                </a:solidFill>
                <a:latin typeface="Arial"/>
                <a:ea typeface="Arial"/>
                <a:cs typeface="Arial"/>
                <a:sym typeface="Arial"/>
              </a:rPr>
              <a:t>Αρμόδιες Αρχές και Επιτροπές Δεοντολογίας</a:t>
            </a:r>
            <a:endParaRPr sz="1100" b="1" i="0" u="none" strike="noStrike" cap="none">
              <a:solidFill>
                <a:schemeClr val="dk1"/>
              </a:solidFill>
              <a:latin typeface="Arial"/>
              <a:ea typeface="Arial"/>
              <a:cs typeface="Arial"/>
              <a:sym typeface="Arial"/>
            </a:endParaRPr>
          </a:p>
        </p:txBody>
      </p:sp>
      <p:cxnSp>
        <p:nvCxnSpPr>
          <p:cNvPr id="477" name="Google Shape;477;p45"/>
          <p:cNvCxnSpPr/>
          <p:nvPr/>
        </p:nvCxnSpPr>
        <p:spPr>
          <a:xfrm>
            <a:off x="6339616" y="1443832"/>
            <a:ext cx="0" cy="4680000"/>
          </a:xfrm>
          <a:prstGeom prst="straightConnector1">
            <a:avLst/>
          </a:prstGeom>
          <a:noFill/>
          <a:ln w="9525" cap="flat" cmpd="sng">
            <a:solidFill>
              <a:srgbClr val="7F7F7F"/>
            </a:solidFill>
            <a:prstDash val="dash"/>
            <a:round/>
            <a:headEnd type="none" w="sm" len="sm"/>
            <a:tailEnd type="none" w="sm" len="sm"/>
          </a:ln>
        </p:spPr>
      </p:cxnSp>
      <p:cxnSp>
        <p:nvCxnSpPr>
          <p:cNvPr id="478" name="Google Shape;478;p45"/>
          <p:cNvCxnSpPr/>
          <p:nvPr/>
        </p:nvCxnSpPr>
        <p:spPr>
          <a:xfrm>
            <a:off x="7119120" y="1443832"/>
            <a:ext cx="0" cy="4680000"/>
          </a:xfrm>
          <a:prstGeom prst="straightConnector1">
            <a:avLst/>
          </a:prstGeom>
          <a:noFill/>
          <a:ln w="9525" cap="flat" cmpd="sng">
            <a:solidFill>
              <a:srgbClr val="7F7F7F"/>
            </a:solidFill>
            <a:prstDash val="dash"/>
            <a:round/>
            <a:headEnd type="none" w="sm" len="sm"/>
            <a:tailEnd type="none" w="sm" len="sm"/>
          </a:ln>
        </p:spPr>
      </p:cxnSp>
      <p:cxnSp>
        <p:nvCxnSpPr>
          <p:cNvPr id="479" name="Google Shape;479;p45"/>
          <p:cNvCxnSpPr/>
          <p:nvPr/>
        </p:nvCxnSpPr>
        <p:spPr>
          <a:xfrm>
            <a:off x="7898624" y="1443832"/>
            <a:ext cx="0" cy="4680000"/>
          </a:xfrm>
          <a:prstGeom prst="straightConnector1">
            <a:avLst/>
          </a:prstGeom>
          <a:noFill/>
          <a:ln w="9525" cap="flat" cmpd="sng">
            <a:solidFill>
              <a:srgbClr val="7F7F7F"/>
            </a:solidFill>
            <a:prstDash val="dash"/>
            <a:round/>
            <a:headEnd type="none" w="sm" len="sm"/>
            <a:tailEnd type="none" w="sm" len="sm"/>
          </a:ln>
        </p:spPr>
      </p:cxnSp>
      <p:grpSp>
        <p:nvGrpSpPr>
          <p:cNvPr id="480" name="Google Shape;480;p45"/>
          <p:cNvGrpSpPr/>
          <p:nvPr/>
        </p:nvGrpSpPr>
        <p:grpSpPr>
          <a:xfrm>
            <a:off x="1886273" y="4280938"/>
            <a:ext cx="6800527" cy="879181"/>
            <a:chOff x="1886273" y="4184207"/>
            <a:chExt cx="6800527" cy="879181"/>
          </a:xfrm>
        </p:grpSpPr>
        <p:sp>
          <p:nvSpPr>
            <p:cNvPr id="481" name="Google Shape;481;p45"/>
            <p:cNvSpPr txBox="1"/>
            <p:nvPr/>
          </p:nvSpPr>
          <p:spPr>
            <a:xfrm>
              <a:off x="5006369" y="4429728"/>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82" name="Google Shape;482;p45"/>
            <p:cNvSpPr/>
            <p:nvPr/>
          </p:nvSpPr>
          <p:spPr>
            <a:xfrm>
              <a:off x="1886273" y="4184207"/>
              <a:ext cx="3645736" cy="879181"/>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Δημιουργία μιας διαδικτυακής πλατφόρμας/ δικτύου μέσω του οποίου το ερευνητικό προσωπικό του φαρμακευτικού κλάδου θα μπορεί να συνεργαστεί, να συζητήσει και να δημιουργήσει ένα δίκτυο σχετικά με την Κλινική Έρευνα</a:t>
              </a:r>
              <a:endParaRPr sz="1400" b="0" i="0" u="none" strike="noStrike" cap="none">
                <a:solidFill>
                  <a:srgbClr val="000000"/>
                </a:solidFill>
                <a:latin typeface="Arial"/>
                <a:ea typeface="Arial"/>
                <a:cs typeface="Arial"/>
                <a:sym typeface="Arial"/>
              </a:endParaRPr>
            </a:p>
          </p:txBody>
        </p:sp>
        <p:sp>
          <p:nvSpPr>
            <p:cNvPr id="483" name="Google Shape;483;p45"/>
            <p:cNvSpPr/>
            <p:nvPr/>
          </p:nvSpPr>
          <p:spPr>
            <a:xfrm>
              <a:off x="8209618" y="4485566"/>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84" name="Google Shape;484;p45"/>
            <p:cNvSpPr/>
            <p:nvPr/>
          </p:nvSpPr>
          <p:spPr>
            <a:xfrm>
              <a:off x="6650610" y="4485566"/>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486" name="Google Shape;486;p45"/>
          <p:cNvSpPr/>
          <p:nvPr/>
        </p:nvSpPr>
        <p:spPr>
          <a:xfrm>
            <a:off x="456941" y="2030791"/>
            <a:ext cx="1318175" cy="3945468"/>
          </a:xfrm>
          <a:prstGeom prst="rect">
            <a:avLst/>
          </a:prstGeom>
          <a:solidFill>
            <a:srgbClr val="D04A02"/>
          </a:solidFill>
          <a:ln w="28575" cap="flat" cmpd="sng">
            <a:solidFill>
              <a:srgbClr val="D93954"/>
            </a:solidFill>
            <a:prstDash val="solid"/>
            <a:round/>
            <a:headEnd type="none" w="sm" len="sm"/>
            <a:tailEnd type="none" w="sm" len="sm"/>
          </a:ln>
        </p:spPr>
        <p:txBody>
          <a:bodyPr spcFirstLastPara="1" wrap="square" lIns="91425" tIns="61550" rIns="91425" bIns="61550" anchor="ctr" anchorCtr="0">
            <a:noAutofit/>
          </a:bodyPr>
          <a:lstStyle/>
          <a:p>
            <a:pPr marL="0" marR="0" lvl="0" indent="0" algn="ctr" rtl="0">
              <a:lnSpc>
                <a:spcPct val="100000"/>
              </a:lnSpc>
              <a:spcBef>
                <a:spcPts val="0"/>
              </a:spcBef>
              <a:spcAft>
                <a:spcPts val="0"/>
              </a:spcAft>
              <a:buNone/>
            </a:pPr>
            <a:r>
              <a:rPr lang="el-GR" sz="1200" b="1" i="0" u="none" strike="noStrike" cap="none" dirty="0">
                <a:solidFill>
                  <a:schemeClr val="lt1"/>
                </a:solidFill>
                <a:latin typeface="Arial"/>
                <a:ea typeface="Arial"/>
                <a:cs typeface="Arial"/>
                <a:sym typeface="Arial"/>
              </a:rPr>
              <a:t>Ε</a:t>
            </a:r>
            <a:r>
              <a:rPr lang="en-US" sz="1200" b="1" i="0" u="none" strike="noStrike" cap="none" dirty="0">
                <a:solidFill>
                  <a:schemeClr val="lt1"/>
                </a:solidFill>
                <a:latin typeface="Arial"/>
                <a:ea typeface="Arial"/>
                <a:cs typeface="Arial"/>
                <a:sym typeface="Arial"/>
              </a:rPr>
              <a:t>κπα</a:t>
            </a:r>
            <a:r>
              <a:rPr lang="en-US" sz="1200" b="1" i="0" u="none" strike="noStrike" cap="none" dirty="0" err="1">
                <a:solidFill>
                  <a:schemeClr val="lt1"/>
                </a:solidFill>
                <a:latin typeface="Arial"/>
                <a:ea typeface="Arial"/>
                <a:cs typeface="Arial"/>
                <a:sym typeface="Arial"/>
              </a:rPr>
              <a:t>ίδευση</a:t>
            </a:r>
            <a:r>
              <a:rPr lang="en-US" sz="1200" b="1" i="0" u="none" strike="noStrike" cap="none" dirty="0">
                <a:solidFill>
                  <a:schemeClr val="lt1"/>
                </a:solidFill>
                <a:latin typeface="Arial"/>
                <a:ea typeface="Arial"/>
                <a:cs typeface="Arial"/>
                <a:sym typeface="Arial"/>
              </a:rPr>
              <a:t> προσωπικού  νοσοκομείων</a:t>
            </a:r>
            <a:endParaRPr dirty="0"/>
          </a:p>
        </p:txBody>
      </p:sp>
      <p:grpSp>
        <p:nvGrpSpPr>
          <p:cNvPr id="488" name="Google Shape;488;p45"/>
          <p:cNvGrpSpPr/>
          <p:nvPr/>
        </p:nvGrpSpPr>
        <p:grpSpPr>
          <a:xfrm>
            <a:off x="1886274" y="3662611"/>
            <a:ext cx="6800526" cy="546348"/>
            <a:chOff x="1886274" y="3645853"/>
            <a:chExt cx="6800526" cy="546348"/>
          </a:xfrm>
        </p:grpSpPr>
        <p:sp>
          <p:nvSpPr>
            <p:cNvPr id="489" name="Google Shape;489;p45"/>
            <p:cNvSpPr txBox="1"/>
            <p:nvPr/>
          </p:nvSpPr>
          <p:spPr>
            <a:xfrm>
              <a:off x="5006369" y="3758826"/>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0" name="Google Shape;490;p45"/>
            <p:cNvSpPr/>
            <p:nvPr/>
          </p:nvSpPr>
          <p:spPr>
            <a:xfrm>
              <a:off x="1886274" y="3645853"/>
              <a:ext cx="3645736" cy="546348"/>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Δημιουργία εκπαιδευτικών προγραμμάτων και σεμιναρίων με </a:t>
              </a:r>
              <a:r>
                <a:rPr lang="en-US" sz="1100">
                  <a:solidFill>
                    <a:schemeClr val="dk1"/>
                  </a:solidFill>
                </a:rPr>
                <a:t>εξειδικευμένη</a:t>
              </a:r>
              <a:r>
                <a:rPr lang="en-US" sz="1100" b="0" i="0" u="none" strike="noStrike" cap="none">
                  <a:solidFill>
                    <a:schemeClr val="dk1"/>
                  </a:solidFill>
                  <a:latin typeface="Arial"/>
                  <a:ea typeface="Arial"/>
                  <a:cs typeface="Arial"/>
                  <a:sym typeface="Arial"/>
                </a:rPr>
                <a:t> </a:t>
              </a:r>
              <a:r>
                <a:rPr lang="en-US" sz="1100">
                  <a:solidFill>
                    <a:schemeClr val="dk1"/>
                  </a:solidFill>
                </a:rPr>
                <a:t>θεματολογία</a:t>
              </a:r>
              <a:r>
                <a:rPr lang="en-US" sz="1100" b="0" i="0" u="none" strike="noStrike" cap="none">
                  <a:solidFill>
                    <a:schemeClr val="dk1"/>
                  </a:solidFill>
                  <a:latin typeface="Arial"/>
                  <a:ea typeface="Arial"/>
                  <a:cs typeface="Arial"/>
                  <a:sym typeface="Arial"/>
                </a:rPr>
                <a:t> σχετική με την επιτυχή διεξαγωγή Κλινικών Μελετών</a:t>
              </a:r>
              <a:endParaRPr sz="1400" b="0" i="0" u="none" strike="noStrike" cap="none">
                <a:solidFill>
                  <a:srgbClr val="000000"/>
                </a:solidFill>
                <a:latin typeface="Arial"/>
                <a:ea typeface="Arial"/>
                <a:cs typeface="Arial"/>
                <a:sym typeface="Arial"/>
              </a:endParaRPr>
            </a:p>
          </p:txBody>
        </p:sp>
        <p:sp>
          <p:nvSpPr>
            <p:cNvPr id="491" name="Google Shape;491;p45"/>
            <p:cNvSpPr/>
            <p:nvPr/>
          </p:nvSpPr>
          <p:spPr>
            <a:xfrm>
              <a:off x="6650610" y="3814664"/>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2" name="Google Shape;492;p45"/>
            <p:cNvSpPr/>
            <p:nvPr/>
          </p:nvSpPr>
          <p:spPr>
            <a:xfrm>
              <a:off x="7430114" y="3814664"/>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493" name="Google Shape;493;p45"/>
          <p:cNvGrpSpPr/>
          <p:nvPr/>
        </p:nvGrpSpPr>
        <p:grpSpPr>
          <a:xfrm>
            <a:off x="1886273" y="5462730"/>
            <a:ext cx="6800527" cy="519407"/>
            <a:chOff x="1886273" y="5344872"/>
            <a:chExt cx="6800527" cy="519407"/>
          </a:xfrm>
        </p:grpSpPr>
        <p:sp>
          <p:nvSpPr>
            <p:cNvPr id="494" name="Google Shape;494;p45"/>
            <p:cNvSpPr txBox="1"/>
            <p:nvPr/>
          </p:nvSpPr>
          <p:spPr>
            <a:xfrm>
              <a:off x="5006369" y="5444374"/>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5" name="Google Shape;495;p45"/>
            <p:cNvSpPr/>
            <p:nvPr/>
          </p:nvSpPr>
          <p:spPr>
            <a:xfrm>
              <a:off x="1886273" y="5344872"/>
              <a:ext cx="3645736" cy="519407"/>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Παροχή εκπαιδεύσεων που θα προσφέρουν σχετική εξειδίκευση στους αρμοδίους (ηθική, αξιολόγηση πρωτοκόλλου κλπ.)</a:t>
              </a:r>
              <a:endParaRPr sz="1100" b="0" i="0" u="none" strike="noStrike" cap="none">
                <a:solidFill>
                  <a:srgbClr val="000000"/>
                </a:solidFill>
                <a:latin typeface="Arial"/>
                <a:ea typeface="Arial"/>
                <a:cs typeface="Arial"/>
                <a:sym typeface="Arial"/>
              </a:endParaRPr>
            </a:p>
          </p:txBody>
        </p:sp>
        <p:sp>
          <p:nvSpPr>
            <p:cNvPr id="496" name="Google Shape;496;p45"/>
            <p:cNvSpPr/>
            <p:nvPr/>
          </p:nvSpPr>
          <p:spPr>
            <a:xfrm>
              <a:off x="6650610" y="5500212"/>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7" name="Google Shape;497;p45"/>
            <p:cNvSpPr/>
            <p:nvPr/>
          </p:nvSpPr>
          <p:spPr>
            <a:xfrm>
              <a:off x="7430114" y="5500211"/>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498" name="Google Shape;498;p45"/>
          <p:cNvGrpSpPr/>
          <p:nvPr/>
        </p:nvGrpSpPr>
        <p:grpSpPr>
          <a:xfrm>
            <a:off x="1886274" y="2244432"/>
            <a:ext cx="6783851" cy="1346200"/>
            <a:chOff x="1886274" y="2174506"/>
            <a:chExt cx="6783851" cy="1346200"/>
          </a:xfrm>
        </p:grpSpPr>
        <p:sp>
          <p:nvSpPr>
            <p:cNvPr id="499" name="Google Shape;499;p45"/>
            <p:cNvSpPr txBox="1"/>
            <p:nvPr/>
          </p:nvSpPr>
          <p:spPr>
            <a:xfrm>
              <a:off x="4989694" y="2721273"/>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00" name="Google Shape;500;p45"/>
            <p:cNvSpPr/>
            <p:nvPr/>
          </p:nvSpPr>
          <p:spPr>
            <a:xfrm>
              <a:off x="1886274" y="2174506"/>
              <a:ext cx="3645736" cy="1346200"/>
            </a:xfrm>
            <a:prstGeom prst="rect">
              <a:avLst/>
            </a:prstGeom>
            <a:solidFill>
              <a:srgbClr val="E5E5E5"/>
            </a:solidFill>
            <a:ln>
              <a:noFill/>
            </a:ln>
          </p:spPr>
          <p:txBody>
            <a:bodyPr spcFirstLastPara="1" wrap="square" lIns="91425" tIns="45700" rIns="91425" bIns="45700" anchor="ctr" anchorCtr="0">
              <a:noAutofit/>
            </a:bodyPr>
            <a:lstStyle/>
            <a:p>
              <a:pPr marL="171450" marR="0" lvl="0" indent="-171450" algn="l" rtl="0">
                <a:lnSpc>
                  <a:spcPct val="10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Στόχευση στο να αυξηθούν οι συμμετοχές σε μετεκπαιδευτικά προγράμματα σχετικά με τις Κλινικές </a:t>
              </a:r>
              <a:r>
                <a:rPr lang="en-US" sz="1100">
                  <a:solidFill>
                    <a:schemeClr val="dk1"/>
                  </a:solidFill>
                </a:rPr>
                <a:t>Μελέτες</a:t>
              </a:r>
              <a:r>
                <a:rPr lang="en-US" sz="1100" b="0" i="0" u="none" strike="noStrike" cap="none">
                  <a:solidFill>
                    <a:schemeClr val="dk1"/>
                  </a:solidFill>
                  <a:latin typeface="Arial"/>
                  <a:ea typeface="Arial"/>
                  <a:cs typeface="Arial"/>
                  <a:sym typeface="Arial"/>
                </a:rPr>
                <a:t> (π.χ. Κλινική και Βιομηχανική Φαρμακολογία - Κλινική Τοξικολογία του τμήματος Ιατρικής του ΑΠΘ)</a:t>
              </a:r>
              <a:endParaRPr sz="1100" b="0" i="0" u="none" strike="noStrike" cap="none">
                <a:solidFill>
                  <a:schemeClr val="dk1"/>
                </a:solidFill>
                <a:latin typeface="Arial"/>
                <a:ea typeface="Arial"/>
                <a:cs typeface="Arial"/>
                <a:sym typeface="Arial"/>
              </a:endParaRPr>
            </a:p>
            <a:p>
              <a:pPr marL="171450" marR="0" lvl="0" indent="-171450" algn="l" rtl="0">
                <a:lnSpc>
                  <a:spcPct val="100000"/>
                </a:lnSpc>
                <a:spcBef>
                  <a:spcPts val="600"/>
                </a:spcBef>
                <a:spcAft>
                  <a:spcPts val="30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Κινητοποίηση Διδακτορικών φοιτητών να ασχοληθούν με την κλινική έρευνα</a:t>
              </a:r>
              <a:endParaRPr sz="1400" b="0" i="0" u="none" strike="noStrike" cap="none">
                <a:solidFill>
                  <a:srgbClr val="000000"/>
                </a:solidFill>
                <a:latin typeface="Arial"/>
                <a:ea typeface="Arial"/>
                <a:cs typeface="Arial"/>
                <a:sym typeface="Arial"/>
              </a:endParaRPr>
            </a:p>
          </p:txBody>
        </p:sp>
        <p:sp>
          <p:nvSpPr>
            <p:cNvPr id="501" name="Google Shape;501;p45"/>
            <p:cNvSpPr/>
            <p:nvPr/>
          </p:nvSpPr>
          <p:spPr>
            <a:xfrm>
              <a:off x="5859450" y="2777111"/>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502" name="Google Shape;502;p45"/>
          <p:cNvSpPr/>
          <p:nvPr/>
        </p:nvSpPr>
        <p:spPr>
          <a:xfrm rot="-5400000">
            <a:off x="13698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5"/>
          <p:cNvSpPr txBox="1"/>
          <p:nvPr/>
        </p:nvSpPr>
        <p:spPr>
          <a:xfrm>
            <a:off x="1180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1</a:t>
            </a:r>
            <a:endParaRPr sz="1000" b="0" i="0" u="none" strike="noStrike" cap="none">
              <a:solidFill>
                <a:schemeClr val="lt1"/>
              </a:solidFill>
              <a:latin typeface="Arial"/>
              <a:ea typeface="Arial"/>
              <a:cs typeface="Arial"/>
              <a:sym typeface="Arial"/>
            </a:endParaRPr>
          </a:p>
        </p:txBody>
      </p:sp>
      <p:sp>
        <p:nvSpPr>
          <p:cNvPr id="504" name="Google Shape;504;p45"/>
          <p:cNvSpPr/>
          <p:nvPr/>
        </p:nvSpPr>
        <p:spPr>
          <a:xfrm rot="-5400000">
            <a:off x="520055" y="47645"/>
            <a:ext cx="325855" cy="363625"/>
          </a:xfrm>
          <a:prstGeom prst="downArrow">
            <a:avLst>
              <a:gd name="adj1" fmla="val 50000"/>
              <a:gd name="adj2" fmla="val 50000"/>
            </a:avLst>
          </a:prstGeom>
          <a:solidFill>
            <a:srgbClr val="7F7F7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5"/>
          <p:cNvSpPr txBox="1"/>
          <p:nvPr/>
        </p:nvSpPr>
        <p:spPr>
          <a:xfrm>
            <a:off x="501165"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2</a:t>
            </a:r>
            <a:endParaRPr sz="1000" b="0" i="0" u="none" strike="noStrike" cap="none">
              <a:solidFill>
                <a:schemeClr val="lt1"/>
              </a:solidFill>
              <a:latin typeface="Arial"/>
              <a:ea typeface="Arial"/>
              <a:cs typeface="Arial"/>
              <a:sym typeface="Arial"/>
            </a:endParaRPr>
          </a:p>
        </p:txBody>
      </p:sp>
      <p:sp>
        <p:nvSpPr>
          <p:cNvPr id="506" name="Google Shape;506;p45"/>
          <p:cNvSpPr/>
          <p:nvPr/>
        </p:nvSpPr>
        <p:spPr>
          <a:xfrm rot="-5400000">
            <a:off x="90312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5"/>
          <p:cNvSpPr txBox="1"/>
          <p:nvPr/>
        </p:nvSpPr>
        <p:spPr>
          <a:xfrm>
            <a:off x="88424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3</a:t>
            </a:r>
            <a:endParaRPr sz="1000" b="0" i="0" u="none" strike="noStrike" cap="none">
              <a:solidFill>
                <a:schemeClr val="lt1"/>
              </a:solidFill>
              <a:latin typeface="Arial"/>
              <a:ea typeface="Arial"/>
              <a:cs typeface="Arial"/>
              <a:sym typeface="Arial"/>
            </a:endParaRPr>
          </a:p>
        </p:txBody>
      </p:sp>
      <p:sp>
        <p:nvSpPr>
          <p:cNvPr id="508" name="Google Shape;508;p45"/>
          <p:cNvSpPr/>
          <p:nvPr/>
        </p:nvSpPr>
        <p:spPr>
          <a:xfrm rot="-5400000">
            <a:off x="128619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txBox="1"/>
          <p:nvPr/>
        </p:nvSpPr>
        <p:spPr>
          <a:xfrm>
            <a:off x="12672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4</a:t>
            </a:r>
            <a:endParaRPr sz="1000" b="0" i="0" u="none" strike="noStrike" cap="none">
              <a:solidFill>
                <a:schemeClr val="lt1"/>
              </a:solidFill>
              <a:latin typeface="Arial"/>
              <a:ea typeface="Arial"/>
              <a:cs typeface="Arial"/>
              <a:sym typeface="Arial"/>
            </a:endParaRPr>
          </a:p>
        </p:txBody>
      </p:sp>
      <p:sp>
        <p:nvSpPr>
          <p:cNvPr id="44" name="Google Shape;427;p26">
            <a:extLst>
              <a:ext uri="{FF2B5EF4-FFF2-40B4-BE49-F238E27FC236}">
                <a16:creationId xmlns:a16="http://schemas.microsoft.com/office/drawing/2014/main" id="{1EBBFF93-76A3-4ED3-9930-97D7F83D50D9}"/>
              </a:ext>
            </a:extLst>
          </p:cNvPr>
          <p:cNvSpPr/>
          <p:nvPr/>
        </p:nvSpPr>
        <p:spPr>
          <a:xfrm>
            <a:off x="5630724" y="1135158"/>
            <a:ext cx="3056058" cy="776069"/>
          </a:xfrm>
          <a:prstGeom prst="rect">
            <a:avLst/>
          </a:prstGeom>
          <a:solidFill>
            <a:srgbClr val="3F3F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200" b="1" dirty="0">
                <a:solidFill>
                  <a:schemeClr val="lt1"/>
                </a:solidFill>
              </a:rPr>
              <a:t>Χώρες που έχουν υλοποιήσει παρόμοιες δράσεις</a:t>
            </a:r>
            <a:endParaRPr sz="1200" b="1" i="0" u="none" strike="noStrike" cap="none" dirty="0">
              <a:solidFill>
                <a:schemeClr val="lt1"/>
              </a:solidFill>
              <a:latin typeface="Arial"/>
              <a:ea typeface="Arial"/>
              <a:cs typeface="Arial"/>
              <a:sym typeface="Arial"/>
            </a:endParaRPr>
          </a:p>
        </p:txBody>
      </p:sp>
      <p:sp>
        <p:nvSpPr>
          <p:cNvPr id="45" name="Google Shape;426;p26">
            <a:extLst>
              <a:ext uri="{FF2B5EF4-FFF2-40B4-BE49-F238E27FC236}">
                <a16:creationId xmlns:a16="http://schemas.microsoft.com/office/drawing/2014/main" id="{39A67A84-7D4D-46F3-9CBD-7CF47ABB115C}"/>
              </a:ext>
            </a:extLst>
          </p:cNvPr>
          <p:cNvSpPr/>
          <p:nvPr/>
        </p:nvSpPr>
        <p:spPr>
          <a:xfrm>
            <a:off x="457218" y="1135158"/>
            <a:ext cx="1318180"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err="1">
                <a:solidFill>
                  <a:schemeClr val="lt1"/>
                </a:solidFill>
                <a:latin typeface="Arial"/>
                <a:ea typeface="Arial"/>
                <a:cs typeface="Arial"/>
                <a:sym typeface="Arial"/>
              </a:rPr>
              <a:t>Περιοχή</a:t>
            </a:r>
            <a:r>
              <a:rPr lang="en-US" sz="1200" b="1" i="0" u="none" strike="noStrike" cap="none" dirty="0">
                <a:solidFill>
                  <a:schemeClr val="lt1"/>
                </a:solidFill>
                <a:latin typeface="Arial"/>
                <a:ea typeface="Arial"/>
                <a:cs typeface="Arial"/>
                <a:sym typeface="Arial"/>
              </a:rPr>
              <a:t> π</a:t>
            </a:r>
            <a:r>
              <a:rPr lang="en-US" sz="1200" b="1" i="0" u="none" strike="noStrike" cap="none" dirty="0" err="1">
                <a:solidFill>
                  <a:schemeClr val="lt1"/>
                </a:solidFill>
                <a:latin typeface="Arial"/>
                <a:ea typeface="Arial"/>
                <a:cs typeface="Arial"/>
                <a:sym typeface="Arial"/>
              </a:rPr>
              <a:t>ρος</a:t>
            </a:r>
            <a:r>
              <a:rPr lang="en-US" sz="1200" b="1" i="0" u="none" strike="noStrike" cap="none" dirty="0">
                <a:solidFill>
                  <a:schemeClr val="lt1"/>
                </a:solidFill>
                <a:latin typeface="Arial"/>
                <a:ea typeface="Arial"/>
                <a:cs typeface="Arial"/>
                <a:sym typeface="Arial"/>
              </a:rPr>
              <a:t> β</a:t>
            </a:r>
            <a:r>
              <a:rPr lang="en-US" sz="1200" b="1" i="0" u="none" strike="noStrike" cap="none" dirty="0" err="1">
                <a:solidFill>
                  <a:schemeClr val="lt1"/>
                </a:solidFill>
                <a:latin typeface="Arial"/>
                <a:ea typeface="Arial"/>
                <a:cs typeface="Arial"/>
                <a:sym typeface="Arial"/>
              </a:rPr>
              <a:t>ελτίωση</a:t>
            </a:r>
            <a:endParaRPr sz="1200" b="1" i="0" u="none" strike="noStrike" cap="none" dirty="0">
              <a:solidFill>
                <a:schemeClr val="lt1"/>
              </a:solidFill>
              <a:latin typeface="Arial"/>
              <a:ea typeface="Arial"/>
              <a:cs typeface="Arial"/>
              <a:sym typeface="Arial"/>
            </a:endParaRPr>
          </a:p>
        </p:txBody>
      </p:sp>
      <p:sp>
        <p:nvSpPr>
          <p:cNvPr id="46" name="Google Shape;427;p26">
            <a:extLst>
              <a:ext uri="{FF2B5EF4-FFF2-40B4-BE49-F238E27FC236}">
                <a16:creationId xmlns:a16="http://schemas.microsoft.com/office/drawing/2014/main" id="{482E52C5-6DB7-44B0-A187-6193A37502CB}"/>
              </a:ext>
            </a:extLst>
          </p:cNvPr>
          <p:cNvSpPr/>
          <p:nvPr/>
        </p:nvSpPr>
        <p:spPr>
          <a:xfrm>
            <a:off x="1851577" y="1135158"/>
            <a:ext cx="3669581"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Δράσεις</a:t>
            </a:r>
            <a:endParaRPr sz="1200" b="1" i="0" u="none" strike="noStrike" cap="none">
              <a:solidFill>
                <a:schemeClr val="lt1"/>
              </a:solidFill>
              <a:latin typeface="Arial"/>
              <a:ea typeface="Arial"/>
              <a:cs typeface="Arial"/>
              <a:sym typeface="Arial"/>
            </a:endParaRPr>
          </a:p>
        </p:txBody>
      </p:sp>
      <p:pic>
        <p:nvPicPr>
          <p:cNvPr id="47" name="Google Shape;428;p26" descr="undefined">
            <a:extLst>
              <a:ext uri="{FF2B5EF4-FFF2-40B4-BE49-F238E27FC236}">
                <a16:creationId xmlns:a16="http://schemas.microsoft.com/office/drawing/2014/main" id="{BC6F5DE2-EC2A-4AD5-8185-AA2A4D2D1086}"/>
              </a:ext>
            </a:extLst>
          </p:cNvPr>
          <p:cNvPicPr preferRelativeResize="0"/>
          <p:nvPr/>
        </p:nvPicPr>
        <p:blipFill rotWithShape="1">
          <a:blip r:embed="rId3">
            <a:alphaModFix/>
          </a:blip>
          <a:srcRect/>
          <a:stretch/>
        </p:blipFill>
        <p:spPr>
          <a:xfrm>
            <a:off x="6530425" y="1581970"/>
            <a:ext cx="397886" cy="312941"/>
          </a:xfrm>
          <a:prstGeom prst="rect">
            <a:avLst/>
          </a:prstGeom>
          <a:noFill/>
          <a:ln>
            <a:noFill/>
          </a:ln>
        </p:spPr>
      </p:pic>
      <p:pic>
        <p:nvPicPr>
          <p:cNvPr id="48" name="Google Shape;429;p26" descr="Flag of Belgium | Britannica">
            <a:extLst>
              <a:ext uri="{FF2B5EF4-FFF2-40B4-BE49-F238E27FC236}">
                <a16:creationId xmlns:a16="http://schemas.microsoft.com/office/drawing/2014/main" id="{77FB2A39-3035-4330-B56C-D5AEF9BD05DA}"/>
              </a:ext>
            </a:extLst>
          </p:cNvPr>
          <p:cNvPicPr preferRelativeResize="0"/>
          <p:nvPr/>
        </p:nvPicPr>
        <p:blipFill rotWithShape="1">
          <a:blip r:embed="rId4">
            <a:alphaModFix/>
          </a:blip>
          <a:srcRect t="23100"/>
          <a:stretch/>
        </p:blipFill>
        <p:spPr>
          <a:xfrm>
            <a:off x="7309929" y="1581970"/>
            <a:ext cx="397886" cy="312941"/>
          </a:xfrm>
          <a:prstGeom prst="rect">
            <a:avLst/>
          </a:prstGeom>
          <a:noFill/>
          <a:ln>
            <a:noFill/>
          </a:ln>
        </p:spPr>
      </p:pic>
      <p:pic>
        <p:nvPicPr>
          <p:cNvPr id="49" name="Google Shape;430;p26" descr="undefined">
            <a:extLst>
              <a:ext uri="{FF2B5EF4-FFF2-40B4-BE49-F238E27FC236}">
                <a16:creationId xmlns:a16="http://schemas.microsoft.com/office/drawing/2014/main" id="{FF238D42-14A0-45E1-973D-56DB51043D37}"/>
              </a:ext>
            </a:extLst>
          </p:cNvPr>
          <p:cNvPicPr preferRelativeResize="0"/>
          <p:nvPr/>
        </p:nvPicPr>
        <p:blipFill rotWithShape="1">
          <a:blip r:embed="rId5">
            <a:alphaModFix/>
          </a:blip>
          <a:srcRect r="33899"/>
          <a:stretch/>
        </p:blipFill>
        <p:spPr>
          <a:xfrm>
            <a:off x="8089433" y="1581970"/>
            <a:ext cx="397886" cy="312941"/>
          </a:xfrm>
          <a:prstGeom prst="rect">
            <a:avLst/>
          </a:prstGeom>
          <a:noFill/>
          <a:ln>
            <a:noFill/>
          </a:ln>
        </p:spPr>
      </p:pic>
      <p:pic>
        <p:nvPicPr>
          <p:cNvPr id="51" name="Google Shape;445;p26" descr="United Kingdom - Wikipedia">
            <a:extLst>
              <a:ext uri="{FF2B5EF4-FFF2-40B4-BE49-F238E27FC236}">
                <a16:creationId xmlns:a16="http://schemas.microsoft.com/office/drawing/2014/main" id="{2AAB6757-8741-494B-AFE2-AB8E8F8AA606}"/>
              </a:ext>
            </a:extLst>
          </p:cNvPr>
          <p:cNvPicPr preferRelativeResize="0"/>
          <p:nvPr/>
        </p:nvPicPr>
        <p:blipFill rotWithShape="1">
          <a:blip r:embed="rId6">
            <a:alphaModFix/>
          </a:blip>
          <a:srcRect/>
          <a:stretch/>
        </p:blipFill>
        <p:spPr>
          <a:xfrm>
            <a:off x="5756348" y="1584535"/>
            <a:ext cx="397071" cy="3129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E0EAFBE-7E93-4783-A7CA-3E0BB102801E}"/>
              </a:ext>
            </a:extLst>
          </p:cNvPr>
          <p:cNvGraphicFramePr>
            <a:graphicFrameLocks noChangeAspect="1"/>
          </p:cNvGraphicFramePr>
          <p:nvPr>
            <p:custDataLst>
              <p:tags r:id="rId2"/>
            </p:custDataLst>
            <p:extLst>
              <p:ext uri="{D42A27DB-BD31-4B8C-83A1-F6EECF244321}">
                <p14:modId xmlns:p14="http://schemas.microsoft.com/office/powerpoint/2010/main" val="3428800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15" name="Google Shape;515;p46"/>
          <p:cNvSpPr txBox="1">
            <a:spLocks noGrp="1"/>
          </p:cNvSpPr>
          <p:nvPr>
            <p:ph type="title"/>
          </p:nvPr>
        </p:nvSpPr>
        <p:spPr>
          <a:xfrm>
            <a:off x="457199" y="457200"/>
            <a:ext cx="8469083"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dirty="0"/>
              <a:t>Η α</a:t>
            </a:r>
            <a:r>
              <a:rPr lang="en-US" dirty="0" err="1"/>
              <a:t>νά</a:t>
            </a:r>
            <a:r>
              <a:rPr lang="en-US" dirty="0"/>
              <a:t>πτυξη σαφών προτύπων, κανονισμών και κατευθυντήριων γραμμών μπορεί να θέσει τα θεμέλια για ένα ελκυστικό </a:t>
            </a:r>
            <a:r>
              <a:rPr lang="el-GR" dirty="0"/>
              <a:t>κανονιστικό </a:t>
            </a:r>
            <a:r>
              <a:rPr lang="en-US" dirty="0"/>
              <a:t>πλα</a:t>
            </a:r>
            <a:r>
              <a:rPr lang="en-US" dirty="0" err="1"/>
              <a:t>ίσιο</a:t>
            </a:r>
            <a:endParaRPr dirty="0"/>
          </a:p>
        </p:txBody>
      </p:sp>
      <p:sp>
        <p:nvSpPr>
          <p:cNvPr id="516" name="Google Shape;516;p46"/>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14</a:t>
            </a:fld>
            <a:endParaRPr/>
          </a:p>
        </p:txBody>
      </p:sp>
      <p:sp>
        <p:nvSpPr>
          <p:cNvPr id="517" name="Google Shape;517;p46"/>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Clinical Trials in Poland – Key Challenges, docmed.gr, Clinical Research Footprint and Strategic Plan to Promote Clinical Trials in Belgium, Recent developments on clinical trials in Belgium</a:t>
            </a:r>
            <a:endParaRPr/>
          </a:p>
        </p:txBody>
      </p:sp>
      <p:cxnSp>
        <p:nvCxnSpPr>
          <p:cNvPr id="521" name="Google Shape;521;p46"/>
          <p:cNvCxnSpPr/>
          <p:nvPr/>
        </p:nvCxnSpPr>
        <p:spPr>
          <a:xfrm>
            <a:off x="6339616" y="1443831"/>
            <a:ext cx="0" cy="4572000"/>
          </a:xfrm>
          <a:prstGeom prst="straightConnector1">
            <a:avLst/>
          </a:prstGeom>
          <a:noFill/>
          <a:ln w="9525" cap="flat" cmpd="sng">
            <a:solidFill>
              <a:srgbClr val="7F7F7F"/>
            </a:solidFill>
            <a:prstDash val="dash"/>
            <a:round/>
            <a:headEnd type="none" w="sm" len="sm"/>
            <a:tailEnd type="none" w="sm" len="sm"/>
          </a:ln>
        </p:spPr>
      </p:cxnSp>
      <p:cxnSp>
        <p:nvCxnSpPr>
          <p:cNvPr id="522" name="Google Shape;522;p46"/>
          <p:cNvCxnSpPr/>
          <p:nvPr/>
        </p:nvCxnSpPr>
        <p:spPr>
          <a:xfrm>
            <a:off x="7119120" y="1443831"/>
            <a:ext cx="0" cy="4572000"/>
          </a:xfrm>
          <a:prstGeom prst="straightConnector1">
            <a:avLst/>
          </a:prstGeom>
          <a:noFill/>
          <a:ln w="9525" cap="flat" cmpd="sng">
            <a:solidFill>
              <a:srgbClr val="7F7F7F"/>
            </a:solidFill>
            <a:prstDash val="dash"/>
            <a:round/>
            <a:headEnd type="none" w="sm" len="sm"/>
            <a:tailEnd type="none" w="sm" len="sm"/>
          </a:ln>
        </p:spPr>
      </p:cxnSp>
      <p:cxnSp>
        <p:nvCxnSpPr>
          <p:cNvPr id="523" name="Google Shape;523;p46"/>
          <p:cNvCxnSpPr/>
          <p:nvPr/>
        </p:nvCxnSpPr>
        <p:spPr>
          <a:xfrm>
            <a:off x="7898624" y="1443831"/>
            <a:ext cx="0" cy="4572000"/>
          </a:xfrm>
          <a:prstGeom prst="straightConnector1">
            <a:avLst/>
          </a:prstGeom>
          <a:noFill/>
          <a:ln w="9525" cap="flat" cmpd="sng">
            <a:solidFill>
              <a:srgbClr val="7F7F7F"/>
            </a:solidFill>
            <a:prstDash val="dash"/>
            <a:round/>
            <a:headEnd type="none" w="sm" len="sm"/>
            <a:tailEnd type="none" w="sm" len="sm"/>
          </a:ln>
        </p:spPr>
      </p:cxnSp>
      <p:grpSp>
        <p:nvGrpSpPr>
          <p:cNvPr id="524" name="Google Shape;524;p46"/>
          <p:cNvGrpSpPr/>
          <p:nvPr/>
        </p:nvGrpSpPr>
        <p:grpSpPr>
          <a:xfrm>
            <a:off x="1862428" y="2030266"/>
            <a:ext cx="6824372" cy="698812"/>
            <a:chOff x="1862428" y="1997608"/>
            <a:chExt cx="6824372" cy="698812"/>
          </a:xfrm>
        </p:grpSpPr>
        <p:sp>
          <p:nvSpPr>
            <p:cNvPr id="525" name="Google Shape;525;p46"/>
            <p:cNvSpPr txBox="1"/>
            <p:nvPr/>
          </p:nvSpPr>
          <p:spPr>
            <a:xfrm>
              <a:off x="5006369" y="2186813"/>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26" name="Google Shape;526;p46"/>
            <p:cNvSpPr/>
            <p:nvPr/>
          </p:nvSpPr>
          <p:spPr>
            <a:xfrm>
              <a:off x="1862428" y="1997608"/>
              <a:ext cx="3669581" cy="698812"/>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Προώθηση μιας εναρμονισμένης εφαρμογής της νομοθεσίας</a:t>
              </a:r>
              <a:endParaRPr sz="1400" b="0" i="0" u="none" strike="noStrike" cap="none">
                <a:solidFill>
                  <a:srgbClr val="000000"/>
                </a:solidFill>
                <a:latin typeface="Arial"/>
                <a:ea typeface="Arial"/>
                <a:cs typeface="Arial"/>
                <a:sym typeface="Arial"/>
              </a:endParaRPr>
            </a:p>
          </p:txBody>
        </p:sp>
        <p:sp>
          <p:nvSpPr>
            <p:cNvPr id="527" name="Google Shape;527;p46"/>
            <p:cNvSpPr/>
            <p:nvPr/>
          </p:nvSpPr>
          <p:spPr>
            <a:xfrm>
              <a:off x="7430114" y="2242651"/>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530" name="Google Shape;530;p46"/>
          <p:cNvSpPr/>
          <p:nvPr/>
        </p:nvSpPr>
        <p:spPr>
          <a:xfrm>
            <a:off x="455373" y="2030790"/>
            <a:ext cx="1318175" cy="3883216"/>
          </a:xfrm>
          <a:prstGeom prst="rect">
            <a:avLst/>
          </a:prstGeom>
          <a:solidFill>
            <a:srgbClr val="D93954"/>
          </a:solidFill>
          <a:ln w="28575" cap="flat" cmpd="sng">
            <a:solidFill>
              <a:srgbClr val="D93954"/>
            </a:solidFill>
            <a:prstDash val="solid"/>
            <a:round/>
            <a:headEnd type="none" w="sm" len="sm"/>
            <a:tailEnd type="none" w="sm" len="sm"/>
          </a:ln>
        </p:spPr>
        <p:txBody>
          <a:bodyPr spcFirstLastPara="1" wrap="square" lIns="91425" tIns="61550" rIns="91425" bIns="6155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Ρυθμιστικό πλαίσιο και διαδικασίες</a:t>
            </a:r>
            <a:endParaRPr sz="1200" b="1" i="0" u="none" strike="noStrike" cap="none">
              <a:solidFill>
                <a:srgbClr val="000000"/>
              </a:solidFill>
              <a:latin typeface="Arial"/>
              <a:ea typeface="Arial"/>
              <a:cs typeface="Arial"/>
              <a:sym typeface="Arial"/>
            </a:endParaRPr>
          </a:p>
        </p:txBody>
      </p:sp>
      <p:grpSp>
        <p:nvGrpSpPr>
          <p:cNvPr id="531" name="Google Shape;531;p46"/>
          <p:cNvGrpSpPr/>
          <p:nvPr/>
        </p:nvGrpSpPr>
        <p:grpSpPr>
          <a:xfrm>
            <a:off x="1862428" y="3735322"/>
            <a:ext cx="6824372" cy="768693"/>
            <a:chOff x="1862428" y="3716743"/>
            <a:chExt cx="6824372" cy="768693"/>
          </a:xfrm>
        </p:grpSpPr>
        <p:sp>
          <p:nvSpPr>
            <p:cNvPr id="532" name="Google Shape;532;p46"/>
            <p:cNvSpPr txBox="1"/>
            <p:nvPr/>
          </p:nvSpPr>
          <p:spPr>
            <a:xfrm>
              <a:off x="5006369" y="3940888"/>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3" name="Google Shape;533;p46"/>
            <p:cNvSpPr/>
            <p:nvPr/>
          </p:nvSpPr>
          <p:spPr>
            <a:xfrm>
              <a:off x="1862428" y="3716743"/>
              <a:ext cx="3669581" cy="768693"/>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Προώθηση της συνεργασίας μεταξύ βιομηχανίας, ακαδημαϊκού τομέα και δημοσίων αρχών</a:t>
              </a:r>
              <a:endParaRPr sz="1400" b="0" i="0" u="none" strike="noStrike" cap="none">
                <a:solidFill>
                  <a:srgbClr val="000000"/>
                </a:solidFill>
                <a:latin typeface="Arial"/>
                <a:ea typeface="Arial"/>
                <a:cs typeface="Arial"/>
                <a:sym typeface="Arial"/>
              </a:endParaRPr>
            </a:p>
          </p:txBody>
        </p:sp>
        <p:sp>
          <p:nvSpPr>
            <p:cNvPr id="534" name="Google Shape;534;p46"/>
            <p:cNvSpPr/>
            <p:nvPr/>
          </p:nvSpPr>
          <p:spPr>
            <a:xfrm>
              <a:off x="7430114" y="3996726"/>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5" name="Google Shape;535;p46"/>
            <p:cNvSpPr/>
            <p:nvPr/>
          </p:nvSpPr>
          <p:spPr>
            <a:xfrm>
              <a:off x="6650610" y="3996726"/>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536" name="Google Shape;536;p46"/>
          <p:cNvGrpSpPr/>
          <p:nvPr/>
        </p:nvGrpSpPr>
        <p:grpSpPr>
          <a:xfrm>
            <a:off x="1862428" y="2882794"/>
            <a:ext cx="6824372" cy="698812"/>
            <a:chOff x="1862428" y="2873782"/>
            <a:chExt cx="6824372" cy="698812"/>
          </a:xfrm>
        </p:grpSpPr>
        <p:sp>
          <p:nvSpPr>
            <p:cNvPr id="537" name="Google Shape;537;p46"/>
            <p:cNvSpPr txBox="1"/>
            <p:nvPr/>
          </p:nvSpPr>
          <p:spPr>
            <a:xfrm>
              <a:off x="5006369" y="3062987"/>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8" name="Google Shape;538;p46"/>
            <p:cNvSpPr/>
            <p:nvPr/>
          </p:nvSpPr>
          <p:spPr>
            <a:xfrm>
              <a:off x="1862428" y="2873782"/>
              <a:ext cx="3669581" cy="698812"/>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Δημιουργία ενός κεντρικού σημείου πρόσβασης για ερωτήσεις που αφορούν στο κανονιστικό πλαίσιο</a:t>
              </a:r>
              <a:endParaRPr sz="1400" b="0" i="0" u="none" strike="noStrike" cap="none">
                <a:solidFill>
                  <a:srgbClr val="000000"/>
                </a:solidFill>
                <a:latin typeface="Arial"/>
                <a:ea typeface="Arial"/>
                <a:cs typeface="Arial"/>
                <a:sym typeface="Arial"/>
              </a:endParaRPr>
            </a:p>
          </p:txBody>
        </p:sp>
        <p:sp>
          <p:nvSpPr>
            <p:cNvPr id="539" name="Google Shape;539;p46"/>
            <p:cNvSpPr/>
            <p:nvPr/>
          </p:nvSpPr>
          <p:spPr>
            <a:xfrm>
              <a:off x="6650610" y="3118825"/>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40" name="Google Shape;540;p46"/>
            <p:cNvSpPr/>
            <p:nvPr/>
          </p:nvSpPr>
          <p:spPr>
            <a:xfrm>
              <a:off x="7430114" y="3112953"/>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541" name="Google Shape;541;p46"/>
          <p:cNvGrpSpPr/>
          <p:nvPr/>
        </p:nvGrpSpPr>
        <p:grpSpPr>
          <a:xfrm>
            <a:off x="1851578" y="4631480"/>
            <a:ext cx="6835222" cy="577531"/>
            <a:chOff x="1851578" y="5908745"/>
            <a:chExt cx="6835222" cy="577531"/>
          </a:xfrm>
        </p:grpSpPr>
        <p:sp>
          <p:nvSpPr>
            <p:cNvPr id="542" name="Google Shape;542;p46"/>
            <p:cNvSpPr txBox="1"/>
            <p:nvPr/>
          </p:nvSpPr>
          <p:spPr>
            <a:xfrm>
              <a:off x="5006369" y="6037309"/>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43" name="Google Shape;543;p46"/>
            <p:cNvSpPr/>
            <p:nvPr/>
          </p:nvSpPr>
          <p:spPr>
            <a:xfrm>
              <a:off x="1851578" y="5908745"/>
              <a:ext cx="3680431" cy="577531"/>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Οργάνωση γραφείων ή σημείων επαφής μέσα στα νοσοκομεία που να αφορούν αποκλειστικά στις Κλινικές Μελέτες</a:t>
              </a:r>
              <a:endParaRPr sz="1400" b="0" i="0" u="none" strike="noStrike" cap="none">
                <a:solidFill>
                  <a:srgbClr val="000000"/>
                </a:solidFill>
                <a:latin typeface="Arial"/>
                <a:ea typeface="Arial"/>
                <a:cs typeface="Arial"/>
                <a:sym typeface="Arial"/>
              </a:endParaRPr>
            </a:p>
          </p:txBody>
        </p:sp>
        <p:sp>
          <p:nvSpPr>
            <p:cNvPr id="544" name="Google Shape;544;p46"/>
            <p:cNvSpPr/>
            <p:nvPr/>
          </p:nvSpPr>
          <p:spPr>
            <a:xfrm>
              <a:off x="7435529" y="6093147"/>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545" name="Google Shape;545;p46"/>
          <p:cNvGrpSpPr/>
          <p:nvPr/>
        </p:nvGrpSpPr>
        <p:grpSpPr>
          <a:xfrm>
            <a:off x="1851578" y="5336475"/>
            <a:ext cx="6835222" cy="577531"/>
            <a:chOff x="1851578" y="2435587"/>
            <a:chExt cx="6835222" cy="577531"/>
          </a:xfrm>
        </p:grpSpPr>
        <p:sp>
          <p:nvSpPr>
            <p:cNvPr id="546" name="Google Shape;546;p46"/>
            <p:cNvSpPr txBox="1"/>
            <p:nvPr/>
          </p:nvSpPr>
          <p:spPr>
            <a:xfrm>
              <a:off x="5006369" y="2564151"/>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47" name="Google Shape;547;p46"/>
            <p:cNvSpPr/>
            <p:nvPr/>
          </p:nvSpPr>
          <p:spPr>
            <a:xfrm>
              <a:off x="1851578" y="2435587"/>
              <a:ext cx="3680431" cy="577531"/>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231F20"/>
                  </a:solidFill>
                  <a:latin typeface="Arial"/>
                  <a:ea typeface="Arial"/>
                  <a:cs typeface="Arial"/>
                  <a:sym typeface="Arial"/>
                </a:rPr>
                <a:t>Θέσπιση δεικτών/ μετρήσιμων στόχων για την παρακολούθηση της απόδοσης των νοσοκομείων στις Κλινικές </a:t>
              </a:r>
              <a:r>
                <a:rPr lang="en-US" sz="1100">
                  <a:solidFill>
                    <a:srgbClr val="262626"/>
                  </a:solidFill>
                </a:rPr>
                <a:t>Μελέτες</a:t>
              </a:r>
              <a:endParaRPr sz="1400" b="0" i="0" u="none" strike="noStrike" cap="none">
                <a:solidFill>
                  <a:srgbClr val="000000"/>
                </a:solidFill>
                <a:latin typeface="Arial"/>
                <a:ea typeface="Arial"/>
                <a:cs typeface="Arial"/>
                <a:sym typeface="Arial"/>
              </a:endParaRPr>
            </a:p>
          </p:txBody>
        </p:sp>
      </p:grpSp>
      <p:sp>
        <p:nvSpPr>
          <p:cNvPr id="548" name="Google Shape;548;p46"/>
          <p:cNvSpPr/>
          <p:nvPr/>
        </p:nvSpPr>
        <p:spPr>
          <a:xfrm>
            <a:off x="5877724" y="5507188"/>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49" name="Google Shape;549;p46"/>
          <p:cNvSpPr/>
          <p:nvPr/>
        </p:nvSpPr>
        <p:spPr>
          <a:xfrm rot="-5400000">
            <a:off x="13698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6"/>
          <p:cNvSpPr txBox="1"/>
          <p:nvPr/>
        </p:nvSpPr>
        <p:spPr>
          <a:xfrm>
            <a:off x="1180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1</a:t>
            </a:r>
            <a:endParaRPr sz="1000" b="0" i="0" u="none" strike="noStrike" cap="none">
              <a:solidFill>
                <a:schemeClr val="lt1"/>
              </a:solidFill>
              <a:latin typeface="Arial"/>
              <a:ea typeface="Arial"/>
              <a:cs typeface="Arial"/>
              <a:sym typeface="Arial"/>
            </a:endParaRPr>
          </a:p>
        </p:txBody>
      </p:sp>
      <p:sp>
        <p:nvSpPr>
          <p:cNvPr id="551" name="Google Shape;551;p46"/>
          <p:cNvSpPr/>
          <p:nvPr/>
        </p:nvSpPr>
        <p:spPr>
          <a:xfrm rot="-5400000">
            <a:off x="52005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6"/>
          <p:cNvSpPr txBox="1"/>
          <p:nvPr/>
        </p:nvSpPr>
        <p:spPr>
          <a:xfrm>
            <a:off x="501165"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2</a:t>
            </a:r>
            <a:endParaRPr sz="1000" b="0" i="0" u="none" strike="noStrike" cap="none">
              <a:solidFill>
                <a:schemeClr val="lt1"/>
              </a:solidFill>
              <a:latin typeface="Arial"/>
              <a:ea typeface="Arial"/>
              <a:cs typeface="Arial"/>
              <a:sym typeface="Arial"/>
            </a:endParaRPr>
          </a:p>
        </p:txBody>
      </p:sp>
      <p:sp>
        <p:nvSpPr>
          <p:cNvPr id="553" name="Google Shape;553;p46"/>
          <p:cNvSpPr/>
          <p:nvPr/>
        </p:nvSpPr>
        <p:spPr>
          <a:xfrm rot="-5400000">
            <a:off x="903125" y="47645"/>
            <a:ext cx="325855" cy="363625"/>
          </a:xfrm>
          <a:prstGeom prst="downArrow">
            <a:avLst>
              <a:gd name="adj1" fmla="val 50000"/>
              <a:gd name="adj2" fmla="val 50000"/>
            </a:avLst>
          </a:prstGeom>
          <a:solidFill>
            <a:srgbClr val="7F7F7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6"/>
          <p:cNvSpPr txBox="1"/>
          <p:nvPr/>
        </p:nvSpPr>
        <p:spPr>
          <a:xfrm>
            <a:off x="88424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3</a:t>
            </a:r>
            <a:endParaRPr sz="1000" b="0" i="0" u="none" strike="noStrike" cap="none">
              <a:solidFill>
                <a:schemeClr val="lt1"/>
              </a:solidFill>
              <a:latin typeface="Arial"/>
              <a:ea typeface="Arial"/>
              <a:cs typeface="Arial"/>
              <a:sym typeface="Arial"/>
            </a:endParaRPr>
          </a:p>
        </p:txBody>
      </p:sp>
      <p:sp>
        <p:nvSpPr>
          <p:cNvPr id="555" name="Google Shape;555;p46"/>
          <p:cNvSpPr/>
          <p:nvPr/>
        </p:nvSpPr>
        <p:spPr>
          <a:xfrm rot="-5400000">
            <a:off x="1286195" y="47645"/>
            <a:ext cx="325855" cy="363625"/>
          </a:xfrm>
          <a:prstGeom prst="downArrow">
            <a:avLst>
              <a:gd name="adj1" fmla="val 50000"/>
              <a:gd name="adj2" fmla="val 50000"/>
            </a:avLst>
          </a:prstGeom>
          <a:solidFill>
            <a:srgbClr val="D8D8D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6"/>
          <p:cNvSpPr txBox="1"/>
          <p:nvPr/>
        </p:nvSpPr>
        <p:spPr>
          <a:xfrm>
            <a:off x="12672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4</a:t>
            </a:r>
            <a:endParaRPr sz="1000" b="0" i="0" u="none" strike="noStrike" cap="none">
              <a:solidFill>
                <a:schemeClr val="lt1"/>
              </a:solidFill>
              <a:latin typeface="Arial"/>
              <a:ea typeface="Arial"/>
              <a:cs typeface="Arial"/>
              <a:sym typeface="Arial"/>
            </a:endParaRPr>
          </a:p>
        </p:txBody>
      </p:sp>
      <p:sp>
        <p:nvSpPr>
          <p:cNvPr id="47" name="Google Shape;427;p26">
            <a:extLst>
              <a:ext uri="{FF2B5EF4-FFF2-40B4-BE49-F238E27FC236}">
                <a16:creationId xmlns:a16="http://schemas.microsoft.com/office/drawing/2014/main" id="{F4E42255-E6E6-47A4-B085-9381F774884D}"/>
              </a:ext>
            </a:extLst>
          </p:cNvPr>
          <p:cNvSpPr/>
          <p:nvPr/>
        </p:nvSpPr>
        <p:spPr>
          <a:xfrm>
            <a:off x="5630724" y="1135158"/>
            <a:ext cx="3056058" cy="776069"/>
          </a:xfrm>
          <a:prstGeom prst="rect">
            <a:avLst/>
          </a:prstGeom>
          <a:solidFill>
            <a:srgbClr val="3F3F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200" b="1" dirty="0">
                <a:solidFill>
                  <a:schemeClr val="lt1"/>
                </a:solidFill>
              </a:rPr>
              <a:t>Χώρες που έχουν υλοποιήσει παρόμοιες δράσεις</a:t>
            </a:r>
            <a:endParaRPr sz="1200" b="1" i="0" u="none" strike="noStrike" cap="none" dirty="0">
              <a:solidFill>
                <a:schemeClr val="lt1"/>
              </a:solidFill>
              <a:latin typeface="Arial"/>
              <a:ea typeface="Arial"/>
              <a:cs typeface="Arial"/>
              <a:sym typeface="Arial"/>
            </a:endParaRPr>
          </a:p>
        </p:txBody>
      </p:sp>
      <p:sp>
        <p:nvSpPr>
          <p:cNvPr id="48" name="Google Shape;426;p26">
            <a:extLst>
              <a:ext uri="{FF2B5EF4-FFF2-40B4-BE49-F238E27FC236}">
                <a16:creationId xmlns:a16="http://schemas.microsoft.com/office/drawing/2014/main" id="{C9FFA653-8602-4C27-9AF6-FA1038E6A273}"/>
              </a:ext>
            </a:extLst>
          </p:cNvPr>
          <p:cNvSpPr/>
          <p:nvPr/>
        </p:nvSpPr>
        <p:spPr>
          <a:xfrm>
            <a:off x="457218" y="1135158"/>
            <a:ext cx="1318180"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err="1">
                <a:solidFill>
                  <a:schemeClr val="lt1"/>
                </a:solidFill>
                <a:latin typeface="Arial"/>
                <a:ea typeface="Arial"/>
                <a:cs typeface="Arial"/>
                <a:sym typeface="Arial"/>
              </a:rPr>
              <a:t>Περιοχή</a:t>
            </a:r>
            <a:r>
              <a:rPr lang="en-US" sz="1200" b="1" i="0" u="none" strike="noStrike" cap="none" dirty="0">
                <a:solidFill>
                  <a:schemeClr val="lt1"/>
                </a:solidFill>
                <a:latin typeface="Arial"/>
                <a:ea typeface="Arial"/>
                <a:cs typeface="Arial"/>
                <a:sym typeface="Arial"/>
              </a:rPr>
              <a:t> π</a:t>
            </a:r>
            <a:r>
              <a:rPr lang="en-US" sz="1200" b="1" i="0" u="none" strike="noStrike" cap="none" dirty="0" err="1">
                <a:solidFill>
                  <a:schemeClr val="lt1"/>
                </a:solidFill>
                <a:latin typeface="Arial"/>
                <a:ea typeface="Arial"/>
                <a:cs typeface="Arial"/>
                <a:sym typeface="Arial"/>
              </a:rPr>
              <a:t>ρος</a:t>
            </a:r>
            <a:r>
              <a:rPr lang="en-US" sz="1200" b="1" i="0" u="none" strike="noStrike" cap="none" dirty="0">
                <a:solidFill>
                  <a:schemeClr val="lt1"/>
                </a:solidFill>
                <a:latin typeface="Arial"/>
                <a:ea typeface="Arial"/>
                <a:cs typeface="Arial"/>
                <a:sym typeface="Arial"/>
              </a:rPr>
              <a:t> β</a:t>
            </a:r>
            <a:r>
              <a:rPr lang="en-US" sz="1200" b="1" i="0" u="none" strike="noStrike" cap="none" dirty="0" err="1">
                <a:solidFill>
                  <a:schemeClr val="lt1"/>
                </a:solidFill>
                <a:latin typeface="Arial"/>
                <a:ea typeface="Arial"/>
                <a:cs typeface="Arial"/>
                <a:sym typeface="Arial"/>
              </a:rPr>
              <a:t>ελτίωση</a:t>
            </a:r>
            <a:endParaRPr sz="1200" b="1" i="0" u="none" strike="noStrike" cap="none" dirty="0">
              <a:solidFill>
                <a:schemeClr val="lt1"/>
              </a:solidFill>
              <a:latin typeface="Arial"/>
              <a:ea typeface="Arial"/>
              <a:cs typeface="Arial"/>
              <a:sym typeface="Arial"/>
            </a:endParaRPr>
          </a:p>
        </p:txBody>
      </p:sp>
      <p:sp>
        <p:nvSpPr>
          <p:cNvPr id="49" name="Google Shape;427;p26">
            <a:extLst>
              <a:ext uri="{FF2B5EF4-FFF2-40B4-BE49-F238E27FC236}">
                <a16:creationId xmlns:a16="http://schemas.microsoft.com/office/drawing/2014/main" id="{D3C56FF1-5997-4632-A130-FF824AB1876C}"/>
              </a:ext>
            </a:extLst>
          </p:cNvPr>
          <p:cNvSpPr/>
          <p:nvPr/>
        </p:nvSpPr>
        <p:spPr>
          <a:xfrm>
            <a:off x="1851577" y="1135158"/>
            <a:ext cx="3669581"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Δράσεις</a:t>
            </a:r>
            <a:endParaRPr sz="1200" b="1" i="0" u="none" strike="noStrike" cap="none">
              <a:solidFill>
                <a:schemeClr val="lt1"/>
              </a:solidFill>
              <a:latin typeface="Arial"/>
              <a:ea typeface="Arial"/>
              <a:cs typeface="Arial"/>
              <a:sym typeface="Arial"/>
            </a:endParaRPr>
          </a:p>
        </p:txBody>
      </p:sp>
      <p:pic>
        <p:nvPicPr>
          <p:cNvPr id="50" name="Google Shape;428;p26" descr="undefined">
            <a:extLst>
              <a:ext uri="{FF2B5EF4-FFF2-40B4-BE49-F238E27FC236}">
                <a16:creationId xmlns:a16="http://schemas.microsoft.com/office/drawing/2014/main" id="{C934F2FE-A33E-4467-B68F-233A12B98681}"/>
              </a:ext>
            </a:extLst>
          </p:cNvPr>
          <p:cNvPicPr preferRelativeResize="0"/>
          <p:nvPr/>
        </p:nvPicPr>
        <p:blipFill rotWithShape="1">
          <a:blip r:embed="rId7">
            <a:alphaModFix/>
          </a:blip>
          <a:srcRect/>
          <a:stretch/>
        </p:blipFill>
        <p:spPr>
          <a:xfrm>
            <a:off x="6530425" y="1581970"/>
            <a:ext cx="397886" cy="312941"/>
          </a:xfrm>
          <a:prstGeom prst="rect">
            <a:avLst/>
          </a:prstGeom>
          <a:noFill/>
          <a:ln>
            <a:noFill/>
          </a:ln>
        </p:spPr>
      </p:pic>
      <p:pic>
        <p:nvPicPr>
          <p:cNvPr id="51" name="Google Shape;429;p26" descr="Flag of Belgium | Britannica">
            <a:extLst>
              <a:ext uri="{FF2B5EF4-FFF2-40B4-BE49-F238E27FC236}">
                <a16:creationId xmlns:a16="http://schemas.microsoft.com/office/drawing/2014/main" id="{DBCDD9C9-8F3D-4CE5-B752-3D6C38348BB4}"/>
              </a:ext>
            </a:extLst>
          </p:cNvPr>
          <p:cNvPicPr preferRelativeResize="0"/>
          <p:nvPr/>
        </p:nvPicPr>
        <p:blipFill rotWithShape="1">
          <a:blip r:embed="rId8">
            <a:alphaModFix/>
          </a:blip>
          <a:srcRect t="23100"/>
          <a:stretch/>
        </p:blipFill>
        <p:spPr>
          <a:xfrm>
            <a:off x="7309929" y="1581970"/>
            <a:ext cx="397886" cy="312941"/>
          </a:xfrm>
          <a:prstGeom prst="rect">
            <a:avLst/>
          </a:prstGeom>
          <a:noFill/>
          <a:ln>
            <a:noFill/>
          </a:ln>
        </p:spPr>
      </p:pic>
      <p:pic>
        <p:nvPicPr>
          <p:cNvPr id="52" name="Google Shape;430;p26" descr="undefined">
            <a:extLst>
              <a:ext uri="{FF2B5EF4-FFF2-40B4-BE49-F238E27FC236}">
                <a16:creationId xmlns:a16="http://schemas.microsoft.com/office/drawing/2014/main" id="{D2C231B4-BA46-4B8D-8D6B-95B54F9F0109}"/>
              </a:ext>
            </a:extLst>
          </p:cNvPr>
          <p:cNvPicPr preferRelativeResize="0"/>
          <p:nvPr/>
        </p:nvPicPr>
        <p:blipFill rotWithShape="1">
          <a:blip r:embed="rId9">
            <a:alphaModFix/>
          </a:blip>
          <a:srcRect r="33899"/>
          <a:stretch/>
        </p:blipFill>
        <p:spPr>
          <a:xfrm>
            <a:off x="8089433" y="1581970"/>
            <a:ext cx="397886" cy="312941"/>
          </a:xfrm>
          <a:prstGeom prst="rect">
            <a:avLst/>
          </a:prstGeom>
          <a:noFill/>
          <a:ln>
            <a:noFill/>
          </a:ln>
        </p:spPr>
      </p:pic>
      <p:pic>
        <p:nvPicPr>
          <p:cNvPr id="53" name="Google Shape;445;p26" descr="United Kingdom - Wikipedia">
            <a:extLst>
              <a:ext uri="{FF2B5EF4-FFF2-40B4-BE49-F238E27FC236}">
                <a16:creationId xmlns:a16="http://schemas.microsoft.com/office/drawing/2014/main" id="{D20E828C-B28F-42E1-BE16-83868904C1C3}"/>
              </a:ext>
            </a:extLst>
          </p:cNvPr>
          <p:cNvPicPr preferRelativeResize="0"/>
          <p:nvPr/>
        </p:nvPicPr>
        <p:blipFill rotWithShape="1">
          <a:blip r:embed="rId10">
            <a:alphaModFix/>
          </a:blip>
          <a:srcRect/>
          <a:stretch/>
        </p:blipFill>
        <p:spPr>
          <a:xfrm>
            <a:off x="5756348" y="1584535"/>
            <a:ext cx="397071" cy="3129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7"/>
          <p:cNvSpPr txBox="1">
            <a:spLocks noGrp="1"/>
          </p:cNvSpPr>
          <p:nvPr>
            <p:ph type="title"/>
          </p:nvPr>
        </p:nvSpPr>
        <p:spPr>
          <a:xfrm>
            <a:off x="457200" y="457200"/>
            <a:ext cx="8414651"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θέσπιση ενός ευνοϊκότερου περιβάλλοντος διεξαγωγής ΚΜ θα μπορούσε να προσελκύσει φαρμακευτικές εταιρείες και πιθανούς επενδυτές</a:t>
            </a:r>
            <a:endParaRPr/>
          </a:p>
        </p:txBody>
      </p:sp>
      <p:sp>
        <p:nvSpPr>
          <p:cNvPr id="563" name="Google Shape;563;p47"/>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15</a:t>
            </a:fld>
            <a:endParaRPr/>
          </a:p>
        </p:txBody>
      </p:sp>
      <p:sp>
        <p:nvSpPr>
          <p:cNvPr id="564" name="Google Shape;564;p47"/>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Clinical Research Footprint and Strategic Plan to Promote Clinical Trials in Belgium</a:t>
            </a:r>
            <a:endParaRPr/>
          </a:p>
        </p:txBody>
      </p:sp>
      <p:sp>
        <p:nvSpPr>
          <p:cNvPr id="568" name="Google Shape;568;p47"/>
          <p:cNvSpPr/>
          <p:nvPr/>
        </p:nvSpPr>
        <p:spPr>
          <a:xfrm>
            <a:off x="1853404" y="2005389"/>
            <a:ext cx="3669580" cy="2620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Φορολογικά κίνητρα</a:t>
            </a:r>
            <a:endParaRPr sz="1400" b="0" i="0" u="none" strike="noStrike" cap="none">
              <a:solidFill>
                <a:srgbClr val="000000"/>
              </a:solidFill>
              <a:latin typeface="Arial"/>
              <a:ea typeface="Arial"/>
              <a:cs typeface="Arial"/>
              <a:sym typeface="Arial"/>
            </a:endParaRPr>
          </a:p>
        </p:txBody>
      </p:sp>
      <p:sp>
        <p:nvSpPr>
          <p:cNvPr id="569" name="Google Shape;569;p47"/>
          <p:cNvSpPr/>
          <p:nvPr/>
        </p:nvSpPr>
        <p:spPr>
          <a:xfrm>
            <a:off x="1853404" y="3594402"/>
            <a:ext cx="3669580" cy="29681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Ψηφιακές υποδομές</a:t>
            </a:r>
            <a:endParaRPr sz="1400" b="0" i="0" u="none" strike="noStrike" cap="none">
              <a:solidFill>
                <a:srgbClr val="000000"/>
              </a:solidFill>
              <a:latin typeface="Arial"/>
              <a:ea typeface="Arial"/>
              <a:cs typeface="Arial"/>
              <a:sym typeface="Arial"/>
            </a:endParaRPr>
          </a:p>
        </p:txBody>
      </p:sp>
      <p:cxnSp>
        <p:nvCxnSpPr>
          <p:cNvPr id="570" name="Google Shape;570;p47"/>
          <p:cNvCxnSpPr/>
          <p:nvPr/>
        </p:nvCxnSpPr>
        <p:spPr>
          <a:xfrm>
            <a:off x="6343518" y="1443407"/>
            <a:ext cx="0" cy="4248000"/>
          </a:xfrm>
          <a:prstGeom prst="straightConnector1">
            <a:avLst/>
          </a:prstGeom>
          <a:noFill/>
          <a:ln w="9525" cap="flat" cmpd="sng">
            <a:solidFill>
              <a:srgbClr val="7F7F7F"/>
            </a:solidFill>
            <a:prstDash val="dash"/>
            <a:round/>
            <a:headEnd type="none" w="sm" len="sm"/>
            <a:tailEnd type="none" w="sm" len="sm"/>
          </a:ln>
        </p:spPr>
      </p:cxnSp>
      <p:cxnSp>
        <p:nvCxnSpPr>
          <p:cNvPr id="571" name="Google Shape;571;p47"/>
          <p:cNvCxnSpPr/>
          <p:nvPr/>
        </p:nvCxnSpPr>
        <p:spPr>
          <a:xfrm>
            <a:off x="7123022" y="1443407"/>
            <a:ext cx="0" cy="4248000"/>
          </a:xfrm>
          <a:prstGeom prst="straightConnector1">
            <a:avLst/>
          </a:prstGeom>
          <a:noFill/>
          <a:ln w="9525" cap="flat" cmpd="sng">
            <a:solidFill>
              <a:srgbClr val="7F7F7F"/>
            </a:solidFill>
            <a:prstDash val="dash"/>
            <a:round/>
            <a:headEnd type="none" w="sm" len="sm"/>
            <a:tailEnd type="none" w="sm" len="sm"/>
          </a:ln>
        </p:spPr>
      </p:cxnSp>
      <p:cxnSp>
        <p:nvCxnSpPr>
          <p:cNvPr id="572" name="Google Shape;572;p47"/>
          <p:cNvCxnSpPr/>
          <p:nvPr/>
        </p:nvCxnSpPr>
        <p:spPr>
          <a:xfrm>
            <a:off x="7902526" y="1443407"/>
            <a:ext cx="0" cy="4248000"/>
          </a:xfrm>
          <a:prstGeom prst="straightConnector1">
            <a:avLst/>
          </a:prstGeom>
          <a:noFill/>
          <a:ln w="9525" cap="flat" cmpd="sng">
            <a:solidFill>
              <a:srgbClr val="7F7F7F"/>
            </a:solidFill>
            <a:prstDash val="dash"/>
            <a:round/>
            <a:headEnd type="none" w="sm" len="sm"/>
            <a:tailEnd type="none" w="sm" len="sm"/>
          </a:ln>
        </p:spPr>
      </p:cxnSp>
      <p:sp>
        <p:nvSpPr>
          <p:cNvPr id="575" name="Google Shape;575;p47"/>
          <p:cNvSpPr/>
          <p:nvPr/>
        </p:nvSpPr>
        <p:spPr>
          <a:xfrm>
            <a:off x="457200" y="2030366"/>
            <a:ext cx="1318175" cy="3529821"/>
          </a:xfrm>
          <a:prstGeom prst="rect">
            <a:avLst/>
          </a:prstGeom>
          <a:solidFill>
            <a:srgbClr val="A5A5A5"/>
          </a:solidFill>
          <a:ln w="28575" cap="flat" cmpd="sng">
            <a:solidFill>
              <a:srgbClr val="A5A5A5"/>
            </a:solidFill>
            <a:prstDash val="solid"/>
            <a:round/>
            <a:headEnd type="none" w="sm" len="sm"/>
            <a:tailEnd type="none" w="sm" len="sm"/>
          </a:ln>
        </p:spPr>
        <p:txBody>
          <a:bodyPr spcFirstLastPara="1" wrap="square" lIns="91425" tIns="61550" rIns="91425" bIns="6155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Επενδύσεις και ψηφιοποίηση υποδομών</a:t>
            </a:r>
            <a:endParaRPr/>
          </a:p>
        </p:txBody>
      </p:sp>
      <p:grpSp>
        <p:nvGrpSpPr>
          <p:cNvPr id="576" name="Google Shape;576;p47"/>
          <p:cNvGrpSpPr/>
          <p:nvPr/>
        </p:nvGrpSpPr>
        <p:grpSpPr>
          <a:xfrm>
            <a:off x="1855479" y="3930064"/>
            <a:ext cx="6835223" cy="1630123"/>
            <a:chOff x="1851577" y="4179987"/>
            <a:chExt cx="6835223" cy="1630123"/>
          </a:xfrm>
        </p:grpSpPr>
        <p:sp>
          <p:nvSpPr>
            <p:cNvPr id="577" name="Google Shape;577;p47"/>
            <p:cNvSpPr txBox="1"/>
            <p:nvPr/>
          </p:nvSpPr>
          <p:spPr>
            <a:xfrm>
              <a:off x="5006369" y="4834847"/>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78" name="Google Shape;578;p47"/>
            <p:cNvSpPr/>
            <p:nvPr/>
          </p:nvSpPr>
          <p:spPr>
            <a:xfrm>
              <a:off x="1851577" y="4179987"/>
              <a:ext cx="3680431" cy="1630123"/>
            </a:xfrm>
            <a:prstGeom prst="rect">
              <a:avLst/>
            </a:prstGeom>
            <a:solidFill>
              <a:srgbClr val="E5E5E5"/>
            </a:solidFill>
            <a:ln>
              <a:noFill/>
            </a:ln>
          </p:spPr>
          <p:txBody>
            <a:bodyPr spcFirstLastPara="1" wrap="square" lIns="91425" tIns="45700" rIns="91425" bIns="45700" anchor="ctr" anchorCtr="0">
              <a:noAutofit/>
            </a:bodyPr>
            <a:lstStyle/>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Δημιουργία μιας ψηφιακής βάσης δεδομένων με φακέλους ασθενών (ηλεκτρονικά αρχεία υγείας)</a:t>
              </a:r>
              <a:endParaRPr/>
            </a:p>
            <a:p>
              <a:pPr marL="171450" marR="0" lvl="2"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Άμεση υλοποίηση της παραπάνω καινοτομίας κάνον</a:t>
              </a:r>
              <a:r>
                <a:rPr lang="en-US" sz="1100"/>
                <a:t>τας </a:t>
              </a:r>
              <a:r>
                <a:rPr lang="en-US" sz="1100" b="0" i="0" u="none" strike="noStrike" cap="none">
                  <a:solidFill>
                    <a:srgbClr val="000000"/>
                  </a:solidFill>
                  <a:latin typeface="Arial"/>
                  <a:ea typeface="Arial"/>
                  <a:cs typeface="Arial"/>
                  <a:sym typeface="Arial"/>
                </a:rPr>
                <a:t>χρήσ</a:t>
              </a:r>
              <a:r>
                <a:rPr lang="en-US" sz="1100"/>
                <a:t>η</a:t>
              </a:r>
              <a:r>
                <a:rPr lang="en-US" sz="1100" b="0" i="0" u="none" strike="noStrike" cap="none">
                  <a:solidFill>
                    <a:srgbClr val="000000"/>
                  </a:solidFill>
                  <a:latin typeface="Arial"/>
                  <a:ea typeface="Arial"/>
                  <a:cs typeface="Arial"/>
                  <a:sym typeface="Arial"/>
                </a:rPr>
                <a:t> των </a:t>
              </a:r>
              <a:r>
                <a:rPr lang="en-US" sz="1100"/>
                <a:t>υφιστάμενων</a:t>
              </a:r>
              <a:r>
                <a:rPr lang="en-US" sz="1100" b="0" i="0" u="none" strike="noStrike" cap="none">
                  <a:solidFill>
                    <a:srgbClr val="000000"/>
                  </a:solidFill>
                  <a:latin typeface="Arial"/>
                  <a:ea typeface="Arial"/>
                  <a:cs typeface="Arial"/>
                  <a:sym typeface="Arial"/>
                </a:rPr>
                <a:t> φακέλων ασθενών (συλλογή των υφιστάμενων αρχείων σε μια ενοποιημένη βάση δεδομένων)</a:t>
              </a:r>
              <a:endParaRPr/>
            </a:p>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Χρήση συστημάτων Τεχνητής Νοημοσύνης για την διαχείριση μεγάλων όγκων δεδομένων ασθενών</a:t>
              </a:r>
              <a:endParaRPr/>
            </a:p>
          </p:txBody>
        </p:sp>
        <p:sp>
          <p:nvSpPr>
            <p:cNvPr id="579" name="Google Shape;579;p47"/>
            <p:cNvSpPr/>
            <p:nvPr/>
          </p:nvSpPr>
          <p:spPr>
            <a:xfrm>
              <a:off x="8286873" y="4890685"/>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580" name="Google Shape;580;p47"/>
          <p:cNvGrpSpPr/>
          <p:nvPr/>
        </p:nvGrpSpPr>
        <p:grpSpPr>
          <a:xfrm>
            <a:off x="1855479" y="2933404"/>
            <a:ext cx="6835223" cy="571348"/>
            <a:chOff x="1851577" y="3213512"/>
            <a:chExt cx="6835223" cy="571348"/>
          </a:xfrm>
        </p:grpSpPr>
        <p:sp>
          <p:nvSpPr>
            <p:cNvPr id="581" name="Google Shape;581;p47"/>
            <p:cNvSpPr txBox="1"/>
            <p:nvPr/>
          </p:nvSpPr>
          <p:spPr>
            <a:xfrm>
              <a:off x="5006369" y="3338985"/>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82" name="Google Shape;582;p47"/>
            <p:cNvSpPr/>
            <p:nvPr/>
          </p:nvSpPr>
          <p:spPr>
            <a:xfrm>
              <a:off x="1851577" y="3213512"/>
              <a:ext cx="3680431" cy="571348"/>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Ισχυρότερη «προώθηση» της χώρας (π.χ. μέσω της προβολής του ακαδημαϊκού και ιατρικού δυναμικού)</a:t>
              </a:r>
              <a:endParaRPr sz="1100" b="0" i="0" u="none" strike="noStrike" cap="none">
                <a:solidFill>
                  <a:srgbClr val="000000"/>
                </a:solidFill>
                <a:latin typeface="Arial"/>
                <a:ea typeface="Arial"/>
                <a:cs typeface="Arial"/>
                <a:sym typeface="Arial"/>
              </a:endParaRPr>
            </a:p>
          </p:txBody>
        </p:sp>
        <p:sp>
          <p:nvSpPr>
            <p:cNvPr id="583" name="Google Shape;583;p47"/>
            <p:cNvSpPr/>
            <p:nvPr/>
          </p:nvSpPr>
          <p:spPr>
            <a:xfrm>
              <a:off x="5877724" y="3394823"/>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584" name="Google Shape;584;p47"/>
          <p:cNvGrpSpPr/>
          <p:nvPr/>
        </p:nvGrpSpPr>
        <p:grpSpPr>
          <a:xfrm>
            <a:off x="1855479" y="2306274"/>
            <a:ext cx="6835223" cy="571348"/>
            <a:chOff x="1851577" y="3213512"/>
            <a:chExt cx="6835223" cy="571348"/>
          </a:xfrm>
        </p:grpSpPr>
        <p:sp>
          <p:nvSpPr>
            <p:cNvPr id="585" name="Google Shape;585;p47"/>
            <p:cNvSpPr txBox="1"/>
            <p:nvPr/>
          </p:nvSpPr>
          <p:spPr>
            <a:xfrm>
              <a:off x="5006369" y="3338985"/>
              <a:ext cx="3680431" cy="320402"/>
            </a:xfrm>
            <a:prstGeom prst="rect">
              <a:avLst/>
            </a:prstGeom>
            <a:solidFill>
              <a:srgbClr val="E5E5E5"/>
            </a:solidFill>
            <a:ln>
              <a:noFill/>
            </a:ln>
          </p:spPr>
          <p:txBody>
            <a:bodyPr spcFirstLastPara="1" wrap="square" lIns="61550" tIns="61550" rIns="61550" bIns="30775" anchor="ctr" anchorCtr="0">
              <a:noAutofit/>
            </a:bodyPr>
            <a:lstStyle/>
            <a:p>
              <a:pPr marL="0" marR="0" lvl="1"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86" name="Google Shape;586;p47"/>
            <p:cNvSpPr/>
            <p:nvPr/>
          </p:nvSpPr>
          <p:spPr>
            <a:xfrm>
              <a:off x="1851577" y="3213512"/>
              <a:ext cx="3680431" cy="571348"/>
            </a:xfrm>
            <a:prstGeom prst="rect">
              <a:avLst/>
            </a:pr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Δημιουργία ενός πιο ευνοϊκού περιβάλλοντος θεσπίζοντας νέες φορολογικές πολιτικές</a:t>
              </a:r>
              <a:endParaRPr sz="1100" b="0" i="0" u="none" strike="noStrike" cap="none">
                <a:solidFill>
                  <a:srgbClr val="000000"/>
                </a:solidFill>
                <a:latin typeface="Arial"/>
                <a:ea typeface="Arial"/>
                <a:cs typeface="Arial"/>
                <a:sym typeface="Arial"/>
              </a:endParaRPr>
            </a:p>
          </p:txBody>
        </p:sp>
        <p:sp>
          <p:nvSpPr>
            <p:cNvPr id="587" name="Google Shape;587;p47"/>
            <p:cNvSpPr/>
            <p:nvPr/>
          </p:nvSpPr>
          <p:spPr>
            <a:xfrm>
              <a:off x="7506480" y="3394823"/>
              <a:ext cx="157516" cy="208727"/>
            </a:xfrm>
            <a:custGeom>
              <a:avLst/>
              <a:gdLst/>
              <a:ahLst/>
              <a:cxnLst/>
              <a:rect l="l" t="t" r="r" b="b"/>
              <a:pathLst>
                <a:path w="15756" h="16364" extrusionOk="0">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588" name="Google Shape;588;p47"/>
          <p:cNvSpPr/>
          <p:nvPr/>
        </p:nvSpPr>
        <p:spPr>
          <a:xfrm rot="-5400000">
            <a:off x="13698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7"/>
          <p:cNvSpPr txBox="1"/>
          <p:nvPr/>
        </p:nvSpPr>
        <p:spPr>
          <a:xfrm>
            <a:off x="1180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1</a:t>
            </a:r>
            <a:endParaRPr sz="1000" b="0" i="0" u="none" strike="noStrike" cap="none">
              <a:solidFill>
                <a:schemeClr val="lt1"/>
              </a:solidFill>
              <a:latin typeface="Arial"/>
              <a:ea typeface="Arial"/>
              <a:cs typeface="Arial"/>
              <a:sym typeface="Arial"/>
            </a:endParaRPr>
          </a:p>
        </p:txBody>
      </p:sp>
      <p:sp>
        <p:nvSpPr>
          <p:cNvPr id="590" name="Google Shape;590;p47"/>
          <p:cNvSpPr/>
          <p:nvPr/>
        </p:nvSpPr>
        <p:spPr>
          <a:xfrm rot="-5400000">
            <a:off x="52005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7"/>
          <p:cNvSpPr txBox="1"/>
          <p:nvPr/>
        </p:nvSpPr>
        <p:spPr>
          <a:xfrm>
            <a:off x="501165"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2</a:t>
            </a:r>
            <a:endParaRPr sz="1000" b="0" i="0" u="none" strike="noStrike" cap="none">
              <a:solidFill>
                <a:schemeClr val="lt1"/>
              </a:solidFill>
              <a:latin typeface="Arial"/>
              <a:ea typeface="Arial"/>
              <a:cs typeface="Arial"/>
              <a:sym typeface="Arial"/>
            </a:endParaRPr>
          </a:p>
        </p:txBody>
      </p:sp>
      <p:sp>
        <p:nvSpPr>
          <p:cNvPr id="592" name="Google Shape;592;p47"/>
          <p:cNvSpPr/>
          <p:nvPr/>
        </p:nvSpPr>
        <p:spPr>
          <a:xfrm rot="-5400000">
            <a:off x="903125" y="47645"/>
            <a:ext cx="325855" cy="363625"/>
          </a:xfrm>
          <a:prstGeom prst="downArrow">
            <a:avLst>
              <a:gd name="adj1" fmla="val 50000"/>
              <a:gd name="adj2" fmla="val 50000"/>
            </a:avLst>
          </a:prstGeom>
          <a:solidFill>
            <a:srgbClr val="DEDE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7"/>
          <p:cNvSpPr txBox="1"/>
          <p:nvPr/>
        </p:nvSpPr>
        <p:spPr>
          <a:xfrm>
            <a:off x="88424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3</a:t>
            </a:r>
            <a:endParaRPr sz="1000" b="0" i="0" u="none" strike="noStrike" cap="none">
              <a:solidFill>
                <a:schemeClr val="lt1"/>
              </a:solidFill>
              <a:latin typeface="Arial"/>
              <a:ea typeface="Arial"/>
              <a:cs typeface="Arial"/>
              <a:sym typeface="Arial"/>
            </a:endParaRPr>
          </a:p>
        </p:txBody>
      </p:sp>
      <p:sp>
        <p:nvSpPr>
          <p:cNvPr id="594" name="Google Shape;594;p47"/>
          <p:cNvSpPr/>
          <p:nvPr/>
        </p:nvSpPr>
        <p:spPr>
          <a:xfrm rot="-5400000">
            <a:off x="1286195" y="47645"/>
            <a:ext cx="325855" cy="363625"/>
          </a:xfrm>
          <a:prstGeom prst="downArrow">
            <a:avLst>
              <a:gd name="adj1" fmla="val 50000"/>
              <a:gd name="adj2" fmla="val 50000"/>
            </a:avLst>
          </a:prstGeom>
          <a:solidFill>
            <a:srgbClr val="7F7F7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7"/>
          <p:cNvSpPr txBox="1"/>
          <p:nvPr/>
        </p:nvSpPr>
        <p:spPr>
          <a:xfrm>
            <a:off x="1267290" y="147974"/>
            <a:ext cx="282161" cy="1629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Arial"/>
                <a:ea typeface="Arial"/>
                <a:cs typeface="Arial"/>
                <a:sym typeface="Arial"/>
              </a:rPr>
              <a:t>4</a:t>
            </a:r>
            <a:endParaRPr sz="1000" b="0" i="0" u="none" strike="noStrike" cap="none">
              <a:solidFill>
                <a:schemeClr val="lt1"/>
              </a:solidFill>
              <a:latin typeface="Arial"/>
              <a:ea typeface="Arial"/>
              <a:cs typeface="Arial"/>
              <a:sym typeface="Arial"/>
            </a:endParaRPr>
          </a:p>
        </p:txBody>
      </p:sp>
      <p:sp>
        <p:nvSpPr>
          <p:cNvPr id="38" name="Google Shape;427;p26">
            <a:extLst>
              <a:ext uri="{FF2B5EF4-FFF2-40B4-BE49-F238E27FC236}">
                <a16:creationId xmlns:a16="http://schemas.microsoft.com/office/drawing/2014/main" id="{A5896BBB-EFE7-4FD1-9995-9DCAF47ADBC1}"/>
              </a:ext>
            </a:extLst>
          </p:cNvPr>
          <p:cNvSpPr/>
          <p:nvPr/>
        </p:nvSpPr>
        <p:spPr>
          <a:xfrm>
            <a:off x="5630724" y="1135158"/>
            <a:ext cx="3056058" cy="776069"/>
          </a:xfrm>
          <a:prstGeom prst="rect">
            <a:avLst/>
          </a:prstGeom>
          <a:solidFill>
            <a:srgbClr val="3F3F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200" b="1" dirty="0">
                <a:solidFill>
                  <a:schemeClr val="lt1"/>
                </a:solidFill>
              </a:rPr>
              <a:t>Χώρες που έχουν υλοποιήσει παρόμοιες δράσεις</a:t>
            </a:r>
            <a:endParaRPr sz="1200" b="1" i="0" u="none" strike="noStrike" cap="none" dirty="0">
              <a:solidFill>
                <a:schemeClr val="lt1"/>
              </a:solidFill>
              <a:latin typeface="Arial"/>
              <a:ea typeface="Arial"/>
              <a:cs typeface="Arial"/>
              <a:sym typeface="Arial"/>
            </a:endParaRPr>
          </a:p>
        </p:txBody>
      </p:sp>
      <p:sp>
        <p:nvSpPr>
          <p:cNvPr id="40" name="Google Shape;427;p26">
            <a:extLst>
              <a:ext uri="{FF2B5EF4-FFF2-40B4-BE49-F238E27FC236}">
                <a16:creationId xmlns:a16="http://schemas.microsoft.com/office/drawing/2014/main" id="{D72B835D-F8C0-4FB2-A8D4-470C8EFAF1F1}"/>
              </a:ext>
            </a:extLst>
          </p:cNvPr>
          <p:cNvSpPr/>
          <p:nvPr/>
        </p:nvSpPr>
        <p:spPr>
          <a:xfrm>
            <a:off x="1851577" y="1135158"/>
            <a:ext cx="3669581"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Δράσεις</a:t>
            </a:r>
            <a:endParaRPr sz="1200" b="1" i="0" u="none" strike="noStrike" cap="none">
              <a:solidFill>
                <a:schemeClr val="lt1"/>
              </a:solidFill>
              <a:latin typeface="Arial"/>
              <a:ea typeface="Arial"/>
              <a:cs typeface="Arial"/>
              <a:sym typeface="Arial"/>
            </a:endParaRPr>
          </a:p>
        </p:txBody>
      </p:sp>
      <p:pic>
        <p:nvPicPr>
          <p:cNvPr id="41" name="Google Shape;428;p26" descr="undefined">
            <a:extLst>
              <a:ext uri="{FF2B5EF4-FFF2-40B4-BE49-F238E27FC236}">
                <a16:creationId xmlns:a16="http://schemas.microsoft.com/office/drawing/2014/main" id="{EF6D068B-60F6-40A6-A039-BB87AFBB07F9}"/>
              </a:ext>
            </a:extLst>
          </p:cNvPr>
          <p:cNvPicPr preferRelativeResize="0"/>
          <p:nvPr/>
        </p:nvPicPr>
        <p:blipFill rotWithShape="1">
          <a:blip r:embed="rId3">
            <a:alphaModFix/>
          </a:blip>
          <a:srcRect/>
          <a:stretch/>
        </p:blipFill>
        <p:spPr>
          <a:xfrm>
            <a:off x="6530425" y="1581970"/>
            <a:ext cx="397886" cy="312941"/>
          </a:xfrm>
          <a:prstGeom prst="rect">
            <a:avLst/>
          </a:prstGeom>
          <a:noFill/>
          <a:ln>
            <a:noFill/>
          </a:ln>
        </p:spPr>
      </p:pic>
      <p:pic>
        <p:nvPicPr>
          <p:cNvPr id="42" name="Google Shape;429;p26" descr="Flag of Belgium | Britannica">
            <a:extLst>
              <a:ext uri="{FF2B5EF4-FFF2-40B4-BE49-F238E27FC236}">
                <a16:creationId xmlns:a16="http://schemas.microsoft.com/office/drawing/2014/main" id="{2AAB1599-581D-4CCB-BC21-12CEF9E1FC98}"/>
              </a:ext>
            </a:extLst>
          </p:cNvPr>
          <p:cNvPicPr preferRelativeResize="0"/>
          <p:nvPr/>
        </p:nvPicPr>
        <p:blipFill rotWithShape="1">
          <a:blip r:embed="rId4">
            <a:alphaModFix/>
          </a:blip>
          <a:srcRect t="23100"/>
          <a:stretch/>
        </p:blipFill>
        <p:spPr>
          <a:xfrm>
            <a:off x="7309929" y="1581970"/>
            <a:ext cx="397886" cy="312941"/>
          </a:xfrm>
          <a:prstGeom prst="rect">
            <a:avLst/>
          </a:prstGeom>
          <a:noFill/>
          <a:ln>
            <a:noFill/>
          </a:ln>
        </p:spPr>
      </p:pic>
      <p:pic>
        <p:nvPicPr>
          <p:cNvPr id="43" name="Google Shape;430;p26" descr="undefined">
            <a:extLst>
              <a:ext uri="{FF2B5EF4-FFF2-40B4-BE49-F238E27FC236}">
                <a16:creationId xmlns:a16="http://schemas.microsoft.com/office/drawing/2014/main" id="{6393CD19-3BDD-4D5C-9BE8-C486908596B4}"/>
              </a:ext>
            </a:extLst>
          </p:cNvPr>
          <p:cNvPicPr preferRelativeResize="0"/>
          <p:nvPr/>
        </p:nvPicPr>
        <p:blipFill rotWithShape="1">
          <a:blip r:embed="rId5">
            <a:alphaModFix/>
          </a:blip>
          <a:srcRect r="33899"/>
          <a:stretch/>
        </p:blipFill>
        <p:spPr>
          <a:xfrm>
            <a:off x="8089433" y="1581970"/>
            <a:ext cx="397886" cy="312941"/>
          </a:xfrm>
          <a:prstGeom prst="rect">
            <a:avLst/>
          </a:prstGeom>
          <a:noFill/>
          <a:ln>
            <a:noFill/>
          </a:ln>
        </p:spPr>
      </p:pic>
      <p:pic>
        <p:nvPicPr>
          <p:cNvPr id="44" name="Google Shape;445;p26" descr="United Kingdom - Wikipedia">
            <a:extLst>
              <a:ext uri="{FF2B5EF4-FFF2-40B4-BE49-F238E27FC236}">
                <a16:creationId xmlns:a16="http://schemas.microsoft.com/office/drawing/2014/main" id="{F7787117-9075-448A-81A3-EE6DFED5A6FB}"/>
              </a:ext>
            </a:extLst>
          </p:cNvPr>
          <p:cNvPicPr preferRelativeResize="0"/>
          <p:nvPr/>
        </p:nvPicPr>
        <p:blipFill rotWithShape="1">
          <a:blip r:embed="rId6">
            <a:alphaModFix/>
          </a:blip>
          <a:srcRect/>
          <a:stretch/>
        </p:blipFill>
        <p:spPr>
          <a:xfrm>
            <a:off x="5756348" y="1584535"/>
            <a:ext cx="397071" cy="312941"/>
          </a:xfrm>
          <a:prstGeom prst="rect">
            <a:avLst/>
          </a:prstGeom>
          <a:noFill/>
          <a:ln>
            <a:noFill/>
          </a:ln>
        </p:spPr>
      </p:pic>
      <p:sp>
        <p:nvSpPr>
          <p:cNvPr id="45" name="Google Shape;426;p26">
            <a:extLst>
              <a:ext uri="{FF2B5EF4-FFF2-40B4-BE49-F238E27FC236}">
                <a16:creationId xmlns:a16="http://schemas.microsoft.com/office/drawing/2014/main" id="{03C23697-DDF6-4B46-9FC9-8CF9CE79197A}"/>
              </a:ext>
            </a:extLst>
          </p:cNvPr>
          <p:cNvSpPr/>
          <p:nvPr/>
        </p:nvSpPr>
        <p:spPr>
          <a:xfrm>
            <a:off x="457218" y="1135158"/>
            <a:ext cx="1318180" cy="77607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err="1">
                <a:solidFill>
                  <a:schemeClr val="lt1"/>
                </a:solidFill>
                <a:latin typeface="Arial"/>
                <a:ea typeface="Arial"/>
                <a:cs typeface="Arial"/>
                <a:sym typeface="Arial"/>
              </a:rPr>
              <a:t>Περιοχή</a:t>
            </a:r>
            <a:r>
              <a:rPr lang="en-US" sz="1200" b="1" i="0" u="none" strike="noStrike" cap="none" dirty="0">
                <a:solidFill>
                  <a:schemeClr val="lt1"/>
                </a:solidFill>
                <a:latin typeface="Arial"/>
                <a:ea typeface="Arial"/>
                <a:cs typeface="Arial"/>
                <a:sym typeface="Arial"/>
              </a:rPr>
              <a:t> π</a:t>
            </a:r>
            <a:r>
              <a:rPr lang="en-US" sz="1200" b="1" i="0" u="none" strike="noStrike" cap="none" dirty="0" err="1">
                <a:solidFill>
                  <a:schemeClr val="lt1"/>
                </a:solidFill>
                <a:latin typeface="Arial"/>
                <a:ea typeface="Arial"/>
                <a:cs typeface="Arial"/>
                <a:sym typeface="Arial"/>
              </a:rPr>
              <a:t>ρος</a:t>
            </a:r>
            <a:r>
              <a:rPr lang="en-US" sz="1200" b="1" i="0" u="none" strike="noStrike" cap="none" dirty="0">
                <a:solidFill>
                  <a:schemeClr val="lt1"/>
                </a:solidFill>
                <a:latin typeface="Arial"/>
                <a:ea typeface="Arial"/>
                <a:cs typeface="Arial"/>
                <a:sym typeface="Arial"/>
              </a:rPr>
              <a:t> β</a:t>
            </a:r>
            <a:r>
              <a:rPr lang="en-US" sz="1200" b="1" i="0" u="none" strike="noStrike" cap="none" dirty="0" err="1">
                <a:solidFill>
                  <a:schemeClr val="lt1"/>
                </a:solidFill>
                <a:latin typeface="Arial"/>
                <a:ea typeface="Arial"/>
                <a:cs typeface="Arial"/>
                <a:sym typeface="Arial"/>
              </a:rPr>
              <a:t>ελτίωση</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36D4DF-589D-4CDC-9D8C-992AE918AC31}"/>
              </a:ext>
            </a:extLst>
          </p:cNvPr>
          <p:cNvGraphicFramePr>
            <a:graphicFrameLocks noChangeAspect="1"/>
          </p:cNvGraphicFramePr>
          <p:nvPr>
            <p:custDataLst>
              <p:tags r:id="rId2"/>
            </p:custDataLst>
            <p:extLst>
              <p:ext uri="{D42A27DB-BD31-4B8C-83A1-F6EECF244321}">
                <p14:modId xmlns:p14="http://schemas.microsoft.com/office/powerpoint/2010/main" val="54971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17" name="Google Shape;217;p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dirty="0" err="1"/>
              <a:t>Περιεχόμεν</a:t>
            </a:r>
            <a:r>
              <a:rPr lang="en-US" dirty="0"/>
              <a:t>α</a:t>
            </a:r>
            <a:endParaRPr dirty="0"/>
          </a:p>
        </p:txBody>
      </p:sp>
      <p:sp>
        <p:nvSpPr>
          <p:cNvPr id="22" name="Google Shape;11;p67">
            <a:hlinkClick r:id="rId12" action="ppaction://hlinksldjump"/>
            <a:extLst>
              <a:ext uri="{FF2B5EF4-FFF2-40B4-BE49-F238E27FC236}">
                <a16:creationId xmlns:a16="http://schemas.microsoft.com/office/drawing/2014/main" id="{C2C0D936-6A47-43E3-AE4A-65D0E91970DB}"/>
              </a:ext>
            </a:extLst>
          </p:cNvPr>
          <p:cNvSpPr txBox="1">
            <a:spLocks noGrp="1"/>
          </p:cNvSpPr>
          <p:nvPr>
            <p:custDataLst>
              <p:tags r:id="rId3"/>
            </p:custDataLst>
          </p:nvPr>
        </p:nvSpPr>
        <p:spPr bwMode="auto">
          <a:xfrm>
            <a:off x="1212850" y="1703388"/>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Υφιστάμενη κατάσταση των Κλινικών Μελετών</a:t>
            </a:r>
          </a:p>
        </p:txBody>
      </p:sp>
      <p:sp>
        <p:nvSpPr>
          <p:cNvPr id="27" name="Google Shape;11;p67">
            <a:hlinkClick r:id="rId13" action="ppaction://hlinksldjump"/>
            <a:extLst>
              <a:ext uri="{FF2B5EF4-FFF2-40B4-BE49-F238E27FC236}">
                <a16:creationId xmlns:a16="http://schemas.microsoft.com/office/drawing/2014/main" id="{4A385DA6-DE03-4F20-9B38-30DE814C6E6A}"/>
              </a:ext>
            </a:extLst>
          </p:cNvPr>
          <p:cNvSpPr txBox="1">
            <a:spLocks noGrp="1"/>
          </p:cNvSpPr>
          <p:nvPr>
            <p:custDataLst>
              <p:tags r:id="rId4"/>
            </p:custDataLst>
          </p:nvPr>
        </p:nvSpPr>
        <p:spPr bwMode="auto">
          <a:xfrm>
            <a:off x="1212850" y="2303463"/>
            <a:ext cx="6821488" cy="601663"/>
          </a:xfrm>
          <a:prstGeom prst="rect">
            <a:avLst/>
          </a:prstGeom>
          <a:solidFill>
            <a:srgbClr val="DEDEDE"/>
          </a:solidFill>
          <a:ln w="38100" algn="ctr">
            <a:solidFill>
              <a:schemeClr val="bg1"/>
            </a:solidFill>
          </a:ln>
          <a:effectLst/>
        </p:spPr>
        <p:txBody>
          <a:bodyPr spcFirstLastPara="1" vert="horz" wrap="none" lIns="71438" tIns="195263"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Προτάσεις</a:t>
            </a:r>
            <a:endParaRPr lang="el-GR" dirty="0">
              <a:solidFill>
                <a:schemeClr val="tx1"/>
              </a:solidFill>
            </a:endParaRPr>
          </a:p>
        </p:txBody>
      </p:sp>
      <p:sp>
        <p:nvSpPr>
          <p:cNvPr id="10" name="Google Shape;11;p67">
            <a:extLst>
              <a:ext uri="{FF2B5EF4-FFF2-40B4-BE49-F238E27FC236}">
                <a16:creationId xmlns:a16="http://schemas.microsoft.com/office/drawing/2014/main" id="{508FA902-5AD5-422E-B804-019CBA0146F1}"/>
              </a:ext>
            </a:extLst>
          </p:cNvPr>
          <p:cNvSpPr txBox="1">
            <a:spLocks noGrp="1"/>
          </p:cNvSpPr>
          <p:nvPr>
            <p:custDataLst>
              <p:tags r:id="rId5"/>
            </p:custDataLst>
          </p:nvPr>
        </p:nvSpPr>
        <p:spPr bwMode="auto">
          <a:xfrm>
            <a:off x="1212850" y="2905125"/>
            <a:ext cx="6821488" cy="600075"/>
          </a:xfrm>
          <a:prstGeom prst="rect">
            <a:avLst/>
          </a:prstGeom>
          <a:solidFill>
            <a:srgbClr val="404040"/>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b="1" dirty="0">
                <a:solidFill>
                  <a:schemeClr val="bg1"/>
                </a:solidFill>
              </a:rPr>
              <a:t>Η Αξία των Κλινικών Μελετών</a:t>
            </a:r>
          </a:p>
        </p:txBody>
      </p:sp>
      <p:sp>
        <p:nvSpPr>
          <p:cNvPr id="29" name="Google Shape;11;p67">
            <a:hlinkClick r:id="rId14" action="ppaction://hlinksldjump"/>
            <a:extLst>
              <a:ext uri="{FF2B5EF4-FFF2-40B4-BE49-F238E27FC236}">
                <a16:creationId xmlns:a16="http://schemas.microsoft.com/office/drawing/2014/main" id="{DE3DABDF-FE90-4A18-B739-418AF796A894}"/>
              </a:ext>
            </a:extLst>
          </p:cNvPr>
          <p:cNvSpPr txBox="1">
            <a:spLocks noGrp="1"/>
          </p:cNvSpPr>
          <p:nvPr>
            <p:custDataLst>
              <p:tags r:id="rId6"/>
            </p:custDataLst>
          </p:nvPr>
        </p:nvSpPr>
        <p:spPr bwMode="auto">
          <a:xfrm>
            <a:off x="1212850" y="3505200"/>
            <a:ext cx="6821488" cy="601663"/>
          </a:xfrm>
          <a:prstGeom prst="rect">
            <a:avLst/>
          </a:prstGeom>
          <a:solidFill>
            <a:srgbClr val="DEDEDE"/>
          </a:solidFill>
          <a:ln w="38100" algn="ctr">
            <a:solidFill>
              <a:schemeClr val="bg1"/>
            </a:solidFill>
          </a:ln>
          <a:effectLst/>
        </p:spPr>
        <p:txBody>
          <a:bodyPr spcFirstLastPara="1" vert="horz" wrap="none" lIns="71438" tIns="193675" rIns="0" bIns="195263"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Α: Ευρωπαϊκές «καλές πρακτικές»</a:t>
            </a:r>
            <a:endParaRPr lang="el-GR" dirty="0">
              <a:solidFill>
                <a:schemeClr val="tx1"/>
              </a:solidFill>
            </a:endParaRPr>
          </a:p>
        </p:txBody>
      </p:sp>
      <p:sp>
        <p:nvSpPr>
          <p:cNvPr id="33" name="Google Shape;11;p67">
            <a:hlinkClick r:id="rId15" action="ppaction://hlinksldjump"/>
            <a:extLst>
              <a:ext uri="{FF2B5EF4-FFF2-40B4-BE49-F238E27FC236}">
                <a16:creationId xmlns:a16="http://schemas.microsoft.com/office/drawing/2014/main" id="{63BC0A61-7928-4868-BEC9-9ECC2EF07AB6}"/>
              </a:ext>
            </a:extLst>
          </p:cNvPr>
          <p:cNvSpPr txBox="1">
            <a:spLocks noGrp="1"/>
          </p:cNvSpPr>
          <p:nvPr>
            <p:custDataLst>
              <p:tags r:id="rId7"/>
            </p:custDataLst>
          </p:nvPr>
        </p:nvSpPr>
        <p:spPr bwMode="auto">
          <a:xfrm>
            <a:off x="1212850" y="4106864"/>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Β: Ευρωπαϊκά παραδείγματα</a:t>
            </a:r>
            <a:endParaRPr lang="el-GR" dirty="0">
              <a:solidFill>
                <a:schemeClr val="tx1"/>
              </a:solidFill>
            </a:endParaRPr>
          </a:p>
        </p:txBody>
      </p:sp>
    </p:spTree>
    <p:extLst>
      <p:ext uri="{BB962C8B-B14F-4D97-AF65-F5344CB8AC3E}">
        <p14:creationId xmlns:p14="http://schemas.microsoft.com/office/powerpoint/2010/main" val="271377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p:nvPr/>
        </p:nvSpPr>
        <p:spPr>
          <a:xfrm>
            <a:off x="4810300" y="3985556"/>
            <a:ext cx="3686611" cy="2010984"/>
          </a:xfrm>
          <a:prstGeom prst="rect">
            <a:avLst/>
          </a:prstGeom>
          <a:solidFill>
            <a:srgbClr val="F2F2F2"/>
          </a:solidFill>
          <a:ln>
            <a:noFill/>
          </a:ln>
        </p:spPr>
        <p:txBody>
          <a:bodyPr spcFirstLastPara="1" wrap="square" lIns="91425" tIns="45700" rIns="91425" bIns="45700" anchor="t" anchorCtr="0">
            <a:noAutofit/>
          </a:bodyPr>
          <a:lstStyle/>
          <a:p>
            <a:pPr marL="619125"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Πρόσθετες πηγές χρηματοδότησης των νοσοκομείων </a:t>
            </a:r>
            <a:endParaRPr sz="1200" b="0" i="0" u="none" strike="noStrike" cap="none">
              <a:solidFill>
                <a:schemeClr val="dk1"/>
              </a:solidFill>
              <a:latin typeface="Arial"/>
              <a:ea typeface="Arial"/>
              <a:cs typeface="Arial"/>
              <a:sym typeface="Arial"/>
            </a:endParaRPr>
          </a:p>
          <a:p>
            <a:pPr marL="619125"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619125"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Μείωση του κόστους </a:t>
            </a:r>
            <a:r>
              <a:rPr lang="en-US" sz="1200">
                <a:solidFill>
                  <a:schemeClr val="dk1"/>
                </a:solidFill>
              </a:rPr>
              <a:t>εφόσον ο Χορηγός αναλαμβάνει την κάλυψη του κόστους</a:t>
            </a:r>
            <a:endParaRPr sz="1400" b="0" i="0" u="none" strike="noStrike" cap="none">
              <a:solidFill>
                <a:srgbClr val="000000"/>
              </a:solidFill>
              <a:highlight>
                <a:srgbClr val="FFFF00"/>
              </a:highlight>
              <a:latin typeface="Arial"/>
              <a:ea typeface="Arial"/>
              <a:cs typeface="Arial"/>
              <a:sym typeface="Arial"/>
            </a:endParaRPr>
          </a:p>
          <a:p>
            <a:pPr marL="619125"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619125"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619125"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Φορολογικές εισφορές</a:t>
            </a:r>
            <a:endParaRPr sz="1400" b="0" i="0" u="none" strike="noStrike" cap="none">
              <a:solidFill>
                <a:srgbClr val="000000"/>
              </a:solidFill>
              <a:latin typeface="Arial"/>
              <a:ea typeface="Arial"/>
              <a:cs typeface="Arial"/>
              <a:sym typeface="Arial"/>
            </a:endParaRPr>
          </a:p>
        </p:txBody>
      </p:sp>
      <p:sp>
        <p:nvSpPr>
          <p:cNvPr id="172" name="Google Shape;172;p34"/>
          <p:cNvSpPr/>
          <p:nvPr/>
        </p:nvSpPr>
        <p:spPr>
          <a:xfrm>
            <a:off x="457200" y="3985556"/>
            <a:ext cx="4533300" cy="2010984"/>
          </a:xfrm>
          <a:prstGeom prst="rect">
            <a:avLst/>
          </a:prstGeom>
          <a:solidFill>
            <a:srgbClr val="F2F2F2"/>
          </a:solidFill>
          <a:ln>
            <a:noFill/>
          </a:ln>
        </p:spPr>
        <p:txBody>
          <a:bodyPr spcFirstLastPara="1" wrap="square" lIns="91425" tIns="45700" rIns="91425" bIns="45700" anchor="t" anchorCtr="0">
            <a:noAutofit/>
          </a:bodyPr>
          <a:lstStyle/>
          <a:p>
            <a:pPr marL="619125" marR="0" lvl="0" indent="0" algn="l" rtl="0">
              <a:lnSpc>
                <a:spcPct val="100000"/>
              </a:lnSpc>
              <a:spcBef>
                <a:spcPts val="0"/>
              </a:spcBef>
              <a:spcAft>
                <a:spcPts val="0"/>
              </a:spcAft>
              <a:buClr>
                <a:srgbClr val="000000"/>
              </a:buClr>
              <a:buSzPts val="1050"/>
              <a:buFont typeface="Arial"/>
              <a:buNone/>
            </a:pPr>
            <a:r>
              <a:rPr lang="en-US" sz="1200" b="0" i="0" u="none" strike="noStrike" cap="none">
                <a:solidFill>
                  <a:schemeClr val="dk1"/>
                </a:solidFill>
                <a:latin typeface="Arial"/>
                <a:ea typeface="Arial"/>
                <a:cs typeface="Arial"/>
                <a:sym typeface="Arial"/>
              </a:rPr>
              <a:t>1 δισ. € αύξηση του ΑΕΠ</a:t>
            </a:r>
            <a:endParaRPr sz="1200" b="0" i="0" u="none" strike="noStrike" cap="none">
              <a:solidFill>
                <a:srgbClr val="000000"/>
              </a:solidFill>
              <a:latin typeface="Arial"/>
              <a:ea typeface="Arial"/>
              <a:cs typeface="Arial"/>
              <a:sym typeface="Arial"/>
            </a:endParaRPr>
          </a:p>
          <a:p>
            <a:pPr marL="619125" marR="0" lvl="0" indent="0" algn="l" rtl="0">
              <a:lnSpc>
                <a:spcPct val="100000"/>
              </a:lnSpc>
              <a:spcBef>
                <a:spcPts val="2600"/>
              </a:spcBef>
              <a:spcAft>
                <a:spcPts val="0"/>
              </a:spcAft>
              <a:buClr>
                <a:srgbClr val="000000"/>
              </a:buClr>
              <a:buSzPts val="1050"/>
              <a:buFont typeface="Arial"/>
              <a:buNone/>
            </a:pPr>
            <a:r>
              <a:rPr lang="en-US" sz="1200" b="0" i="0" u="none" strike="noStrike" cap="none">
                <a:solidFill>
                  <a:schemeClr val="dk1"/>
                </a:solidFill>
                <a:latin typeface="Arial"/>
                <a:ea typeface="Arial"/>
                <a:cs typeface="Arial"/>
                <a:sym typeface="Arial"/>
              </a:rPr>
              <a:t>180 εκ. € έσοδα από φόρους</a:t>
            </a:r>
            <a:endParaRPr sz="1200" b="0" i="0" u="none" strike="noStrike" cap="none">
              <a:solidFill>
                <a:schemeClr val="dk1"/>
              </a:solidFill>
              <a:latin typeface="Arial"/>
              <a:ea typeface="Arial"/>
              <a:cs typeface="Arial"/>
              <a:sym typeface="Arial"/>
            </a:endParaRPr>
          </a:p>
          <a:p>
            <a:pPr marL="619125" marR="0" lvl="0" indent="0" algn="l" rtl="0">
              <a:lnSpc>
                <a:spcPct val="100000"/>
              </a:lnSpc>
              <a:spcBef>
                <a:spcPts val="2600"/>
              </a:spcBef>
              <a:spcAft>
                <a:spcPts val="0"/>
              </a:spcAft>
              <a:buClr>
                <a:srgbClr val="000000"/>
              </a:buClr>
              <a:buSzPts val="1050"/>
              <a:buFont typeface="Arial"/>
              <a:buNone/>
            </a:pPr>
            <a:r>
              <a:rPr lang="en-US" sz="1200" b="0" i="0" u="none" strike="noStrike" cap="none">
                <a:solidFill>
                  <a:schemeClr val="dk1"/>
                </a:solidFill>
                <a:latin typeface="Arial"/>
                <a:ea typeface="Arial"/>
                <a:cs typeface="Arial"/>
                <a:sym typeface="Arial"/>
              </a:rPr>
              <a:t>23 χιλ. νέες θέσεις εργασίας</a:t>
            </a:r>
            <a:endParaRPr sz="1200" b="0" i="0" u="none" strike="noStrike" cap="none">
              <a:solidFill>
                <a:srgbClr val="000000"/>
              </a:solidFill>
              <a:latin typeface="Arial"/>
              <a:ea typeface="Arial"/>
              <a:cs typeface="Arial"/>
              <a:sym typeface="Arial"/>
            </a:endParaRPr>
          </a:p>
          <a:p>
            <a:pPr marL="892175" marR="0" lvl="0" indent="-171450" algn="l" rtl="0">
              <a:lnSpc>
                <a:spcPct val="100000"/>
              </a:lnSpc>
              <a:spcBef>
                <a:spcPts val="600"/>
              </a:spcBef>
              <a:spcAft>
                <a:spcPts val="0"/>
              </a:spcAft>
              <a:buClr>
                <a:srgbClr val="000000"/>
              </a:buClr>
              <a:buSzPts val="1050"/>
              <a:buFont typeface="Arial"/>
              <a:buChar char="‒"/>
            </a:pPr>
            <a:r>
              <a:rPr lang="en-US" sz="1200" b="0" i="0" u="none" strike="noStrike" cap="none">
                <a:solidFill>
                  <a:schemeClr val="dk1"/>
                </a:solidFill>
                <a:latin typeface="Arial"/>
                <a:ea typeface="Arial"/>
                <a:cs typeface="Arial"/>
                <a:sym typeface="Arial"/>
              </a:rPr>
              <a:t>Δημιουργία πληθώρας θέσεων εργασίας (π.χ. θέσεις νοσοκόμων, ιατρών)</a:t>
            </a:r>
            <a:endParaRPr sz="1200" b="0" i="0" u="none" strike="noStrike" cap="none">
              <a:solidFill>
                <a:srgbClr val="000000"/>
              </a:solidFill>
              <a:latin typeface="Arial"/>
              <a:ea typeface="Arial"/>
              <a:cs typeface="Arial"/>
              <a:sym typeface="Arial"/>
            </a:endParaRPr>
          </a:p>
          <a:p>
            <a:pPr marL="892175" marR="0" lvl="0" indent="-171450" algn="l" rtl="0">
              <a:lnSpc>
                <a:spcPct val="100000"/>
              </a:lnSpc>
              <a:spcBef>
                <a:spcPts val="300"/>
              </a:spcBef>
              <a:spcAft>
                <a:spcPts val="0"/>
              </a:spcAft>
              <a:buClr>
                <a:srgbClr val="000000"/>
              </a:buClr>
              <a:buSzPts val="1050"/>
              <a:buFont typeface="Arial"/>
              <a:buChar char="‒"/>
            </a:pPr>
            <a:r>
              <a:rPr lang="en-US" sz="1200" b="0" i="0" u="none" strike="noStrike" cap="none">
                <a:solidFill>
                  <a:schemeClr val="dk1"/>
                </a:solidFill>
                <a:latin typeface="Arial"/>
                <a:ea typeface="Arial"/>
                <a:cs typeface="Arial"/>
                <a:sym typeface="Arial"/>
              </a:rPr>
              <a:t>Μείωση της ανεργίας </a:t>
            </a:r>
            <a:endParaRPr sz="1200" b="0" i="0" u="none" strike="noStrike" cap="none">
              <a:solidFill>
                <a:srgbClr val="000000"/>
              </a:solidFill>
              <a:latin typeface="Arial"/>
              <a:ea typeface="Arial"/>
              <a:cs typeface="Arial"/>
              <a:sym typeface="Arial"/>
            </a:endParaRPr>
          </a:p>
        </p:txBody>
      </p:sp>
      <p:sp>
        <p:nvSpPr>
          <p:cNvPr id="173" name="Google Shape;173;p34"/>
          <p:cNvSpPr/>
          <p:nvPr/>
        </p:nvSpPr>
        <p:spPr>
          <a:xfrm>
            <a:off x="457200" y="3542153"/>
            <a:ext cx="8039711" cy="481821"/>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200" b="1" i="0" u="none" strike="noStrike" cap="none">
                <a:solidFill>
                  <a:schemeClr val="dk1"/>
                </a:solidFill>
                <a:latin typeface="Arial"/>
                <a:ea typeface="Arial"/>
                <a:cs typeface="Arial"/>
                <a:sym typeface="Arial"/>
              </a:rPr>
              <a:t>Επενδύσεις 0.5 δισ. € σε Έρευνα &amp; Ανάπτυξη στο φαρμακευτικό κλάδο αναμένεται να οδηγήσουν σε: </a:t>
            </a:r>
            <a:endParaRPr sz="1200" b="1" i="0" u="none" strike="noStrike" cap="none">
              <a:solidFill>
                <a:srgbClr val="000000"/>
              </a:solidFill>
              <a:latin typeface="Arial"/>
              <a:ea typeface="Arial"/>
              <a:cs typeface="Arial"/>
              <a:sym typeface="Arial"/>
            </a:endParaRPr>
          </a:p>
        </p:txBody>
      </p:sp>
      <p:sp>
        <p:nvSpPr>
          <p:cNvPr id="174" name="Google Shape;174;p34"/>
          <p:cNvSpPr/>
          <p:nvPr/>
        </p:nvSpPr>
        <p:spPr>
          <a:xfrm>
            <a:off x="674689" y="1485950"/>
            <a:ext cx="3481386" cy="1686476"/>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200" b="1" i="0" u="none" strike="noStrike" cap="none">
                <a:solidFill>
                  <a:schemeClr val="dk1"/>
                </a:solidFill>
                <a:latin typeface="Arial"/>
                <a:ea typeface="Arial"/>
                <a:cs typeface="Arial"/>
                <a:sym typeface="Arial"/>
              </a:rPr>
              <a:t>Ενδεικτικό σενάριο</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200"/>
              <a:buChar char="•"/>
            </a:pPr>
            <a:r>
              <a:rPr lang="en-US" sz="1200" b="1" i="0" u="none" strike="noStrike" cap="none">
                <a:solidFill>
                  <a:srgbClr val="000000"/>
                </a:solidFill>
                <a:latin typeface="Arial"/>
                <a:ea typeface="Arial"/>
                <a:cs typeface="Arial"/>
                <a:sym typeface="Arial"/>
              </a:rPr>
              <a:t>~34.0 δισ. € </a:t>
            </a:r>
            <a:r>
              <a:rPr lang="en-US" sz="1200" b="0" i="0" u="none" strike="noStrike" cap="none">
                <a:solidFill>
                  <a:srgbClr val="000000"/>
                </a:solidFill>
                <a:latin typeface="Arial"/>
                <a:ea typeface="Arial"/>
                <a:cs typeface="Arial"/>
                <a:sym typeface="Arial"/>
              </a:rPr>
              <a:t>επενδύσεις ετησίως σε Έρευνα &amp; Ανάπτυξη στον φαρμακευτικό κλάδο στην Ευρώπη</a:t>
            </a:r>
            <a:endParaRPr sz="1200" b="1"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Ο πληθυσμός της Ελλάδας αποτελεί το ~1.5% του συνολικού πληθυσμού της Ευρώπης </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Εάν από τη συνολική δαπάνη σε</a:t>
            </a:r>
            <a:r>
              <a:rPr lang="en-US" sz="1200"/>
              <a:t> Ε</a:t>
            </a:r>
            <a:r>
              <a:rPr lang="en-US" sz="1200" b="0" i="0" u="none" strike="noStrike" cap="none">
                <a:solidFill>
                  <a:srgbClr val="000000"/>
                </a:solidFill>
                <a:latin typeface="Arial"/>
                <a:ea typeface="Arial"/>
                <a:cs typeface="Arial"/>
                <a:sym typeface="Arial"/>
              </a:rPr>
              <a:t>&amp;Α στο φαρμακευτικό κλάδο  που πραγματοποιείται στην Ευρώπη, το 1.5%  επενδ</a:t>
            </a:r>
            <a:r>
              <a:rPr lang="en-US" sz="1200"/>
              <a:t>υό</a:t>
            </a:r>
            <a:r>
              <a:rPr lang="en-US" sz="1200" b="0" i="0" u="none" strike="noStrike" cap="none">
                <a:solidFill>
                  <a:srgbClr val="000000"/>
                </a:solidFill>
                <a:latin typeface="Arial"/>
                <a:ea typeface="Arial"/>
                <a:cs typeface="Arial"/>
                <a:sym typeface="Arial"/>
              </a:rPr>
              <a:t>ταν στην Ελλάδα, αυτό θα σήμαινε </a:t>
            </a:r>
            <a:r>
              <a:rPr lang="en-US" sz="1200" b="1" i="0" u="none" strike="noStrike" cap="none">
                <a:solidFill>
                  <a:srgbClr val="000000"/>
                </a:solidFill>
                <a:latin typeface="Arial"/>
                <a:ea typeface="Arial"/>
                <a:cs typeface="Arial"/>
                <a:sym typeface="Arial"/>
              </a:rPr>
              <a:t>0.5 δισ. € σε </a:t>
            </a:r>
            <a:r>
              <a:rPr lang="en-US" sz="1200" b="0" i="0" u="none" strike="noStrike" cap="none">
                <a:solidFill>
                  <a:srgbClr val="000000"/>
                </a:solidFill>
                <a:latin typeface="Arial"/>
                <a:ea typeface="Arial"/>
                <a:cs typeface="Arial"/>
                <a:sym typeface="Arial"/>
              </a:rPr>
              <a:t>επενδύσεις στις Κλινικές Μελέτες</a:t>
            </a:r>
            <a:endParaRPr sz="1200" b="0" i="0" u="none" strike="noStrike" cap="none">
              <a:solidFill>
                <a:srgbClr val="000000"/>
              </a:solidFill>
              <a:latin typeface="Arial"/>
              <a:ea typeface="Arial"/>
              <a:cs typeface="Arial"/>
              <a:sym typeface="Arial"/>
            </a:endParaRPr>
          </a:p>
        </p:txBody>
      </p:sp>
      <p:sp>
        <p:nvSpPr>
          <p:cNvPr id="175" name="Google Shape;175;p34"/>
          <p:cNvSpPr txBox="1">
            <a:spLocks noGrp="1"/>
          </p:cNvSpPr>
          <p:nvPr>
            <p:ph type="title"/>
          </p:nvPr>
        </p:nvSpPr>
        <p:spPr>
          <a:xfrm>
            <a:off x="457200" y="457200"/>
            <a:ext cx="8784772"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παρέμβαση στις προαναφερθείσες περιοχές δύναται να αντιστρέψει τη σημερινή κατάσταση, μετατρέποντας την Ελλάδα σε Κέντρο διεξαγωγής ΚΜ</a:t>
            </a:r>
            <a:endParaRPr/>
          </a:p>
        </p:txBody>
      </p:sp>
      <p:sp>
        <p:nvSpPr>
          <p:cNvPr id="176" name="Google Shape;176;p34"/>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17</a:t>
            </a:fld>
            <a:endParaRPr/>
          </a:p>
        </p:txBody>
      </p:sp>
      <p:sp>
        <p:nvSpPr>
          <p:cNvPr id="177" name="Google Shape;177;p34"/>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efpia.eu, 8th Clinical Research Conference</a:t>
            </a:r>
            <a:endParaRPr/>
          </a:p>
        </p:txBody>
      </p:sp>
      <p:graphicFrame>
        <p:nvGraphicFramePr>
          <p:cNvPr id="178" name="Google Shape;178;p34"/>
          <p:cNvGraphicFramePr/>
          <p:nvPr/>
        </p:nvGraphicFramePr>
        <p:xfrm>
          <a:off x="5113649" y="1789779"/>
          <a:ext cx="2952750" cy="1441450"/>
        </p:xfrm>
        <a:graphic>
          <a:graphicData uri="http://schemas.openxmlformats.org/drawingml/2006/chart">
            <c:chart xmlns:c="http://schemas.openxmlformats.org/drawingml/2006/chart" xmlns:r="http://schemas.openxmlformats.org/officeDocument/2006/relationships" r:id="rId3"/>
          </a:graphicData>
        </a:graphic>
      </p:graphicFrame>
      <p:sp>
        <p:nvSpPr>
          <p:cNvPr id="179" name="Google Shape;179;p34"/>
          <p:cNvSpPr txBox="1"/>
          <p:nvPr/>
        </p:nvSpPr>
        <p:spPr>
          <a:xfrm>
            <a:off x="6480487" y="1813591"/>
            <a:ext cx="215900" cy="136525"/>
          </a:xfrm>
          <a:prstGeom prst="rect">
            <a:avLst/>
          </a:prstGeom>
          <a:solidFill>
            <a:srgbClr val="464646"/>
          </a:solidFill>
          <a:ln>
            <a:noFill/>
          </a:ln>
        </p:spPr>
        <p:txBody>
          <a:bodyPr spcFirstLastPara="1" wrap="square" lIns="20625" tIns="0" rIns="20625"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0.5</a:t>
            </a:r>
            <a:endParaRPr sz="1000" b="0" i="0" u="none" strike="noStrike" cap="none">
              <a:solidFill>
                <a:schemeClr val="lt1"/>
              </a:solidFill>
              <a:latin typeface="Arial"/>
              <a:ea typeface="Arial"/>
              <a:cs typeface="Arial"/>
              <a:sym typeface="Arial"/>
            </a:endParaRPr>
          </a:p>
        </p:txBody>
      </p:sp>
      <p:sp>
        <p:nvSpPr>
          <p:cNvPr id="180" name="Google Shape;180;p34"/>
          <p:cNvSpPr txBox="1"/>
          <p:nvPr/>
        </p:nvSpPr>
        <p:spPr>
          <a:xfrm>
            <a:off x="6445562" y="2451766"/>
            <a:ext cx="285750" cy="136525"/>
          </a:xfrm>
          <a:prstGeom prst="rect">
            <a:avLst/>
          </a:prstGeom>
          <a:noFill/>
          <a:ln>
            <a:noFill/>
          </a:ln>
        </p:spPr>
        <p:txBody>
          <a:bodyPr spcFirstLastPara="1" wrap="square" lIns="20625" tIns="0" rIns="20625"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33.4</a:t>
            </a:r>
            <a:endParaRPr sz="1000" b="0" i="0" u="none" strike="noStrike" cap="none">
              <a:solidFill>
                <a:schemeClr val="lt1"/>
              </a:solidFill>
              <a:latin typeface="Arial"/>
              <a:ea typeface="Arial"/>
              <a:cs typeface="Arial"/>
              <a:sym typeface="Arial"/>
            </a:endParaRPr>
          </a:p>
        </p:txBody>
      </p:sp>
      <p:sp>
        <p:nvSpPr>
          <p:cNvPr id="181" name="Google Shape;181;p34"/>
          <p:cNvSpPr txBox="1"/>
          <p:nvPr/>
        </p:nvSpPr>
        <p:spPr>
          <a:xfrm>
            <a:off x="6445562" y="1677066"/>
            <a:ext cx="28575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34.0</a:t>
            </a:r>
            <a:endParaRPr sz="1000" b="1" i="0" u="none" strike="noStrike" cap="none">
              <a:solidFill>
                <a:schemeClr val="dk1"/>
              </a:solidFill>
              <a:latin typeface="Arial"/>
              <a:ea typeface="Arial"/>
              <a:cs typeface="Arial"/>
              <a:sym typeface="Arial"/>
            </a:endParaRPr>
          </a:p>
        </p:txBody>
      </p:sp>
      <p:sp>
        <p:nvSpPr>
          <p:cNvPr id="182" name="Google Shape;182;p34"/>
          <p:cNvSpPr/>
          <p:nvPr/>
        </p:nvSpPr>
        <p:spPr>
          <a:xfrm>
            <a:off x="6150287" y="1597162"/>
            <a:ext cx="860425" cy="681038"/>
          </a:xfrm>
          <a:prstGeom prst="rect">
            <a:avLst/>
          </a:prstGeom>
          <a:no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p34"/>
          <p:cNvSpPr/>
          <p:nvPr/>
        </p:nvSpPr>
        <p:spPr>
          <a:xfrm>
            <a:off x="6920224" y="2745454"/>
            <a:ext cx="179388" cy="13335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34"/>
          <p:cNvSpPr/>
          <p:nvPr/>
        </p:nvSpPr>
        <p:spPr>
          <a:xfrm>
            <a:off x="6920224" y="2948654"/>
            <a:ext cx="179388" cy="133350"/>
          </a:xfrm>
          <a:prstGeom prst="rect">
            <a:avLst/>
          </a:prstGeom>
          <a:solidFill>
            <a:srgbClr val="A3202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34"/>
          <p:cNvSpPr txBox="1"/>
          <p:nvPr/>
        </p:nvSpPr>
        <p:spPr>
          <a:xfrm>
            <a:off x="7150412" y="2740691"/>
            <a:ext cx="225425"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GR </a:t>
            </a:r>
            <a:endParaRPr sz="1000" b="0" i="0" u="none" strike="noStrike" cap="none">
              <a:solidFill>
                <a:schemeClr val="dk1"/>
              </a:solidFill>
              <a:latin typeface="Arial"/>
              <a:ea typeface="Arial"/>
              <a:cs typeface="Arial"/>
              <a:sym typeface="Arial"/>
            </a:endParaRPr>
          </a:p>
        </p:txBody>
      </p:sp>
      <p:sp>
        <p:nvSpPr>
          <p:cNvPr id="186" name="Google Shape;186;p34"/>
          <p:cNvSpPr txBox="1"/>
          <p:nvPr/>
        </p:nvSpPr>
        <p:spPr>
          <a:xfrm>
            <a:off x="7150412" y="2943891"/>
            <a:ext cx="782638"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EU (excl. GR)</a:t>
            </a:r>
            <a:endParaRPr sz="1000" b="0" i="0" u="none" strike="noStrike" cap="none">
              <a:solidFill>
                <a:schemeClr val="dk1"/>
              </a:solidFill>
              <a:latin typeface="Arial"/>
              <a:ea typeface="Arial"/>
              <a:cs typeface="Arial"/>
              <a:sym typeface="Arial"/>
            </a:endParaRPr>
          </a:p>
        </p:txBody>
      </p:sp>
      <p:sp>
        <p:nvSpPr>
          <p:cNvPr id="187" name="Google Shape;187;p34"/>
          <p:cNvSpPr/>
          <p:nvPr/>
        </p:nvSpPr>
        <p:spPr>
          <a:xfrm>
            <a:off x="4550283" y="1602137"/>
            <a:ext cx="250200" cy="1441500"/>
          </a:xfrm>
          <a:prstGeom prst="rightArrow">
            <a:avLst>
              <a:gd name="adj1" fmla="val 100000"/>
              <a:gd name="adj2" fmla="val 250181"/>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88" name="Google Shape;188;p34"/>
          <p:cNvGrpSpPr/>
          <p:nvPr/>
        </p:nvGrpSpPr>
        <p:grpSpPr>
          <a:xfrm>
            <a:off x="639471" y="5022023"/>
            <a:ext cx="377851" cy="377851"/>
            <a:chOff x="4175125" y="284163"/>
            <a:chExt cx="938213" cy="939800"/>
          </a:xfrm>
        </p:grpSpPr>
        <p:sp>
          <p:nvSpPr>
            <p:cNvPr id="189" name="Google Shape;189;p34"/>
            <p:cNvSpPr/>
            <p:nvPr/>
          </p:nvSpPr>
          <p:spPr>
            <a:xfrm>
              <a:off x="4175125" y="284163"/>
              <a:ext cx="938213" cy="9398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0" name="Google Shape;190;p34"/>
            <p:cNvSpPr/>
            <p:nvPr/>
          </p:nvSpPr>
          <p:spPr>
            <a:xfrm>
              <a:off x="4275138" y="601663"/>
              <a:ext cx="739775" cy="314325"/>
            </a:xfrm>
            <a:custGeom>
              <a:avLst/>
              <a:gdLst/>
              <a:ahLst/>
              <a:cxnLst/>
              <a:rect l="l" t="t" r="r" b="b"/>
              <a:pathLst>
                <a:path w="455" h="192" extrusionOk="0">
                  <a:moveTo>
                    <a:pt x="43" y="192"/>
                  </a:moveTo>
                  <a:cubicBezTo>
                    <a:pt x="44" y="192"/>
                    <a:pt x="44" y="192"/>
                    <a:pt x="44" y="192"/>
                  </a:cubicBezTo>
                  <a:cubicBezTo>
                    <a:pt x="62" y="192"/>
                    <a:pt x="83" y="174"/>
                    <a:pt x="86" y="133"/>
                  </a:cubicBezTo>
                  <a:cubicBezTo>
                    <a:pt x="87" y="114"/>
                    <a:pt x="80" y="102"/>
                    <a:pt x="74" y="95"/>
                  </a:cubicBezTo>
                  <a:cubicBezTo>
                    <a:pt x="68" y="89"/>
                    <a:pt x="62" y="86"/>
                    <a:pt x="56" y="84"/>
                  </a:cubicBezTo>
                  <a:cubicBezTo>
                    <a:pt x="57" y="77"/>
                    <a:pt x="59" y="65"/>
                    <a:pt x="60" y="57"/>
                  </a:cubicBezTo>
                  <a:cubicBezTo>
                    <a:pt x="60" y="52"/>
                    <a:pt x="65" y="44"/>
                    <a:pt x="75" y="40"/>
                  </a:cubicBezTo>
                  <a:cubicBezTo>
                    <a:pt x="87" y="36"/>
                    <a:pt x="103" y="31"/>
                    <a:pt x="111" y="28"/>
                  </a:cubicBezTo>
                  <a:cubicBezTo>
                    <a:pt x="111" y="28"/>
                    <a:pt x="111" y="28"/>
                    <a:pt x="111" y="28"/>
                  </a:cubicBezTo>
                  <a:cubicBezTo>
                    <a:pt x="117" y="35"/>
                    <a:pt x="125" y="39"/>
                    <a:pt x="135" y="39"/>
                  </a:cubicBezTo>
                  <a:cubicBezTo>
                    <a:pt x="145" y="39"/>
                    <a:pt x="153" y="35"/>
                    <a:pt x="159" y="28"/>
                  </a:cubicBezTo>
                  <a:cubicBezTo>
                    <a:pt x="160" y="28"/>
                    <a:pt x="160" y="28"/>
                    <a:pt x="160" y="28"/>
                  </a:cubicBezTo>
                  <a:cubicBezTo>
                    <a:pt x="167" y="31"/>
                    <a:pt x="183" y="36"/>
                    <a:pt x="195" y="40"/>
                  </a:cubicBezTo>
                  <a:cubicBezTo>
                    <a:pt x="206" y="44"/>
                    <a:pt x="210" y="52"/>
                    <a:pt x="211" y="57"/>
                  </a:cubicBezTo>
                  <a:cubicBezTo>
                    <a:pt x="211" y="65"/>
                    <a:pt x="213" y="77"/>
                    <a:pt x="214" y="84"/>
                  </a:cubicBezTo>
                  <a:cubicBezTo>
                    <a:pt x="208" y="86"/>
                    <a:pt x="202" y="90"/>
                    <a:pt x="197" y="95"/>
                  </a:cubicBezTo>
                  <a:cubicBezTo>
                    <a:pt x="191" y="102"/>
                    <a:pt x="184" y="114"/>
                    <a:pt x="185" y="133"/>
                  </a:cubicBezTo>
                  <a:cubicBezTo>
                    <a:pt x="188" y="174"/>
                    <a:pt x="208" y="192"/>
                    <a:pt x="227" y="192"/>
                  </a:cubicBezTo>
                  <a:cubicBezTo>
                    <a:pt x="227" y="192"/>
                    <a:pt x="227" y="192"/>
                    <a:pt x="227" y="192"/>
                  </a:cubicBezTo>
                  <a:cubicBezTo>
                    <a:pt x="246" y="192"/>
                    <a:pt x="266" y="174"/>
                    <a:pt x="269" y="133"/>
                  </a:cubicBezTo>
                  <a:cubicBezTo>
                    <a:pt x="271" y="114"/>
                    <a:pt x="264" y="102"/>
                    <a:pt x="257" y="95"/>
                  </a:cubicBezTo>
                  <a:cubicBezTo>
                    <a:pt x="252" y="89"/>
                    <a:pt x="246" y="86"/>
                    <a:pt x="240" y="84"/>
                  </a:cubicBezTo>
                  <a:cubicBezTo>
                    <a:pt x="241" y="77"/>
                    <a:pt x="243" y="65"/>
                    <a:pt x="243" y="57"/>
                  </a:cubicBezTo>
                  <a:cubicBezTo>
                    <a:pt x="244" y="52"/>
                    <a:pt x="248" y="44"/>
                    <a:pt x="259" y="40"/>
                  </a:cubicBezTo>
                  <a:cubicBezTo>
                    <a:pt x="271" y="36"/>
                    <a:pt x="287" y="31"/>
                    <a:pt x="295" y="28"/>
                  </a:cubicBezTo>
                  <a:cubicBezTo>
                    <a:pt x="295" y="28"/>
                    <a:pt x="295" y="28"/>
                    <a:pt x="295" y="28"/>
                  </a:cubicBezTo>
                  <a:cubicBezTo>
                    <a:pt x="301" y="35"/>
                    <a:pt x="309" y="39"/>
                    <a:pt x="319" y="39"/>
                  </a:cubicBezTo>
                  <a:cubicBezTo>
                    <a:pt x="329" y="39"/>
                    <a:pt x="337" y="35"/>
                    <a:pt x="343" y="28"/>
                  </a:cubicBezTo>
                  <a:cubicBezTo>
                    <a:pt x="343" y="28"/>
                    <a:pt x="343" y="28"/>
                    <a:pt x="343" y="28"/>
                  </a:cubicBezTo>
                  <a:cubicBezTo>
                    <a:pt x="351" y="31"/>
                    <a:pt x="367" y="36"/>
                    <a:pt x="379" y="40"/>
                  </a:cubicBezTo>
                  <a:cubicBezTo>
                    <a:pt x="389" y="44"/>
                    <a:pt x="394" y="52"/>
                    <a:pt x="394" y="57"/>
                  </a:cubicBezTo>
                  <a:cubicBezTo>
                    <a:pt x="395" y="65"/>
                    <a:pt x="397" y="77"/>
                    <a:pt x="398" y="84"/>
                  </a:cubicBezTo>
                  <a:cubicBezTo>
                    <a:pt x="392" y="86"/>
                    <a:pt x="386" y="90"/>
                    <a:pt x="381" y="95"/>
                  </a:cubicBezTo>
                  <a:cubicBezTo>
                    <a:pt x="375" y="102"/>
                    <a:pt x="367" y="114"/>
                    <a:pt x="369" y="133"/>
                  </a:cubicBezTo>
                  <a:cubicBezTo>
                    <a:pt x="372" y="174"/>
                    <a:pt x="392" y="192"/>
                    <a:pt x="411" y="192"/>
                  </a:cubicBezTo>
                  <a:cubicBezTo>
                    <a:pt x="411" y="192"/>
                    <a:pt x="411" y="192"/>
                    <a:pt x="411" y="192"/>
                  </a:cubicBezTo>
                  <a:cubicBezTo>
                    <a:pt x="430" y="192"/>
                    <a:pt x="450" y="174"/>
                    <a:pt x="453" y="133"/>
                  </a:cubicBezTo>
                  <a:cubicBezTo>
                    <a:pt x="455" y="114"/>
                    <a:pt x="448" y="102"/>
                    <a:pt x="441" y="95"/>
                  </a:cubicBezTo>
                  <a:cubicBezTo>
                    <a:pt x="436" y="89"/>
                    <a:pt x="429" y="85"/>
                    <a:pt x="423" y="83"/>
                  </a:cubicBezTo>
                  <a:cubicBezTo>
                    <a:pt x="422" y="79"/>
                    <a:pt x="420" y="63"/>
                    <a:pt x="419" y="54"/>
                  </a:cubicBezTo>
                  <a:cubicBezTo>
                    <a:pt x="417" y="38"/>
                    <a:pt x="405" y="24"/>
                    <a:pt x="387" y="17"/>
                  </a:cubicBezTo>
                  <a:cubicBezTo>
                    <a:pt x="375" y="13"/>
                    <a:pt x="359" y="8"/>
                    <a:pt x="351" y="5"/>
                  </a:cubicBezTo>
                  <a:cubicBezTo>
                    <a:pt x="350" y="5"/>
                    <a:pt x="350" y="5"/>
                    <a:pt x="350" y="5"/>
                  </a:cubicBezTo>
                  <a:cubicBezTo>
                    <a:pt x="336" y="0"/>
                    <a:pt x="328" y="6"/>
                    <a:pt x="324" y="12"/>
                  </a:cubicBezTo>
                  <a:cubicBezTo>
                    <a:pt x="323" y="14"/>
                    <a:pt x="322" y="14"/>
                    <a:pt x="319" y="14"/>
                  </a:cubicBezTo>
                  <a:cubicBezTo>
                    <a:pt x="316" y="14"/>
                    <a:pt x="315" y="14"/>
                    <a:pt x="314" y="12"/>
                  </a:cubicBezTo>
                  <a:cubicBezTo>
                    <a:pt x="310" y="6"/>
                    <a:pt x="302" y="0"/>
                    <a:pt x="287" y="5"/>
                  </a:cubicBezTo>
                  <a:cubicBezTo>
                    <a:pt x="287" y="5"/>
                    <a:pt x="287" y="5"/>
                    <a:pt x="287" y="5"/>
                  </a:cubicBezTo>
                  <a:cubicBezTo>
                    <a:pt x="279" y="8"/>
                    <a:pt x="263" y="13"/>
                    <a:pt x="251" y="17"/>
                  </a:cubicBezTo>
                  <a:cubicBezTo>
                    <a:pt x="241" y="21"/>
                    <a:pt x="233" y="27"/>
                    <a:pt x="227" y="34"/>
                  </a:cubicBezTo>
                  <a:cubicBezTo>
                    <a:pt x="221" y="27"/>
                    <a:pt x="213" y="21"/>
                    <a:pt x="203" y="17"/>
                  </a:cubicBezTo>
                  <a:cubicBezTo>
                    <a:pt x="191" y="13"/>
                    <a:pt x="175" y="8"/>
                    <a:pt x="167" y="5"/>
                  </a:cubicBezTo>
                  <a:cubicBezTo>
                    <a:pt x="167" y="5"/>
                    <a:pt x="167" y="5"/>
                    <a:pt x="167" y="5"/>
                  </a:cubicBezTo>
                  <a:cubicBezTo>
                    <a:pt x="152" y="0"/>
                    <a:pt x="144" y="6"/>
                    <a:pt x="140" y="12"/>
                  </a:cubicBezTo>
                  <a:cubicBezTo>
                    <a:pt x="139" y="14"/>
                    <a:pt x="138" y="14"/>
                    <a:pt x="135" y="14"/>
                  </a:cubicBezTo>
                  <a:cubicBezTo>
                    <a:pt x="132" y="14"/>
                    <a:pt x="131" y="14"/>
                    <a:pt x="130" y="12"/>
                  </a:cubicBezTo>
                  <a:cubicBezTo>
                    <a:pt x="126" y="6"/>
                    <a:pt x="118" y="0"/>
                    <a:pt x="104" y="5"/>
                  </a:cubicBezTo>
                  <a:cubicBezTo>
                    <a:pt x="103" y="5"/>
                    <a:pt x="103" y="5"/>
                    <a:pt x="103" y="5"/>
                  </a:cubicBezTo>
                  <a:cubicBezTo>
                    <a:pt x="95" y="8"/>
                    <a:pt x="79" y="13"/>
                    <a:pt x="67" y="17"/>
                  </a:cubicBezTo>
                  <a:cubicBezTo>
                    <a:pt x="49" y="24"/>
                    <a:pt x="37" y="38"/>
                    <a:pt x="35" y="54"/>
                  </a:cubicBezTo>
                  <a:cubicBezTo>
                    <a:pt x="34" y="63"/>
                    <a:pt x="32" y="79"/>
                    <a:pt x="31" y="83"/>
                  </a:cubicBezTo>
                  <a:cubicBezTo>
                    <a:pt x="25" y="86"/>
                    <a:pt x="19" y="89"/>
                    <a:pt x="13" y="95"/>
                  </a:cubicBezTo>
                  <a:cubicBezTo>
                    <a:pt x="7" y="102"/>
                    <a:pt x="0" y="114"/>
                    <a:pt x="1" y="133"/>
                  </a:cubicBezTo>
                  <a:cubicBezTo>
                    <a:pt x="4" y="174"/>
                    <a:pt x="24" y="192"/>
                    <a:pt x="43" y="192"/>
                  </a:cubicBezTo>
                  <a:close/>
                  <a:moveTo>
                    <a:pt x="429" y="131"/>
                  </a:moveTo>
                  <a:cubicBezTo>
                    <a:pt x="427" y="156"/>
                    <a:pt x="417" y="167"/>
                    <a:pt x="411" y="167"/>
                  </a:cubicBezTo>
                  <a:cubicBezTo>
                    <a:pt x="411" y="167"/>
                    <a:pt x="411" y="167"/>
                    <a:pt x="411" y="167"/>
                  </a:cubicBezTo>
                  <a:cubicBezTo>
                    <a:pt x="405" y="167"/>
                    <a:pt x="395" y="156"/>
                    <a:pt x="393" y="131"/>
                  </a:cubicBezTo>
                  <a:cubicBezTo>
                    <a:pt x="393" y="123"/>
                    <a:pt x="395" y="116"/>
                    <a:pt x="399" y="112"/>
                  </a:cubicBezTo>
                  <a:cubicBezTo>
                    <a:pt x="403" y="107"/>
                    <a:pt x="409" y="106"/>
                    <a:pt x="411" y="106"/>
                  </a:cubicBezTo>
                  <a:cubicBezTo>
                    <a:pt x="411" y="106"/>
                    <a:pt x="411" y="106"/>
                    <a:pt x="411" y="106"/>
                  </a:cubicBezTo>
                  <a:cubicBezTo>
                    <a:pt x="413" y="106"/>
                    <a:pt x="419" y="107"/>
                    <a:pt x="423" y="112"/>
                  </a:cubicBezTo>
                  <a:cubicBezTo>
                    <a:pt x="428" y="116"/>
                    <a:pt x="429" y="123"/>
                    <a:pt x="429" y="131"/>
                  </a:cubicBezTo>
                  <a:close/>
                  <a:moveTo>
                    <a:pt x="245" y="131"/>
                  </a:moveTo>
                  <a:cubicBezTo>
                    <a:pt x="243" y="156"/>
                    <a:pt x="234" y="167"/>
                    <a:pt x="227" y="167"/>
                  </a:cubicBezTo>
                  <a:cubicBezTo>
                    <a:pt x="227" y="167"/>
                    <a:pt x="227" y="167"/>
                    <a:pt x="227" y="167"/>
                  </a:cubicBezTo>
                  <a:cubicBezTo>
                    <a:pt x="221" y="167"/>
                    <a:pt x="211" y="156"/>
                    <a:pt x="210" y="131"/>
                  </a:cubicBezTo>
                  <a:cubicBezTo>
                    <a:pt x="209" y="123"/>
                    <a:pt x="211" y="116"/>
                    <a:pt x="215" y="112"/>
                  </a:cubicBezTo>
                  <a:cubicBezTo>
                    <a:pt x="219" y="107"/>
                    <a:pt x="225" y="106"/>
                    <a:pt x="227" y="106"/>
                  </a:cubicBezTo>
                  <a:cubicBezTo>
                    <a:pt x="227" y="106"/>
                    <a:pt x="227" y="106"/>
                    <a:pt x="227" y="106"/>
                  </a:cubicBezTo>
                  <a:cubicBezTo>
                    <a:pt x="229" y="106"/>
                    <a:pt x="235" y="107"/>
                    <a:pt x="239" y="112"/>
                  </a:cubicBezTo>
                  <a:cubicBezTo>
                    <a:pt x="244" y="116"/>
                    <a:pt x="245" y="123"/>
                    <a:pt x="245" y="131"/>
                  </a:cubicBezTo>
                  <a:close/>
                  <a:moveTo>
                    <a:pt x="31" y="112"/>
                  </a:moveTo>
                  <a:cubicBezTo>
                    <a:pt x="35" y="107"/>
                    <a:pt x="41" y="106"/>
                    <a:pt x="43" y="106"/>
                  </a:cubicBezTo>
                  <a:cubicBezTo>
                    <a:pt x="44" y="106"/>
                    <a:pt x="44" y="106"/>
                    <a:pt x="44" y="106"/>
                  </a:cubicBezTo>
                  <a:cubicBezTo>
                    <a:pt x="46" y="106"/>
                    <a:pt x="51" y="107"/>
                    <a:pt x="56" y="112"/>
                  </a:cubicBezTo>
                  <a:cubicBezTo>
                    <a:pt x="60" y="116"/>
                    <a:pt x="62" y="123"/>
                    <a:pt x="61" y="131"/>
                  </a:cubicBezTo>
                  <a:cubicBezTo>
                    <a:pt x="59" y="156"/>
                    <a:pt x="50" y="167"/>
                    <a:pt x="44" y="167"/>
                  </a:cubicBezTo>
                  <a:cubicBezTo>
                    <a:pt x="43" y="167"/>
                    <a:pt x="43" y="167"/>
                    <a:pt x="43" y="167"/>
                  </a:cubicBezTo>
                  <a:cubicBezTo>
                    <a:pt x="37" y="167"/>
                    <a:pt x="27" y="156"/>
                    <a:pt x="26" y="131"/>
                  </a:cubicBezTo>
                  <a:cubicBezTo>
                    <a:pt x="25" y="123"/>
                    <a:pt x="27" y="116"/>
                    <a:pt x="31" y="1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1" name="Google Shape;191;p34"/>
            <p:cNvSpPr/>
            <p:nvPr/>
          </p:nvSpPr>
          <p:spPr>
            <a:xfrm>
              <a:off x="4424363" y="428625"/>
              <a:ext cx="141288" cy="179388"/>
            </a:xfrm>
            <a:custGeom>
              <a:avLst/>
              <a:gdLst/>
              <a:ahLst/>
              <a:cxnLst/>
              <a:rect l="l" t="t" r="r" b="b"/>
              <a:pathLst>
                <a:path w="87" h="110" extrusionOk="0">
                  <a:moveTo>
                    <a:pt x="43" y="110"/>
                  </a:moveTo>
                  <a:cubicBezTo>
                    <a:pt x="44" y="110"/>
                    <a:pt x="44" y="110"/>
                    <a:pt x="44" y="110"/>
                  </a:cubicBezTo>
                  <a:cubicBezTo>
                    <a:pt x="62" y="110"/>
                    <a:pt x="83" y="92"/>
                    <a:pt x="85" y="52"/>
                  </a:cubicBezTo>
                  <a:cubicBezTo>
                    <a:pt x="87" y="32"/>
                    <a:pt x="80" y="20"/>
                    <a:pt x="74" y="14"/>
                  </a:cubicBezTo>
                  <a:cubicBezTo>
                    <a:pt x="64" y="3"/>
                    <a:pt x="51" y="0"/>
                    <a:pt x="44" y="0"/>
                  </a:cubicBezTo>
                  <a:cubicBezTo>
                    <a:pt x="43" y="0"/>
                    <a:pt x="43" y="0"/>
                    <a:pt x="43" y="0"/>
                  </a:cubicBezTo>
                  <a:cubicBezTo>
                    <a:pt x="35" y="0"/>
                    <a:pt x="23" y="3"/>
                    <a:pt x="13" y="14"/>
                  </a:cubicBezTo>
                  <a:cubicBezTo>
                    <a:pt x="7" y="20"/>
                    <a:pt x="0" y="32"/>
                    <a:pt x="1" y="52"/>
                  </a:cubicBezTo>
                  <a:cubicBezTo>
                    <a:pt x="4" y="92"/>
                    <a:pt x="24" y="110"/>
                    <a:pt x="43" y="110"/>
                  </a:cubicBezTo>
                  <a:close/>
                  <a:moveTo>
                    <a:pt x="31" y="30"/>
                  </a:moveTo>
                  <a:cubicBezTo>
                    <a:pt x="35" y="26"/>
                    <a:pt x="41" y="24"/>
                    <a:pt x="43" y="24"/>
                  </a:cubicBezTo>
                  <a:cubicBezTo>
                    <a:pt x="44" y="24"/>
                    <a:pt x="44" y="24"/>
                    <a:pt x="44" y="24"/>
                  </a:cubicBezTo>
                  <a:cubicBezTo>
                    <a:pt x="45" y="24"/>
                    <a:pt x="51" y="26"/>
                    <a:pt x="56" y="30"/>
                  </a:cubicBezTo>
                  <a:cubicBezTo>
                    <a:pt x="60" y="35"/>
                    <a:pt x="62" y="41"/>
                    <a:pt x="61" y="50"/>
                  </a:cubicBezTo>
                  <a:cubicBezTo>
                    <a:pt x="59" y="74"/>
                    <a:pt x="50" y="85"/>
                    <a:pt x="44" y="85"/>
                  </a:cubicBezTo>
                  <a:cubicBezTo>
                    <a:pt x="43" y="85"/>
                    <a:pt x="43" y="85"/>
                    <a:pt x="43" y="85"/>
                  </a:cubicBezTo>
                  <a:cubicBezTo>
                    <a:pt x="37" y="85"/>
                    <a:pt x="27" y="74"/>
                    <a:pt x="26" y="50"/>
                  </a:cubicBezTo>
                  <a:cubicBezTo>
                    <a:pt x="25" y="41"/>
                    <a:pt x="27" y="35"/>
                    <a:pt x="31"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2" name="Google Shape;192;p34"/>
            <p:cNvSpPr/>
            <p:nvPr/>
          </p:nvSpPr>
          <p:spPr>
            <a:xfrm>
              <a:off x="4724400" y="428625"/>
              <a:ext cx="141288" cy="179388"/>
            </a:xfrm>
            <a:custGeom>
              <a:avLst/>
              <a:gdLst/>
              <a:ahLst/>
              <a:cxnLst/>
              <a:rect l="l" t="t" r="r" b="b"/>
              <a:pathLst>
                <a:path w="87" h="110" extrusionOk="0">
                  <a:moveTo>
                    <a:pt x="43" y="110"/>
                  </a:moveTo>
                  <a:cubicBezTo>
                    <a:pt x="43" y="110"/>
                    <a:pt x="43" y="110"/>
                    <a:pt x="43" y="110"/>
                  </a:cubicBezTo>
                  <a:cubicBezTo>
                    <a:pt x="62" y="110"/>
                    <a:pt x="82" y="92"/>
                    <a:pt x="85" y="52"/>
                  </a:cubicBezTo>
                  <a:cubicBezTo>
                    <a:pt x="87" y="32"/>
                    <a:pt x="80" y="20"/>
                    <a:pt x="73" y="14"/>
                  </a:cubicBezTo>
                  <a:cubicBezTo>
                    <a:pt x="64" y="3"/>
                    <a:pt x="51" y="0"/>
                    <a:pt x="43" y="0"/>
                  </a:cubicBezTo>
                  <a:cubicBezTo>
                    <a:pt x="43" y="0"/>
                    <a:pt x="43" y="0"/>
                    <a:pt x="43" y="0"/>
                  </a:cubicBezTo>
                  <a:cubicBezTo>
                    <a:pt x="35" y="0"/>
                    <a:pt x="22" y="3"/>
                    <a:pt x="13" y="14"/>
                  </a:cubicBezTo>
                  <a:cubicBezTo>
                    <a:pt x="7" y="20"/>
                    <a:pt x="0" y="32"/>
                    <a:pt x="1" y="52"/>
                  </a:cubicBezTo>
                  <a:cubicBezTo>
                    <a:pt x="4" y="92"/>
                    <a:pt x="24" y="110"/>
                    <a:pt x="43" y="110"/>
                  </a:cubicBezTo>
                  <a:close/>
                  <a:moveTo>
                    <a:pt x="31" y="30"/>
                  </a:moveTo>
                  <a:cubicBezTo>
                    <a:pt x="35" y="26"/>
                    <a:pt x="41" y="24"/>
                    <a:pt x="43" y="24"/>
                  </a:cubicBezTo>
                  <a:cubicBezTo>
                    <a:pt x="43" y="24"/>
                    <a:pt x="43" y="24"/>
                    <a:pt x="43" y="24"/>
                  </a:cubicBezTo>
                  <a:cubicBezTo>
                    <a:pt x="45" y="24"/>
                    <a:pt x="51" y="26"/>
                    <a:pt x="55" y="30"/>
                  </a:cubicBezTo>
                  <a:cubicBezTo>
                    <a:pt x="60" y="35"/>
                    <a:pt x="61" y="41"/>
                    <a:pt x="61" y="50"/>
                  </a:cubicBezTo>
                  <a:cubicBezTo>
                    <a:pt x="59" y="74"/>
                    <a:pt x="50" y="85"/>
                    <a:pt x="43" y="85"/>
                  </a:cubicBezTo>
                  <a:cubicBezTo>
                    <a:pt x="43" y="85"/>
                    <a:pt x="43" y="85"/>
                    <a:pt x="43" y="85"/>
                  </a:cubicBezTo>
                  <a:cubicBezTo>
                    <a:pt x="37" y="85"/>
                    <a:pt x="27" y="74"/>
                    <a:pt x="25" y="50"/>
                  </a:cubicBezTo>
                  <a:cubicBezTo>
                    <a:pt x="25" y="41"/>
                    <a:pt x="27" y="35"/>
                    <a:pt x="31"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grpSp>
        <p:nvGrpSpPr>
          <p:cNvPr id="193" name="Google Shape;193;p34"/>
          <p:cNvGrpSpPr/>
          <p:nvPr/>
        </p:nvGrpSpPr>
        <p:grpSpPr>
          <a:xfrm>
            <a:off x="647089" y="4515884"/>
            <a:ext cx="377851" cy="377851"/>
            <a:chOff x="4135767" y="2413090"/>
            <a:chExt cx="206140" cy="206140"/>
          </a:xfrm>
        </p:grpSpPr>
        <p:sp>
          <p:nvSpPr>
            <p:cNvPr id="194" name="Google Shape;194;p34"/>
            <p:cNvSpPr/>
            <p:nvPr/>
          </p:nvSpPr>
          <p:spPr>
            <a:xfrm>
              <a:off x="4235513" y="2462964"/>
              <a:ext cx="43222" cy="69823"/>
            </a:xfrm>
            <a:custGeom>
              <a:avLst/>
              <a:gdLst/>
              <a:ahLst/>
              <a:cxnLst/>
              <a:rect l="l" t="t" r="r" b="b"/>
              <a:pathLst>
                <a:path w="39" h="64" extrusionOk="0">
                  <a:moveTo>
                    <a:pt x="12" y="47"/>
                  </a:moveTo>
                  <a:cubicBezTo>
                    <a:pt x="13" y="48"/>
                    <a:pt x="15" y="49"/>
                    <a:pt x="17" y="50"/>
                  </a:cubicBezTo>
                  <a:cubicBezTo>
                    <a:pt x="17" y="35"/>
                    <a:pt x="17" y="35"/>
                    <a:pt x="17" y="35"/>
                  </a:cubicBezTo>
                  <a:cubicBezTo>
                    <a:pt x="17" y="35"/>
                    <a:pt x="17" y="35"/>
                    <a:pt x="16" y="35"/>
                  </a:cubicBezTo>
                  <a:cubicBezTo>
                    <a:pt x="16" y="34"/>
                    <a:pt x="15" y="34"/>
                    <a:pt x="15" y="34"/>
                  </a:cubicBezTo>
                  <a:cubicBezTo>
                    <a:pt x="13" y="34"/>
                    <a:pt x="11" y="33"/>
                    <a:pt x="10" y="33"/>
                  </a:cubicBezTo>
                  <a:cubicBezTo>
                    <a:pt x="8" y="32"/>
                    <a:pt x="7" y="31"/>
                    <a:pt x="5" y="30"/>
                  </a:cubicBezTo>
                  <a:cubicBezTo>
                    <a:pt x="4" y="29"/>
                    <a:pt x="3" y="28"/>
                    <a:pt x="2" y="26"/>
                  </a:cubicBezTo>
                  <a:cubicBezTo>
                    <a:pt x="1" y="24"/>
                    <a:pt x="1" y="23"/>
                    <a:pt x="1" y="20"/>
                  </a:cubicBezTo>
                  <a:cubicBezTo>
                    <a:pt x="1" y="18"/>
                    <a:pt x="1" y="16"/>
                    <a:pt x="2" y="14"/>
                  </a:cubicBezTo>
                  <a:cubicBezTo>
                    <a:pt x="3" y="12"/>
                    <a:pt x="4" y="10"/>
                    <a:pt x="6" y="9"/>
                  </a:cubicBezTo>
                  <a:cubicBezTo>
                    <a:pt x="7" y="8"/>
                    <a:pt x="9" y="7"/>
                    <a:pt x="11" y="6"/>
                  </a:cubicBezTo>
                  <a:cubicBezTo>
                    <a:pt x="13" y="6"/>
                    <a:pt x="15" y="5"/>
                    <a:pt x="17" y="5"/>
                  </a:cubicBezTo>
                  <a:cubicBezTo>
                    <a:pt x="17" y="0"/>
                    <a:pt x="17" y="0"/>
                    <a:pt x="17" y="0"/>
                  </a:cubicBezTo>
                  <a:cubicBezTo>
                    <a:pt x="21" y="0"/>
                    <a:pt x="21" y="0"/>
                    <a:pt x="21" y="0"/>
                  </a:cubicBezTo>
                  <a:cubicBezTo>
                    <a:pt x="21" y="5"/>
                    <a:pt x="21" y="5"/>
                    <a:pt x="21" y="5"/>
                  </a:cubicBezTo>
                  <a:cubicBezTo>
                    <a:pt x="23" y="5"/>
                    <a:pt x="25" y="6"/>
                    <a:pt x="27" y="6"/>
                  </a:cubicBezTo>
                  <a:cubicBezTo>
                    <a:pt x="29" y="7"/>
                    <a:pt x="31" y="8"/>
                    <a:pt x="32" y="9"/>
                  </a:cubicBezTo>
                  <a:cubicBezTo>
                    <a:pt x="34" y="10"/>
                    <a:pt x="35" y="12"/>
                    <a:pt x="36" y="14"/>
                  </a:cubicBezTo>
                  <a:cubicBezTo>
                    <a:pt x="37" y="16"/>
                    <a:pt x="37" y="18"/>
                    <a:pt x="37" y="20"/>
                  </a:cubicBezTo>
                  <a:cubicBezTo>
                    <a:pt x="27" y="20"/>
                    <a:pt x="27" y="20"/>
                    <a:pt x="27" y="20"/>
                  </a:cubicBezTo>
                  <a:cubicBezTo>
                    <a:pt x="27" y="18"/>
                    <a:pt x="27" y="17"/>
                    <a:pt x="25" y="15"/>
                  </a:cubicBezTo>
                  <a:cubicBezTo>
                    <a:pt x="24" y="14"/>
                    <a:pt x="23" y="13"/>
                    <a:pt x="21" y="13"/>
                  </a:cubicBezTo>
                  <a:cubicBezTo>
                    <a:pt x="21" y="26"/>
                    <a:pt x="21" y="26"/>
                    <a:pt x="21" y="26"/>
                  </a:cubicBezTo>
                  <a:cubicBezTo>
                    <a:pt x="22" y="26"/>
                    <a:pt x="22" y="26"/>
                    <a:pt x="23" y="26"/>
                  </a:cubicBezTo>
                  <a:cubicBezTo>
                    <a:pt x="24" y="26"/>
                    <a:pt x="24" y="27"/>
                    <a:pt x="25" y="27"/>
                  </a:cubicBezTo>
                  <a:cubicBezTo>
                    <a:pt x="28" y="28"/>
                    <a:pt x="31" y="29"/>
                    <a:pt x="33" y="30"/>
                  </a:cubicBezTo>
                  <a:cubicBezTo>
                    <a:pt x="35" y="32"/>
                    <a:pt x="36" y="33"/>
                    <a:pt x="37" y="35"/>
                  </a:cubicBezTo>
                  <a:cubicBezTo>
                    <a:pt x="38" y="36"/>
                    <a:pt x="39" y="38"/>
                    <a:pt x="39" y="39"/>
                  </a:cubicBezTo>
                  <a:cubicBezTo>
                    <a:pt x="39" y="41"/>
                    <a:pt x="39" y="42"/>
                    <a:pt x="39" y="43"/>
                  </a:cubicBezTo>
                  <a:cubicBezTo>
                    <a:pt x="39" y="44"/>
                    <a:pt x="39" y="45"/>
                    <a:pt x="38" y="47"/>
                  </a:cubicBezTo>
                  <a:cubicBezTo>
                    <a:pt x="38" y="49"/>
                    <a:pt x="37" y="50"/>
                    <a:pt x="35" y="52"/>
                  </a:cubicBezTo>
                  <a:cubicBezTo>
                    <a:pt x="34" y="53"/>
                    <a:pt x="32" y="54"/>
                    <a:pt x="30" y="56"/>
                  </a:cubicBezTo>
                  <a:cubicBezTo>
                    <a:pt x="28" y="57"/>
                    <a:pt x="25" y="58"/>
                    <a:pt x="21" y="58"/>
                  </a:cubicBezTo>
                  <a:cubicBezTo>
                    <a:pt x="21" y="64"/>
                    <a:pt x="21" y="64"/>
                    <a:pt x="21" y="64"/>
                  </a:cubicBezTo>
                  <a:cubicBezTo>
                    <a:pt x="17" y="64"/>
                    <a:pt x="17" y="64"/>
                    <a:pt x="17" y="64"/>
                  </a:cubicBezTo>
                  <a:cubicBezTo>
                    <a:pt x="17" y="58"/>
                    <a:pt x="17" y="58"/>
                    <a:pt x="17" y="58"/>
                  </a:cubicBezTo>
                  <a:cubicBezTo>
                    <a:pt x="12" y="57"/>
                    <a:pt x="8" y="56"/>
                    <a:pt x="5" y="53"/>
                  </a:cubicBezTo>
                  <a:cubicBezTo>
                    <a:pt x="2" y="50"/>
                    <a:pt x="0" y="46"/>
                    <a:pt x="0" y="40"/>
                  </a:cubicBezTo>
                  <a:cubicBezTo>
                    <a:pt x="10" y="40"/>
                    <a:pt x="10" y="40"/>
                    <a:pt x="10" y="40"/>
                  </a:cubicBezTo>
                  <a:cubicBezTo>
                    <a:pt x="10" y="43"/>
                    <a:pt x="10" y="45"/>
                    <a:pt x="12" y="47"/>
                  </a:cubicBezTo>
                  <a:close/>
                  <a:moveTo>
                    <a:pt x="15" y="14"/>
                  </a:moveTo>
                  <a:cubicBezTo>
                    <a:pt x="14" y="14"/>
                    <a:pt x="13" y="14"/>
                    <a:pt x="13" y="15"/>
                  </a:cubicBezTo>
                  <a:cubicBezTo>
                    <a:pt x="12" y="15"/>
                    <a:pt x="12" y="16"/>
                    <a:pt x="11" y="17"/>
                  </a:cubicBezTo>
                  <a:cubicBezTo>
                    <a:pt x="11" y="17"/>
                    <a:pt x="11" y="18"/>
                    <a:pt x="11" y="19"/>
                  </a:cubicBezTo>
                  <a:cubicBezTo>
                    <a:pt x="11" y="21"/>
                    <a:pt x="11" y="22"/>
                    <a:pt x="12" y="23"/>
                  </a:cubicBezTo>
                  <a:cubicBezTo>
                    <a:pt x="13" y="24"/>
                    <a:pt x="15" y="24"/>
                    <a:pt x="17" y="25"/>
                  </a:cubicBezTo>
                  <a:cubicBezTo>
                    <a:pt x="17" y="13"/>
                    <a:pt x="17" y="13"/>
                    <a:pt x="17" y="13"/>
                  </a:cubicBezTo>
                  <a:cubicBezTo>
                    <a:pt x="16" y="13"/>
                    <a:pt x="16" y="13"/>
                    <a:pt x="15" y="14"/>
                  </a:cubicBezTo>
                  <a:close/>
                  <a:moveTo>
                    <a:pt x="24" y="49"/>
                  </a:moveTo>
                  <a:cubicBezTo>
                    <a:pt x="25" y="49"/>
                    <a:pt x="26" y="48"/>
                    <a:pt x="26" y="48"/>
                  </a:cubicBezTo>
                  <a:cubicBezTo>
                    <a:pt x="27" y="47"/>
                    <a:pt x="28" y="46"/>
                    <a:pt x="28" y="46"/>
                  </a:cubicBezTo>
                  <a:cubicBezTo>
                    <a:pt x="29" y="45"/>
                    <a:pt x="29" y="44"/>
                    <a:pt x="29" y="43"/>
                  </a:cubicBezTo>
                  <a:cubicBezTo>
                    <a:pt x="29" y="41"/>
                    <a:pt x="28" y="39"/>
                    <a:pt x="27" y="39"/>
                  </a:cubicBezTo>
                  <a:cubicBezTo>
                    <a:pt x="26" y="38"/>
                    <a:pt x="24" y="37"/>
                    <a:pt x="21" y="36"/>
                  </a:cubicBezTo>
                  <a:cubicBezTo>
                    <a:pt x="21" y="50"/>
                    <a:pt x="21" y="50"/>
                    <a:pt x="21" y="50"/>
                  </a:cubicBezTo>
                  <a:cubicBezTo>
                    <a:pt x="22" y="49"/>
                    <a:pt x="23" y="49"/>
                    <a:pt x="24"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1200" b="0" i="0" u="none" strike="noStrike" cap="none">
                <a:solidFill>
                  <a:srgbClr val="000000"/>
                </a:solidFill>
                <a:latin typeface="Arial"/>
                <a:ea typeface="Arial"/>
                <a:cs typeface="Arial"/>
                <a:sym typeface="Arial"/>
              </a:endParaRPr>
            </a:p>
          </p:txBody>
        </p:sp>
        <p:sp>
          <p:nvSpPr>
            <p:cNvPr id="195" name="Google Shape;195;p34"/>
            <p:cNvSpPr/>
            <p:nvPr/>
          </p:nvSpPr>
          <p:spPr>
            <a:xfrm>
              <a:off x="4135767" y="2413090"/>
              <a:ext cx="206140" cy="206140"/>
            </a:xfrm>
            <a:custGeom>
              <a:avLst/>
              <a:gdLst/>
              <a:ahLst/>
              <a:cxnLst/>
              <a:rect l="l" t="t" r="r" b="b"/>
              <a:pathLst>
                <a:path w="62" h="62" extrusionOk="0">
                  <a:moveTo>
                    <a:pt x="0" y="0"/>
                  </a:moveTo>
                  <a:lnTo>
                    <a:pt x="0" y="62"/>
                  </a:lnTo>
                  <a:lnTo>
                    <a:pt x="62" y="62"/>
                  </a:lnTo>
                  <a:lnTo>
                    <a:pt x="62" y="0"/>
                  </a:lnTo>
                  <a:lnTo>
                    <a:pt x="0" y="0"/>
                  </a:lnTo>
                  <a:close/>
                  <a:moveTo>
                    <a:pt x="59" y="59"/>
                  </a:moveTo>
                  <a:lnTo>
                    <a:pt x="3" y="59"/>
                  </a:lnTo>
                  <a:lnTo>
                    <a:pt x="3" y="3"/>
                  </a:lnTo>
                  <a:lnTo>
                    <a:pt x="59" y="3"/>
                  </a:lnTo>
                  <a:lnTo>
                    <a:pt x="59" y="5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1200" b="0" i="0" u="none" strike="noStrike" cap="none">
                <a:solidFill>
                  <a:srgbClr val="000000"/>
                </a:solidFill>
                <a:latin typeface="Arial"/>
                <a:ea typeface="Arial"/>
                <a:cs typeface="Arial"/>
                <a:sym typeface="Arial"/>
              </a:endParaRPr>
            </a:p>
          </p:txBody>
        </p:sp>
        <p:sp>
          <p:nvSpPr>
            <p:cNvPr id="196" name="Google Shape;196;p34"/>
            <p:cNvSpPr/>
            <p:nvPr/>
          </p:nvSpPr>
          <p:spPr>
            <a:xfrm>
              <a:off x="4159042" y="2433039"/>
              <a:ext cx="162916" cy="162918"/>
            </a:xfrm>
            <a:custGeom>
              <a:avLst/>
              <a:gdLst/>
              <a:ahLst/>
              <a:cxnLst/>
              <a:rect l="l" t="t" r="r" b="b"/>
              <a:pathLst>
                <a:path w="152" h="152" extrusionOk="0">
                  <a:moveTo>
                    <a:pt x="6" y="152"/>
                  </a:moveTo>
                  <a:cubicBezTo>
                    <a:pt x="53" y="105"/>
                    <a:pt x="53" y="105"/>
                    <a:pt x="53" y="105"/>
                  </a:cubicBezTo>
                  <a:cubicBezTo>
                    <a:pt x="64" y="114"/>
                    <a:pt x="78" y="119"/>
                    <a:pt x="92" y="119"/>
                  </a:cubicBezTo>
                  <a:cubicBezTo>
                    <a:pt x="108" y="119"/>
                    <a:pt x="123" y="113"/>
                    <a:pt x="135" y="102"/>
                  </a:cubicBezTo>
                  <a:cubicBezTo>
                    <a:pt x="146" y="91"/>
                    <a:pt x="152" y="76"/>
                    <a:pt x="152" y="60"/>
                  </a:cubicBezTo>
                  <a:cubicBezTo>
                    <a:pt x="152" y="44"/>
                    <a:pt x="146" y="29"/>
                    <a:pt x="135" y="17"/>
                  </a:cubicBezTo>
                  <a:cubicBezTo>
                    <a:pt x="123" y="6"/>
                    <a:pt x="108" y="0"/>
                    <a:pt x="92" y="0"/>
                  </a:cubicBezTo>
                  <a:cubicBezTo>
                    <a:pt x="76" y="0"/>
                    <a:pt x="61" y="6"/>
                    <a:pt x="50" y="17"/>
                  </a:cubicBezTo>
                  <a:cubicBezTo>
                    <a:pt x="39" y="29"/>
                    <a:pt x="33" y="44"/>
                    <a:pt x="33" y="60"/>
                  </a:cubicBezTo>
                  <a:cubicBezTo>
                    <a:pt x="33" y="74"/>
                    <a:pt x="38" y="88"/>
                    <a:pt x="47" y="99"/>
                  </a:cubicBezTo>
                  <a:cubicBezTo>
                    <a:pt x="0" y="146"/>
                    <a:pt x="0" y="146"/>
                    <a:pt x="0" y="146"/>
                  </a:cubicBezTo>
                  <a:lnTo>
                    <a:pt x="6" y="152"/>
                  </a:lnTo>
                  <a:close/>
                  <a:moveTo>
                    <a:pt x="56" y="23"/>
                  </a:moveTo>
                  <a:cubicBezTo>
                    <a:pt x="66" y="14"/>
                    <a:pt x="79" y="8"/>
                    <a:pt x="92" y="8"/>
                  </a:cubicBezTo>
                  <a:cubicBezTo>
                    <a:pt x="106" y="8"/>
                    <a:pt x="119" y="14"/>
                    <a:pt x="129" y="23"/>
                  </a:cubicBezTo>
                  <a:cubicBezTo>
                    <a:pt x="139" y="33"/>
                    <a:pt x="144" y="46"/>
                    <a:pt x="144" y="60"/>
                  </a:cubicBezTo>
                  <a:cubicBezTo>
                    <a:pt x="144" y="73"/>
                    <a:pt x="139" y="86"/>
                    <a:pt x="129" y="96"/>
                  </a:cubicBezTo>
                  <a:cubicBezTo>
                    <a:pt x="119" y="106"/>
                    <a:pt x="106" y="111"/>
                    <a:pt x="92" y="111"/>
                  </a:cubicBezTo>
                  <a:cubicBezTo>
                    <a:pt x="79" y="111"/>
                    <a:pt x="66" y="106"/>
                    <a:pt x="56" y="96"/>
                  </a:cubicBezTo>
                  <a:cubicBezTo>
                    <a:pt x="46" y="86"/>
                    <a:pt x="41" y="73"/>
                    <a:pt x="41" y="60"/>
                  </a:cubicBezTo>
                  <a:cubicBezTo>
                    <a:pt x="41" y="46"/>
                    <a:pt x="46" y="33"/>
                    <a:pt x="56" y="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1200" b="0" i="0" u="none" strike="noStrike" cap="none">
                <a:solidFill>
                  <a:srgbClr val="000000"/>
                </a:solidFill>
                <a:latin typeface="Arial"/>
                <a:ea typeface="Arial"/>
                <a:cs typeface="Arial"/>
                <a:sym typeface="Arial"/>
              </a:endParaRPr>
            </a:p>
          </p:txBody>
        </p:sp>
      </p:grpSp>
      <p:grpSp>
        <p:nvGrpSpPr>
          <p:cNvPr id="197" name="Google Shape;197;p34"/>
          <p:cNvGrpSpPr/>
          <p:nvPr/>
        </p:nvGrpSpPr>
        <p:grpSpPr>
          <a:xfrm>
            <a:off x="651529" y="4004025"/>
            <a:ext cx="373833" cy="377851"/>
            <a:chOff x="1276350" y="3541713"/>
            <a:chExt cx="147638" cy="149225"/>
          </a:xfrm>
        </p:grpSpPr>
        <p:sp>
          <p:nvSpPr>
            <p:cNvPr id="198" name="Google Shape;198;p34"/>
            <p:cNvSpPr/>
            <p:nvPr/>
          </p:nvSpPr>
          <p:spPr>
            <a:xfrm>
              <a:off x="1276350" y="3541713"/>
              <a:ext cx="147638" cy="149225"/>
            </a:xfrm>
            <a:custGeom>
              <a:avLst/>
              <a:gdLst/>
              <a:ahLst/>
              <a:cxnLst/>
              <a:rect l="l" t="t" r="r" b="b"/>
              <a:pathLst>
                <a:path w="93" h="94" extrusionOk="0">
                  <a:moveTo>
                    <a:pt x="0" y="0"/>
                  </a:moveTo>
                  <a:lnTo>
                    <a:pt x="0" y="94"/>
                  </a:lnTo>
                  <a:lnTo>
                    <a:pt x="93" y="94"/>
                  </a:lnTo>
                  <a:lnTo>
                    <a:pt x="93" y="0"/>
                  </a:lnTo>
                  <a:lnTo>
                    <a:pt x="0" y="0"/>
                  </a:lnTo>
                  <a:close/>
                  <a:moveTo>
                    <a:pt x="89" y="90"/>
                  </a:moveTo>
                  <a:lnTo>
                    <a:pt x="4" y="90"/>
                  </a:lnTo>
                  <a:lnTo>
                    <a:pt x="4" y="4"/>
                  </a:lnTo>
                  <a:lnTo>
                    <a:pt x="89" y="4"/>
                  </a:lnTo>
                  <a:lnTo>
                    <a:pt x="89" y="9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1200" b="0" i="0" u="none" strike="noStrike" cap="none">
                <a:solidFill>
                  <a:srgbClr val="000000"/>
                </a:solidFill>
                <a:latin typeface="Arial"/>
                <a:ea typeface="Arial"/>
                <a:cs typeface="Arial"/>
                <a:sym typeface="Arial"/>
              </a:endParaRPr>
            </a:p>
          </p:txBody>
        </p:sp>
        <p:sp>
          <p:nvSpPr>
            <p:cNvPr id="199" name="Google Shape;199;p34"/>
            <p:cNvSpPr/>
            <p:nvPr/>
          </p:nvSpPr>
          <p:spPr>
            <a:xfrm>
              <a:off x="1303338" y="3570288"/>
              <a:ext cx="85725" cy="90488"/>
            </a:xfrm>
            <a:custGeom>
              <a:avLst/>
              <a:gdLst/>
              <a:ahLst/>
              <a:cxnLst/>
              <a:rect l="l" t="t" r="r" b="b"/>
              <a:pathLst>
                <a:path w="110" h="118" extrusionOk="0">
                  <a:moveTo>
                    <a:pt x="102" y="92"/>
                  </a:moveTo>
                  <a:cubicBezTo>
                    <a:pt x="100" y="94"/>
                    <a:pt x="98" y="95"/>
                    <a:pt x="96" y="96"/>
                  </a:cubicBezTo>
                  <a:cubicBezTo>
                    <a:pt x="91" y="98"/>
                    <a:pt x="85" y="99"/>
                    <a:pt x="79" y="99"/>
                  </a:cubicBezTo>
                  <a:cubicBezTo>
                    <a:pt x="67" y="99"/>
                    <a:pt x="58" y="95"/>
                    <a:pt x="50" y="88"/>
                  </a:cubicBezTo>
                  <a:cubicBezTo>
                    <a:pt x="47" y="85"/>
                    <a:pt x="45" y="82"/>
                    <a:pt x="43" y="79"/>
                  </a:cubicBezTo>
                  <a:cubicBezTo>
                    <a:pt x="80" y="79"/>
                    <a:pt x="80" y="79"/>
                    <a:pt x="80" y="79"/>
                  </a:cubicBezTo>
                  <a:cubicBezTo>
                    <a:pt x="86" y="65"/>
                    <a:pt x="86" y="65"/>
                    <a:pt x="86" y="65"/>
                  </a:cubicBezTo>
                  <a:cubicBezTo>
                    <a:pt x="38" y="65"/>
                    <a:pt x="38" y="65"/>
                    <a:pt x="38" y="65"/>
                  </a:cubicBezTo>
                  <a:cubicBezTo>
                    <a:pt x="38" y="63"/>
                    <a:pt x="38" y="61"/>
                    <a:pt x="38" y="59"/>
                  </a:cubicBezTo>
                  <a:cubicBezTo>
                    <a:pt x="38" y="59"/>
                    <a:pt x="38" y="59"/>
                    <a:pt x="38" y="59"/>
                  </a:cubicBezTo>
                  <a:cubicBezTo>
                    <a:pt x="38" y="58"/>
                    <a:pt x="38" y="58"/>
                    <a:pt x="38" y="58"/>
                  </a:cubicBezTo>
                  <a:cubicBezTo>
                    <a:pt x="38" y="56"/>
                    <a:pt x="38" y="54"/>
                    <a:pt x="38" y="53"/>
                  </a:cubicBezTo>
                  <a:cubicBezTo>
                    <a:pt x="91" y="53"/>
                    <a:pt x="91" y="53"/>
                    <a:pt x="91" y="53"/>
                  </a:cubicBezTo>
                  <a:cubicBezTo>
                    <a:pt x="97" y="38"/>
                    <a:pt x="97" y="38"/>
                    <a:pt x="97" y="38"/>
                  </a:cubicBezTo>
                  <a:cubicBezTo>
                    <a:pt x="43" y="38"/>
                    <a:pt x="43" y="38"/>
                    <a:pt x="43" y="38"/>
                  </a:cubicBezTo>
                  <a:cubicBezTo>
                    <a:pt x="45" y="35"/>
                    <a:pt x="47" y="32"/>
                    <a:pt x="50" y="29"/>
                  </a:cubicBezTo>
                  <a:cubicBezTo>
                    <a:pt x="58" y="22"/>
                    <a:pt x="67" y="18"/>
                    <a:pt x="79" y="18"/>
                  </a:cubicBezTo>
                  <a:cubicBezTo>
                    <a:pt x="85" y="18"/>
                    <a:pt x="91" y="19"/>
                    <a:pt x="96" y="21"/>
                  </a:cubicBezTo>
                  <a:cubicBezTo>
                    <a:pt x="98" y="22"/>
                    <a:pt x="100" y="24"/>
                    <a:pt x="102" y="25"/>
                  </a:cubicBezTo>
                  <a:cubicBezTo>
                    <a:pt x="109" y="7"/>
                    <a:pt x="109" y="7"/>
                    <a:pt x="109" y="7"/>
                  </a:cubicBezTo>
                  <a:cubicBezTo>
                    <a:pt x="100" y="2"/>
                    <a:pt x="90" y="0"/>
                    <a:pt x="79" y="0"/>
                  </a:cubicBezTo>
                  <a:cubicBezTo>
                    <a:pt x="61" y="0"/>
                    <a:pt x="47" y="5"/>
                    <a:pt x="35" y="16"/>
                  </a:cubicBezTo>
                  <a:cubicBezTo>
                    <a:pt x="29" y="23"/>
                    <a:pt x="24" y="30"/>
                    <a:pt x="21" y="38"/>
                  </a:cubicBezTo>
                  <a:cubicBezTo>
                    <a:pt x="6" y="38"/>
                    <a:pt x="6" y="38"/>
                    <a:pt x="6" y="38"/>
                  </a:cubicBezTo>
                  <a:cubicBezTo>
                    <a:pt x="0" y="53"/>
                    <a:pt x="0" y="53"/>
                    <a:pt x="0" y="53"/>
                  </a:cubicBezTo>
                  <a:cubicBezTo>
                    <a:pt x="18" y="53"/>
                    <a:pt x="18" y="53"/>
                    <a:pt x="18" y="53"/>
                  </a:cubicBezTo>
                  <a:cubicBezTo>
                    <a:pt x="18" y="55"/>
                    <a:pt x="18" y="57"/>
                    <a:pt x="18" y="59"/>
                  </a:cubicBezTo>
                  <a:cubicBezTo>
                    <a:pt x="18" y="61"/>
                    <a:pt x="18" y="63"/>
                    <a:pt x="18" y="65"/>
                  </a:cubicBezTo>
                  <a:cubicBezTo>
                    <a:pt x="6" y="65"/>
                    <a:pt x="6" y="65"/>
                    <a:pt x="6" y="65"/>
                  </a:cubicBezTo>
                  <a:cubicBezTo>
                    <a:pt x="0" y="79"/>
                    <a:pt x="0" y="79"/>
                    <a:pt x="0" y="79"/>
                  </a:cubicBezTo>
                  <a:cubicBezTo>
                    <a:pt x="21" y="79"/>
                    <a:pt x="21" y="79"/>
                    <a:pt x="21" y="79"/>
                  </a:cubicBezTo>
                  <a:cubicBezTo>
                    <a:pt x="24" y="87"/>
                    <a:pt x="29" y="94"/>
                    <a:pt x="35" y="101"/>
                  </a:cubicBezTo>
                  <a:cubicBezTo>
                    <a:pt x="47" y="112"/>
                    <a:pt x="61" y="118"/>
                    <a:pt x="79" y="118"/>
                  </a:cubicBezTo>
                  <a:cubicBezTo>
                    <a:pt x="91" y="118"/>
                    <a:pt x="101" y="115"/>
                    <a:pt x="110" y="109"/>
                  </a:cubicBezTo>
                  <a:cubicBezTo>
                    <a:pt x="107" y="103"/>
                    <a:pt x="106" y="101"/>
                    <a:pt x="102"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1200" b="0" i="0" u="none" strike="noStrike" cap="none">
                <a:solidFill>
                  <a:srgbClr val="000000"/>
                </a:solidFill>
                <a:latin typeface="Arial"/>
                <a:ea typeface="Arial"/>
                <a:cs typeface="Arial"/>
                <a:sym typeface="Arial"/>
              </a:endParaRPr>
            </a:p>
          </p:txBody>
        </p:sp>
      </p:grpSp>
      <p:sp>
        <p:nvSpPr>
          <p:cNvPr id="200" name="Google Shape;200;p34"/>
          <p:cNvSpPr/>
          <p:nvPr/>
        </p:nvSpPr>
        <p:spPr>
          <a:xfrm>
            <a:off x="4884644" y="4004025"/>
            <a:ext cx="377045" cy="378000"/>
          </a:xfrm>
          <a:custGeom>
            <a:avLst/>
            <a:gdLst/>
            <a:ahLst/>
            <a:cxnLst/>
            <a:rect l="l" t="t" r="r" b="b"/>
            <a:pathLst>
              <a:path w="395" h="396" extrusionOk="0">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200" b="0" i="0" u="none" strike="noStrike" cap="none">
              <a:solidFill>
                <a:schemeClr val="accent1"/>
              </a:solidFill>
              <a:latin typeface="Arial"/>
              <a:ea typeface="Arial"/>
              <a:cs typeface="Arial"/>
              <a:sym typeface="Arial"/>
            </a:endParaRPr>
          </a:p>
        </p:txBody>
      </p:sp>
      <p:grpSp>
        <p:nvGrpSpPr>
          <p:cNvPr id="201" name="Google Shape;201;p34"/>
          <p:cNvGrpSpPr/>
          <p:nvPr/>
        </p:nvGrpSpPr>
        <p:grpSpPr>
          <a:xfrm>
            <a:off x="4884233" y="4548542"/>
            <a:ext cx="377852" cy="377852"/>
            <a:chOff x="1684338" y="3436938"/>
            <a:chExt cx="123825" cy="123825"/>
          </a:xfrm>
        </p:grpSpPr>
        <p:sp>
          <p:nvSpPr>
            <p:cNvPr id="202" name="Google Shape;202;p34"/>
            <p:cNvSpPr/>
            <p:nvPr/>
          </p:nvSpPr>
          <p:spPr>
            <a:xfrm>
              <a:off x="1684338" y="3436938"/>
              <a:ext cx="123825" cy="123825"/>
            </a:xfrm>
            <a:custGeom>
              <a:avLst/>
              <a:gdLst/>
              <a:ahLst/>
              <a:cxnLst/>
              <a:rect l="l" t="t" r="r" b="b"/>
              <a:pathLst>
                <a:path w="78" h="78" extrusionOk="0">
                  <a:moveTo>
                    <a:pt x="0" y="0"/>
                  </a:moveTo>
                  <a:lnTo>
                    <a:pt x="0" y="78"/>
                  </a:lnTo>
                  <a:lnTo>
                    <a:pt x="78" y="78"/>
                  </a:lnTo>
                  <a:lnTo>
                    <a:pt x="78" y="0"/>
                  </a:lnTo>
                  <a:lnTo>
                    <a:pt x="0" y="0"/>
                  </a:lnTo>
                  <a:close/>
                  <a:moveTo>
                    <a:pt x="74" y="74"/>
                  </a:moveTo>
                  <a:lnTo>
                    <a:pt x="3" y="74"/>
                  </a:lnTo>
                  <a:lnTo>
                    <a:pt x="3" y="3"/>
                  </a:lnTo>
                  <a:lnTo>
                    <a:pt x="74" y="3"/>
                  </a:lnTo>
                  <a:lnTo>
                    <a:pt x="74"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 name="Google Shape;203;p34"/>
            <p:cNvSpPr/>
            <p:nvPr/>
          </p:nvSpPr>
          <p:spPr>
            <a:xfrm>
              <a:off x="1695450" y="3502025"/>
              <a:ext cx="22225" cy="44450"/>
            </a:xfrm>
            <a:custGeom>
              <a:avLst/>
              <a:gdLst/>
              <a:ahLst/>
              <a:cxnLst/>
              <a:rect l="l" t="t" r="r" b="b"/>
              <a:pathLst>
                <a:path w="14" h="28" extrusionOk="0">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4" name="Google Shape;204;p34"/>
            <p:cNvSpPr/>
            <p:nvPr/>
          </p:nvSpPr>
          <p:spPr>
            <a:xfrm>
              <a:off x="1722438" y="3487738"/>
              <a:ext cx="22225" cy="58738"/>
            </a:xfrm>
            <a:custGeom>
              <a:avLst/>
              <a:gdLst/>
              <a:ahLst/>
              <a:cxnLst/>
              <a:rect l="l" t="t" r="r" b="b"/>
              <a:pathLst>
                <a:path w="14" h="37" extrusionOk="0">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5" name="Google Shape;205;p34"/>
            <p:cNvSpPr/>
            <p:nvPr/>
          </p:nvSpPr>
          <p:spPr>
            <a:xfrm>
              <a:off x="1747838" y="3494088"/>
              <a:ext cx="22225" cy="52388"/>
            </a:xfrm>
            <a:custGeom>
              <a:avLst/>
              <a:gdLst/>
              <a:ahLst/>
              <a:cxnLst/>
              <a:rect l="l" t="t" r="r" b="b"/>
              <a:pathLst>
                <a:path w="14" h="33" extrusionOk="0">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6" name="Google Shape;206;p34"/>
            <p:cNvSpPr/>
            <p:nvPr/>
          </p:nvSpPr>
          <p:spPr>
            <a:xfrm>
              <a:off x="1773238" y="3470275"/>
              <a:ext cx="22225" cy="76200"/>
            </a:xfrm>
            <a:custGeom>
              <a:avLst/>
              <a:gdLst/>
              <a:ahLst/>
              <a:cxnLst/>
              <a:rect l="l" t="t" r="r" b="b"/>
              <a:pathLst>
                <a:path w="14" h="48" extrusionOk="0">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grpSp>
        <p:nvGrpSpPr>
          <p:cNvPr id="207" name="Google Shape;207;p34"/>
          <p:cNvGrpSpPr/>
          <p:nvPr/>
        </p:nvGrpSpPr>
        <p:grpSpPr>
          <a:xfrm>
            <a:off x="4884233" y="5185311"/>
            <a:ext cx="377850" cy="377850"/>
            <a:chOff x="3902075" y="4176713"/>
            <a:chExt cx="122238" cy="122238"/>
          </a:xfrm>
        </p:grpSpPr>
        <p:sp>
          <p:nvSpPr>
            <p:cNvPr id="208" name="Google Shape;208;p34"/>
            <p:cNvSpPr/>
            <p:nvPr/>
          </p:nvSpPr>
          <p:spPr>
            <a:xfrm>
              <a:off x="3902075" y="4176713"/>
              <a:ext cx="122238" cy="122238"/>
            </a:xfrm>
            <a:custGeom>
              <a:avLst/>
              <a:gdLst/>
              <a:ahLst/>
              <a:cxnLst/>
              <a:rect l="l" t="t" r="r" b="b"/>
              <a:pathLst>
                <a:path w="77" h="77" extrusionOk="0">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9" name="Google Shape;209;p34"/>
            <p:cNvSpPr/>
            <p:nvPr/>
          </p:nvSpPr>
          <p:spPr>
            <a:xfrm>
              <a:off x="3956050" y="4283075"/>
              <a:ext cx="14288" cy="476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10" name="Google Shape;210;p34"/>
            <p:cNvSpPr/>
            <p:nvPr/>
          </p:nvSpPr>
          <p:spPr>
            <a:xfrm>
              <a:off x="3956050" y="4273550"/>
              <a:ext cx="14288" cy="476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11" name="Google Shape;211;p34"/>
            <p:cNvSpPr/>
            <p:nvPr/>
          </p:nvSpPr>
          <p:spPr>
            <a:xfrm>
              <a:off x="3956050" y="4202113"/>
              <a:ext cx="14288" cy="476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sp>
        <p:nvSpPr>
          <p:cNvPr id="212" name="Google Shape;212;p34"/>
          <p:cNvSpPr/>
          <p:nvPr/>
        </p:nvSpPr>
        <p:spPr>
          <a:xfrm>
            <a:off x="132563" y="130200"/>
            <a:ext cx="5032104" cy="170334"/>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lvl="0"/>
            <a:r>
              <a:rPr lang="en-US" sz="900" b="0" i="0" u="none" strike="noStrike" cap="none" dirty="0">
                <a:solidFill>
                  <a:schemeClr val="dk1"/>
                </a:solidFill>
                <a:latin typeface="Arial"/>
                <a:ea typeface="Arial"/>
                <a:cs typeface="Arial"/>
                <a:sym typeface="Arial"/>
              </a:rPr>
              <a:t> Η </a:t>
            </a:r>
            <a:r>
              <a:rPr lang="en-US" sz="900" dirty="0" err="1">
                <a:solidFill>
                  <a:schemeClr val="dk1"/>
                </a:solidFill>
              </a:rPr>
              <a:t>Αξί</a:t>
            </a:r>
            <a:r>
              <a:rPr lang="en-US" sz="900" dirty="0">
                <a:solidFill>
                  <a:schemeClr val="dk1"/>
                </a:solidFill>
              </a:rPr>
              <a:t>α</a:t>
            </a:r>
            <a:r>
              <a:rPr lang="en-US" sz="900" b="0" i="0" u="none" strike="noStrike" cap="none" dirty="0">
                <a:solidFill>
                  <a:schemeClr val="dk1"/>
                </a:solidFill>
                <a:latin typeface="Arial"/>
                <a:ea typeface="Arial"/>
                <a:cs typeface="Arial"/>
                <a:sym typeface="Arial"/>
              </a:rPr>
              <a:t> των Κλινικών Μελετών</a:t>
            </a:r>
            <a:endParaRPr sz="9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36D4DF-589D-4CDC-9D8C-992AE918AC31}"/>
              </a:ext>
            </a:extLst>
          </p:cNvPr>
          <p:cNvGraphicFramePr>
            <a:graphicFrameLocks noChangeAspect="1"/>
          </p:cNvGraphicFramePr>
          <p:nvPr>
            <p:custDataLst>
              <p:tags r:id="rId2"/>
            </p:custDataLst>
            <p:extLst>
              <p:ext uri="{D42A27DB-BD31-4B8C-83A1-F6EECF244321}">
                <p14:modId xmlns:p14="http://schemas.microsoft.com/office/powerpoint/2010/main" val="658612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10" imgW="395" imgH="396" progId="TCLayout.ActiveDocument.1">
                  <p:embed/>
                </p:oleObj>
              </mc:Choice>
              <mc:Fallback>
                <p:oleObj name="think-cell Slide" r:id="rId10" imgW="395" imgH="396" progId="TCLayout.ActiveDocument.1">
                  <p:embed/>
                  <p:pic>
                    <p:nvPicPr>
                      <p:cNvPr id="4" name="Object 3" hidden="1">
                        <a:extLst>
                          <a:ext uri="{FF2B5EF4-FFF2-40B4-BE49-F238E27FC236}">
                            <a16:creationId xmlns:a16="http://schemas.microsoft.com/office/drawing/2014/main" id="{7C36D4DF-589D-4CDC-9D8C-992AE918AC3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17" name="Google Shape;217;p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dirty="0" err="1"/>
              <a:t>Περιεχόμεν</a:t>
            </a:r>
            <a:r>
              <a:rPr lang="en-US" dirty="0"/>
              <a:t>α</a:t>
            </a:r>
            <a:endParaRPr dirty="0"/>
          </a:p>
        </p:txBody>
      </p:sp>
      <p:sp>
        <p:nvSpPr>
          <p:cNvPr id="9" name="Google Shape;11;p67">
            <a:hlinkClick r:id="rId12" action="ppaction://hlinksldjump"/>
            <a:extLst>
              <a:ext uri="{FF2B5EF4-FFF2-40B4-BE49-F238E27FC236}">
                <a16:creationId xmlns:a16="http://schemas.microsoft.com/office/drawing/2014/main" id="{300A4019-EC21-428A-866C-FD90DECEB60C}"/>
              </a:ext>
            </a:extLst>
          </p:cNvPr>
          <p:cNvSpPr txBox="1">
            <a:spLocks noGrp="1"/>
          </p:cNvSpPr>
          <p:nvPr>
            <p:custDataLst>
              <p:tags r:id="rId3"/>
            </p:custDataLst>
          </p:nvPr>
        </p:nvSpPr>
        <p:spPr bwMode="auto">
          <a:xfrm>
            <a:off x="1212850" y="1703388"/>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dirty="0">
                <a:solidFill>
                  <a:schemeClr val="tx1"/>
                </a:solidFill>
              </a:rPr>
              <a:t>Υφιστάμενη κατάσταση των Κλινικών Μελετών</a:t>
            </a:r>
          </a:p>
        </p:txBody>
      </p:sp>
      <p:sp>
        <p:nvSpPr>
          <p:cNvPr id="12" name="Google Shape;11;p67">
            <a:hlinkClick r:id="rId13" action="ppaction://hlinksldjump"/>
            <a:extLst>
              <a:ext uri="{FF2B5EF4-FFF2-40B4-BE49-F238E27FC236}">
                <a16:creationId xmlns:a16="http://schemas.microsoft.com/office/drawing/2014/main" id="{E684716A-6B59-4EC7-BD15-ABFD45BC5628}"/>
              </a:ext>
            </a:extLst>
          </p:cNvPr>
          <p:cNvSpPr txBox="1">
            <a:spLocks noGrp="1"/>
          </p:cNvSpPr>
          <p:nvPr>
            <p:custDataLst>
              <p:tags r:id="rId4"/>
            </p:custDataLst>
          </p:nvPr>
        </p:nvSpPr>
        <p:spPr bwMode="auto">
          <a:xfrm>
            <a:off x="1212850" y="2303463"/>
            <a:ext cx="6821488" cy="601663"/>
          </a:xfrm>
          <a:prstGeom prst="rect">
            <a:avLst/>
          </a:prstGeom>
          <a:solidFill>
            <a:srgbClr val="DEDEDE"/>
          </a:solidFill>
          <a:ln w="38100" algn="ctr">
            <a:solidFill>
              <a:schemeClr val="bg1"/>
            </a:solidFill>
          </a:ln>
          <a:effectLst/>
        </p:spPr>
        <p:txBody>
          <a:bodyPr spcFirstLastPara="1" vert="horz" wrap="none" lIns="71438" tIns="195263"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Προτάσεις</a:t>
            </a:r>
            <a:endParaRPr lang="el-GR" dirty="0">
              <a:solidFill>
                <a:schemeClr val="tx1"/>
              </a:solidFill>
            </a:endParaRPr>
          </a:p>
        </p:txBody>
      </p:sp>
      <p:sp>
        <p:nvSpPr>
          <p:cNvPr id="8" name="Google Shape;11;p67">
            <a:hlinkClick r:id="rId14" action="ppaction://hlinksldjump"/>
            <a:extLst>
              <a:ext uri="{FF2B5EF4-FFF2-40B4-BE49-F238E27FC236}">
                <a16:creationId xmlns:a16="http://schemas.microsoft.com/office/drawing/2014/main" id="{28DF03D1-7DF4-47F4-8155-43992A11D9B0}"/>
              </a:ext>
            </a:extLst>
          </p:cNvPr>
          <p:cNvSpPr txBox="1">
            <a:spLocks noGrp="1"/>
          </p:cNvSpPr>
          <p:nvPr>
            <p:custDataLst>
              <p:tags r:id="rId5"/>
            </p:custDataLst>
          </p:nvPr>
        </p:nvSpPr>
        <p:spPr bwMode="auto">
          <a:xfrm>
            <a:off x="1212850" y="2905125"/>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Η Αξία των Κλινικών Μελετών</a:t>
            </a:r>
            <a:endParaRPr lang="el-GR" dirty="0">
              <a:solidFill>
                <a:schemeClr val="tx1"/>
              </a:solidFill>
            </a:endParaRPr>
          </a:p>
        </p:txBody>
      </p:sp>
      <p:sp>
        <p:nvSpPr>
          <p:cNvPr id="10" name="Google Shape;11;p67">
            <a:extLst>
              <a:ext uri="{FF2B5EF4-FFF2-40B4-BE49-F238E27FC236}">
                <a16:creationId xmlns:a16="http://schemas.microsoft.com/office/drawing/2014/main" id="{508FA902-5AD5-422E-B804-019CBA0146F1}"/>
              </a:ext>
            </a:extLst>
          </p:cNvPr>
          <p:cNvSpPr txBox="1">
            <a:spLocks noGrp="1"/>
          </p:cNvSpPr>
          <p:nvPr>
            <p:custDataLst>
              <p:tags r:id="rId6"/>
            </p:custDataLst>
          </p:nvPr>
        </p:nvSpPr>
        <p:spPr bwMode="auto">
          <a:xfrm>
            <a:off x="1212850" y="3505200"/>
            <a:ext cx="6821488" cy="601663"/>
          </a:xfrm>
          <a:prstGeom prst="rect">
            <a:avLst/>
          </a:prstGeom>
          <a:solidFill>
            <a:srgbClr val="404040"/>
          </a:solidFill>
          <a:ln w="38100" algn="ctr">
            <a:solidFill>
              <a:schemeClr val="bg1"/>
            </a:solidFill>
          </a:ln>
          <a:effectLst/>
        </p:spPr>
        <p:txBody>
          <a:bodyPr spcFirstLastPara="1" vert="horz" wrap="none" lIns="71438" tIns="193675" rIns="0" bIns="195263"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b="1" dirty="0">
                <a:solidFill>
                  <a:schemeClr val="bg1"/>
                </a:solidFill>
              </a:rPr>
              <a:t>Παράρτημα Α: Ευρωπαϊκές «καλές πρακτικές»</a:t>
            </a:r>
          </a:p>
        </p:txBody>
      </p:sp>
      <p:sp>
        <p:nvSpPr>
          <p:cNvPr id="14" name="Google Shape;11;p67">
            <a:hlinkClick r:id="rId15" action="ppaction://hlinksldjump"/>
            <a:extLst>
              <a:ext uri="{FF2B5EF4-FFF2-40B4-BE49-F238E27FC236}">
                <a16:creationId xmlns:a16="http://schemas.microsoft.com/office/drawing/2014/main" id="{4FB4F740-250F-49D5-A3F4-19FADF23D50C}"/>
              </a:ext>
            </a:extLst>
          </p:cNvPr>
          <p:cNvSpPr txBox="1">
            <a:spLocks noGrp="1"/>
          </p:cNvSpPr>
          <p:nvPr>
            <p:custDataLst>
              <p:tags r:id="rId7"/>
            </p:custDataLst>
          </p:nvPr>
        </p:nvSpPr>
        <p:spPr bwMode="auto">
          <a:xfrm>
            <a:off x="1212850" y="4106864"/>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Β: Ευρωπαϊκά παραδείγματα</a:t>
            </a:r>
            <a:endParaRPr lang="el-GR" dirty="0">
              <a:solidFill>
                <a:schemeClr val="tx1"/>
              </a:solidFill>
            </a:endParaRPr>
          </a:p>
        </p:txBody>
      </p:sp>
    </p:spTree>
    <p:extLst>
      <p:ext uri="{BB962C8B-B14F-4D97-AF65-F5344CB8AC3E}">
        <p14:creationId xmlns:p14="http://schemas.microsoft.com/office/powerpoint/2010/main" val="272995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3"/>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Λαμβάνοντας υπόψη τις βασικές παραμέτρους επιλογής του τόπου διεξαγωγής μιας Κλινικής Μελέτης…</a:t>
            </a:r>
            <a:endParaRPr/>
          </a:p>
        </p:txBody>
      </p:sp>
      <p:sp>
        <p:nvSpPr>
          <p:cNvPr id="611" name="Google Shape;611;p13"/>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19</a:t>
            </a:fld>
            <a:endParaRPr/>
          </a:p>
        </p:txBody>
      </p:sp>
      <p:sp>
        <p:nvSpPr>
          <p:cNvPr id="612" name="Google Shape;612;p13"/>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Έρευνα της PwC</a:t>
            </a:r>
            <a:endParaRPr/>
          </a:p>
        </p:txBody>
      </p:sp>
      <p:sp>
        <p:nvSpPr>
          <p:cNvPr id="613" name="Google Shape;613;p13"/>
          <p:cNvSpPr/>
          <p:nvPr/>
        </p:nvSpPr>
        <p:spPr>
          <a:xfrm>
            <a:off x="5095340" y="1872999"/>
            <a:ext cx="3493171" cy="34931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300"/>
              </a:spcBef>
              <a:spcAft>
                <a:spcPts val="0"/>
              </a:spcAft>
              <a:buClr>
                <a:srgbClr val="000000"/>
              </a:buClr>
              <a:buSzPts val="1050"/>
              <a:buFont typeface="Arial"/>
              <a:buNone/>
            </a:pPr>
            <a:r>
              <a:rPr lang="en-US" sz="1100">
                <a:solidFill>
                  <a:schemeClr val="dk1"/>
                </a:solidFill>
              </a:rPr>
              <a:t>Η απόφαση</a:t>
            </a:r>
            <a:r>
              <a:rPr lang="en-US" sz="1100" b="0" i="0" u="none" strike="noStrike" cap="none">
                <a:solidFill>
                  <a:schemeClr val="dk1"/>
                </a:solidFill>
                <a:latin typeface="Arial"/>
                <a:ea typeface="Arial"/>
                <a:cs typeface="Arial"/>
                <a:sym typeface="Arial"/>
              </a:rPr>
              <a:t> σχετικά με την επιλογή της τοποθεσίας διεξαγωγής μιας Κλινικής </a:t>
            </a:r>
            <a:r>
              <a:rPr lang="en-US" sz="1100">
                <a:solidFill>
                  <a:srgbClr val="262626"/>
                </a:solidFill>
              </a:rPr>
              <a:t>Μελέτης</a:t>
            </a:r>
            <a:r>
              <a:rPr lang="en-US" sz="1100" b="0" i="0" u="none" strike="noStrike" cap="none">
                <a:solidFill>
                  <a:schemeClr val="dk1"/>
                </a:solidFill>
                <a:latin typeface="Arial"/>
                <a:ea typeface="Arial"/>
                <a:cs typeface="Arial"/>
                <a:sym typeface="Arial"/>
              </a:rPr>
              <a:t> επηρεάζε</a:t>
            </a:r>
            <a:r>
              <a:rPr lang="en-US" sz="1100">
                <a:solidFill>
                  <a:schemeClr val="dk1"/>
                </a:solidFill>
              </a:rPr>
              <a:t>ται</a:t>
            </a:r>
            <a:r>
              <a:rPr lang="en-US" sz="1100" b="0" i="0" u="none" strike="noStrike" cap="none">
                <a:solidFill>
                  <a:schemeClr val="dk1"/>
                </a:solidFill>
                <a:latin typeface="Arial"/>
                <a:ea typeface="Arial"/>
                <a:cs typeface="Arial"/>
                <a:sym typeface="Arial"/>
              </a:rPr>
              <a:t> από παράγοντες όπως ο χρόνος, το κόστος, η εμπειρία, η ποιότητα, οι διαδικασίες, η πρόσβαση σε ασθενείς, η πρόσβαση σε κέντρα Κ</a:t>
            </a:r>
            <a:r>
              <a:rPr lang="en-US" sz="1100">
                <a:solidFill>
                  <a:schemeClr val="dk1"/>
                </a:solidFill>
              </a:rPr>
              <a:t>Μ</a:t>
            </a:r>
            <a:r>
              <a:rPr lang="en-US" sz="1100" b="0" i="0" u="none" strike="noStrike" cap="none">
                <a:solidFill>
                  <a:schemeClr val="dk1"/>
                </a:solidFill>
                <a:latin typeface="Arial"/>
                <a:ea typeface="Arial"/>
                <a:cs typeface="Arial"/>
                <a:sym typeface="Arial"/>
              </a:rPr>
              <a:t> και οι δυνατότητες της αγοράς:</a:t>
            </a:r>
            <a:endParaRPr/>
          </a:p>
          <a:p>
            <a:pPr marL="171450" marR="0" lvl="0" indent="-171450" algn="l" rtl="0">
              <a:lnSpc>
                <a:spcPct val="100000"/>
              </a:lnSpc>
              <a:spcBef>
                <a:spcPts val="600"/>
              </a:spcBef>
              <a:spcAft>
                <a:spcPts val="0"/>
              </a:spcAft>
              <a:buClr>
                <a:srgbClr val="000000"/>
              </a:buClr>
              <a:buSzPts val="1100"/>
              <a:buFont typeface="Arial"/>
              <a:buChar char="•"/>
            </a:pPr>
            <a:r>
              <a:rPr lang="en-US" sz="1100" b="1" i="0" u="none" strike="noStrike" cap="none">
                <a:solidFill>
                  <a:schemeClr val="dk1"/>
                </a:solidFill>
                <a:latin typeface="Arial"/>
                <a:ea typeface="Arial"/>
                <a:cs typeface="Arial"/>
                <a:sym typeface="Arial"/>
              </a:rPr>
              <a:t>Ο χρόνος έγκρισης, το κόστος και η πρόσβαση σε ασθενείς </a:t>
            </a:r>
            <a:r>
              <a:rPr lang="en-US" sz="1100" b="0" i="0" u="none" strike="noStrike" cap="none">
                <a:solidFill>
                  <a:schemeClr val="dk1"/>
                </a:solidFill>
                <a:latin typeface="Arial"/>
                <a:ea typeface="Arial"/>
                <a:cs typeface="Arial"/>
                <a:sym typeface="Arial"/>
              </a:rPr>
              <a:t>αποτελούν βασικούς παράγοντες για την επιλογή του τόπου διεξαγωγής μιας Κ</a:t>
            </a:r>
            <a:r>
              <a:rPr lang="en-US" sz="1100">
                <a:solidFill>
                  <a:schemeClr val="dk1"/>
                </a:solidFill>
              </a:rPr>
              <a:t>Μ</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a:buChar char="•"/>
            </a:pPr>
            <a:r>
              <a:rPr lang="en-US" sz="1100" b="1" i="0" u="none" strike="noStrike" cap="none">
                <a:solidFill>
                  <a:schemeClr val="dk1"/>
                </a:solidFill>
                <a:latin typeface="Arial"/>
                <a:ea typeface="Arial"/>
                <a:cs typeface="Arial"/>
                <a:sym typeface="Arial"/>
              </a:rPr>
              <a:t>Η ποιότητα και η εμπειρία </a:t>
            </a:r>
            <a:r>
              <a:rPr lang="en-US" sz="1100" b="0" i="0" u="none" strike="noStrike" cap="none">
                <a:solidFill>
                  <a:schemeClr val="dk1"/>
                </a:solidFill>
                <a:latin typeface="Arial"/>
                <a:ea typeface="Arial"/>
                <a:cs typeface="Arial"/>
                <a:sym typeface="Arial"/>
              </a:rPr>
              <a:t>επίσης επηρεάζουν σημαντικά την απόφαση</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a:buChar char="•"/>
            </a:pPr>
            <a:r>
              <a:rPr lang="en-US" sz="1100" b="1" i="0" u="none" strike="noStrike" cap="none">
                <a:solidFill>
                  <a:schemeClr val="dk1"/>
                </a:solidFill>
                <a:latin typeface="Arial"/>
                <a:ea typeface="Arial"/>
                <a:cs typeface="Arial"/>
                <a:sym typeface="Arial"/>
              </a:rPr>
              <a:t>Η διαδικασία έγκρισης και η πρόσβαση σε κέντρα Κ</a:t>
            </a:r>
            <a:r>
              <a:rPr lang="en-US" sz="1100" b="1">
                <a:solidFill>
                  <a:schemeClr val="dk1"/>
                </a:solidFill>
              </a:rPr>
              <a:t>Μ</a:t>
            </a:r>
            <a:r>
              <a:rPr lang="en-US" sz="1100" b="1" i="0" u="none" strike="noStrike" cap="none">
                <a:solidFill>
                  <a:schemeClr val="dk1"/>
                </a:solidFill>
                <a:latin typeface="Arial"/>
                <a:ea typeface="Arial"/>
                <a:cs typeface="Arial"/>
                <a:sym typeface="Arial"/>
              </a:rPr>
              <a:t> </a:t>
            </a:r>
            <a:r>
              <a:rPr lang="en-US" sz="1100" b="0" i="0" u="none" strike="noStrike" cap="none">
                <a:solidFill>
                  <a:schemeClr val="dk1"/>
                </a:solidFill>
                <a:latin typeface="Arial"/>
                <a:ea typeface="Arial"/>
                <a:cs typeface="Arial"/>
                <a:sym typeface="Arial"/>
              </a:rPr>
              <a:t>είναι λιγότερο σημαντικοί παράμετροι, σε σχέση με τους παραπάνω</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300"/>
              </a:spcAft>
              <a:buClr>
                <a:srgbClr val="000000"/>
              </a:buClr>
              <a:buSzPts val="1100"/>
              <a:buFont typeface="Arial"/>
              <a:buChar char="•"/>
            </a:pPr>
            <a:r>
              <a:rPr lang="en-US" sz="1100" b="1" i="0" u="none" strike="noStrike" cap="none">
                <a:solidFill>
                  <a:schemeClr val="dk1"/>
                </a:solidFill>
                <a:latin typeface="Arial"/>
                <a:ea typeface="Arial"/>
                <a:cs typeface="Arial"/>
                <a:sym typeface="Arial"/>
              </a:rPr>
              <a:t>Οι δυνατότητες της αγοράς </a:t>
            </a:r>
            <a:r>
              <a:rPr lang="en-US" sz="1100" b="0" i="0" u="none" strike="noStrike" cap="none">
                <a:solidFill>
                  <a:schemeClr val="dk1"/>
                </a:solidFill>
                <a:latin typeface="Arial"/>
                <a:ea typeface="Arial"/>
                <a:cs typeface="Arial"/>
                <a:sym typeface="Arial"/>
              </a:rPr>
              <a:t>είναι ο λιγότερο σημαντικός παράγοντας για επιλογή τοποθεσίας σε σχέση με όσους αναφέρθηκαν</a:t>
            </a:r>
            <a:endParaRPr sz="1100" b="0" i="0" u="none" strike="noStrike" cap="none">
              <a:solidFill>
                <a:schemeClr val="dk1"/>
              </a:solidFill>
              <a:latin typeface="Arial"/>
              <a:ea typeface="Arial"/>
              <a:cs typeface="Arial"/>
              <a:sym typeface="Arial"/>
            </a:endParaRPr>
          </a:p>
        </p:txBody>
      </p:sp>
      <p:sp>
        <p:nvSpPr>
          <p:cNvPr id="614" name="Google Shape;614;p13"/>
          <p:cNvSpPr txBox="1"/>
          <p:nvPr/>
        </p:nvSpPr>
        <p:spPr>
          <a:xfrm>
            <a:off x="5092700" y="1293128"/>
            <a:ext cx="3495900" cy="430800"/>
          </a:xfrm>
          <a:prstGeom prst="rect">
            <a:avLst/>
          </a:prstGeom>
          <a:solidFill>
            <a:srgbClr val="9C3701"/>
          </a:solidFill>
          <a:ln w="952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Παγκόσμιες παράμετροι για την επιλογή τόπου διεξαγωγής Κ</a:t>
            </a:r>
            <a:r>
              <a:rPr lang="en-US" sz="1100" b="1">
                <a:solidFill>
                  <a:schemeClr val="lt1"/>
                </a:solidFill>
              </a:rPr>
              <a:t>Μ</a:t>
            </a:r>
            <a:endParaRPr sz="1100" b="1" i="0" u="none" strike="noStrike" cap="none">
              <a:solidFill>
                <a:schemeClr val="lt1"/>
              </a:solidFill>
              <a:latin typeface="Arial"/>
              <a:ea typeface="Arial"/>
              <a:cs typeface="Arial"/>
              <a:sym typeface="Arial"/>
            </a:endParaRPr>
          </a:p>
        </p:txBody>
      </p:sp>
      <p:sp>
        <p:nvSpPr>
          <p:cNvPr id="615" name="Google Shape;615;p13"/>
          <p:cNvSpPr/>
          <p:nvPr/>
        </p:nvSpPr>
        <p:spPr>
          <a:xfrm>
            <a:off x="701306" y="1293128"/>
            <a:ext cx="3958669" cy="43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Βασικότερες παράμετροι στην επιλογή του τόπου διεξαγωγής μιας Κ</a:t>
            </a:r>
            <a:r>
              <a:rPr lang="en-US" sz="1100" b="1">
                <a:solidFill>
                  <a:schemeClr val="dk1"/>
                </a:solidFill>
              </a:rPr>
              <a:t>Μ</a:t>
            </a:r>
            <a:endParaRPr sz="1100" b="1" i="0" u="none" strike="noStrike" cap="none">
              <a:solidFill>
                <a:schemeClr val="dk1"/>
              </a:solidFill>
              <a:latin typeface="Arial"/>
              <a:ea typeface="Arial"/>
              <a:cs typeface="Arial"/>
              <a:sym typeface="Arial"/>
            </a:endParaRPr>
          </a:p>
        </p:txBody>
      </p:sp>
      <p:grpSp>
        <p:nvGrpSpPr>
          <p:cNvPr id="616" name="Google Shape;616;p13"/>
          <p:cNvGrpSpPr/>
          <p:nvPr/>
        </p:nvGrpSpPr>
        <p:grpSpPr>
          <a:xfrm>
            <a:off x="457200" y="1858577"/>
            <a:ext cx="4446881" cy="3675681"/>
            <a:chOff x="732692" y="1428359"/>
            <a:chExt cx="3675108" cy="3037756"/>
          </a:xfrm>
        </p:grpSpPr>
        <p:pic>
          <p:nvPicPr>
            <p:cNvPr id="617" name="Google Shape;617;p13"/>
            <p:cNvPicPr preferRelativeResize="0"/>
            <p:nvPr/>
          </p:nvPicPr>
          <p:blipFill rotWithShape="1">
            <a:blip r:embed="rId3">
              <a:alphaModFix/>
            </a:blip>
            <a:srcRect l="3982" t="10533" r="4456" b="6003"/>
            <a:stretch/>
          </p:blipFill>
          <p:spPr>
            <a:xfrm>
              <a:off x="1129507" y="1428359"/>
              <a:ext cx="3044505" cy="2935253"/>
            </a:xfrm>
            <a:prstGeom prst="rect">
              <a:avLst/>
            </a:prstGeom>
            <a:noFill/>
            <a:ln>
              <a:noFill/>
            </a:ln>
          </p:spPr>
        </p:pic>
        <p:sp>
          <p:nvSpPr>
            <p:cNvPr id="618" name="Google Shape;618;p13"/>
            <p:cNvSpPr/>
            <p:nvPr/>
          </p:nvSpPr>
          <p:spPr>
            <a:xfrm>
              <a:off x="1991359" y="1472241"/>
              <a:ext cx="1069341" cy="1560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Χρόνος έγκρισης</a:t>
              </a:r>
              <a:endParaRPr sz="1050" b="0" i="0" u="none" strike="noStrike" cap="none">
                <a:solidFill>
                  <a:schemeClr val="dk1"/>
                </a:solidFill>
                <a:latin typeface="Arial"/>
                <a:ea typeface="Arial"/>
                <a:cs typeface="Arial"/>
                <a:sym typeface="Arial"/>
              </a:endParaRPr>
            </a:p>
          </p:txBody>
        </p:sp>
        <p:sp>
          <p:nvSpPr>
            <p:cNvPr id="619" name="Google Shape;619;p13"/>
            <p:cNvSpPr/>
            <p:nvPr/>
          </p:nvSpPr>
          <p:spPr>
            <a:xfrm>
              <a:off x="3179878" y="1798514"/>
              <a:ext cx="883753" cy="15604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Εμπειρία</a:t>
              </a:r>
              <a:endParaRPr sz="1050" b="0" i="0" u="none" strike="noStrike" cap="none">
                <a:solidFill>
                  <a:schemeClr val="dk1"/>
                </a:solidFill>
                <a:latin typeface="Arial"/>
                <a:ea typeface="Arial"/>
                <a:cs typeface="Arial"/>
                <a:sym typeface="Arial"/>
              </a:endParaRPr>
            </a:p>
          </p:txBody>
        </p:sp>
        <p:sp>
          <p:nvSpPr>
            <p:cNvPr id="620" name="Google Shape;620;p13"/>
            <p:cNvSpPr/>
            <p:nvPr/>
          </p:nvSpPr>
          <p:spPr>
            <a:xfrm>
              <a:off x="3524047" y="2580226"/>
              <a:ext cx="883753" cy="15604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Ποιότητα</a:t>
              </a:r>
              <a:endParaRPr sz="1050" b="0" i="0" u="none" strike="noStrike" cap="none">
                <a:solidFill>
                  <a:schemeClr val="dk1"/>
                </a:solidFill>
                <a:latin typeface="Arial"/>
                <a:ea typeface="Arial"/>
                <a:cs typeface="Arial"/>
                <a:sym typeface="Arial"/>
              </a:endParaRPr>
            </a:p>
          </p:txBody>
        </p:sp>
        <p:sp>
          <p:nvSpPr>
            <p:cNvPr id="621" name="Google Shape;621;p13"/>
            <p:cNvSpPr/>
            <p:nvPr/>
          </p:nvSpPr>
          <p:spPr>
            <a:xfrm>
              <a:off x="3179879" y="3434911"/>
              <a:ext cx="793630" cy="36917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Πρόσβαση σε ασθενείς</a:t>
              </a:r>
              <a:endParaRPr sz="1050" b="0" i="0" u="none" strike="noStrike" cap="none">
                <a:solidFill>
                  <a:schemeClr val="dk1"/>
                </a:solidFill>
                <a:latin typeface="Arial"/>
                <a:ea typeface="Arial"/>
                <a:cs typeface="Arial"/>
                <a:sym typeface="Arial"/>
              </a:endParaRPr>
            </a:p>
          </p:txBody>
        </p:sp>
        <p:sp>
          <p:nvSpPr>
            <p:cNvPr id="622" name="Google Shape;622;p13"/>
            <p:cNvSpPr/>
            <p:nvPr/>
          </p:nvSpPr>
          <p:spPr>
            <a:xfrm>
              <a:off x="1882872" y="3753741"/>
              <a:ext cx="1278147" cy="216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Πρόσβαση σε κέντρα διεξαγωγής Κ</a:t>
              </a:r>
              <a:r>
                <a:rPr lang="en-US" sz="1050">
                  <a:solidFill>
                    <a:schemeClr val="dk1"/>
                  </a:solidFill>
                </a:rPr>
                <a:t>Μ</a:t>
              </a:r>
              <a:endParaRPr sz="1050" b="0" i="0" u="none" strike="noStrike" cap="none">
                <a:solidFill>
                  <a:schemeClr val="dk1"/>
                </a:solidFill>
                <a:latin typeface="Arial"/>
                <a:ea typeface="Arial"/>
                <a:cs typeface="Arial"/>
                <a:sym typeface="Arial"/>
              </a:endParaRPr>
            </a:p>
          </p:txBody>
        </p:sp>
        <p:sp>
          <p:nvSpPr>
            <p:cNvPr id="623" name="Google Shape;623;p13"/>
            <p:cNvSpPr/>
            <p:nvPr/>
          </p:nvSpPr>
          <p:spPr>
            <a:xfrm>
              <a:off x="732692" y="2533482"/>
              <a:ext cx="753208" cy="170334"/>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Κόστος</a:t>
              </a:r>
              <a:endParaRPr sz="1050" b="0" i="0" u="none" strike="noStrike" cap="none">
                <a:solidFill>
                  <a:schemeClr val="dk1"/>
                </a:solidFill>
                <a:latin typeface="Arial"/>
                <a:ea typeface="Arial"/>
                <a:cs typeface="Arial"/>
                <a:sym typeface="Arial"/>
              </a:endParaRPr>
            </a:p>
          </p:txBody>
        </p:sp>
        <p:sp>
          <p:nvSpPr>
            <p:cNvPr id="624" name="Google Shape;624;p13"/>
            <p:cNvSpPr/>
            <p:nvPr/>
          </p:nvSpPr>
          <p:spPr>
            <a:xfrm>
              <a:off x="904185" y="1713346"/>
              <a:ext cx="837832" cy="241209"/>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Δυνατότητες της αγοράς</a:t>
              </a:r>
              <a:endParaRPr sz="1050" b="0" i="0" u="none" strike="noStrike" cap="none">
                <a:solidFill>
                  <a:schemeClr val="dk1"/>
                </a:solidFill>
                <a:latin typeface="Arial"/>
                <a:ea typeface="Arial"/>
                <a:cs typeface="Arial"/>
                <a:sym typeface="Arial"/>
              </a:endParaRPr>
            </a:p>
          </p:txBody>
        </p:sp>
        <p:sp>
          <p:nvSpPr>
            <p:cNvPr id="625" name="Google Shape;625;p13"/>
            <p:cNvSpPr/>
            <p:nvPr/>
          </p:nvSpPr>
          <p:spPr>
            <a:xfrm>
              <a:off x="1022697" y="3384747"/>
              <a:ext cx="753208" cy="170334"/>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Διαδικασίες</a:t>
              </a:r>
              <a:endParaRPr sz="1050" b="0" i="0" u="none" strike="noStrike" cap="none">
                <a:solidFill>
                  <a:schemeClr val="dk1"/>
                </a:solidFill>
                <a:latin typeface="Arial"/>
                <a:ea typeface="Arial"/>
                <a:cs typeface="Arial"/>
                <a:sym typeface="Arial"/>
              </a:endParaRPr>
            </a:p>
          </p:txBody>
        </p:sp>
        <p:sp>
          <p:nvSpPr>
            <p:cNvPr id="626" name="Google Shape;626;p13"/>
            <p:cNvSpPr/>
            <p:nvPr/>
          </p:nvSpPr>
          <p:spPr>
            <a:xfrm>
              <a:off x="1578298" y="4030304"/>
              <a:ext cx="1277093" cy="43581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Παράμετροι για επιλογή τοποθεσίας (γενικά)</a:t>
              </a:r>
              <a:endParaRPr sz="1050" b="0" i="0" u="none" strike="noStrike" cap="none">
                <a:solidFill>
                  <a:schemeClr val="dk1"/>
                </a:solidFill>
                <a:latin typeface="Arial"/>
                <a:ea typeface="Arial"/>
                <a:cs typeface="Arial"/>
                <a:sym typeface="Arial"/>
              </a:endParaRPr>
            </a:p>
          </p:txBody>
        </p:sp>
        <p:sp>
          <p:nvSpPr>
            <p:cNvPr id="627" name="Google Shape;627;p13"/>
            <p:cNvSpPr/>
            <p:nvPr/>
          </p:nvSpPr>
          <p:spPr>
            <a:xfrm>
              <a:off x="3060700" y="4030305"/>
              <a:ext cx="1277093" cy="43581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1050" b="0" i="0" u="none" strike="noStrike" cap="none">
                  <a:solidFill>
                    <a:schemeClr val="dk1"/>
                  </a:solidFill>
                  <a:latin typeface="Arial"/>
                  <a:ea typeface="Arial"/>
                  <a:cs typeface="Arial"/>
                  <a:sym typeface="Arial"/>
                </a:rPr>
                <a:t>Παγκόσμια έρευνα της PwC</a:t>
              </a:r>
              <a:endParaRPr sz="1050" b="0" i="0" u="none" strike="noStrike" cap="none">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A816DD5-21D5-431D-80B1-046C079050AB}"/>
              </a:ext>
            </a:extLst>
          </p:cNvPr>
          <p:cNvGraphicFramePr>
            <a:graphicFrameLocks noChangeAspect="1"/>
          </p:cNvGraphicFramePr>
          <p:nvPr>
            <p:custDataLst>
              <p:tags r:id="rId2"/>
            </p:custDataLst>
            <p:extLst>
              <p:ext uri="{D42A27DB-BD31-4B8C-83A1-F6EECF244321}">
                <p14:modId xmlns:p14="http://schemas.microsoft.com/office/powerpoint/2010/main" val="401646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 name="Google Shape;111;p3"/>
          <p:cNvSpPr txBox="1">
            <a:spLocks noGrp="1"/>
          </p:cNvSpPr>
          <p:nvPr>
            <p:ph type="title"/>
          </p:nvPr>
        </p:nvSpPr>
        <p:spPr>
          <a:xfrm>
            <a:off x="457199" y="457200"/>
            <a:ext cx="8556171" cy="466344"/>
          </a:xfrm>
        </p:spPr>
        <p:txBody>
          <a:bodyPr/>
          <a:lstStyle/>
          <a:p>
            <a:pPr lvl="0"/>
            <a:r>
              <a:rPr lang="el-GR" dirty="0"/>
              <a:t>Το παρόν έργο αποσκοπεί στην καταγραφή της τρέχουσας Ερευνητικής Δραστηριότητας στην Ελλάδα και στην παρουσίαση βελτιωτικών δράσεων </a:t>
            </a:r>
          </a:p>
        </p:txBody>
      </p:sp>
      <p:sp>
        <p:nvSpPr>
          <p:cNvPr id="112" name="Google Shape;112;p3"/>
          <p:cNvSpPr txBox="1">
            <a:spLocks noGrp="1"/>
          </p:cNvSpPr>
          <p:nvPr>
            <p:ph type="sldNum" idx="12"/>
          </p:nvPr>
        </p:nvSpPr>
        <p:spPr/>
        <p:txBody>
          <a:bodyPr/>
          <a:lstStyle/>
          <a:p>
            <a:pPr lvl="0"/>
            <a:fld id="{00000000-1234-1234-1234-123412341234}" type="slidenum">
              <a:rPr lang="en-US"/>
              <a:pPr lvl="0"/>
              <a:t>2</a:t>
            </a:fld>
            <a:endParaRPr lang="en-US"/>
          </a:p>
        </p:txBody>
      </p:sp>
      <p:sp>
        <p:nvSpPr>
          <p:cNvPr id="113" name="Google Shape;113;p3"/>
          <p:cNvSpPr txBox="1">
            <a:spLocks noGrp="1"/>
          </p:cNvSpPr>
          <p:nvPr>
            <p:ph type="body" idx="3"/>
          </p:nvPr>
        </p:nvSpPr>
        <p:spPr/>
        <p:txBody>
          <a:bodyPr/>
          <a:lstStyle/>
          <a:p>
            <a:pPr lvl="0"/>
            <a:r>
              <a:rPr lang="en-US"/>
              <a:t>Sources: trialsitenews.com, EFPIA</a:t>
            </a:r>
          </a:p>
        </p:txBody>
      </p:sp>
      <p:sp>
        <p:nvSpPr>
          <p:cNvPr id="114" name="Google Shape;114;p3"/>
          <p:cNvSpPr/>
          <p:nvPr/>
        </p:nvSpPr>
        <p:spPr>
          <a:xfrm>
            <a:off x="461061" y="1298493"/>
            <a:ext cx="4261877" cy="374691"/>
          </a:xfrm>
          <a:prstGeom prst="rect">
            <a:avLst/>
          </a:prstGeom>
          <a:solidFill>
            <a:srgbClr val="9C370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lt1"/>
                </a:solidFill>
              </a:rPr>
              <a:t>Ενδείξεις Ανάγκης Διεξαγωγής της Μελέτης</a:t>
            </a:r>
            <a:endParaRPr sz="1400" b="0" i="0" u="none" strike="noStrike" cap="none">
              <a:solidFill>
                <a:schemeClr val="lt1"/>
              </a:solidFill>
              <a:latin typeface="Arial"/>
              <a:ea typeface="Arial"/>
              <a:cs typeface="Arial"/>
              <a:sym typeface="Arial"/>
            </a:endParaRPr>
          </a:p>
        </p:txBody>
      </p:sp>
      <p:sp>
        <p:nvSpPr>
          <p:cNvPr id="115" name="Google Shape;115;p3"/>
          <p:cNvSpPr/>
          <p:nvPr/>
        </p:nvSpPr>
        <p:spPr>
          <a:xfrm>
            <a:off x="5604044" y="1298493"/>
            <a:ext cx="3078900" cy="374700"/>
          </a:xfrm>
          <a:prstGeom prst="rect">
            <a:avLst/>
          </a:prstGeom>
          <a:solidFill>
            <a:srgbClr val="9C370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Σύνοψη Έργου</a:t>
            </a:r>
            <a:endParaRPr sz="1400" b="0" i="0" u="none" strike="noStrike" cap="none">
              <a:solidFill>
                <a:srgbClr val="000000"/>
              </a:solidFill>
              <a:latin typeface="Arial"/>
              <a:ea typeface="Arial"/>
              <a:cs typeface="Arial"/>
              <a:sym typeface="Arial"/>
            </a:endParaRPr>
          </a:p>
        </p:txBody>
      </p:sp>
      <p:grpSp>
        <p:nvGrpSpPr>
          <p:cNvPr id="116" name="Google Shape;116;p3"/>
          <p:cNvGrpSpPr/>
          <p:nvPr/>
        </p:nvGrpSpPr>
        <p:grpSpPr>
          <a:xfrm>
            <a:off x="5445905" y="1934501"/>
            <a:ext cx="3237034" cy="1192110"/>
            <a:chOff x="5445905" y="2054286"/>
            <a:chExt cx="3237034" cy="1192110"/>
          </a:xfrm>
        </p:grpSpPr>
        <p:sp>
          <p:nvSpPr>
            <p:cNvPr id="117" name="Google Shape;117;p3"/>
            <p:cNvSpPr txBox="1"/>
            <p:nvPr/>
          </p:nvSpPr>
          <p:spPr>
            <a:xfrm>
              <a:off x="5604045" y="2054286"/>
              <a:ext cx="3078894" cy="1192110"/>
            </a:xfrm>
            <a:prstGeom prst="rect">
              <a:avLst/>
            </a:prstGeom>
            <a:solidFill>
              <a:srgbClr val="F2F2F2"/>
            </a:solidFill>
            <a:ln w="9525" cap="flat" cmpd="sng">
              <a:solidFill>
                <a:srgbClr val="B1B1B1"/>
              </a:solidFill>
              <a:prstDash val="solid"/>
              <a:round/>
              <a:headEnd type="none" w="sm" len="sm"/>
              <a:tailEnd type="none" w="sm" len="sm"/>
            </a:ln>
          </p:spPr>
          <p:txBody>
            <a:bodyPr spcFirstLastPara="1" wrap="square" lIns="0" tIns="45700" rIns="91425" bIns="45700" anchor="ctr" anchorCtr="0">
              <a:noAutofit/>
            </a:bodyPr>
            <a:lstStyle/>
            <a:p>
              <a:pPr marL="355600">
                <a:lnSpc>
                  <a:spcPct val="120000"/>
                </a:lnSpc>
                <a:buSzPts val="1200"/>
              </a:pPr>
              <a:r>
                <a:rPr lang="el-GR" sz="1200" dirty="0"/>
                <a:t>Καταγραφή της τρέχουσας κατάστασης και εντοπισμός των περιοχών προς βελτίωση</a:t>
              </a:r>
            </a:p>
          </p:txBody>
        </p:sp>
        <p:sp>
          <p:nvSpPr>
            <p:cNvPr id="118" name="Google Shape;118;p3"/>
            <p:cNvSpPr/>
            <p:nvPr/>
          </p:nvSpPr>
          <p:spPr>
            <a:xfrm>
              <a:off x="5445905" y="2511250"/>
              <a:ext cx="336600" cy="278182"/>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200" b="1"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p:txBody>
        </p:sp>
      </p:grpSp>
      <p:grpSp>
        <p:nvGrpSpPr>
          <p:cNvPr id="119" name="Google Shape;119;p3"/>
          <p:cNvGrpSpPr/>
          <p:nvPr/>
        </p:nvGrpSpPr>
        <p:grpSpPr>
          <a:xfrm>
            <a:off x="5445905" y="3295351"/>
            <a:ext cx="3241309" cy="1192110"/>
            <a:chOff x="5445905" y="3547895"/>
            <a:chExt cx="3241309" cy="1192110"/>
          </a:xfrm>
        </p:grpSpPr>
        <p:sp>
          <p:nvSpPr>
            <p:cNvPr id="120" name="Google Shape;120;p3"/>
            <p:cNvSpPr txBox="1"/>
            <p:nvPr/>
          </p:nvSpPr>
          <p:spPr>
            <a:xfrm>
              <a:off x="5608320" y="3547895"/>
              <a:ext cx="3078894" cy="1192110"/>
            </a:xfrm>
            <a:prstGeom prst="rect">
              <a:avLst/>
            </a:prstGeom>
            <a:solidFill>
              <a:srgbClr val="F2F2F2"/>
            </a:solidFill>
            <a:ln w="9525" cap="flat" cmpd="sng">
              <a:solidFill>
                <a:srgbClr val="B1B1B1"/>
              </a:solidFill>
              <a:prstDash val="solid"/>
              <a:round/>
              <a:headEnd type="none" w="sm" len="sm"/>
              <a:tailEnd type="none" w="sm" len="sm"/>
            </a:ln>
          </p:spPr>
          <p:txBody>
            <a:bodyPr spcFirstLastPara="1" wrap="square" lIns="0" tIns="45700" rIns="91425" bIns="45700" anchor="ctr" anchorCtr="0">
              <a:noAutofit/>
            </a:bodyPr>
            <a:lstStyle/>
            <a:p>
              <a:pPr marL="355600" lvl="0">
                <a:lnSpc>
                  <a:spcPct val="120000"/>
                </a:lnSpc>
                <a:buSzPts val="1200"/>
              </a:pPr>
              <a:r>
                <a:rPr lang="el-GR" sz="1200" dirty="0"/>
                <a:t>Παρουσίαση προτάσεων </a:t>
              </a:r>
              <a:r>
                <a:rPr lang="el-GR" sz="1200" dirty="0">
                  <a:solidFill>
                    <a:schemeClr val="dk1"/>
                  </a:solidFill>
                </a:rPr>
                <a:t>βασισμένων σε “καλές πρακτικές” και πρωτοβουλίες που έχουν εφαρμοστεί σε άλλες Ευρωπαϊκές χώρες</a:t>
              </a:r>
              <a:endParaRPr lang="el-GR" sz="1200" dirty="0"/>
            </a:p>
          </p:txBody>
        </p:sp>
        <p:sp>
          <p:nvSpPr>
            <p:cNvPr id="121" name="Google Shape;121;p3"/>
            <p:cNvSpPr/>
            <p:nvPr/>
          </p:nvSpPr>
          <p:spPr>
            <a:xfrm>
              <a:off x="5445905" y="4004859"/>
              <a:ext cx="336600" cy="278182"/>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200" b="1"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p:txBody>
        </p:sp>
      </p:grpSp>
      <p:sp>
        <p:nvSpPr>
          <p:cNvPr id="122" name="Google Shape;122;p3"/>
          <p:cNvSpPr/>
          <p:nvPr/>
        </p:nvSpPr>
        <p:spPr>
          <a:xfrm rot="5400000">
            <a:off x="3504649" y="3725120"/>
            <a:ext cx="2997131" cy="209003"/>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p3"/>
          <p:cNvSpPr txBox="1"/>
          <p:nvPr/>
        </p:nvSpPr>
        <p:spPr>
          <a:xfrm>
            <a:off x="456786" y="1726910"/>
            <a:ext cx="4262400" cy="4737600"/>
          </a:xfrm>
          <a:prstGeom prst="rect">
            <a:avLst/>
          </a:prstGeom>
          <a:solidFill>
            <a:srgbClr val="F2F2F2"/>
          </a:solidFill>
          <a:ln w="9525" cap="flat" cmpd="sng">
            <a:solidFill>
              <a:srgbClr val="B1B1B1"/>
            </a:solidFill>
            <a:prstDash val="solid"/>
            <a:round/>
            <a:headEnd type="none" w="sm" len="sm"/>
            <a:tailEnd type="none" w="sm" len="sm"/>
          </a:ln>
        </p:spPr>
        <p:txBody>
          <a:bodyPr spcFirstLastPara="1" wrap="square" lIns="91425" tIns="45700" rIns="91425" bIns="45700" anchor="t" anchorCtr="0">
            <a:spAutoFit/>
          </a:bodyPr>
          <a:lstStyle/>
          <a:p>
            <a:pPr marL="182563" marR="0" lvl="0" indent="-182563"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Οι Κλινικές Μελέτες μπορούν να αποτελέσουν βασικό μοχλό για την ανάπτυξη της επιστήμης και της οικονομίας, ωστόσο η Ελλάδα υστερεί στον αριθμό κλινικών ερευνών όταν συγκρίνεται με χώρες της Ευρώπης που έχουν παρόμοιο μέγεθος</a:t>
            </a:r>
            <a:endParaRPr sz="1400" b="0" i="0" u="none" strike="noStrike" cap="none">
              <a:solidFill>
                <a:srgbClr val="000000"/>
              </a:solidFill>
              <a:latin typeface="Arial"/>
              <a:ea typeface="Arial"/>
              <a:cs typeface="Arial"/>
              <a:sym typeface="Arial"/>
            </a:endParaRPr>
          </a:p>
          <a:p>
            <a:pPr marL="193675" marR="0" lvl="0" indent="-193675" algn="l" rtl="0">
              <a:lnSpc>
                <a:spcPct val="120000"/>
              </a:lnSpc>
              <a:spcBef>
                <a:spcPts val="180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Σε σύγκριση με την Ελλάδα, η Ουγγαρία επενδύει 5 φορές περισσότερο, η Δανία 30 φορές περισσότερο και το Βέλγιο επενδύει 70 φορές περισσότερο σε φαρμακευτική Έρευνα &amp; Ανάπτυξη</a:t>
            </a:r>
            <a:endParaRPr sz="1400" b="0" i="0" u="none" strike="noStrike" cap="none">
              <a:solidFill>
                <a:srgbClr val="000000"/>
              </a:solidFill>
              <a:latin typeface="Arial"/>
              <a:ea typeface="Arial"/>
              <a:cs typeface="Arial"/>
              <a:sym typeface="Arial"/>
            </a:endParaRPr>
          </a:p>
          <a:p>
            <a:pPr marL="193675" marR="0" lvl="0" indent="-193675" algn="l" rtl="0">
              <a:lnSpc>
                <a:spcPct val="120000"/>
              </a:lnSpc>
              <a:spcBef>
                <a:spcPts val="180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Ο ΣfEE αναγνωρίζει την υπάρχουσα υποδομή στο ελληνικό σύστημα (υψηλός αριθμός νοσοκομείων &amp; ιατρών, ευνοϊκό φορολογικό καθεστώς), ωστόσο η Ελλάδα υστερεί σε κλινική ερευνητική δραστηριότητα</a:t>
            </a:r>
            <a:endParaRPr sz="1200" b="0" i="0" u="none" strike="noStrike" cap="none">
              <a:solidFill>
                <a:srgbClr val="000000"/>
              </a:solidFill>
              <a:latin typeface="Arial"/>
              <a:ea typeface="Arial"/>
              <a:cs typeface="Arial"/>
              <a:sym typeface="Arial"/>
            </a:endParaRPr>
          </a:p>
          <a:p>
            <a:pPr marL="193675" marR="0" lvl="0" indent="-193675" algn="l" rtl="0">
              <a:lnSpc>
                <a:spcPct val="120000"/>
              </a:lnSpc>
              <a:spcBef>
                <a:spcPts val="180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Ο Σ</a:t>
            </a:r>
            <a:r>
              <a:rPr lang="en-US" sz="1200" b="0" i="0" u="none" strike="noStrike" cap="none">
                <a:solidFill>
                  <a:schemeClr val="dk1"/>
                </a:solidFill>
                <a:latin typeface="Arial"/>
                <a:ea typeface="Arial"/>
                <a:cs typeface="Arial"/>
                <a:sym typeface="Arial"/>
              </a:rPr>
              <a:t>fEE έχει προσδιορίσει τις περιοχές προς ανάλυση που ειναι η “ευαισθητοποίηση/δραστηριοποίηση” του νοσοκομείου (υπάρχει έλλειψη οικονομικών κινήτρων για τα νοσοκομεία) και η βελτίωση της διαδικασίας επιλογής των ασθενών</a:t>
            </a:r>
            <a:endParaRPr sz="1400" b="0" i="0" u="none" strike="noStrike" cap="none">
              <a:solidFill>
                <a:srgbClr val="000000"/>
              </a:solidFill>
              <a:latin typeface="Arial"/>
              <a:ea typeface="Arial"/>
              <a:cs typeface="Arial"/>
              <a:sym typeface="Arial"/>
            </a:endParaRPr>
          </a:p>
        </p:txBody>
      </p:sp>
      <p:grpSp>
        <p:nvGrpSpPr>
          <p:cNvPr id="124" name="Google Shape;124;p3"/>
          <p:cNvGrpSpPr/>
          <p:nvPr/>
        </p:nvGrpSpPr>
        <p:grpSpPr>
          <a:xfrm>
            <a:off x="5445905" y="4656201"/>
            <a:ext cx="3241309" cy="1192110"/>
            <a:chOff x="5445905" y="4859076"/>
            <a:chExt cx="3241309" cy="1192110"/>
          </a:xfrm>
        </p:grpSpPr>
        <p:sp>
          <p:nvSpPr>
            <p:cNvPr id="125" name="Google Shape;125;p3"/>
            <p:cNvSpPr txBox="1"/>
            <p:nvPr/>
          </p:nvSpPr>
          <p:spPr>
            <a:xfrm>
              <a:off x="5608320" y="4859076"/>
              <a:ext cx="3078894" cy="1192110"/>
            </a:xfrm>
            <a:prstGeom prst="rect">
              <a:avLst/>
            </a:prstGeom>
            <a:solidFill>
              <a:srgbClr val="F2F2F2"/>
            </a:solidFill>
            <a:ln w="9525" cap="flat" cmpd="sng">
              <a:solidFill>
                <a:srgbClr val="B1B1B1"/>
              </a:solidFill>
              <a:prstDash val="solid"/>
              <a:round/>
              <a:headEnd type="none" w="sm" len="sm"/>
              <a:tailEnd type="none" w="sm" len="sm"/>
            </a:ln>
          </p:spPr>
          <p:txBody>
            <a:bodyPr spcFirstLastPara="1" wrap="square" lIns="0" tIns="45700" rIns="91425" bIns="45700" anchor="ctr" anchorCtr="0">
              <a:noAutofit/>
            </a:bodyPr>
            <a:lstStyle/>
            <a:p>
              <a:pPr marL="355600">
                <a:lnSpc>
                  <a:spcPct val="120000"/>
                </a:lnSpc>
                <a:buSzPts val="1200"/>
              </a:pPr>
              <a:r>
                <a:rPr lang="el-GR" sz="1200" dirty="0"/>
                <a:t>Ανάδειξη της αξίας της Κλινικής Έρευνας στην ανάπτυξη και την οικονομία</a:t>
              </a:r>
            </a:p>
          </p:txBody>
        </p:sp>
        <p:sp>
          <p:nvSpPr>
            <p:cNvPr id="126" name="Google Shape;126;p3"/>
            <p:cNvSpPr/>
            <p:nvPr/>
          </p:nvSpPr>
          <p:spPr>
            <a:xfrm>
              <a:off x="5445905" y="5316040"/>
              <a:ext cx="336600" cy="278182"/>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200" b="1" i="0" u="none" strike="noStrike" cap="none">
                  <a:solidFill>
                    <a:schemeClr val="dk1"/>
                  </a:solidFill>
                  <a:latin typeface="Arial"/>
                  <a:ea typeface="Arial"/>
                  <a:cs typeface="Arial"/>
                  <a:sym typeface="Arial"/>
                </a:rPr>
                <a:t>3</a:t>
              </a:r>
              <a:endParaRPr sz="1200" b="0" i="0" u="none" strike="noStrike" cap="non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5"/>
          <p:cNvSpPr txBox="1">
            <a:spLocks noGrp="1"/>
          </p:cNvSpPr>
          <p:nvPr>
            <p:ph type="title"/>
          </p:nvPr>
        </p:nvSpPr>
        <p:spPr>
          <a:xfrm>
            <a:off x="457199" y="457200"/>
            <a:ext cx="8542421"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…τέσσερις χώρες, οι οποίες έχουν δημιουργήσει ένα ελκυστικό περιβάλλον ΚΜ υλοποιώντας στρατηγικές δράσεις, επιλέχθηκαν ως σημεία αναφοράς</a:t>
            </a:r>
            <a:endParaRPr/>
          </a:p>
        </p:txBody>
      </p:sp>
      <p:sp>
        <p:nvSpPr>
          <p:cNvPr id="633" name="Google Shape;633;p15"/>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20</a:t>
            </a:fld>
            <a:endParaRPr/>
          </a:p>
        </p:txBody>
      </p:sp>
      <p:sp>
        <p:nvSpPr>
          <p:cNvPr id="634" name="Google Shape;634;p15"/>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EFPIA</a:t>
            </a:r>
            <a:endParaRPr/>
          </a:p>
        </p:txBody>
      </p:sp>
      <p:sp>
        <p:nvSpPr>
          <p:cNvPr id="635" name="Google Shape;635;p15"/>
          <p:cNvSpPr txBox="1"/>
          <p:nvPr/>
        </p:nvSpPr>
        <p:spPr>
          <a:xfrm>
            <a:off x="484000" y="1396975"/>
            <a:ext cx="8515500" cy="1486200"/>
          </a:xfrm>
          <a:prstGeom prst="rect">
            <a:avLst/>
          </a:prstGeom>
          <a:solidFill>
            <a:srgbClr val="F2F2F2"/>
          </a:solidFill>
          <a:ln w="12700" cap="flat" cmpd="sng">
            <a:solidFill>
              <a:schemeClr val="lt1"/>
            </a:solidFill>
            <a:prstDash val="solid"/>
            <a:round/>
            <a:headEnd type="none" w="sm" len="sm"/>
            <a:tailEnd type="none" w="sm" len="sm"/>
          </a:ln>
        </p:spPr>
        <p:txBody>
          <a:bodyPr spcFirstLastPara="1" wrap="square" lIns="91425" tIns="144000" rIns="91425" bIns="4570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Έγινε επιλογή </a:t>
            </a:r>
            <a:r>
              <a:rPr lang="en-US" sz="1100">
                <a:solidFill>
                  <a:schemeClr val="dk1"/>
                </a:solidFill>
              </a:rPr>
              <a:t>τεσσάρων</a:t>
            </a:r>
            <a:r>
              <a:rPr lang="en-US" sz="1100" b="0" i="0" u="none" strike="noStrike" cap="none">
                <a:solidFill>
                  <a:schemeClr val="dk1"/>
                </a:solidFill>
                <a:latin typeface="Arial"/>
                <a:ea typeface="Arial"/>
                <a:cs typeface="Arial"/>
                <a:sym typeface="Arial"/>
              </a:rPr>
              <a:t> ευρωπαϊκών χωρών, οι οποίες έχουν υλοποιήσει </a:t>
            </a:r>
            <a:r>
              <a:rPr lang="en-US" sz="1100">
                <a:solidFill>
                  <a:schemeClr val="dk1"/>
                </a:solidFill>
              </a:rPr>
              <a:t>μεταρρυθμίσεις </a:t>
            </a:r>
            <a:r>
              <a:rPr lang="en-US" sz="1100" b="0" i="0" u="none" strike="noStrike" cap="none">
                <a:solidFill>
                  <a:schemeClr val="dk1"/>
                </a:solidFill>
                <a:latin typeface="Arial"/>
                <a:ea typeface="Arial"/>
                <a:cs typeface="Arial"/>
                <a:sym typeface="Arial"/>
              </a:rPr>
              <a:t> στον τομέα των Κλινικών Μελετών</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Εντοπίστηκαν οι «καλές πρακτικές» και η υφιστάμενη κατάσταση των χωρών αυτών</a:t>
            </a:r>
            <a:endParaRPr sz="1100" b="0" i="0" u="none" strike="noStrike" cap="none">
              <a:solidFill>
                <a:schemeClr val="dk1"/>
              </a:solidFill>
              <a:latin typeface="Arial"/>
              <a:ea typeface="Arial"/>
              <a:cs typeface="Arial"/>
              <a:sym typeface="Arial"/>
            </a:endParaRPr>
          </a:p>
        </p:txBody>
      </p:sp>
      <p:grpSp>
        <p:nvGrpSpPr>
          <p:cNvPr id="636" name="Google Shape;636;p15"/>
          <p:cNvGrpSpPr/>
          <p:nvPr/>
        </p:nvGrpSpPr>
        <p:grpSpPr>
          <a:xfrm>
            <a:off x="668821" y="2165736"/>
            <a:ext cx="7806358" cy="493350"/>
            <a:chOff x="668821" y="2165736"/>
            <a:chExt cx="7806358" cy="493350"/>
          </a:xfrm>
        </p:grpSpPr>
        <p:grpSp>
          <p:nvGrpSpPr>
            <p:cNvPr id="637" name="Google Shape;637;p15"/>
            <p:cNvGrpSpPr/>
            <p:nvPr/>
          </p:nvGrpSpPr>
          <p:grpSpPr>
            <a:xfrm>
              <a:off x="2780461" y="2165736"/>
              <a:ext cx="1386852" cy="493350"/>
              <a:chOff x="2586656" y="5652866"/>
              <a:chExt cx="1386852" cy="493350"/>
            </a:xfrm>
          </p:grpSpPr>
          <p:pic>
            <p:nvPicPr>
              <p:cNvPr id="638" name="Google Shape;638;p15" descr="undefined"/>
              <p:cNvPicPr preferRelativeResize="0"/>
              <p:nvPr/>
            </p:nvPicPr>
            <p:blipFill rotWithShape="1">
              <a:blip r:embed="rId3">
                <a:alphaModFix/>
              </a:blip>
              <a:srcRect/>
              <a:stretch/>
            </p:blipFill>
            <p:spPr>
              <a:xfrm>
                <a:off x="2586656" y="5697405"/>
                <a:ext cx="534464" cy="404275"/>
              </a:xfrm>
              <a:prstGeom prst="rect">
                <a:avLst/>
              </a:prstGeom>
              <a:noFill/>
              <a:ln>
                <a:noFill/>
              </a:ln>
            </p:spPr>
          </p:pic>
          <p:sp>
            <p:nvSpPr>
              <p:cNvPr id="639" name="Google Shape;639;p15"/>
              <p:cNvSpPr/>
              <p:nvPr/>
            </p:nvSpPr>
            <p:spPr>
              <a:xfrm>
                <a:off x="3173166" y="5652866"/>
                <a:ext cx="800342" cy="493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Δανία</a:t>
                </a:r>
                <a:endParaRPr sz="1100" b="1" i="0" u="none" strike="noStrike" cap="none">
                  <a:solidFill>
                    <a:schemeClr val="dk1"/>
                  </a:solidFill>
                  <a:latin typeface="Arial"/>
                  <a:ea typeface="Arial"/>
                  <a:cs typeface="Arial"/>
                  <a:sym typeface="Arial"/>
                </a:endParaRPr>
              </a:p>
            </p:txBody>
          </p:sp>
        </p:grpSp>
        <p:grpSp>
          <p:nvGrpSpPr>
            <p:cNvPr id="640" name="Google Shape;640;p15"/>
            <p:cNvGrpSpPr/>
            <p:nvPr/>
          </p:nvGrpSpPr>
          <p:grpSpPr>
            <a:xfrm>
              <a:off x="4888851" y="2165736"/>
              <a:ext cx="1390102" cy="493350"/>
              <a:chOff x="4689389" y="5652866"/>
              <a:chExt cx="1390102" cy="493350"/>
            </a:xfrm>
          </p:grpSpPr>
          <p:pic>
            <p:nvPicPr>
              <p:cNvPr id="641" name="Google Shape;641;p15" descr="Flag of Belgium | Britannica"/>
              <p:cNvPicPr preferRelativeResize="0"/>
              <p:nvPr/>
            </p:nvPicPr>
            <p:blipFill rotWithShape="1">
              <a:blip r:embed="rId4">
                <a:alphaModFix/>
              </a:blip>
              <a:srcRect t="23100"/>
              <a:stretch/>
            </p:blipFill>
            <p:spPr>
              <a:xfrm>
                <a:off x="4689389" y="5697405"/>
                <a:ext cx="534464" cy="404275"/>
              </a:xfrm>
              <a:prstGeom prst="rect">
                <a:avLst/>
              </a:prstGeom>
              <a:noFill/>
              <a:ln>
                <a:noFill/>
              </a:ln>
            </p:spPr>
          </p:pic>
          <p:sp>
            <p:nvSpPr>
              <p:cNvPr id="642" name="Google Shape;642;p15"/>
              <p:cNvSpPr/>
              <p:nvPr/>
            </p:nvSpPr>
            <p:spPr>
              <a:xfrm>
                <a:off x="5279149" y="5652866"/>
                <a:ext cx="800342" cy="493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Βέλγιο</a:t>
                </a:r>
                <a:endParaRPr sz="1100" b="1" i="0" u="none" strike="noStrike" cap="none">
                  <a:solidFill>
                    <a:schemeClr val="dk1"/>
                  </a:solidFill>
                  <a:latin typeface="Arial"/>
                  <a:ea typeface="Arial"/>
                  <a:cs typeface="Arial"/>
                  <a:sym typeface="Arial"/>
                </a:endParaRPr>
              </a:p>
            </p:txBody>
          </p:sp>
        </p:grpSp>
        <p:grpSp>
          <p:nvGrpSpPr>
            <p:cNvPr id="643" name="Google Shape;643;p15"/>
            <p:cNvGrpSpPr/>
            <p:nvPr/>
          </p:nvGrpSpPr>
          <p:grpSpPr>
            <a:xfrm>
              <a:off x="7000490" y="2165736"/>
              <a:ext cx="1474689" cy="493350"/>
              <a:chOff x="6792122" y="5652866"/>
              <a:chExt cx="1474689" cy="493350"/>
            </a:xfrm>
          </p:grpSpPr>
          <p:pic>
            <p:nvPicPr>
              <p:cNvPr id="644" name="Google Shape;644;p15" descr="undefined"/>
              <p:cNvPicPr preferRelativeResize="0"/>
              <p:nvPr/>
            </p:nvPicPr>
            <p:blipFill rotWithShape="1">
              <a:blip r:embed="rId5">
                <a:alphaModFix/>
              </a:blip>
              <a:srcRect r="33899"/>
              <a:stretch/>
            </p:blipFill>
            <p:spPr>
              <a:xfrm>
                <a:off x="6792122" y="5697405"/>
                <a:ext cx="534464" cy="404275"/>
              </a:xfrm>
              <a:prstGeom prst="rect">
                <a:avLst/>
              </a:prstGeom>
              <a:noFill/>
              <a:ln>
                <a:noFill/>
              </a:ln>
            </p:spPr>
          </p:pic>
          <p:sp>
            <p:nvSpPr>
              <p:cNvPr id="645" name="Google Shape;645;p15"/>
              <p:cNvSpPr/>
              <p:nvPr/>
            </p:nvSpPr>
            <p:spPr>
              <a:xfrm>
                <a:off x="7371507" y="5652866"/>
                <a:ext cx="895304" cy="493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Ουγγαρία</a:t>
                </a:r>
                <a:endParaRPr sz="1100" b="1" i="0" u="none" strike="noStrike" cap="none">
                  <a:solidFill>
                    <a:schemeClr val="dk1"/>
                  </a:solidFill>
                  <a:latin typeface="Arial"/>
                  <a:ea typeface="Arial"/>
                  <a:cs typeface="Arial"/>
                  <a:sym typeface="Arial"/>
                </a:endParaRPr>
              </a:p>
            </p:txBody>
          </p:sp>
        </p:grpSp>
        <p:grpSp>
          <p:nvGrpSpPr>
            <p:cNvPr id="646" name="Google Shape;646;p15"/>
            <p:cNvGrpSpPr/>
            <p:nvPr/>
          </p:nvGrpSpPr>
          <p:grpSpPr>
            <a:xfrm>
              <a:off x="668821" y="2165736"/>
              <a:ext cx="1390102" cy="493350"/>
              <a:chOff x="668821" y="2165736"/>
              <a:chExt cx="1390102" cy="493350"/>
            </a:xfrm>
          </p:grpSpPr>
          <p:sp>
            <p:nvSpPr>
              <p:cNvPr id="647" name="Google Shape;647;p15"/>
              <p:cNvSpPr/>
              <p:nvPr/>
            </p:nvSpPr>
            <p:spPr>
              <a:xfrm>
                <a:off x="1258581" y="2165736"/>
                <a:ext cx="800342" cy="493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Ηνωμένο Βασίλειο</a:t>
                </a:r>
                <a:endParaRPr sz="1100" b="1" i="0" u="none" strike="noStrike" cap="none">
                  <a:solidFill>
                    <a:schemeClr val="dk1"/>
                  </a:solidFill>
                  <a:latin typeface="Arial"/>
                  <a:ea typeface="Arial"/>
                  <a:cs typeface="Arial"/>
                  <a:sym typeface="Arial"/>
                </a:endParaRPr>
              </a:p>
            </p:txBody>
          </p:sp>
          <p:pic>
            <p:nvPicPr>
              <p:cNvPr id="648" name="Google Shape;648;p15" descr="United Kingdom - Wikipedia"/>
              <p:cNvPicPr preferRelativeResize="0"/>
              <p:nvPr/>
            </p:nvPicPr>
            <p:blipFill rotWithShape="1">
              <a:blip r:embed="rId6">
                <a:alphaModFix/>
              </a:blip>
              <a:srcRect/>
              <a:stretch/>
            </p:blipFill>
            <p:spPr>
              <a:xfrm>
                <a:off x="668821" y="2205496"/>
                <a:ext cx="534464" cy="404277"/>
              </a:xfrm>
              <a:prstGeom prst="rect">
                <a:avLst/>
              </a:prstGeom>
              <a:noFill/>
              <a:ln>
                <a:noFill/>
              </a:ln>
            </p:spPr>
          </p:pic>
        </p:grpSp>
      </p:grpSp>
      <p:graphicFrame>
        <p:nvGraphicFramePr>
          <p:cNvPr id="649" name="Google Shape;649;p15"/>
          <p:cNvGraphicFramePr/>
          <p:nvPr/>
        </p:nvGraphicFramePr>
        <p:xfrm>
          <a:off x="374650" y="3781425"/>
          <a:ext cx="5511800" cy="1908175"/>
        </p:xfrm>
        <a:graphic>
          <a:graphicData uri="http://schemas.openxmlformats.org/drawingml/2006/chart">
            <c:chart xmlns:c="http://schemas.openxmlformats.org/drawingml/2006/chart" xmlns:r="http://schemas.openxmlformats.org/officeDocument/2006/relationships" r:id="rId7"/>
          </a:graphicData>
        </a:graphic>
      </p:graphicFrame>
      <p:cxnSp>
        <p:nvCxnSpPr>
          <p:cNvPr id="650" name="Google Shape;650;p15"/>
          <p:cNvCxnSpPr/>
          <p:nvPr/>
        </p:nvCxnSpPr>
        <p:spPr>
          <a:xfrm rot="10800000">
            <a:off x="857250" y="3403600"/>
            <a:ext cx="0" cy="320675"/>
          </a:xfrm>
          <a:prstGeom prst="straightConnector1">
            <a:avLst/>
          </a:prstGeom>
          <a:noFill/>
          <a:ln w="12700" cap="flat" cmpd="sng">
            <a:solidFill>
              <a:schemeClr val="dk1"/>
            </a:solidFill>
            <a:prstDash val="solid"/>
            <a:round/>
            <a:headEnd type="none" w="sm" len="sm"/>
            <a:tailEnd type="none" w="sm" len="sm"/>
          </a:ln>
        </p:spPr>
      </p:cxnSp>
      <p:cxnSp>
        <p:nvCxnSpPr>
          <p:cNvPr id="651" name="Google Shape;651;p15"/>
          <p:cNvCxnSpPr/>
          <p:nvPr/>
        </p:nvCxnSpPr>
        <p:spPr>
          <a:xfrm>
            <a:off x="857250" y="3403600"/>
            <a:ext cx="268288" cy="0"/>
          </a:xfrm>
          <a:prstGeom prst="straightConnector1">
            <a:avLst/>
          </a:prstGeom>
          <a:noFill/>
          <a:ln w="12700" cap="flat" cmpd="sng">
            <a:solidFill>
              <a:schemeClr val="dk1"/>
            </a:solidFill>
            <a:prstDash val="solid"/>
            <a:round/>
            <a:headEnd type="none" w="sm" len="sm"/>
            <a:tailEnd type="none" w="sm" len="sm"/>
          </a:ln>
        </p:spPr>
      </p:cxnSp>
      <p:cxnSp>
        <p:nvCxnSpPr>
          <p:cNvPr id="652" name="Google Shape;652;p15"/>
          <p:cNvCxnSpPr/>
          <p:nvPr/>
        </p:nvCxnSpPr>
        <p:spPr>
          <a:xfrm>
            <a:off x="1125538" y="3403600"/>
            <a:ext cx="0" cy="260350"/>
          </a:xfrm>
          <a:prstGeom prst="straightConnector1">
            <a:avLst/>
          </a:prstGeom>
          <a:noFill/>
          <a:ln w="12700" cap="flat" cmpd="sng">
            <a:solidFill>
              <a:schemeClr val="dk1"/>
            </a:solidFill>
            <a:prstDash val="solid"/>
            <a:round/>
            <a:headEnd type="none" w="sm" len="sm"/>
            <a:tailEnd type="triangle" w="med" len="med"/>
          </a:ln>
        </p:spPr>
      </p:cxnSp>
      <p:cxnSp>
        <p:nvCxnSpPr>
          <p:cNvPr id="653" name="Google Shape;653;p15"/>
          <p:cNvCxnSpPr/>
          <p:nvPr/>
        </p:nvCxnSpPr>
        <p:spPr>
          <a:xfrm rot="10800000">
            <a:off x="1927225" y="4583113"/>
            <a:ext cx="0" cy="320675"/>
          </a:xfrm>
          <a:prstGeom prst="straightConnector1">
            <a:avLst/>
          </a:prstGeom>
          <a:noFill/>
          <a:ln w="12700" cap="flat" cmpd="sng">
            <a:solidFill>
              <a:schemeClr val="dk1"/>
            </a:solidFill>
            <a:prstDash val="solid"/>
            <a:round/>
            <a:headEnd type="none" w="sm" len="sm"/>
            <a:tailEnd type="none" w="sm" len="sm"/>
          </a:ln>
        </p:spPr>
      </p:cxnSp>
      <p:cxnSp>
        <p:nvCxnSpPr>
          <p:cNvPr id="654" name="Google Shape;654;p15"/>
          <p:cNvCxnSpPr/>
          <p:nvPr/>
        </p:nvCxnSpPr>
        <p:spPr>
          <a:xfrm>
            <a:off x="2195513" y="4583113"/>
            <a:ext cx="0" cy="260350"/>
          </a:xfrm>
          <a:prstGeom prst="straightConnector1">
            <a:avLst/>
          </a:prstGeom>
          <a:noFill/>
          <a:ln w="12700" cap="flat" cmpd="sng">
            <a:solidFill>
              <a:schemeClr val="dk1"/>
            </a:solidFill>
            <a:prstDash val="solid"/>
            <a:round/>
            <a:headEnd type="none" w="sm" len="sm"/>
            <a:tailEnd type="triangle" w="med" len="med"/>
          </a:ln>
        </p:spPr>
      </p:cxnSp>
      <p:cxnSp>
        <p:nvCxnSpPr>
          <p:cNvPr id="655" name="Google Shape;655;p15"/>
          <p:cNvCxnSpPr/>
          <p:nvPr/>
        </p:nvCxnSpPr>
        <p:spPr>
          <a:xfrm>
            <a:off x="1927225" y="4583113"/>
            <a:ext cx="268288" cy="0"/>
          </a:xfrm>
          <a:prstGeom prst="straightConnector1">
            <a:avLst/>
          </a:prstGeom>
          <a:noFill/>
          <a:ln w="12700" cap="flat" cmpd="sng">
            <a:solidFill>
              <a:schemeClr val="dk1"/>
            </a:solidFill>
            <a:prstDash val="solid"/>
            <a:round/>
            <a:headEnd type="none" w="sm" len="sm"/>
            <a:tailEnd type="none" w="sm" len="sm"/>
          </a:ln>
        </p:spPr>
      </p:cxnSp>
      <p:cxnSp>
        <p:nvCxnSpPr>
          <p:cNvPr id="656" name="Google Shape;656;p15"/>
          <p:cNvCxnSpPr/>
          <p:nvPr/>
        </p:nvCxnSpPr>
        <p:spPr>
          <a:xfrm>
            <a:off x="3263900" y="3913188"/>
            <a:ext cx="0" cy="260350"/>
          </a:xfrm>
          <a:prstGeom prst="straightConnector1">
            <a:avLst/>
          </a:prstGeom>
          <a:noFill/>
          <a:ln w="12700" cap="flat" cmpd="sng">
            <a:solidFill>
              <a:schemeClr val="dk1"/>
            </a:solidFill>
            <a:prstDash val="solid"/>
            <a:round/>
            <a:headEnd type="none" w="sm" len="sm"/>
            <a:tailEnd type="triangle" w="med" len="med"/>
          </a:ln>
        </p:spPr>
      </p:cxnSp>
      <p:cxnSp>
        <p:nvCxnSpPr>
          <p:cNvPr id="657" name="Google Shape;657;p15"/>
          <p:cNvCxnSpPr/>
          <p:nvPr/>
        </p:nvCxnSpPr>
        <p:spPr>
          <a:xfrm rot="10800000">
            <a:off x="2995613" y="3913188"/>
            <a:ext cx="0" cy="646113"/>
          </a:xfrm>
          <a:prstGeom prst="straightConnector1">
            <a:avLst/>
          </a:prstGeom>
          <a:noFill/>
          <a:ln w="12700" cap="flat" cmpd="sng">
            <a:solidFill>
              <a:schemeClr val="dk1"/>
            </a:solidFill>
            <a:prstDash val="solid"/>
            <a:round/>
            <a:headEnd type="none" w="sm" len="sm"/>
            <a:tailEnd type="none" w="sm" len="sm"/>
          </a:ln>
        </p:spPr>
      </p:cxnSp>
      <p:cxnSp>
        <p:nvCxnSpPr>
          <p:cNvPr id="658" name="Google Shape;658;p15"/>
          <p:cNvCxnSpPr/>
          <p:nvPr/>
        </p:nvCxnSpPr>
        <p:spPr>
          <a:xfrm>
            <a:off x="2995613" y="3913188"/>
            <a:ext cx="268288" cy="0"/>
          </a:xfrm>
          <a:prstGeom prst="straightConnector1">
            <a:avLst/>
          </a:prstGeom>
          <a:noFill/>
          <a:ln w="12700" cap="flat" cmpd="sng">
            <a:solidFill>
              <a:schemeClr val="dk1"/>
            </a:solidFill>
            <a:prstDash val="solid"/>
            <a:round/>
            <a:headEnd type="none" w="sm" len="sm"/>
            <a:tailEnd type="none" w="sm" len="sm"/>
          </a:ln>
        </p:spPr>
      </p:cxnSp>
      <p:cxnSp>
        <p:nvCxnSpPr>
          <p:cNvPr id="659" name="Google Shape;659;p15"/>
          <p:cNvCxnSpPr/>
          <p:nvPr/>
        </p:nvCxnSpPr>
        <p:spPr>
          <a:xfrm>
            <a:off x="4333875" y="5062538"/>
            <a:ext cx="0" cy="260350"/>
          </a:xfrm>
          <a:prstGeom prst="straightConnector1">
            <a:avLst/>
          </a:prstGeom>
          <a:noFill/>
          <a:ln w="12700" cap="flat" cmpd="sng">
            <a:solidFill>
              <a:schemeClr val="dk1"/>
            </a:solidFill>
            <a:prstDash val="solid"/>
            <a:round/>
            <a:headEnd type="none" w="sm" len="sm"/>
            <a:tailEnd type="triangle" w="med" len="med"/>
          </a:ln>
        </p:spPr>
      </p:cxnSp>
      <p:cxnSp>
        <p:nvCxnSpPr>
          <p:cNvPr id="660" name="Google Shape;660;p15"/>
          <p:cNvCxnSpPr/>
          <p:nvPr/>
        </p:nvCxnSpPr>
        <p:spPr>
          <a:xfrm rot="10800000">
            <a:off x="4065588" y="5062538"/>
            <a:ext cx="0" cy="288925"/>
          </a:xfrm>
          <a:prstGeom prst="straightConnector1">
            <a:avLst/>
          </a:prstGeom>
          <a:noFill/>
          <a:ln w="12700" cap="flat" cmpd="sng">
            <a:solidFill>
              <a:schemeClr val="dk1"/>
            </a:solidFill>
            <a:prstDash val="solid"/>
            <a:round/>
            <a:headEnd type="none" w="sm" len="sm"/>
            <a:tailEnd type="none" w="sm" len="sm"/>
          </a:ln>
        </p:spPr>
      </p:cxnSp>
      <p:cxnSp>
        <p:nvCxnSpPr>
          <p:cNvPr id="661" name="Google Shape;661;p15"/>
          <p:cNvCxnSpPr/>
          <p:nvPr/>
        </p:nvCxnSpPr>
        <p:spPr>
          <a:xfrm>
            <a:off x="4065588" y="5062538"/>
            <a:ext cx="268288" cy="0"/>
          </a:xfrm>
          <a:prstGeom prst="straightConnector1">
            <a:avLst/>
          </a:prstGeom>
          <a:noFill/>
          <a:ln w="12700" cap="flat" cmpd="sng">
            <a:solidFill>
              <a:schemeClr val="dk1"/>
            </a:solidFill>
            <a:prstDash val="solid"/>
            <a:round/>
            <a:headEnd type="none" w="sm" len="sm"/>
            <a:tailEnd type="none" w="sm" len="sm"/>
          </a:ln>
        </p:spPr>
      </p:cxnSp>
      <p:cxnSp>
        <p:nvCxnSpPr>
          <p:cNvPr id="662" name="Google Shape;662;p15"/>
          <p:cNvCxnSpPr/>
          <p:nvPr/>
        </p:nvCxnSpPr>
        <p:spPr>
          <a:xfrm rot="10800000">
            <a:off x="5133975" y="5127625"/>
            <a:ext cx="0" cy="250825"/>
          </a:xfrm>
          <a:prstGeom prst="straightConnector1">
            <a:avLst/>
          </a:prstGeom>
          <a:noFill/>
          <a:ln w="12700" cap="flat" cmpd="sng">
            <a:solidFill>
              <a:schemeClr val="dk1"/>
            </a:solidFill>
            <a:prstDash val="solid"/>
            <a:round/>
            <a:headEnd type="none" w="sm" len="sm"/>
            <a:tailEnd type="none" w="sm" len="sm"/>
          </a:ln>
        </p:spPr>
      </p:cxnSp>
      <p:cxnSp>
        <p:nvCxnSpPr>
          <p:cNvPr id="663" name="Google Shape;663;p15"/>
          <p:cNvCxnSpPr/>
          <p:nvPr/>
        </p:nvCxnSpPr>
        <p:spPr>
          <a:xfrm>
            <a:off x="5133975" y="5127625"/>
            <a:ext cx="268288" cy="0"/>
          </a:xfrm>
          <a:prstGeom prst="straightConnector1">
            <a:avLst/>
          </a:prstGeom>
          <a:noFill/>
          <a:ln w="12700" cap="flat" cmpd="sng">
            <a:solidFill>
              <a:schemeClr val="dk1"/>
            </a:solidFill>
            <a:prstDash val="solid"/>
            <a:round/>
            <a:headEnd type="none" w="sm" len="sm"/>
            <a:tailEnd type="none" w="sm" len="sm"/>
          </a:ln>
        </p:spPr>
      </p:cxnSp>
      <p:cxnSp>
        <p:nvCxnSpPr>
          <p:cNvPr id="664" name="Google Shape;664;p15"/>
          <p:cNvCxnSpPr/>
          <p:nvPr/>
        </p:nvCxnSpPr>
        <p:spPr>
          <a:xfrm>
            <a:off x="5402263" y="5127625"/>
            <a:ext cx="0" cy="260350"/>
          </a:xfrm>
          <a:prstGeom prst="straightConnector1">
            <a:avLst/>
          </a:prstGeom>
          <a:noFill/>
          <a:ln w="12700" cap="flat" cmpd="sng">
            <a:solidFill>
              <a:schemeClr val="dk1"/>
            </a:solidFill>
            <a:prstDash val="solid"/>
            <a:round/>
            <a:headEnd type="none" w="sm" len="sm"/>
            <a:tailEnd type="triangle" w="med" len="med"/>
          </a:ln>
        </p:spPr>
      </p:cxnSp>
      <p:sp>
        <p:nvSpPr>
          <p:cNvPr id="665" name="Google Shape;665;p15"/>
          <p:cNvSpPr txBox="1"/>
          <p:nvPr/>
        </p:nvSpPr>
        <p:spPr>
          <a:xfrm>
            <a:off x="5033248" y="5692775"/>
            <a:ext cx="469742"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Ελλάδα</a:t>
            </a:r>
            <a:endParaRPr sz="1000" b="0" i="0" u="none" strike="noStrike" cap="none">
              <a:solidFill>
                <a:schemeClr val="dk1"/>
              </a:solidFill>
              <a:latin typeface="Arial"/>
              <a:ea typeface="Arial"/>
              <a:cs typeface="Arial"/>
              <a:sym typeface="Arial"/>
            </a:endParaRPr>
          </a:p>
        </p:txBody>
      </p:sp>
      <p:sp>
        <p:nvSpPr>
          <p:cNvPr id="666" name="Google Shape;666;p15"/>
          <p:cNvSpPr txBox="1"/>
          <p:nvPr/>
        </p:nvSpPr>
        <p:spPr>
          <a:xfrm>
            <a:off x="3086100" y="4211638"/>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3,570</a:t>
            </a:r>
            <a:endParaRPr sz="1000" b="1" i="0" u="none" strike="noStrike" cap="none">
              <a:solidFill>
                <a:schemeClr val="dk1"/>
              </a:solidFill>
              <a:latin typeface="Arial"/>
              <a:ea typeface="Arial"/>
              <a:cs typeface="Arial"/>
              <a:sym typeface="Arial"/>
            </a:endParaRPr>
          </a:p>
        </p:txBody>
      </p:sp>
      <p:sp>
        <p:nvSpPr>
          <p:cNvPr id="667" name="Google Shape;667;p15"/>
          <p:cNvSpPr txBox="1"/>
          <p:nvPr/>
        </p:nvSpPr>
        <p:spPr>
          <a:xfrm>
            <a:off x="413707" y="5692775"/>
            <a:ext cx="1155375"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Ηνωμένο Βασίλειο</a:t>
            </a:r>
            <a:endParaRPr sz="1000" b="0" i="0" u="none" strike="noStrike" cap="none">
              <a:solidFill>
                <a:schemeClr val="dk1"/>
              </a:solidFill>
              <a:latin typeface="Arial"/>
              <a:ea typeface="Arial"/>
              <a:cs typeface="Arial"/>
              <a:sym typeface="Arial"/>
            </a:endParaRPr>
          </a:p>
        </p:txBody>
      </p:sp>
      <p:sp>
        <p:nvSpPr>
          <p:cNvPr id="668" name="Google Shape;668;p15"/>
          <p:cNvSpPr txBox="1"/>
          <p:nvPr/>
        </p:nvSpPr>
        <p:spPr>
          <a:xfrm>
            <a:off x="2894013" y="5692775"/>
            <a:ext cx="469900"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Βέλγιο</a:t>
            </a:r>
            <a:endParaRPr sz="1000" b="0" i="0" u="none" strike="noStrike" cap="none">
              <a:solidFill>
                <a:schemeClr val="dk1"/>
              </a:solidFill>
              <a:latin typeface="Arial"/>
              <a:ea typeface="Arial"/>
              <a:cs typeface="Arial"/>
              <a:sym typeface="Arial"/>
            </a:endParaRPr>
          </a:p>
        </p:txBody>
      </p:sp>
      <p:sp>
        <p:nvSpPr>
          <p:cNvPr id="669" name="Google Shape;669;p15"/>
          <p:cNvSpPr txBox="1"/>
          <p:nvPr/>
        </p:nvSpPr>
        <p:spPr>
          <a:xfrm>
            <a:off x="1797050" y="5692775"/>
            <a:ext cx="527050"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Δανία</a:t>
            </a:r>
            <a:endParaRPr sz="1000" b="0" i="0" u="none" strike="noStrike" cap="none">
              <a:solidFill>
                <a:schemeClr val="dk1"/>
              </a:solidFill>
              <a:latin typeface="Arial"/>
              <a:ea typeface="Arial"/>
              <a:cs typeface="Arial"/>
              <a:sym typeface="Arial"/>
            </a:endParaRPr>
          </a:p>
        </p:txBody>
      </p:sp>
      <p:sp>
        <p:nvSpPr>
          <p:cNvPr id="670" name="Google Shape;670;p15"/>
          <p:cNvSpPr txBox="1"/>
          <p:nvPr/>
        </p:nvSpPr>
        <p:spPr>
          <a:xfrm>
            <a:off x="3902957" y="5692775"/>
            <a:ext cx="593551"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Ουγγαρία</a:t>
            </a:r>
            <a:endParaRPr sz="1000" b="0" i="0" u="none" strike="noStrike" cap="none">
              <a:solidFill>
                <a:schemeClr val="dk1"/>
              </a:solidFill>
              <a:latin typeface="Arial"/>
              <a:ea typeface="Arial"/>
              <a:cs typeface="Arial"/>
              <a:sym typeface="Arial"/>
            </a:endParaRPr>
          </a:p>
        </p:txBody>
      </p:sp>
      <p:sp>
        <p:nvSpPr>
          <p:cNvPr id="671" name="Google Shape;671;p15"/>
          <p:cNvSpPr txBox="1"/>
          <p:nvPr/>
        </p:nvSpPr>
        <p:spPr>
          <a:xfrm>
            <a:off x="631825" y="3762375"/>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4,868</a:t>
            </a:r>
            <a:endParaRPr sz="1000" b="1" i="0" u="none" strike="noStrike" cap="none">
              <a:solidFill>
                <a:schemeClr val="dk1"/>
              </a:solidFill>
              <a:latin typeface="Arial"/>
              <a:ea typeface="Arial"/>
              <a:cs typeface="Arial"/>
              <a:sym typeface="Arial"/>
            </a:endParaRPr>
          </a:p>
        </p:txBody>
      </p:sp>
      <p:sp>
        <p:nvSpPr>
          <p:cNvPr id="672" name="Google Shape;672;p15"/>
          <p:cNvSpPr txBox="1"/>
          <p:nvPr/>
        </p:nvSpPr>
        <p:spPr>
          <a:xfrm>
            <a:off x="990600" y="3702050"/>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5,045</a:t>
            </a:r>
            <a:endParaRPr sz="1000" b="1" i="0" u="none" strike="noStrike" cap="none">
              <a:solidFill>
                <a:schemeClr val="dk1"/>
              </a:solidFill>
              <a:latin typeface="Arial"/>
              <a:ea typeface="Arial"/>
              <a:cs typeface="Arial"/>
              <a:sym typeface="Arial"/>
            </a:endParaRPr>
          </a:p>
        </p:txBody>
      </p:sp>
      <p:sp>
        <p:nvSpPr>
          <p:cNvPr id="673" name="Google Shape;673;p15"/>
          <p:cNvSpPr txBox="1"/>
          <p:nvPr/>
        </p:nvSpPr>
        <p:spPr>
          <a:xfrm>
            <a:off x="1701800" y="4941888"/>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1,453</a:t>
            </a:r>
            <a:endParaRPr sz="1000" b="1" i="0" u="none" strike="noStrike" cap="none">
              <a:solidFill>
                <a:schemeClr val="dk1"/>
              </a:solidFill>
              <a:latin typeface="Arial"/>
              <a:ea typeface="Arial"/>
              <a:cs typeface="Arial"/>
              <a:sym typeface="Arial"/>
            </a:endParaRPr>
          </a:p>
        </p:txBody>
      </p:sp>
      <p:sp>
        <p:nvSpPr>
          <p:cNvPr id="674" name="Google Shape;674;p15"/>
          <p:cNvSpPr txBox="1"/>
          <p:nvPr/>
        </p:nvSpPr>
        <p:spPr>
          <a:xfrm>
            <a:off x="2060575" y="4881563"/>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1,629</a:t>
            </a:r>
            <a:endParaRPr sz="1000" b="1" i="0" u="none" strike="noStrike" cap="none">
              <a:solidFill>
                <a:schemeClr val="dk1"/>
              </a:solidFill>
              <a:latin typeface="Arial"/>
              <a:ea typeface="Arial"/>
              <a:cs typeface="Arial"/>
              <a:sym typeface="Arial"/>
            </a:endParaRPr>
          </a:p>
        </p:txBody>
      </p:sp>
      <p:sp>
        <p:nvSpPr>
          <p:cNvPr id="675" name="Google Shape;675;p15"/>
          <p:cNvSpPr txBox="1"/>
          <p:nvPr/>
        </p:nvSpPr>
        <p:spPr>
          <a:xfrm>
            <a:off x="2770188" y="4597400"/>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2,453</a:t>
            </a:r>
            <a:endParaRPr sz="1000" b="1" i="0" u="none" strike="noStrike" cap="none">
              <a:solidFill>
                <a:schemeClr val="dk1"/>
              </a:solidFill>
              <a:latin typeface="Arial"/>
              <a:ea typeface="Arial"/>
              <a:cs typeface="Arial"/>
              <a:sym typeface="Arial"/>
            </a:endParaRPr>
          </a:p>
        </p:txBody>
      </p:sp>
      <p:sp>
        <p:nvSpPr>
          <p:cNvPr id="676" name="Google Shape;676;p15"/>
          <p:cNvSpPr/>
          <p:nvPr/>
        </p:nvSpPr>
        <p:spPr>
          <a:xfrm>
            <a:off x="808038" y="3295650"/>
            <a:ext cx="365125" cy="2159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+4%</a:t>
            </a:r>
            <a:endParaRPr sz="1000" b="1" i="0" u="none" strike="noStrike" cap="none">
              <a:solidFill>
                <a:schemeClr val="dk1"/>
              </a:solidFill>
              <a:latin typeface="Arial"/>
              <a:ea typeface="Arial"/>
              <a:cs typeface="Arial"/>
              <a:sym typeface="Arial"/>
            </a:endParaRPr>
          </a:p>
        </p:txBody>
      </p:sp>
      <p:sp>
        <p:nvSpPr>
          <p:cNvPr id="677" name="Google Shape;677;p15"/>
          <p:cNvSpPr/>
          <p:nvPr/>
        </p:nvSpPr>
        <p:spPr>
          <a:xfrm>
            <a:off x="1828800" y="4475163"/>
            <a:ext cx="463550" cy="215900"/>
          </a:xfrm>
          <a:prstGeom prst="ellipse">
            <a:avLst/>
          </a:prstGeom>
          <a:solidFill>
            <a:srgbClr val="238B42"/>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+12%</a:t>
            </a:r>
            <a:endParaRPr sz="1000" b="1" i="0" u="none" strike="noStrike" cap="none">
              <a:solidFill>
                <a:schemeClr val="lt1"/>
              </a:solidFill>
              <a:latin typeface="Arial"/>
              <a:ea typeface="Arial"/>
              <a:cs typeface="Arial"/>
              <a:sym typeface="Arial"/>
            </a:endParaRPr>
          </a:p>
        </p:txBody>
      </p:sp>
      <p:sp>
        <p:nvSpPr>
          <p:cNvPr id="678" name="Google Shape;678;p15"/>
          <p:cNvSpPr/>
          <p:nvPr/>
        </p:nvSpPr>
        <p:spPr>
          <a:xfrm>
            <a:off x="2897188" y="3805238"/>
            <a:ext cx="463550" cy="215900"/>
          </a:xfrm>
          <a:prstGeom prst="ellipse">
            <a:avLst/>
          </a:prstGeom>
          <a:solidFill>
            <a:srgbClr val="238B42"/>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+46%</a:t>
            </a:r>
            <a:endParaRPr sz="1000" b="1" i="0" u="none" strike="noStrike" cap="none">
              <a:solidFill>
                <a:schemeClr val="lt1"/>
              </a:solidFill>
              <a:latin typeface="Arial"/>
              <a:ea typeface="Arial"/>
              <a:cs typeface="Arial"/>
              <a:sym typeface="Arial"/>
            </a:endParaRPr>
          </a:p>
        </p:txBody>
      </p:sp>
      <p:sp>
        <p:nvSpPr>
          <p:cNvPr id="679" name="Google Shape;679;p15"/>
          <p:cNvSpPr/>
          <p:nvPr/>
        </p:nvSpPr>
        <p:spPr>
          <a:xfrm>
            <a:off x="3967163" y="4954588"/>
            <a:ext cx="463550" cy="215900"/>
          </a:xfrm>
          <a:prstGeom prst="ellipse">
            <a:avLst/>
          </a:prstGeom>
          <a:solidFill>
            <a:srgbClr val="238B42"/>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+53%</a:t>
            </a:r>
            <a:endParaRPr sz="1000" b="1" i="0" u="none" strike="noStrike" cap="none">
              <a:solidFill>
                <a:schemeClr val="lt1"/>
              </a:solidFill>
              <a:latin typeface="Arial"/>
              <a:ea typeface="Arial"/>
              <a:cs typeface="Arial"/>
              <a:sym typeface="Arial"/>
            </a:endParaRPr>
          </a:p>
        </p:txBody>
      </p:sp>
      <p:sp>
        <p:nvSpPr>
          <p:cNvPr id="680" name="Google Shape;680;p15"/>
          <p:cNvSpPr/>
          <p:nvPr/>
        </p:nvSpPr>
        <p:spPr>
          <a:xfrm>
            <a:off x="5057775" y="5019675"/>
            <a:ext cx="419100" cy="215900"/>
          </a:xfrm>
          <a:prstGeom prst="ellipse">
            <a:avLst/>
          </a:prstGeom>
          <a:solidFill>
            <a:srgbClr val="D62E1C"/>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-36%</a:t>
            </a:r>
            <a:endParaRPr sz="1000" b="1" i="0" u="none" strike="noStrike" cap="none">
              <a:solidFill>
                <a:schemeClr val="lt1"/>
              </a:solidFill>
              <a:latin typeface="Arial"/>
              <a:ea typeface="Arial"/>
              <a:cs typeface="Arial"/>
              <a:sym typeface="Arial"/>
            </a:endParaRPr>
          </a:p>
        </p:txBody>
      </p:sp>
      <p:sp>
        <p:nvSpPr>
          <p:cNvPr id="681" name="Google Shape;681;p15"/>
          <p:cNvSpPr/>
          <p:nvPr/>
        </p:nvSpPr>
        <p:spPr>
          <a:xfrm>
            <a:off x="508000" y="5930900"/>
            <a:ext cx="179388" cy="133350"/>
          </a:xfrm>
          <a:prstGeom prst="rect">
            <a:avLst/>
          </a:prstGeom>
          <a:solidFill>
            <a:srgbClr val="A3202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2" name="Google Shape;682;p15"/>
          <p:cNvSpPr/>
          <p:nvPr/>
        </p:nvSpPr>
        <p:spPr>
          <a:xfrm>
            <a:off x="1119188" y="5930900"/>
            <a:ext cx="179388" cy="13335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3" name="Google Shape;683;p15"/>
          <p:cNvSpPr txBox="1"/>
          <p:nvPr/>
        </p:nvSpPr>
        <p:spPr>
          <a:xfrm>
            <a:off x="738188" y="5926138"/>
            <a:ext cx="2794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2014</a:t>
            </a:r>
            <a:endParaRPr sz="1000" b="0" i="0" u="none" strike="noStrike" cap="none">
              <a:solidFill>
                <a:schemeClr val="dk1"/>
              </a:solidFill>
              <a:latin typeface="Arial"/>
              <a:ea typeface="Arial"/>
              <a:cs typeface="Arial"/>
              <a:sym typeface="Arial"/>
            </a:endParaRPr>
          </a:p>
        </p:txBody>
      </p:sp>
      <p:sp>
        <p:nvSpPr>
          <p:cNvPr id="684" name="Google Shape;684;p15"/>
          <p:cNvSpPr txBox="1"/>
          <p:nvPr/>
        </p:nvSpPr>
        <p:spPr>
          <a:xfrm>
            <a:off x="1349375" y="5926138"/>
            <a:ext cx="2794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2018</a:t>
            </a:r>
            <a:endParaRPr sz="1000" b="0" i="0" u="none" strike="noStrike" cap="none">
              <a:solidFill>
                <a:schemeClr val="dk1"/>
              </a:solidFill>
              <a:latin typeface="Arial"/>
              <a:ea typeface="Arial"/>
              <a:cs typeface="Arial"/>
              <a:sym typeface="Arial"/>
            </a:endParaRPr>
          </a:p>
        </p:txBody>
      </p:sp>
      <p:sp>
        <p:nvSpPr>
          <p:cNvPr id="685" name="Google Shape;685;p15"/>
          <p:cNvSpPr txBox="1"/>
          <p:nvPr/>
        </p:nvSpPr>
        <p:spPr>
          <a:xfrm>
            <a:off x="483998" y="3021357"/>
            <a:ext cx="4970813" cy="274324"/>
          </a:xfrm>
          <a:prstGeom prst="rect">
            <a:avLst/>
          </a:prstGeom>
          <a:noFill/>
          <a:ln>
            <a:noFill/>
          </a:ln>
        </p:spPr>
        <p:txBody>
          <a:bodyPr spcFirstLastPara="1" wrap="square" lIns="0" tIns="0" rIns="0" bIns="0" anchor="ctr" anchorCtr="0">
            <a:noAutofit/>
          </a:bodyPr>
          <a:lstStyle/>
          <a:p>
            <a:pPr marL="139700" marR="0" lvl="0" indent="0" algn="l" rtl="0">
              <a:lnSpc>
                <a:spcPct val="100000"/>
              </a:lnSpc>
              <a:spcBef>
                <a:spcPts val="0"/>
              </a:spcBef>
              <a:spcAft>
                <a:spcPts val="0"/>
              </a:spcAft>
              <a:buClr>
                <a:schemeClr val="dk1"/>
              </a:buClr>
              <a:buSzPts val="1400"/>
              <a:buFont typeface="Arial"/>
              <a:buNone/>
            </a:pPr>
            <a:r>
              <a:rPr lang="en-US" sz="1100" b="1" i="0" u="none" strike="noStrike" cap="none">
                <a:solidFill>
                  <a:schemeClr val="dk1"/>
                </a:solidFill>
                <a:latin typeface="Arial"/>
                <a:ea typeface="Arial"/>
                <a:cs typeface="Arial"/>
                <a:sym typeface="Arial"/>
              </a:rPr>
              <a:t>Δαπάνες σε Ε&amp;Α στο φαρμακευτικό κλάδο </a:t>
            </a:r>
            <a:r>
              <a:rPr lang="en-US" sz="1100" b="0" i="0" u="none" strike="noStrike" cap="none">
                <a:solidFill>
                  <a:schemeClr val="dk1"/>
                </a:solidFill>
                <a:latin typeface="Arial"/>
                <a:ea typeface="Arial"/>
                <a:cs typeface="Arial"/>
                <a:sym typeface="Arial"/>
              </a:rPr>
              <a:t>(2014 &amp; 2018, εκ. €)</a:t>
            </a:r>
            <a:endParaRPr sz="1100" b="0" i="0" u="none" strike="noStrike" cap="none">
              <a:solidFill>
                <a:schemeClr val="dk1"/>
              </a:solidFill>
              <a:latin typeface="Arial"/>
              <a:ea typeface="Arial"/>
              <a:cs typeface="Arial"/>
              <a:sym typeface="Arial"/>
            </a:endParaRPr>
          </a:p>
        </p:txBody>
      </p:sp>
      <p:sp>
        <p:nvSpPr>
          <p:cNvPr id="686" name="Google Shape;686;p15"/>
          <p:cNvSpPr/>
          <p:nvPr/>
        </p:nvSpPr>
        <p:spPr>
          <a:xfrm>
            <a:off x="5723467" y="3239080"/>
            <a:ext cx="3007777" cy="2526719"/>
          </a:xfrm>
          <a:prstGeom prst="rect">
            <a:avLst/>
          </a:prstGeom>
          <a:solidFill>
            <a:schemeClr val="lt1"/>
          </a:solid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Το Ηνωμένο Βασίλειο είναι μία από τις χώρες με τις μεγαλύτερες επενδύσεις σε Ε&amp;Α στο φαρμακευτικό κλάδο στην Ευρώπη και έχει καταφέρει από το 2014 να πετύχει </a:t>
            </a:r>
            <a:r>
              <a:rPr lang="en-US" sz="1100">
                <a:solidFill>
                  <a:schemeClr val="dk1"/>
                </a:solidFill>
              </a:rPr>
              <a:t>περαιτέρω</a:t>
            </a:r>
            <a:r>
              <a:rPr lang="en-US" sz="1100" b="0" i="0" u="none" strike="noStrike" cap="none">
                <a:solidFill>
                  <a:schemeClr val="dk1"/>
                </a:solidFill>
                <a:latin typeface="Arial"/>
                <a:ea typeface="Arial"/>
                <a:cs typeface="Arial"/>
                <a:sym typeface="Arial"/>
              </a:rPr>
              <a:t> αύξηση των επενδύσεών του</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Το Βέλγιο και η Ουγγαρία κατάφεραν σχεδόν να διπλασιάσουν τις επενδύσεις τους στη φαρμακευτική έρευνα κατά την περίοδο 2014-2018</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Οι επενδύσεις της Ελλάδας σε Ε&amp;Α είναι από τις χαμηλότερες στην Ευρώπη και έχουν σημειώσει περαιτέρω 36% μείωση (30 εκ. €) από το 2014 ως το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8"/>
          <p:cNvSpPr txBox="1">
            <a:spLocks noGrp="1"/>
          </p:cNvSpPr>
          <p:nvPr>
            <p:ph type="title"/>
          </p:nvPr>
        </p:nvSpPr>
        <p:spPr>
          <a:xfrm>
            <a:off x="457200" y="457200"/>
            <a:ext cx="8229600" cy="466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προώθηση των Κλινικών Μελετών στο Ηνωμένο Βασίλειο έχει ευαισθητοποιήσει τον γενικό πληθυσμό σχετικά με την κλινική έρευνα…</a:t>
            </a:r>
            <a:endParaRPr/>
          </a:p>
        </p:txBody>
      </p:sp>
      <p:sp>
        <p:nvSpPr>
          <p:cNvPr id="692" name="Google Shape;692;p18"/>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21</a:t>
            </a:fld>
            <a:endParaRPr/>
          </a:p>
        </p:txBody>
      </p:sp>
      <p:sp>
        <p:nvSpPr>
          <p:cNvPr id="693" name="Google Shape;693;p18"/>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pubmed.ncbi.nlm.nih.gov, nihr.ac.uk</a:t>
            </a:r>
            <a:endParaRPr/>
          </a:p>
        </p:txBody>
      </p:sp>
      <p:grpSp>
        <p:nvGrpSpPr>
          <p:cNvPr id="694" name="Google Shape;694;p18"/>
          <p:cNvGrpSpPr/>
          <p:nvPr/>
        </p:nvGrpSpPr>
        <p:grpSpPr>
          <a:xfrm>
            <a:off x="457199" y="1645195"/>
            <a:ext cx="8229600" cy="1464265"/>
            <a:chOff x="457199" y="1672041"/>
            <a:chExt cx="8229600" cy="1464265"/>
          </a:xfrm>
        </p:grpSpPr>
        <p:sp>
          <p:nvSpPr>
            <p:cNvPr id="695" name="Google Shape;695;p18"/>
            <p:cNvSpPr/>
            <p:nvPr/>
          </p:nvSpPr>
          <p:spPr>
            <a:xfrm>
              <a:off x="4749688" y="1672041"/>
              <a:ext cx="3937111" cy="1464263"/>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2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Αύξηση συμμετοχ</a:t>
              </a:r>
              <a:r>
                <a:rPr lang="en-US" sz="1100"/>
                <a:t>ής</a:t>
              </a:r>
              <a:r>
                <a:rPr lang="en-US" sz="1100" b="0" i="0" u="none" strike="noStrike" cap="none">
                  <a:solidFill>
                    <a:srgbClr val="000000"/>
                  </a:solidFill>
                  <a:latin typeface="Arial"/>
                  <a:ea typeface="Arial"/>
                  <a:cs typeface="Arial"/>
                  <a:sym typeface="Arial"/>
                </a:rPr>
                <a:t> ασθενών</a:t>
              </a:r>
              <a:endParaRPr/>
            </a:p>
            <a:p>
              <a:pPr marL="171450" marR="0" lvl="0" indent="-171450" algn="l" rtl="0">
                <a:lnSpc>
                  <a:spcPct val="110000"/>
                </a:lnSpc>
                <a:spcBef>
                  <a:spcPts val="2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Μεγαλύτερα κίνητρα για τους ασθενείς να εμπλακούν με τις κλινικές </a:t>
              </a:r>
              <a:r>
                <a:rPr lang="en-US" sz="1100"/>
                <a:t>μελέτες</a:t>
              </a:r>
              <a:r>
                <a:rPr lang="en-US" sz="1100" b="0" i="0" u="none" strike="noStrike" cap="none">
                  <a:solidFill>
                    <a:srgbClr val="000000"/>
                  </a:solidFill>
                  <a:latin typeface="Arial"/>
                  <a:ea typeface="Arial"/>
                  <a:cs typeface="Arial"/>
                  <a:sym typeface="Arial"/>
                </a:rPr>
                <a:t>, σε σχέση με τις πιο ώριμες αγορές της Δυτικής Ευρώπης</a:t>
              </a:r>
              <a:endParaRPr/>
            </a:p>
            <a:p>
              <a:pPr marL="171450" marR="0" lvl="0" indent="-171450" algn="l" rtl="0">
                <a:lnSpc>
                  <a:spcPct val="110000"/>
                </a:lnSpc>
                <a:spcBef>
                  <a:spcPts val="2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Πρόσβαση σε ασθενείς συγκεκριμένων θεραπευτικών περιοχών</a:t>
              </a:r>
              <a:endParaRPr sz="1400" b="0" i="0" u="none" strike="noStrike" cap="none">
                <a:solidFill>
                  <a:srgbClr val="000000"/>
                </a:solidFill>
                <a:latin typeface="Arial"/>
                <a:ea typeface="Arial"/>
                <a:cs typeface="Arial"/>
                <a:sym typeface="Arial"/>
              </a:endParaRPr>
            </a:p>
          </p:txBody>
        </p:sp>
        <p:sp>
          <p:nvSpPr>
            <p:cNvPr id="696" name="Google Shape;696;p18"/>
            <p:cNvSpPr/>
            <p:nvPr/>
          </p:nvSpPr>
          <p:spPr>
            <a:xfrm>
              <a:off x="4312486" y="2227221"/>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20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697" name="Google Shape;697;p18"/>
            <p:cNvSpPr/>
            <p:nvPr/>
          </p:nvSpPr>
          <p:spPr>
            <a:xfrm>
              <a:off x="457199" y="1672042"/>
              <a:ext cx="3787539" cy="1464264"/>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200"/>
                </a:spcBef>
                <a:spcAft>
                  <a:spcPts val="0"/>
                </a:spcAft>
                <a:buNone/>
              </a:pPr>
              <a:r>
                <a:rPr lang="en-US" sz="1100" b="0" i="0" u="none" strike="noStrike" cap="none">
                  <a:solidFill>
                    <a:srgbClr val="000000"/>
                  </a:solidFill>
                  <a:latin typeface="Arial"/>
                  <a:ea typeface="Arial"/>
                  <a:cs typeface="Arial"/>
                  <a:sym typeface="Arial"/>
                </a:rPr>
                <a:t>Ίδρυση ενός οργανισμού για την ανάπτυξη και προώθηση κλινικών </a:t>
              </a:r>
              <a:r>
                <a:rPr lang="en-US" sz="1100"/>
                <a:t>μελετών</a:t>
              </a:r>
              <a:r>
                <a:rPr lang="en-US" sz="1100" b="0" i="0" u="none" strike="noStrike" cap="none">
                  <a:solidFill>
                    <a:srgbClr val="000000"/>
                  </a:solidFill>
                  <a:latin typeface="Arial"/>
                  <a:ea typeface="Arial"/>
                  <a:cs typeface="Arial"/>
                  <a:sym typeface="Arial"/>
                </a:rPr>
                <a:t>, υποστηρίζοντας κλινική έρευνα, ιδίως αυτής με διακρατική σημασία</a:t>
              </a:r>
              <a:endParaRPr sz="900" b="0" i="1"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None/>
              </a:pPr>
              <a:r>
                <a:rPr lang="en-US" sz="900" b="0" i="1" u="none" strike="noStrike" cap="none">
                  <a:solidFill>
                    <a:srgbClr val="000000"/>
                  </a:solidFill>
                  <a:latin typeface="Arial"/>
                  <a:ea typeface="Arial"/>
                  <a:cs typeface="Arial"/>
                  <a:sym typeface="Arial"/>
                </a:rPr>
                <a:t>Ο οργανισμός διεξάγει ενημερωτικές εκστρατείες για ασθενείς σχετικά με κλινικές </a:t>
              </a:r>
              <a:r>
                <a:rPr lang="en-US" sz="900" i="1"/>
                <a:t>μελέτες</a:t>
              </a:r>
              <a:r>
                <a:rPr lang="en-US" sz="900" b="0" i="1" u="none" strike="noStrike" cap="none">
                  <a:solidFill>
                    <a:srgbClr val="000000"/>
                  </a:solidFill>
                  <a:latin typeface="Arial"/>
                  <a:ea typeface="Arial"/>
                  <a:cs typeface="Arial"/>
                  <a:sym typeface="Arial"/>
                </a:rPr>
                <a:t>, οι οποίες στοχεύουν στην ευαισθητοποίησή τους και στην δημιουργία ενός θετικού κλίματος ώστε να μπορούν να θέτουν ερωτήσεις και να λάβουν μέρος σε κλινικές </a:t>
              </a:r>
              <a:r>
                <a:rPr lang="en-US" sz="900" i="1"/>
                <a:t>μελέτες</a:t>
              </a:r>
              <a:r>
                <a:rPr lang="en-US" sz="900" b="0" i="1" u="none" strike="noStrike" cap="none">
                  <a:solidFill>
                    <a:srgbClr val="000000"/>
                  </a:solidFill>
                  <a:latin typeface="Arial"/>
                  <a:ea typeface="Arial"/>
                  <a:cs typeface="Arial"/>
                  <a:sym typeface="Arial"/>
                </a:rPr>
                <a:t> (εκστρατεία «OK to ask»)</a:t>
              </a:r>
              <a:endParaRPr sz="1050" b="0" i="1" u="none" strike="noStrike" cap="none">
                <a:solidFill>
                  <a:srgbClr val="000000"/>
                </a:solidFill>
                <a:latin typeface="Arial"/>
                <a:ea typeface="Arial"/>
                <a:cs typeface="Arial"/>
                <a:sym typeface="Arial"/>
              </a:endParaRPr>
            </a:p>
          </p:txBody>
        </p:sp>
      </p:grpSp>
      <p:grpSp>
        <p:nvGrpSpPr>
          <p:cNvPr id="698" name="Google Shape;698;p18"/>
          <p:cNvGrpSpPr/>
          <p:nvPr/>
        </p:nvGrpSpPr>
        <p:grpSpPr>
          <a:xfrm>
            <a:off x="457199" y="4170837"/>
            <a:ext cx="8214942" cy="1056925"/>
            <a:chOff x="457019" y="3639342"/>
            <a:chExt cx="8214942" cy="1056925"/>
          </a:xfrm>
        </p:grpSpPr>
        <p:sp>
          <p:nvSpPr>
            <p:cNvPr id="699" name="Google Shape;699;p18"/>
            <p:cNvSpPr/>
            <p:nvPr/>
          </p:nvSpPr>
          <p:spPr>
            <a:xfrm>
              <a:off x="4749688" y="3639342"/>
              <a:ext cx="3922273" cy="1056925"/>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2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Οι διαφημίσεις στην τηλεόραση, το ραδιόφωνο και τις εφημερίδα ανέδειξε κορυφαίους κλινικούς ερευνητές, γενικούς ιατρούς και ασθενείς, οι οποίοι ενημέρωσαν το κοινό για τη σημασία των τυχαιοποιημένων κλινικών </a:t>
              </a:r>
              <a:r>
                <a:rPr lang="en-US" sz="1100"/>
                <a:t>μελετών</a:t>
              </a:r>
              <a:r>
                <a:rPr lang="en-US" sz="1100" b="0" i="0" u="none" strike="noStrike" cap="none">
                  <a:solidFill>
                    <a:srgbClr val="000000"/>
                  </a:solidFill>
                  <a:latin typeface="Arial"/>
                  <a:ea typeface="Arial"/>
                  <a:cs typeface="Arial"/>
                  <a:sym typeface="Arial"/>
                </a:rPr>
                <a:t> (Randomised Clinical Trials)</a:t>
              </a:r>
              <a:endParaRPr sz="1400" b="0" i="0" u="none" strike="noStrike" cap="none">
                <a:solidFill>
                  <a:srgbClr val="000000"/>
                </a:solidFill>
                <a:latin typeface="Arial"/>
                <a:ea typeface="Arial"/>
                <a:cs typeface="Arial"/>
                <a:sym typeface="Arial"/>
              </a:endParaRPr>
            </a:p>
          </p:txBody>
        </p:sp>
        <p:sp>
          <p:nvSpPr>
            <p:cNvPr id="700" name="Google Shape;700;p18"/>
            <p:cNvSpPr/>
            <p:nvPr/>
          </p:nvSpPr>
          <p:spPr>
            <a:xfrm>
              <a:off x="457019" y="3639342"/>
              <a:ext cx="3772057" cy="1056925"/>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200"/>
                </a:spcBef>
                <a:spcAft>
                  <a:spcPts val="0"/>
                </a:spcAft>
                <a:buNone/>
              </a:pPr>
              <a:r>
                <a:rPr lang="en-US" sz="1100" b="0" i="0" u="none" strike="noStrike" cap="none">
                  <a:solidFill>
                    <a:schemeClr val="dk1"/>
                  </a:solidFill>
                  <a:latin typeface="Arial"/>
                  <a:ea typeface="Arial"/>
                  <a:cs typeface="Arial"/>
                  <a:sym typeface="Arial"/>
                </a:rPr>
                <a:t>Προώθηση της ευαισθητοποίησης του κοινού σχετικά με τις τυχαιοποιημένες κλινικές </a:t>
              </a:r>
              <a:r>
                <a:rPr lang="en-US" sz="1100">
                  <a:solidFill>
                    <a:schemeClr val="dk1"/>
                  </a:solidFill>
                </a:rPr>
                <a:t>μελέτες</a:t>
              </a:r>
              <a:r>
                <a:rPr lang="en-US" sz="1100" b="0" i="0" u="none" strike="noStrike" cap="none">
                  <a:solidFill>
                    <a:schemeClr val="dk1"/>
                  </a:solidFill>
                  <a:latin typeface="Arial"/>
                  <a:ea typeface="Arial"/>
                  <a:cs typeface="Arial"/>
                  <a:sym typeface="Arial"/>
                </a:rPr>
                <a:t>, κάνοντας χρή</a:t>
              </a:r>
              <a:r>
                <a:rPr lang="en-US" sz="1100">
                  <a:solidFill>
                    <a:schemeClr val="dk1"/>
                  </a:solidFill>
                </a:rPr>
                <a:t>ση</a:t>
              </a:r>
              <a:r>
                <a:rPr lang="en-US" sz="1100" b="0" i="0" u="none" strike="noStrike" cap="none">
                  <a:solidFill>
                    <a:schemeClr val="dk1"/>
                  </a:solidFill>
                  <a:latin typeface="Arial"/>
                  <a:ea typeface="Arial"/>
                  <a:cs typeface="Arial"/>
                  <a:sym typeface="Arial"/>
                </a:rPr>
                <a:t> των μέσων ενημέρωσης («Get Randomized» campaign in Scotland)</a:t>
              </a:r>
              <a:endParaRPr sz="1400" b="0" i="0" u="none" strike="noStrike" cap="none">
                <a:solidFill>
                  <a:srgbClr val="000000"/>
                </a:solidFill>
                <a:latin typeface="Arial"/>
                <a:ea typeface="Arial"/>
                <a:cs typeface="Arial"/>
                <a:sym typeface="Arial"/>
              </a:endParaRPr>
            </a:p>
          </p:txBody>
        </p:sp>
        <p:sp>
          <p:nvSpPr>
            <p:cNvPr id="701" name="Google Shape;701;p18"/>
            <p:cNvSpPr/>
            <p:nvPr/>
          </p:nvSpPr>
          <p:spPr>
            <a:xfrm>
              <a:off x="4304655" y="3973155"/>
              <a:ext cx="369454" cy="38929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20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pic>
        <p:nvPicPr>
          <p:cNvPr id="704" name="Google Shape;704;p18" descr="United Kingdom - Wikipedia"/>
          <p:cNvPicPr preferRelativeResize="0"/>
          <p:nvPr/>
        </p:nvPicPr>
        <p:blipFill rotWithShape="1">
          <a:blip r:embed="rId3">
            <a:alphaModFix/>
          </a:blip>
          <a:srcRect/>
          <a:stretch/>
        </p:blipFill>
        <p:spPr>
          <a:xfrm>
            <a:off x="111116" y="88157"/>
            <a:ext cx="301690" cy="228203"/>
          </a:xfrm>
          <a:prstGeom prst="rect">
            <a:avLst/>
          </a:prstGeom>
          <a:noFill/>
          <a:ln>
            <a:noFill/>
          </a:ln>
        </p:spPr>
      </p:pic>
      <p:sp>
        <p:nvSpPr>
          <p:cNvPr id="705" name="Google Shape;705;p18"/>
          <p:cNvSpPr/>
          <p:nvPr/>
        </p:nvSpPr>
        <p:spPr>
          <a:xfrm>
            <a:off x="4229256" y="5594938"/>
            <a:ext cx="4443000" cy="651300"/>
          </a:xfrm>
          <a:prstGeom prst="wedgeRectCallout">
            <a:avLst>
              <a:gd name="adj1" fmla="val 14836"/>
              <a:gd name="adj2" fmla="val -102680"/>
            </a:avLst>
          </a:prstGeom>
          <a:solidFill>
            <a:srgbClr val="FFD6C2"/>
          </a:solidFill>
          <a:ln>
            <a:noFill/>
          </a:ln>
        </p:spPr>
        <p:txBody>
          <a:bodyPr spcFirstLastPara="1" wrap="square" lIns="91425" tIns="45700" rIns="91425" bIns="45700" anchor="t" anchorCtr="0">
            <a:spAutoFit/>
          </a:bodyPr>
          <a:lstStyle/>
          <a:p>
            <a:pPr marL="0" marR="0" lvl="0" indent="0" algn="l" rtl="0">
              <a:lnSpc>
                <a:spcPct val="110000"/>
              </a:lnSpc>
              <a:spcBef>
                <a:spcPts val="200"/>
              </a:spcBef>
              <a:spcAft>
                <a:spcPts val="0"/>
              </a:spcAft>
              <a:buClr>
                <a:srgbClr val="000000"/>
              </a:buClr>
              <a:buSzPts val="1050"/>
              <a:buFont typeface="Arial"/>
              <a:buNone/>
            </a:pPr>
            <a:r>
              <a:rPr lang="en-US" sz="1050" b="0" i="1" u="none" strike="noStrike" cap="none">
                <a:solidFill>
                  <a:srgbClr val="000000"/>
                </a:solidFill>
                <a:latin typeface="Arial"/>
                <a:ea typeface="Arial"/>
                <a:cs typeface="Arial"/>
                <a:sym typeface="Arial"/>
              </a:rPr>
              <a:t>Στην καμπάνια “Get Randomized” στη Σκωτία, 56.7% του δείγματος θυμήθηκε να έχει ακούσει ή δει διαφημίσεις σχετικά με τις Κλινικές </a:t>
            </a:r>
            <a:r>
              <a:rPr lang="en-US" sz="1050" i="1"/>
              <a:t>Μελέτες</a:t>
            </a:r>
            <a:r>
              <a:rPr lang="en-US" sz="1050" b="0" i="1" u="none" strike="noStrike" cap="none">
                <a:solidFill>
                  <a:srgbClr val="000000"/>
                </a:solidFill>
                <a:latin typeface="Arial"/>
                <a:ea typeface="Arial"/>
                <a:cs typeface="Arial"/>
                <a:sym typeface="Arial"/>
              </a:rPr>
              <a:t>, σε σχέση με το ποσοστό πριν την έρευνα, το οποίο ήταν 14.8%</a:t>
            </a:r>
            <a:endParaRPr sz="1400" b="0" i="0" u="none" strike="noStrike" cap="none">
              <a:solidFill>
                <a:srgbClr val="000000"/>
              </a:solidFill>
              <a:latin typeface="Arial"/>
              <a:ea typeface="Arial"/>
              <a:cs typeface="Arial"/>
              <a:sym typeface="Arial"/>
            </a:endParaRPr>
          </a:p>
        </p:txBody>
      </p:sp>
      <p:grpSp>
        <p:nvGrpSpPr>
          <p:cNvPr id="706" name="Google Shape;706;p18"/>
          <p:cNvGrpSpPr/>
          <p:nvPr/>
        </p:nvGrpSpPr>
        <p:grpSpPr>
          <a:xfrm>
            <a:off x="457198" y="3218487"/>
            <a:ext cx="8239227" cy="843322"/>
            <a:chOff x="457198" y="4501082"/>
            <a:chExt cx="8239227" cy="843322"/>
          </a:xfrm>
        </p:grpSpPr>
        <p:sp>
          <p:nvSpPr>
            <p:cNvPr id="707" name="Google Shape;707;p18"/>
            <p:cNvSpPr/>
            <p:nvPr/>
          </p:nvSpPr>
          <p:spPr>
            <a:xfrm>
              <a:off x="457198" y="4501082"/>
              <a:ext cx="3787540" cy="843322"/>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2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Θέσπιση του Εθνικού Ινστιτούτου Έρευνας για την Υγεία (National Institute for Health Research - NIHR)</a:t>
              </a:r>
              <a:endParaRPr sz="1400" b="0" i="0" u="none" strike="noStrike" cap="none">
                <a:solidFill>
                  <a:srgbClr val="000000"/>
                </a:solidFill>
                <a:latin typeface="Arial"/>
                <a:ea typeface="Arial"/>
                <a:cs typeface="Arial"/>
                <a:sym typeface="Arial"/>
              </a:endParaRPr>
            </a:p>
          </p:txBody>
        </p:sp>
        <p:sp>
          <p:nvSpPr>
            <p:cNvPr id="708" name="Google Shape;708;p18"/>
            <p:cNvSpPr/>
            <p:nvPr/>
          </p:nvSpPr>
          <p:spPr>
            <a:xfrm>
              <a:off x="4304835" y="4745790"/>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709" name="Google Shape;709;p18"/>
            <p:cNvSpPr/>
            <p:nvPr/>
          </p:nvSpPr>
          <p:spPr>
            <a:xfrm>
              <a:off x="4734386" y="4501082"/>
              <a:ext cx="3962039" cy="843322"/>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200"/>
                </a:spcBef>
                <a:spcAft>
                  <a:spcPts val="0"/>
                </a:spcAft>
                <a:buNone/>
              </a:pPr>
              <a:r>
                <a:rPr lang="en-US" sz="1100" b="0" i="0" u="none" strike="noStrike" cap="none">
                  <a:solidFill>
                    <a:srgbClr val="000000"/>
                  </a:solidFill>
                  <a:latin typeface="Arial"/>
                  <a:ea typeface="Arial"/>
                  <a:cs typeface="Arial"/>
                  <a:sym typeface="Arial"/>
                </a:rPr>
                <a:t>Το Εθνικό Ινστιτούτο Έρευνας για την Υγεία συνδέει life science εταιρίες με ασθενείς που επιθυμούν να βοηθήσουν στη διαμόρφωση, εξέλιξη και βελτίωση του σχεδιασμού της κλινικής έρευνας</a:t>
              </a:r>
              <a:endParaRPr sz="1100" b="0" i="0" u="none" strike="noStrike" cap="none">
                <a:solidFill>
                  <a:srgbClr val="000000"/>
                </a:solidFill>
                <a:latin typeface="Arial"/>
                <a:ea typeface="Arial"/>
                <a:cs typeface="Arial"/>
                <a:sym typeface="Arial"/>
              </a:endParaRPr>
            </a:p>
          </p:txBody>
        </p:sp>
      </p:grpSp>
      <p:sp>
        <p:nvSpPr>
          <p:cNvPr id="21" name="Google Shape;771;p20">
            <a:extLst>
              <a:ext uri="{FF2B5EF4-FFF2-40B4-BE49-F238E27FC236}">
                <a16:creationId xmlns:a16="http://schemas.microsoft.com/office/drawing/2014/main" id="{4512E785-6F00-433B-BBDB-74DB9B6E2164}"/>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22" name="Google Shape;772;p20">
            <a:extLst>
              <a:ext uri="{FF2B5EF4-FFF2-40B4-BE49-F238E27FC236}">
                <a16:creationId xmlns:a16="http://schemas.microsoft.com/office/drawing/2014/main" id="{AD37A900-5DE1-4875-A53F-8DD34C0490A4}"/>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9"/>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…και μετρώντας την αποδοτικότητα, μέσω δεικτών, έχει επιτευχθεί ένας πιο αποτελεσματικός τρόπος διεξαγωγής Κλινικών Μελετών</a:t>
            </a:r>
            <a:endParaRPr/>
          </a:p>
        </p:txBody>
      </p:sp>
      <p:sp>
        <p:nvSpPr>
          <p:cNvPr id="715" name="Google Shape;715;p1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22</a:t>
            </a:fld>
            <a:endParaRPr/>
          </a:p>
        </p:txBody>
      </p:sp>
      <p:sp>
        <p:nvSpPr>
          <p:cNvPr id="716" name="Google Shape;716;p19"/>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hra.nhs.uk, advarra.com</a:t>
            </a:r>
            <a:endParaRPr/>
          </a:p>
        </p:txBody>
      </p:sp>
      <p:pic>
        <p:nvPicPr>
          <p:cNvPr id="717" name="Google Shape;717;p19" descr="United Kingdom - Wikipedia"/>
          <p:cNvPicPr preferRelativeResize="0"/>
          <p:nvPr/>
        </p:nvPicPr>
        <p:blipFill rotWithShape="1">
          <a:blip r:embed="rId3">
            <a:alphaModFix/>
          </a:blip>
          <a:srcRect/>
          <a:stretch/>
        </p:blipFill>
        <p:spPr>
          <a:xfrm>
            <a:off x="111116" y="88157"/>
            <a:ext cx="301690" cy="228203"/>
          </a:xfrm>
          <a:prstGeom prst="rect">
            <a:avLst/>
          </a:prstGeom>
          <a:noFill/>
          <a:ln>
            <a:noFill/>
          </a:ln>
        </p:spPr>
      </p:pic>
      <p:grpSp>
        <p:nvGrpSpPr>
          <p:cNvPr id="720" name="Google Shape;720;p19"/>
          <p:cNvGrpSpPr/>
          <p:nvPr/>
        </p:nvGrpSpPr>
        <p:grpSpPr>
          <a:xfrm>
            <a:off x="457019" y="1547498"/>
            <a:ext cx="8214942" cy="1940986"/>
            <a:chOff x="457019" y="1555965"/>
            <a:chExt cx="8214942" cy="1940986"/>
          </a:xfrm>
        </p:grpSpPr>
        <p:sp>
          <p:nvSpPr>
            <p:cNvPr id="721" name="Google Shape;721;p19"/>
            <p:cNvSpPr/>
            <p:nvPr/>
          </p:nvSpPr>
          <p:spPr>
            <a:xfrm>
              <a:off x="4749688" y="1555965"/>
              <a:ext cx="3922273" cy="1940986"/>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Οι δείκτες που συνδέονται με στρατηγικούς στόχους μετρούν τ</a:t>
              </a:r>
              <a:r>
                <a:rPr lang="en-US" sz="1100"/>
                <a:t>ην</a:t>
              </a:r>
              <a:r>
                <a:rPr lang="en-US" sz="1100" b="0" i="0" u="none" strike="noStrike" cap="none">
                  <a:solidFill>
                    <a:srgbClr val="000000"/>
                  </a:solidFill>
                  <a:latin typeface="Arial"/>
                  <a:ea typeface="Arial"/>
                  <a:cs typeface="Arial"/>
                  <a:sym typeface="Arial"/>
                </a:rPr>
                <a:t> απόδοση</a:t>
              </a:r>
              <a:r>
                <a:rPr lang="en-US" sz="1100"/>
                <a:t> </a:t>
              </a:r>
              <a:r>
                <a:rPr lang="en-US" sz="1100" b="0" i="0" u="none" strike="noStrike" cap="none">
                  <a:solidFill>
                    <a:srgbClr val="000000"/>
                  </a:solidFill>
                  <a:latin typeface="Arial"/>
                  <a:ea typeface="Arial"/>
                  <a:cs typeface="Arial"/>
                  <a:sym typeface="Arial"/>
                </a:rPr>
                <a:t>της </a:t>
              </a:r>
              <a:r>
                <a:rPr lang="en-US" sz="1100"/>
                <a:t>Διοίκησης</a:t>
              </a:r>
              <a:r>
                <a:rPr lang="en-US" sz="1100" b="0" i="0" u="none" strike="noStrike" cap="none">
                  <a:solidFill>
                    <a:srgbClr val="000000"/>
                  </a:solidFill>
                  <a:latin typeface="Arial"/>
                  <a:ea typeface="Arial"/>
                  <a:cs typeface="Arial"/>
                  <a:sym typeface="Arial"/>
                </a:rPr>
                <a:t>, παρέχουν ασφάλεια στους ενδιαφερόμενους και βοηθούν στη συνεχή βελτίωση </a:t>
              </a:r>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Οι λειτουργικοί δείκτες και οι αναφορές (reports) επιτρέπουν την αποτελεσματική διαχείριση της </a:t>
              </a:r>
              <a:r>
                <a:rPr lang="en-US" sz="1100"/>
                <a:t>απόδοσης</a:t>
              </a:r>
              <a:r>
                <a:rPr lang="en-US" sz="1100" b="0" i="0" u="none" strike="noStrike" cap="none">
                  <a:solidFill>
                    <a:srgbClr val="000000"/>
                  </a:solidFill>
                  <a:latin typeface="Arial"/>
                  <a:ea typeface="Arial"/>
                  <a:cs typeface="Arial"/>
                  <a:sym typeface="Arial"/>
                </a:rPr>
                <a:t> του προσωπικού</a:t>
              </a:r>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Η χρήση μετρήσιμων δεικτών παρέχει πληροφορίες σχετικά με την απόδοση σε ερευνητές και στην ευρύτερη ερευνητική κοινότητα</a:t>
              </a:r>
              <a:endParaRPr sz="1100" b="0" i="0" u="none" strike="noStrike" cap="none">
                <a:solidFill>
                  <a:srgbClr val="000000"/>
                </a:solidFill>
                <a:latin typeface="Arial"/>
                <a:ea typeface="Arial"/>
                <a:cs typeface="Arial"/>
                <a:sym typeface="Arial"/>
              </a:endParaRPr>
            </a:p>
          </p:txBody>
        </p:sp>
        <p:sp>
          <p:nvSpPr>
            <p:cNvPr id="722" name="Google Shape;722;p19"/>
            <p:cNvSpPr/>
            <p:nvPr/>
          </p:nvSpPr>
          <p:spPr>
            <a:xfrm>
              <a:off x="457019" y="1555965"/>
              <a:ext cx="3772057" cy="1940986"/>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Σύνδεση της απόδοσης της</a:t>
              </a:r>
              <a:r>
                <a:rPr lang="en-US" sz="1100">
                  <a:solidFill>
                    <a:schemeClr val="dk1"/>
                  </a:solidFill>
                </a:rPr>
                <a:t> Διοίκησης</a:t>
              </a:r>
              <a:r>
                <a:rPr lang="en-US" sz="1100" b="0" i="0" u="none" strike="noStrike" cap="none">
                  <a:solidFill>
                    <a:schemeClr val="dk1"/>
                  </a:solidFill>
                  <a:latin typeface="Arial"/>
                  <a:ea typeface="Arial"/>
                  <a:cs typeface="Arial"/>
                  <a:sym typeface="Arial"/>
                </a:rPr>
                <a:t> με δείκτες, όπως:</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Χρόνος από την υποβολή ως την έγκριση</a:t>
              </a:r>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Ποσοστό των τελικών βάσεων δεδομένων που υλοποιήθηκαν εντός χρονοδιαγράμματος</a:t>
              </a:r>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Ποσοστό μελετών που ολοκληρώθηκαν</a:t>
              </a:r>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Έγκαιρη εγγραφή ασθενών</a:t>
              </a:r>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Ποσοστό ασθενών που εγκαταλείπουν την Κ</a:t>
              </a:r>
              <a:r>
                <a:rPr lang="en-US" sz="1100">
                  <a:solidFill>
                    <a:schemeClr val="dk1"/>
                  </a:solidFill>
                </a:rPr>
                <a:t>Μ</a:t>
              </a:r>
              <a:endParaRPr/>
            </a:p>
            <a:p>
              <a:pPr marL="171450" marR="0" lvl="0" indent="-171450" algn="l" rtl="0">
                <a:lnSpc>
                  <a:spcPct val="11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Ποσοστό μελετών που καταλήγουν σε κρίσιμα ευρήματα</a:t>
              </a:r>
              <a:endParaRPr sz="1100" b="0" i="0" u="none" strike="noStrike" cap="none">
                <a:solidFill>
                  <a:schemeClr val="dk1"/>
                </a:solidFill>
                <a:latin typeface="Arial"/>
                <a:ea typeface="Arial"/>
                <a:cs typeface="Arial"/>
                <a:sym typeface="Arial"/>
              </a:endParaRPr>
            </a:p>
          </p:txBody>
        </p:sp>
        <p:sp>
          <p:nvSpPr>
            <p:cNvPr id="723" name="Google Shape;723;p19"/>
            <p:cNvSpPr/>
            <p:nvPr/>
          </p:nvSpPr>
          <p:spPr>
            <a:xfrm>
              <a:off x="4304655" y="2331809"/>
              <a:ext cx="369454" cy="38929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sp>
        <p:nvSpPr>
          <p:cNvPr id="724" name="Google Shape;724;p19"/>
          <p:cNvSpPr/>
          <p:nvPr/>
        </p:nvSpPr>
        <p:spPr>
          <a:xfrm>
            <a:off x="728132" y="3744682"/>
            <a:ext cx="7473666" cy="2419053"/>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144000" rIns="91425" bIns="45700" anchor="ctr" anchorCtr="0">
            <a:noAutofit/>
          </a:bodyPr>
          <a:lstStyle/>
          <a:p>
            <a:pPr marL="0" marR="0" lvl="0" indent="0" algn="l" rtl="0">
              <a:lnSpc>
                <a:spcPct val="110000"/>
              </a:lnSpc>
              <a:spcBef>
                <a:spcPts val="30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Οφέλη σε εσωτερικές λειτουργίες:</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Προσδιορισμός πιθανών περιοχών προς βελτίωση</a:t>
            </a:r>
            <a:endParaRPr/>
          </a:p>
          <a:p>
            <a:pPr marL="171450" marR="0" lvl="0" indent="-171450" algn="l" rtl="0">
              <a:lnSpc>
                <a:spcPct val="11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Προσδιορισμός πιθανών αλλαγών στην κατανομή των πόρων</a:t>
            </a:r>
            <a:endParaRPr/>
          </a:p>
          <a:p>
            <a:pPr marL="171450" marR="0" lvl="0" indent="-171450" algn="l" rtl="0">
              <a:lnSpc>
                <a:spcPct val="11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Επίτευξη ενός πιο αποτελεσματικού τρόπου διαμοιρασμού φόρτου εργασίας μεταξύ των ομάδων</a:t>
            </a:r>
            <a:endParaRPr/>
          </a:p>
          <a:p>
            <a:pPr marL="171450" marR="0" lvl="0" indent="-171450" algn="l" rtl="0">
              <a:lnSpc>
                <a:spcPct val="11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Θέσπιση κριτηρίων απόδοσης</a:t>
            </a:r>
            <a:endParaRPr sz="11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rgbClr val="000000"/>
              </a:buClr>
              <a:buSzPts val="1100"/>
              <a:buFont typeface="Arial"/>
              <a:buNone/>
            </a:pPr>
            <a:r>
              <a:rPr lang="en-US" sz="1100" b="1">
                <a:solidFill>
                  <a:schemeClr val="dk1"/>
                </a:solidFill>
              </a:rPr>
              <a:t>Οφέλη </a:t>
            </a:r>
            <a:r>
              <a:rPr lang="en-US" sz="1100" b="1" i="0" u="none" strike="noStrike" cap="none">
                <a:solidFill>
                  <a:schemeClr val="dk1"/>
                </a:solidFill>
                <a:latin typeface="Arial"/>
                <a:ea typeface="Arial"/>
                <a:cs typeface="Arial"/>
                <a:sym typeface="Arial"/>
              </a:rPr>
              <a:t>για τον καθορισμό της σχέσεις με το χορηγό:</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6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Προσδιορισμός περιοχών με ισχυρά ανταγωνιστικά πλεονεκτήματα</a:t>
            </a:r>
            <a:endParaRPr sz="1100" b="0" i="0" u="none" strike="noStrike" cap="none">
              <a:solidFill>
                <a:schemeClr val="dk1"/>
              </a:solidFill>
              <a:latin typeface="Arial"/>
              <a:ea typeface="Arial"/>
              <a:cs typeface="Arial"/>
              <a:sym typeface="Arial"/>
            </a:endParaRPr>
          </a:p>
          <a:p>
            <a:pPr marL="171450" marR="0" lvl="0" indent="-171450" algn="l" rtl="0">
              <a:lnSpc>
                <a:spcPct val="110000"/>
              </a:lnSpc>
              <a:spcBef>
                <a:spcPts val="600"/>
              </a:spcBef>
              <a:spcAft>
                <a:spcPts val="0"/>
              </a:spcAft>
              <a:buClr>
                <a:schemeClr val="dk1"/>
              </a:buClr>
              <a:buSzPts val="1100"/>
              <a:buChar char="•"/>
            </a:pPr>
            <a:r>
              <a:rPr lang="en-US" sz="1100">
                <a:solidFill>
                  <a:schemeClr val="dk1"/>
                </a:solidFill>
              </a:rPr>
              <a:t>Προσδιορισμός της δυνατότητας συμπλήρωσης ερωτηματολογίων σκοπιμότητας με πραγματικά δεδομένα</a:t>
            </a:r>
            <a:endParaRPr sz="1400" b="0" i="0" u="none" strike="noStrike" cap="none">
              <a:solidFill>
                <a:srgbClr val="000000"/>
              </a:solidFill>
              <a:highlight>
                <a:srgbClr val="FFFF00"/>
              </a:highlight>
              <a:latin typeface="Arial"/>
              <a:ea typeface="Arial"/>
              <a:cs typeface="Arial"/>
              <a:sym typeface="Arial"/>
            </a:endParaRPr>
          </a:p>
        </p:txBody>
      </p:sp>
      <p:grpSp>
        <p:nvGrpSpPr>
          <p:cNvPr id="725" name="Google Shape;725;p19"/>
          <p:cNvGrpSpPr/>
          <p:nvPr/>
        </p:nvGrpSpPr>
        <p:grpSpPr>
          <a:xfrm>
            <a:off x="846175" y="3631500"/>
            <a:ext cx="5814000" cy="226200"/>
            <a:chOff x="846175" y="3631500"/>
            <a:chExt cx="5814000" cy="226200"/>
          </a:xfrm>
        </p:grpSpPr>
        <p:sp>
          <p:nvSpPr>
            <p:cNvPr id="726" name="Google Shape;726;p19"/>
            <p:cNvSpPr/>
            <p:nvPr/>
          </p:nvSpPr>
          <p:spPr>
            <a:xfrm>
              <a:off x="846175" y="3631500"/>
              <a:ext cx="5814000" cy="226200"/>
            </a:xfrm>
            <a:prstGeom prst="rect">
              <a:avLst/>
            </a:prstGeom>
            <a:solidFill>
              <a:schemeClr val="lt1"/>
            </a:solidFill>
            <a:ln>
              <a:noFill/>
            </a:ln>
          </p:spPr>
          <p:txBody>
            <a:bodyPr spcFirstLastPara="1" wrap="square" lIns="360000" tIns="45700" rIns="91425" bIns="45700" anchor="ctr" anchorCtr="0">
              <a:noAutofit/>
            </a:bodyPr>
            <a:lstStyle/>
            <a:p>
              <a:pPr marL="0" marR="0" lvl="0" indent="0" algn="l" rtl="0">
                <a:lnSpc>
                  <a:spcPct val="110000"/>
                </a:lnSpc>
                <a:spcBef>
                  <a:spcPts val="300"/>
                </a:spcBef>
                <a:spcAft>
                  <a:spcPts val="300"/>
                </a:spcAft>
                <a:buClr>
                  <a:srgbClr val="000000"/>
                </a:buClr>
                <a:buSzPts val="1100"/>
                <a:buFont typeface="Arial"/>
                <a:buNone/>
              </a:pPr>
              <a:r>
                <a:rPr lang="en-US" sz="1100" b="0" i="0" u="none" strike="noStrike" cap="none">
                  <a:solidFill>
                    <a:schemeClr val="dk1"/>
                  </a:solidFill>
                  <a:latin typeface="Arial"/>
                  <a:ea typeface="Arial"/>
                  <a:cs typeface="Arial"/>
                  <a:sym typeface="Arial"/>
                </a:rPr>
                <a:t>Διεθνείς έρευνες έχουν δείξει πως οι δείκτες απόδοσης(KPIs) έχουν πολλαπλά οφέλη:</a:t>
              </a:r>
              <a:endParaRPr sz="1400" b="0" i="0" u="none" strike="noStrike" cap="none">
                <a:solidFill>
                  <a:srgbClr val="000000"/>
                </a:solidFill>
                <a:latin typeface="Arial"/>
                <a:ea typeface="Arial"/>
                <a:cs typeface="Arial"/>
                <a:sym typeface="Arial"/>
              </a:endParaRPr>
            </a:p>
          </p:txBody>
        </p:sp>
        <p:sp>
          <p:nvSpPr>
            <p:cNvPr id="727" name="Google Shape;727;p19"/>
            <p:cNvSpPr/>
            <p:nvPr/>
          </p:nvSpPr>
          <p:spPr>
            <a:xfrm>
              <a:off x="942202" y="3632916"/>
              <a:ext cx="223532" cy="223532"/>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t>
              </a:r>
              <a:endParaRPr sz="1400" b="1" i="0" u="none" strike="noStrike" cap="none">
                <a:solidFill>
                  <a:schemeClr val="dk1"/>
                </a:solidFill>
                <a:latin typeface="Arial"/>
                <a:ea typeface="Arial"/>
                <a:cs typeface="Arial"/>
                <a:sym typeface="Arial"/>
              </a:endParaRPr>
            </a:p>
          </p:txBody>
        </p:sp>
      </p:grpSp>
      <p:sp>
        <p:nvSpPr>
          <p:cNvPr id="16" name="Google Shape;771;p20">
            <a:extLst>
              <a:ext uri="{FF2B5EF4-FFF2-40B4-BE49-F238E27FC236}">
                <a16:creationId xmlns:a16="http://schemas.microsoft.com/office/drawing/2014/main" id="{7CC01F7F-3A91-4927-AEAB-2D7DB6A6C4E2}"/>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17" name="Google Shape;772;p20">
            <a:extLst>
              <a:ext uri="{FF2B5EF4-FFF2-40B4-BE49-F238E27FC236}">
                <a16:creationId xmlns:a16="http://schemas.microsoft.com/office/drawing/2014/main" id="{D193D086-D094-4D5A-B871-5580C449E9DF}"/>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9"/>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Δανία έχει εφαρμόσει καινοτόμες δράσεις, όπως την ενθάρρυνση της συνεχούς εκπαίδευσης και τη θέσπιση του «NEXT»…</a:t>
            </a:r>
            <a:endParaRPr/>
          </a:p>
        </p:txBody>
      </p:sp>
      <p:sp>
        <p:nvSpPr>
          <p:cNvPr id="733" name="Google Shape;733;p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23</a:t>
            </a:fld>
            <a:endParaRPr/>
          </a:p>
        </p:txBody>
      </p:sp>
      <p:sp>
        <p:nvSpPr>
          <p:cNvPr id="734" name="Google Shape;734;p9"/>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healthcaredenmark.dk, danishpaintrialcenter.com, investindk.com, atriumcph.com</a:t>
            </a:r>
            <a:endParaRPr/>
          </a:p>
        </p:txBody>
      </p:sp>
      <p:pic>
        <p:nvPicPr>
          <p:cNvPr id="737" name="Google Shape;737;p9" descr="undefined"/>
          <p:cNvPicPr preferRelativeResize="0"/>
          <p:nvPr/>
        </p:nvPicPr>
        <p:blipFill rotWithShape="1">
          <a:blip r:embed="rId3">
            <a:alphaModFix/>
          </a:blip>
          <a:srcRect/>
          <a:stretch/>
        </p:blipFill>
        <p:spPr>
          <a:xfrm>
            <a:off x="111114" y="88157"/>
            <a:ext cx="301690" cy="228203"/>
          </a:xfrm>
          <a:prstGeom prst="rect">
            <a:avLst/>
          </a:prstGeom>
          <a:noFill/>
          <a:ln>
            <a:noFill/>
          </a:ln>
        </p:spPr>
      </p:pic>
      <p:grpSp>
        <p:nvGrpSpPr>
          <p:cNvPr id="738" name="Google Shape;738;p9"/>
          <p:cNvGrpSpPr/>
          <p:nvPr/>
        </p:nvGrpSpPr>
        <p:grpSpPr>
          <a:xfrm>
            <a:off x="447575" y="2765561"/>
            <a:ext cx="8229599" cy="3091091"/>
            <a:chOff x="457200" y="2653238"/>
            <a:chExt cx="8229599" cy="3091091"/>
          </a:xfrm>
        </p:grpSpPr>
        <p:sp>
          <p:nvSpPr>
            <p:cNvPr id="739" name="Google Shape;739;p9"/>
            <p:cNvSpPr/>
            <p:nvPr/>
          </p:nvSpPr>
          <p:spPr>
            <a:xfrm>
              <a:off x="4749688" y="2653238"/>
              <a:ext cx="3937111" cy="3091091"/>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300"/>
                </a:spcBef>
                <a:spcAft>
                  <a:spcPts val="0"/>
                </a:spcAft>
                <a:buNone/>
              </a:pPr>
              <a:r>
                <a:rPr lang="en-US" sz="1100" b="0" i="0" u="none" strike="noStrike" cap="none">
                  <a:solidFill>
                    <a:schemeClr val="dk1"/>
                  </a:solidFill>
                  <a:latin typeface="Arial"/>
                  <a:ea typeface="Arial"/>
                  <a:cs typeface="Arial"/>
                  <a:sym typeface="Arial"/>
                </a:rPr>
                <a:t>Ένωση της βιομηχανίας, των κορυφαίων κλινικών ιατρών, των ρυθμιστικών υπηρεσιών, των εμπλεκόμενων υπουργείων και των οργανώσεων ασθενών. Τα πολλαπλά οφέλη απευθύνονται σε:</a:t>
              </a:r>
              <a:endParaRPr/>
            </a:p>
            <a:p>
              <a:pPr marL="0" marR="0" lvl="0" indent="0" algn="l" rtl="0">
                <a:lnSpc>
                  <a:spcPct val="110000"/>
                </a:lnSpc>
                <a:spcBef>
                  <a:spcPts val="300"/>
                </a:spcBef>
                <a:spcAft>
                  <a:spcPts val="0"/>
                </a:spcAft>
                <a:buNone/>
              </a:pPr>
              <a:r>
                <a:rPr lang="en-US" sz="1100" b="1" i="0" u="none" strike="noStrike" cap="none">
                  <a:solidFill>
                    <a:schemeClr val="dk1"/>
                  </a:solidFill>
                  <a:latin typeface="Arial"/>
                  <a:ea typeface="Arial"/>
                  <a:cs typeface="Arial"/>
                  <a:sym typeface="Arial"/>
                </a:rPr>
                <a:t>Ασθενείς</a:t>
              </a:r>
              <a:r>
                <a:rPr lang="en-US" sz="1100" b="0" i="0" u="none" strike="noStrike" cap="none">
                  <a:solidFill>
                    <a:schemeClr val="dk1"/>
                  </a:solidFill>
                  <a:latin typeface="Arial"/>
                  <a:ea typeface="Arial"/>
                  <a:cs typeface="Arial"/>
                  <a:sym typeface="Arial"/>
                </a:rPr>
                <a:t>: Πρόσβαση σε νέες θεραπείες, δυνατότητα εξατομικευμένης θεραπείας, συμμετοχή στη διαδικασία ανάπτυξης φαρμάκων</a:t>
              </a:r>
              <a:endParaRPr/>
            </a:p>
            <a:p>
              <a:pPr marL="0" marR="0" lvl="0" indent="0" algn="l" rtl="0">
                <a:lnSpc>
                  <a:spcPct val="110000"/>
                </a:lnSpc>
                <a:spcBef>
                  <a:spcPts val="300"/>
                </a:spcBef>
                <a:spcAft>
                  <a:spcPts val="0"/>
                </a:spcAft>
                <a:buNone/>
              </a:pPr>
              <a:r>
                <a:rPr lang="en-US" sz="1100" b="1" i="0" u="none" strike="noStrike" cap="none">
                  <a:solidFill>
                    <a:schemeClr val="dk1"/>
                  </a:solidFill>
                  <a:latin typeface="Arial"/>
                  <a:ea typeface="Arial"/>
                  <a:cs typeface="Arial"/>
                  <a:sym typeface="Arial"/>
                </a:rPr>
                <a:t>Βιομηχανία</a:t>
              </a:r>
              <a:r>
                <a:rPr lang="en-US" sz="1100" b="0" i="0" u="none" strike="noStrike" cap="none">
                  <a:solidFill>
                    <a:schemeClr val="dk1"/>
                  </a:solidFill>
                  <a:latin typeface="Arial"/>
                  <a:ea typeface="Arial"/>
                  <a:cs typeface="Arial"/>
                  <a:sym typeface="Arial"/>
                </a:rPr>
                <a:t>: Εύκολη πρόσβαση σε εξαιρετικά ερευνητικά περιβάλλοντα στη Δανία, σε Κλινικές </a:t>
              </a:r>
              <a:r>
                <a:rPr lang="en-US" sz="1100">
                  <a:solidFill>
                    <a:schemeClr val="dk1"/>
                  </a:solidFill>
                </a:rPr>
                <a:t>Μελέτες</a:t>
              </a:r>
              <a:r>
                <a:rPr lang="en-US" sz="1100" b="0" i="0" u="none" strike="noStrike" cap="none">
                  <a:solidFill>
                    <a:schemeClr val="dk1"/>
                  </a:solidFill>
                  <a:latin typeface="Arial"/>
                  <a:ea typeface="Arial"/>
                  <a:cs typeface="Arial"/>
                  <a:sym typeface="Arial"/>
                </a:rPr>
                <a:t> που διεξάγονται με ταχείς ρυθμούς, πρόσβαση σε υγειονομικά δεδομένα, στενότερη συνεργασία δημόσιου-ιδιωτικού τομέα</a:t>
              </a:r>
              <a:endParaRPr/>
            </a:p>
            <a:p>
              <a:pPr marL="0" marR="0" lvl="0" indent="0" algn="l" rtl="0">
                <a:lnSpc>
                  <a:spcPct val="110000"/>
                </a:lnSpc>
                <a:spcBef>
                  <a:spcPts val="300"/>
                </a:spcBef>
                <a:spcAft>
                  <a:spcPts val="0"/>
                </a:spcAft>
                <a:buNone/>
              </a:pPr>
              <a:r>
                <a:rPr lang="en-US" sz="1100" b="1" i="0" u="none" strike="noStrike" cap="none">
                  <a:solidFill>
                    <a:schemeClr val="dk1"/>
                  </a:solidFill>
                  <a:latin typeface="Arial"/>
                  <a:ea typeface="Arial"/>
                  <a:cs typeface="Arial"/>
                  <a:sym typeface="Arial"/>
                </a:rPr>
                <a:t>Σύστημα υγειονομικής περίθαλψης</a:t>
              </a:r>
              <a:r>
                <a:rPr lang="en-US" sz="1100" b="0" i="0" u="none" strike="noStrike" cap="none">
                  <a:solidFill>
                    <a:schemeClr val="dk1"/>
                  </a:solidFill>
                  <a:latin typeface="Arial"/>
                  <a:ea typeface="Arial"/>
                  <a:cs typeface="Arial"/>
                  <a:sym typeface="Arial"/>
                </a:rPr>
                <a:t>: Επαφή με νέες ιατρικές θεραπείες, εκπαίδευση του προσωπικού, αυξημένες δυνατότητες για θεραπεί</a:t>
              </a:r>
              <a:r>
                <a:rPr lang="en-US" sz="1100">
                  <a:solidFill>
                    <a:schemeClr val="dk1"/>
                  </a:solidFill>
                </a:rPr>
                <a:t>ες</a:t>
              </a:r>
              <a:r>
                <a:rPr lang="en-US" sz="1100" b="0" i="0" u="none" strike="noStrike" cap="none">
                  <a:solidFill>
                    <a:schemeClr val="dk1"/>
                  </a:solidFill>
                  <a:latin typeface="Arial"/>
                  <a:ea typeface="Arial"/>
                  <a:cs typeface="Arial"/>
                  <a:sym typeface="Arial"/>
                </a:rPr>
                <a:t> ασθενών, συνεχής βελτίωση διαδικασιών</a:t>
              </a:r>
              <a:endParaRPr/>
            </a:p>
          </p:txBody>
        </p:sp>
        <p:sp>
          <p:nvSpPr>
            <p:cNvPr id="740" name="Google Shape;740;p9"/>
            <p:cNvSpPr/>
            <p:nvPr/>
          </p:nvSpPr>
          <p:spPr>
            <a:xfrm>
              <a:off x="4312486" y="4021830"/>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741" name="Google Shape;741;p9"/>
            <p:cNvSpPr/>
            <p:nvPr/>
          </p:nvSpPr>
          <p:spPr>
            <a:xfrm>
              <a:off x="457200" y="3495398"/>
              <a:ext cx="3787539" cy="140677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en-US" sz="1100" b="0" i="0" u="none" strike="noStrike" cap="none">
                  <a:solidFill>
                    <a:schemeClr val="dk1"/>
                  </a:solidFill>
                  <a:latin typeface="Arial"/>
                  <a:ea typeface="Arial"/>
                  <a:cs typeface="Arial"/>
                  <a:sym typeface="Arial"/>
                </a:rPr>
                <a:t>Θέσπιση της National Experimental Therapeutic Partnership (NEXT), μιας σύμπραξης δημοσίου και ιδιωτικού τομέα. Το δίκτυο της «NEXT» αποτελείται από ερευνητικά κέντρα για συγκεκριμένες ασθένειες, τα οποία βρίσκ</a:t>
              </a:r>
              <a:r>
                <a:rPr lang="en-US" sz="1100">
                  <a:solidFill>
                    <a:schemeClr val="dk1"/>
                  </a:solidFill>
                </a:rPr>
                <a:t>ονται</a:t>
              </a:r>
              <a:r>
                <a:rPr lang="en-US" sz="1100" b="0" i="0" u="none" strike="noStrike" cap="none">
                  <a:solidFill>
                    <a:schemeClr val="dk1"/>
                  </a:solidFill>
                  <a:latin typeface="Arial"/>
                  <a:ea typeface="Arial"/>
                  <a:cs typeface="Arial"/>
                  <a:sym typeface="Arial"/>
                </a:rPr>
                <a:t> εντός Δανικών πανεπιστημιακών νοσοκομείων με σκοπό να διεξάγονται εκεί Κλινικές </a:t>
              </a:r>
              <a:r>
                <a:rPr lang="en-US" sz="1100">
                  <a:solidFill>
                    <a:schemeClr val="dk1"/>
                  </a:solidFill>
                </a:rPr>
                <a:t>Μελέτες</a:t>
              </a:r>
              <a:endParaRPr sz="1400" b="0" i="0" u="none" strike="noStrike" cap="none">
                <a:solidFill>
                  <a:srgbClr val="000000"/>
                </a:solidFill>
                <a:latin typeface="Arial"/>
                <a:ea typeface="Arial"/>
                <a:cs typeface="Arial"/>
                <a:sym typeface="Arial"/>
              </a:endParaRPr>
            </a:p>
          </p:txBody>
        </p:sp>
      </p:grpSp>
      <p:grpSp>
        <p:nvGrpSpPr>
          <p:cNvPr id="742" name="Google Shape;742;p9"/>
          <p:cNvGrpSpPr/>
          <p:nvPr/>
        </p:nvGrpSpPr>
        <p:grpSpPr>
          <a:xfrm>
            <a:off x="447575" y="1612834"/>
            <a:ext cx="8229599" cy="1057929"/>
            <a:chOff x="457200" y="1863796"/>
            <a:chExt cx="8229599" cy="1057929"/>
          </a:xfrm>
        </p:grpSpPr>
        <p:sp>
          <p:nvSpPr>
            <p:cNvPr id="743" name="Google Shape;743;p9"/>
            <p:cNvSpPr/>
            <p:nvPr/>
          </p:nvSpPr>
          <p:spPr>
            <a:xfrm>
              <a:off x="457200" y="1911883"/>
              <a:ext cx="3787539" cy="961754"/>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en-US" sz="1100" b="0" i="0" u="none" strike="noStrike" cap="none">
                  <a:solidFill>
                    <a:schemeClr val="dk1"/>
                  </a:solidFill>
                  <a:latin typeface="Arial"/>
                  <a:ea typeface="Arial"/>
                  <a:cs typeface="Arial"/>
                  <a:sym typeface="Arial"/>
                </a:rPr>
                <a:t>Συνεργασία της Δανικής Ένωσης Φαρμακευτικής Βιομηχανίας με την Atrium, για τη δημιουργία ενός ιστότοπου που προσφέρει μια σειρά εκπαιδευτικών προγραμμάτων σχετικά με την κλινική έρευνα</a:t>
              </a:r>
              <a:endParaRPr/>
            </a:p>
          </p:txBody>
        </p:sp>
        <p:sp>
          <p:nvSpPr>
            <p:cNvPr id="744" name="Google Shape;744;p9"/>
            <p:cNvSpPr/>
            <p:nvPr/>
          </p:nvSpPr>
          <p:spPr>
            <a:xfrm>
              <a:off x="4749688" y="1863796"/>
              <a:ext cx="3937111" cy="1057929"/>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chemeClr val="dk1"/>
                  </a:solidFill>
                  <a:latin typeface="Arial"/>
                  <a:ea typeface="Arial"/>
                  <a:cs typeface="Arial"/>
                  <a:sym typeface="Arial"/>
                </a:rPr>
                <a:t>Ανάπτυξη μιας διαδικτυακής πλατφόρμας, όπου το προσωπικό που εμπλέκεται στις Κλινικές Μελέτες (φοιτητές, γιατροί, ερευνητές) μπορεί να παρακολουθήσει εκπαιδευτικά προγράμματα και να επεκτείνει τις δεξιότητες και τις γνώσεις του</a:t>
              </a:r>
              <a:endParaRPr/>
            </a:p>
          </p:txBody>
        </p:sp>
        <p:sp>
          <p:nvSpPr>
            <p:cNvPr id="745" name="Google Shape;745;p9"/>
            <p:cNvSpPr/>
            <p:nvPr/>
          </p:nvSpPr>
          <p:spPr>
            <a:xfrm>
              <a:off x="4312486" y="2215806"/>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sp>
        <p:nvSpPr>
          <p:cNvPr id="16" name="Google Shape;771;p20">
            <a:extLst>
              <a:ext uri="{FF2B5EF4-FFF2-40B4-BE49-F238E27FC236}">
                <a16:creationId xmlns:a16="http://schemas.microsoft.com/office/drawing/2014/main" id="{06495FC5-877C-42A0-A005-EDC2A6467901}"/>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17" name="Google Shape;772;p20">
            <a:extLst>
              <a:ext uri="{FF2B5EF4-FFF2-40B4-BE49-F238E27FC236}">
                <a16:creationId xmlns:a16="http://schemas.microsoft.com/office/drawing/2014/main" id="{5C897B0A-7766-48D9-BDA1-36E085280907}"/>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1"/>
          <p:cNvSpPr txBox="1">
            <a:spLocks noGrp="1"/>
          </p:cNvSpPr>
          <p:nvPr>
            <p:ph type="title"/>
          </p:nvPr>
        </p:nvSpPr>
        <p:spPr>
          <a:xfrm>
            <a:off x="457199" y="457200"/>
            <a:ext cx="8219975"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dirty="0"/>
              <a:t>…και </a:t>
            </a:r>
            <a:r>
              <a:rPr lang="en-US" dirty="0" err="1"/>
              <a:t>τη</a:t>
            </a:r>
            <a:r>
              <a:rPr lang="en-US" dirty="0"/>
              <a:t> </a:t>
            </a:r>
            <a:r>
              <a:rPr lang="en-US" dirty="0" err="1"/>
              <a:t>δημιουργί</a:t>
            </a:r>
            <a:r>
              <a:rPr lang="en-US" dirty="0"/>
              <a:t>α ενός εθνικού ιστότοπου ΚΜ (TrialNation), μιας one-stop shop υπηρεσίας για την εύκολη πρόσβαση και διεξαγωγή KM</a:t>
            </a:r>
            <a:br>
              <a:rPr lang="en-US" dirty="0"/>
            </a:br>
            <a:endParaRPr dirty="0"/>
          </a:p>
        </p:txBody>
      </p:sp>
      <p:sp>
        <p:nvSpPr>
          <p:cNvPr id="751" name="Google Shape;751;p11"/>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24</a:t>
            </a:fld>
            <a:endParaRPr/>
          </a:p>
        </p:txBody>
      </p:sp>
      <p:sp>
        <p:nvSpPr>
          <p:cNvPr id="752" name="Google Shape;752;p11"/>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healthcaredenmark.dk, danishpaintrialcenter.com, investindk.com</a:t>
            </a:r>
            <a:endParaRPr/>
          </a:p>
        </p:txBody>
      </p:sp>
      <p:pic>
        <p:nvPicPr>
          <p:cNvPr id="755" name="Google Shape;755;p11" descr="undefined"/>
          <p:cNvPicPr preferRelativeResize="0"/>
          <p:nvPr/>
        </p:nvPicPr>
        <p:blipFill rotWithShape="1">
          <a:blip r:embed="rId3">
            <a:alphaModFix/>
          </a:blip>
          <a:srcRect/>
          <a:stretch/>
        </p:blipFill>
        <p:spPr>
          <a:xfrm>
            <a:off x="111114" y="88157"/>
            <a:ext cx="301690" cy="228203"/>
          </a:xfrm>
          <a:prstGeom prst="rect">
            <a:avLst/>
          </a:prstGeom>
          <a:noFill/>
          <a:ln>
            <a:noFill/>
          </a:ln>
        </p:spPr>
      </p:pic>
      <p:grpSp>
        <p:nvGrpSpPr>
          <p:cNvPr id="756" name="Google Shape;756;p11"/>
          <p:cNvGrpSpPr/>
          <p:nvPr/>
        </p:nvGrpSpPr>
        <p:grpSpPr>
          <a:xfrm>
            <a:off x="447575" y="1727836"/>
            <a:ext cx="8229599" cy="3639668"/>
            <a:chOff x="457200" y="1727836"/>
            <a:chExt cx="8229599" cy="3639668"/>
          </a:xfrm>
        </p:grpSpPr>
        <p:sp>
          <p:nvSpPr>
            <p:cNvPr id="757" name="Google Shape;757;p11"/>
            <p:cNvSpPr/>
            <p:nvPr/>
          </p:nvSpPr>
          <p:spPr>
            <a:xfrm>
              <a:off x="4749688" y="1727836"/>
              <a:ext cx="3937111" cy="3639668"/>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chemeClr val="dk1"/>
                  </a:solidFill>
                  <a:latin typeface="Arial"/>
                  <a:ea typeface="Arial"/>
                  <a:cs typeface="Arial"/>
                  <a:sym typeface="Arial"/>
                </a:rPr>
                <a:t>Δημιουργία ενός ενιαίου, εθνικού σημείου όπου οι εταιρείες, οι επενδυτές, οι ασθενείς και οι κλινικοί ερευνητές μπορούν να λάβουν πληροφορίες σχετικά με τη χορηγία, τη συμμετοχή και τη διεξαγωγή Κλινικών </a:t>
              </a:r>
              <a:r>
                <a:rPr lang="en-US" sz="1100">
                  <a:solidFill>
                    <a:schemeClr val="dk1"/>
                  </a:solidFill>
                </a:rPr>
                <a:t>Μελετών</a:t>
              </a:r>
              <a:r>
                <a:rPr lang="en-US" sz="1100" b="0" i="0" u="none" strike="noStrike" cap="none">
                  <a:solidFill>
                    <a:schemeClr val="dk1"/>
                  </a:solidFill>
                  <a:latin typeface="Arial"/>
                  <a:ea typeface="Arial"/>
                  <a:cs typeface="Arial"/>
                  <a:sym typeface="Arial"/>
                </a:rPr>
                <a:t> στη Δανία</a:t>
              </a:r>
              <a:endParaRPr/>
            </a:p>
            <a:p>
              <a:pPr marL="171450" marR="0" lvl="0" indent="-171450" algn="l" rtl="0">
                <a:lnSpc>
                  <a:spcPct val="110000"/>
                </a:lnSpc>
                <a:spcBef>
                  <a:spcPts val="300"/>
                </a:spcBef>
                <a:spcAft>
                  <a:spcPts val="0"/>
                </a:spcAft>
                <a:buClr>
                  <a:srgbClr val="000000"/>
                </a:buClr>
                <a:buSzPts val="1050"/>
                <a:buFont typeface="Arial"/>
                <a:buChar char="•"/>
              </a:pPr>
              <a:r>
                <a:rPr lang="en-US" sz="1100">
                  <a:solidFill>
                    <a:schemeClr val="dk1"/>
                  </a:solidFill>
                </a:rPr>
                <a:t>Ειδικότερα</a:t>
              </a:r>
              <a:r>
                <a:rPr lang="en-US" sz="1100" b="0" i="0" u="none" strike="noStrike" cap="none">
                  <a:solidFill>
                    <a:schemeClr val="dk1"/>
                  </a:solidFill>
                  <a:latin typeface="Arial"/>
                  <a:ea typeface="Arial"/>
                  <a:cs typeface="Arial"/>
                  <a:sym typeface="Arial"/>
                </a:rPr>
                <a:t>, το Trial Nation προσφέρει:</a:t>
              </a:r>
              <a:endParaRPr/>
            </a:p>
            <a:p>
              <a:pPr marL="447675" marR="0" lvl="1" indent="-171450" algn="l" rtl="0">
                <a:lnSpc>
                  <a:spcPct val="10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Εύρεση σχετικών ειδικοτήτων και κλινικών ερευνητών</a:t>
              </a:r>
              <a:endParaRPr/>
            </a:p>
            <a:p>
              <a:pPr marL="447675" marR="0" lvl="1" indent="-171450" algn="l" rtl="0">
                <a:lnSpc>
                  <a:spcPct val="100000"/>
                </a:lnSpc>
                <a:spcBef>
                  <a:spcPts val="300"/>
                </a:spcBef>
                <a:spcAft>
                  <a:spcPts val="0"/>
                </a:spcAft>
                <a:buClr>
                  <a:srgbClr val="000000"/>
                </a:buClr>
                <a:buSzPts val="1100"/>
                <a:buFont typeface="Arial"/>
                <a:buChar char="‒"/>
              </a:pPr>
              <a:r>
                <a:rPr lang="en-US" sz="1100"/>
                <a:t>Μια ταχεία διαδικασία σκοπιμότητας με χρόνο απόκρισης εντός 5 ημερών</a:t>
              </a:r>
              <a:endParaRPr sz="1100" b="0" i="0" u="none" strike="noStrike" cap="none">
                <a:solidFill>
                  <a:schemeClr val="dk1"/>
                </a:solidFill>
                <a:latin typeface="Arial"/>
                <a:ea typeface="Arial"/>
                <a:cs typeface="Arial"/>
                <a:sym typeface="Arial"/>
              </a:endParaRPr>
            </a:p>
            <a:p>
              <a:pPr marL="447675" marR="0" lvl="1" indent="-171450" algn="l" rtl="0">
                <a:lnSpc>
                  <a:spcPct val="100000"/>
                </a:lnSpc>
                <a:spcBef>
                  <a:spcPts val="30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Πρόσβαση στο νομικό πλαίσιο και λήψη νομικών </a:t>
              </a:r>
              <a:r>
                <a:rPr lang="en-US" sz="1100" b="0" i="0" u="none" strike="noStrike" cap="none">
                  <a:solidFill>
                    <a:srgbClr val="000000"/>
                  </a:solidFill>
                  <a:latin typeface="Arial"/>
                  <a:ea typeface="Arial"/>
                  <a:cs typeface="Arial"/>
                  <a:sym typeface="Arial"/>
                </a:rPr>
                <a:t>συμβουλών και συμβουλών που αφορούν στις διαπραγματεύσεις εθνικών συμβάσεων</a:t>
              </a:r>
              <a:endParaRPr/>
            </a:p>
            <a:p>
              <a:pPr marL="447675" marR="0" lvl="1" indent="-171450" algn="l" rtl="0">
                <a:lnSpc>
                  <a:spcPct val="100000"/>
                </a:lnSpc>
                <a:spcBef>
                  <a:spcPts val="3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Πρόσβαση σε εξειδικευμένα κέντρα Κλινικών Μελετών για διαφορετικούς ιατρικούς τομείς</a:t>
              </a:r>
              <a:endParaRPr/>
            </a:p>
            <a:p>
              <a:pPr marL="447675" marR="0" lvl="1" indent="-171450" algn="l" rtl="0">
                <a:lnSpc>
                  <a:spcPct val="100000"/>
                </a:lnSpc>
                <a:spcBef>
                  <a:spcPts val="3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Εθνική προσέγγιση για την αύξηση της απόδοσης των Κλινικών </a:t>
              </a:r>
              <a:r>
                <a:rPr lang="en-US" sz="1100"/>
                <a:t>Μελετών</a:t>
              </a:r>
              <a:endParaRPr/>
            </a:p>
            <a:p>
              <a:pPr marL="447675" marR="0" lvl="1" indent="-171450" algn="l" rtl="0">
                <a:lnSpc>
                  <a:spcPct val="100000"/>
                </a:lnSpc>
                <a:spcBef>
                  <a:spcPts val="3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Πρόσβαση σε συνεργασίες με νοσοκομεία, επιστήμονες και δίκτυα ασθενών</a:t>
              </a:r>
              <a:endParaRPr/>
            </a:p>
          </p:txBody>
        </p:sp>
        <p:sp>
          <p:nvSpPr>
            <p:cNvPr id="758" name="Google Shape;758;p11"/>
            <p:cNvSpPr/>
            <p:nvPr/>
          </p:nvSpPr>
          <p:spPr>
            <a:xfrm>
              <a:off x="4312486" y="3370717"/>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nvGrpSpPr>
            <p:cNvPr id="759" name="Google Shape;759;p11"/>
            <p:cNvGrpSpPr/>
            <p:nvPr/>
          </p:nvGrpSpPr>
          <p:grpSpPr>
            <a:xfrm>
              <a:off x="457200" y="2322910"/>
              <a:ext cx="3787539" cy="2512164"/>
              <a:chOff x="457200" y="1812732"/>
              <a:chExt cx="3787539" cy="2512164"/>
            </a:xfrm>
          </p:grpSpPr>
          <p:sp>
            <p:nvSpPr>
              <p:cNvPr id="760" name="Google Shape;760;p11"/>
              <p:cNvSpPr/>
              <p:nvPr/>
            </p:nvSpPr>
            <p:spPr>
              <a:xfrm>
                <a:off x="457200" y="1812732"/>
                <a:ext cx="3787539" cy="596607"/>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en-US" sz="1100" b="0" i="0" u="none" strike="noStrike" cap="none" dirty="0" err="1">
                    <a:solidFill>
                      <a:schemeClr val="dk1"/>
                    </a:solidFill>
                    <a:latin typeface="Arial"/>
                    <a:ea typeface="Arial"/>
                    <a:cs typeface="Arial"/>
                    <a:sym typeface="Arial"/>
                  </a:rPr>
                  <a:t>Δημιουργί</a:t>
                </a:r>
                <a:r>
                  <a:rPr lang="en-US" sz="1100" b="0" i="0" u="none" strike="noStrike" cap="none" dirty="0">
                    <a:solidFill>
                      <a:schemeClr val="dk1"/>
                    </a:solidFill>
                    <a:latin typeface="Arial"/>
                    <a:ea typeface="Arial"/>
                    <a:cs typeface="Arial"/>
                    <a:sym typeface="Arial"/>
                  </a:rPr>
                  <a:t>α του TrialNation (</a:t>
                </a:r>
                <a:r>
                  <a:rPr lang="en-US" sz="1100" dirty="0">
                    <a:solidFill>
                      <a:schemeClr val="dk1"/>
                    </a:solidFill>
                  </a:rPr>
                  <a:t>one-stop shop, </a:t>
                </a:r>
                <a:r>
                  <a:rPr lang="en-US" sz="1100" b="0" i="0" u="none" strike="noStrike" cap="none" dirty="0">
                    <a:solidFill>
                      <a:schemeClr val="dk1"/>
                    </a:solidFill>
                    <a:latin typeface="Arial"/>
                    <a:ea typeface="Arial"/>
                    <a:cs typeface="Arial"/>
                    <a:sym typeface="Arial"/>
                  </a:rPr>
                  <a:t>«</a:t>
                </a:r>
                <a:r>
                  <a:rPr lang="en-US" sz="1100" b="0" i="0" u="none" strike="noStrike" cap="none" dirty="0">
                    <a:solidFill>
                      <a:srgbClr val="000000"/>
                    </a:solidFill>
                    <a:latin typeface="Arial"/>
                    <a:ea typeface="Arial"/>
                    <a:cs typeface="Arial"/>
                    <a:sym typeface="Arial"/>
                  </a:rPr>
                  <a:t>υπηρεσία μίας στάσης»</a:t>
                </a:r>
                <a:r>
                  <a:rPr lang="en-US" sz="1100" b="0" i="0" u="none" strike="noStrike" cap="none" dirty="0">
                    <a:solidFill>
                      <a:schemeClr val="dk1"/>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pic>
            <p:nvPicPr>
              <p:cNvPr id="761" name="Google Shape;761;p11"/>
              <p:cNvPicPr preferRelativeResize="0"/>
              <p:nvPr/>
            </p:nvPicPr>
            <p:blipFill rotWithShape="1">
              <a:blip r:embed="rId4">
                <a:alphaModFix/>
              </a:blip>
              <a:srcRect l="2857" t="14333" r="4459" b="7717"/>
              <a:stretch/>
            </p:blipFill>
            <p:spPr>
              <a:xfrm>
                <a:off x="457200" y="2533103"/>
                <a:ext cx="3787539" cy="1791793"/>
              </a:xfrm>
              <a:prstGeom prst="rect">
                <a:avLst/>
              </a:prstGeom>
              <a:noFill/>
              <a:ln w="9525" cap="flat" cmpd="sng">
                <a:solidFill>
                  <a:srgbClr val="F03F26"/>
                </a:solidFill>
                <a:prstDash val="solid"/>
                <a:round/>
                <a:headEnd type="none" w="sm" len="sm"/>
                <a:tailEnd type="none" w="sm" len="sm"/>
              </a:ln>
            </p:spPr>
          </p:pic>
        </p:grpSp>
      </p:grpSp>
      <p:sp>
        <p:nvSpPr>
          <p:cNvPr id="762" name="Google Shape;762;p11"/>
          <p:cNvSpPr/>
          <p:nvPr/>
        </p:nvSpPr>
        <p:spPr>
          <a:xfrm>
            <a:off x="4740063" y="5530009"/>
            <a:ext cx="3946737" cy="415458"/>
          </a:xfrm>
          <a:prstGeom prst="wedgeRectCallout">
            <a:avLst>
              <a:gd name="adj1" fmla="val -21618"/>
              <a:gd name="adj2" fmla="val -72930"/>
            </a:avLst>
          </a:prstGeom>
          <a:solidFill>
            <a:srgbClr val="FFD6C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Από το 2018, όταν ιδρύθηκε το Trial Nation, ο αριθμός των ΚΜ αυξήθηκε κατά 2.6 φορές</a:t>
            </a:r>
            <a:endParaRPr sz="1400" b="0" i="1" u="none" strike="noStrike" cap="none">
              <a:solidFill>
                <a:srgbClr val="000000"/>
              </a:solidFill>
              <a:latin typeface="Arial"/>
              <a:ea typeface="Arial"/>
              <a:cs typeface="Arial"/>
              <a:sym typeface="Arial"/>
            </a:endParaRPr>
          </a:p>
        </p:txBody>
      </p:sp>
      <p:sp>
        <p:nvSpPr>
          <p:cNvPr id="15" name="Google Shape;771;p20">
            <a:extLst>
              <a:ext uri="{FF2B5EF4-FFF2-40B4-BE49-F238E27FC236}">
                <a16:creationId xmlns:a16="http://schemas.microsoft.com/office/drawing/2014/main" id="{128A0E6E-3DFE-4822-9F62-AB7019CF2322}"/>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16" name="Google Shape;772;p20">
            <a:extLst>
              <a:ext uri="{FF2B5EF4-FFF2-40B4-BE49-F238E27FC236}">
                <a16:creationId xmlns:a16="http://schemas.microsoft.com/office/drawing/2014/main" id="{4CB03717-65A7-4A25-9B04-4FA503FB422C}"/>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20" descr="Flag of Belgium | Britannica"/>
          <p:cNvPicPr preferRelativeResize="0"/>
          <p:nvPr/>
        </p:nvPicPr>
        <p:blipFill rotWithShape="1">
          <a:blip r:embed="rId3">
            <a:alphaModFix/>
          </a:blip>
          <a:srcRect t="23100"/>
          <a:stretch/>
        </p:blipFill>
        <p:spPr>
          <a:xfrm>
            <a:off x="111114" y="88157"/>
            <a:ext cx="301690" cy="228203"/>
          </a:xfrm>
          <a:prstGeom prst="rect">
            <a:avLst/>
          </a:prstGeom>
          <a:noFill/>
          <a:ln>
            <a:noFill/>
          </a:ln>
        </p:spPr>
      </p:pic>
      <p:sp>
        <p:nvSpPr>
          <p:cNvPr id="768" name="Google Shape;768;p20"/>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Στο Βέλγιο, η ίδρυση του FAMHP και η υπογραφή του «Pact of the Future» έχουν προωθήσει την εξέλιξη και την καινοτομία…</a:t>
            </a:r>
            <a:endParaRPr/>
          </a:p>
        </p:txBody>
      </p:sp>
      <p:sp>
        <p:nvSpPr>
          <p:cNvPr id="769" name="Google Shape;769;p20"/>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25</a:t>
            </a:fld>
            <a:endParaRPr/>
          </a:p>
        </p:txBody>
      </p:sp>
      <p:sp>
        <p:nvSpPr>
          <p:cNvPr id="770" name="Google Shape;770;p20"/>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eccrt.com, Clinical Research Footprint and Strategic Plan to Promote Clinical Trials in Belgium, Recent developments on clinical trials in Belgium, Belgium, a European leader in clinical trials</a:t>
            </a:r>
            <a:endParaRPr/>
          </a:p>
        </p:txBody>
      </p:sp>
      <p:sp>
        <p:nvSpPr>
          <p:cNvPr id="771" name="Google Shape;771;p20"/>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772" name="Google Shape;772;p20"/>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grpSp>
        <p:nvGrpSpPr>
          <p:cNvPr id="773" name="Google Shape;773;p20"/>
          <p:cNvGrpSpPr/>
          <p:nvPr/>
        </p:nvGrpSpPr>
        <p:grpSpPr>
          <a:xfrm>
            <a:off x="447575" y="2633746"/>
            <a:ext cx="8239125" cy="2922065"/>
            <a:chOff x="486075" y="2547047"/>
            <a:chExt cx="8239125" cy="3231300"/>
          </a:xfrm>
        </p:grpSpPr>
        <p:sp>
          <p:nvSpPr>
            <p:cNvPr id="774" name="Google Shape;774;p20"/>
            <p:cNvSpPr/>
            <p:nvPr/>
          </p:nvSpPr>
          <p:spPr>
            <a:xfrm>
              <a:off x="4770900" y="2547047"/>
              <a:ext cx="3954300" cy="3231300"/>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chemeClr val="dk1"/>
                  </a:solidFill>
                  <a:latin typeface="Arial"/>
                  <a:ea typeface="Arial"/>
                  <a:cs typeface="Arial"/>
                  <a:sym typeface="Arial"/>
                </a:rPr>
                <a:t>Δημιουργεί ένα σταθερό, προβλέψιμο και αξιόπιστο οικονομικό πλαίσιο, εντός του οποίου οι φαρμακευτικές μπορούν να οργανώσουν με καλύτερο τρόπο την έρευνά τους σχετικά με νέα φάρμακα - αποτελεί ένα κεντρικό σημείο επαφής που παρέχει υποστήριξη σε Spin-Offs και Start-Ups</a:t>
              </a:r>
              <a:endParaRPr sz="1100" b="0" i="0" u="none" strike="noStrike" cap="none">
                <a:solidFill>
                  <a:schemeClr val="dk1"/>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Παρακολουθεί την ανταγωνιστική θέση της Βέλγικης φαρμακοβιομηχανίας σε μόνιμη βάση</a:t>
              </a:r>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Προωθεί </a:t>
              </a:r>
              <a:r>
                <a:rPr lang="en-US" sz="1100" b="1" i="0" u="none" strike="noStrike" cap="none">
                  <a:solidFill>
                    <a:srgbClr val="000000"/>
                  </a:solidFill>
                  <a:latin typeface="Arial"/>
                  <a:ea typeface="Arial"/>
                  <a:cs typeface="Arial"/>
                  <a:sym typeface="Arial"/>
                </a:rPr>
                <a:t>μια βιώσιμη πολιτική, σχετικά με τα φάρμακα, με κέντρο της τον ασθενή, φθηνότερα φάρμακα και ταχύτερες μεθόδους αποζημίωσης </a:t>
              </a:r>
              <a:r>
                <a:rPr lang="en-US" sz="1100" b="0" i="0" u="none" strike="noStrike" cap="none">
                  <a:solidFill>
                    <a:srgbClr val="000000"/>
                  </a:solidFill>
                  <a:latin typeface="Arial"/>
                  <a:ea typeface="Arial"/>
                  <a:cs typeface="Arial"/>
                  <a:sym typeface="Arial"/>
                </a:rPr>
                <a:t>(μείωση της διαδικασίας κατά περισσότερο από 50 ημέρες) – αυτό σημαίνει πως νέα φάρμακά είναι δυνατό να βγαίνουν νωρίτερα στην αγορά ενώ παράλληλα δύνα</a:t>
              </a:r>
              <a:r>
                <a:rPr lang="en-US" sz="1100"/>
                <a:t>ται</a:t>
              </a:r>
              <a:r>
                <a:rPr lang="en-US" sz="1100" b="0" i="0" u="none" strike="noStrike" cap="none">
                  <a:solidFill>
                    <a:srgbClr val="000000"/>
                  </a:solidFill>
                  <a:latin typeface="Arial"/>
                  <a:ea typeface="Arial"/>
                  <a:cs typeface="Arial"/>
                  <a:sym typeface="Arial"/>
                </a:rPr>
                <a:t> να χρηματοδοτηθούν σημαντικές καινοτομίες</a:t>
              </a:r>
              <a:endParaRPr/>
            </a:p>
          </p:txBody>
        </p:sp>
        <p:sp>
          <p:nvSpPr>
            <p:cNvPr id="775" name="Google Shape;775;p20"/>
            <p:cNvSpPr/>
            <p:nvPr/>
          </p:nvSpPr>
          <p:spPr>
            <a:xfrm>
              <a:off x="486075" y="3530382"/>
              <a:ext cx="3787800" cy="10812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Υπογραφή του «Pact of the Future» (Σύμφωνο του Μέλλοντο</a:t>
              </a:r>
              <a:r>
                <a:rPr lang="en-US" sz="1100">
                  <a:solidFill>
                    <a:schemeClr val="dk1"/>
                  </a:solidFill>
                </a:rPr>
                <a:t>ς)</a:t>
              </a:r>
              <a:r>
                <a:rPr lang="en-US" sz="1100" b="0" i="0" u="none" strike="noStrike" cap="none">
                  <a:solidFill>
                    <a:schemeClr val="dk1"/>
                  </a:solidFill>
                  <a:latin typeface="Arial"/>
                  <a:ea typeface="Arial"/>
                  <a:cs typeface="Arial"/>
                  <a:sym typeface="Arial"/>
                </a:rPr>
                <a:t> με τον φαρμακευτικό κλάδο, σε μια προσπάθεια να δημιουργηθεί ένα σταθερό πλαίσιο για τους επενδυτές σε Έρευνα &amp; Ανάπτυξη του φαρμακευτικού κλάδου</a:t>
              </a:r>
              <a:endParaRPr sz="1400" b="0" i="0" u="none" strike="noStrike" cap="none">
                <a:solidFill>
                  <a:srgbClr val="000000"/>
                </a:solidFill>
                <a:latin typeface="Arial"/>
                <a:ea typeface="Arial"/>
                <a:cs typeface="Arial"/>
                <a:sym typeface="Arial"/>
              </a:endParaRPr>
            </a:p>
          </p:txBody>
        </p:sp>
        <p:sp>
          <p:nvSpPr>
            <p:cNvPr id="776" name="Google Shape;776;p20"/>
            <p:cNvSpPr/>
            <p:nvPr/>
          </p:nvSpPr>
          <p:spPr>
            <a:xfrm>
              <a:off x="4337536" y="3824599"/>
              <a:ext cx="369600" cy="354000"/>
            </a:xfrm>
            <a:prstGeom prst="rightArrow">
              <a:avLst>
                <a:gd name="adj1" fmla="val 50000"/>
                <a:gd name="adj2" fmla="val 50000"/>
              </a:avLst>
            </a:pr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grpSp>
        <p:nvGrpSpPr>
          <p:cNvPr id="777" name="Google Shape;777;p20"/>
          <p:cNvGrpSpPr/>
          <p:nvPr/>
        </p:nvGrpSpPr>
        <p:grpSpPr>
          <a:xfrm>
            <a:off x="447575" y="1394237"/>
            <a:ext cx="8229688" cy="1174800"/>
            <a:chOff x="457200" y="1509827"/>
            <a:chExt cx="8229688" cy="1174800"/>
          </a:xfrm>
        </p:grpSpPr>
        <p:sp>
          <p:nvSpPr>
            <p:cNvPr id="778" name="Google Shape;778;p20"/>
            <p:cNvSpPr/>
            <p:nvPr/>
          </p:nvSpPr>
          <p:spPr>
            <a:xfrm>
              <a:off x="4749688" y="1509827"/>
              <a:ext cx="3937200" cy="1174800"/>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dirty="0" err="1">
                  <a:solidFill>
                    <a:schemeClr val="dk1"/>
                  </a:solidFill>
                  <a:latin typeface="Arial"/>
                  <a:ea typeface="Arial"/>
                  <a:cs typeface="Arial"/>
                  <a:sym typeface="Arial"/>
                </a:rPr>
                <a:t>Το</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Βέλγιο</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δι</a:t>
              </a:r>
              <a:r>
                <a:rPr lang="en-US" sz="1100" b="0" i="0" u="none" strike="noStrike" cap="none" dirty="0">
                  <a:solidFill>
                    <a:schemeClr val="dk1"/>
                  </a:solidFill>
                  <a:latin typeface="Arial"/>
                  <a:ea typeface="Arial"/>
                  <a:cs typeface="Arial"/>
                  <a:sym typeface="Arial"/>
                </a:rPr>
                <a:t>αθέτει μια </a:t>
              </a:r>
              <a:r>
                <a:rPr lang="en-US" sz="1100" dirty="0">
                  <a:solidFill>
                    <a:schemeClr val="dk1"/>
                  </a:solidFill>
                </a:rPr>
                <a:t>one-stop shop υπηρεσία </a:t>
              </a:r>
              <a:r>
                <a:rPr lang="en-US" sz="1100" b="0" i="0" u="none" strike="noStrike" cap="none" dirty="0">
                  <a:solidFill>
                    <a:srgbClr val="000000"/>
                  </a:solidFill>
                  <a:latin typeface="Arial"/>
                  <a:ea typeface="Arial"/>
                  <a:cs typeface="Arial"/>
                  <a:sym typeface="Arial"/>
                </a:rPr>
                <a:t>που αφορά σε εργαζόμενους που εμπλέκονται με τις Κ</a:t>
              </a:r>
              <a:r>
                <a:rPr lang="en-US" sz="1100" dirty="0"/>
                <a:t>Μ</a:t>
              </a:r>
              <a:r>
                <a:rPr lang="en-US" sz="1100" b="0" i="0" u="none" strike="noStrike" cap="none" dirty="0">
                  <a:solidFill>
                    <a:srgbClr val="000000"/>
                  </a:solidFill>
                  <a:latin typeface="Arial"/>
                  <a:ea typeface="Arial"/>
                  <a:cs typeface="Arial"/>
                  <a:sym typeface="Arial"/>
                </a:rPr>
                <a:t> – μέσα από το </a:t>
              </a:r>
              <a:r>
                <a:rPr lang="en-US" sz="1100" b="0" i="0" u="none" strike="noStrike" cap="none" dirty="0">
                  <a:solidFill>
                    <a:schemeClr val="dk1"/>
                  </a:solidFill>
                  <a:latin typeface="Arial"/>
                  <a:ea typeface="Arial"/>
                  <a:cs typeface="Arial"/>
                  <a:sym typeface="Arial"/>
                </a:rPr>
                <a:t>Εθνικό Γραφείο Καινοτομίας εταιρείες και ερευνητές ενθαρρύνονται να διεξάγουν Κ</a:t>
              </a:r>
              <a:r>
                <a:rPr lang="en-US" sz="1100" dirty="0">
                  <a:solidFill>
                    <a:schemeClr val="dk1"/>
                  </a:solidFill>
                </a:rPr>
                <a:t>Μ</a:t>
              </a:r>
              <a:r>
                <a:rPr lang="en-US" sz="1100" b="0" i="0" u="none" strike="noStrike" cap="none" dirty="0">
                  <a:solidFill>
                    <a:schemeClr val="dk1"/>
                  </a:solidFill>
                  <a:latin typeface="Arial"/>
                  <a:ea typeface="Arial"/>
                  <a:cs typeface="Arial"/>
                  <a:sym typeface="Arial"/>
                </a:rPr>
                <a:t> πρώιμης φάσης και οι μικρομεσαίες επιχειρήσεις υποστηρίζονται στις ερευνητικές τους δραστηριότητες</a:t>
              </a:r>
              <a:endParaRPr sz="1100" b="0" i="0" u="none" strike="noStrike" cap="none" dirty="0">
                <a:solidFill>
                  <a:srgbClr val="000000"/>
                </a:solidFill>
                <a:latin typeface="Arial"/>
                <a:ea typeface="Arial"/>
                <a:cs typeface="Arial"/>
                <a:sym typeface="Arial"/>
              </a:endParaRPr>
            </a:p>
          </p:txBody>
        </p:sp>
        <p:sp>
          <p:nvSpPr>
            <p:cNvPr id="779" name="Google Shape;779;p20"/>
            <p:cNvSpPr/>
            <p:nvPr/>
          </p:nvSpPr>
          <p:spPr>
            <a:xfrm>
              <a:off x="457200" y="1608967"/>
              <a:ext cx="3787539" cy="976498"/>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Θέσπιση του FAMPH και του Εθνικού Γραφείου Καινοτομίας (National Innovation Office) εντός του οργανισμού FAMPH, ενός ειδικά σχεδιασμένου σημείου επαφής για ερωτήσεις σχετικά με το ρυθμιστικό πλαίσιο των Κ</a:t>
              </a:r>
              <a:r>
                <a:rPr lang="en-US" sz="1100">
                  <a:solidFill>
                    <a:schemeClr val="dk1"/>
                  </a:solidFill>
                </a:rPr>
                <a:t>Μ</a:t>
              </a:r>
              <a:endParaRPr sz="1100" b="0" i="0" u="none" strike="noStrike" cap="none">
                <a:solidFill>
                  <a:schemeClr val="dk1"/>
                </a:solidFill>
                <a:highlight>
                  <a:srgbClr val="FFFF00"/>
                </a:highlight>
                <a:latin typeface="Arial"/>
                <a:ea typeface="Arial"/>
                <a:cs typeface="Arial"/>
                <a:sym typeface="Arial"/>
              </a:endParaRPr>
            </a:p>
          </p:txBody>
        </p:sp>
        <p:sp>
          <p:nvSpPr>
            <p:cNvPr id="780" name="Google Shape;780;p20"/>
            <p:cNvSpPr/>
            <p:nvPr/>
          </p:nvSpPr>
          <p:spPr>
            <a:xfrm>
              <a:off x="4312486" y="1920263"/>
              <a:ext cx="369454" cy="353907"/>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sp>
        <p:nvSpPr>
          <p:cNvPr id="781" name="Google Shape;781;p20"/>
          <p:cNvSpPr/>
          <p:nvPr/>
        </p:nvSpPr>
        <p:spPr>
          <a:xfrm>
            <a:off x="2305049" y="5765244"/>
            <a:ext cx="6381751" cy="415458"/>
          </a:xfrm>
          <a:prstGeom prst="wedgeRectCallout">
            <a:avLst>
              <a:gd name="adj1" fmla="val 21028"/>
              <a:gd name="adj2" fmla="val -83614"/>
            </a:avLst>
          </a:prstGeom>
          <a:solidFill>
            <a:srgbClr val="FFD6C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Ως αποτέλεσμα του ευνοϊκού οικονομικού κλίματος, </a:t>
            </a:r>
            <a:r>
              <a:rPr lang="en-US" sz="1050" b="1" i="1" u="none" strike="noStrike" cap="none">
                <a:solidFill>
                  <a:schemeClr val="dk1"/>
                </a:solidFill>
                <a:latin typeface="Arial"/>
                <a:ea typeface="Arial"/>
                <a:cs typeface="Arial"/>
                <a:sym typeface="Arial"/>
              </a:rPr>
              <a:t>2 μεγάλες επενδύσεις στο φαρμακευτικό κλάδο πραγματοποιήθηκαν στο Βέλγιο: </a:t>
            </a:r>
            <a:r>
              <a:rPr lang="en-US" sz="1050" b="0" i="1" u="none" strike="noStrike" cap="none">
                <a:solidFill>
                  <a:schemeClr val="dk1"/>
                </a:solidFill>
                <a:latin typeface="Arial"/>
                <a:ea typeface="Arial"/>
                <a:cs typeface="Arial"/>
                <a:sym typeface="Arial"/>
              </a:rPr>
              <a:t>το </a:t>
            </a:r>
            <a:r>
              <a:rPr lang="en-US" sz="1050" b="1" i="1" u="none" strike="noStrike" cap="none">
                <a:solidFill>
                  <a:schemeClr val="dk1"/>
                </a:solidFill>
                <a:latin typeface="Arial"/>
                <a:ea typeface="Arial"/>
                <a:cs typeface="Arial"/>
                <a:sym typeface="Arial"/>
              </a:rPr>
              <a:t>JLINX</a:t>
            </a:r>
            <a:r>
              <a:rPr lang="en-US" sz="1050" b="0" i="1" u="none" strike="noStrike" cap="none">
                <a:solidFill>
                  <a:schemeClr val="dk1"/>
                </a:solidFill>
                <a:latin typeface="Arial"/>
                <a:ea typeface="Arial"/>
                <a:cs typeface="Arial"/>
                <a:sym typeface="Arial"/>
              </a:rPr>
              <a:t> από την J&amp;J και το </a:t>
            </a:r>
            <a:r>
              <a:rPr lang="en-US" sz="1050" b="1" i="1" u="none" strike="noStrike" cap="none">
                <a:solidFill>
                  <a:schemeClr val="dk1"/>
                </a:solidFill>
                <a:latin typeface="Arial"/>
                <a:ea typeface="Arial"/>
                <a:cs typeface="Arial"/>
                <a:sym typeface="Arial"/>
              </a:rPr>
              <a:t>Genzyme </a:t>
            </a:r>
            <a:r>
              <a:rPr lang="en-US" sz="1050" b="1" i="1">
                <a:solidFill>
                  <a:schemeClr val="dk1"/>
                </a:solidFill>
              </a:rPr>
              <a:t>Κέντρο Ε&amp;Α</a:t>
            </a:r>
            <a:r>
              <a:rPr lang="en-US" sz="1050" b="1" i="1" u="none" strike="noStrike" cap="none">
                <a:solidFill>
                  <a:schemeClr val="dk1"/>
                </a:solidFill>
                <a:latin typeface="Arial"/>
                <a:ea typeface="Arial"/>
                <a:cs typeface="Arial"/>
                <a:sym typeface="Arial"/>
              </a:rPr>
              <a:t> </a:t>
            </a:r>
            <a:r>
              <a:rPr lang="en-US" sz="1050" b="0" i="1" u="none" strike="noStrike" cap="none">
                <a:solidFill>
                  <a:schemeClr val="dk1"/>
                </a:solidFill>
                <a:latin typeface="Arial"/>
                <a:ea typeface="Arial"/>
                <a:cs typeface="Arial"/>
                <a:sym typeface="Arial"/>
              </a:rPr>
              <a:t>από την Sanofi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21" descr="Flag of Belgium | Britannica"/>
          <p:cNvPicPr preferRelativeResize="0"/>
          <p:nvPr/>
        </p:nvPicPr>
        <p:blipFill rotWithShape="1">
          <a:blip r:embed="rId3">
            <a:alphaModFix/>
          </a:blip>
          <a:srcRect t="23100"/>
          <a:stretch/>
        </p:blipFill>
        <p:spPr>
          <a:xfrm>
            <a:off x="111114" y="88157"/>
            <a:ext cx="301690" cy="228203"/>
          </a:xfrm>
          <a:prstGeom prst="rect">
            <a:avLst/>
          </a:prstGeom>
          <a:noFill/>
          <a:ln>
            <a:noFill/>
          </a:ln>
        </p:spPr>
      </p:pic>
      <p:sp>
        <p:nvSpPr>
          <p:cNvPr id="787" name="Google Shape;787;p21"/>
          <p:cNvSpPr txBox="1">
            <a:spLocks noGrp="1"/>
          </p:cNvSpPr>
          <p:nvPr>
            <p:ph type="title"/>
          </p:nvPr>
        </p:nvSpPr>
        <p:spPr>
          <a:xfrm>
            <a:off x="457200" y="457200"/>
            <a:ext cx="8455981"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 ενώ η φορολογική πολιτική ωφελεί τους επενδυτές – παράλληλα τα εκπαιδευτικά προγράμματα είναι ακόμα ένας παράγοντας επιτυχίας</a:t>
            </a:r>
            <a:endParaRPr/>
          </a:p>
        </p:txBody>
      </p:sp>
      <p:sp>
        <p:nvSpPr>
          <p:cNvPr id="788" name="Google Shape;788;p21"/>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26</a:t>
            </a:fld>
            <a:endParaRPr/>
          </a:p>
        </p:txBody>
      </p:sp>
      <p:sp>
        <p:nvSpPr>
          <p:cNvPr id="789" name="Google Shape;789;p21"/>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eccrt.com, Clinical Research Footprint and Strategic Plan to Promote Clinical Trials in Belgium, Recent developments on clinical trials in Belgium, Belgium, a European leader in clinical trials, mediplanet.be, mondaq.com</a:t>
            </a:r>
            <a:endParaRPr/>
          </a:p>
        </p:txBody>
      </p:sp>
      <p:sp>
        <p:nvSpPr>
          <p:cNvPr id="792" name="Google Shape;792;p21"/>
          <p:cNvSpPr/>
          <p:nvPr/>
        </p:nvSpPr>
        <p:spPr>
          <a:xfrm>
            <a:off x="457018" y="4423749"/>
            <a:ext cx="3772200" cy="92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Ίδρυση του Ευρωπαϊκού Κέντρου Κατάρτισης για Κλινικές Μελέτες (European Centre for Clinical Research Training - ECCRT), έναν πάροχο επαγγελματικών προγραμμάτων εκπαίδευσης σχετικά με τις Κλινικές </a:t>
            </a:r>
            <a:r>
              <a:rPr lang="en-US" sz="1100">
                <a:solidFill>
                  <a:schemeClr val="dk1"/>
                </a:solidFill>
              </a:rPr>
              <a:t>Μελέτες</a:t>
            </a:r>
            <a:endParaRPr/>
          </a:p>
        </p:txBody>
      </p:sp>
      <p:sp>
        <p:nvSpPr>
          <p:cNvPr id="793" name="Google Shape;793;p21"/>
          <p:cNvSpPr/>
          <p:nvPr/>
        </p:nvSpPr>
        <p:spPr>
          <a:xfrm>
            <a:off x="4747627" y="4169727"/>
            <a:ext cx="3914700" cy="1435800"/>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a:t>Εκπαιδεύσεις που αφορούν κανονιστικά θέματα, διασφάλιση ποιότητας κ.α.</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a:t>Εκπαιδεύσεις που αφορούν τη διαχείριση και την επικοινωνία των εμπλεκόμενων φορέων</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a:t>Μεταφορά γνώσεων στις καθημερινές δραστηριότητες των συμμετεχόντων</a:t>
            </a:r>
            <a:endParaRPr sz="1400" b="0" i="0" u="none" strike="noStrike" cap="none">
              <a:solidFill>
                <a:srgbClr val="000000"/>
              </a:solidFill>
              <a:latin typeface="Arial"/>
              <a:ea typeface="Arial"/>
              <a:cs typeface="Arial"/>
              <a:sym typeface="Arial"/>
            </a:endParaRPr>
          </a:p>
        </p:txBody>
      </p:sp>
      <p:sp>
        <p:nvSpPr>
          <p:cNvPr id="794" name="Google Shape;794;p21"/>
          <p:cNvSpPr/>
          <p:nvPr/>
        </p:nvSpPr>
        <p:spPr>
          <a:xfrm>
            <a:off x="4745250" y="1632075"/>
            <a:ext cx="3914700" cy="2351700"/>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457200" marR="0" lvl="0" indent="0" algn="l" rtl="0">
              <a:lnSpc>
                <a:spcPct val="110000"/>
              </a:lnSpc>
              <a:spcBef>
                <a:spcPts val="300"/>
              </a:spcBef>
              <a:spcAft>
                <a:spcPts val="0"/>
              </a:spcAft>
              <a:buNone/>
            </a:pPr>
            <a:endParaRPr sz="1100"/>
          </a:p>
          <a:p>
            <a:pPr marL="171450" marR="0" lvl="0" indent="-174625" algn="l" rtl="0">
              <a:lnSpc>
                <a:spcPct val="110000"/>
              </a:lnSpc>
              <a:spcBef>
                <a:spcPts val="300"/>
              </a:spcBef>
              <a:spcAft>
                <a:spcPts val="0"/>
              </a:spcAft>
              <a:buSzPts val="1100"/>
              <a:buChar char="•"/>
            </a:pPr>
            <a:r>
              <a:rPr lang="en-US" sz="1100"/>
              <a:t>Έκπτωση εισοδήματος από διπλώματα ευρεσιτεχνίας</a:t>
            </a:r>
            <a:endParaRPr sz="1100"/>
          </a:p>
          <a:p>
            <a:pPr marL="171450" marR="0" lvl="0" indent="-174625" algn="l" rtl="0">
              <a:lnSpc>
                <a:spcPct val="110000"/>
              </a:lnSpc>
              <a:spcBef>
                <a:spcPts val="300"/>
              </a:spcBef>
              <a:spcAft>
                <a:spcPts val="0"/>
              </a:spcAft>
              <a:buSzPts val="1100"/>
              <a:buChar char="•"/>
            </a:pPr>
            <a:r>
              <a:rPr lang="en-US" sz="1100">
                <a:solidFill>
                  <a:schemeClr val="dk1"/>
                </a:solidFill>
              </a:rPr>
              <a:t>80% απαλλαγή από παρακράτηση φόρου μισθοδοσίας στους επιστημονικούς ερευνητές</a:t>
            </a:r>
            <a:endParaRPr sz="1100"/>
          </a:p>
          <a:p>
            <a:pPr marL="171450" marR="0" lvl="0" indent="-174625" algn="l" rtl="0">
              <a:lnSpc>
                <a:spcPct val="110000"/>
              </a:lnSpc>
              <a:spcBef>
                <a:spcPts val="300"/>
              </a:spcBef>
              <a:spcAft>
                <a:spcPts val="0"/>
              </a:spcAft>
              <a:buSzPts val="1100"/>
              <a:buChar char="•"/>
            </a:pPr>
            <a:r>
              <a:rPr lang="en-US" sz="1100">
                <a:solidFill>
                  <a:schemeClr val="dk1"/>
                </a:solidFill>
              </a:rPr>
              <a:t>Φορολογικό κίνητρο μέσω πίστωσης φόρου για όσους επενδύουν στο R&amp;D</a:t>
            </a:r>
            <a:endParaRPr/>
          </a:p>
          <a:p>
            <a:pPr marL="171450" marR="0" lvl="0" indent="-174625" algn="l" rtl="0">
              <a:lnSpc>
                <a:spcPct val="110000"/>
              </a:lnSpc>
              <a:spcBef>
                <a:spcPts val="300"/>
              </a:spcBef>
              <a:spcAft>
                <a:spcPts val="0"/>
              </a:spcAft>
              <a:buSzPts val="1100"/>
              <a:buChar char="•"/>
            </a:pPr>
            <a:r>
              <a:rPr lang="en-US" sz="1100">
                <a:solidFill>
                  <a:schemeClr val="dk1"/>
                </a:solidFill>
              </a:rPr>
              <a:t>Ονομαστική έκπτωση τόκων (νέο, καινοτόμο και ισχυρό μέτρο στο διεθνές φορολογικό δίκαιο) - επιτρέποντας σε όλες τις εταιρείες που υπόκεινται στο corporate tax να αφαιρέσουν από το φορολογητέο εισόδημά τους πλασματικούς τόκους που υπολογίζονται με βάση τα ίδια κεφάλαια (καθαρά περιουσιακά στοιχεία).</a:t>
            </a:r>
            <a:endParaRPr sz="1100">
              <a:solidFill>
                <a:schemeClr val="dk1"/>
              </a:solidFill>
            </a:endParaRPr>
          </a:p>
          <a:p>
            <a:pPr marL="457200" marR="0" lvl="0" indent="0" algn="l" rtl="0">
              <a:lnSpc>
                <a:spcPct val="110000"/>
              </a:lnSpc>
              <a:spcBef>
                <a:spcPts val="300"/>
              </a:spcBef>
              <a:spcAft>
                <a:spcPts val="0"/>
              </a:spcAft>
              <a:buNone/>
            </a:pPr>
            <a:endParaRPr sz="1100"/>
          </a:p>
        </p:txBody>
      </p:sp>
      <p:sp>
        <p:nvSpPr>
          <p:cNvPr id="795" name="Google Shape;795;p21"/>
          <p:cNvSpPr/>
          <p:nvPr/>
        </p:nvSpPr>
        <p:spPr>
          <a:xfrm>
            <a:off x="457018" y="2422842"/>
            <a:ext cx="3772200" cy="696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en-US" sz="1100" b="0" i="0" u="none" strike="noStrike" cap="none">
                <a:solidFill>
                  <a:schemeClr val="dk1"/>
                </a:solidFill>
                <a:latin typeface="Arial"/>
                <a:ea typeface="Arial"/>
                <a:cs typeface="Arial"/>
                <a:sym typeface="Arial"/>
              </a:rPr>
              <a:t>Αποτελεσματικός</a:t>
            </a:r>
            <a:r>
              <a:rPr lang="en-US" sz="1100">
                <a:solidFill>
                  <a:schemeClr val="dk1"/>
                </a:solidFill>
              </a:rPr>
              <a:t> Εταιρικός Φορολογικός Συντελεστής</a:t>
            </a:r>
            <a:r>
              <a:rPr lang="en-US" sz="1100" b="0" i="0" u="none" strike="noStrike" cap="none">
                <a:solidFill>
                  <a:schemeClr val="dk1"/>
                </a:solidFill>
                <a:latin typeface="Arial"/>
                <a:ea typeface="Arial"/>
                <a:cs typeface="Arial"/>
                <a:sym typeface="Arial"/>
              </a:rPr>
              <a:t> (Corporate tax rate), ο οποίος είναι χαμηλότερος από αυτόν άλλων χωρών της ΕΕ (Ολλανδία, Γερμανία, Γαλλία)</a:t>
            </a:r>
            <a:endParaRPr sz="1100" b="0" i="0" u="none" strike="noStrike" cap="none">
              <a:solidFill>
                <a:schemeClr val="dk1"/>
              </a:solidFill>
              <a:latin typeface="Arial"/>
              <a:ea typeface="Arial"/>
              <a:cs typeface="Arial"/>
              <a:sym typeface="Arial"/>
            </a:endParaRPr>
          </a:p>
        </p:txBody>
      </p:sp>
      <p:sp>
        <p:nvSpPr>
          <p:cNvPr id="796" name="Google Shape;796;p21"/>
          <p:cNvSpPr/>
          <p:nvPr/>
        </p:nvSpPr>
        <p:spPr>
          <a:xfrm>
            <a:off x="4307251" y="2576673"/>
            <a:ext cx="369600" cy="389400"/>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797" name="Google Shape;797;p21"/>
          <p:cNvSpPr/>
          <p:nvPr/>
        </p:nvSpPr>
        <p:spPr>
          <a:xfrm>
            <a:off x="4304655" y="4692927"/>
            <a:ext cx="369600" cy="389400"/>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14" name="Google Shape;771;p20">
            <a:extLst>
              <a:ext uri="{FF2B5EF4-FFF2-40B4-BE49-F238E27FC236}">
                <a16:creationId xmlns:a16="http://schemas.microsoft.com/office/drawing/2014/main" id="{FA28B9F6-043B-413A-99D5-163018FCA027}"/>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15" name="Google Shape;772;p20">
            <a:extLst>
              <a:ext uri="{FF2B5EF4-FFF2-40B4-BE49-F238E27FC236}">
                <a16:creationId xmlns:a16="http://schemas.microsoft.com/office/drawing/2014/main" id="{9F0A01A6-FCEE-49F2-84EE-B50C31BAAEA5}"/>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2D6A4B-348D-42A0-8332-B4D9F4416153}"/>
              </a:ext>
            </a:extLst>
          </p:cNvPr>
          <p:cNvGraphicFramePr>
            <a:graphicFrameLocks noChangeAspect="1"/>
          </p:cNvGraphicFramePr>
          <p:nvPr>
            <p:custDataLst>
              <p:tags r:id="rId2"/>
            </p:custDataLst>
            <p:extLst>
              <p:ext uri="{D42A27DB-BD31-4B8C-83A1-F6EECF244321}">
                <p14:modId xmlns:p14="http://schemas.microsoft.com/office/powerpoint/2010/main" val="2549668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1"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02" name="Google Shape;802;p33"/>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Ουγγαρία έχει καταφέρει να διατηρήσει την καλή φήμη της σχετικά με τις ΚΜ δημιουργώντας ένα ελκυστικό περιβάλλον </a:t>
            </a:r>
            <a:endParaRPr/>
          </a:p>
        </p:txBody>
      </p:sp>
      <p:sp>
        <p:nvSpPr>
          <p:cNvPr id="803" name="Google Shape;803;p33"/>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27</a:t>
            </a:fld>
            <a:endParaRPr/>
          </a:p>
        </p:txBody>
      </p:sp>
      <p:sp>
        <p:nvSpPr>
          <p:cNvPr id="804" name="Google Shape;804;p33"/>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pharmaboardroom.com, swanmed.eu</a:t>
            </a:r>
            <a:endParaRPr/>
          </a:p>
        </p:txBody>
      </p:sp>
      <p:pic>
        <p:nvPicPr>
          <p:cNvPr id="805" name="Google Shape;805;p33" descr="undefined"/>
          <p:cNvPicPr preferRelativeResize="0"/>
          <p:nvPr/>
        </p:nvPicPr>
        <p:blipFill rotWithShape="1">
          <a:blip r:embed="rId7">
            <a:alphaModFix/>
          </a:blip>
          <a:srcRect r="33899"/>
          <a:stretch/>
        </p:blipFill>
        <p:spPr>
          <a:xfrm>
            <a:off x="111115" y="88157"/>
            <a:ext cx="301690" cy="228203"/>
          </a:xfrm>
          <a:prstGeom prst="rect">
            <a:avLst/>
          </a:prstGeom>
          <a:noFill/>
          <a:ln>
            <a:noFill/>
          </a:ln>
        </p:spPr>
      </p:pic>
      <p:grpSp>
        <p:nvGrpSpPr>
          <p:cNvPr id="808" name="Google Shape;808;p33"/>
          <p:cNvGrpSpPr/>
          <p:nvPr/>
        </p:nvGrpSpPr>
        <p:grpSpPr>
          <a:xfrm>
            <a:off x="457018" y="3266970"/>
            <a:ext cx="8229782" cy="1448856"/>
            <a:chOff x="457018" y="3266970"/>
            <a:chExt cx="8229782" cy="1448856"/>
          </a:xfrm>
        </p:grpSpPr>
        <p:sp>
          <p:nvSpPr>
            <p:cNvPr id="809" name="Google Shape;809;p33"/>
            <p:cNvSpPr/>
            <p:nvPr/>
          </p:nvSpPr>
          <p:spPr>
            <a:xfrm>
              <a:off x="4773600" y="3266970"/>
              <a:ext cx="3913200" cy="1448856"/>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dirty="0" err="1">
                  <a:solidFill>
                    <a:srgbClr val="000000"/>
                  </a:solidFill>
                  <a:latin typeface="Arial"/>
                  <a:ea typeface="Arial"/>
                  <a:cs typeface="Arial"/>
                  <a:sym typeface="Arial"/>
                </a:rPr>
                <a:t>Το</a:t>
              </a:r>
              <a:r>
                <a:rPr lang="en-US" sz="1100" b="0" i="0" u="none" strike="noStrike" cap="none" dirty="0">
                  <a:solidFill>
                    <a:srgbClr val="000000"/>
                  </a:solidFill>
                  <a:latin typeface="Arial"/>
                  <a:ea typeface="Arial"/>
                  <a:cs typeface="Arial"/>
                  <a:sym typeface="Arial"/>
                </a:rPr>
                <a:t> 2018, </a:t>
              </a:r>
              <a:r>
                <a:rPr lang="en-US" sz="1100" b="0" i="0" u="none" strike="noStrike" cap="none" dirty="0" err="1">
                  <a:solidFill>
                    <a:srgbClr val="000000"/>
                  </a:solidFill>
                  <a:latin typeface="Arial"/>
                  <a:ea typeface="Arial"/>
                  <a:cs typeface="Arial"/>
                  <a:sym typeface="Arial"/>
                </a:rPr>
                <a:t>Ούγγροι</a:t>
              </a:r>
              <a:r>
                <a:rPr lang="en-US" sz="1100" b="0" i="0" u="none" strike="noStrike" cap="none" dirty="0">
                  <a:solidFill>
                    <a:srgbClr val="000000"/>
                  </a:solidFill>
                  <a:latin typeface="Arial"/>
                  <a:ea typeface="Arial"/>
                  <a:cs typeface="Arial"/>
                  <a:sym typeface="Arial"/>
                </a:rPr>
                <a:t> α</a:t>
              </a:r>
              <a:r>
                <a:rPr lang="en-US" sz="1100" b="0" i="0" u="none" strike="noStrike" cap="none" dirty="0" err="1">
                  <a:solidFill>
                    <a:srgbClr val="000000"/>
                  </a:solidFill>
                  <a:latin typeface="Arial"/>
                  <a:ea typeface="Arial"/>
                  <a:cs typeface="Arial"/>
                  <a:sym typeface="Arial"/>
                </a:rPr>
                <a:t>σθενείς</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συμμετείχ</a:t>
              </a:r>
              <a:r>
                <a:rPr lang="en-US" sz="1100" b="0" i="0" u="none" strike="noStrike" cap="none" dirty="0">
                  <a:solidFill>
                    <a:srgbClr val="000000"/>
                  </a:solidFill>
                  <a:latin typeface="Arial"/>
                  <a:ea typeface="Arial"/>
                  <a:cs typeface="Arial"/>
                  <a:sym typeface="Arial"/>
                </a:rPr>
                <a:t>αν σε Κ</a:t>
              </a:r>
              <a:r>
                <a:rPr lang="en-US" sz="1100" dirty="0"/>
                <a:t>Μ</a:t>
              </a:r>
              <a:r>
                <a:rPr lang="en-US" sz="1100" b="0" i="0" u="none" strike="noStrike" cap="none" dirty="0">
                  <a:solidFill>
                    <a:srgbClr val="000000"/>
                  </a:solidFill>
                  <a:latin typeface="Arial"/>
                  <a:ea typeface="Arial"/>
                  <a:cs typeface="Arial"/>
                  <a:sym typeface="Arial"/>
                </a:rPr>
                <a:t> σε 150 διαφορετικά κέντρα</a:t>
              </a:r>
              <a:endParaRPr sz="1400" b="0" i="0" u="none" strike="noStrike" cap="none" dirty="0">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dirty="0">
                  <a:solidFill>
                    <a:srgbClr val="000000"/>
                  </a:solidFill>
                  <a:latin typeface="Arial"/>
                  <a:ea typeface="Arial"/>
                  <a:cs typeface="Arial"/>
                  <a:sym typeface="Arial"/>
                </a:rPr>
                <a:t>82 </a:t>
              </a:r>
              <a:r>
                <a:rPr lang="en-US" sz="1100" b="0" i="0" u="none" strike="noStrike" cap="none" dirty="0" err="1">
                  <a:solidFill>
                    <a:srgbClr val="000000"/>
                  </a:solidFill>
                  <a:latin typeface="Arial"/>
                  <a:ea typeface="Arial"/>
                  <a:cs typeface="Arial"/>
                  <a:sym typeface="Arial"/>
                </a:rPr>
                <a:t>κλινικές</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μελέτες</a:t>
              </a:r>
              <a:r>
                <a:rPr lang="en-US" sz="1100" b="0" i="0" u="none" strike="noStrike" cap="none" dirty="0">
                  <a:solidFill>
                    <a:srgbClr val="000000"/>
                  </a:solidFill>
                  <a:latin typeface="Arial"/>
                  <a:ea typeface="Arial"/>
                  <a:cs typeface="Arial"/>
                  <a:sym typeface="Arial"/>
                </a:rPr>
                <a:t> πρα</a:t>
              </a:r>
              <a:r>
                <a:rPr lang="en-US" sz="1100" b="0" i="0" u="none" strike="noStrike" cap="none" dirty="0" err="1">
                  <a:solidFill>
                    <a:srgbClr val="000000"/>
                  </a:solidFill>
                  <a:latin typeface="Arial"/>
                  <a:ea typeface="Arial"/>
                  <a:cs typeface="Arial"/>
                  <a:sym typeface="Arial"/>
                </a:rPr>
                <a:t>γμ</a:t>
              </a:r>
              <a:r>
                <a:rPr lang="en-US" sz="1100" b="0" i="0" u="none" strike="noStrike" cap="none" dirty="0">
                  <a:solidFill>
                    <a:srgbClr val="000000"/>
                  </a:solidFill>
                  <a:latin typeface="Arial"/>
                  <a:ea typeface="Arial"/>
                  <a:cs typeface="Arial"/>
                  <a:sym typeface="Arial"/>
                </a:rPr>
                <a:t>ατοποιήθηκαν σε 6 θεραπευτικές περιοχές</a:t>
              </a:r>
              <a:endParaRPr sz="1400" b="0" i="0" u="none" strike="noStrike" cap="none" dirty="0">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dirty="0">
                  <a:solidFill>
                    <a:srgbClr val="000000"/>
                  </a:solidFill>
                  <a:latin typeface="Arial"/>
                  <a:ea typeface="Arial"/>
                  <a:cs typeface="Arial"/>
                  <a:sym typeface="Arial"/>
                </a:rPr>
                <a:t>20.5 </a:t>
              </a:r>
              <a:r>
                <a:rPr lang="en-US" sz="1100" b="0" i="0" u="none" strike="noStrike" cap="none" dirty="0" err="1">
                  <a:solidFill>
                    <a:srgbClr val="000000"/>
                  </a:solidFill>
                  <a:latin typeface="Arial"/>
                  <a:ea typeface="Arial"/>
                  <a:cs typeface="Arial"/>
                  <a:sym typeface="Arial"/>
                </a:rPr>
                <a:t>εκ</a:t>
              </a:r>
              <a:r>
                <a:rPr lang="en-US" sz="1100" b="0" i="0" u="none" strike="noStrike" cap="none" dirty="0">
                  <a:solidFill>
                    <a:srgbClr val="000000"/>
                  </a:solidFill>
                  <a:latin typeface="Arial"/>
                  <a:ea typeface="Arial"/>
                  <a:cs typeface="Arial"/>
                  <a:sym typeface="Arial"/>
                </a:rPr>
                <a:t>. USD </a:t>
              </a:r>
              <a:r>
                <a:rPr lang="en-US" sz="1100" b="0" i="0" u="none" strike="noStrike" cap="none" dirty="0" err="1">
                  <a:solidFill>
                    <a:srgbClr val="000000"/>
                  </a:solidFill>
                  <a:latin typeface="Arial"/>
                  <a:ea typeface="Arial"/>
                  <a:cs typeface="Arial"/>
                  <a:sym typeface="Arial"/>
                </a:rPr>
                <a:t>εξοικονομήθηκ</a:t>
              </a:r>
              <a:r>
                <a:rPr lang="en-US" sz="1100" b="0" i="0" u="none" strike="noStrike" cap="none" dirty="0">
                  <a:solidFill>
                    <a:srgbClr val="000000"/>
                  </a:solidFill>
                  <a:latin typeface="Arial"/>
                  <a:ea typeface="Arial"/>
                  <a:cs typeface="Arial"/>
                  <a:sym typeface="Arial"/>
                </a:rPr>
                <a:t>αν για τον προϋπολογισμό φαρμάκων της Ουγγαρίας</a:t>
              </a:r>
              <a:endParaRPr sz="1400" b="0" i="0" u="none" strike="noStrike" cap="none" dirty="0">
                <a:solidFill>
                  <a:srgbClr val="000000"/>
                </a:solidFill>
                <a:latin typeface="Arial"/>
                <a:ea typeface="Arial"/>
                <a:cs typeface="Arial"/>
                <a:sym typeface="Arial"/>
              </a:endParaRPr>
            </a:p>
          </p:txBody>
        </p:sp>
        <p:sp>
          <p:nvSpPr>
            <p:cNvPr id="810" name="Google Shape;810;p33"/>
            <p:cNvSpPr/>
            <p:nvPr/>
          </p:nvSpPr>
          <p:spPr>
            <a:xfrm>
              <a:off x="4304655" y="3796749"/>
              <a:ext cx="369454" cy="38929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sp>
          <p:nvSpPr>
            <p:cNvPr id="811" name="Google Shape;811;p33"/>
            <p:cNvSpPr/>
            <p:nvPr/>
          </p:nvSpPr>
          <p:spPr>
            <a:xfrm>
              <a:off x="457018" y="3565716"/>
              <a:ext cx="3772800" cy="851365"/>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el-GR" sz="1100" b="0" i="0" u="none" strike="noStrike" cap="none" dirty="0">
                  <a:solidFill>
                    <a:schemeClr val="dk1"/>
                  </a:solidFill>
                  <a:latin typeface="Arial"/>
                  <a:ea typeface="Arial"/>
                  <a:cs typeface="Arial"/>
                  <a:sym typeface="Arial"/>
                </a:rPr>
                <a:t>Καινοτομία και καλή οργάνωση</a:t>
              </a:r>
              <a:r>
                <a:rPr lang="en-US" sz="1100" b="0" i="0" u="none" strike="noStrike" cap="none" dirty="0">
                  <a:solidFill>
                    <a:schemeClr val="dk1"/>
                  </a:solidFill>
                  <a:latin typeface="Arial"/>
                  <a:ea typeface="Arial"/>
                  <a:cs typeface="Arial"/>
                  <a:sym typeface="Arial"/>
                </a:rPr>
                <a:t> </a:t>
              </a:r>
              <a:r>
                <a:rPr lang="el-GR" sz="1100" b="0" i="0" u="none" strike="noStrike" cap="none" dirty="0">
                  <a:solidFill>
                    <a:schemeClr val="dk1"/>
                  </a:solidFill>
                  <a:latin typeface="Arial"/>
                  <a:ea typeface="Arial"/>
                  <a:cs typeface="Arial"/>
                  <a:sym typeface="Arial"/>
                </a:rPr>
                <a:t>των </a:t>
              </a:r>
              <a:r>
                <a:rPr lang="en-US" sz="1100" b="0" i="0" u="none" strike="noStrike" cap="none" dirty="0">
                  <a:solidFill>
                    <a:schemeClr val="dk1"/>
                  </a:solidFill>
                  <a:latin typeface="Arial"/>
                  <a:ea typeface="Arial"/>
                  <a:cs typeface="Arial"/>
                  <a:sym typeface="Arial"/>
                </a:rPr>
                <a:t>υπ</a:t>
              </a:r>
              <a:r>
                <a:rPr lang="en-US" sz="1100" b="0" i="0" u="none" strike="noStrike" cap="none" dirty="0" err="1">
                  <a:solidFill>
                    <a:schemeClr val="dk1"/>
                  </a:solidFill>
                  <a:latin typeface="Arial"/>
                  <a:ea typeface="Arial"/>
                  <a:cs typeface="Arial"/>
                  <a:sym typeface="Arial"/>
                </a:rPr>
                <a:t>οδομ</a:t>
              </a:r>
              <a:r>
                <a:rPr lang="el-GR" sz="1100" b="0" i="0" u="none" strike="noStrike" cap="none" dirty="0" err="1">
                  <a:solidFill>
                    <a:schemeClr val="dk1"/>
                  </a:solidFill>
                  <a:latin typeface="Arial"/>
                  <a:ea typeface="Arial"/>
                  <a:cs typeface="Arial"/>
                  <a:sym typeface="Arial"/>
                </a:rPr>
                <a:t>ών</a:t>
              </a:r>
              <a:r>
                <a:rPr lang="el-GR"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γι</a:t>
              </a:r>
              <a:r>
                <a:rPr lang="en-US" sz="1100" b="0" i="0" u="none" strike="noStrike" cap="none" dirty="0">
                  <a:solidFill>
                    <a:schemeClr val="dk1"/>
                  </a:solidFill>
                  <a:latin typeface="Arial"/>
                  <a:ea typeface="Arial"/>
                  <a:cs typeface="Arial"/>
                  <a:sym typeface="Arial"/>
                </a:rPr>
                <a:t>α Κλινικές </a:t>
              </a:r>
              <a:r>
                <a:rPr lang="en-US" sz="1100" dirty="0">
                  <a:solidFill>
                    <a:schemeClr val="dk1"/>
                  </a:solidFill>
                </a:rPr>
                <a:t>Μελέτες</a:t>
              </a:r>
              <a:r>
                <a:rPr lang="en-US" sz="1100" b="0" i="0" u="none" strike="noStrike" cap="none" dirty="0">
                  <a:solidFill>
                    <a:schemeClr val="dk1"/>
                  </a:solidFill>
                  <a:latin typeface="Arial"/>
                  <a:ea typeface="Arial"/>
                  <a:cs typeface="Arial"/>
                  <a:sym typeface="Arial"/>
                </a:rPr>
                <a:t> - πρόσβαση σε ασθενείς και καλής ποιότητας κέντρα, όλα υποστηριζόμενα από τις αρμόδιες αρχές</a:t>
              </a:r>
              <a:endParaRPr sz="1100" b="0" i="0" u="none" strike="noStrike" cap="none" dirty="0">
                <a:solidFill>
                  <a:schemeClr val="dk1"/>
                </a:solidFill>
                <a:latin typeface="Arial"/>
                <a:ea typeface="Arial"/>
                <a:cs typeface="Arial"/>
                <a:sym typeface="Arial"/>
              </a:endParaRPr>
            </a:p>
          </p:txBody>
        </p:sp>
      </p:grpSp>
      <p:grpSp>
        <p:nvGrpSpPr>
          <p:cNvPr id="812" name="Google Shape;812;p33"/>
          <p:cNvGrpSpPr/>
          <p:nvPr/>
        </p:nvGrpSpPr>
        <p:grpSpPr>
          <a:xfrm>
            <a:off x="457018" y="1506883"/>
            <a:ext cx="8229782" cy="1683473"/>
            <a:chOff x="457018" y="1506883"/>
            <a:chExt cx="8229782" cy="1683473"/>
          </a:xfrm>
        </p:grpSpPr>
        <p:sp>
          <p:nvSpPr>
            <p:cNvPr id="813" name="Google Shape;813;p33"/>
            <p:cNvSpPr/>
            <p:nvPr/>
          </p:nvSpPr>
          <p:spPr>
            <a:xfrm>
              <a:off x="4773600" y="1506883"/>
              <a:ext cx="3913200" cy="1683473"/>
            </a:xfrm>
            <a:prstGeom prst="rect">
              <a:avLst/>
            </a:prstGeom>
            <a:solidFill>
              <a:schemeClr val="lt1"/>
            </a:solidFill>
            <a:ln w="127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18 από τα 160 κυβερνητικά νοσοκομεία είναι εξειδικευμένα στο να διεξάγουν Κλινικές </a:t>
              </a:r>
              <a:r>
                <a:rPr lang="en-US" sz="1100"/>
                <a:t>Μελέτες</a:t>
              </a:r>
              <a:r>
                <a:rPr lang="en-US" sz="1100" b="0" i="0" u="none" strike="noStrike" cap="none">
                  <a:solidFill>
                    <a:srgbClr val="000000"/>
                  </a:solidFill>
                  <a:latin typeface="Arial"/>
                  <a:ea typeface="Arial"/>
                  <a:cs typeface="Arial"/>
                  <a:sym typeface="Arial"/>
                </a:rPr>
                <a:t> Φάσης Ι</a:t>
              </a:r>
              <a:endParaRPr sz="1400" b="0" i="0" u="none" strike="noStrike" cap="none">
                <a:solidFill>
                  <a:srgbClr val="000000"/>
                </a:solidFill>
                <a:latin typeface="Arial"/>
                <a:ea typeface="Arial"/>
                <a:cs typeface="Arial"/>
                <a:sym typeface="Arial"/>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Η πλειοψηφία των ιδιωτικών νοσοκομείων ασχολούνται με την κλινική έρευνα </a:t>
              </a:r>
              <a:endParaRPr sz="1100">
                <a:highlight>
                  <a:srgbClr val="FFFF00"/>
                </a:highlight>
              </a:endParaRPr>
            </a:p>
            <a:p>
              <a:pPr marL="171450" marR="0" lvl="0" indent="-171450" algn="l" rtl="0">
                <a:lnSpc>
                  <a:spcPct val="110000"/>
                </a:lnSpc>
                <a:spcBef>
                  <a:spcPts val="300"/>
                </a:spcBef>
                <a:spcAft>
                  <a:spcPts val="0"/>
                </a:spcAft>
                <a:buClr>
                  <a:srgbClr val="000000"/>
                </a:buClr>
                <a:buSzPts val="1050"/>
                <a:buFont typeface="Arial"/>
                <a:buChar char="•"/>
              </a:pPr>
              <a:r>
                <a:rPr lang="en-US" sz="1100" b="0" i="0" u="none" strike="noStrike" cap="none">
                  <a:solidFill>
                    <a:srgbClr val="000000"/>
                  </a:solidFill>
                  <a:latin typeface="Arial"/>
                  <a:ea typeface="Arial"/>
                  <a:cs typeface="Arial"/>
                  <a:sym typeface="Arial"/>
                </a:rPr>
                <a:t>Οι ασθενείς έχουν σε μεγάλο βαθμό εμπιστοσύνη στην κλινική έρευνα και δείχνουν πρόθυμοι να συμμετάσχουν σε προηγμένες θεραπείες</a:t>
              </a:r>
              <a:endParaRPr sz="1400" b="0" i="0" u="none" strike="noStrike" cap="none">
                <a:solidFill>
                  <a:srgbClr val="000000"/>
                </a:solidFill>
                <a:latin typeface="Arial"/>
                <a:ea typeface="Arial"/>
                <a:cs typeface="Arial"/>
                <a:sym typeface="Arial"/>
              </a:endParaRPr>
            </a:p>
          </p:txBody>
        </p:sp>
        <p:sp>
          <p:nvSpPr>
            <p:cNvPr id="814" name="Google Shape;814;p33"/>
            <p:cNvSpPr/>
            <p:nvPr/>
          </p:nvSpPr>
          <p:spPr>
            <a:xfrm>
              <a:off x="457018" y="2000139"/>
              <a:ext cx="3772800" cy="696960"/>
            </a:xfrm>
            <a:prstGeom prst="rect">
              <a:avLst/>
            </a:prstGeom>
            <a:solidFill>
              <a:srgbClr val="F2F2F2"/>
            </a:solidFill>
            <a:ln>
              <a:noFill/>
            </a:ln>
          </p:spPr>
          <p:txBody>
            <a:bodyPr spcFirstLastPara="1" wrap="square" lIns="91425" tIns="45700" rIns="91425" bIns="45700" anchor="ctr" anchorCtr="0">
              <a:noAutofit/>
            </a:bodyPr>
            <a:lstStyle/>
            <a:p>
              <a:pPr marL="171450" marR="0" lvl="0" indent="-171450" algn="l" rtl="0">
                <a:lnSpc>
                  <a:spcPct val="110000"/>
                </a:lnSpc>
                <a:spcBef>
                  <a:spcPts val="0"/>
                </a:spcBef>
                <a:spcAft>
                  <a:spcPts val="0"/>
                </a:spcAft>
                <a:buClr>
                  <a:srgbClr val="000000"/>
                </a:buClr>
                <a:buSzPts val="1100"/>
                <a:buFont typeface="Arial"/>
                <a:buChar char="•"/>
              </a:pPr>
              <a:r>
                <a:rPr lang="en-US" sz="1100" b="0" i="0" u="none" strike="noStrike" cap="none" dirty="0" err="1">
                  <a:solidFill>
                    <a:srgbClr val="000000"/>
                  </a:solidFill>
                  <a:latin typeface="Arial"/>
                  <a:ea typeface="Arial"/>
                  <a:cs typeface="Arial"/>
                  <a:sym typeface="Arial"/>
                </a:rPr>
                <a:t>Κεντρικο</a:t>
              </a:r>
              <a:r>
                <a:rPr lang="en-US" sz="1100" b="0" i="0" u="none" strike="noStrike" cap="none" dirty="0">
                  <a:solidFill>
                    <a:srgbClr val="000000"/>
                  </a:solidFill>
                  <a:latin typeface="Arial"/>
                  <a:ea typeface="Arial"/>
                  <a:cs typeface="Arial"/>
                  <a:sym typeface="Arial"/>
                </a:rPr>
                <a:t>ποιημένο σύστημα υγείας</a:t>
              </a:r>
              <a:endParaRPr sz="1400" b="0" i="0" u="none" strike="noStrike" cap="none" dirty="0">
                <a:solidFill>
                  <a:srgbClr val="000000"/>
                </a:solidFill>
                <a:latin typeface="Arial"/>
                <a:ea typeface="Arial"/>
                <a:cs typeface="Arial"/>
                <a:sym typeface="Arial"/>
              </a:endParaRPr>
            </a:p>
            <a:p>
              <a:pPr marL="171450" marR="0" lvl="0" indent="-171450" algn="l" rtl="0">
                <a:lnSpc>
                  <a:spcPct val="110000"/>
                </a:lnSpc>
                <a:spcBef>
                  <a:spcPts val="0"/>
                </a:spcBef>
                <a:spcAft>
                  <a:spcPts val="0"/>
                </a:spcAft>
                <a:buClr>
                  <a:srgbClr val="000000"/>
                </a:buClr>
                <a:buSzPts val="1100"/>
                <a:buFont typeface="Arial"/>
                <a:buChar char="•"/>
              </a:pPr>
              <a:r>
                <a:rPr lang="en-US" sz="1100" b="0" i="0" u="none" strike="noStrike" cap="none" dirty="0" err="1">
                  <a:solidFill>
                    <a:srgbClr val="000000"/>
                  </a:solidFill>
                  <a:latin typeface="Arial"/>
                  <a:ea typeface="Arial"/>
                  <a:cs typeface="Arial"/>
                  <a:sym typeface="Arial"/>
                </a:rPr>
                <a:t>Γρήγορη</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δι</a:t>
              </a:r>
              <a:r>
                <a:rPr lang="en-US" sz="1100" b="0" i="0" u="none" strike="noStrike" cap="none" dirty="0">
                  <a:solidFill>
                    <a:srgbClr val="000000"/>
                  </a:solidFill>
                  <a:latin typeface="Arial"/>
                  <a:ea typeface="Arial"/>
                  <a:cs typeface="Arial"/>
                  <a:sym typeface="Arial"/>
                </a:rPr>
                <a:t>αδικασία επιλογής ασθενών</a:t>
              </a:r>
              <a:endParaRPr sz="1400" b="0" i="0" u="none" strike="noStrike" cap="none" dirty="0">
                <a:solidFill>
                  <a:srgbClr val="000000"/>
                </a:solidFill>
                <a:latin typeface="Arial"/>
                <a:ea typeface="Arial"/>
                <a:cs typeface="Arial"/>
                <a:sym typeface="Arial"/>
              </a:endParaRPr>
            </a:p>
          </p:txBody>
        </p:sp>
        <p:sp>
          <p:nvSpPr>
            <p:cNvPr id="815" name="Google Shape;815;p33"/>
            <p:cNvSpPr/>
            <p:nvPr/>
          </p:nvSpPr>
          <p:spPr>
            <a:xfrm>
              <a:off x="4304655" y="2153970"/>
              <a:ext cx="369454" cy="38929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0" i="0" u="none" strike="noStrike" cap="none">
                <a:solidFill>
                  <a:schemeClr val="lt1"/>
                </a:solidFill>
                <a:latin typeface="Arial"/>
                <a:ea typeface="Arial"/>
                <a:cs typeface="Arial"/>
                <a:sym typeface="Arial"/>
              </a:endParaRPr>
            </a:p>
          </p:txBody>
        </p:sp>
      </p:grpSp>
      <p:sp>
        <p:nvSpPr>
          <p:cNvPr id="816" name="Google Shape;816;p33"/>
          <p:cNvSpPr/>
          <p:nvPr/>
        </p:nvSpPr>
        <p:spPr>
          <a:xfrm>
            <a:off x="4773600" y="4986688"/>
            <a:ext cx="3946737" cy="1415732"/>
          </a:xfrm>
          <a:prstGeom prst="wedgeRectCallout">
            <a:avLst>
              <a:gd name="adj1" fmla="val -21618"/>
              <a:gd name="adj2" fmla="val -72930"/>
            </a:avLst>
          </a:prstGeom>
          <a:solidFill>
            <a:srgbClr val="FFD6C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050"/>
              <a:buFont typeface="Arial"/>
              <a:buChar char="•"/>
            </a:pPr>
            <a:r>
              <a:rPr lang="en-US" sz="1050" b="0" i="1" u="none" strike="noStrike" cap="none">
                <a:solidFill>
                  <a:schemeClr val="dk1"/>
                </a:solidFill>
                <a:latin typeface="Arial"/>
                <a:ea typeface="Arial"/>
                <a:cs typeface="Arial"/>
                <a:sym typeface="Arial"/>
              </a:rPr>
              <a:t>Η Ουγγαρία κατέχει τη 10</a:t>
            </a:r>
            <a:r>
              <a:rPr lang="en-US" sz="1050" b="0" i="1" u="none" strike="noStrike" cap="none" baseline="30000">
                <a:solidFill>
                  <a:schemeClr val="dk1"/>
                </a:solidFill>
                <a:latin typeface="Arial"/>
                <a:ea typeface="Arial"/>
                <a:cs typeface="Arial"/>
                <a:sym typeface="Arial"/>
              </a:rPr>
              <a:t>η</a:t>
            </a:r>
            <a:r>
              <a:rPr lang="en-US" sz="1050" b="0" i="1" u="none" strike="noStrike" cap="none">
                <a:solidFill>
                  <a:schemeClr val="dk1"/>
                </a:solidFill>
                <a:latin typeface="Arial"/>
                <a:ea typeface="Arial"/>
                <a:cs typeface="Arial"/>
                <a:sym typeface="Arial"/>
              </a:rPr>
              <a:t> θέση όσον αφορά τον αριθμό Κ</a:t>
            </a:r>
            <a:r>
              <a:rPr lang="en-US" sz="1050" i="1">
                <a:solidFill>
                  <a:schemeClr val="dk1"/>
                </a:solidFill>
              </a:rPr>
              <a:t>Μ</a:t>
            </a:r>
            <a:r>
              <a:rPr lang="en-US" sz="1050" b="0" i="1" u="none" strike="noStrike" cap="none">
                <a:solidFill>
                  <a:schemeClr val="dk1"/>
                </a:solidFill>
                <a:latin typeface="Arial"/>
                <a:ea typeface="Arial"/>
                <a:cs typeface="Arial"/>
                <a:sym typeface="Arial"/>
              </a:rPr>
              <a:t> που πραγματοποιεί και την 4</a:t>
            </a:r>
            <a:r>
              <a:rPr lang="en-US" sz="1050" b="0" i="1" u="none" strike="noStrike" cap="none" baseline="30000">
                <a:solidFill>
                  <a:schemeClr val="dk1"/>
                </a:solidFill>
                <a:latin typeface="Arial"/>
                <a:ea typeface="Arial"/>
                <a:cs typeface="Arial"/>
                <a:sym typeface="Arial"/>
              </a:rPr>
              <a:t>η</a:t>
            </a:r>
            <a:r>
              <a:rPr lang="en-US" sz="1050" b="0" i="1" u="none" strike="noStrike" cap="none">
                <a:solidFill>
                  <a:schemeClr val="dk1"/>
                </a:solidFill>
                <a:latin typeface="Arial"/>
                <a:ea typeface="Arial"/>
                <a:cs typeface="Arial"/>
                <a:sym typeface="Arial"/>
              </a:rPr>
              <a:t> θέση όσον αφορά την συμμετοχή και πρόσβαση ασθενών ανά κάτοικο (στην Ευρώπη)</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1" u="none" strike="noStrike" cap="none">
                <a:solidFill>
                  <a:srgbClr val="000000"/>
                </a:solidFill>
                <a:latin typeface="Arial"/>
                <a:ea typeface="Arial"/>
                <a:cs typeface="Arial"/>
                <a:sym typeface="Arial"/>
              </a:rPr>
              <a:t>Η Roche έχει επιλέξει την Ουγγαρία ως στρατηγικό προορισμό για την ερευνητική της δραστηριότητα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1" u="none" strike="noStrike" cap="none">
                <a:solidFill>
                  <a:srgbClr val="000000"/>
                </a:solidFill>
                <a:latin typeface="Arial"/>
                <a:ea typeface="Arial"/>
                <a:cs typeface="Arial"/>
                <a:sym typeface="Arial"/>
              </a:rPr>
              <a:t>Η Ουγγαρία έχει δημιουργήσει το OGYEI, το ερευνητικό ινστιτούτο της χώρας</a:t>
            </a:r>
            <a:endParaRPr sz="1400" b="0" i="0" u="none" strike="noStrike" cap="none">
              <a:solidFill>
                <a:srgbClr val="000000"/>
              </a:solidFill>
              <a:latin typeface="Arial"/>
              <a:ea typeface="Arial"/>
              <a:cs typeface="Arial"/>
              <a:sym typeface="Arial"/>
            </a:endParaRPr>
          </a:p>
        </p:txBody>
      </p:sp>
      <p:sp>
        <p:nvSpPr>
          <p:cNvPr id="20" name="Google Shape;771;p20">
            <a:extLst>
              <a:ext uri="{FF2B5EF4-FFF2-40B4-BE49-F238E27FC236}">
                <a16:creationId xmlns:a16="http://schemas.microsoft.com/office/drawing/2014/main" id="{26C3A2A0-2F69-4494-866A-BA6B3282968E}"/>
              </a:ext>
            </a:extLst>
          </p:cNvPr>
          <p:cNvSpPr/>
          <p:nvPr/>
        </p:nvSpPr>
        <p:spPr>
          <a:xfrm>
            <a:off x="4712856" y="1177975"/>
            <a:ext cx="21609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Αποτελέσματα</a:t>
            </a:r>
            <a:endParaRPr sz="1100" b="1" i="0" u="none" strike="noStrike" cap="none">
              <a:solidFill>
                <a:schemeClr val="dk1"/>
              </a:solidFill>
              <a:latin typeface="Arial"/>
              <a:ea typeface="Arial"/>
              <a:cs typeface="Arial"/>
              <a:sym typeface="Arial"/>
            </a:endParaRPr>
          </a:p>
        </p:txBody>
      </p:sp>
      <p:sp>
        <p:nvSpPr>
          <p:cNvPr id="21" name="Google Shape;772;p20">
            <a:extLst>
              <a:ext uri="{FF2B5EF4-FFF2-40B4-BE49-F238E27FC236}">
                <a16:creationId xmlns:a16="http://schemas.microsoft.com/office/drawing/2014/main" id="{96DDA9E8-77DC-4A2C-BB72-3B7591A36745}"/>
              </a:ext>
            </a:extLst>
          </p:cNvPr>
          <p:cNvSpPr/>
          <p:nvPr/>
        </p:nvSpPr>
        <p:spPr>
          <a:xfrm>
            <a:off x="457200" y="1177975"/>
            <a:ext cx="28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Πρωτοβουλίες</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36D4DF-589D-4CDC-9D8C-992AE918AC31}"/>
              </a:ext>
            </a:extLst>
          </p:cNvPr>
          <p:cNvGraphicFramePr>
            <a:graphicFrameLocks noChangeAspect="1"/>
          </p:cNvGraphicFramePr>
          <p:nvPr>
            <p:custDataLst>
              <p:tags r:id="rId2"/>
            </p:custDataLst>
            <p:extLst>
              <p:ext uri="{D42A27DB-BD31-4B8C-83A1-F6EECF244321}">
                <p14:modId xmlns:p14="http://schemas.microsoft.com/office/powerpoint/2010/main" val="2820442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10" imgW="395" imgH="396" progId="TCLayout.ActiveDocument.1">
                  <p:embed/>
                </p:oleObj>
              </mc:Choice>
              <mc:Fallback>
                <p:oleObj name="think-cell Slide" r:id="rId10" imgW="395" imgH="396" progId="TCLayout.ActiveDocument.1">
                  <p:embed/>
                  <p:pic>
                    <p:nvPicPr>
                      <p:cNvPr id="4" name="Object 3" hidden="1">
                        <a:extLst>
                          <a:ext uri="{FF2B5EF4-FFF2-40B4-BE49-F238E27FC236}">
                            <a16:creationId xmlns:a16="http://schemas.microsoft.com/office/drawing/2014/main" id="{7C36D4DF-589D-4CDC-9D8C-992AE918AC3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17" name="Google Shape;217;p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dirty="0" err="1"/>
              <a:t>Περιεχόμεν</a:t>
            </a:r>
            <a:r>
              <a:rPr lang="en-US" dirty="0"/>
              <a:t>α</a:t>
            </a:r>
            <a:endParaRPr dirty="0"/>
          </a:p>
        </p:txBody>
      </p:sp>
      <p:sp>
        <p:nvSpPr>
          <p:cNvPr id="13" name="Google Shape;11;p67">
            <a:hlinkClick r:id="rId12" action="ppaction://hlinksldjump"/>
            <a:extLst>
              <a:ext uri="{FF2B5EF4-FFF2-40B4-BE49-F238E27FC236}">
                <a16:creationId xmlns:a16="http://schemas.microsoft.com/office/drawing/2014/main" id="{5B210108-F05B-4B6A-8C5B-C553AB009637}"/>
              </a:ext>
            </a:extLst>
          </p:cNvPr>
          <p:cNvSpPr txBox="1">
            <a:spLocks noGrp="1"/>
          </p:cNvSpPr>
          <p:nvPr>
            <p:custDataLst>
              <p:tags r:id="rId3"/>
            </p:custDataLst>
          </p:nvPr>
        </p:nvSpPr>
        <p:spPr bwMode="auto">
          <a:xfrm>
            <a:off x="1212850" y="1703388"/>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dirty="0">
                <a:solidFill>
                  <a:schemeClr val="tx1"/>
                </a:solidFill>
              </a:rPr>
              <a:t>Υφιστάμενη κατάσταση των Κλινικών Μελετών</a:t>
            </a:r>
          </a:p>
        </p:txBody>
      </p:sp>
      <p:sp>
        <p:nvSpPr>
          <p:cNvPr id="14" name="Google Shape;11;p67">
            <a:hlinkClick r:id="rId13" action="ppaction://hlinksldjump"/>
            <a:extLst>
              <a:ext uri="{FF2B5EF4-FFF2-40B4-BE49-F238E27FC236}">
                <a16:creationId xmlns:a16="http://schemas.microsoft.com/office/drawing/2014/main" id="{740F0929-0ED0-4B82-ACA6-BEA77B659F4D}"/>
              </a:ext>
            </a:extLst>
          </p:cNvPr>
          <p:cNvSpPr txBox="1">
            <a:spLocks noGrp="1"/>
          </p:cNvSpPr>
          <p:nvPr>
            <p:custDataLst>
              <p:tags r:id="rId4"/>
            </p:custDataLst>
          </p:nvPr>
        </p:nvSpPr>
        <p:spPr bwMode="auto">
          <a:xfrm>
            <a:off x="1212850" y="2303463"/>
            <a:ext cx="6821488" cy="601663"/>
          </a:xfrm>
          <a:prstGeom prst="rect">
            <a:avLst/>
          </a:prstGeom>
          <a:solidFill>
            <a:srgbClr val="DEDEDE"/>
          </a:solidFill>
          <a:ln w="38100" algn="ctr">
            <a:solidFill>
              <a:schemeClr val="bg1"/>
            </a:solidFill>
          </a:ln>
          <a:effectLst/>
        </p:spPr>
        <p:txBody>
          <a:bodyPr spcFirstLastPara="1" vert="horz" wrap="none" lIns="71438" tIns="195263"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Προτάσεις</a:t>
            </a:r>
            <a:endParaRPr lang="el-GR" dirty="0">
              <a:solidFill>
                <a:schemeClr val="tx1"/>
              </a:solidFill>
            </a:endParaRPr>
          </a:p>
        </p:txBody>
      </p:sp>
      <p:sp>
        <p:nvSpPr>
          <p:cNvPr id="11" name="Google Shape;11;p67">
            <a:hlinkClick r:id="rId14" action="ppaction://hlinksldjump"/>
            <a:extLst>
              <a:ext uri="{FF2B5EF4-FFF2-40B4-BE49-F238E27FC236}">
                <a16:creationId xmlns:a16="http://schemas.microsoft.com/office/drawing/2014/main" id="{E1E14953-B348-4127-9977-C2F46A7612C1}"/>
              </a:ext>
            </a:extLst>
          </p:cNvPr>
          <p:cNvSpPr txBox="1">
            <a:spLocks noGrp="1"/>
          </p:cNvSpPr>
          <p:nvPr>
            <p:custDataLst>
              <p:tags r:id="rId5"/>
            </p:custDataLst>
          </p:nvPr>
        </p:nvSpPr>
        <p:spPr bwMode="auto">
          <a:xfrm>
            <a:off x="1212850" y="2905125"/>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Η Αξία των Κλινικών Μελετών</a:t>
            </a:r>
            <a:endParaRPr lang="el-GR" dirty="0">
              <a:solidFill>
                <a:schemeClr val="tx1"/>
              </a:solidFill>
            </a:endParaRPr>
          </a:p>
        </p:txBody>
      </p:sp>
      <p:sp>
        <p:nvSpPr>
          <p:cNvPr id="15" name="Google Shape;11;p67">
            <a:hlinkClick r:id="rId15" action="ppaction://hlinksldjump"/>
            <a:extLst>
              <a:ext uri="{FF2B5EF4-FFF2-40B4-BE49-F238E27FC236}">
                <a16:creationId xmlns:a16="http://schemas.microsoft.com/office/drawing/2014/main" id="{B04F7484-5FAB-493F-BD48-6C2C46E4A412}"/>
              </a:ext>
            </a:extLst>
          </p:cNvPr>
          <p:cNvSpPr txBox="1">
            <a:spLocks noGrp="1"/>
          </p:cNvSpPr>
          <p:nvPr>
            <p:custDataLst>
              <p:tags r:id="rId6"/>
            </p:custDataLst>
          </p:nvPr>
        </p:nvSpPr>
        <p:spPr bwMode="auto">
          <a:xfrm>
            <a:off x="1212850" y="3505200"/>
            <a:ext cx="6821488" cy="601663"/>
          </a:xfrm>
          <a:prstGeom prst="rect">
            <a:avLst/>
          </a:prstGeom>
          <a:solidFill>
            <a:srgbClr val="DEDEDE"/>
          </a:solidFill>
          <a:ln w="38100" algn="ctr">
            <a:solidFill>
              <a:schemeClr val="bg1"/>
            </a:solidFill>
          </a:ln>
          <a:effectLst/>
        </p:spPr>
        <p:txBody>
          <a:bodyPr spcFirstLastPara="1" vert="horz" wrap="none" lIns="71438" tIns="193675" rIns="0" bIns="195263"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Α: Ευρωπαϊκές «καλές πρακτικές»</a:t>
            </a:r>
            <a:endParaRPr lang="el-GR" dirty="0">
              <a:solidFill>
                <a:schemeClr val="tx1"/>
              </a:solidFill>
            </a:endParaRPr>
          </a:p>
        </p:txBody>
      </p:sp>
      <p:sp>
        <p:nvSpPr>
          <p:cNvPr id="10" name="Google Shape;11;p67">
            <a:extLst>
              <a:ext uri="{FF2B5EF4-FFF2-40B4-BE49-F238E27FC236}">
                <a16:creationId xmlns:a16="http://schemas.microsoft.com/office/drawing/2014/main" id="{508FA902-5AD5-422E-B804-019CBA0146F1}"/>
              </a:ext>
            </a:extLst>
          </p:cNvPr>
          <p:cNvSpPr txBox="1">
            <a:spLocks noGrp="1"/>
          </p:cNvSpPr>
          <p:nvPr>
            <p:custDataLst>
              <p:tags r:id="rId7"/>
            </p:custDataLst>
          </p:nvPr>
        </p:nvSpPr>
        <p:spPr bwMode="auto">
          <a:xfrm>
            <a:off x="1212850" y="4106864"/>
            <a:ext cx="6821488" cy="600075"/>
          </a:xfrm>
          <a:prstGeom prst="rect">
            <a:avLst/>
          </a:prstGeom>
          <a:solidFill>
            <a:srgbClr val="404040"/>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b="1" dirty="0">
                <a:solidFill>
                  <a:schemeClr val="bg1"/>
                </a:solidFill>
              </a:rPr>
              <a:t>Παράρτημα Β: Ευρωπαϊκά παραδείγματα</a:t>
            </a:r>
          </a:p>
        </p:txBody>
      </p:sp>
    </p:spTree>
    <p:extLst>
      <p:ext uri="{BB962C8B-B14F-4D97-AF65-F5344CB8AC3E}">
        <p14:creationId xmlns:p14="http://schemas.microsoft.com/office/powerpoint/2010/main" val="63439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41"/>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a:t>Η ιστοσελίδα του «Atrium» της Δανίας με διαδικτυακά μαθήματα</a:t>
            </a:r>
            <a:endParaRPr/>
          </a:p>
        </p:txBody>
      </p:sp>
      <p:sp>
        <p:nvSpPr>
          <p:cNvPr id="831" name="Google Shape;831;p41"/>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29</a:t>
            </a:fld>
            <a:endParaRPr/>
          </a:p>
        </p:txBody>
      </p:sp>
      <p:pic>
        <p:nvPicPr>
          <p:cNvPr id="832" name="Google Shape;832;p41"/>
          <p:cNvPicPr preferRelativeResize="0"/>
          <p:nvPr/>
        </p:nvPicPr>
        <p:blipFill rotWithShape="1">
          <a:blip r:embed="rId3">
            <a:alphaModFix/>
          </a:blip>
          <a:srcRect/>
          <a:stretch/>
        </p:blipFill>
        <p:spPr>
          <a:xfrm>
            <a:off x="415636" y="1703711"/>
            <a:ext cx="8312728" cy="37857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36D4DF-589D-4CDC-9D8C-992AE918AC31}"/>
              </a:ext>
            </a:extLst>
          </p:cNvPr>
          <p:cNvGraphicFramePr>
            <a:graphicFrameLocks noChangeAspect="1"/>
          </p:cNvGraphicFramePr>
          <p:nvPr>
            <p:custDataLst>
              <p:tags r:id="rId2"/>
            </p:custDataLst>
            <p:extLst>
              <p:ext uri="{D42A27DB-BD31-4B8C-83A1-F6EECF244321}">
                <p14:modId xmlns:p14="http://schemas.microsoft.com/office/powerpoint/2010/main" val="767861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10" imgW="395" imgH="396" progId="TCLayout.ActiveDocument.1">
                  <p:embed/>
                </p:oleObj>
              </mc:Choice>
              <mc:Fallback>
                <p:oleObj name="think-cell Slide" r:id="rId10" imgW="395" imgH="396" progId="TCLayout.ActiveDocument.1">
                  <p:embed/>
                  <p:pic>
                    <p:nvPicPr>
                      <p:cNvPr id="4" name="Object 3" hidden="1">
                        <a:extLst>
                          <a:ext uri="{FF2B5EF4-FFF2-40B4-BE49-F238E27FC236}">
                            <a16:creationId xmlns:a16="http://schemas.microsoft.com/office/drawing/2014/main" id="{7C36D4DF-589D-4CDC-9D8C-992AE918AC3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17" name="Google Shape;217;p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dirty="0" err="1"/>
              <a:t>Περιεχόμεν</a:t>
            </a:r>
            <a:r>
              <a:rPr lang="en-US" dirty="0"/>
              <a:t>α</a:t>
            </a:r>
            <a:endParaRPr dirty="0"/>
          </a:p>
        </p:txBody>
      </p:sp>
      <p:sp>
        <p:nvSpPr>
          <p:cNvPr id="10" name="Google Shape;11;p67">
            <a:extLst>
              <a:ext uri="{FF2B5EF4-FFF2-40B4-BE49-F238E27FC236}">
                <a16:creationId xmlns:a16="http://schemas.microsoft.com/office/drawing/2014/main" id="{508FA902-5AD5-422E-B804-019CBA0146F1}"/>
              </a:ext>
            </a:extLst>
          </p:cNvPr>
          <p:cNvSpPr txBox="1">
            <a:spLocks noGrp="1"/>
          </p:cNvSpPr>
          <p:nvPr>
            <p:custDataLst>
              <p:tags r:id="rId3"/>
            </p:custDataLst>
          </p:nvPr>
        </p:nvSpPr>
        <p:spPr bwMode="auto">
          <a:xfrm>
            <a:off x="1212850" y="1703388"/>
            <a:ext cx="6821488" cy="600075"/>
          </a:xfrm>
          <a:prstGeom prst="rect">
            <a:avLst/>
          </a:prstGeom>
          <a:solidFill>
            <a:srgbClr val="404040"/>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b="1" dirty="0">
                <a:solidFill>
                  <a:schemeClr val="bg1"/>
                </a:solidFill>
              </a:rPr>
              <a:t>Υφιστάμενη κατάσταση των Κλινικών Μελετών</a:t>
            </a:r>
          </a:p>
        </p:txBody>
      </p:sp>
      <p:sp>
        <p:nvSpPr>
          <p:cNvPr id="15" name="Google Shape;11;p67">
            <a:hlinkClick r:id="rId12" action="ppaction://hlinksldjump"/>
            <a:extLst>
              <a:ext uri="{FF2B5EF4-FFF2-40B4-BE49-F238E27FC236}">
                <a16:creationId xmlns:a16="http://schemas.microsoft.com/office/drawing/2014/main" id="{1654CAFA-B0D3-4CC2-B7CC-94E06910386F}"/>
              </a:ext>
            </a:extLst>
          </p:cNvPr>
          <p:cNvSpPr txBox="1">
            <a:spLocks noGrp="1"/>
          </p:cNvSpPr>
          <p:nvPr>
            <p:custDataLst>
              <p:tags r:id="rId4"/>
            </p:custDataLst>
          </p:nvPr>
        </p:nvSpPr>
        <p:spPr bwMode="auto">
          <a:xfrm>
            <a:off x="1212850" y="2303463"/>
            <a:ext cx="6821488" cy="601663"/>
          </a:xfrm>
          <a:prstGeom prst="rect">
            <a:avLst/>
          </a:prstGeom>
          <a:solidFill>
            <a:srgbClr val="DEDEDE"/>
          </a:solidFill>
          <a:ln w="38100" algn="ctr">
            <a:solidFill>
              <a:schemeClr val="bg1"/>
            </a:solidFill>
          </a:ln>
          <a:effectLst/>
        </p:spPr>
        <p:txBody>
          <a:bodyPr spcFirstLastPara="1" vert="horz" wrap="none" lIns="71438" tIns="195263"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Προτάσεις</a:t>
            </a:r>
            <a:endParaRPr lang="el-GR" dirty="0">
              <a:solidFill>
                <a:schemeClr val="tx1"/>
              </a:solidFill>
            </a:endParaRPr>
          </a:p>
        </p:txBody>
      </p:sp>
      <p:sp>
        <p:nvSpPr>
          <p:cNvPr id="11" name="Google Shape;11;p67">
            <a:hlinkClick r:id="rId13" action="ppaction://hlinksldjump"/>
            <a:extLst>
              <a:ext uri="{FF2B5EF4-FFF2-40B4-BE49-F238E27FC236}">
                <a16:creationId xmlns:a16="http://schemas.microsoft.com/office/drawing/2014/main" id="{91D25B32-30CF-4039-BEFC-F8E4014A4157}"/>
              </a:ext>
            </a:extLst>
          </p:cNvPr>
          <p:cNvSpPr txBox="1">
            <a:spLocks noGrp="1"/>
          </p:cNvSpPr>
          <p:nvPr>
            <p:custDataLst>
              <p:tags r:id="rId5"/>
            </p:custDataLst>
          </p:nvPr>
        </p:nvSpPr>
        <p:spPr bwMode="auto">
          <a:xfrm>
            <a:off x="1212850" y="2905125"/>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Η Αξία των Κλινικών Μελετών</a:t>
            </a:r>
            <a:endParaRPr lang="el-GR" dirty="0">
              <a:solidFill>
                <a:schemeClr val="tx1"/>
              </a:solidFill>
            </a:endParaRPr>
          </a:p>
        </p:txBody>
      </p:sp>
      <p:sp>
        <p:nvSpPr>
          <p:cNvPr id="17" name="Google Shape;11;p67">
            <a:hlinkClick r:id="rId14" action="ppaction://hlinksldjump"/>
            <a:extLst>
              <a:ext uri="{FF2B5EF4-FFF2-40B4-BE49-F238E27FC236}">
                <a16:creationId xmlns:a16="http://schemas.microsoft.com/office/drawing/2014/main" id="{D2EE82E6-FEC6-46E0-B29E-21B633098018}"/>
              </a:ext>
            </a:extLst>
          </p:cNvPr>
          <p:cNvSpPr txBox="1">
            <a:spLocks noGrp="1"/>
          </p:cNvSpPr>
          <p:nvPr>
            <p:custDataLst>
              <p:tags r:id="rId6"/>
            </p:custDataLst>
          </p:nvPr>
        </p:nvSpPr>
        <p:spPr bwMode="auto">
          <a:xfrm>
            <a:off x="1212850" y="3505200"/>
            <a:ext cx="6821488" cy="601663"/>
          </a:xfrm>
          <a:prstGeom prst="rect">
            <a:avLst/>
          </a:prstGeom>
          <a:solidFill>
            <a:srgbClr val="DEDEDE"/>
          </a:solidFill>
          <a:ln w="38100" algn="ctr">
            <a:solidFill>
              <a:schemeClr val="bg1"/>
            </a:solidFill>
          </a:ln>
          <a:effectLst/>
        </p:spPr>
        <p:txBody>
          <a:bodyPr spcFirstLastPara="1" vert="horz" wrap="none" lIns="71438" tIns="193675" rIns="0" bIns="195263"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Α: Ευρωπαϊκές «καλές πρακτικές»</a:t>
            </a:r>
            <a:endParaRPr lang="el-GR" dirty="0">
              <a:solidFill>
                <a:schemeClr val="tx1"/>
              </a:solidFill>
            </a:endParaRPr>
          </a:p>
        </p:txBody>
      </p:sp>
      <p:sp>
        <p:nvSpPr>
          <p:cNvPr id="21" name="Google Shape;11;p67">
            <a:hlinkClick r:id="rId15" action="ppaction://hlinksldjump"/>
            <a:extLst>
              <a:ext uri="{FF2B5EF4-FFF2-40B4-BE49-F238E27FC236}">
                <a16:creationId xmlns:a16="http://schemas.microsoft.com/office/drawing/2014/main" id="{ECEA70BD-1FBF-43BE-92E0-198622E25518}"/>
              </a:ext>
            </a:extLst>
          </p:cNvPr>
          <p:cNvSpPr txBox="1">
            <a:spLocks noGrp="1"/>
          </p:cNvSpPr>
          <p:nvPr>
            <p:custDataLst>
              <p:tags r:id="rId7"/>
            </p:custDataLst>
          </p:nvPr>
        </p:nvSpPr>
        <p:spPr bwMode="auto">
          <a:xfrm>
            <a:off x="1212850" y="4106864"/>
            <a:ext cx="6821488" cy="600075"/>
          </a:xfrm>
          <a:prstGeom prst="rect">
            <a:avLst/>
          </a:prstGeom>
          <a:solidFill>
            <a:srgbClr val="DEDEDE"/>
          </a:solidFill>
          <a:ln w="38100" algn="ctr">
            <a:solidFill>
              <a:schemeClr val="bg1"/>
            </a:solidFill>
          </a:ln>
          <a:effectLst/>
        </p:spPr>
        <p:txBody>
          <a:bodyPr spcFirstLastPara="1" vert="horz" wrap="none" lIns="71438" tIns="193675" rIns="0" bIns="193675"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l-GR">
                <a:solidFill>
                  <a:schemeClr val="tx1"/>
                </a:solidFill>
              </a:rPr>
              <a:t>Παράρτημα Β: Ευρωπαϊκά παραδείγματα</a:t>
            </a:r>
            <a:endParaRPr lang="el-GR" dirty="0">
              <a:solidFill>
                <a:schemeClr val="tx1"/>
              </a:solidFill>
            </a:endParaRPr>
          </a:p>
        </p:txBody>
      </p:sp>
    </p:spTree>
    <p:extLst>
      <p:ext uri="{BB962C8B-B14F-4D97-AF65-F5344CB8AC3E}">
        <p14:creationId xmlns:p14="http://schemas.microsoft.com/office/powerpoint/2010/main" val="411076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835A9DB-C30C-4916-AE25-D60E8DE06A5B}"/>
              </a:ext>
            </a:extLst>
          </p:cNvPr>
          <p:cNvGraphicFramePr>
            <a:graphicFrameLocks noChangeAspect="1"/>
          </p:cNvGraphicFramePr>
          <p:nvPr>
            <p:custDataLst>
              <p:tags r:id="rId2"/>
            </p:custDataLst>
            <p:extLst>
              <p:ext uri="{D42A27DB-BD31-4B8C-83A1-F6EECF244321}">
                <p14:modId xmlns:p14="http://schemas.microsoft.com/office/powerpoint/2010/main" val="2030101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37" name="Google Shape;837;p43"/>
          <p:cNvSpPr txBox="1">
            <a:spLocks noGrp="1"/>
          </p:cNvSpPr>
          <p:nvPr>
            <p:ph type="title"/>
          </p:nvPr>
        </p:nvSpPr>
        <p:spPr/>
        <p:txBody>
          <a:bodyPr/>
          <a:lstStyle/>
          <a:p>
            <a:pPr lvl="0"/>
            <a:r>
              <a:rPr lang="el-GR" dirty="0"/>
              <a:t>Η </a:t>
            </a:r>
            <a:r>
              <a:rPr lang="el-GR" dirty="0" err="1"/>
              <a:t>ιστοσελίδ</a:t>
            </a:r>
            <a:r>
              <a:rPr lang="el-GR" dirty="0"/>
              <a:t>α του «Trial Nation», την one-stop shop υπηρεσία σχετικά με τις Κλινικές Μελέτες στη Δανία</a:t>
            </a:r>
          </a:p>
        </p:txBody>
      </p:sp>
      <p:sp>
        <p:nvSpPr>
          <p:cNvPr id="838" name="Google Shape;838;p43"/>
          <p:cNvSpPr txBox="1">
            <a:spLocks noGrp="1"/>
          </p:cNvSpPr>
          <p:nvPr>
            <p:ph type="sldNum" idx="12"/>
          </p:nvPr>
        </p:nvSpPr>
        <p:spPr/>
        <p:txBody>
          <a:bodyPr/>
          <a:lstStyle/>
          <a:p>
            <a:pPr lvl="0"/>
            <a:fld id="{00000000-1234-1234-1234-123412341234}" type="slidenum">
              <a:rPr lang="en-US"/>
              <a:pPr lvl="0"/>
              <a:t>30</a:t>
            </a:fld>
            <a:endParaRPr lang="en-US"/>
          </a:p>
        </p:txBody>
      </p:sp>
      <p:sp>
        <p:nvSpPr>
          <p:cNvPr id="6" name="Text Placeholder 5">
            <a:extLst>
              <a:ext uri="{FF2B5EF4-FFF2-40B4-BE49-F238E27FC236}">
                <a16:creationId xmlns:a16="http://schemas.microsoft.com/office/drawing/2014/main" id="{6335DD65-9AE5-40A6-80FC-6403420041C1}"/>
              </a:ext>
            </a:extLst>
          </p:cNvPr>
          <p:cNvSpPr>
            <a:spLocks noGrp="1"/>
          </p:cNvSpPr>
          <p:nvPr>
            <p:ph type="body" idx="3"/>
          </p:nvPr>
        </p:nvSpPr>
        <p:spPr/>
        <p:txBody>
          <a:bodyPr/>
          <a:lstStyle/>
          <a:p>
            <a:endParaRPr lang="el-GR"/>
          </a:p>
        </p:txBody>
      </p:sp>
      <p:pic>
        <p:nvPicPr>
          <p:cNvPr id="839" name="Google Shape;839;p43"/>
          <p:cNvPicPr preferRelativeResize="0"/>
          <p:nvPr/>
        </p:nvPicPr>
        <p:blipFill rotWithShape="1">
          <a:blip r:embed="rId7">
            <a:alphaModFix/>
          </a:blip>
          <a:srcRect/>
          <a:stretch/>
        </p:blipFill>
        <p:spPr>
          <a:xfrm>
            <a:off x="336970" y="1101632"/>
            <a:ext cx="3349419" cy="5339293"/>
          </a:xfrm>
          <a:prstGeom prst="rect">
            <a:avLst/>
          </a:prstGeom>
          <a:noFill/>
          <a:ln>
            <a:noFill/>
          </a:ln>
        </p:spPr>
      </p:pic>
      <p:pic>
        <p:nvPicPr>
          <p:cNvPr id="840" name="Google Shape;840;p43"/>
          <p:cNvPicPr preferRelativeResize="0"/>
          <p:nvPr/>
        </p:nvPicPr>
        <p:blipFill rotWithShape="1">
          <a:blip r:embed="rId8">
            <a:alphaModFix/>
          </a:blip>
          <a:srcRect/>
          <a:stretch/>
        </p:blipFill>
        <p:spPr>
          <a:xfrm>
            <a:off x="3361269" y="1602842"/>
            <a:ext cx="3590095" cy="3519237"/>
          </a:xfrm>
          <a:prstGeom prst="rect">
            <a:avLst/>
          </a:prstGeom>
          <a:noFill/>
          <a:ln>
            <a:noFill/>
          </a:ln>
        </p:spPr>
      </p:pic>
      <p:pic>
        <p:nvPicPr>
          <p:cNvPr id="841" name="Google Shape;841;p43"/>
          <p:cNvPicPr preferRelativeResize="0"/>
          <p:nvPr/>
        </p:nvPicPr>
        <p:blipFill rotWithShape="1">
          <a:blip r:embed="rId9">
            <a:alphaModFix/>
          </a:blip>
          <a:srcRect l="1219" t="492"/>
          <a:stretch/>
        </p:blipFill>
        <p:spPr>
          <a:xfrm>
            <a:off x="4489450" y="3984858"/>
            <a:ext cx="4007461" cy="25437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4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ιστοσελίδα του «famhp» στο Βέλγιο, όπου αξιολογούνται και εγκρίνονται οι αιτήσεις για Κλινικές Μελέτες φαρμάκων</a:t>
            </a:r>
            <a:endParaRPr/>
          </a:p>
        </p:txBody>
      </p:sp>
      <p:sp>
        <p:nvSpPr>
          <p:cNvPr id="847" name="Google Shape;847;p44"/>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31</a:t>
            </a:fld>
            <a:endParaRPr/>
          </a:p>
        </p:txBody>
      </p:sp>
      <p:pic>
        <p:nvPicPr>
          <p:cNvPr id="848" name="Google Shape;848;p44"/>
          <p:cNvPicPr preferRelativeResize="0"/>
          <p:nvPr/>
        </p:nvPicPr>
        <p:blipFill rotWithShape="1">
          <a:blip r:embed="rId3">
            <a:alphaModFix/>
          </a:blip>
          <a:srcRect/>
          <a:stretch/>
        </p:blipFill>
        <p:spPr>
          <a:xfrm>
            <a:off x="456789" y="1567256"/>
            <a:ext cx="8230423" cy="2225072"/>
          </a:xfrm>
          <a:prstGeom prst="rect">
            <a:avLst/>
          </a:prstGeom>
          <a:noFill/>
          <a:ln w="9525" cap="flat" cmpd="sng">
            <a:solidFill>
              <a:srgbClr val="7F7F7F"/>
            </a:solidFill>
            <a:prstDash val="solid"/>
            <a:round/>
            <a:headEnd type="none" w="sm" len="sm"/>
            <a:tailEnd type="none" w="sm" len="sm"/>
          </a:ln>
        </p:spPr>
      </p:pic>
      <p:pic>
        <p:nvPicPr>
          <p:cNvPr id="849" name="Google Shape;849;p44"/>
          <p:cNvPicPr preferRelativeResize="0"/>
          <p:nvPr/>
        </p:nvPicPr>
        <p:blipFill rotWithShape="1">
          <a:blip r:embed="rId4">
            <a:alphaModFix/>
          </a:blip>
          <a:srcRect l="4544" r="4544"/>
          <a:stretch/>
        </p:blipFill>
        <p:spPr>
          <a:xfrm>
            <a:off x="456788" y="3947890"/>
            <a:ext cx="8230423" cy="2140978"/>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6"/>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ιστοσελίδα του «ECCRT» με εκπαιδευτικά σεμινάρια στο Βέλγιο (1/3)</a:t>
            </a:r>
            <a:endParaRPr/>
          </a:p>
        </p:txBody>
      </p:sp>
      <p:sp>
        <p:nvSpPr>
          <p:cNvPr id="855" name="Google Shape;855;p36"/>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32</a:t>
            </a:fld>
            <a:endParaRPr/>
          </a:p>
        </p:txBody>
      </p:sp>
      <p:pic>
        <p:nvPicPr>
          <p:cNvPr id="856" name="Google Shape;856;p36"/>
          <p:cNvPicPr preferRelativeResize="0"/>
          <p:nvPr/>
        </p:nvPicPr>
        <p:blipFill rotWithShape="1">
          <a:blip r:embed="rId3">
            <a:alphaModFix/>
          </a:blip>
          <a:srcRect/>
          <a:stretch/>
        </p:blipFill>
        <p:spPr>
          <a:xfrm>
            <a:off x="793488" y="1043901"/>
            <a:ext cx="7557025" cy="49459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38"/>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ιστοσελίδα του «ECCRT» με εκπαιδευτικά σεμινάρια στο Βέλγιο (2/3)</a:t>
            </a:r>
            <a:endParaRPr/>
          </a:p>
        </p:txBody>
      </p:sp>
      <p:sp>
        <p:nvSpPr>
          <p:cNvPr id="862" name="Google Shape;862;p38"/>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33</a:t>
            </a:fld>
            <a:endParaRPr/>
          </a:p>
        </p:txBody>
      </p:sp>
      <p:pic>
        <p:nvPicPr>
          <p:cNvPr id="863" name="Google Shape;863;p38"/>
          <p:cNvPicPr preferRelativeResize="0"/>
          <p:nvPr/>
        </p:nvPicPr>
        <p:blipFill rotWithShape="1">
          <a:blip r:embed="rId3">
            <a:alphaModFix/>
          </a:blip>
          <a:srcRect/>
          <a:stretch/>
        </p:blipFill>
        <p:spPr>
          <a:xfrm>
            <a:off x="793488" y="1043901"/>
            <a:ext cx="7557025" cy="51402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39"/>
          <p:cNvSpPr txBox="1">
            <a:spLocks noGrp="1"/>
          </p:cNvSpPr>
          <p:nvPr>
            <p:ph type="body" idx="1"/>
          </p:nvPr>
        </p:nvSpPr>
        <p:spPr>
          <a:xfrm>
            <a:off x="457200" y="1057275"/>
            <a:ext cx="8229600" cy="365125"/>
          </a:xfrm>
          <a:prstGeom prst="rect">
            <a:avLst/>
          </a:prstGeom>
          <a:noFill/>
          <a:ln>
            <a:noFill/>
          </a:ln>
        </p:spPr>
        <p:txBody>
          <a:bodyPr spcFirstLastPara="1" wrap="square" lIns="0" tIns="0" rIns="0" bIns="0" anchor="ctr" anchorCtr="0">
            <a:noAutofit/>
          </a:bodyPr>
          <a:lstStyle/>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869" name="Google Shape;869;p39"/>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ιστοσελίδα του «ECCRT» με εκπαιδευτικά σεμινάρια στο Βέλγιο (3/3)</a:t>
            </a:r>
            <a:endParaRPr/>
          </a:p>
        </p:txBody>
      </p:sp>
      <p:sp>
        <p:nvSpPr>
          <p:cNvPr id="870" name="Google Shape;870;p3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34</a:t>
            </a:fld>
            <a:endParaRPr/>
          </a:p>
        </p:txBody>
      </p:sp>
      <p:pic>
        <p:nvPicPr>
          <p:cNvPr id="871" name="Google Shape;871;p39"/>
          <p:cNvPicPr preferRelativeResize="0"/>
          <p:nvPr/>
        </p:nvPicPr>
        <p:blipFill rotWithShape="1">
          <a:blip r:embed="rId3">
            <a:alphaModFix/>
          </a:blip>
          <a:srcRect/>
          <a:stretch/>
        </p:blipFill>
        <p:spPr>
          <a:xfrm>
            <a:off x="793488" y="1043901"/>
            <a:ext cx="7557025" cy="48732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2"/>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n-US"/>
              <a:t>Η ιστοσελίδα του «OGYEI» της Ουγγαρίας, του ερευνητικού ινστιτούτου της Ουγγαρίας</a:t>
            </a:r>
            <a:endParaRPr/>
          </a:p>
        </p:txBody>
      </p:sp>
      <p:sp>
        <p:nvSpPr>
          <p:cNvPr id="877" name="Google Shape;877;p42"/>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35</a:t>
            </a:fld>
            <a:endParaRPr/>
          </a:p>
        </p:txBody>
      </p:sp>
      <p:pic>
        <p:nvPicPr>
          <p:cNvPr id="878" name="Google Shape;878;p42"/>
          <p:cNvPicPr preferRelativeResize="0"/>
          <p:nvPr/>
        </p:nvPicPr>
        <p:blipFill rotWithShape="1">
          <a:blip r:embed="rId3">
            <a:alphaModFix/>
          </a:blip>
          <a:srcRect l="6776" t="17704" r="7075" b="7037"/>
          <a:stretch/>
        </p:blipFill>
        <p:spPr>
          <a:xfrm>
            <a:off x="239567" y="1738884"/>
            <a:ext cx="8664866" cy="425805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24"/>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Important note</a:t>
            </a:r>
            <a:endParaRPr/>
          </a:p>
        </p:txBody>
      </p:sp>
      <p:sp>
        <p:nvSpPr>
          <p:cNvPr id="884" name="Google Shape;884;p24"/>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36</a:t>
            </a:fld>
            <a:endParaRPr/>
          </a:p>
        </p:txBody>
      </p:sp>
      <p:sp>
        <p:nvSpPr>
          <p:cNvPr id="885" name="Google Shape;885;p24"/>
          <p:cNvSpPr/>
          <p:nvPr/>
        </p:nvSpPr>
        <p:spPr>
          <a:xfrm>
            <a:off x="376576" y="1036326"/>
            <a:ext cx="8229600" cy="498397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This presentation (the “Presentation”) has been prepared by PricewaterhouseCoopers Business Solutions (“PwC”) for the </a:t>
            </a:r>
            <a:r>
              <a:rPr lang="en-US" sz="1100" b="0" i="0" u="none" strike="noStrike" cap="none">
                <a:solidFill>
                  <a:schemeClr val="dk1"/>
                </a:solidFill>
                <a:latin typeface="Arial"/>
                <a:ea typeface="Arial"/>
                <a:cs typeface="Arial"/>
                <a:sym typeface="Arial"/>
              </a:rPr>
              <a:t>Hellenic Association of Pharmaceutical Companies (SfEE)</a:t>
            </a:r>
            <a:r>
              <a:rPr lang="en-US" sz="1100" b="0" i="0" u="none" strike="noStrike" cap="none">
                <a:solidFill>
                  <a:srgbClr val="000000"/>
                </a:solidFill>
                <a:latin typeface="Arial"/>
                <a:ea typeface="Arial"/>
                <a:cs typeface="Arial"/>
                <a:sym typeface="Arial"/>
              </a:rPr>
              <a:t>, is considered draft and serves only as a basis for discussion.</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To the fullest extent permitted by law, PricewaterhouseCoopers Business Solutions S.A. (“PwC”) accepts no duty of care to any third party in connection with the provision of this Presentation and/or any related information or explanation (together, the “Information”). Accordingly, regardless of the form of action, whether in contract, tort (including, without limitation, negligence) or otherwise, and to the extent permitted by applicable law, PwC accepts no liability of any kind to any third party and disclaims all responsibility for the consequences of any third party acting or refraining to act in reliance on the Information. </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information used by PwC in preparing this Presentation has been obtained from a variety of sources as indicated within the Presentation. While our work may have involved analysis of financial information and/or accounting records, it has not included an audit in accordance with generally accepted auditing </a:t>
            </a:r>
            <a:r>
              <a:rPr lang="en-US" sz="1100" b="0" i="0" u="none" strike="noStrike" cap="none">
                <a:solidFill>
                  <a:schemeClr val="dk1"/>
                </a:solidFill>
                <a:latin typeface="Arial"/>
                <a:ea typeface="Arial"/>
                <a:cs typeface="Arial"/>
                <a:sym typeface="Arial"/>
              </a:rPr>
              <a:t>standards. Moreover, except where otherwise stated in the Presentation, we have not subjected in the Presentation to checking or verification procedures.</a:t>
            </a:r>
            <a:endParaRPr sz="11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Our conclusions are based upon the information available as at the date of the Presentation. Economic conditions, market factors and changes in the performance of the business may result in our conclusions becoming quickly outdated and may require updating from time to time or before any major decisions are taken based on the Presentation. </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Our work is not complete and as a result this draft Presentation may not represent our final findings or conclusions. Amongst other things, receiving final comments from management remains outstanding.</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As a result, this draft Presentation should not be relied upon by anyone for any purpose whatsoever.</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62D0F86-D98F-4E33-BA48-405DB4D88241}"/>
              </a:ext>
            </a:extLst>
          </p:cNvPr>
          <p:cNvGraphicFramePr>
            <a:graphicFrameLocks noChangeAspect="1"/>
          </p:cNvGraphicFramePr>
          <p:nvPr>
            <p:custDataLst>
              <p:tags r:id="rId2"/>
            </p:custDataLst>
            <p:extLst>
              <p:ext uri="{D42A27DB-BD31-4B8C-83A1-F6EECF244321}">
                <p14:modId xmlns:p14="http://schemas.microsoft.com/office/powerpoint/2010/main" val="710864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9"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6" name="Google Shape;226;p14"/>
          <p:cNvSpPr txBox="1">
            <a:spLocks noGrp="1"/>
          </p:cNvSpPr>
          <p:nvPr>
            <p:ph type="title"/>
          </p:nvPr>
        </p:nvSpPr>
        <p:spPr>
          <a:xfrm>
            <a:off x="457199" y="457199"/>
            <a:ext cx="8409600" cy="6315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l-GR" dirty="0"/>
              <a:t>Η επισκόπηση της </a:t>
            </a:r>
            <a:r>
              <a:rPr lang="en-US" dirty="0" err="1"/>
              <a:t>υφιστάμενη</a:t>
            </a:r>
            <a:r>
              <a:rPr lang="el-GR" dirty="0"/>
              <a:t>ς</a:t>
            </a:r>
            <a:r>
              <a:rPr lang="en-US" dirty="0"/>
              <a:t> κα</a:t>
            </a:r>
            <a:r>
              <a:rPr lang="en-US" dirty="0" err="1"/>
              <a:t>τάστ</a:t>
            </a:r>
            <a:r>
              <a:rPr lang="en-US" dirty="0"/>
              <a:t>αση</a:t>
            </a:r>
            <a:r>
              <a:rPr lang="el-GR" dirty="0"/>
              <a:t>ς</a:t>
            </a:r>
            <a:r>
              <a:rPr lang="en-US" dirty="0"/>
              <a:t> </a:t>
            </a:r>
            <a:r>
              <a:rPr lang="el-GR" dirty="0"/>
              <a:t>των Κλινικών Δοκιμών στην Ελλάδα πραγματοποιήθηκε αναλύοντας τέσσερις βασικούς άξονες</a:t>
            </a:r>
            <a:endParaRPr dirty="0"/>
          </a:p>
        </p:txBody>
      </p:sp>
      <p:sp>
        <p:nvSpPr>
          <p:cNvPr id="227" name="Google Shape;227;p14"/>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a:t>
            </a:fld>
            <a:endParaRPr/>
          </a:p>
        </p:txBody>
      </p:sp>
      <p:grpSp>
        <p:nvGrpSpPr>
          <p:cNvPr id="228" name="Google Shape;228;p14"/>
          <p:cNvGrpSpPr/>
          <p:nvPr/>
        </p:nvGrpSpPr>
        <p:grpSpPr>
          <a:xfrm>
            <a:off x="577929" y="1995321"/>
            <a:ext cx="7988219" cy="2867357"/>
            <a:chOff x="656627" y="1968500"/>
            <a:chExt cx="7830820" cy="2810859"/>
          </a:xfrm>
        </p:grpSpPr>
        <p:sp>
          <p:nvSpPr>
            <p:cNvPr id="229" name="Google Shape;229;p14"/>
            <p:cNvSpPr/>
            <p:nvPr/>
          </p:nvSpPr>
          <p:spPr>
            <a:xfrm>
              <a:off x="1110539" y="3126576"/>
              <a:ext cx="3411300" cy="489300"/>
            </a:xfrm>
            <a:prstGeom prst="parallelogram">
              <a:avLst>
                <a:gd name="adj" fmla="val 112453"/>
              </a:avLst>
            </a:prstGeom>
            <a:solidFill>
              <a:srgbClr val="FFD6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30" name="Google Shape;230;p14"/>
            <p:cNvSpPr/>
            <p:nvPr/>
          </p:nvSpPr>
          <p:spPr>
            <a:xfrm>
              <a:off x="1110539" y="1973845"/>
              <a:ext cx="3411300" cy="1158000"/>
            </a:xfrm>
            <a:prstGeom prst="rect">
              <a:avLst/>
            </a:prstGeom>
            <a:solidFill>
              <a:schemeClr val="accent4"/>
            </a:solidFill>
            <a:ln>
              <a:noFill/>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l-GR" b="1" dirty="0">
                  <a:solidFill>
                    <a:schemeClr val="lt1"/>
                  </a:solidFill>
                </a:rPr>
                <a:t>Δ</a:t>
              </a:r>
              <a:r>
                <a:rPr lang="en-US" sz="1400" b="1" i="0" u="none" strike="noStrike" cap="none" dirty="0">
                  <a:solidFill>
                    <a:schemeClr val="lt1"/>
                  </a:solidFill>
                  <a:latin typeface="Arial"/>
                  <a:ea typeface="Arial"/>
                  <a:cs typeface="Arial"/>
                  <a:sym typeface="Arial"/>
                </a:rPr>
                <a:t>ια</a:t>
              </a:r>
              <a:r>
                <a:rPr lang="en-US" sz="1400" b="1" i="0" u="none" strike="noStrike" cap="none" dirty="0" err="1">
                  <a:solidFill>
                    <a:schemeClr val="lt1"/>
                  </a:solidFill>
                  <a:latin typeface="Arial"/>
                  <a:ea typeface="Arial"/>
                  <a:cs typeface="Arial"/>
                  <a:sym typeface="Arial"/>
                </a:rPr>
                <a:t>δικ</a:t>
              </a:r>
              <a:r>
                <a:rPr lang="en-US" sz="1400" b="1" i="0" u="none" strike="noStrike" cap="none" dirty="0">
                  <a:solidFill>
                    <a:schemeClr val="lt1"/>
                  </a:solidFill>
                  <a:latin typeface="Arial"/>
                  <a:ea typeface="Arial"/>
                  <a:cs typeface="Arial"/>
                  <a:sym typeface="Arial"/>
                </a:rPr>
                <a:t>ασ</a:t>
              </a:r>
              <a:r>
                <a:rPr lang="el-GR" sz="1400" b="1" i="0" u="none" strike="noStrike" cap="none" dirty="0">
                  <a:solidFill>
                    <a:schemeClr val="lt1"/>
                  </a:solidFill>
                  <a:latin typeface="Arial"/>
                  <a:ea typeface="Arial"/>
                  <a:cs typeface="Arial"/>
                  <a:sym typeface="Arial"/>
                </a:rPr>
                <a:t>ία </a:t>
              </a:r>
              <a:r>
                <a:rPr lang="en-US" sz="1400" b="1" i="0" u="none" strike="noStrike" cap="none" dirty="0">
                  <a:solidFill>
                    <a:schemeClr val="lt1"/>
                  </a:solidFill>
                  <a:latin typeface="Arial"/>
                  <a:ea typeface="Arial"/>
                  <a:cs typeface="Arial"/>
                  <a:sym typeface="Arial"/>
                </a:rPr>
                <a:t>επ</a:t>
              </a:r>
              <a:r>
                <a:rPr lang="en-US" sz="1400" b="1" i="0" u="none" strike="noStrike" cap="none" dirty="0" err="1">
                  <a:solidFill>
                    <a:schemeClr val="lt1"/>
                  </a:solidFill>
                  <a:latin typeface="Arial"/>
                  <a:ea typeface="Arial"/>
                  <a:cs typeface="Arial"/>
                  <a:sym typeface="Arial"/>
                </a:rPr>
                <a:t>ιλογής</a:t>
              </a:r>
              <a:r>
                <a:rPr lang="en-US" sz="1400" b="1" i="0" u="none" strike="noStrike" cap="none" dirty="0">
                  <a:solidFill>
                    <a:schemeClr val="lt1"/>
                  </a:solidFill>
                  <a:latin typeface="Arial"/>
                  <a:ea typeface="Arial"/>
                  <a:cs typeface="Arial"/>
                  <a:sym typeface="Arial"/>
                </a:rPr>
                <a:t> ασθενών</a:t>
              </a:r>
              <a:endParaRPr sz="1400" b="1" i="0" u="none" strike="noStrike" cap="none" dirty="0">
                <a:solidFill>
                  <a:schemeClr val="lt1"/>
                </a:solidFill>
                <a:latin typeface="Arial"/>
                <a:ea typeface="Arial"/>
                <a:cs typeface="Arial"/>
                <a:sym typeface="Arial"/>
              </a:endParaRPr>
            </a:p>
          </p:txBody>
        </p:sp>
        <p:sp>
          <p:nvSpPr>
            <p:cNvPr id="231" name="Google Shape;231;p14"/>
            <p:cNvSpPr/>
            <p:nvPr/>
          </p:nvSpPr>
          <p:spPr>
            <a:xfrm>
              <a:off x="5076147" y="1968500"/>
              <a:ext cx="3411300" cy="1158000"/>
            </a:xfrm>
            <a:prstGeom prst="rect">
              <a:avLst/>
            </a:prstGeom>
            <a:solidFill>
              <a:schemeClr val="accent5"/>
            </a:solidFill>
            <a:ln>
              <a:noFill/>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l-GR" sz="1400" b="1" i="0" u="none" strike="noStrike" cap="none" dirty="0">
                  <a:solidFill>
                    <a:schemeClr val="lt1"/>
                  </a:solidFill>
                  <a:latin typeface="Arial"/>
                  <a:ea typeface="Arial"/>
                  <a:cs typeface="Arial"/>
                  <a:sym typeface="Arial"/>
                </a:rPr>
                <a:t>Κανονιστικό </a:t>
              </a:r>
              <a:r>
                <a:rPr lang="en-US" sz="1400" b="1" i="0" u="none" strike="noStrike" cap="none" dirty="0">
                  <a:solidFill>
                    <a:schemeClr val="lt1"/>
                  </a:solidFill>
                  <a:latin typeface="Arial"/>
                  <a:ea typeface="Arial"/>
                  <a:cs typeface="Arial"/>
                  <a:sym typeface="Arial"/>
                </a:rPr>
                <a:t>πλα</a:t>
              </a:r>
              <a:r>
                <a:rPr lang="el-GR" sz="1400" b="1" i="0" u="none" strike="noStrike" cap="none" dirty="0">
                  <a:solidFill>
                    <a:schemeClr val="lt1"/>
                  </a:solidFill>
                  <a:latin typeface="Arial"/>
                  <a:ea typeface="Arial"/>
                  <a:cs typeface="Arial"/>
                  <a:sym typeface="Arial"/>
                </a:rPr>
                <a:t>ίσιο </a:t>
              </a:r>
              <a:r>
                <a:rPr lang="en-US" sz="1400" b="1" i="0" u="none" strike="noStrike" cap="none" dirty="0">
                  <a:solidFill>
                    <a:schemeClr val="lt1"/>
                  </a:solidFill>
                  <a:latin typeface="Arial"/>
                  <a:ea typeface="Arial"/>
                  <a:cs typeface="Arial"/>
                  <a:sym typeface="Arial"/>
                </a:rPr>
                <a:t>και </a:t>
              </a:r>
              <a:r>
                <a:rPr lang="en-US" sz="1400" b="1" i="0" u="none" strike="noStrike" cap="none" dirty="0" err="1">
                  <a:solidFill>
                    <a:schemeClr val="lt1"/>
                  </a:solidFill>
                  <a:latin typeface="Arial"/>
                  <a:ea typeface="Arial"/>
                  <a:cs typeface="Arial"/>
                  <a:sym typeface="Arial"/>
                </a:rPr>
                <a:t>δι</a:t>
              </a:r>
              <a:r>
                <a:rPr lang="en-US" sz="1400" b="1" i="0" u="none" strike="noStrike" cap="none" dirty="0">
                  <a:solidFill>
                    <a:schemeClr val="lt1"/>
                  </a:solidFill>
                  <a:latin typeface="Arial"/>
                  <a:ea typeface="Arial"/>
                  <a:cs typeface="Arial"/>
                  <a:sym typeface="Arial"/>
                </a:rPr>
                <a:t>αδικασ</a:t>
              </a:r>
              <a:r>
                <a:rPr lang="el-GR" sz="1400" b="1" i="0" u="none" strike="noStrike" cap="none" dirty="0" err="1">
                  <a:solidFill>
                    <a:schemeClr val="lt1"/>
                  </a:solidFill>
                  <a:latin typeface="Arial"/>
                  <a:ea typeface="Arial"/>
                  <a:cs typeface="Arial"/>
                  <a:sym typeface="Arial"/>
                </a:rPr>
                <a:t>ίες</a:t>
              </a:r>
              <a:endParaRPr sz="1400" b="0" i="0" u="none" strike="noStrike" cap="none" dirty="0">
                <a:solidFill>
                  <a:srgbClr val="000000"/>
                </a:solidFill>
                <a:latin typeface="Arial"/>
                <a:ea typeface="Arial"/>
                <a:cs typeface="Arial"/>
                <a:sym typeface="Arial"/>
              </a:endParaRPr>
            </a:p>
          </p:txBody>
        </p:sp>
        <p:sp>
          <p:nvSpPr>
            <p:cNvPr id="232" name="Google Shape;232;p14"/>
            <p:cNvSpPr/>
            <p:nvPr/>
          </p:nvSpPr>
          <p:spPr>
            <a:xfrm>
              <a:off x="1110539" y="3621359"/>
              <a:ext cx="3411300" cy="1158000"/>
            </a:xfrm>
            <a:prstGeom prst="rect">
              <a:avLst/>
            </a:prstGeom>
            <a:solidFill>
              <a:schemeClr val="accent1"/>
            </a:solidFill>
            <a:ln>
              <a:noFill/>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l-GR" sz="1400" b="1" i="0" u="none" strike="noStrike" cap="none" dirty="0">
                  <a:solidFill>
                    <a:schemeClr val="lt1"/>
                  </a:solidFill>
                  <a:latin typeface="Arial"/>
                  <a:ea typeface="Arial"/>
                  <a:cs typeface="Arial"/>
                  <a:sym typeface="Arial"/>
                </a:rPr>
                <a:t>Επίπεδο ε</a:t>
              </a:r>
              <a:r>
                <a:rPr lang="en-US" sz="1400" b="1" i="0" u="none" strike="noStrike" cap="none" dirty="0">
                  <a:solidFill>
                    <a:schemeClr val="lt1"/>
                  </a:solidFill>
                  <a:latin typeface="Arial"/>
                  <a:ea typeface="Arial"/>
                  <a:cs typeface="Arial"/>
                  <a:sym typeface="Arial"/>
                </a:rPr>
                <a:t>κπα</a:t>
              </a:r>
              <a:r>
                <a:rPr lang="en-US" sz="1400" b="1" i="0" u="none" strike="noStrike" cap="none" dirty="0" err="1">
                  <a:solidFill>
                    <a:schemeClr val="lt1"/>
                  </a:solidFill>
                  <a:latin typeface="Arial"/>
                  <a:ea typeface="Arial"/>
                  <a:cs typeface="Arial"/>
                  <a:sym typeface="Arial"/>
                </a:rPr>
                <a:t>ίδευση</a:t>
              </a:r>
              <a:r>
                <a:rPr lang="el-GR" b="1" dirty="0">
                  <a:solidFill>
                    <a:schemeClr val="lt1"/>
                  </a:solidFill>
                </a:rPr>
                <a:t>ς</a:t>
              </a:r>
              <a:r>
                <a:rPr lang="el-GR"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διοικητικ</a:t>
              </a:r>
              <a:r>
                <a:rPr lang="el-GR" sz="1400" b="1" i="0" u="none" strike="noStrike" cap="none" dirty="0" err="1">
                  <a:solidFill>
                    <a:schemeClr val="lt1"/>
                  </a:solidFill>
                  <a:latin typeface="Arial"/>
                  <a:ea typeface="Arial"/>
                  <a:cs typeface="Arial"/>
                  <a:sym typeface="Arial"/>
                </a:rPr>
                <a:t>ού</a:t>
              </a:r>
              <a:r>
                <a:rPr lang="el-GR" sz="1400" b="1" i="0" u="none" strike="noStrike" cap="none" dirty="0">
                  <a:solidFill>
                    <a:schemeClr val="lt1"/>
                  </a:solidFill>
                  <a:latin typeface="Arial"/>
                  <a:ea typeface="Arial"/>
                  <a:cs typeface="Arial"/>
                  <a:sym typeface="Arial"/>
                </a:rPr>
                <a:t> </a:t>
              </a:r>
              <a:r>
                <a:rPr lang="en-US" sz="1400" b="1" i="0" u="none" strike="noStrike" cap="none" dirty="0">
                  <a:solidFill>
                    <a:schemeClr val="lt1"/>
                  </a:solidFill>
                  <a:latin typeface="Arial"/>
                  <a:ea typeface="Arial"/>
                  <a:cs typeface="Arial"/>
                  <a:sym typeface="Arial"/>
                </a:rPr>
                <a:t>και </a:t>
              </a:r>
              <a:r>
                <a:rPr lang="en-US" sz="1400" b="1" i="0" u="none" strike="noStrike" cap="none" dirty="0" err="1">
                  <a:solidFill>
                    <a:schemeClr val="lt1"/>
                  </a:solidFill>
                  <a:latin typeface="Arial"/>
                  <a:ea typeface="Arial"/>
                  <a:cs typeface="Arial"/>
                  <a:sym typeface="Arial"/>
                </a:rPr>
                <a:t>οικονομικ</a:t>
              </a:r>
              <a:r>
                <a:rPr lang="el-GR" sz="1400" b="1" i="0" u="none" strike="noStrike" cap="none" dirty="0" err="1">
                  <a:solidFill>
                    <a:schemeClr val="lt1"/>
                  </a:solidFill>
                  <a:latin typeface="Arial"/>
                  <a:ea typeface="Arial"/>
                  <a:cs typeface="Arial"/>
                  <a:sym typeface="Arial"/>
                </a:rPr>
                <a:t>ού</a:t>
              </a:r>
              <a:r>
                <a:rPr lang="el-GR" sz="1400" b="1" i="0" u="none" strike="noStrike" cap="none" dirty="0">
                  <a:solidFill>
                    <a:schemeClr val="lt1"/>
                  </a:solidFill>
                  <a:latin typeface="Arial"/>
                  <a:ea typeface="Arial"/>
                  <a:cs typeface="Arial"/>
                  <a:sym typeface="Arial"/>
                </a:rPr>
                <a:t> </a:t>
              </a:r>
              <a:r>
                <a:rPr lang="en-US" sz="1400" b="1" i="0" u="none" strike="noStrike" cap="none" dirty="0">
                  <a:solidFill>
                    <a:schemeClr val="lt1"/>
                  </a:solidFill>
                  <a:latin typeface="Arial"/>
                  <a:ea typeface="Arial"/>
                  <a:cs typeface="Arial"/>
                  <a:sym typeface="Arial"/>
                </a:rPr>
                <a:t>π</a:t>
              </a:r>
              <a:r>
                <a:rPr lang="en-US" sz="1400" b="1" i="0" u="none" strike="noStrike" cap="none" dirty="0" err="1">
                  <a:solidFill>
                    <a:schemeClr val="lt1"/>
                  </a:solidFill>
                  <a:latin typeface="Arial"/>
                  <a:ea typeface="Arial"/>
                  <a:cs typeface="Arial"/>
                  <a:sym typeface="Arial"/>
                </a:rPr>
                <a:t>ροσω</a:t>
              </a:r>
              <a:r>
                <a:rPr lang="en-US" sz="1400" b="1" i="0" u="none" strike="noStrike" cap="none" dirty="0">
                  <a:solidFill>
                    <a:schemeClr val="lt1"/>
                  </a:solidFill>
                  <a:latin typeface="Arial"/>
                  <a:ea typeface="Arial"/>
                  <a:cs typeface="Arial"/>
                  <a:sym typeface="Arial"/>
                </a:rPr>
                <a:t>πικ</a:t>
              </a:r>
              <a:r>
                <a:rPr lang="el-GR" sz="1400" b="1" i="0" u="none" strike="noStrike" cap="none" dirty="0" err="1">
                  <a:solidFill>
                    <a:schemeClr val="lt1"/>
                  </a:solidFill>
                  <a:latin typeface="Arial"/>
                  <a:ea typeface="Arial"/>
                  <a:cs typeface="Arial"/>
                  <a:sym typeface="Arial"/>
                </a:rPr>
                <a:t>ού</a:t>
              </a:r>
              <a:r>
                <a:rPr lang="el-GR"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των</a:t>
              </a:r>
              <a:r>
                <a:rPr lang="en-US" sz="1400" b="1" i="0" u="none" strike="noStrike" cap="none" dirty="0">
                  <a:solidFill>
                    <a:schemeClr val="lt1"/>
                  </a:solidFill>
                  <a:latin typeface="Arial"/>
                  <a:ea typeface="Arial"/>
                  <a:cs typeface="Arial"/>
                  <a:sym typeface="Arial"/>
                </a:rPr>
                <a:t> νοσοκομείων </a:t>
              </a:r>
              <a:endParaRPr sz="1400" b="1" i="0" u="none" strike="noStrike" cap="none" dirty="0">
                <a:solidFill>
                  <a:schemeClr val="lt1"/>
                </a:solidFill>
                <a:latin typeface="Arial"/>
                <a:ea typeface="Arial"/>
                <a:cs typeface="Arial"/>
                <a:sym typeface="Arial"/>
              </a:endParaRPr>
            </a:p>
          </p:txBody>
        </p:sp>
        <p:sp>
          <p:nvSpPr>
            <p:cNvPr id="233" name="Google Shape;233;p14"/>
            <p:cNvSpPr/>
            <p:nvPr/>
          </p:nvSpPr>
          <p:spPr>
            <a:xfrm>
              <a:off x="5076145" y="3616017"/>
              <a:ext cx="3411300" cy="1158000"/>
            </a:xfrm>
            <a:prstGeom prst="rect">
              <a:avLst/>
            </a:prstGeom>
            <a:solidFill>
              <a:srgbClr val="A5A5A5"/>
            </a:solidFill>
            <a:ln>
              <a:noFill/>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None/>
              </a:pPr>
              <a:r>
                <a:rPr lang="el-GR" sz="1400" b="1" i="0" u="none" strike="noStrike" cap="none" dirty="0" err="1">
                  <a:solidFill>
                    <a:schemeClr val="lt1"/>
                  </a:solidFill>
                  <a:latin typeface="Arial"/>
                  <a:ea typeface="Arial"/>
                  <a:cs typeface="Arial"/>
                  <a:sym typeface="Arial"/>
                </a:rPr>
                <a:t>Κί</a:t>
              </a:r>
              <a:r>
                <a:rPr lang="en-US" sz="1400" b="1" i="0" u="none" strike="noStrike" cap="none" dirty="0">
                  <a:solidFill>
                    <a:schemeClr val="lt1"/>
                  </a:solidFill>
                  <a:latin typeface="Arial"/>
                  <a:ea typeface="Arial"/>
                  <a:cs typeface="Arial"/>
                  <a:sym typeface="Arial"/>
                </a:rPr>
                <a:t>ν</a:t>
              </a:r>
              <a:r>
                <a:rPr lang="el-GR" sz="1400" b="1" i="0" u="none" strike="noStrike" cap="none" dirty="0" err="1">
                  <a:solidFill>
                    <a:schemeClr val="lt1"/>
                  </a:solidFill>
                  <a:latin typeface="Arial"/>
                  <a:ea typeface="Arial"/>
                  <a:cs typeface="Arial"/>
                  <a:sym typeface="Arial"/>
                </a:rPr>
                <a:t>ητρα</a:t>
              </a:r>
              <a:r>
                <a:rPr lang="el-GR"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γι</a:t>
              </a:r>
              <a:r>
                <a:rPr lang="en-US" sz="1400" b="1" i="0" u="none" strike="noStrike" cap="none" dirty="0">
                  <a:solidFill>
                    <a:schemeClr val="lt1"/>
                  </a:solidFill>
                  <a:latin typeface="Arial"/>
                  <a:ea typeface="Arial"/>
                  <a:cs typeface="Arial"/>
                  <a:sym typeface="Arial"/>
                </a:rPr>
                <a:t>α επενδύσεις σε Έρευνα </a:t>
              </a:r>
              <a:r>
                <a:rPr lang="el-GR" sz="1400" b="1" i="0" u="none" strike="noStrike" cap="none" dirty="0">
                  <a:solidFill>
                    <a:schemeClr val="lt1"/>
                  </a:solidFill>
                  <a:latin typeface="Arial"/>
                  <a:ea typeface="Arial"/>
                  <a:cs typeface="Arial"/>
                  <a:sym typeface="Arial"/>
                </a:rPr>
                <a:t>&amp;</a:t>
              </a:r>
              <a:r>
                <a:rPr lang="en-US" sz="1400" b="1" i="0" u="none" strike="noStrike" cap="none" dirty="0">
                  <a:solidFill>
                    <a:schemeClr val="lt1"/>
                  </a:solidFill>
                  <a:latin typeface="Arial"/>
                  <a:ea typeface="Arial"/>
                  <a:cs typeface="Arial"/>
                  <a:sym typeface="Arial"/>
                </a:rPr>
                <a:t> Ανάπτυξη και ψηφιοποίηση των υποδομών </a:t>
              </a:r>
              <a:endParaRPr sz="1400" b="1" i="0" u="none" strike="noStrike" cap="none" dirty="0">
                <a:solidFill>
                  <a:schemeClr val="lt1"/>
                </a:solidFill>
                <a:latin typeface="Arial"/>
                <a:ea typeface="Arial"/>
                <a:cs typeface="Arial"/>
                <a:sym typeface="Arial"/>
              </a:endParaRPr>
            </a:p>
          </p:txBody>
        </p:sp>
        <p:sp>
          <p:nvSpPr>
            <p:cNvPr id="234" name="Google Shape;234;p14"/>
            <p:cNvSpPr txBox="1"/>
            <p:nvPr/>
          </p:nvSpPr>
          <p:spPr>
            <a:xfrm>
              <a:off x="656627" y="2174022"/>
              <a:ext cx="432000" cy="42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4"/>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235" name="Google Shape;235;p14"/>
            <p:cNvSpPr txBox="1"/>
            <p:nvPr/>
          </p:nvSpPr>
          <p:spPr>
            <a:xfrm>
              <a:off x="656627" y="4355328"/>
              <a:ext cx="432000" cy="42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236" name="Google Shape;236;p14"/>
            <p:cNvSpPr txBox="1"/>
            <p:nvPr/>
          </p:nvSpPr>
          <p:spPr>
            <a:xfrm>
              <a:off x="4622236" y="2700644"/>
              <a:ext cx="432000" cy="42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5"/>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237" name="Google Shape;237;p14"/>
            <p:cNvSpPr txBox="1"/>
            <p:nvPr/>
          </p:nvSpPr>
          <p:spPr>
            <a:xfrm>
              <a:off x="4622236" y="4306322"/>
              <a:ext cx="432000" cy="42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A6A6A6"/>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238" name="Google Shape;238;p14"/>
            <p:cNvSpPr/>
            <p:nvPr/>
          </p:nvSpPr>
          <p:spPr>
            <a:xfrm>
              <a:off x="5076146" y="3131921"/>
              <a:ext cx="3411300" cy="484200"/>
            </a:xfrm>
            <a:prstGeom prst="parallelogram">
              <a:avLst>
                <a:gd name="adj" fmla="val 112453"/>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grpSp>
      <p:sp>
        <p:nvSpPr>
          <p:cNvPr id="16" name="Google Shape;131;p5">
            <a:extLst>
              <a:ext uri="{FF2B5EF4-FFF2-40B4-BE49-F238E27FC236}">
                <a16:creationId xmlns:a16="http://schemas.microsoft.com/office/drawing/2014/main" id="{CD38388F-C247-496C-BDE1-D7B2EB3224D7}"/>
              </a:ext>
            </a:extLst>
          </p:cNvPr>
          <p:cNvSpPr/>
          <p:nvPr/>
        </p:nvSpPr>
        <p:spPr>
          <a:xfrm>
            <a:off x="132563" y="130200"/>
            <a:ext cx="5032104" cy="170334"/>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l-GR" sz="900" b="0" i="0" u="none" strike="noStrike" cap="none" dirty="0">
                <a:solidFill>
                  <a:schemeClr val="dk1"/>
                </a:solidFill>
                <a:latin typeface="Arial"/>
                <a:ea typeface="Arial"/>
                <a:cs typeface="Arial"/>
                <a:sym typeface="Arial"/>
              </a:rPr>
              <a:t> </a:t>
            </a:r>
            <a:r>
              <a:rPr lang="en-US" sz="900" b="0" i="0" u="none" strike="noStrike" cap="none" dirty="0">
                <a:solidFill>
                  <a:schemeClr val="dk1"/>
                </a:solidFill>
                <a:latin typeface="Arial"/>
                <a:ea typeface="Arial"/>
                <a:cs typeface="Arial"/>
                <a:sym typeface="Arial"/>
              </a:rPr>
              <a:t>Επ</a:t>
            </a:r>
            <a:r>
              <a:rPr lang="en-US" sz="900" b="0" i="0" u="none" strike="noStrike" cap="none" dirty="0" err="1">
                <a:solidFill>
                  <a:schemeClr val="dk1"/>
                </a:solidFill>
                <a:latin typeface="Arial"/>
                <a:ea typeface="Arial"/>
                <a:cs typeface="Arial"/>
                <a:sym typeface="Arial"/>
              </a:rPr>
              <a:t>ισκό</a:t>
            </a:r>
            <a:r>
              <a:rPr lang="en-US" sz="900" b="0" i="0" u="none" strike="noStrike" cap="none" dirty="0">
                <a:solidFill>
                  <a:schemeClr val="dk1"/>
                </a:solidFill>
                <a:latin typeface="Arial"/>
                <a:ea typeface="Arial"/>
                <a:cs typeface="Arial"/>
                <a:sym typeface="Arial"/>
              </a:rPr>
              <a:t>πηση της υφιστάμενης κατάστασης και περιοχές προς βελτίωση που εντοπίστηκαν</a:t>
            </a:r>
            <a:endParaRPr sz="9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p:nvPr/>
        </p:nvSpPr>
        <p:spPr>
          <a:xfrm>
            <a:off x="3213100" y="5562296"/>
            <a:ext cx="4638127" cy="630291"/>
          </a:xfrm>
          <a:prstGeom prst="wedgeRectCallout">
            <a:avLst>
              <a:gd name="adj1" fmla="val -21839"/>
              <a:gd name="adj2" fmla="val -69919"/>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dirty="0" err="1">
                <a:solidFill>
                  <a:schemeClr val="dk1"/>
                </a:solidFill>
                <a:latin typeface="Arial"/>
                <a:ea typeface="Arial"/>
                <a:cs typeface="Arial"/>
                <a:sym typeface="Arial"/>
              </a:rPr>
              <a:t>Οι</a:t>
            </a:r>
            <a:r>
              <a:rPr lang="en-US" sz="1100" b="0" i="1" u="none" strike="noStrike" cap="none" dirty="0">
                <a:solidFill>
                  <a:schemeClr val="dk1"/>
                </a:solidFill>
                <a:latin typeface="Arial"/>
                <a:ea typeface="Arial"/>
                <a:cs typeface="Arial"/>
                <a:sym typeface="Arial"/>
              </a:rPr>
              <a:t> </a:t>
            </a:r>
            <a:r>
              <a:rPr lang="en-US" sz="1100" b="0" i="1" u="none" strike="noStrike" cap="none" dirty="0" err="1">
                <a:solidFill>
                  <a:schemeClr val="dk1"/>
                </a:solidFill>
                <a:latin typeface="Arial"/>
                <a:ea typeface="Arial"/>
                <a:cs typeface="Arial"/>
                <a:sym typeface="Arial"/>
              </a:rPr>
              <a:t>Κλινικές</a:t>
            </a:r>
            <a:r>
              <a:rPr lang="en-US" sz="1100" b="0" i="1" u="none" strike="noStrike" cap="none" dirty="0">
                <a:solidFill>
                  <a:schemeClr val="dk1"/>
                </a:solidFill>
                <a:latin typeface="Arial"/>
                <a:ea typeface="Arial"/>
                <a:cs typeface="Arial"/>
                <a:sym typeface="Arial"/>
              </a:rPr>
              <a:t> </a:t>
            </a:r>
            <a:r>
              <a:rPr lang="en-US" sz="1100" i="1" dirty="0" err="1">
                <a:solidFill>
                  <a:schemeClr val="dk1"/>
                </a:solidFill>
              </a:rPr>
              <a:t>Μελέτες</a:t>
            </a:r>
            <a:r>
              <a:rPr lang="en-US" sz="1100" b="0" i="1" u="none" strike="noStrike" cap="none" dirty="0">
                <a:solidFill>
                  <a:schemeClr val="dk1"/>
                </a:solidFill>
                <a:latin typeface="Arial"/>
                <a:ea typeface="Arial"/>
                <a:cs typeface="Arial"/>
                <a:sym typeface="Arial"/>
              </a:rPr>
              <a:t> και η α</a:t>
            </a:r>
            <a:r>
              <a:rPr lang="en-US" sz="1100" b="0" i="1" u="none" strike="noStrike" cap="none" dirty="0" err="1">
                <a:solidFill>
                  <a:schemeClr val="dk1"/>
                </a:solidFill>
                <a:latin typeface="Arial"/>
                <a:ea typeface="Arial"/>
                <a:cs typeface="Arial"/>
                <a:sym typeface="Arial"/>
              </a:rPr>
              <a:t>νά</a:t>
            </a:r>
            <a:r>
              <a:rPr lang="en-US" sz="1100" b="0" i="1" u="none" strike="noStrike" cap="none" dirty="0">
                <a:solidFill>
                  <a:schemeClr val="dk1"/>
                </a:solidFill>
                <a:latin typeface="Arial"/>
                <a:ea typeface="Arial"/>
                <a:cs typeface="Arial"/>
                <a:sym typeface="Arial"/>
              </a:rPr>
              <a:t>πτυξη σχετικών προϊόντων</a:t>
            </a:r>
            <a:r>
              <a:rPr lang="en-US" sz="1100" i="1" dirty="0">
                <a:solidFill>
                  <a:schemeClr val="dk1"/>
                </a:solidFill>
              </a:rPr>
              <a:t> έχουν </a:t>
            </a:r>
            <a:r>
              <a:rPr lang="el-GR" sz="1100" i="1" dirty="0">
                <a:solidFill>
                  <a:schemeClr val="dk1"/>
                </a:solidFill>
              </a:rPr>
              <a:t>προβληθεί</a:t>
            </a:r>
            <a:r>
              <a:rPr lang="en-US" sz="1100" i="1" dirty="0">
                <a:solidFill>
                  <a:schemeClr val="dk1"/>
                </a:solidFill>
              </a:rPr>
              <a:t> στο κοινό εξαιτίας του COVID-19, οπότε αυτό μπορεί να συμβάλλει από μόνο του στην ευαισθητοποίηση του πληθυσμού</a:t>
            </a:r>
            <a:endParaRPr sz="1100" b="0" i="1" u="none" strike="noStrike" cap="none" dirty="0">
              <a:solidFill>
                <a:schemeClr val="dk1"/>
              </a:solidFill>
              <a:highlight>
                <a:srgbClr val="FFFF00"/>
              </a:highlight>
              <a:latin typeface="Arial"/>
              <a:ea typeface="Arial"/>
              <a:cs typeface="Arial"/>
              <a:sym typeface="Arial"/>
            </a:endParaRPr>
          </a:p>
        </p:txBody>
      </p:sp>
      <p:sp>
        <p:nvSpPr>
          <p:cNvPr id="245" name="Google Shape;245;p27"/>
          <p:cNvSpPr/>
          <p:nvPr/>
        </p:nvSpPr>
        <p:spPr>
          <a:xfrm>
            <a:off x="1292774" y="4774830"/>
            <a:ext cx="6558453" cy="63029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Η γνώση είναι ο πιο κρίσιμος παράγοντας στην προσπάθεια προσέλκυσης συμμετεχόντων</a:t>
            </a:r>
            <a:endParaRPr sz="1100" b="0" i="0" u="none" strike="noStrike" cap="none">
              <a:solidFill>
                <a:schemeClr val="dk1"/>
              </a:solidFill>
              <a:latin typeface="Arial"/>
              <a:ea typeface="Arial"/>
              <a:cs typeface="Arial"/>
              <a:sym typeface="Arial"/>
            </a:endParaRPr>
          </a:p>
        </p:txBody>
      </p:sp>
      <p:sp>
        <p:nvSpPr>
          <p:cNvPr id="246" name="Google Shape;246;p27"/>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Πηγές: Digitalization of Clinical Trials, στοιχεία από τον πελάτη</a:t>
            </a:r>
            <a:endParaRPr/>
          </a:p>
        </p:txBody>
      </p:sp>
      <p:sp>
        <p:nvSpPr>
          <p:cNvPr id="247" name="Google Shape;247;p27"/>
          <p:cNvSpPr txBox="1">
            <a:spLocks noGrp="1"/>
          </p:cNvSpPr>
          <p:nvPr>
            <p:ph type="title"/>
          </p:nvPr>
        </p:nvSpPr>
        <p:spPr>
          <a:xfrm>
            <a:off x="457200" y="457200"/>
            <a:ext cx="8599714"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Η επιλογή ασθενών στις Κλινικές Μελέτες είναι μείζονος σημασίας - στην Ελλάδα η ενημέρωση και συμμετοχή του πληθυσμού είναι περιορισμένη</a:t>
            </a:r>
            <a:endParaRPr/>
          </a:p>
        </p:txBody>
      </p:sp>
      <p:sp>
        <p:nvSpPr>
          <p:cNvPr id="248" name="Google Shape;248;p27"/>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5</a:t>
            </a:fld>
            <a:endParaRPr/>
          </a:p>
        </p:txBody>
      </p:sp>
      <p:sp>
        <p:nvSpPr>
          <p:cNvPr id="249" name="Google Shape;249;p27"/>
          <p:cNvSpPr/>
          <p:nvPr/>
        </p:nvSpPr>
        <p:spPr>
          <a:xfrm rot="10800000">
            <a:off x="1082842" y="4449040"/>
            <a:ext cx="6978316" cy="233094"/>
          </a:xfrm>
          <a:prstGeom prst="triangle">
            <a:avLst>
              <a:gd name="adj" fmla="val 50000"/>
            </a:avLst>
          </a:prstGeom>
          <a:solidFill>
            <a:srgbClr val="7F7F7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27"/>
          <p:cNvSpPr/>
          <p:nvPr/>
        </p:nvSpPr>
        <p:spPr>
          <a:xfrm>
            <a:off x="1129136" y="4607241"/>
            <a:ext cx="327273" cy="32727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t>
            </a:r>
            <a:endParaRPr sz="1400" b="1" i="0" u="none" strike="noStrike" cap="none">
              <a:solidFill>
                <a:schemeClr val="lt1"/>
              </a:solidFill>
              <a:latin typeface="Arial"/>
              <a:ea typeface="Arial"/>
              <a:cs typeface="Arial"/>
              <a:sym typeface="Arial"/>
            </a:endParaRPr>
          </a:p>
        </p:txBody>
      </p:sp>
      <p:grpSp>
        <p:nvGrpSpPr>
          <p:cNvPr id="251" name="Google Shape;251;p27"/>
          <p:cNvGrpSpPr/>
          <p:nvPr/>
        </p:nvGrpSpPr>
        <p:grpSpPr>
          <a:xfrm>
            <a:off x="2060361" y="1376579"/>
            <a:ext cx="6639661" cy="548475"/>
            <a:chOff x="2060361" y="1376579"/>
            <a:chExt cx="6639661" cy="548475"/>
          </a:xfrm>
        </p:grpSpPr>
        <p:sp>
          <p:nvSpPr>
            <p:cNvPr id="252" name="Google Shape;252;p27"/>
            <p:cNvSpPr/>
            <p:nvPr/>
          </p:nvSpPr>
          <p:spPr>
            <a:xfrm>
              <a:off x="2183304" y="1503552"/>
              <a:ext cx="1940568" cy="421502"/>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Ανεπαρκείς συμμετοχές</a:t>
              </a:r>
              <a:endParaRPr sz="1100" b="0" i="0" u="none" strike="noStrike" cap="none">
                <a:solidFill>
                  <a:srgbClr val="000000"/>
                </a:solidFill>
                <a:latin typeface="Arial"/>
                <a:ea typeface="Arial"/>
                <a:cs typeface="Arial"/>
                <a:sym typeface="Arial"/>
              </a:endParaRPr>
            </a:p>
          </p:txBody>
        </p:sp>
        <p:sp>
          <p:nvSpPr>
            <p:cNvPr id="253" name="Google Shape;253;p27"/>
            <p:cNvSpPr/>
            <p:nvPr/>
          </p:nvSpPr>
          <p:spPr>
            <a:xfrm>
              <a:off x="4278086" y="1503552"/>
              <a:ext cx="4421936" cy="421502"/>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Ένας μεγάλος αριθμός Κλινικών Μελετών ξεκινούν, αποτυγχάνοντας </a:t>
              </a:r>
              <a:r>
                <a:rPr lang="en-US" sz="1100"/>
                <a:t>στη συνέχεια</a:t>
              </a:r>
              <a:r>
                <a:rPr lang="en-US" sz="1100" b="0" i="0" u="none" strike="noStrike" cap="none">
                  <a:solidFill>
                    <a:srgbClr val="000000"/>
                  </a:solidFill>
                  <a:latin typeface="Arial"/>
                  <a:ea typeface="Arial"/>
                  <a:cs typeface="Arial"/>
                  <a:sym typeface="Arial"/>
                </a:rPr>
                <a:t> να πετύχουν τον κατάλληλο αριθμό συμμετοχών </a:t>
              </a:r>
              <a:endParaRPr sz="1100" b="0" i="0" u="none" strike="sngStrike" cap="none">
                <a:solidFill>
                  <a:srgbClr val="000000"/>
                </a:solidFill>
                <a:latin typeface="Arial"/>
                <a:ea typeface="Arial"/>
                <a:cs typeface="Arial"/>
                <a:sym typeface="Arial"/>
              </a:endParaRPr>
            </a:p>
          </p:txBody>
        </p:sp>
        <p:sp>
          <p:nvSpPr>
            <p:cNvPr id="254" name="Google Shape;254;p27"/>
            <p:cNvSpPr/>
            <p:nvPr/>
          </p:nvSpPr>
          <p:spPr>
            <a:xfrm>
              <a:off x="2060361" y="1376579"/>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1</a:t>
              </a:r>
              <a:endParaRPr sz="1200" b="0" i="0" u="none" strike="noStrike" cap="none">
                <a:solidFill>
                  <a:schemeClr val="lt1"/>
                </a:solidFill>
                <a:latin typeface="Arial"/>
                <a:ea typeface="Arial"/>
                <a:cs typeface="Arial"/>
                <a:sym typeface="Arial"/>
              </a:endParaRPr>
            </a:p>
          </p:txBody>
        </p:sp>
      </p:grpSp>
      <p:grpSp>
        <p:nvGrpSpPr>
          <p:cNvPr id="255" name="Google Shape;255;p27"/>
          <p:cNvGrpSpPr/>
          <p:nvPr/>
        </p:nvGrpSpPr>
        <p:grpSpPr>
          <a:xfrm>
            <a:off x="2060361" y="1964360"/>
            <a:ext cx="6639662" cy="703819"/>
            <a:chOff x="2060361" y="2242530"/>
            <a:chExt cx="6639662" cy="703819"/>
          </a:xfrm>
        </p:grpSpPr>
        <p:sp>
          <p:nvSpPr>
            <p:cNvPr id="256" name="Google Shape;256;p27"/>
            <p:cNvSpPr/>
            <p:nvPr/>
          </p:nvSpPr>
          <p:spPr>
            <a:xfrm>
              <a:off x="4267201" y="2365946"/>
              <a:ext cx="4432822" cy="578943"/>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Δεν υπάρχει ειδική πλατφόρμα ή κάποια δημόσια ιστοσελίδα όπου να διαφημίζεται η Κλινική Έρευνα</a:t>
              </a:r>
              <a:endParaRPr sz="1400" b="0" i="0" u="none" strike="noStrike" cap="none">
                <a:solidFill>
                  <a:srgbClr val="000000"/>
                </a:solidFill>
                <a:latin typeface="Arial"/>
                <a:ea typeface="Arial"/>
                <a:cs typeface="Arial"/>
                <a:sym typeface="Arial"/>
              </a:endParaRPr>
            </a:p>
          </p:txBody>
        </p:sp>
        <p:sp>
          <p:nvSpPr>
            <p:cNvPr id="257" name="Google Shape;257;p27"/>
            <p:cNvSpPr/>
            <p:nvPr/>
          </p:nvSpPr>
          <p:spPr>
            <a:xfrm>
              <a:off x="2183304" y="2367406"/>
              <a:ext cx="1940568" cy="578943"/>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Έ</a:t>
              </a:r>
              <a:r>
                <a:rPr lang="en-US" sz="1100" b="0" i="0" u="none" strike="noStrike" cap="none">
                  <a:solidFill>
                    <a:srgbClr val="000000"/>
                  </a:solidFill>
                  <a:latin typeface="Arial"/>
                  <a:ea typeface="Arial"/>
                  <a:cs typeface="Arial"/>
                  <a:sym typeface="Arial"/>
                </a:rPr>
                <a:t>λλειψη διαδικτυακής πλατφόρμας </a:t>
              </a:r>
              <a:endParaRPr sz="1100" b="0" i="0" u="none" strike="noStrike" cap="none">
                <a:solidFill>
                  <a:srgbClr val="000000"/>
                </a:solidFill>
                <a:latin typeface="Arial"/>
                <a:ea typeface="Arial"/>
                <a:cs typeface="Arial"/>
                <a:sym typeface="Arial"/>
              </a:endParaRPr>
            </a:p>
          </p:txBody>
        </p:sp>
        <p:sp>
          <p:nvSpPr>
            <p:cNvPr id="258" name="Google Shape;258;p27"/>
            <p:cNvSpPr/>
            <p:nvPr/>
          </p:nvSpPr>
          <p:spPr>
            <a:xfrm>
              <a:off x="2060361" y="2242530"/>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2</a:t>
              </a:r>
              <a:endParaRPr sz="1200" b="0" i="0" u="none" strike="noStrike" cap="none">
                <a:solidFill>
                  <a:schemeClr val="lt1"/>
                </a:solidFill>
                <a:latin typeface="Arial"/>
                <a:ea typeface="Arial"/>
                <a:cs typeface="Arial"/>
                <a:sym typeface="Arial"/>
              </a:endParaRPr>
            </a:p>
          </p:txBody>
        </p:sp>
      </p:grpSp>
      <p:grpSp>
        <p:nvGrpSpPr>
          <p:cNvPr id="259" name="Google Shape;259;p27"/>
          <p:cNvGrpSpPr/>
          <p:nvPr/>
        </p:nvGrpSpPr>
        <p:grpSpPr>
          <a:xfrm>
            <a:off x="2060361" y="2707485"/>
            <a:ext cx="6626439" cy="909927"/>
            <a:chOff x="2060361" y="3108481"/>
            <a:chExt cx="6626439" cy="909927"/>
          </a:xfrm>
        </p:grpSpPr>
        <p:sp>
          <p:nvSpPr>
            <p:cNvPr id="260" name="Google Shape;260;p27"/>
            <p:cNvSpPr/>
            <p:nvPr/>
          </p:nvSpPr>
          <p:spPr>
            <a:xfrm>
              <a:off x="4267200" y="3228338"/>
              <a:ext cx="4419600" cy="787225"/>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b" anchorCtr="0">
              <a:noAutofit/>
            </a:bodyPr>
            <a:lstStyle/>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Δεν υπάρχουν κανάλια επικοινωνίας και εκπαίδευσης, συνέδρια ή άλλες ενημερωτικές δραστηριότητες, που θα μπορούσαν να εξαλείψουν τις προκαταλήψεις σχετικά με τις προσδοκίες και τις παρενέργειες των Κλινικών Μελετών </a:t>
              </a:r>
              <a:endParaRPr sz="1400" b="0" i="0" u="none" strike="noStrike" cap="none">
                <a:solidFill>
                  <a:srgbClr val="000000"/>
                </a:solidFill>
                <a:latin typeface="Arial"/>
                <a:ea typeface="Arial"/>
                <a:cs typeface="Arial"/>
                <a:sym typeface="Arial"/>
              </a:endParaRPr>
            </a:p>
          </p:txBody>
        </p:sp>
        <p:sp>
          <p:nvSpPr>
            <p:cNvPr id="261" name="Google Shape;261;p27"/>
            <p:cNvSpPr/>
            <p:nvPr/>
          </p:nvSpPr>
          <p:spPr>
            <a:xfrm>
              <a:off x="2183304" y="3231261"/>
              <a:ext cx="1940568" cy="787147"/>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Έλλειψη καναλιών επικοινωνίας</a:t>
              </a:r>
              <a:endParaRPr sz="1100" b="0" i="0" u="none" strike="noStrike" cap="none">
                <a:solidFill>
                  <a:srgbClr val="000000"/>
                </a:solidFill>
                <a:latin typeface="Arial"/>
                <a:ea typeface="Arial"/>
                <a:cs typeface="Arial"/>
                <a:sym typeface="Arial"/>
              </a:endParaRPr>
            </a:p>
          </p:txBody>
        </p:sp>
        <p:sp>
          <p:nvSpPr>
            <p:cNvPr id="262" name="Google Shape;262;p27"/>
            <p:cNvSpPr/>
            <p:nvPr/>
          </p:nvSpPr>
          <p:spPr>
            <a:xfrm>
              <a:off x="2060361" y="3108481"/>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3</a:t>
              </a:r>
              <a:endParaRPr sz="1200" b="0" i="0" u="none" strike="noStrike" cap="none">
                <a:solidFill>
                  <a:schemeClr val="lt1"/>
                </a:solidFill>
                <a:latin typeface="Arial"/>
                <a:ea typeface="Arial"/>
                <a:cs typeface="Arial"/>
                <a:sym typeface="Arial"/>
              </a:endParaRPr>
            </a:p>
          </p:txBody>
        </p:sp>
      </p:grpSp>
      <p:grpSp>
        <p:nvGrpSpPr>
          <p:cNvPr id="263" name="Google Shape;263;p27"/>
          <p:cNvGrpSpPr/>
          <p:nvPr/>
        </p:nvGrpSpPr>
        <p:grpSpPr>
          <a:xfrm>
            <a:off x="2060361" y="3656718"/>
            <a:ext cx="6639662" cy="699627"/>
            <a:chOff x="2060361" y="3974433"/>
            <a:chExt cx="6639662" cy="699627"/>
          </a:xfrm>
        </p:grpSpPr>
        <p:sp>
          <p:nvSpPr>
            <p:cNvPr id="264" name="Google Shape;264;p27"/>
            <p:cNvSpPr/>
            <p:nvPr/>
          </p:nvSpPr>
          <p:spPr>
            <a:xfrm>
              <a:off x="4267201" y="4090737"/>
              <a:ext cx="4432822" cy="578943"/>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6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Το κοινό δεν είναι επαρκώς ενημερωμένο όσον αφορά στη σημασία και στην αξία των Κλινικών Μελετών </a:t>
              </a: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2183304" y="4095117"/>
              <a:ext cx="1940568" cy="578943"/>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Ανεπαρκής ενημέρωση/ ευαισθητοποίηση του πληθυσμού </a:t>
              </a:r>
              <a:endParaRPr sz="1100" b="0" i="0" u="none" strike="noStrike" cap="none">
                <a:solidFill>
                  <a:srgbClr val="000000"/>
                </a:solidFill>
                <a:latin typeface="Arial"/>
                <a:ea typeface="Arial"/>
                <a:cs typeface="Arial"/>
                <a:sym typeface="Arial"/>
              </a:endParaRPr>
            </a:p>
          </p:txBody>
        </p:sp>
        <p:sp>
          <p:nvSpPr>
            <p:cNvPr id="266" name="Google Shape;266;p27"/>
            <p:cNvSpPr/>
            <p:nvPr/>
          </p:nvSpPr>
          <p:spPr>
            <a:xfrm>
              <a:off x="2060361" y="3974433"/>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4</a:t>
              </a:r>
              <a:endParaRPr sz="1200" b="0" i="0" u="none" strike="noStrike" cap="none">
                <a:solidFill>
                  <a:schemeClr val="lt1"/>
                </a:solidFill>
                <a:latin typeface="Arial"/>
                <a:ea typeface="Arial"/>
                <a:cs typeface="Arial"/>
                <a:sym typeface="Arial"/>
              </a:endParaRPr>
            </a:p>
          </p:txBody>
        </p:sp>
      </p:grpSp>
      <p:sp>
        <p:nvSpPr>
          <p:cNvPr id="267" name="Google Shape;267;p27"/>
          <p:cNvSpPr txBox="1"/>
          <p:nvPr/>
        </p:nvSpPr>
        <p:spPr>
          <a:xfrm>
            <a:off x="114340" y="69850"/>
            <a:ext cx="4457660" cy="282846"/>
          </a:xfrm>
          <a:prstGeom prst="rect">
            <a:avLst/>
          </a:prstGeom>
          <a:noFill/>
          <a:ln>
            <a:noFill/>
          </a:ln>
        </p:spPr>
        <p:txBody>
          <a:bodyPr spcFirstLastPara="1" wrap="square" lIns="0" tIns="0" rIns="0" bIns="0" anchor="ctr" anchorCtr="0">
            <a:noAutofit/>
          </a:bodyPr>
          <a:lstStyle/>
          <a:p>
            <a:pPr lvl="0">
              <a:buSzPts val="1000"/>
            </a:pPr>
            <a:r>
              <a:rPr lang="en-US" sz="1000" b="0" i="0" u="none" strike="noStrike" cap="none" dirty="0">
                <a:solidFill>
                  <a:schemeClr val="accent4"/>
                </a:solidFill>
                <a:latin typeface="Arial"/>
                <a:ea typeface="Arial"/>
                <a:cs typeface="Arial"/>
                <a:sym typeface="Arial"/>
              </a:rPr>
              <a:t>01 </a:t>
            </a:r>
            <a:r>
              <a:rPr lang="el-GR" sz="1000" dirty="0">
                <a:solidFill>
                  <a:schemeClr val="dk1"/>
                </a:solidFill>
              </a:rPr>
              <a:t>Διαδικασία επιλογής ασθενών</a:t>
            </a:r>
          </a:p>
        </p:txBody>
      </p:sp>
      <p:sp>
        <p:nvSpPr>
          <p:cNvPr id="268" name="Google Shape;268;p27"/>
          <p:cNvSpPr/>
          <p:nvPr/>
        </p:nvSpPr>
        <p:spPr>
          <a:xfrm>
            <a:off x="457201" y="1503550"/>
            <a:ext cx="1517904" cy="2848415"/>
          </a:xfrm>
          <a:prstGeom prst="rect">
            <a:avLst/>
          </a:prstGeom>
          <a:solidFill>
            <a:srgbClr val="59595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Υφιστάμενη κατάσταση επιλογής ασθενών στις Κλινικές Μελέτες </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p:nvPr/>
        </p:nvSpPr>
        <p:spPr>
          <a:xfrm>
            <a:off x="1212783" y="5468098"/>
            <a:ext cx="7468520" cy="642635"/>
          </a:xfrm>
          <a:prstGeom prst="rect">
            <a:avLst/>
          </a:prstGeom>
          <a:solidFill>
            <a:srgbClr val="595959"/>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Σύμφωνα με τον ΟΟΣΑ «η εκπαίδευση, η κατάρτιση και η υποδομή που απαιτούνται για τις ακαδημαϊκές Κλινικές </a:t>
            </a:r>
            <a:r>
              <a:rPr lang="en-US" sz="1100" b="1">
                <a:solidFill>
                  <a:schemeClr val="lt1"/>
                </a:solidFill>
              </a:rPr>
              <a:t>Μελέτες</a:t>
            </a:r>
            <a:r>
              <a:rPr lang="en-US" sz="1100">
                <a:solidFill>
                  <a:srgbClr val="262626"/>
                </a:solidFill>
              </a:rPr>
              <a:t> </a:t>
            </a:r>
            <a:r>
              <a:rPr lang="en-US" sz="1100" b="1" i="0" u="none" strike="noStrike" cap="none">
                <a:solidFill>
                  <a:schemeClr val="lt1"/>
                </a:solidFill>
                <a:latin typeface="Arial"/>
                <a:ea typeface="Arial"/>
                <a:cs typeface="Arial"/>
                <a:sym typeface="Arial"/>
              </a:rPr>
              <a:t>αποτελούν βασικούς παράγοντες επιτυχίας της κλινικής έρευνας»</a:t>
            </a:r>
            <a:endParaRPr sz="1400" b="0" i="0" u="none" strike="noStrike" cap="none">
              <a:solidFill>
                <a:srgbClr val="000000"/>
              </a:solidFill>
              <a:latin typeface="Arial"/>
              <a:ea typeface="Arial"/>
              <a:cs typeface="Arial"/>
              <a:sym typeface="Arial"/>
            </a:endParaRPr>
          </a:p>
        </p:txBody>
      </p:sp>
      <p:sp>
        <p:nvSpPr>
          <p:cNvPr id="274" name="Google Shape;274;p29"/>
          <p:cNvSpPr/>
          <p:nvPr/>
        </p:nvSpPr>
        <p:spPr>
          <a:xfrm>
            <a:off x="4793382" y="3669442"/>
            <a:ext cx="3887921" cy="1626005"/>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ctr" anchorCtr="0">
            <a:noAutofit/>
          </a:bodyPr>
          <a:lstStyle/>
          <a:p>
            <a:pPr marL="0" marR="0" lvl="0" indent="0" algn="l" rtl="0">
              <a:lnSpc>
                <a:spcPct val="150000"/>
              </a:lnSpc>
              <a:spcBef>
                <a:spcPts val="300"/>
              </a:spcBef>
              <a:spcAft>
                <a:spcPts val="300"/>
              </a:spcAft>
              <a:buClr>
                <a:srgbClr val="000000"/>
              </a:buClr>
              <a:buSzPts val="1100"/>
              <a:buFont typeface="Arial"/>
              <a:buNone/>
            </a:pPr>
            <a:r>
              <a:rPr lang="en-US" sz="1100" b="0" i="0" u="none" strike="noStrike" cap="none">
                <a:solidFill>
                  <a:schemeClr val="dk1"/>
                </a:solidFill>
                <a:latin typeface="Arial"/>
                <a:ea typeface="Arial"/>
                <a:cs typeface="Arial"/>
                <a:sym typeface="Arial"/>
              </a:rPr>
              <a:t>Παράλληλα, η έλλειψη εκπαίδευσης του αρμόδιου διοικητικού προσωπικού έχει ως αποτέλεσμα να μην λαμβάνονται πρωτοβουλίες σχετικά με την υποστήριξη/ διεξαγωγή Κλινικών </a:t>
            </a:r>
            <a:r>
              <a:rPr lang="en-US" sz="1100">
                <a:solidFill>
                  <a:schemeClr val="dk1"/>
                </a:solidFill>
              </a:rPr>
              <a:t>Μελετών</a:t>
            </a:r>
            <a:endParaRPr sz="1100" b="0" i="0" u="none" strike="noStrike" cap="none">
              <a:solidFill>
                <a:schemeClr val="dk1"/>
              </a:solidFill>
              <a:latin typeface="Arial"/>
              <a:ea typeface="Arial"/>
              <a:cs typeface="Arial"/>
              <a:sym typeface="Arial"/>
            </a:endParaRPr>
          </a:p>
        </p:txBody>
      </p:sp>
      <p:sp>
        <p:nvSpPr>
          <p:cNvPr id="275" name="Google Shape;275;p29"/>
          <p:cNvSpPr/>
          <p:nvPr/>
        </p:nvSpPr>
        <p:spPr>
          <a:xfrm>
            <a:off x="457200" y="3669442"/>
            <a:ext cx="3887921" cy="1626005"/>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6800" rIns="91425" bIns="45700" anchor="ctr" anchorCtr="0">
            <a:noAutofit/>
          </a:bodyPr>
          <a:lstStyle/>
          <a:p>
            <a:pPr marL="0" marR="0" lvl="0" indent="0" algn="l" rtl="0">
              <a:lnSpc>
                <a:spcPct val="150000"/>
              </a:lnSpc>
              <a:spcBef>
                <a:spcPts val="300"/>
              </a:spcBef>
              <a:spcAft>
                <a:spcPts val="300"/>
              </a:spcAft>
              <a:buClr>
                <a:srgbClr val="000000"/>
              </a:buClr>
              <a:buSzPts val="1100"/>
              <a:buFont typeface="Arial"/>
              <a:buNone/>
            </a:pPr>
            <a:r>
              <a:rPr lang="en-US" sz="1100" b="0" i="0" u="none" strike="noStrike" cap="none">
                <a:solidFill>
                  <a:schemeClr val="dk1"/>
                </a:solidFill>
                <a:latin typeface="Arial"/>
                <a:ea typeface="Arial"/>
                <a:cs typeface="Arial"/>
                <a:sym typeface="Arial"/>
              </a:rPr>
              <a:t>Σε σχετική έρευνα που πραγματοποιήθηκε σε νοσοκομεία, </a:t>
            </a:r>
            <a:r>
              <a:rPr lang="en-US" sz="1600" b="0" i="0" u="none" strike="noStrike" cap="none">
                <a:solidFill>
                  <a:srgbClr val="D04A02"/>
                </a:solidFill>
                <a:latin typeface="Arial"/>
                <a:ea typeface="Arial"/>
                <a:cs typeface="Arial"/>
                <a:sym typeface="Arial"/>
              </a:rPr>
              <a:t>44% </a:t>
            </a:r>
            <a:r>
              <a:rPr lang="en-US" sz="1100" b="0" i="0" u="none" strike="noStrike" cap="none">
                <a:solidFill>
                  <a:srgbClr val="000000"/>
                </a:solidFill>
                <a:latin typeface="Arial"/>
                <a:ea typeface="Arial"/>
                <a:cs typeface="Arial"/>
                <a:sym typeface="Arial"/>
              </a:rPr>
              <a:t>των ερευνητών σημείωσαν την έλλειψη προσωπικού που να ασχολείται αποκλειστικά με τις Κλινικές Μελέτες, τονίζοντας την ανάγκη </a:t>
            </a:r>
            <a:r>
              <a:rPr lang="en-US" sz="1100" b="0" i="0" u="none" strike="noStrike" cap="none">
                <a:solidFill>
                  <a:schemeClr val="dk1"/>
                </a:solidFill>
                <a:latin typeface="Arial"/>
                <a:ea typeface="Arial"/>
                <a:cs typeface="Arial"/>
                <a:sym typeface="Arial"/>
              </a:rPr>
              <a:t>εξειδίκευσης του προσωπικού </a:t>
            </a:r>
            <a:endParaRPr sz="1100" b="0" i="0" u="none" strike="noStrike" cap="none">
              <a:solidFill>
                <a:srgbClr val="000000"/>
              </a:solidFill>
              <a:latin typeface="Arial"/>
              <a:ea typeface="Arial"/>
              <a:cs typeface="Arial"/>
              <a:sym typeface="Arial"/>
            </a:endParaRPr>
          </a:p>
        </p:txBody>
      </p:sp>
      <p:sp>
        <p:nvSpPr>
          <p:cNvPr id="276" name="Google Shape;276;p29"/>
          <p:cNvSpPr/>
          <p:nvPr/>
        </p:nvSpPr>
        <p:spPr>
          <a:xfrm>
            <a:off x="2908300" y="3004970"/>
            <a:ext cx="5157441" cy="395009"/>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Ασάφεια σχετικά με τις ευθύνες/ αρμοδιότητες του εμπλεκόμενου διοικητικού προσωπικού στα νοσοκομεία </a:t>
            </a:r>
            <a:endParaRPr sz="1100" b="0" i="0" u="none" strike="noStrike" cap="none">
              <a:solidFill>
                <a:srgbClr val="000000"/>
              </a:solidFill>
              <a:latin typeface="Arial"/>
              <a:ea typeface="Arial"/>
              <a:cs typeface="Arial"/>
              <a:sym typeface="Arial"/>
            </a:endParaRPr>
          </a:p>
        </p:txBody>
      </p:sp>
      <p:sp>
        <p:nvSpPr>
          <p:cNvPr id="277" name="Google Shape;277;p29"/>
          <p:cNvSpPr/>
          <p:nvPr/>
        </p:nvSpPr>
        <p:spPr>
          <a:xfrm>
            <a:off x="2908300" y="2259799"/>
            <a:ext cx="5157441" cy="395009"/>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Έλλειψη εξειδικευμένης εκπαίδευσης του διοικητικού προσωπικού των νοσοκομείων </a:t>
            </a:r>
            <a:endParaRPr sz="1100" b="0" i="0" u="none" strike="noStrike" cap="none">
              <a:solidFill>
                <a:srgbClr val="000000"/>
              </a:solidFill>
              <a:latin typeface="Arial"/>
              <a:ea typeface="Arial"/>
              <a:cs typeface="Arial"/>
              <a:sym typeface="Arial"/>
            </a:endParaRPr>
          </a:p>
        </p:txBody>
      </p:sp>
      <p:sp>
        <p:nvSpPr>
          <p:cNvPr id="278" name="Google Shape;278;p29"/>
          <p:cNvSpPr/>
          <p:nvPr/>
        </p:nvSpPr>
        <p:spPr>
          <a:xfrm>
            <a:off x="2908300" y="1514628"/>
            <a:ext cx="5157441" cy="395009"/>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Περιορισμένο εξειδικευμένο προσωπικό στα νοσοκομεία που να εργάζεται στον τομέα των Κλινικών </a:t>
            </a:r>
            <a:r>
              <a:rPr lang="en-US" sz="1100"/>
              <a:t>Μελετών</a:t>
            </a:r>
            <a:endParaRPr sz="1100" b="0" i="0" u="none" strike="noStrike" cap="none">
              <a:solidFill>
                <a:srgbClr val="000000"/>
              </a:solidFill>
              <a:latin typeface="Arial"/>
              <a:ea typeface="Arial"/>
              <a:cs typeface="Arial"/>
              <a:sym typeface="Arial"/>
            </a:endParaRPr>
          </a:p>
        </p:txBody>
      </p:sp>
      <p:sp>
        <p:nvSpPr>
          <p:cNvPr id="279" name="Google Shape;279;p29"/>
          <p:cNvSpPr/>
          <p:nvPr/>
        </p:nvSpPr>
        <p:spPr>
          <a:xfrm>
            <a:off x="457200" y="1484343"/>
            <a:ext cx="2188029" cy="1915636"/>
          </a:xfrm>
          <a:prstGeom prst="rect">
            <a:avLst/>
          </a:prstGeom>
          <a:solidFill>
            <a:srgbClr val="59595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Περιορισμένο εξειδικευμένο προσωπικό στα νοσοκομεία </a:t>
            </a:r>
            <a:endParaRPr sz="1200" b="1" i="0" u="none" strike="noStrike" cap="none">
              <a:solidFill>
                <a:schemeClr val="lt1"/>
              </a:solidFill>
              <a:latin typeface="Arial"/>
              <a:ea typeface="Arial"/>
              <a:cs typeface="Arial"/>
              <a:sym typeface="Arial"/>
            </a:endParaRPr>
          </a:p>
        </p:txBody>
      </p:sp>
      <p:sp>
        <p:nvSpPr>
          <p:cNvPr id="280" name="Google Shape;280;p29"/>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Υπάρχει περιορισμένο εξειδικευμένο νοσοκομειακό προσωπικό και δεν πραγματοποιούνται προγράμματα ειδικής εκπαίδευσης</a:t>
            </a:r>
            <a:endParaRPr/>
          </a:p>
        </p:txBody>
      </p:sp>
      <p:sp>
        <p:nvSpPr>
          <p:cNvPr id="281" name="Google Shape;281;p29"/>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6</a:t>
            </a:fld>
            <a:endParaRPr/>
          </a:p>
        </p:txBody>
      </p:sp>
      <p:sp>
        <p:nvSpPr>
          <p:cNvPr id="282" name="Google Shape;282;p29"/>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medi mark survey</a:t>
            </a:r>
            <a:endParaRPr/>
          </a:p>
        </p:txBody>
      </p:sp>
      <p:grpSp>
        <p:nvGrpSpPr>
          <p:cNvPr id="283" name="Google Shape;283;p29"/>
          <p:cNvGrpSpPr/>
          <p:nvPr/>
        </p:nvGrpSpPr>
        <p:grpSpPr>
          <a:xfrm>
            <a:off x="457199" y="5485835"/>
            <a:ext cx="608533" cy="608533"/>
            <a:chOff x="3162300" y="1958975"/>
            <a:chExt cx="123825" cy="122238"/>
          </a:xfrm>
        </p:grpSpPr>
        <p:sp>
          <p:nvSpPr>
            <p:cNvPr id="284" name="Google Shape;284;p29"/>
            <p:cNvSpPr/>
            <p:nvPr/>
          </p:nvSpPr>
          <p:spPr>
            <a:xfrm>
              <a:off x="3181350" y="1982788"/>
              <a:ext cx="85725" cy="73025"/>
            </a:xfrm>
            <a:custGeom>
              <a:avLst/>
              <a:gdLst/>
              <a:ahLst/>
              <a:cxnLst/>
              <a:rect l="l" t="t" r="r" b="b"/>
              <a:pathLst>
                <a:path w="398" h="340" extrusionOk="0">
                  <a:moveTo>
                    <a:pt x="199" y="0"/>
                  </a:moveTo>
                  <a:cubicBezTo>
                    <a:pt x="191" y="0"/>
                    <a:pt x="183" y="4"/>
                    <a:pt x="179" y="11"/>
                  </a:cubicBezTo>
                  <a:cubicBezTo>
                    <a:pt x="9" y="306"/>
                    <a:pt x="9" y="306"/>
                    <a:pt x="9" y="306"/>
                  </a:cubicBezTo>
                  <a:cubicBezTo>
                    <a:pt x="0" y="321"/>
                    <a:pt x="11" y="340"/>
                    <a:pt x="29" y="340"/>
                  </a:cubicBezTo>
                  <a:cubicBezTo>
                    <a:pt x="369" y="340"/>
                    <a:pt x="369" y="340"/>
                    <a:pt x="369" y="340"/>
                  </a:cubicBezTo>
                  <a:cubicBezTo>
                    <a:pt x="387" y="340"/>
                    <a:pt x="398" y="321"/>
                    <a:pt x="389" y="306"/>
                  </a:cubicBezTo>
                  <a:cubicBezTo>
                    <a:pt x="219" y="11"/>
                    <a:pt x="219" y="11"/>
                    <a:pt x="219" y="11"/>
                  </a:cubicBezTo>
                  <a:cubicBezTo>
                    <a:pt x="215" y="4"/>
                    <a:pt x="207" y="0"/>
                    <a:pt x="199" y="0"/>
                  </a:cubicBezTo>
                  <a:close/>
                  <a:moveTo>
                    <a:pt x="31" y="316"/>
                  </a:moveTo>
                  <a:cubicBezTo>
                    <a:pt x="199" y="25"/>
                    <a:pt x="199" y="25"/>
                    <a:pt x="199" y="25"/>
                  </a:cubicBezTo>
                  <a:cubicBezTo>
                    <a:pt x="367" y="316"/>
                    <a:pt x="367" y="316"/>
                    <a:pt x="367" y="316"/>
                  </a:cubicBezTo>
                  <a:lnTo>
                    <a:pt x="31" y="316"/>
                  </a:lnTo>
                  <a:close/>
                  <a:moveTo>
                    <a:pt x="187" y="123"/>
                  </a:moveTo>
                  <a:cubicBezTo>
                    <a:pt x="187" y="223"/>
                    <a:pt x="187" y="223"/>
                    <a:pt x="187" y="223"/>
                  </a:cubicBezTo>
                  <a:cubicBezTo>
                    <a:pt x="211" y="223"/>
                    <a:pt x="211" y="223"/>
                    <a:pt x="211" y="223"/>
                  </a:cubicBezTo>
                  <a:cubicBezTo>
                    <a:pt x="211" y="123"/>
                    <a:pt x="211" y="123"/>
                    <a:pt x="211" y="123"/>
                  </a:cubicBezTo>
                  <a:lnTo>
                    <a:pt x="187" y="123"/>
                  </a:lnTo>
                  <a:close/>
                  <a:moveTo>
                    <a:pt x="181" y="266"/>
                  </a:moveTo>
                  <a:cubicBezTo>
                    <a:pt x="181" y="276"/>
                    <a:pt x="189" y="284"/>
                    <a:pt x="199" y="284"/>
                  </a:cubicBezTo>
                  <a:cubicBezTo>
                    <a:pt x="209" y="284"/>
                    <a:pt x="217" y="276"/>
                    <a:pt x="217" y="266"/>
                  </a:cubicBezTo>
                  <a:cubicBezTo>
                    <a:pt x="217" y="256"/>
                    <a:pt x="209" y="248"/>
                    <a:pt x="199" y="248"/>
                  </a:cubicBezTo>
                  <a:cubicBezTo>
                    <a:pt x="189" y="248"/>
                    <a:pt x="181" y="256"/>
                    <a:pt x="181" y="2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9"/>
            <p:cNvSpPr/>
            <p:nvPr/>
          </p:nvSpPr>
          <p:spPr>
            <a:xfrm>
              <a:off x="3162300" y="1958975"/>
              <a:ext cx="123825" cy="122238"/>
            </a:xfrm>
            <a:custGeom>
              <a:avLst/>
              <a:gdLst/>
              <a:ahLst/>
              <a:cxnLst/>
              <a:rect l="l" t="t" r="r" b="b"/>
              <a:pathLst>
                <a:path w="78" h="77" extrusionOk="0">
                  <a:moveTo>
                    <a:pt x="0" y="0"/>
                  </a:moveTo>
                  <a:lnTo>
                    <a:pt x="0" y="77"/>
                  </a:lnTo>
                  <a:lnTo>
                    <a:pt x="78" y="77"/>
                  </a:lnTo>
                  <a:lnTo>
                    <a:pt x="78" y="0"/>
                  </a:lnTo>
                  <a:lnTo>
                    <a:pt x="0" y="0"/>
                  </a:lnTo>
                  <a:close/>
                  <a:moveTo>
                    <a:pt x="74" y="74"/>
                  </a:moveTo>
                  <a:lnTo>
                    <a:pt x="3" y="74"/>
                  </a:lnTo>
                  <a:lnTo>
                    <a:pt x="3" y="3"/>
                  </a:lnTo>
                  <a:lnTo>
                    <a:pt x="74" y="3"/>
                  </a:lnTo>
                  <a:lnTo>
                    <a:pt x="74"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6" name="Google Shape;286;p29"/>
          <p:cNvSpPr txBox="1"/>
          <p:nvPr/>
        </p:nvSpPr>
        <p:spPr>
          <a:xfrm>
            <a:off x="114351" y="69850"/>
            <a:ext cx="6216000" cy="282900"/>
          </a:xfrm>
          <a:prstGeom prst="rect">
            <a:avLst/>
          </a:prstGeom>
          <a:noFill/>
          <a:ln>
            <a:noFill/>
          </a:ln>
        </p:spPr>
        <p:txBody>
          <a:bodyPr spcFirstLastPara="1" wrap="square" lIns="0" tIns="0" rIns="0" bIns="0" anchor="ctr" anchorCtr="0">
            <a:noAutofit/>
          </a:bodyPr>
          <a:lstStyle/>
          <a:p>
            <a:pPr lvl="0"/>
            <a:r>
              <a:rPr lang="en-US" sz="1000" b="0" i="0" u="none" strike="noStrike" cap="none" dirty="0">
                <a:solidFill>
                  <a:schemeClr val="accent1"/>
                </a:solidFill>
                <a:latin typeface="Arial"/>
                <a:ea typeface="Arial"/>
                <a:cs typeface="Arial"/>
                <a:sym typeface="Arial"/>
              </a:rPr>
              <a:t>02 </a:t>
            </a:r>
            <a:r>
              <a:rPr lang="el-GR" sz="1000" dirty="0">
                <a:solidFill>
                  <a:schemeClr val="dk1"/>
                </a:solidFill>
              </a:rPr>
              <a:t>Επίπεδο εκπαίδευσης διοικητικού και οικονομικού προσωπικού των νοσοκομείων </a:t>
            </a:r>
          </a:p>
        </p:txBody>
      </p:sp>
      <p:sp>
        <p:nvSpPr>
          <p:cNvPr id="287" name="Google Shape;287;p29"/>
          <p:cNvSpPr/>
          <p:nvPr/>
        </p:nvSpPr>
        <p:spPr>
          <a:xfrm>
            <a:off x="2785358" y="1387656"/>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1</a:t>
            </a:r>
            <a:endParaRPr sz="1200" b="0" i="0" u="none" strike="noStrike" cap="none">
              <a:solidFill>
                <a:schemeClr val="lt1"/>
              </a:solidFill>
              <a:latin typeface="Arial"/>
              <a:ea typeface="Arial"/>
              <a:cs typeface="Arial"/>
              <a:sym typeface="Arial"/>
            </a:endParaRPr>
          </a:p>
        </p:txBody>
      </p:sp>
      <p:sp>
        <p:nvSpPr>
          <p:cNvPr id="288" name="Google Shape;288;p29"/>
          <p:cNvSpPr/>
          <p:nvPr/>
        </p:nvSpPr>
        <p:spPr>
          <a:xfrm>
            <a:off x="2785358" y="2135971"/>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2</a:t>
            </a:r>
            <a:endParaRPr sz="1200" b="0" i="0" u="none" strike="noStrike" cap="none">
              <a:solidFill>
                <a:schemeClr val="lt1"/>
              </a:solidFill>
              <a:latin typeface="Arial"/>
              <a:ea typeface="Arial"/>
              <a:cs typeface="Arial"/>
              <a:sym typeface="Arial"/>
            </a:endParaRPr>
          </a:p>
        </p:txBody>
      </p:sp>
      <p:sp>
        <p:nvSpPr>
          <p:cNvPr id="289" name="Google Shape;289;p29"/>
          <p:cNvSpPr/>
          <p:nvPr/>
        </p:nvSpPr>
        <p:spPr>
          <a:xfrm>
            <a:off x="2785358" y="2884286"/>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3</a:t>
            </a: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5038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title"/>
          </p:nvPr>
        </p:nvSpPr>
        <p:spPr>
          <a:xfrm>
            <a:off x="304800" y="381000"/>
            <a:ext cx="8972700" cy="466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Το περιβάλλον των Κλινικών Μελετών αντιμετωπίζει χρονοβόρες διαδικασίες, ενώ το διεθνές ρυθμιστικό πλαίσιο αντιμετωπίζει ζητήματα εφαρμογής</a:t>
            </a:r>
            <a:endParaRPr/>
          </a:p>
        </p:txBody>
      </p:sp>
      <p:sp>
        <p:nvSpPr>
          <p:cNvPr id="295" name="Google Shape;295;p30"/>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7</a:t>
            </a:fld>
            <a:endParaRPr/>
          </a:p>
        </p:txBody>
      </p:sp>
      <p:sp>
        <p:nvSpPr>
          <p:cNvPr id="296" name="Google Shape;296;p30"/>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medi mark survey</a:t>
            </a:r>
            <a:endParaRPr/>
          </a:p>
        </p:txBody>
      </p:sp>
      <p:sp>
        <p:nvSpPr>
          <p:cNvPr id="297" name="Google Shape;297;p30"/>
          <p:cNvSpPr/>
          <p:nvPr/>
        </p:nvSpPr>
        <p:spPr>
          <a:xfrm>
            <a:off x="457198" y="1197369"/>
            <a:ext cx="1066801" cy="3317749"/>
          </a:xfrm>
          <a:prstGeom prst="rect">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Διαδικασίες</a:t>
            </a:r>
            <a:endParaRPr sz="1200" b="1" i="0" u="none" strike="noStrike" cap="none">
              <a:solidFill>
                <a:schemeClr val="lt1"/>
              </a:solidFill>
              <a:latin typeface="Arial"/>
              <a:ea typeface="Arial"/>
              <a:cs typeface="Arial"/>
              <a:sym typeface="Arial"/>
            </a:endParaRPr>
          </a:p>
        </p:txBody>
      </p:sp>
      <p:sp>
        <p:nvSpPr>
          <p:cNvPr id="298" name="Google Shape;298;p30"/>
          <p:cNvSpPr/>
          <p:nvPr/>
        </p:nvSpPr>
        <p:spPr>
          <a:xfrm>
            <a:off x="470173" y="4607214"/>
            <a:ext cx="8216627" cy="1612914"/>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300"/>
              </a:spcBef>
              <a:spcAft>
                <a:spcPts val="0"/>
              </a:spcAft>
              <a:buNone/>
            </a:pPr>
            <a:r>
              <a:rPr lang="en-US" sz="1100" b="1" i="0" u="none" strike="noStrike" cap="none" dirty="0">
                <a:solidFill>
                  <a:schemeClr val="dk1"/>
                </a:solidFill>
                <a:latin typeface="Arial"/>
                <a:ea typeface="Arial"/>
                <a:cs typeface="Arial"/>
                <a:sym typeface="Arial"/>
              </a:rPr>
              <a:t>Τα απ</a:t>
            </a:r>
            <a:r>
              <a:rPr lang="en-US" sz="1100" b="1" i="0" u="none" strike="noStrike" cap="none" dirty="0" err="1">
                <a:solidFill>
                  <a:schemeClr val="dk1"/>
                </a:solidFill>
                <a:latin typeface="Arial"/>
                <a:ea typeface="Arial"/>
                <a:cs typeface="Arial"/>
                <a:sym typeface="Arial"/>
              </a:rPr>
              <a:t>οτελέσμ</a:t>
            </a:r>
            <a:r>
              <a:rPr lang="en-US" sz="1100" b="1" i="0" u="none" strike="noStrike" cap="none" dirty="0">
                <a:solidFill>
                  <a:schemeClr val="dk1"/>
                </a:solidFill>
                <a:latin typeface="Arial"/>
                <a:ea typeface="Arial"/>
                <a:cs typeface="Arial"/>
                <a:sym typeface="Arial"/>
              </a:rPr>
              <a:t>ατα έρευνας που πραγματοποιήθηκε σε νοσοκομεία σχετικά με τις διαδικασίες και το ρυθμιστικό πλαίσιο των Κλινικών Μελετών κατέληξε σε παρόμοια συμπεράσματα:</a:t>
            </a:r>
            <a:endParaRPr sz="14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050"/>
              <a:buFont typeface="Arial"/>
              <a:buChar char="•"/>
            </a:pPr>
            <a:r>
              <a:rPr lang="en-US" sz="1100" b="0" i="0" u="none" strike="noStrike" cap="none" dirty="0">
                <a:solidFill>
                  <a:srgbClr val="262626"/>
                </a:solidFill>
                <a:latin typeface="Arial"/>
                <a:ea typeface="Arial"/>
                <a:cs typeface="Arial"/>
                <a:sym typeface="Arial"/>
              </a:rPr>
              <a:t>37% </a:t>
            </a:r>
            <a:r>
              <a:rPr lang="en-US" sz="1100" b="0" i="0" u="none" strike="noStrike" cap="none" dirty="0" err="1">
                <a:solidFill>
                  <a:srgbClr val="262626"/>
                </a:solidFill>
                <a:latin typeface="Arial"/>
                <a:ea typeface="Arial"/>
                <a:cs typeface="Arial"/>
                <a:sym typeface="Arial"/>
              </a:rPr>
              <a:t>του</a:t>
            </a:r>
            <a:r>
              <a:rPr lang="en-US" sz="1100" b="0" i="0" u="none" strike="noStrike" cap="none" dirty="0">
                <a:solidFill>
                  <a:srgbClr val="262626"/>
                </a:solidFill>
                <a:latin typeface="Arial"/>
                <a:ea typeface="Arial"/>
                <a:cs typeface="Arial"/>
                <a:sym typeface="Arial"/>
              </a:rPr>
              <a:t> </a:t>
            </a:r>
            <a:r>
              <a:rPr lang="en-US" sz="1100" b="0" i="0" u="none" strike="noStrike" cap="none" dirty="0" err="1">
                <a:solidFill>
                  <a:srgbClr val="262626"/>
                </a:solidFill>
                <a:latin typeface="Arial"/>
                <a:ea typeface="Arial"/>
                <a:cs typeface="Arial"/>
                <a:sym typeface="Arial"/>
              </a:rPr>
              <a:t>ερευνητικού</a:t>
            </a:r>
            <a:r>
              <a:rPr lang="en-US" sz="1100" b="0" i="0" u="none" strike="noStrike" cap="none" dirty="0">
                <a:solidFill>
                  <a:srgbClr val="262626"/>
                </a:solidFill>
                <a:latin typeface="Arial"/>
                <a:ea typeface="Arial"/>
                <a:cs typeface="Arial"/>
                <a:sym typeface="Arial"/>
              </a:rPr>
              <a:t> π</a:t>
            </a:r>
            <a:r>
              <a:rPr lang="en-US" sz="1100" b="0" i="0" u="none" strike="noStrike" cap="none" dirty="0" err="1">
                <a:solidFill>
                  <a:srgbClr val="262626"/>
                </a:solidFill>
                <a:latin typeface="Arial"/>
                <a:ea typeface="Arial"/>
                <a:cs typeface="Arial"/>
                <a:sym typeface="Arial"/>
              </a:rPr>
              <a:t>ροσω</a:t>
            </a:r>
            <a:r>
              <a:rPr lang="en-US" sz="1100" b="0" i="0" u="none" strike="noStrike" cap="none" dirty="0">
                <a:solidFill>
                  <a:srgbClr val="262626"/>
                </a:solidFill>
                <a:latin typeface="Arial"/>
                <a:ea typeface="Arial"/>
                <a:cs typeface="Arial"/>
                <a:sym typeface="Arial"/>
              </a:rPr>
              <a:t>πικού ανέφερε πως υπάρχει γραφειοκρατία και χρονοβόρες διαδικασίες</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050"/>
              <a:buFont typeface="Arial"/>
              <a:buChar char="•"/>
            </a:pPr>
            <a:r>
              <a:rPr lang="en-US" sz="1100" b="0" i="0" u="none" strike="noStrike" cap="none" dirty="0">
                <a:solidFill>
                  <a:srgbClr val="262626"/>
                </a:solidFill>
                <a:latin typeface="Arial"/>
                <a:ea typeface="Arial"/>
                <a:cs typeface="Arial"/>
                <a:sym typeface="Arial"/>
              </a:rPr>
              <a:t>22% </a:t>
            </a:r>
            <a:r>
              <a:rPr lang="en-US" sz="1100" b="0" i="0" u="none" strike="noStrike" cap="none" dirty="0" err="1">
                <a:solidFill>
                  <a:srgbClr val="262626"/>
                </a:solidFill>
                <a:latin typeface="Arial"/>
                <a:ea typeface="Arial"/>
                <a:cs typeface="Arial"/>
                <a:sym typeface="Arial"/>
              </a:rPr>
              <a:t>του</a:t>
            </a:r>
            <a:r>
              <a:rPr lang="en-US" sz="1100" b="0" i="0" u="none" strike="noStrike" cap="none" dirty="0">
                <a:solidFill>
                  <a:srgbClr val="262626"/>
                </a:solidFill>
                <a:latin typeface="Arial"/>
                <a:ea typeface="Arial"/>
                <a:cs typeface="Arial"/>
                <a:sym typeface="Arial"/>
              </a:rPr>
              <a:t> </a:t>
            </a:r>
            <a:r>
              <a:rPr lang="en-US" sz="1100" b="0" i="0" u="none" strike="noStrike" cap="none" dirty="0" err="1">
                <a:solidFill>
                  <a:srgbClr val="262626"/>
                </a:solidFill>
                <a:latin typeface="Arial"/>
                <a:ea typeface="Arial"/>
                <a:cs typeface="Arial"/>
                <a:sym typeface="Arial"/>
              </a:rPr>
              <a:t>ερευνητικού</a:t>
            </a:r>
            <a:r>
              <a:rPr lang="en-US" sz="1100" b="0" i="0" u="none" strike="noStrike" cap="none" dirty="0">
                <a:solidFill>
                  <a:srgbClr val="262626"/>
                </a:solidFill>
                <a:latin typeface="Arial"/>
                <a:ea typeface="Arial"/>
                <a:cs typeface="Arial"/>
                <a:sym typeface="Arial"/>
              </a:rPr>
              <a:t> π</a:t>
            </a:r>
            <a:r>
              <a:rPr lang="en-US" sz="1100" b="0" i="0" u="none" strike="noStrike" cap="none" dirty="0" err="1">
                <a:solidFill>
                  <a:srgbClr val="262626"/>
                </a:solidFill>
                <a:latin typeface="Arial"/>
                <a:ea typeface="Arial"/>
                <a:cs typeface="Arial"/>
                <a:sym typeface="Arial"/>
              </a:rPr>
              <a:t>ροσω</a:t>
            </a:r>
            <a:r>
              <a:rPr lang="en-US" sz="1100" b="0" i="0" u="none" strike="noStrike" cap="none" dirty="0">
                <a:solidFill>
                  <a:srgbClr val="262626"/>
                </a:solidFill>
                <a:latin typeface="Arial"/>
                <a:ea typeface="Arial"/>
                <a:cs typeface="Arial"/>
                <a:sym typeface="Arial"/>
              </a:rPr>
              <a:t>πικού ανέφερε πως δεν υπάρχουν οι κατάλληλες υποδομές μέσα στα νοσοκομεία (π.χ. </a:t>
            </a:r>
            <a:r>
              <a:rPr lang="en-US" sz="1100" b="0" i="0" u="none" strike="noStrike" cap="none" dirty="0" err="1">
                <a:solidFill>
                  <a:srgbClr val="262626"/>
                </a:solidFill>
                <a:latin typeface="Arial"/>
                <a:ea typeface="Arial"/>
                <a:cs typeface="Arial"/>
                <a:sym typeface="Arial"/>
              </a:rPr>
              <a:t>Γρ</a:t>
            </a:r>
            <a:r>
              <a:rPr lang="en-US" sz="1100" b="0" i="0" u="none" strike="noStrike" cap="none" dirty="0">
                <a:solidFill>
                  <a:srgbClr val="262626"/>
                </a:solidFill>
                <a:latin typeface="Arial"/>
                <a:ea typeface="Arial"/>
                <a:cs typeface="Arial"/>
                <a:sym typeface="Arial"/>
              </a:rPr>
              <a:t>αφεία Κλινικών </a:t>
            </a:r>
            <a:r>
              <a:rPr lang="en-US" sz="1100" dirty="0">
                <a:solidFill>
                  <a:srgbClr val="262626"/>
                </a:solidFill>
              </a:rPr>
              <a:t>Μελετών</a:t>
            </a:r>
            <a:r>
              <a:rPr lang="en-US" sz="1100" b="0" i="0" u="none" strike="noStrike" cap="none" dirty="0">
                <a:solidFill>
                  <a:srgbClr val="262626"/>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050"/>
              <a:buFont typeface="Arial"/>
              <a:buChar char="•"/>
            </a:pPr>
            <a:r>
              <a:rPr lang="en-US" sz="1100" b="0" i="0" u="none" strike="noStrike" cap="none" dirty="0">
                <a:solidFill>
                  <a:srgbClr val="262626"/>
                </a:solidFill>
                <a:latin typeface="Arial"/>
                <a:ea typeface="Arial"/>
                <a:cs typeface="Arial"/>
                <a:sym typeface="Arial"/>
              </a:rPr>
              <a:t>48% </a:t>
            </a:r>
            <a:r>
              <a:rPr lang="en-US" sz="1100" b="0" i="0" u="none" strike="noStrike" cap="none" dirty="0" err="1">
                <a:solidFill>
                  <a:srgbClr val="262626"/>
                </a:solidFill>
                <a:latin typeface="Arial"/>
                <a:ea typeface="Arial"/>
                <a:cs typeface="Arial"/>
                <a:sym typeface="Arial"/>
              </a:rPr>
              <a:t>του</a:t>
            </a:r>
            <a:r>
              <a:rPr lang="en-US" sz="1100" b="0" i="0" u="none" strike="noStrike" cap="none" dirty="0">
                <a:solidFill>
                  <a:srgbClr val="262626"/>
                </a:solidFill>
                <a:latin typeface="Arial"/>
                <a:ea typeface="Arial"/>
                <a:cs typeface="Arial"/>
                <a:sym typeface="Arial"/>
              </a:rPr>
              <a:t> </a:t>
            </a:r>
            <a:r>
              <a:rPr lang="en-US" sz="1100" b="0" i="0" u="none" strike="noStrike" cap="none" dirty="0" err="1">
                <a:solidFill>
                  <a:srgbClr val="262626"/>
                </a:solidFill>
                <a:latin typeface="Arial"/>
                <a:ea typeface="Arial"/>
                <a:cs typeface="Arial"/>
                <a:sym typeface="Arial"/>
              </a:rPr>
              <a:t>οικονομικού</a:t>
            </a:r>
            <a:r>
              <a:rPr lang="en-US" sz="1100" b="0" i="0" u="none" strike="noStrike" cap="none" dirty="0">
                <a:solidFill>
                  <a:srgbClr val="262626"/>
                </a:solidFill>
                <a:latin typeface="Arial"/>
                <a:ea typeface="Arial"/>
                <a:cs typeface="Arial"/>
                <a:sym typeface="Arial"/>
              </a:rPr>
              <a:t> π</a:t>
            </a:r>
            <a:r>
              <a:rPr lang="en-US" sz="1100" b="0" i="0" u="none" strike="noStrike" cap="none" dirty="0" err="1">
                <a:solidFill>
                  <a:srgbClr val="262626"/>
                </a:solidFill>
                <a:latin typeface="Arial"/>
                <a:ea typeface="Arial"/>
                <a:cs typeface="Arial"/>
                <a:sym typeface="Arial"/>
              </a:rPr>
              <a:t>ροσω</a:t>
            </a:r>
            <a:r>
              <a:rPr lang="en-US" sz="1100" b="0" i="0" u="none" strike="noStrike" cap="none" dirty="0">
                <a:solidFill>
                  <a:srgbClr val="262626"/>
                </a:solidFill>
                <a:latin typeface="Arial"/>
                <a:ea typeface="Arial"/>
                <a:cs typeface="Arial"/>
                <a:sym typeface="Arial"/>
              </a:rPr>
              <a:t>πικού ανέφερε πως υπάρχει έλλειψη υποδομών για Κλινικές </a:t>
            </a:r>
            <a:r>
              <a:rPr lang="en-US" sz="1100" dirty="0">
                <a:solidFill>
                  <a:srgbClr val="262626"/>
                </a:solidFill>
              </a:rPr>
              <a:t>Μελέτες</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050"/>
              <a:buFont typeface="Arial"/>
              <a:buChar char="•"/>
            </a:pPr>
            <a:r>
              <a:rPr lang="en-US" sz="1100" b="0" i="0" u="none" strike="noStrike" cap="none" dirty="0">
                <a:solidFill>
                  <a:srgbClr val="262626"/>
                </a:solidFill>
                <a:latin typeface="Arial"/>
                <a:ea typeface="Arial"/>
                <a:cs typeface="Arial"/>
                <a:sym typeface="Arial"/>
              </a:rPr>
              <a:t>22% </a:t>
            </a:r>
            <a:r>
              <a:rPr lang="en-US" sz="1100" b="0" i="0" u="none" strike="noStrike" cap="none" dirty="0" err="1">
                <a:solidFill>
                  <a:srgbClr val="262626"/>
                </a:solidFill>
                <a:latin typeface="Arial"/>
                <a:ea typeface="Arial"/>
                <a:cs typeface="Arial"/>
                <a:sym typeface="Arial"/>
              </a:rPr>
              <a:t>του</a:t>
            </a:r>
            <a:r>
              <a:rPr lang="en-US" sz="1100" b="0" i="0" u="none" strike="noStrike" cap="none" dirty="0">
                <a:solidFill>
                  <a:srgbClr val="262626"/>
                </a:solidFill>
                <a:latin typeface="Arial"/>
                <a:ea typeface="Arial"/>
                <a:cs typeface="Arial"/>
                <a:sym typeface="Arial"/>
              </a:rPr>
              <a:t> </a:t>
            </a:r>
            <a:r>
              <a:rPr lang="en-US" sz="1100" b="0" i="0" u="none" strike="noStrike" cap="none" dirty="0" err="1">
                <a:solidFill>
                  <a:srgbClr val="262626"/>
                </a:solidFill>
                <a:latin typeface="Arial"/>
                <a:ea typeface="Arial"/>
                <a:cs typeface="Arial"/>
                <a:sym typeface="Arial"/>
              </a:rPr>
              <a:t>οικονομικού</a:t>
            </a:r>
            <a:r>
              <a:rPr lang="en-US" sz="1100" b="0" i="0" u="none" strike="noStrike" cap="none" dirty="0">
                <a:solidFill>
                  <a:srgbClr val="262626"/>
                </a:solidFill>
                <a:latin typeface="Arial"/>
                <a:ea typeface="Arial"/>
                <a:cs typeface="Arial"/>
                <a:sym typeface="Arial"/>
              </a:rPr>
              <a:t> π</a:t>
            </a:r>
            <a:r>
              <a:rPr lang="en-US" sz="1100" b="0" i="0" u="none" strike="noStrike" cap="none" dirty="0" err="1">
                <a:solidFill>
                  <a:srgbClr val="262626"/>
                </a:solidFill>
                <a:latin typeface="Arial"/>
                <a:ea typeface="Arial"/>
                <a:cs typeface="Arial"/>
                <a:sym typeface="Arial"/>
              </a:rPr>
              <a:t>ροσω</a:t>
            </a:r>
            <a:r>
              <a:rPr lang="en-US" sz="1100" b="0" i="0" u="none" strike="noStrike" cap="none" dirty="0">
                <a:solidFill>
                  <a:srgbClr val="262626"/>
                </a:solidFill>
                <a:latin typeface="Arial"/>
                <a:ea typeface="Arial"/>
                <a:cs typeface="Arial"/>
                <a:sym typeface="Arial"/>
              </a:rPr>
              <a:t>πικού ανέφερε πως δεν υπάρχουν διαδικασίες για έλεγχο των εσόδων από τις Κλινικές </a:t>
            </a:r>
            <a:r>
              <a:rPr lang="en-US" sz="1100" dirty="0">
                <a:solidFill>
                  <a:srgbClr val="262626"/>
                </a:solidFill>
              </a:rPr>
              <a:t>Μελέτες</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050"/>
              <a:buFont typeface="Arial"/>
              <a:buChar char="•"/>
            </a:pPr>
            <a:r>
              <a:rPr lang="en-US" sz="1100" b="0" i="0" u="none" strike="noStrike" cap="none" dirty="0">
                <a:solidFill>
                  <a:srgbClr val="262626"/>
                </a:solidFill>
                <a:latin typeface="Arial"/>
                <a:ea typeface="Arial"/>
                <a:cs typeface="Arial"/>
                <a:sym typeface="Arial"/>
              </a:rPr>
              <a:t>19% </a:t>
            </a:r>
            <a:r>
              <a:rPr lang="en-US" sz="1100" b="0" i="0" u="none" strike="noStrike" cap="none" dirty="0" err="1">
                <a:solidFill>
                  <a:srgbClr val="262626"/>
                </a:solidFill>
                <a:latin typeface="Arial"/>
                <a:ea typeface="Arial"/>
                <a:cs typeface="Arial"/>
                <a:sym typeface="Arial"/>
              </a:rPr>
              <a:t>του</a:t>
            </a:r>
            <a:r>
              <a:rPr lang="en-US" sz="1100" b="0" i="0" u="none" strike="noStrike" cap="none" dirty="0">
                <a:solidFill>
                  <a:srgbClr val="262626"/>
                </a:solidFill>
                <a:latin typeface="Arial"/>
                <a:ea typeface="Arial"/>
                <a:cs typeface="Arial"/>
                <a:sym typeface="Arial"/>
              </a:rPr>
              <a:t> </a:t>
            </a:r>
            <a:r>
              <a:rPr lang="en-US" sz="1100" b="0" i="0" u="none" strike="noStrike" cap="none" dirty="0" err="1">
                <a:solidFill>
                  <a:srgbClr val="262626"/>
                </a:solidFill>
                <a:latin typeface="Arial"/>
                <a:ea typeface="Arial"/>
                <a:cs typeface="Arial"/>
                <a:sym typeface="Arial"/>
              </a:rPr>
              <a:t>οικονομικού</a:t>
            </a:r>
            <a:r>
              <a:rPr lang="en-US" sz="1100" b="0" i="0" u="none" strike="noStrike" cap="none" dirty="0">
                <a:solidFill>
                  <a:srgbClr val="262626"/>
                </a:solidFill>
                <a:latin typeface="Arial"/>
                <a:ea typeface="Arial"/>
                <a:cs typeface="Arial"/>
                <a:sym typeface="Arial"/>
              </a:rPr>
              <a:t> π</a:t>
            </a:r>
            <a:r>
              <a:rPr lang="en-US" sz="1100" b="0" i="0" u="none" strike="noStrike" cap="none" dirty="0" err="1">
                <a:solidFill>
                  <a:srgbClr val="262626"/>
                </a:solidFill>
                <a:latin typeface="Arial"/>
                <a:ea typeface="Arial"/>
                <a:cs typeface="Arial"/>
                <a:sym typeface="Arial"/>
              </a:rPr>
              <a:t>ροσω</a:t>
            </a:r>
            <a:r>
              <a:rPr lang="en-US" sz="1100" b="0" i="0" u="none" strike="noStrike" cap="none" dirty="0">
                <a:solidFill>
                  <a:srgbClr val="262626"/>
                </a:solidFill>
                <a:latin typeface="Arial"/>
                <a:ea typeface="Arial"/>
                <a:cs typeface="Arial"/>
                <a:sym typeface="Arial"/>
              </a:rPr>
              <a:t>πικού ανέφερε πως δεν υπάρχουν σχετικά συστήματα παρακολούθησης</a:t>
            </a:r>
            <a:endParaRPr sz="1100" b="0" i="0" u="none" strike="noStrike" cap="none" dirty="0">
              <a:solidFill>
                <a:srgbClr val="262626"/>
              </a:solidFill>
              <a:latin typeface="Arial"/>
              <a:ea typeface="Arial"/>
              <a:cs typeface="Arial"/>
              <a:sym typeface="Arial"/>
            </a:endParaRPr>
          </a:p>
        </p:txBody>
      </p:sp>
      <p:sp>
        <p:nvSpPr>
          <p:cNvPr id="299" name="Google Shape;299;p30"/>
          <p:cNvSpPr/>
          <p:nvPr/>
        </p:nvSpPr>
        <p:spPr>
          <a:xfrm>
            <a:off x="4560565" y="1228479"/>
            <a:ext cx="1066801" cy="3289092"/>
          </a:xfrm>
          <a:prstGeom prst="rect">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Ρυθμιστικό Πλαίσιο</a:t>
            </a:r>
            <a:endParaRPr sz="1200" b="1" i="0" u="none" strike="noStrike" cap="none">
              <a:solidFill>
                <a:schemeClr val="lt1"/>
              </a:solidFill>
              <a:latin typeface="Arial"/>
              <a:ea typeface="Arial"/>
              <a:cs typeface="Arial"/>
              <a:sym typeface="Arial"/>
            </a:endParaRPr>
          </a:p>
        </p:txBody>
      </p:sp>
      <p:grpSp>
        <p:nvGrpSpPr>
          <p:cNvPr id="300" name="Google Shape;300;p30"/>
          <p:cNvGrpSpPr/>
          <p:nvPr/>
        </p:nvGrpSpPr>
        <p:grpSpPr>
          <a:xfrm>
            <a:off x="5675861" y="1151729"/>
            <a:ext cx="2903401" cy="619517"/>
            <a:chOff x="5675861" y="3107570"/>
            <a:chExt cx="2903401" cy="619517"/>
          </a:xfrm>
        </p:grpSpPr>
        <p:sp>
          <p:nvSpPr>
            <p:cNvPr id="301" name="Google Shape;301;p30"/>
            <p:cNvSpPr/>
            <p:nvPr/>
          </p:nvSpPr>
          <p:spPr>
            <a:xfrm>
              <a:off x="5813625" y="3252694"/>
              <a:ext cx="2765637" cy="474393"/>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Διάσπαση στην πλήρη εκτέλεση των συμβάσεων των Κλινικών Μελετών</a:t>
              </a:r>
              <a:endParaRPr sz="1400" b="0" i="0" u="none" strike="noStrike" cap="none">
                <a:solidFill>
                  <a:srgbClr val="000000"/>
                </a:solidFill>
                <a:latin typeface="Arial"/>
                <a:ea typeface="Arial"/>
                <a:cs typeface="Arial"/>
                <a:sym typeface="Arial"/>
              </a:endParaRPr>
            </a:p>
          </p:txBody>
        </p:sp>
        <p:sp>
          <p:nvSpPr>
            <p:cNvPr id="302" name="Google Shape;302;p30"/>
            <p:cNvSpPr/>
            <p:nvPr/>
          </p:nvSpPr>
          <p:spPr>
            <a:xfrm>
              <a:off x="5675861" y="3107570"/>
              <a:ext cx="245885" cy="244800"/>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1</a:t>
              </a:r>
              <a:endParaRPr sz="1200" b="0" i="0" u="none" strike="noStrike" cap="none">
                <a:solidFill>
                  <a:schemeClr val="lt1"/>
                </a:solidFill>
                <a:latin typeface="Arial"/>
                <a:ea typeface="Arial"/>
                <a:cs typeface="Arial"/>
                <a:sym typeface="Arial"/>
              </a:endParaRPr>
            </a:p>
          </p:txBody>
        </p:sp>
      </p:grpSp>
      <p:sp>
        <p:nvSpPr>
          <p:cNvPr id="303" name="Google Shape;303;p30"/>
          <p:cNvSpPr/>
          <p:nvPr/>
        </p:nvSpPr>
        <p:spPr>
          <a:xfrm>
            <a:off x="1700520" y="1263489"/>
            <a:ext cx="2710613" cy="432000"/>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Μεγάλοι χρόνοι εκκίνησης/ χρονοβόρες διαδικασίες στα νοσοκομεία</a:t>
            </a:r>
            <a:endParaRPr/>
          </a:p>
        </p:txBody>
      </p:sp>
      <p:sp>
        <p:nvSpPr>
          <p:cNvPr id="304" name="Google Shape;304;p30"/>
          <p:cNvSpPr/>
          <p:nvPr/>
        </p:nvSpPr>
        <p:spPr>
          <a:xfrm>
            <a:off x="1569076" y="1151729"/>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1</a:t>
            </a:r>
            <a:endParaRPr sz="1200" b="0" i="0" u="none" strike="noStrike" cap="none">
              <a:solidFill>
                <a:schemeClr val="lt1"/>
              </a:solidFill>
              <a:latin typeface="Arial"/>
              <a:ea typeface="Arial"/>
              <a:cs typeface="Arial"/>
              <a:sym typeface="Arial"/>
            </a:endParaRPr>
          </a:p>
        </p:txBody>
      </p:sp>
      <p:sp>
        <p:nvSpPr>
          <p:cNvPr id="305" name="Google Shape;305;p30"/>
          <p:cNvSpPr/>
          <p:nvPr/>
        </p:nvSpPr>
        <p:spPr>
          <a:xfrm>
            <a:off x="1700520" y="1873589"/>
            <a:ext cx="2710613" cy="432000"/>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Μη εξορθολογισμένη υλοποίηση της τοπικής νομοθεσίας</a:t>
            </a:r>
            <a:endParaRPr sz="1400" b="0" i="0" u="none" strike="noStrike" cap="none">
              <a:solidFill>
                <a:srgbClr val="000000"/>
              </a:solidFill>
              <a:latin typeface="Arial"/>
              <a:ea typeface="Arial"/>
              <a:cs typeface="Arial"/>
              <a:sym typeface="Arial"/>
            </a:endParaRPr>
          </a:p>
        </p:txBody>
      </p:sp>
      <p:sp>
        <p:nvSpPr>
          <p:cNvPr id="306" name="Google Shape;306;p30"/>
          <p:cNvSpPr/>
          <p:nvPr/>
        </p:nvSpPr>
        <p:spPr>
          <a:xfrm>
            <a:off x="1569076" y="1743339"/>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2</a:t>
            </a:r>
            <a:endParaRPr sz="1200" b="0" i="0" u="none" strike="noStrike" cap="none">
              <a:solidFill>
                <a:schemeClr val="lt1"/>
              </a:solidFill>
              <a:latin typeface="Arial"/>
              <a:ea typeface="Arial"/>
              <a:cs typeface="Arial"/>
              <a:sym typeface="Arial"/>
            </a:endParaRPr>
          </a:p>
        </p:txBody>
      </p:sp>
      <p:sp>
        <p:nvSpPr>
          <p:cNvPr id="307" name="Google Shape;307;p30"/>
          <p:cNvSpPr/>
          <p:nvPr/>
        </p:nvSpPr>
        <p:spPr>
          <a:xfrm>
            <a:off x="1700520" y="2476383"/>
            <a:ext cx="2710613" cy="432000"/>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Έλλειψη μητρώων και αρχείων για τις διεξαγόμενες ΚΜ</a:t>
            </a: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1569076" y="2353439"/>
            <a:ext cx="245885" cy="245885"/>
          </a:xfrm>
          <a:prstGeom prst="ellipse">
            <a:avLst/>
          </a:prstGeom>
          <a:solidFill>
            <a:srgbClr val="595959"/>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3</a:t>
            </a:r>
            <a:endParaRPr sz="1200" b="0" i="0" u="none" strike="noStrike" cap="none">
              <a:solidFill>
                <a:schemeClr val="lt1"/>
              </a:solidFill>
              <a:latin typeface="Arial"/>
              <a:ea typeface="Arial"/>
              <a:cs typeface="Arial"/>
              <a:sym typeface="Arial"/>
            </a:endParaRPr>
          </a:p>
        </p:txBody>
      </p:sp>
      <p:sp>
        <p:nvSpPr>
          <p:cNvPr id="309" name="Google Shape;309;p30"/>
          <p:cNvSpPr/>
          <p:nvPr/>
        </p:nvSpPr>
        <p:spPr>
          <a:xfrm>
            <a:off x="1700520" y="3094263"/>
            <a:ext cx="2710613" cy="432000"/>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Δεν υπάρχουν γραφεία ΚΜ στα νοσοκομεία</a:t>
            </a:r>
            <a:endParaRPr sz="1100" b="0" i="0" u="none" strike="noStrike" cap="none">
              <a:solidFill>
                <a:srgbClr val="000000"/>
              </a:solidFill>
              <a:latin typeface="Arial"/>
              <a:ea typeface="Arial"/>
              <a:cs typeface="Arial"/>
              <a:sym typeface="Arial"/>
            </a:endParaRPr>
          </a:p>
        </p:txBody>
      </p:sp>
      <p:sp>
        <p:nvSpPr>
          <p:cNvPr id="310" name="Google Shape;310;p30"/>
          <p:cNvSpPr/>
          <p:nvPr/>
        </p:nvSpPr>
        <p:spPr>
          <a:xfrm>
            <a:off x="1569076" y="2956233"/>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4</a:t>
            </a:r>
            <a:endParaRPr sz="1200" b="0" i="0" u="none" strike="noStrike" cap="none">
              <a:solidFill>
                <a:schemeClr val="lt1"/>
              </a:solidFill>
              <a:latin typeface="Arial"/>
              <a:ea typeface="Arial"/>
              <a:cs typeface="Arial"/>
              <a:sym typeface="Arial"/>
            </a:endParaRPr>
          </a:p>
        </p:txBody>
      </p:sp>
      <p:sp>
        <p:nvSpPr>
          <p:cNvPr id="311" name="Google Shape;311;p30"/>
          <p:cNvSpPr/>
          <p:nvPr/>
        </p:nvSpPr>
        <p:spPr>
          <a:xfrm>
            <a:off x="1700520" y="3677021"/>
            <a:ext cx="2710613" cy="840550"/>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600"/>
              </a:spcBef>
              <a:spcAft>
                <a:spcPts val="0"/>
              </a:spcAft>
              <a:buNone/>
            </a:pPr>
            <a:r>
              <a:rPr lang="en-US" sz="1100" b="0" i="0" u="none" strike="noStrike" cap="none">
                <a:solidFill>
                  <a:srgbClr val="000000"/>
                </a:solidFill>
                <a:latin typeface="Arial"/>
                <a:ea typeface="Arial"/>
                <a:cs typeface="Arial"/>
                <a:sym typeface="Arial"/>
              </a:rPr>
              <a:t>Η Διοίκηση των νοσοκομείων δεν έχει κίνητρα να διεξάγει ΚΜ, επειδή τα έσοδα που δημιουργούνται αφαιρούνται από τον προϋπολογισμό τους</a:t>
            </a:r>
            <a:endParaRPr sz="1400" b="0" i="0" u="none" strike="noStrike" cap="none">
              <a:solidFill>
                <a:srgbClr val="000000"/>
              </a:solidFill>
              <a:latin typeface="Arial"/>
              <a:ea typeface="Arial"/>
              <a:cs typeface="Arial"/>
              <a:sym typeface="Arial"/>
            </a:endParaRPr>
          </a:p>
        </p:txBody>
      </p:sp>
      <p:sp>
        <p:nvSpPr>
          <p:cNvPr id="312" name="Google Shape;312;p30"/>
          <p:cNvSpPr/>
          <p:nvPr/>
        </p:nvSpPr>
        <p:spPr>
          <a:xfrm>
            <a:off x="1569076" y="3574113"/>
            <a:ext cx="245885" cy="245885"/>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5</a:t>
            </a:r>
            <a:endParaRPr sz="1200" b="0" i="0" u="none" strike="noStrike" cap="none">
              <a:solidFill>
                <a:schemeClr val="lt1"/>
              </a:solidFill>
              <a:latin typeface="Arial"/>
              <a:ea typeface="Arial"/>
              <a:cs typeface="Arial"/>
              <a:sym typeface="Arial"/>
            </a:endParaRPr>
          </a:p>
        </p:txBody>
      </p:sp>
      <p:grpSp>
        <p:nvGrpSpPr>
          <p:cNvPr id="313" name="Google Shape;313;p30"/>
          <p:cNvGrpSpPr/>
          <p:nvPr/>
        </p:nvGrpSpPr>
        <p:grpSpPr>
          <a:xfrm>
            <a:off x="5675861" y="1847987"/>
            <a:ext cx="2903401" cy="1119103"/>
            <a:chOff x="5675861" y="1181455"/>
            <a:chExt cx="2903401" cy="1119103"/>
          </a:xfrm>
        </p:grpSpPr>
        <p:sp>
          <p:nvSpPr>
            <p:cNvPr id="314" name="Google Shape;314;p30"/>
            <p:cNvSpPr/>
            <p:nvPr/>
          </p:nvSpPr>
          <p:spPr>
            <a:xfrm>
              <a:off x="5813625" y="1306445"/>
              <a:ext cx="2765637" cy="994113"/>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600"/>
                </a:spcBef>
                <a:spcAft>
                  <a:spcPts val="0"/>
                </a:spcAft>
                <a:buNone/>
              </a:pPr>
              <a:r>
                <a:rPr lang="en-US" sz="1100" b="0" i="0" u="none" strike="noStrike" cap="none">
                  <a:solidFill>
                    <a:schemeClr val="dk1"/>
                  </a:solidFill>
                  <a:latin typeface="Arial"/>
                  <a:ea typeface="Arial"/>
                  <a:cs typeface="Arial"/>
                  <a:sym typeface="Arial"/>
                </a:rPr>
                <a:t>Τα Νοσοκομεία είτε δεν υιοθετούν είτε παρερμηνεύουν την Ελληνική νομοθεσία με αποτέλεσμα να δημιουργείται σύγχυση ή καθυστέρηση στη διαδικασία για τους ερευνητές και τους Χορηγούς</a:t>
              </a:r>
              <a:endParaRPr/>
            </a:p>
          </p:txBody>
        </p:sp>
        <p:sp>
          <p:nvSpPr>
            <p:cNvPr id="315" name="Google Shape;315;p30"/>
            <p:cNvSpPr/>
            <p:nvPr/>
          </p:nvSpPr>
          <p:spPr>
            <a:xfrm>
              <a:off x="5675861" y="1181455"/>
              <a:ext cx="245885" cy="244800"/>
            </a:xfrm>
            <a:prstGeom prst="ellipse">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Arial"/>
                  <a:ea typeface="Arial"/>
                  <a:cs typeface="Arial"/>
                  <a:sym typeface="Arial"/>
                </a:rPr>
                <a:t>2</a:t>
              </a:r>
              <a:endParaRPr sz="1200" b="0" i="0" u="none" strike="noStrike" cap="none">
                <a:solidFill>
                  <a:schemeClr val="lt1"/>
                </a:solidFill>
                <a:latin typeface="Arial"/>
                <a:ea typeface="Arial"/>
                <a:cs typeface="Arial"/>
                <a:sym typeface="Arial"/>
              </a:endParaRPr>
            </a:p>
          </p:txBody>
        </p:sp>
      </p:grpSp>
      <p:sp>
        <p:nvSpPr>
          <p:cNvPr id="316" name="Google Shape;316;p30"/>
          <p:cNvSpPr/>
          <p:nvPr/>
        </p:nvSpPr>
        <p:spPr>
          <a:xfrm>
            <a:off x="6009532" y="3283081"/>
            <a:ext cx="2466956" cy="1232037"/>
          </a:xfrm>
          <a:prstGeom prst="wedgeRectCallout">
            <a:avLst>
              <a:gd name="adj1" fmla="val -26990"/>
              <a:gd name="adj2" fmla="val -7393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Arial"/>
                <a:ea typeface="Arial"/>
                <a:cs typeface="Arial"/>
                <a:sym typeface="Arial"/>
              </a:rPr>
              <a:t>Το ίδιο ευρωπαϊκό πλαίσιο σχετικά με τις Κλινικές </a:t>
            </a:r>
            <a:r>
              <a:rPr lang="en-US" sz="1100" i="1">
                <a:solidFill>
                  <a:schemeClr val="dk1"/>
                </a:solidFill>
              </a:rPr>
              <a:t>Μελέτες</a:t>
            </a:r>
            <a:r>
              <a:rPr lang="en-US" sz="1100" b="0" i="1" u="none" strike="noStrike" cap="none">
                <a:solidFill>
                  <a:schemeClr val="dk1"/>
                </a:solidFill>
                <a:latin typeface="Arial"/>
                <a:ea typeface="Arial"/>
                <a:cs typeface="Arial"/>
                <a:sym typeface="Arial"/>
              </a:rPr>
              <a:t> ισχύει και στην Ελλάδα (EU Directive 2001/20/EC, Regulation EU No 536/2014, local legislation)</a:t>
            </a:r>
            <a:endParaRPr sz="1100" b="0" i="0" u="none" strike="noStrike" cap="none">
              <a:solidFill>
                <a:srgbClr val="000000"/>
              </a:solidFill>
              <a:latin typeface="Arial"/>
              <a:ea typeface="Arial"/>
              <a:cs typeface="Arial"/>
              <a:sym typeface="Arial"/>
            </a:endParaRPr>
          </a:p>
        </p:txBody>
      </p:sp>
      <p:sp>
        <p:nvSpPr>
          <p:cNvPr id="317" name="Google Shape;317;p30"/>
          <p:cNvSpPr txBox="1"/>
          <p:nvPr/>
        </p:nvSpPr>
        <p:spPr>
          <a:xfrm>
            <a:off x="114340" y="69850"/>
            <a:ext cx="4457660" cy="282846"/>
          </a:xfrm>
          <a:prstGeom prst="rect">
            <a:avLst/>
          </a:prstGeom>
          <a:noFill/>
          <a:ln>
            <a:noFill/>
          </a:ln>
        </p:spPr>
        <p:txBody>
          <a:bodyPr spcFirstLastPara="1" wrap="square" lIns="0" tIns="0" rIns="0" bIns="0" anchor="ctr" anchorCtr="0">
            <a:noAutofit/>
          </a:bodyPr>
          <a:lstStyle/>
          <a:p>
            <a:pPr lvl="0"/>
            <a:r>
              <a:rPr lang="en-US" sz="1000" b="0" i="0" u="none" strike="noStrike" cap="none" dirty="0">
                <a:solidFill>
                  <a:schemeClr val="accent5"/>
                </a:solidFill>
                <a:latin typeface="Arial"/>
                <a:ea typeface="Arial"/>
                <a:cs typeface="Arial"/>
                <a:sym typeface="Arial"/>
              </a:rPr>
              <a:t>03</a:t>
            </a:r>
            <a:r>
              <a:rPr lang="en-US" sz="1000" b="0" i="0" u="none" strike="noStrike" cap="none" dirty="0">
                <a:solidFill>
                  <a:schemeClr val="accent1"/>
                </a:solidFill>
                <a:latin typeface="Arial"/>
                <a:ea typeface="Arial"/>
                <a:cs typeface="Arial"/>
                <a:sym typeface="Arial"/>
              </a:rPr>
              <a:t> </a:t>
            </a:r>
            <a:r>
              <a:rPr lang="el-GR" sz="1000" dirty="0">
                <a:solidFill>
                  <a:schemeClr val="dk1"/>
                </a:solidFill>
              </a:rPr>
              <a:t>Διοικητικό πλαίσιο και διαδικασίες</a:t>
            </a:r>
            <a:endParaRPr dirty="0"/>
          </a:p>
        </p:txBody>
      </p:sp>
    </p:spTree>
    <p:extLst>
      <p:ext uri="{BB962C8B-B14F-4D97-AF65-F5344CB8AC3E}">
        <p14:creationId xmlns:p14="http://schemas.microsoft.com/office/powerpoint/2010/main" val="402075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1"/>
          <p:cNvSpPr/>
          <p:nvPr/>
        </p:nvSpPr>
        <p:spPr>
          <a:xfrm rot="-5400000">
            <a:off x="6397608" y="4787936"/>
            <a:ext cx="1848395" cy="238125"/>
          </a:xfrm>
          <a:prstGeom prst="rect">
            <a:avLst/>
          </a:prstGeom>
          <a:solidFill>
            <a:srgbClr val="E5E5E5"/>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3" name="Google Shape;323;p31"/>
          <p:cNvSpPr txBox="1">
            <a:spLocks noGrp="1"/>
          </p:cNvSpPr>
          <p:nvPr>
            <p:ph type="title"/>
          </p:nvPr>
        </p:nvSpPr>
        <p:spPr>
          <a:xfrm>
            <a:off x="457200" y="457200"/>
            <a:ext cx="8229600" cy="46634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Παρά τη μεγάλη σημασία των Κλινικών Μελετών, η Ελλάδα υστερεί στον τομέα της κλινικής έρευνας…</a:t>
            </a:r>
            <a:endParaRPr/>
          </a:p>
        </p:txBody>
      </p:sp>
      <p:sp>
        <p:nvSpPr>
          <p:cNvPr id="324" name="Google Shape;324;p31"/>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8</a:t>
            </a:fld>
            <a:endParaRPr/>
          </a:p>
        </p:txBody>
      </p:sp>
      <p:sp>
        <p:nvSpPr>
          <p:cNvPr id="325" name="Google Shape;325;p31"/>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The Pharmaceutical Market in Greece</a:t>
            </a:r>
            <a:endParaRPr/>
          </a:p>
        </p:txBody>
      </p:sp>
      <p:sp>
        <p:nvSpPr>
          <p:cNvPr id="326" name="Google Shape;326;p31"/>
          <p:cNvSpPr txBox="1"/>
          <p:nvPr/>
        </p:nvSpPr>
        <p:spPr>
          <a:xfrm>
            <a:off x="304363" y="1376171"/>
            <a:ext cx="6426637" cy="311934"/>
          </a:xfrm>
          <a:prstGeom prst="rect">
            <a:avLst/>
          </a:prstGeom>
          <a:noFill/>
          <a:ln>
            <a:noFill/>
          </a:ln>
        </p:spPr>
        <p:txBody>
          <a:bodyPr spcFirstLastPara="1" wrap="square" lIns="0" tIns="0" rIns="0" bIns="0" anchor="ctr" anchorCtr="0">
            <a:noAutofit/>
          </a:bodyPr>
          <a:lstStyle/>
          <a:p>
            <a:pPr marL="139700" marR="0" lvl="0" indent="0" algn="l" rtl="0">
              <a:lnSpc>
                <a:spcPct val="100000"/>
              </a:lnSpc>
              <a:spcBef>
                <a:spcPts val="0"/>
              </a:spcBef>
              <a:spcAft>
                <a:spcPts val="0"/>
              </a:spcAft>
              <a:buClr>
                <a:schemeClr val="dk1"/>
              </a:buClr>
              <a:buSzPts val="1400"/>
              <a:buFont typeface="Arial"/>
              <a:buNone/>
            </a:pPr>
            <a:r>
              <a:rPr lang="en-US" sz="1100" b="1" i="0" u="none" strike="noStrike" cap="none">
                <a:solidFill>
                  <a:schemeClr val="dk1"/>
                </a:solidFill>
                <a:latin typeface="Arial"/>
                <a:ea typeface="Arial"/>
                <a:cs typeface="Arial"/>
                <a:sym typeface="Arial"/>
              </a:rPr>
              <a:t>Επενδύσεις στην Έρευνα &amp; Ανάπτυξη στον Φαρμακευτικό κλάδο στην Ευρώπη </a:t>
            </a:r>
            <a:r>
              <a:rPr lang="en-US" sz="1100" b="0" i="0" u="none" strike="noStrike" cap="none">
                <a:solidFill>
                  <a:schemeClr val="dk1"/>
                </a:solidFill>
                <a:latin typeface="Arial"/>
                <a:ea typeface="Arial"/>
                <a:cs typeface="Arial"/>
                <a:sym typeface="Arial"/>
              </a:rPr>
              <a:t>(2018, εκ. €)</a:t>
            </a:r>
            <a:endParaRPr sz="1100" b="0" i="0" u="none" strike="noStrike" cap="none">
              <a:solidFill>
                <a:schemeClr val="dk1"/>
              </a:solidFill>
              <a:latin typeface="Arial"/>
              <a:ea typeface="Arial"/>
              <a:cs typeface="Arial"/>
              <a:sym typeface="Arial"/>
            </a:endParaRPr>
          </a:p>
        </p:txBody>
      </p:sp>
      <p:graphicFrame>
        <p:nvGraphicFramePr>
          <p:cNvPr id="327" name="Google Shape;327;p31"/>
          <p:cNvGraphicFramePr/>
          <p:nvPr/>
        </p:nvGraphicFramePr>
        <p:xfrm>
          <a:off x="374650" y="1836738"/>
          <a:ext cx="7802563" cy="3232150"/>
        </p:xfrm>
        <a:graphic>
          <a:graphicData uri="http://schemas.openxmlformats.org/drawingml/2006/chart">
            <c:chart xmlns:c="http://schemas.openxmlformats.org/drawingml/2006/chart" xmlns:r="http://schemas.openxmlformats.org/officeDocument/2006/relationships" r:id="rId3"/>
          </a:graphicData>
        </a:graphic>
      </p:graphicFrame>
      <p:cxnSp>
        <p:nvCxnSpPr>
          <p:cNvPr id="328" name="Google Shape;328;p31"/>
          <p:cNvCxnSpPr/>
          <p:nvPr/>
        </p:nvCxnSpPr>
        <p:spPr>
          <a:xfrm>
            <a:off x="457200" y="4418013"/>
            <a:ext cx="2062163" cy="0"/>
          </a:xfrm>
          <a:prstGeom prst="straightConnector1">
            <a:avLst/>
          </a:prstGeom>
          <a:noFill/>
          <a:ln w="9525" cap="flat" cmpd="sng">
            <a:solidFill>
              <a:schemeClr val="dk1"/>
            </a:solidFill>
            <a:prstDash val="lgDash"/>
            <a:round/>
            <a:headEnd type="none" w="sm" len="sm"/>
            <a:tailEnd type="none" w="sm" len="sm"/>
          </a:ln>
        </p:spPr>
      </p:cxnSp>
      <p:sp>
        <p:nvSpPr>
          <p:cNvPr id="329" name="Google Shape;329;p31"/>
          <p:cNvSpPr/>
          <p:nvPr/>
        </p:nvSpPr>
        <p:spPr>
          <a:xfrm rot="10800000">
            <a:off x="8145463" y="4341813"/>
            <a:ext cx="128588" cy="152400"/>
          </a:xfrm>
          <a:prstGeom prst="rightArrow">
            <a:avLst>
              <a:gd name="adj1" fmla="val 100000"/>
              <a:gd name="adj2" fmla="val 10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31"/>
          <p:cNvSpPr txBox="1"/>
          <p:nvPr/>
        </p:nvSpPr>
        <p:spPr>
          <a:xfrm rot="-5400000">
            <a:off x="459581"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Ελβετία</a:t>
            </a:r>
            <a:endParaRPr sz="1000" b="0" i="0" u="none" strike="noStrike" cap="none">
              <a:solidFill>
                <a:schemeClr val="dk1"/>
              </a:solidFill>
              <a:latin typeface="Arial"/>
              <a:ea typeface="Arial"/>
              <a:cs typeface="Arial"/>
              <a:sym typeface="Arial"/>
            </a:endParaRPr>
          </a:p>
        </p:txBody>
      </p:sp>
      <p:sp>
        <p:nvSpPr>
          <p:cNvPr id="331" name="Google Shape;331;p31"/>
          <p:cNvSpPr txBox="1"/>
          <p:nvPr/>
        </p:nvSpPr>
        <p:spPr>
          <a:xfrm rot="-5400000">
            <a:off x="680773" y="5534289"/>
            <a:ext cx="1076855"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Ηνωμένο Βασίλειο</a:t>
            </a:r>
            <a:endParaRPr sz="1000" b="0" i="0" u="none" strike="noStrike" cap="none">
              <a:solidFill>
                <a:schemeClr val="dk1"/>
              </a:solidFill>
              <a:latin typeface="Arial"/>
              <a:ea typeface="Arial"/>
              <a:cs typeface="Arial"/>
              <a:sym typeface="Arial"/>
            </a:endParaRPr>
          </a:p>
        </p:txBody>
      </p:sp>
      <p:sp>
        <p:nvSpPr>
          <p:cNvPr id="332" name="Google Shape;332;p31"/>
          <p:cNvSpPr txBox="1"/>
          <p:nvPr/>
        </p:nvSpPr>
        <p:spPr>
          <a:xfrm rot="-5400000">
            <a:off x="5347493"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Νορβηγία</a:t>
            </a:r>
            <a:endParaRPr sz="1000" b="0" i="0" u="none" strike="noStrike" cap="none">
              <a:solidFill>
                <a:schemeClr val="dk1"/>
              </a:solidFill>
              <a:latin typeface="Arial"/>
              <a:ea typeface="Arial"/>
              <a:cs typeface="Arial"/>
              <a:sym typeface="Arial"/>
            </a:endParaRPr>
          </a:p>
        </p:txBody>
      </p:sp>
      <p:sp>
        <p:nvSpPr>
          <p:cNvPr id="333" name="Google Shape;333;p31"/>
          <p:cNvSpPr txBox="1"/>
          <p:nvPr/>
        </p:nvSpPr>
        <p:spPr>
          <a:xfrm rot="-5400000">
            <a:off x="1375569"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Βέλγιο</a:t>
            </a:r>
            <a:endParaRPr sz="1000" b="0" i="0" u="none" strike="noStrike" cap="none">
              <a:solidFill>
                <a:schemeClr val="dk1"/>
              </a:solidFill>
              <a:latin typeface="Arial"/>
              <a:ea typeface="Arial"/>
              <a:cs typeface="Arial"/>
              <a:sym typeface="Arial"/>
            </a:endParaRPr>
          </a:p>
        </p:txBody>
      </p:sp>
      <p:sp>
        <p:nvSpPr>
          <p:cNvPr id="334" name="Google Shape;334;p31"/>
          <p:cNvSpPr txBox="1"/>
          <p:nvPr/>
        </p:nvSpPr>
        <p:spPr>
          <a:xfrm rot="-5400000">
            <a:off x="1070769"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Γαλλία</a:t>
            </a:r>
            <a:endParaRPr sz="1000" b="0" i="0" u="none" strike="noStrike" cap="none">
              <a:solidFill>
                <a:schemeClr val="dk1"/>
              </a:solidFill>
              <a:latin typeface="Arial"/>
              <a:ea typeface="Arial"/>
              <a:cs typeface="Arial"/>
              <a:sym typeface="Arial"/>
            </a:endParaRPr>
          </a:p>
        </p:txBody>
      </p:sp>
      <p:sp>
        <p:nvSpPr>
          <p:cNvPr id="335" name="Google Shape;335;p31"/>
          <p:cNvSpPr txBox="1"/>
          <p:nvPr/>
        </p:nvSpPr>
        <p:spPr>
          <a:xfrm rot="-5400000">
            <a:off x="7485856"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Τσεχία</a:t>
            </a:r>
            <a:endParaRPr sz="1000" b="0" i="0" u="none" strike="noStrike" cap="none">
              <a:solidFill>
                <a:schemeClr val="dk1"/>
              </a:solidFill>
              <a:latin typeface="Arial"/>
              <a:ea typeface="Arial"/>
              <a:cs typeface="Arial"/>
              <a:sym typeface="Arial"/>
            </a:endParaRPr>
          </a:p>
        </p:txBody>
      </p:sp>
      <p:sp>
        <p:nvSpPr>
          <p:cNvPr id="336" name="Google Shape;336;p31"/>
          <p:cNvSpPr txBox="1"/>
          <p:nvPr/>
        </p:nvSpPr>
        <p:spPr>
          <a:xfrm rot="-5400000">
            <a:off x="3820318"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Ιρλανδία</a:t>
            </a:r>
            <a:endParaRPr sz="1000" b="0" i="0" u="none" strike="noStrike" cap="none">
              <a:solidFill>
                <a:schemeClr val="dk1"/>
              </a:solidFill>
              <a:latin typeface="Arial"/>
              <a:ea typeface="Arial"/>
              <a:cs typeface="Arial"/>
              <a:sym typeface="Arial"/>
            </a:endParaRPr>
          </a:p>
        </p:txBody>
      </p:sp>
      <p:sp>
        <p:nvSpPr>
          <p:cNvPr id="337" name="Google Shape;337;p31"/>
          <p:cNvSpPr txBox="1"/>
          <p:nvPr/>
        </p:nvSpPr>
        <p:spPr>
          <a:xfrm rot="-5400000">
            <a:off x="2293144"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Ισπανία</a:t>
            </a:r>
            <a:endParaRPr sz="1000" b="0" i="0" u="none" strike="noStrike" cap="none">
              <a:solidFill>
                <a:schemeClr val="dk1"/>
              </a:solidFill>
              <a:latin typeface="Arial"/>
              <a:ea typeface="Arial"/>
              <a:cs typeface="Arial"/>
              <a:sym typeface="Arial"/>
            </a:endParaRPr>
          </a:p>
        </p:txBody>
      </p:sp>
      <p:sp>
        <p:nvSpPr>
          <p:cNvPr id="338" name="Google Shape;338;p31"/>
          <p:cNvSpPr txBox="1"/>
          <p:nvPr/>
        </p:nvSpPr>
        <p:spPr>
          <a:xfrm rot="-5400000">
            <a:off x="1681955"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Ιταλία</a:t>
            </a:r>
            <a:endParaRPr sz="1000" b="0" i="0" u="none" strike="noStrike" cap="none">
              <a:solidFill>
                <a:schemeClr val="dk1"/>
              </a:solidFill>
              <a:latin typeface="Arial"/>
              <a:ea typeface="Arial"/>
              <a:cs typeface="Arial"/>
              <a:sym typeface="Arial"/>
            </a:endParaRPr>
          </a:p>
        </p:txBody>
      </p:sp>
      <p:sp>
        <p:nvSpPr>
          <p:cNvPr id="339" name="Google Shape;339;p31"/>
          <p:cNvSpPr txBox="1"/>
          <p:nvPr/>
        </p:nvSpPr>
        <p:spPr>
          <a:xfrm rot="-5400000">
            <a:off x="1986756"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Δανία</a:t>
            </a:r>
            <a:endParaRPr sz="1000" b="0" i="0" u="none" strike="noStrike" cap="none">
              <a:solidFill>
                <a:schemeClr val="dk1"/>
              </a:solidFill>
              <a:latin typeface="Arial"/>
              <a:ea typeface="Arial"/>
              <a:cs typeface="Arial"/>
              <a:sym typeface="Arial"/>
            </a:endParaRPr>
          </a:p>
        </p:txBody>
      </p:sp>
      <p:sp>
        <p:nvSpPr>
          <p:cNvPr id="340" name="Google Shape;340;p31"/>
          <p:cNvSpPr txBox="1"/>
          <p:nvPr/>
        </p:nvSpPr>
        <p:spPr>
          <a:xfrm rot="-5400000">
            <a:off x="2902744"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Ρωσία</a:t>
            </a:r>
            <a:endParaRPr sz="1000" b="0" i="0" u="none" strike="noStrike" cap="none">
              <a:solidFill>
                <a:schemeClr val="dk1"/>
              </a:solidFill>
              <a:latin typeface="Arial"/>
              <a:ea typeface="Arial"/>
              <a:cs typeface="Arial"/>
              <a:sym typeface="Arial"/>
            </a:endParaRPr>
          </a:p>
        </p:txBody>
      </p:sp>
      <p:sp>
        <p:nvSpPr>
          <p:cNvPr id="341" name="Google Shape;341;p31"/>
          <p:cNvSpPr txBox="1"/>
          <p:nvPr/>
        </p:nvSpPr>
        <p:spPr>
          <a:xfrm rot="-5400000">
            <a:off x="3209131"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Ολλανδία</a:t>
            </a:r>
            <a:endParaRPr sz="1000" b="0" i="0" u="none" strike="noStrike" cap="none">
              <a:solidFill>
                <a:schemeClr val="dk1"/>
              </a:solidFill>
              <a:latin typeface="Arial"/>
              <a:ea typeface="Arial"/>
              <a:cs typeface="Arial"/>
              <a:sym typeface="Arial"/>
            </a:endParaRPr>
          </a:p>
        </p:txBody>
      </p:sp>
      <p:sp>
        <p:nvSpPr>
          <p:cNvPr id="342" name="Google Shape;342;p31"/>
          <p:cNvSpPr txBox="1"/>
          <p:nvPr/>
        </p:nvSpPr>
        <p:spPr>
          <a:xfrm>
            <a:off x="1912938" y="4176713"/>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1,650</a:t>
            </a:r>
            <a:endParaRPr sz="1000" b="0" i="0" u="none" strike="noStrike" cap="none">
              <a:solidFill>
                <a:schemeClr val="dk1"/>
              </a:solidFill>
              <a:latin typeface="Arial"/>
              <a:ea typeface="Arial"/>
              <a:cs typeface="Arial"/>
              <a:sym typeface="Arial"/>
            </a:endParaRPr>
          </a:p>
        </p:txBody>
      </p:sp>
      <p:sp>
        <p:nvSpPr>
          <p:cNvPr id="343" name="Google Shape;343;p31"/>
          <p:cNvSpPr txBox="1"/>
          <p:nvPr/>
        </p:nvSpPr>
        <p:spPr>
          <a:xfrm rot="-5400000">
            <a:off x="3513931"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Πολωνία</a:t>
            </a:r>
            <a:endParaRPr sz="1000" b="0" i="0" u="none" strike="noStrike" cap="none">
              <a:solidFill>
                <a:schemeClr val="dk1"/>
              </a:solidFill>
              <a:latin typeface="Arial"/>
              <a:ea typeface="Arial"/>
              <a:cs typeface="Arial"/>
              <a:sym typeface="Arial"/>
            </a:endParaRPr>
          </a:p>
        </p:txBody>
      </p:sp>
      <p:sp>
        <p:nvSpPr>
          <p:cNvPr id="344" name="Google Shape;344;p31"/>
          <p:cNvSpPr txBox="1"/>
          <p:nvPr/>
        </p:nvSpPr>
        <p:spPr>
          <a:xfrm rot="-5400000">
            <a:off x="4125119"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Αυστρία</a:t>
            </a:r>
            <a:endParaRPr sz="1000" b="0" i="0" u="none" strike="noStrike" cap="none">
              <a:solidFill>
                <a:schemeClr val="dk1"/>
              </a:solidFill>
              <a:latin typeface="Arial"/>
              <a:ea typeface="Arial"/>
              <a:cs typeface="Arial"/>
              <a:sym typeface="Arial"/>
            </a:endParaRPr>
          </a:p>
        </p:txBody>
      </p:sp>
      <p:sp>
        <p:nvSpPr>
          <p:cNvPr id="345" name="Google Shape;345;p31"/>
          <p:cNvSpPr txBox="1"/>
          <p:nvPr/>
        </p:nvSpPr>
        <p:spPr>
          <a:xfrm>
            <a:off x="2263775" y="4184650"/>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1,629</a:t>
            </a:r>
            <a:endParaRPr sz="1000" b="0" i="0" u="none" strike="noStrike" cap="none">
              <a:solidFill>
                <a:schemeClr val="dk1"/>
              </a:solidFill>
              <a:latin typeface="Arial"/>
              <a:ea typeface="Arial"/>
              <a:cs typeface="Arial"/>
              <a:sym typeface="Arial"/>
            </a:endParaRPr>
          </a:p>
        </p:txBody>
      </p:sp>
      <p:sp>
        <p:nvSpPr>
          <p:cNvPr id="346" name="Google Shape;346;p31"/>
          <p:cNvSpPr txBox="1"/>
          <p:nvPr/>
        </p:nvSpPr>
        <p:spPr>
          <a:xfrm rot="-5400000">
            <a:off x="4431505" y="5447507"/>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Ουγγαρία</a:t>
            </a:r>
            <a:endParaRPr sz="1000" b="0" i="0" u="none" strike="noStrike" cap="none">
              <a:solidFill>
                <a:schemeClr val="dk1"/>
              </a:solidFill>
              <a:latin typeface="Arial"/>
              <a:ea typeface="Arial"/>
              <a:cs typeface="Arial"/>
              <a:sym typeface="Arial"/>
            </a:endParaRPr>
          </a:p>
        </p:txBody>
      </p:sp>
      <p:sp>
        <p:nvSpPr>
          <p:cNvPr id="347" name="Google Shape;347;p31"/>
          <p:cNvSpPr txBox="1"/>
          <p:nvPr/>
        </p:nvSpPr>
        <p:spPr>
          <a:xfrm rot="-5400000">
            <a:off x="4736305"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Φινλανδία</a:t>
            </a:r>
            <a:endParaRPr sz="1000" b="0" i="0" u="none" strike="noStrike" cap="none">
              <a:solidFill>
                <a:schemeClr val="dk1"/>
              </a:solidFill>
              <a:latin typeface="Arial"/>
              <a:ea typeface="Arial"/>
              <a:cs typeface="Arial"/>
              <a:sym typeface="Arial"/>
            </a:endParaRPr>
          </a:p>
        </p:txBody>
      </p:sp>
      <p:sp>
        <p:nvSpPr>
          <p:cNvPr id="348" name="Google Shape;348;p31"/>
          <p:cNvSpPr txBox="1"/>
          <p:nvPr/>
        </p:nvSpPr>
        <p:spPr>
          <a:xfrm rot="-5400000">
            <a:off x="5041106"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Σλοβενία</a:t>
            </a:r>
            <a:endParaRPr sz="1000" b="0" i="0" u="none" strike="noStrike" cap="none">
              <a:solidFill>
                <a:schemeClr val="dk1"/>
              </a:solidFill>
              <a:latin typeface="Arial"/>
              <a:ea typeface="Arial"/>
              <a:cs typeface="Arial"/>
              <a:sym typeface="Arial"/>
            </a:endParaRPr>
          </a:p>
        </p:txBody>
      </p:sp>
      <p:sp>
        <p:nvSpPr>
          <p:cNvPr id="349" name="Google Shape;349;p31"/>
          <p:cNvSpPr txBox="1"/>
          <p:nvPr/>
        </p:nvSpPr>
        <p:spPr>
          <a:xfrm rot="-5400000">
            <a:off x="5652293"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Πορτογαλία</a:t>
            </a:r>
            <a:endParaRPr sz="1000" b="0" i="0" u="none" strike="noStrike" cap="none">
              <a:solidFill>
                <a:schemeClr val="dk1"/>
              </a:solidFill>
              <a:latin typeface="Arial"/>
              <a:ea typeface="Arial"/>
              <a:cs typeface="Arial"/>
              <a:sym typeface="Arial"/>
            </a:endParaRPr>
          </a:p>
        </p:txBody>
      </p:sp>
      <p:sp>
        <p:nvSpPr>
          <p:cNvPr id="350" name="Google Shape;350;p31"/>
          <p:cNvSpPr txBox="1"/>
          <p:nvPr/>
        </p:nvSpPr>
        <p:spPr>
          <a:xfrm rot="-5400000">
            <a:off x="5958680"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Τουρκία</a:t>
            </a:r>
            <a:endParaRPr sz="1000" b="0" i="0" u="none" strike="noStrike" cap="none">
              <a:solidFill>
                <a:schemeClr val="dk1"/>
              </a:solidFill>
              <a:latin typeface="Arial"/>
              <a:ea typeface="Arial"/>
              <a:cs typeface="Arial"/>
              <a:sym typeface="Arial"/>
            </a:endParaRPr>
          </a:p>
        </p:txBody>
      </p:sp>
      <p:sp>
        <p:nvSpPr>
          <p:cNvPr id="351" name="Google Shape;351;p31"/>
          <p:cNvSpPr txBox="1"/>
          <p:nvPr/>
        </p:nvSpPr>
        <p:spPr>
          <a:xfrm rot="-5400000">
            <a:off x="6263480"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Κύπρος</a:t>
            </a:r>
            <a:endParaRPr sz="1000" b="0" i="0" u="none" strike="noStrike" cap="none">
              <a:solidFill>
                <a:schemeClr val="dk1"/>
              </a:solidFill>
              <a:latin typeface="Arial"/>
              <a:ea typeface="Arial"/>
              <a:cs typeface="Arial"/>
              <a:sym typeface="Arial"/>
            </a:endParaRPr>
          </a:p>
        </p:txBody>
      </p:sp>
      <p:sp>
        <p:nvSpPr>
          <p:cNvPr id="352" name="Google Shape;352;p31"/>
          <p:cNvSpPr txBox="1"/>
          <p:nvPr/>
        </p:nvSpPr>
        <p:spPr>
          <a:xfrm rot="-5400000">
            <a:off x="6569869"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Ρουμανία</a:t>
            </a:r>
            <a:endParaRPr sz="1000" b="0" i="0" u="none" strike="noStrike" cap="none">
              <a:solidFill>
                <a:schemeClr val="dk1"/>
              </a:solidFill>
              <a:latin typeface="Arial"/>
              <a:ea typeface="Arial"/>
              <a:cs typeface="Arial"/>
              <a:sym typeface="Arial"/>
            </a:endParaRPr>
          </a:p>
        </p:txBody>
      </p:sp>
      <p:sp>
        <p:nvSpPr>
          <p:cNvPr id="353" name="Google Shape;353;p31"/>
          <p:cNvSpPr txBox="1"/>
          <p:nvPr/>
        </p:nvSpPr>
        <p:spPr>
          <a:xfrm rot="-5400000">
            <a:off x="6874668"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Ελλάδα</a:t>
            </a:r>
            <a:endParaRPr sz="1000" b="0" i="0" u="none" strike="noStrike" cap="none">
              <a:solidFill>
                <a:schemeClr val="dk1"/>
              </a:solidFill>
              <a:latin typeface="Arial"/>
              <a:ea typeface="Arial"/>
              <a:cs typeface="Arial"/>
              <a:sym typeface="Arial"/>
            </a:endParaRPr>
          </a:p>
        </p:txBody>
      </p:sp>
      <p:sp>
        <p:nvSpPr>
          <p:cNvPr id="354" name="Google Shape;354;p31"/>
          <p:cNvSpPr txBox="1"/>
          <p:nvPr/>
        </p:nvSpPr>
        <p:spPr>
          <a:xfrm rot="-5400000">
            <a:off x="7181056"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Κροατία</a:t>
            </a:r>
            <a:endParaRPr sz="1000" b="0" i="0" u="none" strike="noStrike" cap="none">
              <a:solidFill>
                <a:schemeClr val="dk1"/>
              </a:solidFill>
              <a:latin typeface="Arial"/>
              <a:ea typeface="Arial"/>
              <a:cs typeface="Arial"/>
              <a:sym typeface="Arial"/>
            </a:endParaRPr>
          </a:p>
        </p:txBody>
      </p:sp>
      <p:sp>
        <p:nvSpPr>
          <p:cNvPr id="355" name="Google Shape;355;p31"/>
          <p:cNvSpPr txBox="1"/>
          <p:nvPr/>
        </p:nvSpPr>
        <p:spPr>
          <a:xfrm rot="-5400000">
            <a:off x="2597944"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Σουηδία</a:t>
            </a:r>
            <a:endParaRPr sz="1000" b="0" i="0" u="none" strike="noStrike" cap="none">
              <a:solidFill>
                <a:schemeClr val="dk1"/>
              </a:solidFill>
              <a:latin typeface="Arial"/>
              <a:ea typeface="Arial"/>
              <a:cs typeface="Arial"/>
              <a:sym typeface="Arial"/>
            </a:endParaRPr>
          </a:p>
        </p:txBody>
      </p:sp>
      <p:sp>
        <p:nvSpPr>
          <p:cNvPr id="356" name="Google Shape;356;p31"/>
          <p:cNvSpPr txBox="1"/>
          <p:nvPr/>
        </p:nvSpPr>
        <p:spPr>
          <a:xfrm>
            <a:off x="8324850" y="4341813"/>
            <a:ext cx="447675"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Ø 1,449</a:t>
            </a:r>
            <a:endParaRPr sz="1000" b="0" i="0" u="none" strike="noStrike" cap="none">
              <a:solidFill>
                <a:schemeClr val="dk1"/>
              </a:solidFill>
              <a:latin typeface="Arial"/>
              <a:ea typeface="Arial"/>
              <a:cs typeface="Arial"/>
              <a:sym typeface="Arial"/>
            </a:endParaRPr>
          </a:p>
        </p:txBody>
      </p:sp>
      <p:sp>
        <p:nvSpPr>
          <p:cNvPr id="357" name="Google Shape;357;p31"/>
          <p:cNvSpPr txBox="1"/>
          <p:nvPr/>
        </p:nvSpPr>
        <p:spPr>
          <a:xfrm rot="-5400000">
            <a:off x="153194" y="5450681"/>
            <a:ext cx="909638" cy="15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Γερμανία</a:t>
            </a:r>
            <a:endParaRPr sz="1000" b="0" i="0" u="none" strike="noStrike" cap="none">
              <a:solidFill>
                <a:schemeClr val="dk1"/>
              </a:solidFill>
              <a:latin typeface="Arial"/>
              <a:ea typeface="Arial"/>
              <a:cs typeface="Arial"/>
              <a:sym typeface="Arial"/>
            </a:endParaRPr>
          </a:p>
        </p:txBody>
      </p:sp>
      <p:sp>
        <p:nvSpPr>
          <p:cNvPr id="358" name="Google Shape;358;p31"/>
          <p:cNvSpPr txBox="1"/>
          <p:nvPr/>
        </p:nvSpPr>
        <p:spPr>
          <a:xfrm>
            <a:off x="430213" y="1757363"/>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7,815</a:t>
            </a:r>
            <a:endParaRPr sz="1000" b="0" i="0" u="none" strike="noStrike" cap="none">
              <a:solidFill>
                <a:schemeClr val="dk1"/>
              </a:solidFill>
              <a:latin typeface="Arial"/>
              <a:ea typeface="Arial"/>
              <a:cs typeface="Arial"/>
              <a:sym typeface="Arial"/>
            </a:endParaRPr>
          </a:p>
        </p:txBody>
      </p:sp>
      <p:sp>
        <p:nvSpPr>
          <p:cNvPr id="359" name="Google Shape;359;p31"/>
          <p:cNvSpPr txBox="1"/>
          <p:nvPr/>
        </p:nvSpPr>
        <p:spPr>
          <a:xfrm>
            <a:off x="736600" y="2465388"/>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6,010</a:t>
            </a:r>
            <a:endParaRPr sz="1000" b="0" i="0" u="none" strike="noStrike" cap="none">
              <a:solidFill>
                <a:schemeClr val="dk1"/>
              </a:solidFill>
              <a:latin typeface="Arial"/>
              <a:ea typeface="Arial"/>
              <a:cs typeface="Arial"/>
              <a:sym typeface="Arial"/>
            </a:endParaRPr>
          </a:p>
        </p:txBody>
      </p:sp>
      <p:sp>
        <p:nvSpPr>
          <p:cNvPr id="360" name="Google Shape;360;p31"/>
          <p:cNvSpPr txBox="1"/>
          <p:nvPr/>
        </p:nvSpPr>
        <p:spPr>
          <a:xfrm>
            <a:off x="2874963" y="4391025"/>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1,104</a:t>
            </a:r>
            <a:endParaRPr sz="1000" b="0" i="0" u="none" strike="noStrike" cap="none">
              <a:solidFill>
                <a:schemeClr val="dk1"/>
              </a:solidFill>
              <a:latin typeface="Arial"/>
              <a:ea typeface="Arial"/>
              <a:cs typeface="Arial"/>
              <a:sym typeface="Arial"/>
            </a:endParaRPr>
          </a:p>
        </p:txBody>
      </p:sp>
      <p:sp>
        <p:nvSpPr>
          <p:cNvPr id="361" name="Google Shape;361;p31"/>
          <p:cNvSpPr txBox="1"/>
          <p:nvPr/>
        </p:nvSpPr>
        <p:spPr>
          <a:xfrm>
            <a:off x="1041400" y="2844800"/>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5,045</a:t>
            </a:r>
            <a:endParaRPr sz="1000" b="0" i="0" u="none" strike="noStrike" cap="none">
              <a:solidFill>
                <a:schemeClr val="dk1"/>
              </a:solidFill>
              <a:latin typeface="Arial"/>
              <a:ea typeface="Arial"/>
              <a:cs typeface="Arial"/>
              <a:sym typeface="Arial"/>
            </a:endParaRPr>
          </a:p>
        </p:txBody>
      </p:sp>
      <p:sp>
        <p:nvSpPr>
          <p:cNvPr id="362" name="Google Shape;362;p31"/>
          <p:cNvSpPr txBox="1"/>
          <p:nvPr/>
        </p:nvSpPr>
        <p:spPr>
          <a:xfrm>
            <a:off x="1347788" y="3078163"/>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4,451</a:t>
            </a:r>
            <a:endParaRPr sz="1000" b="0" i="0" u="none" strike="noStrike" cap="none">
              <a:solidFill>
                <a:schemeClr val="dk1"/>
              </a:solidFill>
              <a:latin typeface="Arial"/>
              <a:ea typeface="Arial"/>
              <a:cs typeface="Arial"/>
              <a:sym typeface="Arial"/>
            </a:endParaRPr>
          </a:p>
        </p:txBody>
      </p:sp>
      <p:sp>
        <p:nvSpPr>
          <p:cNvPr id="363" name="Google Shape;363;p31"/>
          <p:cNvSpPr txBox="1"/>
          <p:nvPr/>
        </p:nvSpPr>
        <p:spPr>
          <a:xfrm>
            <a:off x="1652588" y="3422650"/>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3,570</a:t>
            </a:r>
            <a:endParaRPr sz="1000" b="0" i="0" u="none" strike="noStrike" cap="none">
              <a:solidFill>
                <a:schemeClr val="dk1"/>
              </a:solidFill>
              <a:latin typeface="Arial"/>
              <a:ea typeface="Arial"/>
              <a:cs typeface="Arial"/>
              <a:sym typeface="Arial"/>
            </a:endParaRPr>
          </a:p>
        </p:txBody>
      </p:sp>
      <p:sp>
        <p:nvSpPr>
          <p:cNvPr id="364" name="Google Shape;364;p31"/>
          <p:cNvSpPr txBox="1"/>
          <p:nvPr/>
        </p:nvSpPr>
        <p:spPr>
          <a:xfrm>
            <a:off x="2524125" y="4373563"/>
            <a:ext cx="355600" cy="136525"/>
          </a:xfrm>
          <a:prstGeom prst="rect">
            <a:avLst/>
          </a:prstGeom>
          <a:noFill/>
          <a:ln>
            <a:noFill/>
          </a:ln>
        </p:spPr>
        <p:txBody>
          <a:bodyPr spcFirstLastPara="1" wrap="square" lIns="20625" tIns="0" rIns="20625"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1,147</a:t>
            </a:r>
            <a:endParaRPr sz="1000" b="0" i="0" u="none" strike="noStrike" cap="none">
              <a:solidFill>
                <a:schemeClr val="dk1"/>
              </a:solidFill>
              <a:latin typeface="Arial"/>
              <a:ea typeface="Arial"/>
              <a:cs typeface="Arial"/>
              <a:sym typeface="Arial"/>
            </a:endParaRPr>
          </a:p>
        </p:txBody>
      </p:sp>
      <p:sp>
        <p:nvSpPr>
          <p:cNvPr id="365" name="Google Shape;365;p31"/>
          <p:cNvSpPr/>
          <p:nvPr/>
        </p:nvSpPr>
        <p:spPr>
          <a:xfrm>
            <a:off x="3259988" y="1642569"/>
            <a:ext cx="5147412" cy="19226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Παρά τη θετική στάση σχετικά με τις κλινικές </a:t>
            </a:r>
            <a:r>
              <a:rPr lang="en-US" sz="1050">
                <a:solidFill>
                  <a:schemeClr val="dk1"/>
                </a:solidFill>
              </a:rPr>
              <a:t>μελέτες</a:t>
            </a:r>
            <a:r>
              <a:rPr lang="en-US" sz="1050" b="0" i="0" u="none" strike="noStrike" cap="none">
                <a:solidFill>
                  <a:schemeClr val="dk1"/>
                </a:solidFill>
                <a:latin typeface="Arial"/>
                <a:ea typeface="Arial"/>
                <a:cs typeface="Arial"/>
                <a:sym typeface="Arial"/>
              </a:rPr>
              <a:t> και τη σημασία τους:</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Οι φαρμακευτικές εταιρείες το 2018 στην Ευρώπη επένδυσαν ~36 δισ. € σε Ε&amp;Α, ενώ οι επενδύσεις στην Ελλάδα ήταν μόνο 51 εκ. €</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Η μέση δαπάνη σε Ε&amp;Α στο φαρμακευτικό κλάδο στην Ευρώπη ήταν 1.45 εκ. €</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Οι επενδύσεις της Ελλάδας σε Ε&amp;Α αποτελούν το 0.1% των συνολικών επενδύσεων της Ευρώπης και είναι από τις χαμηλότερες στην Ευρώπη</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Το 2017, το 37% του συνολικού αριθμού κλινικών/νοσοκομείων στην Ελλάδα πραγματοποίησε Κλινικές Μελέτες</a:t>
            </a:r>
            <a:endParaRPr sz="1050" b="0" i="0" u="none" strike="noStrike" cap="none">
              <a:solidFill>
                <a:srgbClr val="000000"/>
              </a:solidFill>
              <a:latin typeface="Arial"/>
              <a:ea typeface="Arial"/>
              <a:cs typeface="Arial"/>
              <a:sym typeface="Arial"/>
            </a:endParaRPr>
          </a:p>
        </p:txBody>
      </p:sp>
      <p:cxnSp>
        <p:nvCxnSpPr>
          <p:cNvPr id="366" name="Google Shape;366;p31"/>
          <p:cNvCxnSpPr/>
          <p:nvPr/>
        </p:nvCxnSpPr>
        <p:spPr>
          <a:xfrm>
            <a:off x="3209923" y="4358744"/>
            <a:ext cx="4779593" cy="0"/>
          </a:xfrm>
          <a:prstGeom prst="straightConnector1">
            <a:avLst/>
          </a:prstGeom>
          <a:noFill/>
          <a:ln w="9525" cap="flat" cmpd="sng">
            <a:solidFill>
              <a:schemeClr val="dk1"/>
            </a:solidFill>
            <a:prstDash val="lgDash"/>
            <a:round/>
            <a:headEnd type="none" w="sm" len="sm"/>
            <a:tailEnd type="none" w="sm" len="sm"/>
          </a:ln>
        </p:spPr>
      </p:cxnSp>
      <p:sp>
        <p:nvSpPr>
          <p:cNvPr id="367" name="Google Shape;367;p31"/>
          <p:cNvSpPr/>
          <p:nvPr/>
        </p:nvSpPr>
        <p:spPr>
          <a:xfrm>
            <a:off x="3623733" y="3555862"/>
            <a:ext cx="3996266" cy="328418"/>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Χαμηλές δαπάνες σε Έρευνα &amp; Ανάπτυξη</a:t>
            </a:r>
            <a:endParaRPr sz="1400" b="0" i="0" u="none" strike="noStrike" cap="none">
              <a:solidFill>
                <a:srgbClr val="000000"/>
              </a:solidFill>
              <a:latin typeface="Arial"/>
              <a:ea typeface="Arial"/>
              <a:cs typeface="Arial"/>
              <a:sym typeface="Arial"/>
            </a:endParaRPr>
          </a:p>
        </p:txBody>
      </p:sp>
      <p:sp>
        <p:nvSpPr>
          <p:cNvPr id="368" name="Google Shape;368;p31"/>
          <p:cNvSpPr txBox="1"/>
          <p:nvPr/>
        </p:nvSpPr>
        <p:spPr>
          <a:xfrm>
            <a:off x="114339" y="69850"/>
            <a:ext cx="5916573" cy="282846"/>
          </a:xfrm>
          <a:prstGeom prst="rect">
            <a:avLst/>
          </a:prstGeom>
          <a:noFill/>
          <a:ln>
            <a:noFill/>
          </a:ln>
        </p:spPr>
        <p:txBody>
          <a:bodyPr spcFirstLastPara="1" wrap="square" lIns="0" tIns="0" rIns="0" bIns="0" anchor="ctr" anchorCtr="0">
            <a:noAutofit/>
          </a:bodyPr>
          <a:lstStyle/>
          <a:p>
            <a:pPr lvl="0"/>
            <a:r>
              <a:rPr lang="en-US" sz="1000" b="0" i="0" u="none" strike="noStrike" cap="none" dirty="0">
                <a:solidFill>
                  <a:srgbClr val="A6A6A6"/>
                </a:solidFill>
                <a:latin typeface="Arial"/>
                <a:ea typeface="Arial"/>
                <a:cs typeface="Arial"/>
                <a:sym typeface="Arial"/>
              </a:rPr>
              <a:t>04 </a:t>
            </a:r>
            <a:r>
              <a:rPr lang="el-GR" sz="1000" dirty="0">
                <a:solidFill>
                  <a:schemeClr val="dk1"/>
                </a:solidFill>
              </a:rPr>
              <a:t>Κίνητρα για επενδύσεις σε Έρευνα &amp; Ανάπτυξη και ψηφιοποίηση των υποδομών </a:t>
            </a:r>
          </a:p>
        </p:txBody>
      </p:sp>
    </p:spTree>
    <p:extLst>
      <p:ext uri="{BB962C8B-B14F-4D97-AF65-F5344CB8AC3E}">
        <p14:creationId xmlns:p14="http://schemas.microsoft.com/office/powerpoint/2010/main" val="415054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2"/>
          <p:cNvSpPr txBox="1">
            <a:spLocks noGrp="1"/>
          </p:cNvSpPr>
          <p:nvPr>
            <p:ph type="title"/>
          </p:nvPr>
        </p:nvSpPr>
        <p:spPr>
          <a:xfrm>
            <a:off x="457200" y="457200"/>
            <a:ext cx="8544000" cy="466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800"/>
              <a:buNone/>
            </a:pPr>
            <a:r>
              <a:rPr lang="en-US"/>
              <a:t>…και παράλληλα παρουσιάζει έλλειψη μοντέρνου, ψηφιοποιημένου εξοπλισμού και σύγχρονων πληροφοριακών συστημάτων και υποδομών στα νοσοκομεία</a:t>
            </a:r>
            <a:endParaRPr/>
          </a:p>
        </p:txBody>
      </p:sp>
      <p:sp>
        <p:nvSpPr>
          <p:cNvPr id="374" name="Google Shape;374;p32"/>
          <p:cNvSpPr txBox="1">
            <a:spLocks noGrp="1"/>
          </p:cNvSpPr>
          <p:nvPr>
            <p:ph type="sldNum" idx="12"/>
          </p:nvPr>
        </p:nvSpPr>
        <p:spPr>
          <a:xfrm>
            <a:off x="8496911" y="6509187"/>
            <a:ext cx="189889" cy="1368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9</a:t>
            </a:fld>
            <a:endParaRPr/>
          </a:p>
        </p:txBody>
      </p:sp>
      <p:sp>
        <p:nvSpPr>
          <p:cNvPr id="375" name="Google Shape;375;p32"/>
          <p:cNvSpPr txBox="1">
            <a:spLocks noGrp="1"/>
          </p:cNvSpPr>
          <p:nvPr>
            <p:ph type="body" idx="3"/>
          </p:nvPr>
        </p:nvSpPr>
        <p:spPr>
          <a:xfrm>
            <a:off x="457200" y="6269595"/>
            <a:ext cx="8229600" cy="170334"/>
          </a:xfrm>
          <a:prstGeom prst="rect">
            <a:avLst/>
          </a:prstGeom>
          <a:noFill/>
          <a:ln>
            <a:noFill/>
          </a:ln>
        </p:spPr>
        <p:txBody>
          <a:bodyPr spcFirstLastPara="1" wrap="square" lIns="72000" tIns="0" rIns="0" bIns="0" anchor="ctr" anchorCtr="0">
            <a:noAutofit/>
          </a:bodyPr>
          <a:lstStyle/>
          <a:p>
            <a:pPr marL="0" lvl="0" indent="0" algn="l" rtl="0">
              <a:lnSpc>
                <a:spcPct val="100000"/>
              </a:lnSpc>
              <a:spcBef>
                <a:spcPts val="0"/>
              </a:spcBef>
              <a:spcAft>
                <a:spcPts val="0"/>
              </a:spcAft>
              <a:buSzPts val="1400"/>
              <a:buNone/>
            </a:pPr>
            <a:r>
              <a:rPr lang="en-US"/>
              <a:t>Πηγή: Using open source technology to virtually implement a patient recruitment system for COVID-19 clinical research and disease monitoring in Greece</a:t>
            </a:r>
            <a:endParaRPr/>
          </a:p>
        </p:txBody>
      </p:sp>
      <p:sp>
        <p:nvSpPr>
          <p:cNvPr id="376" name="Google Shape;376;p32"/>
          <p:cNvSpPr/>
          <p:nvPr/>
        </p:nvSpPr>
        <p:spPr>
          <a:xfrm>
            <a:off x="457200" y="1596828"/>
            <a:ext cx="2916102" cy="2896038"/>
          </a:xfrm>
          <a:prstGeom prst="rect">
            <a:avLst/>
          </a:prstGeom>
          <a:solidFill>
            <a:srgbClr val="F2F2F2"/>
          </a:solid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Η κρίση της πανδημίας </a:t>
            </a:r>
            <a:r>
              <a:rPr lang="en-US" sz="1100"/>
              <a:t>δημιούργησε μια </a:t>
            </a:r>
            <a:r>
              <a:rPr lang="en-US" sz="1100" b="0" i="0" u="none" strike="noStrike" cap="none">
                <a:solidFill>
                  <a:srgbClr val="000000"/>
                </a:solidFill>
                <a:latin typeface="Arial"/>
                <a:ea typeface="Arial"/>
                <a:cs typeface="Arial"/>
                <a:sym typeface="Arial"/>
              </a:rPr>
              <a:t>τεράστια προσπάθεια ανάπτυξης συστημάτων </a:t>
            </a:r>
            <a:r>
              <a:rPr lang="en-US" sz="1100"/>
              <a:t>πληροφοριών</a:t>
            </a:r>
            <a:r>
              <a:rPr lang="en-US" sz="1100" b="0" i="0" u="none" strike="noStrike" cap="none">
                <a:solidFill>
                  <a:srgbClr val="000000"/>
                </a:solidFill>
                <a:latin typeface="Arial"/>
                <a:ea typeface="Arial"/>
                <a:cs typeface="Arial"/>
                <a:sym typeface="Arial"/>
              </a:rPr>
              <a:t> και εκμετάλλευσης του διαδικτύου. Στην Ελλάδα, </a:t>
            </a:r>
            <a:r>
              <a:rPr lang="en-US" sz="1100"/>
              <a:t>εντούτοις</a:t>
            </a:r>
            <a:r>
              <a:rPr lang="en-US" sz="1100" b="0" i="0" u="none" strike="noStrike" cap="none">
                <a:solidFill>
                  <a:srgbClr val="000000"/>
                </a:solidFill>
                <a:latin typeface="Arial"/>
                <a:ea typeface="Arial"/>
                <a:cs typeface="Arial"/>
                <a:sym typeface="Arial"/>
              </a:rPr>
              <a:t>:</a:t>
            </a:r>
            <a:endParaRPr/>
          </a:p>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Εξακολουθεί να γίνεται χρήση απαρχαιωμένων διαδικασιών στην Κλινική Έρευνα</a:t>
            </a:r>
            <a:endParaRPr/>
          </a:p>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Υπάρχει έλλειψη ψηφιακών ιατρικών αρχείων και τα νοσοκομειακά συστήματα δεν είναι διασυνδεδεμένα</a:t>
            </a:r>
            <a:endParaRPr/>
          </a:p>
          <a:p>
            <a:pPr marL="171450" marR="0" lvl="0" indent="-171450" algn="l" rtl="0">
              <a:lnSpc>
                <a:spcPct val="100000"/>
              </a:lnSpc>
              <a:spcBef>
                <a:spcPts val="60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Παρά τους στατιστικούς δείκτες ηλεκτρονικής διακυβέρνησης που δείχνουν βελτίωση στις υποδομές πληροφορικής της Ελλάδας, υπάρχουν ακόμη πολλά περιθώρια βελτίωσης</a:t>
            </a:r>
            <a:endParaRPr/>
          </a:p>
        </p:txBody>
      </p:sp>
      <p:pic>
        <p:nvPicPr>
          <p:cNvPr id="377" name="Google Shape;377;p32"/>
          <p:cNvPicPr preferRelativeResize="0"/>
          <p:nvPr/>
        </p:nvPicPr>
        <p:blipFill rotWithShape="1">
          <a:blip r:embed="rId3">
            <a:alphaModFix/>
          </a:blip>
          <a:srcRect/>
          <a:stretch/>
        </p:blipFill>
        <p:spPr>
          <a:xfrm>
            <a:off x="3373301" y="1596827"/>
            <a:ext cx="5315221" cy="2896038"/>
          </a:xfrm>
          <a:prstGeom prst="rect">
            <a:avLst/>
          </a:prstGeom>
          <a:noFill/>
          <a:ln>
            <a:noFill/>
          </a:ln>
        </p:spPr>
      </p:pic>
      <p:sp>
        <p:nvSpPr>
          <p:cNvPr id="378" name="Google Shape;378;p32"/>
          <p:cNvSpPr/>
          <p:nvPr/>
        </p:nvSpPr>
        <p:spPr>
          <a:xfrm rot="10800000">
            <a:off x="1082842" y="4669780"/>
            <a:ext cx="6978316" cy="233094"/>
          </a:xfrm>
          <a:prstGeom prst="triangle">
            <a:avLst>
              <a:gd name="adj" fmla="val 50000"/>
            </a:avLst>
          </a:prstGeom>
          <a:solidFill>
            <a:srgbClr val="7F7F7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79" name="Google Shape;379;p32"/>
          <p:cNvGrpSpPr/>
          <p:nvPr/>
        </p:nvGrpSpPr>
        <p:grpSpPr>
          <a:xfrm>
            <a:off x="1169289" y="5038311"/>
            <a:ext cx="6805424" cy="502920"/>
            <a:chOff x="1691487" y="5038311"/>
            <a:chExt cx="6805424" cy="502920"/>
          </a:xfrm>
        </p:grpSpPr>
        <p:sp>
          <p:nvSpPr>
            <p:cNvPr id="380" name="Google Shape;380;p32"/>
            <p:cNvSpPr/>
            <p:nvPr/>
          </p:nvSpPr>
          <p:spPr>
            <a:xfrm>
              <a:off x="2271775" y="5045092"/>
              <a:ext cx="6225136" cy="489359"/>
            </a:xfrm>
            <a:prstGeom prst="rect">
              <a:avLst/>
            </a:prstGeom>
            <a:solidFill>
              <a:schemeClr val="lt1"/>
            </a:solidFill>
            <a:ln w="12700" cap="flat" cmpd="sng">
              <a:solidFill>
                <a:schemeClr val="dk1"/>
              </a:solidFill>
              <a:prstDash val="dash"/>
              <a:round/>
              <a:headEnd type="none" w="sm" len="sm"/>
              <a:tailEnd type="none" w="sm" len="sm"/>
            </a:ln>
          </p:spPr>
          <p:txBody>
            <a:bodyPr spcFirstLastPara="1" wrap="square" lIns="91425" tIns="468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Στην Ελλάδα εκλείπει ο εκσυγχρονισμένος νοσοκομειακός εξοπλισμός και οι ψηφιακές υποδομές</a:t>
              </a:r>
              <a:endParaRPr sz="1100" b="0" i="0" u="none" strike="noStrike" cap="none">
                <a:solidFill>
                  <a:srgbClr val="000000"/>
                </a:solidFill>
                <a:latin typeface="Arial"/>
                <a:ea typeface="Arial"/>
                <a:cs typeface="Arial"/>
                <a:sym typeface="Arial"/>
              </a:endParaRPr>
            </a:p>
          </p:txBody>
        </p:sp>
        <p:grpSp>
          <p:nvGrpSpPr>
            <p:cNvPr id="381" name="Google Shape;381;p32"/>
            <p:cNvGrpSpPr/>
            <p:nvPr/>
          </p:nvGrpSpPr>
          <p:grpSpPr>
            <a:xfrm>
              <a:off x="1691487" y="5038311"/>
              <a:ext cx="502920" cy="502920"/>
              <a:chOff x="3162300" y="1958975"/>
              <a:chExt cx="123825" cy="122238"/>
            </a:xfrm>
          </p:grpSpPr>
          <p:sp>
            <p:nvSpPr>
              <p:cNvPr id="382" name="Google Shape;382;p32"/>
              <p:cNvSpPr/>
              <p:nvPr/>
            </p:nvSpPr>
            <p:spPr>
              <a:xfrm>
                <a:off x="3181350" y="1982788"/>
                <a:ext cx="85725" cy="73025"/>
              </a:xfrm>
              <a:custGeom>
                <a:avLst/>
                <a:gdLst/>
                <a:ahLst/>
                <a:cxnLst/>
                <a:rect l="l" t="t" r="r" b="b"/>
                <a:pathLst>
                  <a:path w="398" h="340" extrusionOk="0">
                    <a:moveTo>
                      <a:pt x="199" y="0"/>
                    </a:moveTo>
                    <a:cubicBezTo>
                      <a:pt x="191" y="0"/>
                      <a:pt x="183" y="4"/>
                      <a:pt x="179" y="11"/>
                    </a:cubicBezTo>
                    <a:cubicBezTo>
                      <a:pt x="9" y="306"/>
                      <a:pt x="9" y="306"/>
                      <a:pt x="9" y="306"/>
                    </a:cubicBezTo>
                    <a:cubicBezTo>
                      <a:pt x="0" y="321"/>
                      <a:pt x="11" y="340"/>
                      <a:pt x="29" y="340"/>
                    </a:cubicBezTo>
                    <a:cubicBezTo>
                      <a:pt x="369" y="340"/>
                      <a:pt x="369" y="340"/>
                      <a:pt x="369" y="340"/>
                    </a:cubicBezTo>
                    <a:cubicBezTo>
                      <a:pt x="387" y="340"/>
                      <a:pt x="398" y="321"/>
                      <a:pt x="389" y="306"/>
                    </a:cubicBezTo>
                    <a:cubicBezTo>
                      <a:pt x="219" y="11"/>
                      <a:pt x="219" y="11"/>
                      <a:pt x="219" y="11"/>
                    </a:cubicBezTo>
                    <a:cubicBezTo>
                      <a:pt x="215" y="4"/>
                      <a:pt x="207" y="0"/>
                      <a:pt x="199" y="0"/>
                    </a:cubicBezTo>
                    <a:close/>
                    <a:moveTo>
                      <a:pt x="31" y="316"/>
                    </a:moveTo>
                    <a:cubicBezTo>
                      <a:pt x="199" y="25"/>
                      <a:pt x="199" y="25"/>
                      <a:pt x="199" y="25"/>
                    </a:cubicBezTo>
                    <a:cubicBezTo>
                      <a:pt x="367" y="316"/>
                      <a:pt x="367" y="316"/>
                      <a:pt x="367" y="316"/>
                    </a:cubicBezTo>
                    <a:lnTo>
                      <a:pt x="31" y="316"/>
                    </a:lnTo>
                    <a:close/>
                    <a:moveTo>
                      <a:pt x="187" y="123"/>
                    </a:moveTo>
                    <a:cubicBezTo>
                      <a:pt x="187" y="223"/>
                      <a:pt x="187" y="223"/>
                      <a:pt x="187" y="223"/>
                    </a:cubicBezTo>
                    <a:cubicBezTo>
                      <a:pt x="211" y="223"/>
                      <a:pt x="211" y="223"/>
                      <a:pt x="211" y="223"/>
                    </a:cubicBezTo>
                    <a:cubicBezTo>
                      <a:pt x="211" y="123"/>
                      <a:pt x="211" y="123"/>
                      <a:pt x="211" y="123"/>
                    </a:cubicBezTo>
                    <a:lnTo>
                      <a:pt x="187" y="123"/>
                    </a:lnTo>
                    <a:close/>
                    <a:moveTo>
                      <a:pt x="181" y="266"/>
                    </a:moveTo>
                    <a:cubicBezTo>
                      <a:pt x="181" y="276"/>
                      <a:pt x="189" y="284"/>
                      <a:pt x="199" y="284"/>
                    </a:cubicBezTo>
                    <a:cubicBezTo>
                      <a:pt x="209" y="284"/>
                      <a:pt x="217" y="276"/>
                      <a:pt x="217" y="266"/>
                    </a:cubicBezTo>
                    <a:cubicBezTo>
                      <a:pt x="217" y="256"/>
                      <a:pt x="209" y="248"/>
                      <a:pt x="199" y="248"/>
                    </a:cubicBezTo>
                    <a:cubicBezTo>
                      <a:pt x="189" y="248"/>
                      <a:pt x="181" y="256"/>
                      <a:pt x="181" y="26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2"/>
              <p:cNvSpPr/>
              <p:nvPr/>
            </p:nvSpPr>
            <p:spPr>
              <a:xfrm>
                <a:off x="3162300" y="1958975"/>
                <a:ext cx="123825" cy="122238"/>
              </a:xfrm>
              <a:custGeom>
                <a:avLst/>
                <a:gdLst/>
                <a:ahLst/>
                <a:cxnLst/>
                <a:rect l="l" t="t" r="r" b="b"/>
                <a:pathLst>
                  <a:path w="78" h="77" extrusionOk="0">
                    <a:moveTo>
                      <a:pt x="0" y="0"/>
                    </a:moveTo>
                    <a:lnTo>
                      <a:pt x="0" y="77"/>
                    </a:lnTo>
                    <a:lnTo>
                      <a:pt x="78" y="77"/>
                    </a:lnTo>
                    <a:lnTo>
                      <a:pt x="78" y="0"/>
                    </a:lnTo>
                    <a:lnTo>
                      <a:pt x="0" y="0"/>
                    </a:lnTo>
                    <a:close/>
                    <a:moveTo>
                      <a:pt x="74" y="74"/>
                    </a:moveTo>
                    <a:lnTo>
                      <a:pt x="3" y="74"/>
                    </a:lnTo>
                    <a:lnTo>
                      <a:pt x="3" y="3"/>
                    </a:lnTo>
                    <a:lnTo>
                      <a:pt x="74" y="3"/>
                    </a:lnTo>
                    <a:lnTo>
                      <a:pt x="74" y="7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 name="Google Shape;368;p31">
            <a:extLst>
              <a:ext uri="{FF2B5EF4-FFF2-40B4-BE49-F238E27FC236}">
                <a16:creationId xmlns:a16="http://schemas.microsoft.com/office/drawing/2014/main" id="{F4378020-AAED-4AE1-9980-A44312BAB71A}"/>
              </a:ext>
            </a:extLst>
          </p:cNvPr>
          <p:cNvSpPr txBox="1"/>
          <p:nvPr/>
        </p:nvSpPr>
        <p:spPr>
          <a:xfrm>
            <a:off x="114339" y="69850"/>
            <a:ext cx="5916573" cy="282846"/>
          </a:xfrm>
          <a:prstGeom prst="rect">
            <a:avLst/>
          </a:prstGeom>
          <a:noFill/>
          <a:ln>
            <a:noFill/>
          </a:ln>
        </p:spPr>
        <p:txBody>
          <a:bodyPr spcFirstLastPara="1" wrap="square" lIns="0" tIns="0" rIns="0" bIns="0" anchor="ctr" anchorCtr="0">
            <a:noAutofit/>
          </a:bodyPr>
          <a:lstStyle/>
          <a:p>
            <a:pPr lvl="0"/>
            <a:r>
              <a:rPr lang="en-US" sz="1000" b="0" i="0" u="none" strike="noStrike" cap="none" dirty="0">
                <a:solidFill>
                  <a:srgbClr val="A6A6A6"/>
                </a:solidFill>
                <a:latin typeface="Arial"/>
                <a:ea typeface="Arial"/>
                <a:cs typeface="Arial"/>
                <a:sym typeface="Arial"/>
              </a:rPr>
              <a:t>04 </a:t>
            </a:r>
            <a:r>
              <a:rPr lang="el-GR" sz="1000" dirty="0">
                <a:solidFill>
                  <a:schemeClr val="dk1"/>
                </a:solidFill>
              </a:rPr>
              <a:t>Κίνητρα για επενδύσεις σε Έρευνα &amp; Ανάπτυξη και ψηφιοποίηση των υποδομών </a:t>
            </a:r>
          </a:p>
        </p:txBody>
      </p:sp>
    </p:spTree>
    <p:extLst>
      <p:ext uri="{BB962C8B-B14F-4D97-AF65-F5344CB8AC3E}">
        <p14:creationId xmlns:p14="http://schemas.microsoft.com/office/powerpoint/2010/main" val="2920712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40&quot; g=&quot;40&quot; b=&quot;4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zWQnpz2ihmdrjbyJSNB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BTZrZewyRpMh78twzKB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65MaYuaLtFjTNZwW1Q5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0KVptoos3GX0Fv8zUfC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F4B94nr9FYEq4FRRmVW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eaNV1PqgOzGV8l_y6uH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4SYOTwToGI3qujyI1ro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gJRN9KB1US2UGKEZPgR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LHGD29B0x6Vun0XMzpy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0KVptoos3GX0Fv8zUfC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k28RP.Spue6EsiIQB_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ZzQk1lCbJaMcsTKr4mWq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rl16lMX3_e1cdFaq4BV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JwR24UMv.jUC8Uuv5js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DDebM0bjWcpFzeAbFkMH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0KVptoos3GX0Fv8zUfC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z0rU65Q11rdbR9m7kDV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dCdh9O84HbcXceH7ntI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rojYDOqBFYEHHQOK8NMr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eTiMrH1Iyg334E9SECm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SE5FC_XOtRk6MRKI6Mu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0KVptoos3GX0Fv8zUfC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0KVptoos3GX0Fv8zUfC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bzUpPzDnFua0t0GhkJb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F4B94nr9FYEq4FRRmVWdA"/>
</p:tagLst>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4761</TotalTime>
  <Words>4714</Words>
  <Application>Microsoft Office PowerPoint</Application>
  <PresentationFormat>On-screen Show (4:3)</PresentationFormat>
  <Paragraphs>493</Paragraphs>
  <Slides>37</Slides>
  <Notes>37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Georgia</vt:lpstr>
      <vt:lpstr>Noto Sans Symbols</vt:lpstr>
      <vt:lpstr>PwC</vt:lpstr>
      <vt:lpstr>PwC</vt:lpstr>
      <vt:lpstr>think-cell Slide</vt:lpstr>
      <vt:lpstr>ΣfEE  Πώς θα προσελκύσει Κλινικές Μελέτες η Ελλάδα   </vt:lpstr>
      <vt:lpstr>Το παρόν έργο αποσκοπεί στην καταγραφή της τρέχουσας Ερευνητικής Δραστηριότητας στην Ελλάδα και στην παρουσίαση βελτιωτικών δράσεων </vt:lpstr>
      <vt:lpstr>Περιεχόμενα</vt:lpstr>
      <vt:lpstr>Η επισκόπηση της υφιστάμενης κατάστασης των Κλινικών Δοκιμών στην Ελλάδα πραγματοποιήθηκε αναλύοντας τέσσερις βασικούς άξονες</vt:lpstr>
      <vt:lpstr>Η επιλογή ασθενών στις Κλινικές Μελέτες είναι μείζονος σημασίας - στην Ελλάδα η ενημέρωση και συμμετοχή του πληθυσμού είναι περιορισμένη</vt:lpstr>
      <vt:lpstr>Υπάρχει περιορισμένο εξειδικευμένο νοσοκομειακό προσωπικό και δεν πραγματοποιούνται προγράμματα ειδικής εκπαίδευσης</vt:lpstr>
      <vt:lpstr>Το περιβάλλον των Κλινικών Μελετών αντιμετωπίζει χρονοβόρες διαδικασίες, ενώ το διεθνές ρυθμιστικό πλαίσιο αντιμετωπίζει ζητήματα εφαρμογής</vt:lpstr>
      <vt:lpstr>Παρά τη μεγάλη σημασία των Κλινικών Μελετών, η Ελλάδα υστερεί στον τομέα της κλινικής έρευνας…</vt:lpstr>
      <vt:lpstr>…και παράλληλα παρουσιάζει έλλειψη μοντέρνου, ψηφιοποιημένου εξοπλισμού και σύγχρονων πληροφοριακών συστημάτων και υποδομών στα νοσοκομεία</vt:lpstr>
      <vt:lpstr>Περιεχόμενα</vt:lpstr>
      <vt:lpstr>Προτείνονται συγκεκριμένες στρατηγικές πρωτοβουλίες σε τέσσερις τομείς με σκοπό να εφαρμοστούν από τις αρμόδιες αρχές της Υγείας</vt:lpstr>
      <vt:lpstr>Εστιάζοντας στην σημασία πρόσβασης σε καινοτόμες θεραπείες μπορεί να βελτιωθεί η διαδικασία συμμετοχής/ επιλογής ασθενών</vt:lpstr>
      <vt:lpstr>Η εκπαίδευση του προσωπικού, των αρμόδιων φορέων και των Επιτροπών Δεοντολογίας θα αυξήσει τον αριθμό των εξειδικευμένων επαγγελματιών</vt:lpstr>
      <vt:lpstr>Η ανάπτυξη σαφών προτύπων, κανονισμών και κατευθυντήριων γραμμών μπορεί να θέσει τα θεμέλια για ένα ελκυστικό κανονιστικό πλαίσιο</vt:lpstr>
      <vt:lpstr>Η θέσπιση ενός ευνοϊκότερου περιβάλλοντος διεξαγωγής ΚΜ θα μπορούσε να προσελκύσει φαρμακευτικές εταιρείες και πιθανούς επενδυτές</vt:lpstr>
      <vt:lpstr>Περιεχόμενα</vt:lpstr>
      <vt:lpstr>Η παρέμβαση στις προαναφερθείσες περιοχές δύναται να αντιστρέψει τη σημερινή κατάσταση, μετατρέποντας την Ελλάδα σε Κέντρο διεξαγωγής ΚΜ</vt:lpstr>
      <vt:lpstr>Περιεχόμενα</vt:lpstr>
      <vt:lpstr>Λαμβάνοντας υπόψη τις βασικές παραμέτρους επιλογής του τόπου διεξαγωγής μιας Κλινικής Μελέτης…</vt:lpstr>
      <vt:lpstr>…τέσσερις χώρες, οι οποίες έχουν δημιουργήσει ένα ελκυστικό περιβάλλον ΚΜ υλοποιώντας στρατηγικές δράσεις, επιλέχθηκαν ως σημεία αναφοράς</vt:lpstr>
      <vt:lpstr>Η προώθηση των Κλινικών Μελετών στο Ηνωμένο Βασίλειο έχει ευαισθητοποιήσει τον γενικό πληθυσμό σχετικά με την κλινική έρευνα…</vt:lpstr>
      <vt:lpstr>…και μετρώντας την αποδοτικότητα, μέσω δεικτών, έχει επιτευχθεί ένας πιο αποτελεσματικός τρόπος διεξαγωγής Κλινικών Μελετών</vt:lpstr>
      <vt:lpstr>Η Δανία έχει εφαρμόσει καινοτόμες δράσεις, όπως την ενθάρρυνση της συνεχούς εκπαίδευσης και τη θέσπιση του «NEXT»…</vt:lpstr>
      <vt:lpstr>…και τη δημιουργία ενός εθνικού ιστότοπου ΚΜ (TrialNation), μιας one-stop shop υπηρεσίας για την εύκολη πρόσβαση και διεξαγωγή KM </vt:lpstr>
      <vt:lpstr>Στο Βέλγιο, η ίδρυση του FAMHP και η υπογραφή του «Pact of the Future» έχουν προωθήσει την εξέλιξη και την καινοτομία…</vt:lpstr>
      <vt:lpstr>... ενώ η φορολογική πολιτική ωφελεί τους επενδυτές – παράλληλα τα εκπαιδευτικά προγράμματα είναι ακόμα ένας παράγοντας επιτυχίας</vt:lpstr>
      <vt:lpstr>Η Ουγγαρία έχει καταφέρει να διατηρήσει την καλή φήμη της σχετικά με τις ΚΜ δημιουργώντας ένα ελκυστικό περιβάλλον </vt:lpstr>
      <vt:lpstr>Περιεχόμενα</vt:lpstr>
      <vt:lpstr>Η ιστοσελίδα του «Atrium» της Δανίας με διαδικτυακά μαθήματα</vt:lpstr>
      <vt:lpstr>Η ιστοσελίδα του «Trial Nation», την one-stop shop υπηρεσία σχετικά με τις Κλινικές Μελέτες στη Δανία</vt:lpstr>
      <vt:lpstr>Η ιστοσελίδα του «famhp» στο Βέλγιο, όπου αξιολογούνται και εγκρίνονται οι αιτήσεις για Κλινικές Μελέτες φαρμάκων</vt:lpstr>
      <vt:lpstr>Η ιστοσελίδα του «ECCRT» με εκπαιδευτικά σεμινάρια στο Βέλγιο (1/3)</vt:lpstr>
      <vt:lpstr>Η ιστοσελίδα του «ECCRT» με εκπαιδευτικά σεμινάρια στο Βέλγιο (2/3)</vt:lpstr>
      <vt:lpstr>Η ιστοσελίδα του «ECCRT» με εκπαιδευτικά σεμινάρια στο Βέλγιο (3/3)</vt:lpstr>
      <vt:lpstr>Η ιστοσελίδα του «OGYEI» της Ουγγαρίας, του ερευνητικού ινστιτούτου της Ουγγαρίας</vt:lpstr>
      <vt:lpstr>Important note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ΣfEE  Attract clinical trials in Greece  Εμπιστευτικό</dc:title>
  <dc:creator>Symeonidis Anastasios</dc:creator>
  <cp:lastModifiedBy>Andriana Skyfta (GR)</cp:lastModifiedBy>
  <cp:revision>34</cp:revision>
  <dcterms:modified xsi:type="dcterms:W3CDTF">2021-07-12T20:08:45Z</dcterms:modified>
</cp:coreProperties>
</file>