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0693400" cy="7556500"/>
  <p:notesSz cx="10693400" cy="75565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29" autoAdjust="0"/>
  </p:normalViewPr>
  <p:slideViewPr>
    <p:cSldViewPr>
      <p:cViewPr>
        <p:scale>
          <a:sx n="75" d="100"/>
          <a:sy n="75" d="100"/>
        </p:scale>
        <p:origin x="-2184" y="-61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80000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80000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80000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73083" y="1574736"/>
            <a:ext cx="9144000" cy="58419"/>
          </a:xfrm>
          <a:custGeom>
            <a:avLst/>
            <a:gdLst/>
            <a:ahLst/>
            <a:cxnLst/>
            <a:rect l="l" t="t" r="r" b="b"/>
            <a:pathLst>
              <a:path w="9144000" h="58419">
                <a:moveTo>
                  <a:pt x="9144003" y="0"/>
                </a:moveTo>
                <a:lnTo>
                  <a:pt x="0" y="0"/>
                </a:lnTo>
                <a:lnTo>
                  <a:pt x="0" y="57848"/>
                </a:lnTo>
                <a:lnTo>
                  <a:pt x="9144003" y="57848"/>
                </a:lnTo>
                <a:lnTo>
                  <a:pt x="9144003" y="0"/>
                </a:lnTo>
                <a:close/>
              </a:path>
            </a:pathLst>
          </a:custGeom>
          <a:solidFill>
            <a:srgbClr val="941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09027" y="296202"/>
            <a:ext cx="8075345" cy="1295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80000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73289" y="2470061"/>
            <a:ext cx="8270875" cy="3339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67006" y="7032850"/>
            <a:ext cx="6413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dirty="0">
                <a:solidFill>
                  <a:srgbClr val="A6A6A6"/>
                </a:solidFill>
                <a:latin typeface="Arial"/>
                <a:cs typeface="Arial"/>
              </a:rPr>
              <a:t>1</a:t>
            </a:r>
            <a:endParaRPr sz="900" dirty="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773083" y="4441139"/>
            <a:ext cx="9144000" cy="2766060"/>
            <a:chOff x="773083" y="4441139"/>
            <a:chExt cx="9144000" cy="2766060"/>
          </a:xfrm>
        </p:grpSpPr>
        <p:sp>
          <p:nvSpPr>
            <p:cNvPr id="4" name="object 4"/>
            <p:cNvSpPr/>
            <p:nvPr/>
          </p:nvSpPr>
          <p:spPr>
            <a:xfrm>
              <a:off x="8093170" y="6714818"/>
              <a:ext cx="1812194" cy="4688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773083" y="4441139"/>
              <a:ext cx="9144000" cy="2766060"/>
            </a:xfrm>
            <a:custGeom>
              <a:avLst/>
              <a:gdLst/>
              <a:ahLst/>
              <a:cxnLst/>
              <a:rect l="l" t="t" r="r" b="b"/>
              <a:pathLst>
                <a:path w="9144000" h="2766059">
                  <a:moveTo>
                    <a:pt x="0" y="2765995"/>
                  </a:moveTo>
                  <a:lnTo>
                    <a:pt x="9144003" y="2765995"/>
                  </a:lnTo>
                  <a:lnTo>
                    <a:pt x="9144003" y="0"/>
                  </a:lnTo>
                  <a:lnTo>
                    <a:pt x="0" y="0"/>
                  </a:lnTo>
                  <a:lnTo>
                    <a:pt x="0" y="276599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6" name="object 6"/>
          <p:cNvSpPr/>
          <p:nvPr/>
        </p:nvSpPr>
        <p:spPr>
          <a:xfrm>
            <a:off x="773083" y="349135"/>
            <a:ext cx="9144000" cy="1932305"/>
          </a:xfrm>
          <a:custGeom>
            <a:avLst/>
            <a:gdLst/>
            <a:ahLst/>
            <a:cxnLst/>
            <a:rect l="l" t="t" r="r" b="b"/>
            <a:pathLst>
              <a:path w="9144000" h="1932305">
                <a:moveTo>
                  <a:pt x="0" y="1931758"/>
                </a:moveTo>
                <a:lnTo>
                  <a:pt x="9144003" y="1931758"/>
                </a:lnTo>
                <a:lnTo>
                  <a:pt x="9144003" y="0"/>
                </a:lnTo>
                <a:lnTo>
                  <a:pt x="0" y="0"/>
                </a:lnTo>
                <a:lnTo>
                  <a:pt x="0" y="19317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9754306" y="7009323"/>
            <a:ext cx="89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A6A6A6"/>
                </a:solidFill>
                <a:latin typeface="Arial"/>
                <a:cs typeface="Arial"/>
              </a:rPr>
              <a:t>1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3083" y="2272957"/>
            <a:ext cx="9152255" cy="1802416"/>
          </a:xfrm>
          <a:prstGeom prst="rect">
            <a:avLst/>
          </a:prstGeom>
          <a:solidFill>
            <a:srgbClr val="941100"/>
          </a:solidFill>
        </p:spPr>
        <p:txBody>
          <a:bodyPr vert="horz" wrap="square" lIns="0" tIns="70485" rIns="0" bIns="0" rtlCol="0">
            <a:spAutoFit/>
          </a:bodyPr>
          <a:lstStyle/>
          <a:p>
            <a:pPr marR="161290" algn="ctr">
              <a:lnSpc>
                <a:spcPts val="4550"/>
              </a:lnSpc>
              <a:spcBef>
                <a:spcPts val="555"/>
              </a:spcBef>
            </a:pPr>
            <a:r>
              <a:rPr lang="en-US" sz="4000" b="1" spc="-5" dirty="0" smtClean="0">
                <a:solidFill>
                  <a:srgbClr val="FFFFFF"/>
                </a:solidFill>
                <a:latin typeface="Carlito"/>
                <a:cs typeface="Carlito"/>
              </a:rPr>
              <a:t>Truths and lies</a:t>
            </a:r>
            <a:endParaRPr sz="4000" dirty="0">
              <a:latin typeface="Carlito"/>
              <a:cs typeface="Carlito"/>
            </a:endParaRPr>
          </a:p>
          <a:p>
            <a:pPr marL="680720" marR="842644" algn="ctr">
              <a:lnSpc>
                <a:spcPts val="4300"/>
              </a:lnSpc>
              <a:spcBef>
                <a:spcPts val="309"/>
              </a:spcBef>
            </a:pPr>
            <a:r>
              <a:rPr lang="en-US" sz="4000" b="1" spc="-5" dirty="0" smtClean="0">
                <a:solidFill>
                  <a:srgbClr val="FFFFFF"/>
                </a:solidFill>
                <a:latin typeface="Carlito"/>
                <a:cs typeface="Carlito"/>
              </a:rPr>
              <a:t>for </a:t>
            </a:r>
            <a:r>
              <a:rPr lang="en-US" sz="4000" b="1" spc="-5" dirty="0" smtClean="0">
                <a:solidFill>
                  <a:srgbClr val="FFFFFF"/>
                </a:solidFill>
                <a:latin typeface="Carlito"/>
                <a:cs typeface="Carlito"/>
              </a:rPr>
              <a:t>the consumption of medicinal products in </a:t>
            </a:r>
            <a:r>
              <a:rPr lang="en-US" sz="4000" b="1" spc="-5" dirty="0" smtClean="0">
                <a:solidFill>
                  <a:srgbClr val="FFFFFF"/>
                </a:solidFill>
                <a:latin typeface="Carlito"/>
                <a:cs typeface="Carlito"/>
              </a:rPr>
              <a:t>Greece</a:t>
            </a:r>
            <a:endParaRPr sz="4000" dirty="0">
              <a:latin typeface="Carlito"/>
              <a:cs typeface="Carlito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73085" y="349135"/>
            <a:ext cx="3633825" cy="11287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03438" y="7032850"/>
            <a:ext cx="12763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dirty="0">
                <a:solidFill>
                  <a:srgbClr val="A6A6A6"/>
                </a:solidFill>
                <a:latin typeface="Arial"/>
                <a:cs typeface="Arial"/>
              </a:rPr>
              <a:t>10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93171" y="6714818"/>
            <a:ext cx="1812194" cy="468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27100" y="296202"/>
            <a:ext cx="8903973" cy="9746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800"/>
              </a:lnSpc>
            </a:pPr>
            <a:r>
              <a:rPr lang="en-US" sz="3600" spc="-5" smtClean="0"/>
              <a:t>Finally, </a:t>
            </a:r>
            <a:r>
              <a:rPr lang="en-US" sz="3600" spc="-5" dirty="0" smtClean="0"/>
              <a:t>is the consumption of medicinal products in Greece high or low?</a:t>
            </a:r>
            <a:endParaRPr sz="3600" dirty="0"/>
          </a:p>
        </p:txBody>
      </p:sp>
      <p:sp>
        <p:nvSpPr>
          <p:cNvPr id="5" name="object 5"/>
          <p:cNvSpPr txBox="1"/>
          <p:nvPr/>
        </p:nvSpPr>
        <p:spPr>
          <a:xfrm>
            <a:off x="1309027" y="1898967"/>
            <a:ext cx="8072120" cy="4061753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355600" marR="215900" indent="-342900">
              <a:lnSpc>
                <a:spcPts val="2800"/>
              </a:lnSpc>
              <a:spcBef>
                <a:spcPts val="260"/>
              </a:spcBef>
              <a:buClr>
                <a:srgbClr val="8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dirty="0" smtClean="0">
                <a:solidFill>
                  <a:srgbClr val="424242"/>
                </a:solidFill>
                <a:latin typeface="Carlito"/>
                <a:cs typeface="Carlito"/>
              </a:rPr>
              <a:t>The basis of the Organization for Economic Co-operation and Development </a:t>
            </a:r>
            <a:r>
              <a:rPr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(</a:t>
            </a:r>
            <a:r>
              <a:rPr sz="2400" spc="-5" dirty="0">
                <a:solidFill>
                  <a:srgbClr val="424242"/>
                </a:solidFill>
                <a:latin typeface="Carlito"/>
                <a:cs typeface="Carlito"/>
              </a:rPr>
              <a:t>OECD)</a:t>
            </a:r>
            <a:endParaRPr sz="2400" dirty="0">
              <a:latin typeface="Carlito"/>
              <a:cs typeface="Carlito"/>
            </a:endParaRPr>
          </a:p>
          <a:p>
            <a:pPr marL="749300" marR="535940" lvl="1" indent="-279400">
              <a:lnSpc>
                <a:spcPct val="99800"/>
              </a:lnSpc>
              <a:spcBef>
                <a:spcPts val="470"/>
              </a:spcBef>
              <a:buClr>
                <a:srgbClr val="800000"/>
              </a:buClr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Central informational depository for medicinal </a:t>
            </a:r>
            <a:r>
              <a:rPr lang="en-US" sz="2200" spc="-5" smtClean="0">
                <a:solidFill>
                  <a:srgbClr val="424242"/>
                </a:solidFill>
                <a:latin typeface="Carlito"/>
                <a:cs typeface="Carlito"/>
              </a:rPr>
              <a:t>products </a:t>
            </a:r>
            <a:r>
              <a:rPr lang="en-US" sz="2200" spc="-5" smtClean="0">
                <a:solidFill>
                  <a:srgbClr val="424242"/>
                </a:solidFill>
                <a:latin typeface="Carlito"/>
                <a:cs typeface="Carlito"/>
              </a:rPr>
              <a:t>consumption</a:t>
            </a:r>
            <a:r>
              <a:rPr sz="2200" spc="-5" smtClean="0">
                <a:solidFill>
                  <a:srgbClr val="424242"/>
                </a:solidFill>
                <a:latin typeface="Carlito"/>
                <a:cs typeface="Carlito"/>
              </a:rPr>
              <a:t>, 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which is generated with a specific available methodology</a:t>
            </a:r>
            <a:endParaRPr sz="2200" dirty="0">
              <a:latin typeface="Carlito"/>
              <a:cs typeface="Carlito"/>
            </a:endParaRPr>
          </a:p>
          <a:p>
            <a:pPr marL="755650" lvl="1" indent="-285750">
              <a:lnSpc>
                <a:spcPct val="100000"/>
              </a:lnSpc>
              <a:spcBef>
                <a:spcPts val="590"/>
              </a:spcBef>
              <a:buClr>
                <a:srgbClr val="800000"/>
              </a:buClr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Ability of inter-State and historical comparisons</a:t>
            </a:r>
            <a:endParaRPr sz="2200" dirty="0">
              <a:latin typeface="Carlito"/>
              <a:cs typeface="Carlito"/>
            </a:endParaRPr>
          </a:p>
          <a:p>
            <a:pPr marL="749300" marR="5080" lvl="1" indent="-279400" algn="just">
              <a:lnSpc>
                <a:spcPct val="101200"/>
              </a:lnSpc>
              <a:spcBef>
                <a:spcPts val="430"/>
              </a:spcBef>
              <a:buClr>
                <a:srgbClr val="800000"/>
              </a:buClr>
              <a:buFont typeface="Arial"/>
              <a:buChar char="–"/>
              <a:tabLst>
                <a:tab pos="755650" algn="l"/>
              </a:tabLst>
            </a:pPr>
            <a:r>
              <a:rPr lang="en-US" sz="2200" dirty="0" smtClean="0">
                <a:solidFill>
                  <a:srgbClr val="424242"/>
                </a:solidFill>
                <a:latin typeface="Carlito"/>
                <a:cs typeface="Carlito"/>
              </a:rPr>
              <a:t>Main source of information for 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policy-making 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for medicinal products at an international level and in Greece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:</a:t>
            </a:r>
            <a:endParaRPr sz="2200" dirty="0">
              <a:latin typeface="Carlito"/>
              <a:cs typeface="Carlito"/>
            </a:endParaRPr>
          </a:p>
          <a:p>
            <a:pPr marL="749300" marR="95250" lvl="1" indent="-279400" algn="just">
              <a:lnSpc>
                <a:spcPct val="99800"/>
              </a:lnSpc>
              <a:spcBef>
                <a:spcPts val="490"/>
              </a:spcBef>
              <a:buClr>
                <a:srgbClr val="800000"/>
              </a:buClr>
              <a:buFont typeface="Arial"/>
              <a:buChar char="–"/>
              <a:tabLst>
                <a:tab pos="755650" algn="l"/>
              </a:tabLst>
            </a:pP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Any attempts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/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measures applied in Greece in the </a:t>
            </a:r>
            <a:r>
              <a:rPr lang="en-US" sz="2200" spc="-5" smtClean="0">
                <a:solidFill>
                  <a:srgbClr val="424242"/>
                </a:solidFill>
                <a:latin typeface="Carlito"/>
                <a:cs typeface="Carlito"/>
              </a:rPr>
              <a:t>recent </a:t>
            </a:r>
            <a:r>
              <a:rPr lang="en-US" sz="2200" spc="-5" smtClean="0">
                <a:solidFill>
                  <a:srgbClr val="424242"/>
                </a:solidFill>
                <a:latin typeface="Carlito"/>
                <a:cs typeface="Carlito"/>
              </a:rPr>
              <a:t>past, 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have taken into account the OECD data</a:t>
            </a:r>
            <a:r>
              <a:rPr sz="2200" dirty="0" smtClean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lang="en-US" sz="2200" dirty="0" smtClean="0">
                <a:solidFill>
                  <a:srgbClr val="424242"/>
                </a:solidFill>
                <a:latin typeface="Carlito"/>
                <a:cs typeface="Carlito"/>
              </a:rPr>
              <a:t>as a criterion for the position of Greece in Europe</a:t>
            </a:r>
            <a:endParaRPr sz="22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11921" y="7032850"/>
            <a:ext cx="110489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spc="-70" dirty="0">
                <a:solidFill>
                  <a:srgbClr val="A6A6A6"/>
                </a:solidFill>
                <a:latin typeface="Arial"/>
                <a:cs typeface="Arial"/>
              </a:rPr>
              <a:t>11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93171" y="6714818"/>
            <a:ext cx="1812194" cy="468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178194" y="425450"/>
            <a:ext cx="8469630" cy="8447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400"/>
              </a:lnSpc>
            </a:pPr>
            <a:r>
              <a:rPr lang="en-US" dirty="0" smtClean="0"/>
              <a:t>The database of the Organization for Economic Co-operation and Development (OECD)</a:t>
            </a:r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1309027" y="1586395"/>
            <a:ext cx="8596338" cy="6027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ts val="2250"/>
              </a:lnSpc>
              <a:spcBef>
                <a:spcPts val="100"/>
              </a:spcBef>
              <a:buClr>
                <a:srgbClr val="8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b="1" spc="-5" dirty="0" smtClean="0">
                <a:solidFill>
                  <a:srgbClr val="424242"/>
                </a:solidFill>
                <a:latin typeface="Carlito"/>
                <a:cs typeface="Carlito"/>
              </a:rPr>
              <a:t>Consumption of medicinal products based on the </a:t>
            </a:r>
            <a:r>
              <a:rPr sz="2000" b="1" dirty="0" err="1" smtClean="0">
                <a:solidFill>
                  <a:srgbClr val="545454"/>
                </a:solidFill>
                <a:latin typeface="Carlito"/>
                <a:cs typeface="Carlito"/>
              </a:rPr>
              <a:t>ATC</a:t>
            </a:r>
            <a:r>
              <a:rPr sz="2000" b="1" dirty="0" smtClean="0">
                <a:solidFill>
                  <a:srgbClr val="545454"/>
                </a:solidFill>
                <a:latin typeface="Carlito"/>
                <a:cs typeface="Carlito"/>
              </a:rPr>
              <a:t>/</a:t>
            </a:r>
            <a:r>
              <a:rPr sz="2000" b="1" dirty="0" err="1" smtClean="0">
                <a:solidFill>
                  <a:srgbClr val="545454"/>
                </a:solidFill>
                <a:latin typeface="Carlito"/>
                <a:cs typeface="Carlito"/>
              </a:rPr>
              <a:t>DDD</a:t>
            </a:r>
            <a:r>
              <a:rPr sz="2000" b="1" spc="15" dirty="0" smtClean="0">
                <a:solidFill>
                  <a:srgbClr val="545454"/>
                </a:solidFill>
                <a:latin typeface="Carlito"/>
                <a:cs typeface="Carlito"/>
              </a:rPr>
              <a:t> </a:t>
            </a:r>
            <a:r>
              <a:rPr sz="2000" b="1" spc="-5" dirty="0">
                <a:solidFill>
                  <a:srgbClr val="545454"/>
                </a:solidFill>
                <a:latin typeface="Carlito"/>
                <a:cs typeface="Carlito"/>
              </a:rPr>
              <a:t>system</a:t>
            </a:r>
            <a:endParaRPr sz="2000" dirty="0">
              <a:latin typeface="Carlito"/>
              <a:cs typeface="Carlito"/>
            </a:endParaRPr>
          </a:p>
          <a:p>
            <a:pPr marL="355600" indent="-342900">
              <a:lnSpc>
                <a:spcPts val="2250"/>
              </a:lnSpc>
              <a:buClr>
                <a:srgbClr val="8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b="1" spc="-5" dirty="0" smtClean="0">
                <a:solidFill>
                  <a:srgbClr val="424242"/>
                </a:solidFill>
                <a:latin typeface="Carlito"/>
                <a:cs typeface="Carlito"/>
              </a:rPr>
              <a:t>Consumption data for the following categories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80734" y="6893474"/>
            <a:ext cx="3794760" cy="304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100"/>
              </a:lnSpc>
              <a:spcBef>
                <a:spcPts val="100"/>
              </a:spcBef>
            </a:pPr>
            <a:r>
              <a:rPr sz="1000" dirty="0">
                <a:solidFill>
                  <a:srgbClr val="424242"/>
                </a:solidFill>
                <a:latin typeface="Carlito"/>
                <a:cs typeface="Carlito"/>
              </a:rPr>
              <a:t>Πηγή: OECD </a:t>
            </a:r>
            <a:r>
              <a:rPr sz="1000" spc="-5" dirty="0">
                <a:solidFill>
                  <a:srgbClr val="424242"/>
                </a:solidFill>
                <a:latin typeface="Carlito"/>
                <a:cs typeface="Carlito"/>
              </a:rPr>
              <a:t>Health Statistics</a:t>
            </a:r>
            <a:r>
              <a:rPr sz="1000" dirty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sz="1000" spc="-5" dirty="0">
                <a:solidFill>
                  <a:srgbClr val="424242"/>
                </a:solidFill>
                <a:latin typeface="Carlito"/>
                <a:cs typeface="Carlito"/>
              </a:rPr>
              <a:t>2019</a:t>
            </a:r>
            <a:endParaRPr sz="1000" dirty="0">
              <a:latin typeface="Carlito"/>
              <a:cs typeface="Carlito"/>
            </a:endParaRPr>
          </a:p>
          <a:p>
            <a:pPr marL="12700">
              <a:lnSpc>
                <a:spcPts val="1100"/>
              </a:lnSpc>
            </a:pPr>
            <a:r>
              <a:rPr sz="1000" spc="-5" smtClean="0">
                <a:solidFill>
                  <a:srgbClr val="424242"/>
                </a:solidFill>
                <a:latin typeface="Carlito"/>
                <a:cs typeface="Carlito"/>
              </a:rPr>
              <a:t>Deﬁnitions, </a:t>
            </a:r>
            <a:r>
              <a:rPr sz="1000" dirty="0">
                <a:solidFill>
                  <a:srgbClr val="424242"/>
                </a:solidFill>
                <a:latin typeface="Carlito"/>
                <a:cs typeface="Carlito"/>
              </a:rPr>
              <a:t>Sources and </a:t>
            </a:r>
            <a:r>
              <a:rPr sz="1000" spc="-5" dirty="0">
                <a:solidFill>
                  <a:srgbClr val="424242"/>
                </a:solidFill>
                <a:latin typeface="Carlito"/>
                <a:cs typeface="Carlito"/>
              </a:rPr>
              <a:t>Methods: Pharmaceutical consumption </a:t>
            </a:r>
            <a:r>
              <a:rPr sz="1000" dirty="0">
                <a:solidFill>
                  <a:srgbClr val="424242"/>
                </a:solidFill>
                <a:latin typeface="Carlito"/>
                <a:cs typeface="Carlito"/>
              </a:rPr>
              <a:t>by</a:t>
            </a:r>
            <a:r>
              <a:rPr sz="1000" spc="95" dirty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sz="1000" dirty="0">
                <a:solidFill>
                  <a:srgbClr val="424242"/>
                </a:solidFill>
                <a:latin typeface="Carlito"/>
                <a:cs typeface="Carlito"/>
              </a:rPr>
              <a:t>DDDs</a:t>
            </a:r>
            <a:endParaRPr sz="1000" dirty="0">
              <a:latin typeface="Carlito"/>
              <a:cs typeface="Carlito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792321"/>
              </p:ext>
            </p:extLst>
          </p:nvPr>
        </p:nvGraphicFramePr>
        <p:xfrm>
          <a:off x="1328711" y="2280950"/>
          <a:ext cx="8438454" cy="46252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3073"/>
                <a:gridCol w="2971800"/>
                <a:gridCol w="1676400"/>
                <a:gridCol w="2267181"/>
              </a:tblGrid>
              <a:tr h="182478">
                <a:tc>
                  <a:txBody>
                    <a:bodyPr/>
                    <a:lstStyle/>
                    <a:p>
                      <a:pPr marL="50800">
                        <a:lnSpc>
                          <a:spcPts val="1260"/>
                        </a:lnSpc>
                        <a:spcBef>
                          <a:spcPts val="75"/>
                        </a:spcBef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ATC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Codes (2019</a:t>
                      </a:r>
                      <a:r>
                        <a:rPr sz="1000" b="1" spc="-2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Index)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260"/>
                        </a:lnSpc>
                        <a:spcBef>
                          <a:spcPts val="75"/>
                        </a:spcBef>
                      </a:pPr>
                      <a:r>
                        <a:rPr lang="en-US" sz="1000" b="1" dirty="0" smtClean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Description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1260"/>
                        </a:lnSpc>
                        <a:spcBef>
                          <a:spcPts val="75"/>
                        </a:spcBef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ATC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Codes (2019</a:t>
                      </a:r>
                      <a:r>
                        <a:rPr sz="1000" b="1" spc="-2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Index)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1260"/>
                        </a:lnSpc>
                        <a:spcBef>
                          <a:spcPts val="75"/>
                        </a:spcBef>
                      </a:pPr>
                      <a:r>
                        <a:rPr lang="en-US" sz="1000" b="1" dirty="0" smtClean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Description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</a:tr>
              <a:tr h="188684">
                <a:tc>
                  <a:txBody>
                    <a:bodyPr/>
                    <a:lstStyle/>
                    <a:p>
                      <a:pPr marL="50800">
                        <a:lnSpc>
                          <a:spcPts val="1285"/>
                        </a:lnSpc>
                        <a:spcBef>
                          <a:spcPts val="100"/>
                        </a:spcBef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A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285"/>
                        </a:lnSpc>
                        <a:spcBef>
                          <a:spcPts val="100"/>
                        </a:spcBef>
                      </a:pP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GI tract and metabolism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1270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G03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63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0800" marR="346710">
                        <a:lnSpc>
                          <a:spcPts val="1400"/>
                        </a:lnSpc>
                        <a:spcBef>
                          <a:spcPts val="30"/>
                        </a:spcBef>
                      </a:pP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Sex hormones</a:t>
                      </a:r>
                      <a:r>
                        <a:rPr lang="en-US" sz="1000" b="1" baseline="0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 and modifiers acting in the genital system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381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</a:tr>
              <a:tr h="346337">
                <a:tc rowSpan="2"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A02B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1435" marR="114300">
                        <a:lnSpc>
                          <a:spcPts val="1400"/>
                        </a:lnSpc>
                        <a:spcBef>
                          <a:spcPts val="55"/>
                        </a:spcBef>
                      </a:pP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Medicinal products for the treatment of GI</a:t>
                      </a:r>
                      <a:r>
                        <a:rPr lang="en-US" sz="1000" b="1" baseline="0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 ulcer and gastro-esophageal reflux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69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</a:tr>
              <a:tr h="47792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H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259715">
                        <a:lnSpc>
                          <a:spcPts val="1400"/>
                        </a:lnSpc>
                        <a:spcBef>
                          <a:spcPts val="55"/>
                        </a:spcBef>
                      </a:pPr>
                      <a:r>
                        <a:rPr lang="en-US" sz="1000" b="1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Hormon</a:t>
                      </a:r>
                      <a:r>
                        <a:rPr lang="en-US" sz="1000" b="1" baseline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e </a:t>
                      </a:r>
                      <a:r>
                        <a:rPr lang="en-US" sz="1000" b="1" baseline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preparations</a:t>
                      </a:r>
                      <a:r>
                        <a:rPr sz="1000" b="1" spc="-5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,  </a:t>
                      </a:r>
                      <a:r>
                        <a:rPr lang="en-US" sz="10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excluding the</a:t>
                      </a:r>
                      <a:r>
                        <a:rPr lang="en-US" sz="1000" b="1" spc="-5" baseline="0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 genital hormones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69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  <a:tr h="263470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A10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>
                  <a:txBody>
                    <a:bodyPr/>
                    <a:lstStyle/>
                    <a:p>
                      <a:pPr marL="51435" marR="176530">
                        <a:lnSpc>
                          <a:spcPts val="1400"/>
                        </a:lnSpc>
                        <a:spcBef>
                          <a:spcPts val="55"/>
                        </a:spcBef>
                      </a:pP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Medicinal products administered for diabetes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698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J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0800" marR="221615">
                        <a:lnSpc>
                          <a:spcPts val="1400"/>
                        </a:lnSpc>
                        <a:spcBef>
                          <a:spcPts val="55"/>
                        </a:spcBef>
                      </a:pP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Medicinal products against infections for systematic administration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698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</a:tr>
              <a:tr h="113460">
                <a:tc>
                  <a:txBody>
                    <a:bodyPr/>
                    <a:lstStyle/>
                    <a:p>
                      <a:pPr marL="50800">
                        <a:lnSpc>
                          <a:spcPts val="1285"/>
                        </a:lnSpc>
                        <a:spcBef>
                          <a:spcPts val="75"/>
                        </a:spcBef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B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285"/>
                        </a:lnSpc>
                        <a:spcBef>
                          <a:spcPts val="75"/>
                        </a:spcBef>
                      </a:pP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Blood</a:t>
                      </a:r>
                      <a:r>
                        <a:rPr lang="en-US" sz="1000" b="1" baseline="0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 and hematopoietic organs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</a:tr>
              <a:tr h="159389">
                <a:tc>
                  <a:txBody>
                    <a:bodyPr/>
                    <a:lstStyle/>
                    <a:p>
                      <a:pPr marL="50800">
                        <a:lnSpc>
                          <a:spcPts val="1285"/>
                        </a:lnSpc>
                        <a:spcBef>
                          <a:spcPts val="75"/>
                        </a:spcBef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285"/>
                        </a:lnSpc>
                        <a:spcBef>
                          <a:spcPts val="75"/>
                        </a:spcBef>
                      </a:pP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Cardiovascular system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J01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0800" marR="358775">
                        <a:lnSpc>
                          <a:spcPts val="1400"/>
                        </a:lnSpc>
                        <a:spcBef>
                          <a:spcPts val="55"/>
                        </a:spcBef>
                      </a:pP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Antibiotics for systematic administration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69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  <a:tr h="101050">
                <a:tc>
                  <a:txBody>
                    <a:bodyPr/>
                    <a:lstStyle/>
                    <a:p>
                      <a:pPr marL="50800">
                        <a:lnSpc>
                          <a:spcPts val="1285"/>
                        </a:lnSpc>
                        <a:spcBef>
                          <a:spcPts val="7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C01A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285"/>
                        </a:lnSpc>
                        <a:spcBef>
                          <a:spcPts val="75"/>
                        </a:spcBef>
                      </a:pPr>
                      <a:r>
                        <a:rPr lang="en-US" sz="10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Cardiac Glycosides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  <a:tr h="376920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C01B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>
                  <a:txBody>
                    <a:bodyPr/>
                    <a:lstStyle/>
                    <a:p>
                      <a:pPr marL="51435" marR="210820">
                        <a:lnSpc>
                          <a:spcPts val="1400"/>
                        </a:lnSpc>
                        <a:spcBef>
                          <a:spcPts val="55"/>
                        </a:spcBef>
                      </a:pPr>
                      <a:r>
                        <a:rPr lang="en-US" sz="10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Antiarrhythmic medicinal products. Categories I and </a:t>
                      </a:r>
                      <a:r>
                        <a:rPr sz="1000" b="1" dirty="0" err="1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ΙΙΙ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69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325755">
                        <a:lnSpc>
                          <a:spcPts val="1400"/>
                        </a:lnSpc>
                        <a:spcBef>
                          <a:spcPts val="55"/>
                        </a:spcBef>
                      </a:pP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Medicinal products for </a:t>
                      </a:r>
                      <a:r>
                        <a:rPr lang="en-US" sz="1000" b="1" dirty="0" err="1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arthropathies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 and </a:t>
                      </a:r>
                      <a:r>
                        <a:rPr lang="en-US" sz="1000" b="1" dirty="0" err="1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myosceletal</a:t>
                      </a:r>
                      <a:r>
                        <a:rPr lang="en-US" sz="1000" b="1" baseline="0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 diseases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69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</a:tr>
              <a:tr h="251940">
                <a:tc>
                  <a:txBody>
                    <a:bodyPr/>
                    <a:lstStyle/>
                    <a:p>
                      <a:pPr marL="50800">
                        <a:lnSpc>
                          <a:spcPts val="1285"/>
                        </a:lnSpc>
                        <a:spcBef>
                          <a:spcPts val="7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C02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285"/>
                        </a:lnSpc>
                        <a:spcBef>
                          <a:spcPts val="75"/>
                        </a:spcBef>
                      </a:pP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Antihypertensive medicinal products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M01A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0800" marR="182245">
                        <a:lnSpc>
                          <a:spcPts val="1400"/>
                        </a:lnSpc>
                        <a:spcBef>
                          <a:spcPts val="55"/>
                        </a:spcBef>
                      </a:pPr>
                      <a:r>
                        <a:rPr lang="en-GB" sz="1000" b="1" i="0" dirty="0" smtClean="0">
                          <a:solidFill>
                            <a:schemeClr val="tx1"/>
                          </a:solidFill>
                          <a:latin typeface="Carlito"/>
                        </a:rPr>
                        <a:t>Non-steroidal </a:t>
                      </a:r>
                      <a:r>
                        <a:rPr lang="en-GB" sz="1000" b="1" i="0" dirty="0" smtClean="0">
                          <a:solidFill>
                            <a:schemeClr val="tx1"/>
                          </a:solidFill>
                          <a:latin typeface="Carlito"/>
                        </a:rPr>
                        <a:t>anti-inflammatory drugs and </a:t>
                      </a:r>
                      <a:r>
                        <a:rPr lang="en-GB" sz="1000" b="1" i="0" dirty="0" err="1" smtClean="0">
                          <a:solidFill>
                            <a:schemeClr val="tx1"/>
                          </a:solidFill>
                          <a:latin typeface="Carlito"/>
                        </a:rPr>
                        <a:t>antirheumatic</a:t>
                      </a:r>
                      <a:r>
                        <a:rPr lang="en-GB" sz="1000" b="1" i="0" baseline="0" dirty="0" smtClean="0">
                          <a:solidFill>
                            <a:schemeClr val="tx1"/>
                          </a:solidFill>
                          <a:latin typeface="Carlito"/>
                        </a:rPr>
                        <a:t> drugs</a:t>
                      </a:r>
                      <a:r>
                        <a:rPr lang="en-GB" sz="1000" b="1" i="0" dirty="0" smtClean="0">
                          <a:solidFill>
                            <a:schemeClr val="tx1"/>
                          </a:solidFill>
                          <a:latin typeface="Carlito"/>
                        </a:rPr>
                        <a:t> </a:t>
                      </a:r>
                      <a:endParaRPr sz="1000" b="1" dirty="0">
                        <a:solidFill>
                          <a:schemeClr val="tx1"/>
                        </a:solidFill>
                        <a:latin typeface="Carlito"/>
                        <a:cs typeface="Carlito"/>
                      </a:endParaRPr>
                    </a:p>
                  </a:txBody>
                  <a:tcPr marL="0" marR="0" marT="698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  <a:tr h="124990">
                <a:tc rowSpan="2">
                  <a:txBody>
                    <a:bodyPr/>
                    <a:lstStyle/>
                    <a:p>
                      <a:pPr marL="50800">
                        <a:lnSpc>
                          <a:spcPts val="1285"/>
                        </a:lnSpc>
                        <a:spcBef>
                          <a:spcPts val="7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C03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1435">
                        <a:lnSpc>
                          <a:spcPts val="1285"/>
                        </a:lnSpc>
                        <a:spcBef>
                          <a:spcPts val="75"/>
                        </a:spcBef>
                      </a:pP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Diuretic medicinal products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  <a:tr h="6059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0800">
                        <a:lnSpc>
                          <a:spcPts val="1275"/>
                        </a:lnSpc>
                        <a:spcBef>
                          <a:spcPts val="75"/>
                        </a:spcBef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N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0800">
                        <a:lnSpc>
                          <a:spcPts val="1275"/>
                        </a:lnSpc>
                        <a:spcBef>
                          <a:spcPts val="75"/>
                        </a:spcBef>
                      </a:pP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Nervous system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</a:tr>
              <a:tr h="123610">
                <a:tc rowSpan="2"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C07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1435" marR="365760">
                        <a:lnSpc>
                          <a:spcPts val="1400"/>
                        </a:lnSpc>
                        <a:spcBef>
                          <a:spcPts val="55"/>
                        </a:spcBef>
                      </a:pP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B-adrenergic receptors</a:t>
                      </a:r>
                      <a:r>
                        <a:rPr lang="en-US" sz="1000" b="1" baseline="0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blockers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69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</a:tr>
              <a:tr h="7795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0800">
                        <a:lnSpc>
                          <a:spcPts val="1275"/>
                        </a:lnSpc>
                        <a:spcBef>
                          <a:spcPts val="75"/>
                        </a:spcBef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N02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0800">
                        <a:lnSpc>
                          <a:spcPts val="1275"/>
                        </a:lnSpc>
                        <a:spcBef>
                          <a:spcPts val="75"/>
                        </a:spcBef>
                      </a:pP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Analgesics</a:t>
                      </a:r>
                      <a:r>
                        <a:rPr lang="en-US" sz="1000" b="1" baseline="0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 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C08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51435" marR="638175">
                        <a:lnSpc>
                          <a:spcPts val="1400"/>
                        </a:lnSpc>
                        <a:spcBef>
                          <a:spcPts val="55"/>
                        </a:spcBef>
                      </a:pP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Calcium canal blockers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69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184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1275"/>
                        </a:lnSpc>
                        <a:spcBef>
                          <a:spcPts val="75"/>
                        </a:spcBef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N05B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1275"/>
                        </a:lnSpc>
                        <a:spcBef>
                          <a:spcPts val="75"/>
                        </a:spcBef>
                      </a:pP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Tranquilizers 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1275"/>
                        </a:lnSpc>
                        <a:spcBef>
                          <a:spcPts val="75"/>
                        </a:spcBef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N05C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1275"/>
                        </a:lnSpc>
                        <a:spcBef>
                          <a:spcPts val="75"/>
                        </a:spcBef>
                      </a:pP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Hypnotics</a:t>
                      </a:r>
                      <a:r>
                        <a:rPr lang="en-US" sz="1000" b="1" baseline="0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 and sedatives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  <a:tr h="184200">
                <a:tc rowSpan="2"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C09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1435" marR="112395">
                        <a:lnSpc>
                          <a:spcPts val="1400"/>
                        </a:lnSpc>
                        <a:spcBef>
                          <a:spcPts val="55"/>
                        </a:spcBef>
                      </a:pPr>
                      <a:r>
                        <a:rPr lang="en-US" sz="10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Antihypertensive</a:t>
                      </a:r>
                      <a:r>
                        <a:rPr lang="en-US" sz="1000" b="1" spc="-5" baseline="0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 factors acting in the renin-angiotensin system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69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1275"/>
                        </a:lnSpc>
                        <a:spcBef>
                          <a:spcPts val="75"/>
                        </a:spcBef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N06A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1275"/>
                        </a:lnSpc>
                        <a:spcBef>
                          <a:spcPts val="75"/>
                        </a:spcBef>
                      </a:pPr>
                      <a:r>
                        <a:rPr lang="en-US" sz="10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Antidepressants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</a:tr>
              <a:tr h="13468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9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1275"/>
                        </a:lnSpc>
                        <a:spcBef>
                          <a:spcPts val="75"/>
                        </a:spcBef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R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1275"/>
                        </a:lnSpc>
                        <a:spcBef>
                          <a:spcPts val="75"/>
                        </a:spcBef>
                      </a:pP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Respiratory system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  <a:tr h="219929">
                <a:tc>
                  <a:txBody>
                    <a:bodyPr/>
                    <a:lstStyle/>
                    <a:p>
                      <a:pPr marL="50800">
                        <a:lnSpc>
                          <a:spcPts val="1285"/>
                        </a:lnSpc>
                        <a:spcBef>
                          <a:spcPts val="7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C10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ts val="1285"/>
                        </a:lnSpc>
                        <a:spcBef>
                          <a:spcPts val="75"/>
                        </a:spcBef>
                      </a:pPr>
                      <a:r>
                        <a:rPr lang="en-US" sz="1000" b="1" spc="-5" dirty="0" err="1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Hypolipidemic</a:t>
                      </a:r>
                      <a:r>
                        <a:rPr lang="en-US" sz="10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 agents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b="1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R03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0800" marR="158115">
                        <a:lnSpc>
                          <a:spcPts val="1400"/>
                        </a:lnSpc>
                        <a:spcBef>
                          <a:spcPts val="55"/>
                        </a:spcBef>
                      </a:pP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Medicinal products for air tract blocking diseases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69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</a:tr>
              <a:tr h="157001">
                <a:tc rowSpan="2"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G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1435" marR="191770">
                        <a:lnSpc>
                          <a:spcPts val="1400"/>
                        </a:lnSpc>
                        <a:spcBef>
                          <a:spcPts val="55"/>
                        </a:spcBef>
                      </a:pP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Urogenital system and sex hormones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69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5212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5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03438" y="7032850"/>
            <a:ext cx="12763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dirty="0">
                <a:solidFill>
                  <a:srgbClr val="A6A6A6"/>
                </a:solidFill>
                <a:latin typeface="Arial"/>
                <a:cs typeface="Arial"/>
              </a:rPr>
              <a:t>12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93171" y="6714818"/>
            <a:ext cx="1812194" cy="468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09027" y="296202"/>
            <a:ext cx="8075345" cy="1308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400"/>
              </a:lnSpc>
              <a:spcBef>
                <a:spcPts val="580"/>
              </a:spcBef>
            </a:pPr>
            <a:r>
              <a:rPr lang="en-US" sz="3000" dirty="0"/>
              <a:t>The </a:t>
            </a:r>
            <a:r>
              <a:rPr lang="en-US" sz="3000" dirty="0" smtClean="0"/>
              <a:t>database </a:t>
            </a:r>
            <a:r>
              <a:rPr lang="en-US" sz="3000" dirty="0"/>
              <a:t>of the Organization for Economic Co-operation and Development (OECD)</a:t>
            </a:r>
            <a:endParaRPr sz="3000" dirty="0"/>
          </a:p>
        </p:txBody>
      </p:sp>
      <p:sp>
        <p:nvSpPr>
          <p:cNvPr id="5" name="object 5"/>
          <p:cNvSpPr txBox="1"/>
          <p:nvPr/>
        </p:nvSpPr>
        <p:spPr>
          <a:xfrm>
            <a:off x="1309027" y="1834079"/>
            <a:ext cx="7946390" cy="4264116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85"/>
              </a:spcBef>
              <a:buClr>
                <a:srgbClr val="8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pc="-5" dirty="0" smtClean="0">
                <a:solidFill>
                  <a:srgbClr val="424242"/>
                </a:solidFill>
                <a:latin typeface="Carlito"/>
                <a:cs typeface="Carlito"/>
              </a:rPr>
              <a:t>Data availability</a:t>
            </a:r>
            <a:r>
              <a:rPr spc="-5" dirty="0" smtClean="0">
                <a:solidFill>
                  <a:srgbClr val="424242"/>
                </a:solidFill>
                <a:latin typeface="Carlito"/>
                <a:cs typeface="Carlito"/>
              </a:rPr>
              <a:t>:</a:t>
            </a:r>
            <a:endParaRPr dirty="0">
              <a:latin typeface="Carlito"/>
              <a:cs typeface="Carlito"/>
            </a:endParaRPr>
          </a:p>
          <a:p>
            <a:pPr marL="749300" marR="401955" lvl="1" indent="-279400">
              <a:lnSpc>
                <a:spcPct val="99800"/>
              </a:lnSpc>
              <a:spcBef>
                <a:spcPts val="455"/>
              </a:spcBef>
              <a:buClr>
                <a:srgbClr val="800000"/>
              </a:buClr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lang="en-US" dirty="0" smtClean="0">
                <a:solidFill>
                  <a:srgbClr val="424242"/>
                </a:solidFill>
                <a:latin typeface="Carlito"/>
                <a:cs typeface="Carlito"/>
              </a:rPr>
              <a:t>From </a:t>
            </a:r>
            <a:r>
              <a:rPr spc="-5" dirty="0" smtClean="0">
                <a:solidFill>
                  <a:srgbClr val="424242"/>
                </a:solidFill>
                <a:latin typeface="Carlito"/>
                <a:cs typeface="Carlito"/>
              </a:rPr>
              <a:t>2000 </a:t>
            </a:r>
            <a:r>
              <a:rPr lang="en-US" spc="-5" dirty="0" smtClean="0">
                <a:solidFill>
                  <a:srgbClr val="424242"/>
                </a:solidFill>
                <a:latin typeface="Carlito"/>
                <a:cs typeface="Carlito"/>
              </a:rPr>
              <a:t>and forth</a:t>
            </a:r>
            <a:r>
              <a:rPr spc="-5" dirty="0" smtClean="0">
                <a:solidFill>
                  <a:srgbClr val="424242"/>
                </a:solidFill>
                <a:latin typeface="Carlito"/>
                <a:cs typeface="Carlito"/>
              </a:rPr>
              <a:t>. </a:t>
            </a:r>
            <a:r>
              <a:rPr lang="en-US" spc="-5" dirty="0" smtClean="0">
                <a:solidFill>
                  <a:srgbClr val="424242"/>
                </a:solidFill>
                <a:latin typeface="Carlito"/>
                <a:cs typeface="Carlito"/>
              </a:rPr>
              <a:t>Almost for </a:t>
            </a:r>
            <a:r>
              <a:rPr lang="en-US" spc="-5" smtClean="0">
                <a:solidFill>
                  <a:srgbClr val="424242"/>
                </a:solidFill>
                <a:latin typeface="Carlito"/>
                <a:cs typeface="Carlito"/>
              </a:rPr>
              <a:t>all </a:t>
            </a:r>
            <a:r>
              <a:rPr lang="en-US" spc="-5" smtClean="0">
                <a:solidFill>
                  <a:srgbClr val="424242"/>
                </a:solidFill>
                <a:latin typeface="Carlito"/>
                <a:cs typeface="Carlito"/>
              </a:rPr>
              <a:t>countries, </a:t>
            </a:r>
            <a:r>
              <a:rPr lang="en-US" spc="-5" dirty="0" smtClean="0">
                <a:solidFill>
                  <a:srgbClr val="424242"/>
                </a:solidFill>
                <a:latin typeface="Carlito"/>
                <a:cs typeface="Carlito"/>
              </a:rPr>
              <a:t>information on all listed categories is available for the past five years</a:t>
            </a:r>
            <a:endParaRPr dirty="0">
              <a:latin typeface="Carlito"/>
              <a:cs typeface="Carlito"/>
            </a:endParaRPr>
          </a:p>
          <a:p>
            <a:pPr marL="755650" lvl="1" indent="-285750">
              <a:lnSpc>
                <a:spcPct val="100000"/>
              </a:lnSpc>
              <a:spcBef>
                <a:spcPts val="590"/>
              </a:spcBef>
              <a:buClr>
                <a:srgbClr val="800000"/>
              </a:buClr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dirty="0">
                <a:solidFill>
                  <a:srgbClr val="424242"/>
                </a:solidFill>
                <a:latin typeface="Carlito"/>
                <a:cs typeface="Carlito"/>
              </a:rPr>
              <a:t>27</a:t>
            </a:r>
            <a:r>
              <a:rPr spc="-10" dirty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lang="en-US" dirty="0" smtClean="0">
                <a:solidFill>
                  <a:srgbClr val="424242"/>
                </a:solidFill>
                <a:latin typeface="Carlito"/>
                <a:cs typeface="Carlito"/>
              </a:rPr>
              <a:t>countries</a:t>
            </a:r>
            <a:endParaRPr dirty="0">
              <a:latin typeface="Carlito"/>
              <a:cs typeface="Carlito"/>
            </a:endParaRPr>
          </a:p>
          <a:p>
            <a:pPr marL="755650" lvl="1" indent="-285750">
              <a:lnSpc>
                <a:spcPct val="100000"/>
              </a:lnSpc>
              <a:spcBef>
                <a:spcPts val="459"/>
              </a:spcBef>
              <a:buClr>
                <a:srgbClr val="800000"/>
              </a:buClr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lang="en-US" spc="-5" dirty="0" smtClean="0">
                <a:solidFill>
                  <a:srgbClr val="424242"/>
                </a:solidFill>
                <a:latin typeface="Carlito"/>
                <a:cs typeface="Carlito"/>
              </a:rPr>
              <a:t>The major European countries participate</a:t>
            </a:r>
            <a:endParaRPr dirty="0">
              <a:latin typeface="Carlito"/>
              <a:cs typeface="Carlito"/>
            </a:endParaRPr>
          </a:p>
          <a:p>
            <a:pPr marL="755650" lvl="1" indent="-285750">
              <a:lnSpc>
                <a:spcPct val="100000"/>
              </a:lnSpc>
              <a:spcBef>
                <a:spcPts val="560"/>
              </a:spcBef>
              <a:buClr>
                <a:srgbClr val="800000"/>
              </a:buClr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lang="en-US" spc="-5" dirty="0" smtClean="0">
                <a:solidFill>
                  <a:srgbClr val="424242"/>
                </a:solidFill>
                <a:latin typeface="Carlito"/>
                <a:cs typeface="Carlito"/>
              </a:rPr>
              <a:t>Ability to create inter-State comparisons</a:t>
            </a:r>
            <a:endParaRPr dirty="0">
              <a:latin typeface="Carlito"/>
              <a:cs typeface="Carlito"/>
            </a:endParaRPr>
          </a:p>
          <a:p>
            <a:pPr marL="749300" marR="255270" lvl="1" indent="-279400">
              <a:lnSpc>
                <a:spcPct val="101200"/>
              </a:lnSpc>
              <a:spcBef>
                <a:spcPts val="525"/>
              </a:spcBef>
              <a:buClr>
                <a:srgbClr val="800000"/>
              </a:buClr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lang="en-US" spc="-5" dirty="0" smtClean="0">
                <a:solidFill>
                  <a:srgbClr val="424242"/>
                </a:solidFill>
                <a:latin typeface="Carlito"/>
                <a:cs typeface="Carlito"/>
              </a:rPr>
              <a:t>Important element</a:t>
            </a:r>
            <a:r>
              <a:rPr spc="-5" dirty="0" smtClean="0">
                <a:solidFill>
                  <a:srgbClr val="424242"/>
                </a:solidFill>
                <a:latin typeface="Carlito"/>
                <a:cs typeface="Carlito"/>
              </a:rPr>
              <a:t>: </a:t>
            </a:r>
            <a:r>
              <a:rPr lang="en-US" spc="-5" dirty="0" smtClean="0">
                <a:solidFill>
                  <a:srgbClr val="424242"/>
                </a:solidFill>
                <a:latin typeface="Carlito"/>
                <a:cs typeface="Carlito"/>
              </a:rPr>
              <a:t>information in relation to the legal basis of the products included in the database is available</a:t>
            </a:r>
            <a:endParaRPr dirty="0">
              <a:latin typeface="Carlito"/>
              <a:cs typeface="Carlito"/>
            </a:endParaRPr>
          </a:p>
          <a:p>
            <a:pPr marL="1155700" lvl="2" indent="-228600">
              <a:lnSpc>
                <a:spcPct val="100000"/>
              </a:lnSpc>
              <a:spcBef>
                <a:spcPts val="440"/>
              </a:spcBef>
              <a:buClr>
                <a:srgbClr val="800000"/>
              </a:buClr>
              <a:buFont typeface="Arial"/>
              <a:buChar char="•"/>
              <a:tabLst>
                <a:tab pos="1155065" algn="l"/>
                <a:tab pos="1155700" algn="l"/>
              </a:tabLst>
            </a:pPr>
            <a:r>
              <a:rPr spc="-5" dirty="0">
                <a:solidFill>
                  <a:srgbClr val="424242"/>
                </a:solidFill>
                <a:latin typeface="Carlito"/>
                <a:cs typeface="Carlito"/>
              </a:rPr>
              <a:t>Drugs </a:t>
            </a:r>
            <a:r>
              <a:rPr dirty="0">
                <a:solidFill>
                  <a:srgbClr val="424242"/>
                </a:solidFill>
                <a:latin typeface="Carlito"/>
                <a:cs typeface="Carlito"/>
              </a:rPr>
              <a:t>dispensed in </a:t>
            </a:r>
            <a:r>
              <a:rPr spc="-5" dirty="0">
                <a:solidFill>
                  <a:srgbClr val="424242"/>
                </a:solidFill>
                <a:latin typeface="Carlito"/>
                <a:cs typeface="Carlito"/>
              </a:rPr>
              <a:t>hospitals</a:t>
            </a:r>
            <a:endParaRPr dirty="0">
              <a:latin typeface="Carlito"/>
              <a:cs typeface="Carlito"/>
            </a:endParaRPr>
          </a:p>
          <a:p>
            <a:pPr marL="1155700" lvl="2" indent="-228600">
              <a:lnSpc>
                <a:spcPct val="100000"/>
              </a:lnSpc>
              <a:spcBef>
                <a:spcPts val="500"/>
              </a:spcBef>
              <a:buClr>
                <a:srgbClr val="800000"/>
              </a:buClr>
              <a:buFont typeface="Arial"/>
              <a:buChar char="•"/>
              <a:tabLst>
                <a:tab pos="1155065" algn="l"/>
                <a:tab pos="1155700" algn="l"/>
              </a:tabLst>
            </a:pPr>
            <a:r>
              <a:rPr spc="-5" dirty="0">
                <a:solidFill>
                  <a:srgbClr val="424242"/>
                </a:solidFill>
                <a:latin typeface="Carlito"/>
                <a:cs typeface="Carlito"/>
              </a:rPr>
              <a:t>Inclusion/Non inclusion of non-reimbursed</a:t>
            </a:r>
            <a:r>
              <a:rPr spc="20" dirty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spc="-5" dirty="0">
                <a:solidFill>
                  <a:srgbClr val="424242"/>
                </a:solidFill>
                <a:latin typeface="Carlito"/>
                <a:cs typeface="Carlito"/>
              </a:rPr>
              <a:t>drugs</a:t>
            </a:r>
            <a:endParaRPr dirty="0">
              <a:latin typeface="Carlito"/>
              <a:cs typeface="Carlito"/>
            </a:endParaRPr>
          </a:p>
          <a:p>
            <a:pPr marL="1155700" lvl="2" indent="-228600">
              <a:lnSpc>
                <a:spcPct val="100000"/>
              </a:lnSpc>
              <a:spcBef>
                <a:spcPts val="400"/>
              </a:spcBef>
              <a:buClr>
                <a:srgbClr val="800000"/>
              </a:buClr>
              <a:buFont typeface="Arial"/>
              <a:buChar char="•"/>
              <a:tabLst>
                <a:tab pos="1155065" algn="l"/>
                <a:tab pos="1155700" algn="l"/>
              </a:tabLst>
            </a:pPr>
            <a:r>
              <a:rPr spc="-5" dirty="0">
                <a:solidFill>
                  <a:srgbClr val="424242"/>
                </a:solidFill>
                <a:latin typeface="Carlito"/>
                <a:cs typeface="Carlito"/>
              </a:rPr>
              <a:t>Inclusion/Non inclusion of </a:t>
            </a:r>
            <a:r>
              <a:rPr dirty="0">
                <a:solidFill>
                  <a:srgbClr val="424242"/>
                </a:solidFill>
                <a:latin typeface="Carlito"/>
                <a:cs typeface="Carlito"/>
              </a:rPr>
              <a:t>OTC</a:t>
            </a:r>
            <a:r>
              <a:rPr spc="15" dirty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spc="-5" dirty="0">
                <a:solidFill>
                  <a:srgbClr val="424242"/>
                </a:solidFill>
                <a:latin typeface="Carlito"/>
                <a:cs typeface="Carlito"/>
              </a:rPr>
              <a:t>drugs</a:t>
            </a:r>
            <a:endParaRPr dirty="0">
              <a:latin typeface="Carlito"/>
              <a:cs typeface="Carlito"/>
            </a:endParaRPr>
          </a:p>
          <a:p>
            <a:pPr marL="1155700" marR="5080" lvl="2" indent="-228600">
              <a:lnSpc>
                <a:spcPct val="100800"/>
              </a:lnSpc>
              <a:spcBef>
                <a:spcPts val="484"/>
              </a:spcBef>
              <a:buClr>
                <a:srgbClr val="800000"/>
              </a:buClr>
              <a:buFont typeface="Arial"/>
              <a:buChar char="•"/>
              <a:tabLst>
                <a:tab pos="1155065" algn="l"/>
                <a:tab pos="1155700" algn="l"/>
              </a:tabLst>
            </a:pPr>
            <a:r>
              <a:rPr lang="en-US" spc="-5" dirty="0" smtClean="0">
                <a:solidFill>
                  <a:srgbClr val="424242"/>
                </a:solidFill>
                <a:latin typeface="Carlito"/>
                <a:cs typeface="Carlito"/>
              </a:rPr>
              <a:t>Ability to compare Greece with clearly respective countries or analysis under certain assumptions</a:t>
            </a:r>
            <a:endParaRPr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03438" y="7032850"/>
            <a:ext cx="12763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dirty="0">
                <a:solidFill>
                  <a:srgbClr val="A6A6A6"/>
                </a:solidFill>
                <a:latin typeface="Arial"/>
                <a:cs typeface="Arial"/>
              </a:rPr>
              <a:t>13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93171" y="6714818"/>
            <a:ext cx="1812194" cy="468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09027" y="296202"/>
            <a:ext cx="8075345" cy="9746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800"/>
              </a:lnSpc>
              <a:spcBef>
                <a:spcPts val="660"/>
              </a:spcBef>
            </a:pPr>
            <a:r>
              <a:rPr lang="en-US" sz="3600" spc="-5" dirty="0" smtClean="0"/>
              <a:t>Examining the medicinal products consumption in Greece and the EU</a:t>
            </a:r>
            <a:endParaRPr sz="3600" dirty="0"/>
          </a:p>
        </p:txBody>
      </p:sp>
      <p:sp>
        <p:nvSpPr>
          <p:cNvPr id="5" name="object 5"/>
          <p:cNvSpPr txBox="1"/>
          <p:nvPr/>
        </p:nvSpPr>
        <p:spPr>
          <a:xfrm>
            <a:off x="1140693" y="1710575"/>
            <a:ext cx="8591550" cy="50567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1306830" indent="-342900">
              <a:lnSpc>
                <a:spcPct val="100000"/>
              </a:lnSpc>
              <a:spcBef>
                <a:spcPts val="100"/>
              </a:spcBef>
              <a:buClr>
                <a:srgbClr val="8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Exploitation of the available data of OECD in relation to the pharmaceutical consumption</a:t>
            </a:r>
            <a:endParaRPr sz="2000" dirty="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Clr>
                <a:srgbClr val="8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dirty="0" smtClean="0">
                <a:solidFill>
                  <a:srgbClr val="424242"/>
                </a:solidFill>
                <a:latin typeface="Carlito"/>
                <a:cs typeface="Carlito"/>
              </a:rPr>
              <a:t>Reference year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: </a:t>
            </a:r>
            <a:r>
              <a:rPr sz="2000" spc="-5" dirty="0">
                <a:solidFill>
                  <a:srgbClr val="545454"/>
                </a:solidFill>
                <a:latin typeface="Carlito"/>
                <a:cs typeface="Carlito"/>
              </a:rPr>
              <a:t>2017 </a:t>
            </a: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and </a:t>
            </a:r>
            <a:r>
              <a:rPr sz="2000" spc="-5" dirty="0" smtClean="0">
                <a:solidFill>
                  <a:srgbClr val="545454"/>
                </a:solidFill>
                <a:latin typeface="Carlito"/>
                <a:cs typeface="Carlito"/>
              </a:rPr>
              <a:t>2018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, </a:t>
            </a: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with respect to the data availability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.</a:t>
            </a:r>
            <a:endParaRPr sz="2000" dirty="0">
              <a:latin typeface="Carlito"/>
              <a:cs typeface="Carlito"/>
            </a:endParaRPr>
          </a:p>
          <a:p>
            <a:pPr marL="755650" lvl="1" indent="-286385">
              <a:lnSpc>
                <a:spcPct val="100000"/>
              </a:lnSpc>
              <a:spcBef>
                <a:spcPts val="350"/>
              </a:spcBef>
              <a:buClr>
                <a:srgbClr val="800000"/>
              </a:buClr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lang="en-US" sz="1800" dirty="0" smtClean="0">
                <a:solidFill>
                  <a:srgbClr val="424242"/>
                </a:solidFill>
                <a:latin typeface="Carlito"/>
                <a:cs typeface="Carlito"/>
              </a:rPr>
              <a:t>Direct readjustment of the exercise with updating of the database</a:t>
            </a:r>
            <a:endParaRPr sz="1800" dirty="0">
              <a:latin typeface="Carlito"/>
              <a:cs typeface="Carlito"/>
            </a:endParaRPr>
          </a:p>
          <a:p>
            <a:pPr marL="354965" marR="429259" indent="-342900">
              <a:lnSpc>
                <a:spcPct val="100800"/>
              </a:lnSpc>
              <a:spcBef>
                <a:spcPts val="470"/>
              </a:spcBef>
              <a:buClr>
                <a:srgbClr val="8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dirty="0" smtClean="0">
                <a:solidFill>
                  <a:srgbClr val="424242"/>
                </a:solidFill>
                <a:latin typeface="Carlito"/>
                <a:cs typeface="Carlito"/>
              </a:rPr>
              <a:t>Measuring Unit Index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: </a:t>
            </a: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Defined Daily Dose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 (</a:t>
            </a:r>
            <a:r>
              <a:rPr sz="2000" spc="-5" dirty="0">
                <a:solidFill>
                  <a:srgbClr val="424242"/>
                </a:solidFill>
                <a:latin typeface="Carlito"/>
                <a:cs typeface="Carlito"/>
              </a:rPr>
              <a:t>DDD)* </a:t>
            </a: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per 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1000 </a:t>
            </a: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habitants per day</a:t>
            </a:r>
            <a:endParaRPr sz="2000" dirty="0" smtClean="0">
              <a:latin typeface="Carlito"/>
              <a:cs typeface="Carlito"/>
            </a:endParaRPr>
          </a:p>
          <a:p>
            <a:pPr marL="354965" marR="624840" indent="-342900">
              <a:lnSpc>
                <a:spcPct val="100400"/>
              </a:lnSpc>
              <a:spcBef>
                <a:spcPts val="470"/>
              </a:spcBef>
              <a:buClr>
                <a:srgbClr val="8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Classification of medicinal products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: </a:t>
            </a: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per main </a:t>
            </a:r>
            <a:r>
              <a:rPr sz="2000" dirty="0" err="1" smtClean="0">
                <a:solidFill>
                  <a:srgbClr val="424242"/>
                </a:solidFill>
                <a:latin typeface="Carlito"/>
                <a:cs typeface="Carlito"/>
              </a:rPr>
              <a:t>ATC</a:t>
            </a:r>
            <a:r>
              <a:rPr sz="2000" dirty="0" smtClean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lang="en-US" sz="2000" dirty="0" smtClean="0">
                <a:solidFill>
                  <a:srgbClr val="424242"/>
                </a:solidFill>
                <a:latin typeface="Carlito"/>
                <a:cs typeface="Carlito"/>
              </a:rPr>
              <a:t>Cluster and then at a second or third level of each main </a:t>
            </a:r>
            <a:r>
              <a:rPr sz="2000" spc="-5" dirty="0" err="1" smtClean="0">
                <a:solidFill>
                  <a:srgbClr val="424242"/>
                </a:solidFill>
                <a:latin typeface="Carlito"/>
                <a:cs typeface="Carlito"/>
              </a:rPr>
              <a:t>ATC</a:t>
            </a: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cluster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, </a:t>
            </a: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if data exists</a:t>
            </a:r>
            <a:endParaRPr sz="2000" dirty="0" smtClean="0">
              <a:latin typeface="Carlito"/>
              <a:cs typeface="Carlito"/>
            </a:endParaRPr>
          </a:p>
          <a:p>
            <a:pPr marL="354965" marR="303530" indent="-342900">
              <a:lnSpc>
                <a:spcPct val="100800"/>
              </a:lnSpc>
              <a:spcBef>
                <a:spcPts val="459"/>
              </a:spcBef>
              <a:buClr>
                <a:srgbClr val="8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Methodological differences in recording consumption of medicinal products in the OECD database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:</a:t>
            </a:r>
            <a:endParaRPr sz="2000" dirty="0">
              <a:latin typeface="Carlito"/>
              <a:cs typeface="Carlito"/>
            </a:endParaRPr>
          </a:p>
          <a:p>
            <a:pPr marL="748665" marR="54610" lvl="1" indent="-279400">
              <a:lnSpc>
                <a:spcPct val="98800"/>
              </a:lnSpc>
              <a:spcBef>
                <a:spcPts val="459"/>
              </a:spcBef>
              <a:buClr>
                <a:srgbClr val="800000"/>
              </a:buClr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lang="en-US" sz="1800" dirty="0" smtClean="0">
                <a:solidFill>
                  <a:srgbClr val="424242"/>
                </a:solidFill>
                <a:latin typeface="Carlito"/>
                <a:cs typeface="Carlito"/>
              </a:rPr>
              <a:t>In some </a:t>
            </a:r>
            <a:r>
              <a:rPr lang="en-US" sz="1800" dirty="0" smtClean="0">
                <a:solidFill>
                  <a:srgbClr val="424242"/>
                </a:solidFill>
                <a:latin typeface="Carlito"/>
                <a:cs typeface="Carlito"/>
              </a:rPr>
              <a:t>countries</a:t>
            </a:r>
            <a:r>
              <a:rPr sz="1800" spc="-5" dirty="0" smtClean="0">
                <a:solidFill>
                  <a:srgbClr val="424242"/>
                </a:solidFill>
                <a:latin typeface="Carlito"/>
                <a:cs typeface="Carlito"/>
              </a:rPr>
              <a:t>, </a:t>
            </a:r>
            <a:r>
              <a:rPr lang="en-US" sz="1800" spc="-5" dirty="0" smtClean="0">
                <a:solidFill>
                  <a:srgbClr val="424242"/>
                </a:solidFill>
                <a:latin typeface="Carlito"/>
                <a:cs typeface="Carlito"/>
              </a:rPr>
              <a:t>in contrast to </a:t>
            </a:r>
            <a:r>
              <a:rPr lang="en-US" sz="1800" spc="-5" dirty="0" smtClean="0">
                <a:solidFill>
                  <a:srgbClr val="424242"/>
                </a:solidFill>
                <a:latin typeface="Carlito"/>
                <a:cs typeface="Carlito"/>
              </a:rPr>
              <a:t>Greece, </a:t>
            </a:r>
            <a:r>
              <a:rPr lang="en-US" sz="1800" spc="-5" dirty="0" smtClean="0">
                <a:solidFill>
                  <a:srgbClr val="424242"/>
                </a:solidFill>
                <a:latin typeface="Carlito"/>
                <a:cs typeface="Carlito"/>
              </a:rPr>
              <a:t>the </a:t>
            </a:r>
            <a:r>
              <a:rPr lang="en-US" sz="1800" spc="-5" dirty="0" smtClean="0">
                <a:solidFill>
                  <a:srgbClr val="424242"/>
                </a:solidFill>
                <a:latin typeface="Carlito"/>
                <a:cs typeface="Carlito"/>
              </a:rPr>
              <a:t>OTC, </a:t>
            </a:r>
            <a:r>
              <a:rPr lang="en-US" sz="1800" spc="-5" dirty="0" smtClean="0">
                <a:solidFill>
                  <a:srgbClr val="424242"/>
                </a:solidFill>
                <a:latin typeface="Carlito"/>
                <a:cs typeface="Carlito"/>
              </a:rPr>
              <a:t>non-reimbursed or medicinal products distributed to hospitals are included in the calculation of the consumption of medicinal products</a:t>
            </a:r>
            <a:r>
              <a:rPr sz="1800" spc="-5" dirty="0" smtClean="0">
                <a:solidFill>
                  <a:srgbClr val="424242"/>
                </a:solidFill>
                <a:latin typeface="Carlito"/>
                <a:cs typeface="Carlito"/>
              </a:rPr>
              <a:t>.</a:t>
            </a:r>
            <a:endParaRPr sz="18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2300" dirty="0">
              <a:latin typeface="Carlito"/>
              <a:cs typeface="Carlito"/>
            </a:endParaRPr>
          </a:p>
          <a:p>
            <a:pPr marL="469265" marR="257810">
              <a:lnSpc>
                <a:spcPts val="1739"/>
              </a:lnSpc>
            </a:pPr>
            <a:r>
              <a:rPr sz="1500" dirty="0">
                <a:solidFill>
                  <a:srgbClr val="424242"/>
                </a:solidFill>
                <a:latin typeface="Carlito"/>
                <a:cs typeface="Carlito"/>
              </a:rPr>
              <a:t>* </a:t>
            </a:r>
            <a:r>
              <a:rPr lang="en-US" sz="1500" dirty="0" smtClean="0">
                <a:solidFill>
                  <a:srgbClr val="424242"/>
                </a:solidFill>
                <a:latin typeface="Carlito"/>
                <a:cs typeface="Carlito"/>
              </a:rPr>
              <a:t>Defined daily dose is the average daily preservation dose in grams of a medicinal products which is </a:t>
            </a:r>
            <a:r>
              <a:rPr lang="en-US" sz="1500" dirty="0" smtClean="0">
                <a:solidFill>
                  <a:srgbClr val="424242"/>
                </a:solidFill>
                <a:latin typeface="Carlito"/>
                <a:cs typeface="Carlito"/>
              </a:rPr>
              <a:t>administered, </a:t>
            </a:r>
            <a:r>
              <a:rPr lang="en-US" sz="1500" dirty="0" smtClean="0">
                <a:solidFill>
                  <a:srgbClr val="424242"/>
                </a:solidFill>
                <a:latin typeface="Carlito"/>
                <a:cs typeface="Carlito"/>
              </a:rPr>
              <a:t>based on the official indications </a:t>
            </a:r>
            <a:r>
              <a:rPr lang="en-US" sz="1500" dirty="0" smtClean="0">
                <a:solidFill>
                  <a:srgbClr val="424242"/>
                </a:solidFill>
                <a:latin typeface="Carlito"/>
                <a:cs typeface="Carlito"/>
              </a:rPr>
              <a:t>thereof, </a:t>
            </a:r>
            <a:r>
              <a:rPr lang="en-US" sz="1500" dirty="0" smtClean="0">
                <a:solidFill>
                  <a:srgbClr val="424242"/>
                </a:solidFill>
                <a:latin typeface="Carlito"/>
                <a:cs typeface="Carlito"/>
              </a:rPr>
              <a:t>to an adult patient</a:t>
            </a:r>
            <a:endParaRPr sz="15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03438" y="7032850"/>
            <a:ext cx="12763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dirty="0">
                <a:solidFill>
                  <a:srgbClr val="A6A6A6"/>
                </a:solidFill>
                <a:latin typeface="Arial"/>
                <a:cs typeface="Arial"/>
              </a:rPr>
              <a:t>14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93171" y="6714818"/>
            <a:ext cx="1812194" cy="468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09027" y="296202"/>
            <a:ext cx="8075345" cy="1209574"/>
          </a:xfrm>
          <a:prstGeom prst="rect">
            <a:avLst/>
          </a:prstGeom>
        </p:spPr>
        <p:txBody>
          <a:bodyPr vert="horz" wrap="square" lIns="0" tIns="232676" rIns="0" bIns="0" rtlCol="0">
            <a:spAutoFit/>
          </a:bodyPr>
          <a:lstStyle/>
          <a:p>
            <a:pPr marL="12700" marR="5080">
              <a:lnSpc>
                <a:spcPts val="3800"/>
              </a:lnSpc>
              <a:spcBef>
                <a:spcPts val="660"/>
              </a:spcBef>
            </a:pPr>
            <a:r>
              <a:rPr lang="en-US" sz="3600" spc="-5" dirty="0"/>
              <a:t>Examining the medicinal products consumption in Greece and the EU</a:t>
            </a:r>
            <a:endParaRPr sz="3600" dirty="0"/>
          </a:p>
        </p:txBody>
      </p:sp>
      <p:sp>
        <p:nvSpPr>
          <p:cNvPr id="5" name="object 5"/>
          <p:cNvSpPr txBox="1"/>
          <p:nvPr/>
        </p:nvSpPr>
        <p:spPr>
          <a:xfrm>
            <a:off x="1309027" y="6562044"/>
            <a:ext cx="3794760" cy="304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100"/>
              </a:lnSpc>
              <a:spcBef>
                <a:spcPts val="100"/>
              </a:spcBef>
            </a:pPr>
            <a:r>
              <a:rPr sz="1000" dirty="0">
                <a:solidFill>
                  <a:srgbClr val="424242"/>
                </a:solidFill>
                <a:latin typeface="Carlito"/>
                <a:cs typeface="Carlito"/>
              </a:rPr>
              <a:t>OECD </a:t>
            </a:r>
            <a:r>
              <a:rPr sz="1000" spc="-5" dirty="0">
                <a:solidFill>
                  <a:srgbClr val="424242"/>
                </a:solidFill>
                <a:latin typeface="Carlito"/>
                <a:cs typeface="Carlito"/>
              </a:rPr>
              <a:t>Health Statistics</a:t>
            </a:r>
            <a:r>
              <a:rPr sz="1000" dirty="0">
                <a:solidFill>
                  <a:srgbClr val="424242"/>
                </a:solidFill>
                <a:latin typeface="Carlito"/>
                <a:cs typeface="Carlito"/>
              </a:rPr>
              <a:t> 2019</a:t>
            </a:r>
            <a:endParaRPr sz="1000" dirty="0">
              <a:latin typeface="Carlito"/>
              <a:cs typeface="Carlito"/>
            </a:endParaRPr>
          </a:p>
          <a:p>
            <a:pPr marL="12700">
              <a:lnSpc>
                <a:spcPts val="1100"/>
              </a:lnSpc>
            </a:pPr>
            <a:r>
              <a:rPr sz="1000" spc="-5" smtClean="0">
                <a:solidFill>
                  <a:srgbClr val="424242"/>
                </a:solidFill>
                <a:latin typeface="Carlito"/>
                <a:cs typeface="Carlito"/>
              </a:rPr>
              <a:t>Deﬁnitions, </a:t>
            </a:r>
            <a:r>
              <a:rPr sz="1000" dirty="0">
                <a:solidFill>
                  <a:srgbClr val="424242"/>
                </a:solidFill>
                <a:latin typeface="Carlito"/>
                <a:cs typeface="Carlito"/>
              </a:rPr>
              <a:t>Sources and </a:t>
            </a:r>
            <a:r>
              <a:rPr sz="1000" spc="-5" dirty="0">
                <a:solidFill>
                  <a:srgbClr val="424242"/>
                </a:solidFill>
                <a:latin typeface="Carlito"/>
                <a:cs typeface="Carlito"/>
              </a:rPr>
              <a:t>Methods: Pharmaceutical consumption </a:t>
            </a:r>
            <a:r>
              <a:rPr sz="1000" dirty="0">
                <a:solidFill>
                  <a:srgbClr val="424242"/>
                </a:solidFill>
                <a:latin typeface="Carlito"/>
                <a:cs typeface="Carlito"/>
              </a:rPr>
              <a:t>by</a:t>
            </a:r>
            <a:r>
              <a:rPr sz="1000" spc="95" dirty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sz="1000" dirty="0">
                <a:solidFill>
                  <a:srgbClr val="424242"/>
                </a:solidFill>
                <a:latin typeface="Carlito"/>
                <a:cs typeface="Carlito"/>
              </a:rPr>
              <a:t>DDDs</a:t>
            </a:r>
            <a:endParaRPr sz="1000" dirty="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09027" y="1658086"/>
            <a:ext cx="7165975" cy="64889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>
              <a:lnSpc>
                <a:spcPts val="2300"/>
              </a:lnSpc>
              <a:spcBef>
                <a:spcPts val="459"/>
              </a:spcBef>
            </a:pPr>
            <a:r>
              <a:rPr lang="en-US" sz="2200" b="1" dirty="0" smtClean="0">
                <a:solidFill>
                  <a:srgbClr val="424242"/>
                </a:solidFill>
                <a:latin typeface="Carlito"/>
                <a:cs typeface="Carlito"/>
              </a:rPr>
              <a:t>European countries of the OECD included in the analysis</a:t>
            </a:r>
            <a:endParaRPr sz="2200" dirty="0">
              <a:latin typeface="Carlito"/>
              <a:cs typeface="Carlito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652216"/>
              </p:ext>
            </p:extLst>
          </p:nvPr>
        </p:nvGraphicFramePr>
        <p:xfrm>
          <a:off x="1273289" y="2482850"/>
          <a:ext cx="8253095" cy="35028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3590"/>
                <a:gridCol w="1157605"/>
                <a:gridCol w="1200785"/>
                <a:gridCol w="919480"/>
                <a:gridCol w="1307351"/>
                <a:gridCol w="2884284"/>
              </a:tblGrid>
              <a:tr h="750799"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lang="en-US" sz="1200" b="1" dirty="0" smtClean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Country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4F81BD"/>
                      </a:solidFill>
                      <a:prstDash val="solid"/>
                    </a:lnL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74295">
                        <a:lnSpc>
                          <a:spcPct val="104200"/>
                        </a:lnSpc>
                        <a:spcBef>
                          <a:spcPts val="20"/>
                        </a:spcBef>
                      </a:pPr>
                      <a:r>
                        <a:rPr lang="en-US" sz="1200" b="1" dirty="0" smtClean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Medicinal products distributed in hospitals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2540" marB="0"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>
                  <a:txBody>
                    <a:bodyPr/>
                    <a:lstStyle/>
                    <a:p>
                      <a:pPr marL="81915" marR="98425">
                        <a:lnSpc>
                          <a:spcPct val="104200"/>
                        </a:lnSpc>
                        <a:spcBef>
                          <a:spcPts val="20"/>
                        </a:spcBef>
                      </a:pPr>
                      <a:r>
                        <a:rPr lang="en-US" sz="1200" b="1" dirty="0" smtClean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Non-reimbursed</a:t>
                      </a:r>
                      <a:r>
                        <a:rPr lang="en-US" sz="1200" b="1" baseline="0" dirty="0" smtClean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medicinal products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2540" marB="0"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lang="en-US" sz="1200" b="1" spc="-5" dirty="0" smtClean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OTC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lang="en-US" sz="1200" b="1" dirty="0" smtClean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Country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4F81BD"/>
                      </a:solidFill>
                      <a:prstDash val="solid"/>
                    </a:lnL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>
                  <a:txBody>
                    <a:bodyPr/>
                    <a:lstStyle/>
                    <a:p>
                      <a:pPr marL="49530" marR="85090">
                        <a:lnSpc>
                          <a:spcPct val="104200"/>
                        </a:lnSpc>
                        <a:spcBef>
                          <a:spcPts val="20"/>
                        </a:spcBef>
                        <a:tabLst>
                          <a:tab pos="1391920" algn="l"/>
                          <a:tab pos="2510790" algn="l"/>
                        </a:tabLst>
                      </a:pPr>
                      <a:r>
                        <a:rPr lang="en-US" sz="1200" b="1" dirty="0" smtClean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Medicinal 	Non-reimbursed</a:t>
                      </a:r>
                    </a:p>
                    <a:p>
                      <a:pPr marL="49530" marR="85090">
                        <a:lnSpc>
                          <a:spcPct val="104200"/>
                        </a:lnSpc>
                        <a:spcBef>
                          <a:spcPts val="20"/>
                        </a:spcBef>
                        <a:tabLst>
                          <a:tab pos="1391920" algn="l"/>
                          <a:tab pos="2510790" algn="l"/>
                        </a:tabLst>
                      </a:pPr>
                      <a:r>
                        <a:rPr lang="en-US" sz="1200" b="1" dirty="0" smtClean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products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	</a:t>
                      </a:r>
                      <a:r>
                        <a:rPr lang="en-US" sz="1200" b="1" dirty="0" smtClean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OTC</a:t>
                      </a:r>
                    </a:p>
                    <a:p>
                      <a:pPr marL="49530" marR="85090">
                        <a:lnSpc>
                          <a:spcPct val="104200"/>
                        </a:lnSpc>
                        <a:spcBef>
                          <a:spcPts val="20"/>
                        </a:spcBef>
                        <a:tabLst>
                          <a:tab pos="1391920" algn="l"/>
                          <a:tab pos="2510790" algn="l"/>
                        </a:tabLst>
                      </a:pPr>
                      <a:r>
                        <a:rPr lang="en-US" sz="1200" b="1" dirty="0" smtClean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in hospitals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	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2540" marB="0"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</a:tr>
              <a:tr h="195681">
                <a:tc>
                  <a:txBody>
                    <a:bodyPr/>
                    <a:lstStyle/>
                    <a:p>
                      <a:pPr marL="51435">
                        <a:lnSpc>
                          <a:spcPts val="1355"/>
                        </a:lnSpc>
                        <a:spcBef>
                          <a:spcPts val="80"/>
                        </a:spcBef>
                      </a:pPr>
                      <a:r>
                        <a:rPr lang="en-US" sz="1200" b="1" dirty="0" smtClean="0">
                          <a:latin typeface="Carlito"/>
                          <a:cs typeface="Carlito"/>
                        </a:rPr>
                        <a:t>Austria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4F81BD"/>
                      </a:solidFill>
                      <a:prstDash val="solid"/>
                    </a:lnL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355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latin typeface="AoyagiKouzanFontT"/>
                          <a:cs typeface="AoyagiKouzanFontT"/>
                        </a:rPr>
                        <a:t>✕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160" marB="0"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81915">
                        <a:lnSpc>
                          <a:spcPts val="1355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latin typeface="AoyagiKouzanFontT"/>
                          <a:cs typeface="AoyagiKouzanFontT"/>
                        </a:rPr>
                        <a:t>✕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160" marB="0"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1355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latin typeface="AoyagiKouzanFontT"/>
                          <a:cs typeface="AoyagiKouzanFontT"/>
                        </a:rPr>
                        <a:t>✕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1355"/>
                        </a:lnSpc>
                        <a:spcBef>
                          <a:spcPts val="80"/>
                        </a:spcBef>
                      </a:pPr>
                      <a:r>
                        <a:rPr lang="en-US" sz="1200" b="1" dirty="0" smtClean="0">
                          <a:latin typeface="Carlito"/>
                          <a:cs typeface="Carlito"/>
                        </a:rPr>
                        <a:t>Italy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4F81BD"/>
                      </a:solidFill>
                      <a:prstDash val="solid"/>
                    </a:lnL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ts val="1355"/>
                        </a:lnSpc>
                        <a:spcBef>
                          <a:spcPts val="80"/>
                        </a:spcBef>
                        <a:tabLst>
                          <a:tab pos="1391920" algn="l"/>
                          <a:tab pos="251079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Ν/Α	</a:t>
                      </a:r>
                      <a:r>
                        <a:rPr sz="1200" dirty="0">
                          <a:latin typeface="AoyagiKouzanFontT"/>
                          <a:cs typeface="AoyagiKouzanFontT"/>
                        </a:rPr>
                        <a:t>✕	✕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  <a:tr h="195682">
                <a:tc>
                  <a:txBody>
                    <a:bodyPr/>
                    <a:lstStyle/>
                    <a:p>
                      <a:pPr marL="51435">
                        <a:lnSpc>
                          <a:spcPts val="1355"/>
                        </a:lnSpc>
                        <a:spcBef>
                          <a:spcPts val="80"/>
                        </a:spcBef>
                      </a:pPr>
                      <a:r>
                        <a:rPr lang="en-US" sz="12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Belgium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4F81BD"/>
                      </a:solidFill>
                      <a:prstDash val="solid"/>
                    </a:lnL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355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solidFill>
                            <a:srgbClr val="424242"/>
                          </a:solidFill>
                          <a:latin typeface="AoyagiKouzanFontT"/>
                          <a:cs typeface="AoyagiKouzanFontT"/>
                        </a:rPr>
                        <a:t>✕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160" marB="0"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1915">
                        <a:lnSpc>
                          <a:spcPts val="1355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solidFill>
                            <a:srgbClr val="424242"/>
                          </a:solidFill>
                          <a:latin typeface="AoyagiKouzanFontT"/>
                          <a:cs typeface="AoyagiKouzanFontT"/>
                        </a:rPr>
                        <a:t>✕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160" marB="0"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1355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solidFill>
                            <a:srgbClr val="424242"/>
                          </a:solidFill>
                          <a:latin typeface="AoyagiKouzanFontT"/>
                          <a:cs typeface="AoyagiKouzanFontT"/>
                        </a:rPr>
                        <a:t>✕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1355"/>
                        </a:lnSpc>
                        <a:spcBef>
                          <a:spcPts val="80"/>
                        </a:spcBef>
                      </a:pPr>
                      <a:r>
                        <a:rPr lang="en-US" sz="12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Latvia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4F81BD"/>
                      </a:solidFill>
                      <a:prstDash val="solid"/>
                    </a:lnL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ts val="1355"/>
                        </a:lnSpc>
                        <a:spcBef>
                          <a:spcPts val="80"/>
                        </a:spcBef>
                        <a:tabLst>
                          <a:tab pos="1391920" algn="l"/>
                          <a:tab pos="2510790" algn="l"/>
                        </a:tabLst>
                      </a:pPr>
                      <a:r>
                        <a:rPr sz="1200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Ν/Α	Ν/Α	Ν/Α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</a:tr>
              <a:tr h="195682">
                <a:tc>
                  <a:txBody>
                    <a:bodyPr/>
                    <a:lstStyle/>
                    <a:p>
                      <a:pPr marL="51435">
                        <a:lnSpc>
                          <a:spcPts val="1355"/>
                        </a:lnSpc>
                        <a:spcBef>
                          <a:spcPts val="80"/>
                        </a:spcBef>
                      </a:pPr>
                      <a:r>
                        <a:rPr lang="en-US" sz="1200" b="1" dirty="0" smtClean="0">
                          <a:latin typeface="Carlito"/>
                          <a:cs typeface="Carlito"/>
                        </a:rPr>
                        <a:t>Czech R.</a:t>
                      </a:r>
                      <a:endParaRPr sz="1200" b="1" dirty="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4F81BD"/>
                      </a:solidFill>
                      <a:prstDash val="solid"/>
                    </a:lnL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8425">
                        <a:lnSpc>
                          <a:spcPts val="1355"/>
                        </a:lnSpc>
                        <a:spcBef>
                          <a:spcPts val="80"/>
                        </a:spcBef>
                        <a:tabLst>
                          <a:tab pos="1238885" algn="l"/>
                        </a:tabLst>
                      </a:pPr>
                      <a:r>
                        <a:rPr sz="1200" dirty="0">
                          <a:latin typeface="AoyagiKouzanFontT"/>
                          <a:cs typeface="AoyagiKouzanFontT"/>
                        </a:rPr>
                        <a:t>✓	✓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160" marB="0"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1355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latin typeface="AoyagiKouzanFontT"/>
                          <a:cs typeface="AoyagiKouzanFontT"/>
                        </a:rPr>
                        <a:t>✓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1355"/>
                        </a:lnSpc>
                        <a:spcBef>
                          <a:spcPts val="80"/>
                        </a:spcBef>
                      </a:pPr>
                      <a:r>
                        <a:rPr lang="en-US" sz="1200" b="1" spc="-5" dirty="0" smtClean="0">
                          <a:latin typeface="Carlito"/>
                          <a:cs typeface="Carlito"/>
                        </a:rPr>
                        <a:t>Lithuania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4F81BD"/>
                      </a:solidFill>
                      <a:prstDash val="solid"/>
                    </a:lnL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ts val="1355"/>
                        </a:lnSpc>
                        <a:spcBef>
                          <a:spcPts val="80"/>
                        </a:spcBef>
                        <a:tabLst>
                          <a:tab pos="1391920" algn="l"/>
                          <a:tab pos="2510790" algn="l"/>
                        </a:tabLst>
                      </a:pPr>
                      <a:r>
                        <a:rPr sz="1200" dirty="0">
                          <a:latin typeface="AoyagiKouzanFontT"/>
                          <a:cs typeface="AoyagiKouzanFontT"/>
                        </a:rPr>
                        <a:t>✓	✓	✓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  <a:tr h="195680">
                <a:tc>
                  <a:txBody>
                    <a:bodyPr/>
                    <a:lstStyle/>
                    <a:p>
                      <a:pPr marL="51435">
                        <a:lnSpc>
                          <a:spcPts val="1355"/>
                        </a:lnSpc>
                        <a:spcBef>
                          <a:spcPts val="80"/>
                        </a:spcBef>
                      </a:pPr>
                      <a:r>
                        <a:rPr lang="en-US"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Denmark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4F81BD"/>
                      </a:solidFill>
                      <a:prstDash val="solid"/>
                    </a:lnL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98425">
                        <a:lnSpc>
                          <a:spcPts val="1355"/>
                        </a:lnSpc>
                        <a:spcBef>
                          <a:spcPts val="80"/>
                        </a:spcBef>
                        <a:tabLst>
                          <a:tab pos="1238885" algn="l"/>
                        </a:tabLst>
                      </a:pPr>
                      <a:r>
                        <a:rPr sz="1200" dirty="0">
                          <a:solidFill>
                            <a:srgbClr val="424242"/>
                          </a:solidFill>
                          <a:latin typeface="AoyagiKouzanFontT"/>
                          <a:cs typeface="AoyagiKouzanFontT"/>
                        </a:rPr>
                        <a:t>✓	✓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160" marB="0"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1355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solidFill>
                            <a:srgbClr val="424242"/>
                          </a:solidFill>
                          <a:latin typeface="AoyagiKouzanFontT"/>
                          <a:cs typeface="AoyagiKouzanFontT"/>
                        </a:rPr>
                        <a:t>✓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50800" marR="92075">
                        <a:lnSpc>
                          <a:spcPct val="104200"/>
                        </a:lnSpc>
                        <a:spcBef>
                          <a:spcPts val="20"/>
                        </a:spcBef>
                      </a:pPr>
                      <a:r>
                        <a:rPr lang="en-US" sz="12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Luxemburg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2540" marB="0">
                    <a:lnL w="19050">
                      <a:solidFill>
                        <a:srgbClr val="4F81BD"/>
                      </a:solidFill>
                      <a:prstDash val="solid"/>
                    </a:lnL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80"/>
                        </a:spcBef>
                        <a:tabLst>
                          <a:tab pos="1391920" algn="l"/>
                          <a:tab pos="2510790" algn="l"/>
                        </a:tabLst>
                      </a:pPr>
                      <a:r>
                        <a:rPr sz="1200" dirty="0">
                          <a:solidFill>
                            <a:srgbClr val="424242"/>
                          </a:solidFill>
                          <a:latin typeface="AoyagiKouzanFontT"/>
                          <a:cs typeface="AoyagiKouzanFontT"/>
                        </a:rPr>
                        <a:t>✕	✕	✕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</a:tr>
              <a:tr h="195680">
                <a:tc>
                  <a:txBody>
                    <a:bodyPr/>
                    <a:lstStyle/>
                    <a:p>
                      <a:pPr marL="51435">
                        <a:lnSpc>
                          <a:spcPts val="1355"/>
                        </a:lnSpc>
                        <a:spcBef>
                          <a:spcPts val="85"/>
                        </a:spcBef>
                      </a:pPr>
                      <a:r>
                        <a:rPr lang="en-US" sz="1200" b="1" spc="-5" dirty="0" smtClean="0">
                          <a:latin typeface="Carlito"/>
                          <a:cs typeface="Carlito"/>
                        </a:rPr>
                        <a:t>Estonia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4F81BD"/>
                      </a:solidFill>
                      <a:prstDash val="solid"/>
                    </a:lnL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8425">
                        <a:lnSpc>
                          <a:spcPts val="1355"/>
                        </a:lnSpc>
                        <a:spcBef>
                          <a:spcPts val="85"/>
                        </a:spcBef>
                        <a:tabLst>
                          <a:tab pos="1238885" algn="l"/>
                        </a:tabLst>
                      </a:pPr>
                      <a:r>
                        <a:rPr sz="1200" dirty="0">
                          <a:latin typeface="AoyagiKouzanFontT"/>
                          <a:cs typeface="AoyagiKouzanFontT"/>
                        </a:rPr>
                        <a:t>✓	✓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795" marB="0"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1355"/>
                        </a:lnSpc>
                        <a:spcBef>
                          <a:spcPts val="85"/>
                        </a:spcBef>
                      </a:pPr>
                      <a:r>
                        <a:rPr sz="1200" dirty="0">
                          <a:latin typeface="AoyagiKouzanFontT"/>
                          <a:cs typeface="AoyagiKouzanFontT"/>
                        </a:rPr>
                        <a:t>✓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19050">
                      <a:solidFill>
                        <a:srgbClr val="4F81BD"/>
                      </a:solidFill>
                      <a:prstDash val="solid"/>
                    </a:lnL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160" marB="0"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</a:tr>
              <a:tr h="195680">
                <a:tc>
                  <a:txBody>
                    <a:bodyPr/>
                    <a:lstStyle/>
                    <a:p>
                      <a:pPr marL="51435">
                        <a:lnSpc>
                          <a:spcPts val="1355"/>
                        </a:lnSpc>
                        <a:spcBef>
                          <a:spcPts val="85"/>
                        </a:spcBef>
                      </a:pPr>
                      <a:r>
                        <a:rPr lang="en-US" sz="12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Finland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4F81BD"/>
                      </a:solidFill>
                      <a:prstDash val="solid"/>
                    </a:lnL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98425">
                        <a:lnSpc>
                          <a:spcPts val="1355"/>
                        </a:lnSpc>
                        <a:spcBef>
                          <a:spcPts val="85"/>
                        </a:spcBef>
                        <a:tabLst>
                          <a:tab pos="1238885" algn="l"/>
                        </a:tabLst>
                      </a:pPr>
                      <a:r>
                        <a:rPr sz="1200" dirty="0">
                          <a:solidFill>
                            <a:srgbClr val="424242"/>
                          </a:solidFill>
                          <a:latin typeface="AoyagiKouzanFontT"/>
                          <a:cs typeface="AoyagiKouzanFontT"/>
                        </a:rPr>
                        <a:t>✓	✓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795" marB="0"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1355"/>
                        </a:lnSpc>
                        <a:spcBef>
                          <a:spcPts val="85"/>
                        </a:spcBef>
                      </a:pPr>
                      <a:r>
                        <a:rPr sz="1200" dirty="0">
                          <a:solidFill>
                            <a:srgbClr val="424242"/>
                          </a:solidFill>
                          <a:latin typeface="AoyagiKouzanFontT"/>
                          <a:cs typeface="AoyagiKouzanFontT"/>
                        </a:rPr>
                        <a:t>✓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1355"/>
                        </a:lnSpc>
                        <a:spcBef>
                          <a:spcPts val="85"/>
                        </a:spcBef>
                      </a:pPr>
                      <a:r>
                        <a:rPr lang="en-US" sz="1200" b="1" spc="-5" dirty="0" smtClean="0">
                          <a:latin typeface="Carlito"/>
                          <a:cs typeface="Carlito"/>
                        </a:rPr>
                        <a:t>The Netherlands 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4F81BD"/>
                      </a:solidFill>
                      <a:prstDash val="solid"/>
                    </a:lnL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ts val="1355"/>
                        </a:lnSpc>
                        <a:spcBef>
                          <a:spcPts val="85"/>
                        </a:spcBef>
                        <a:tabLst>
                          <a:tab pos="1391920" algn="l"/>
                          <a:tab pos="2510790" algn="l"/>
                        </a:tabLst>
                      </a:pPr>
                      <a:r>
                        <a:rPr sz="1200" dirty="0">
                          <a:latin typeface="AoyagiKouzanFontT"/>
                          <a:cs typeface="AoyagiKouzanFontT"/>
                        </a:rPr>
                        <a:t>✕	✕	✕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  <a:tr h="195690">
                <a:tc>
                  <a:txBody>
                    <a:bodyPr/>
                    <a:lstStyle/>
                    <a:p>
                      <a:pPr marL="51435">
                        <a:lnSpc>
                          <a:spcPts val="1355"/>
                        </a:lnSpc>
                        <a:spcBef>
                          <a:spcPts val="85"/>
                        </a:spcBef>
                      </a:pPr>
                      <a:r>
                        <a:rPr lang="en-US" sz="1200" b="1" spc="-5" dirty="0" smtClean="0">
                          <a:latin typeface="Carlito"/>
                          <a:cs typeface="Carlito"/>
                        </a:rPr>
                        <a:t>France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4F81BD"/>
                      </a:solidFill>
                      <a:prstDash val="solid"/>
                    </a:lnL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8425">
                        <a:lnSpc>
                          <a:spcPts val="1355"/>
                        </a:lnSpc>
                        <a:spcBef>
                          <a:spcPts val="85"/>
                        </a:spcBef>
                        <a:tabLst>
                          <a:tab pos="1238885" algn="l"/>
                        </a:tabLst>
                      </a:pPr>
                      <a:r>
                        <a:rPr sz="1200" dirty="0">
                          <a:latin typeface="AoyagiKouzanFontT"/>
                          <a:cs typeface="AoyagiKouzanFontT"/>
                        </a:rPr>
                        <a:t>✓	✓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795" marB="0"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1355"/>
                        </a:lnSpc>
                        <a:spcBef>
                          <a:spcPts val="85"/>
                        </a:spcBef>
                      </a:pPr>
                      <a:r>
                        <a:rPr sz="1200" dirty="0">
                          <a:latin typeface="AoyagiKouzanFontT"/>
                          <a:cs typeface="AoyagiKouzanFontT"/>
                        </a:rPr>
                        <a:t>✓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1355"/>
                        </a:lnSpc>
                        <a:spcBef>
                          <a:spcPts val="85"/>
                        </a:spcBef>
                      </a:pPr>
                      <a:r>
                        <a:rPr lang="en-US" sz="12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Norway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4F81BD"/>
                      </a:solidFill>
                      <a:prstDash val="solid"/>
                    </a:lnL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ts val="1355"/>
                        </a:lnSpc>
                        <a:spcBef>
                          <a:spcPts val="85"/>
                        </a:spcBef>
                        <a:tabLst>
                          <a:tab pos="1391920" algn="l"/>
                          <a:tab pos="2510790" algn="l"/>
                        </a:tabLst>
                      </a:pPr>
                      <a:r>
                        <a:rPr sz="1200" dirty="0">
                          <a:solidFill>
                            <a:srgbClr val="424242"/>
                          </a:solidFill>
                          <a:latin typeface="AoyagiKouzanFontT"/>
                          <a:cs typeface="AoyagiKouzanFontT"/>
                        </a:rPr>
                        <a:t>✓	✓	✓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</a:tr>
              <a:tr h="195680">
                <a:tc>
                  <a:txBody>
                    <a:bodyPr/>
                    <a:lstStyle/>
                    <a:p>
                      <a:pPr marL="51435">
                        <a:lnSpc>
                          <a:spcPts val="1355"/>
                        </a:lnSpc>
                        <a:spcBef>
                          <a:spcPts val="80"/>
                        </a:spcBef>
                      </a:pPr>
                      <a:r>
                        <a:rPr lang="en-US" sz="12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Germany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4F81BD"/>
                      </a:solidFill>
                      <a:prstDash val="solid"/>
                    </a:lnL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355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solidFill>
                            <a:srgbClr val="424242"/>
                          </a:solidFill>
                          <a:latin typeface="AoyagiKouzanFontT"/>
                          <a:cs typeface="AoyagiKouzanFontT"/>
                        </a:rPr>
                        <a:t>✕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160" marB="0"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1915">
                        <a:lnSpc>
                          <a:spcPts val="1355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solidFill>
                            <a:srgbClr val="424242"/>
                          </a:solidFill>
                          <a:latin typeface="AoyagiKouzanFontT"/>
                          <a:cs typeface="AoyagiKouzanFontT"/>
                        </a:rPr>
                        <a:t>✕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160" marB="0"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1355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solidFill>
                            <a:srgbClr val="424242"/>
                          </a:solidFill>
                          <a:latin typeface="AoyagiKouzanFontT"/>
                          <a:cs typeface="AoyagiKouzanFontT"/>
                        </a:rPr>
                        <a:t>✕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1355"/>
                        </a:lnSpc>
                        <a:spcBef>
                          <a:spcPts val="80"/>
                        </a:spcBef>
                      </a:pPr>
                      <a:r>
                        <a:rPr lang="en-US" sz="1200" b="1" dirty="0" smtClean="0">
                          <a:latin typeface="Carlito"/>
                          <a:cs typeface="Carlito"/>
                        </a:rPr>
                        <a:t>Portugal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4F81BD"/>
                      </a:solidFill>
                      <a:prstDash val="solid"/>
                    </a:lnL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ts val="1355"/>
                        </a:lnSpc>
                        <a:spcBef>
                          <a:spcPts val="80"/>
                        </a:spcBef>
                        <a:tabLst>
                          <a:tab pos="1391920" algn="l"/>
                          <a:tab pos="2510790" algn="l"/>
                        </a:tabLst>
                      </a:pPr>
                      <a:r>
                        <a:rPr sz="1200" dirty="0">
                          <a:latin typeface="AoyagiKouzanFontT"/>
                          <a:cs typeface="AoyagiKouzanFontT"/>
                        </a:rPr>
                        <a:t>✕	✓	✓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  <a:tr h="195680">
                <a:tc>
                  <a:txBody>
                    <a:bodyPr/>
                    <a:lstStyle/>
                    <a:p>
                      <a:pPr marL="51435">
                        <a:lnSpc>
                          <a:spcPts val="1355"/>
                        </a:lnSpc>
                        <a:spcBef>
                          <a:spcPts val="80"/>
                        </a:spcBef>
                      </a:pPr>
                      <a:r>
                        <a:rPr lang="en-US" sz="1200" b="1" dirty="0" smtClean="0">
                          <a:latin typeface="Carlito"/>
                          <a:cs typeface="Carlito"/>
                        </a:rPr>
                        <a:t>Greece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4F81BD"/>
                      </a:solidFill>
                      <a:prstDash val="solid"/>
                    </a:lnL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355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latin typeface="AoyagiKouzanFontT"/>
                          <a:cs typeface="AoyagiKouzanFontT"/>
                        </a:rPr>
                        <a:t>✕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160" marB="0"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81915">
                        <a:lnSpc>
                          <a:spcPts val="1355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latin typeface="AoyagiKouzanFontT"/>
                          <a:cs typeface="AoyagiKouzanFontT"/>
                        </a:rPr>
                        <a:t>✕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160" marB="0"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1355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latin typeface="AoyagiKouzanFontT"/>
                          <a:cs typeface="AoyagiKouzanFontT"/>
                        </a:rPr>
                        <a:t>✕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1355"/>
                        </a:lnSpc>
                        <a:spcBef>
                          <a:spcPts val="80"/>
                        </a:spcBef>
                      </a:pPr>
                      <a:r>
                        <a:rPr lang="en-US"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Slovakia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4F81BD"/>
                      </a:solidFill>
                      <a:prstDash val="solid"/>
                    </a:lnL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ts val="1355"/>
                        </a:lnSpc>
                        <a:spcBef>
                          <a:spcPts val="80"/>
                        </a:spcBef>
                        <a:tabLst>
                          <a:tab pos="1391920" algn="l"/>
                          <a:tab pos="2510790" algn="l"/>
                        </a:tabLst>
                      </a:pPr>
                      <a:r>
                        <a:rPr sz="1200" dirty="0">
                          <a:solidFill>
                            <a:srgbClr val="424242"/>
                          </a:solidFill>
                          <a:latin typeface="AoyagiKouzanFontT"/>
                          <a:cs typeface="AoyagiKouzanFontT"/>
                        </a:rPr>
                        <a:t>✓	✓	✓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</a:tr>
              <a:tr h="195680">
                <a:tc rowSpan="2"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lang="en-US" sz="12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Hungary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4F81BD"/>
                      </a:solidFill>
                      <a:prstDash val="solid"/>
                    </a:lnL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98425" marR="480695">
                        <a:lnSpc>
                          <a:spcPct val="104200"/>
                        </a:lnSpc>
                        <a:spcBef>
                          <a:spcPts val="20"/>
                        </a:spcBef>
                        <a:buFont typeface="AoyagiKouzanFontT"/>
                        <a:buChar char="✓"/>
                        <a:tabLst>
                          <a:tab pos="285750" algn="l"/>
                        </a:tabLst>
                      </a:pPr>
                      <a:r>
                        <a:rPr sz="1200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(</a:t>
                      </a:r>
                      <a:r>
                        <a:rPr lang="en-US" sz="1200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up to </a:t>
                      </a:r>
                      <a:r>
                        <a:rPr sz="1200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2006</a:t>
                      </a:r>
                      <a:r>
                        <a:rPr sz="1200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)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2540" marB="0"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16205" marR="539750" indent="-34925">
                        <a:lnSpc>
                          <a:spcPct val="104200"/>
                        </a:lnSpc>
                        <a:spcBef>
                          <a:spcPts val="20"/>
                        </a:spcBef>
                        <a:buFont typeface="AoyagiKouzanFontT"/>
                        <a:buChar char="✓"/>
                        <a:tabLst>
                          <a:tab pos="269240" algn="l"/>
                        </a:tabLst>
                      </a:pPr>
                      <a:r>
                        <a:rPr sz="1200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(</a:t>
                      </a:r>
                      <a:r>
                        <a:rPr lang="en-US" sz="1200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up to </a:t>
                      </a:r>
                      <a:r>
                        <a:rPr sz="1200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2006</a:t>
                      </a:r>
                      <a:r>
                        <a:rPr sz="1200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)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2540" marB="0"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06045" marR="234315">
                        <a:lnSpc>
                          <a:spcPct val="104200"/>
                        </a:lnSpc>
                        <a:spcBef>
                          <a:spcPts val="20"/>
                        </a:spcBef>
                        <a:buFont typeface="AoyagiKouzanFontT"/>
                        <a:buChar char="✓"/>
                        <a:tabLst>
                          <a:tab pos="294005" algn="l"/>
                        </a:tabLst>
                      </a:pPr>
                      <a:r>
                        <a:rPr sz="1200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(</a:t>
                      </a:r>
                      <a:r>
                        <a:rPr lang="en-US" sz="1200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up to </a:t>
                      </a:r>
                      <a:r>
                        <a:rPr sz="1200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2006</a:t>
                      </a:r>
                      <a:r>
                        <a:rPr sz="1200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)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2540" marB="0"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1355"/>
                        </a:lnSpc>
                        <a:spcBef>
                          <a:spcPts val="80"/>
                        </a:spcBef>
                      </a:pPr>
                      <a:r>
                        <a:rPr lang="en-US" sz="1200" b="1" spc="-5" dirty="0" smtClean="0">
                          <a:latin typeface="Carlito"/>
                          <a:cs typeface="Carlito"/>
                        </a:rPr>
                        <a:t>Slovenia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4F81BD"/>
                      </a:solidFill>
                      <a:prstDash val="solid"/>
                    </a:lnL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ts val="1355"/>
                        </a:lnSpc>
                        <a:spcBef>
                          <a:spcPts val="80"/>
                        </a:spcBef>
                        <a:tabLst>
                          <a:tab pos="1391920" algn="l"/>
                          <a:tab pos="2510790" algn="l"/>
                        </a:tabLst>
                      </a:pPr>
                      <a:r>
                        <a:rPr sz="1200" dirty="0">
                          <a:latin typeface="AoyagiKouzanFontT"/>
                          <a:cs typeface="AoyagiKouzanFontT"/>
                        </a:rPr>
                        <a:t>✕	✓	✓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  <a:tr h="1956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160" marB="0">
                    <a:lnL w="19050">
                      <a:solidFill>
                        <a:srgbClr val="4F81BD"/>
                      </a:solidFill>
                      <a:prstDash val="solid"/>
                    </a:lnL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1355"/>
                        </a:lnSpc>
                        <a:spcBef>
                          <a:spcPts val="80"/>
                        </a:spcBef>
                      </a:pPr>
                      <a:r>
                        <a:rPr lang="en-US" sz="12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Spain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4F81BD"/>
                      </a:solidFill>
                      <a:prstDash val="solid"/>
                    </a:lnL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ts val="1355"/>
                        </a:lnSpc>
                        <a:spcBef>
                          <a:spcPts val="80"/>
                        </a:spcBef>
                        <a:tabLst>
                          <a:tab pos="1391920" algn="l"/>
                          <a:tab pos="2510790" algn="l"/>
                        </a:tabLst>
                      </a:pPr>
                      <a:r>
                        <a:rPr sz="1200" dirty="0">
                          <a:solidFill>
                            <a:srgbClr val="424242"/>
                          </a:solidFill>
                          <a:latin typeface="AoyagiKouzanFontT"/>
                          <a:cs typeface="AoyagiKouzanFontT"/>
                        </a:rPr>
                        <a:t>✕	✕	✕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</a:tr>
              <a:tr h="195680">
                <a:tc>
                  <a:txBody>
                    <a:bodyPr/>
                    <a:lstStyle/>
                    <a:p>
                      <a:pPr marL="51435">
                        <a:lnSpc>
                          <a:spcPts val="1355"/>
                        </a:lnSpc>
                        <a:spcBef>
                          <a:spcPts val="85"/>
                        </a:spcBef>
                      </a:pPr>
                      <a:r>
                        <a:rPr lang="en-US" sz="1200" b="1" spc="-5" dirty="0" smtClean="0">
                          <a:latin typeface="Carlito"/>
                          <a:cs typeface="Carlito"/>
                        </a:rPr>
                        <a:t>Ireland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4F81BD"/>
                      </a:solidFill>
                      <a:prstDash val="solid"/>
                    </a:lnL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355"/>
                        </a:lnSpc>
                        <a:spcBef>
                          <a:spcPts val="8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Ν/Α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81915">
                        <a:lnSpc>
                          <a:spcPts val="1355"/>
                        </a:lnSpc>
                        <a:spcBef>
                          <a:spcPts val="8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Ν/Α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1355"/>
                        </a:lnSpc>
                        <a:spcBef>
                          <a:spcPts val="8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Ν/Α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1355"/>
                        </a:lnSpc>
                        <a:spcBef>
                          <a:spcPts val="85"/>
                        </a:spcBef>
                      </a:pPr>
                      <a:r>
                        <a:rPr lang="en-US" sz="1200" b="1" spc="-5" dirty="0" smtClean="0">
                          <a:latin typeface="Carlito"/>
                          <a:cs typeface="Carlito"/>
                        </a:rPr>
                        <a:t>Sweden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4F81BD"/>
                      </a:solidFill>
                      <a:prstDash val="solid"/>
                    </a:lnL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ts val="1355"/>
                        </a:lnSpc>
                        <a:spcBef>
                          <a:spcPts val="85"/>
                        </a:spcBef>
                        <a:tabLst>
                          <a:tab pos="1391920" algn="l"/>
                          <a:tab pos="2510790" algn="l"/>
                        </a:tabLst>
                      </a:pPr>
                      <a:r>
                        <a:rPr sz="1200" dirty="0">
                          <a:latin typeface="AoyagiKouzanFontT"/>
                          <a:cs typeface="AoyagiKouzanFontT"/>
                        </a:rPr>
                        <a:t>✓	✓	✓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  <a:tr h="195690">
                <a:tc>
                  <a:txBody>
                    <a:bodyPr/>
                    <a:lstStyle/>
                    <a:p>
                      <a:pPr marL="51435">
                        <a:lnSpc>
                          <a:spcPts val="1355"/>
                        </a:lnSpc>
                        <a:spcBef>
                          <a:spcPts val="85"/>
                        </a:spcBef>
                      </a:pPr>
                      <a:r>
                        <a:rPr lang="en-US" sz="12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Iceland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4F81BD"/>
                      </a:solidFill>
                      <a:prstDash val="solid"/>
                    </a:lnL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98425">
                        <a:lnSpc>
                          <a:spcPts val="1355"/>
                        </a:lnSpc>
                        <a:spcBef>
                          <a:spcPts val="85"/>
                        </a:spcBef>
                        <a:tabLst>
                          <a:tab pos="1238885" algn="l"/>
                        </a:tabLst>
                      </a:pPr>
                      <a:r>
                        <a:rPr sz="1200" dirty="0">
                          <a:solidFill>
                            <a:srgbClr val="424242"/>
                          </a:solidFill>
                          <a:latin typeface="AoyagiKouzanFontT"/>
                          <a:cs typeface="AoyagiKouzanFontT"/>
                        </a:rPr>
                        <a:t>✓	✓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795" marB="0"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1355"/>
                        </a:lnSpc>
                        <a:spcBef>
                          <a:spcPts val="85"/>
                        </a:spcBef>
                      </a:pPr>
                      <a:r>
                        <a:rPr sz="1200" dirty="0">
                          <a:solidFill>
                            <a:srgbClr val="424242"/>
                          </a:solidFill>
                          <a:latin typeface="AoyagiKouzanFontT"/>
                          <a:cs typeface="AoyagiKouzanFontT"/>
                        </a:rPr>
                        <a:t>✓</a:t>
                      </a:r>
                      <a:endParaRPr sz="1200">
                        <a:latin typeface="AoyagiKouzanFontT"/>
                        <a:cs typeface="AoyagiKouzanFontT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50800" marR="224154">
                        <a:lnSpc>
                          <a:spcPct val="104200"/>
                        </a:lnSpc>
                        <a:spcBef>
                          <a:spcPts val="20"/>
                        </a:spcBef>
                      </a:pPr>
                      <a:r>
                        <a:rPr lang="en-US"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United Kingdom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2540" marB="0">
                    <a:lnL w="19050">
                      <a:solidFill>
                        <a:srgbClr val="4F81BD"/>
                      </a:solidFill>
                      <a:prstDash val="solid"/>
                    </a:lnL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85"/>
                        </a:spcBef>
                        <a:tabLst>
                          <a:tab pos="1391920" algn="l"/>
                          <a:tab pos="2510790" algn="l"/>
                        </a:tabLst>
                      </a:pPr>
                      <a:r>
                        <a:rPr sz="1200" dirty="0">
                          <a:solidFill>
                            <a:srgbClr val="424242"/>
                          </a:solidFill>
                          <a:latin typeface="AoyagiKouzanFontT"/>
                          <a:cs typeface="AoyagiKouzanFontT"/>
                        </a:rPr>
                        <a:t>✕	✕	</a:t>
                      </a:r>
                      <a:r>
                        <a:rPr sz="1200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Ν/Α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</a:tr>
              <a:tr h="195680">
                <a:tc gridSpan="4">
                  <a:txBody>
                    <a:bodyPr/>
                    <a:lstStyle/>
                    <a:p>
                      <a:pPr>
                        <a:lnSpc>
                          <a:spcPts val="965"/>
                        </a:lnSpc>
                        <a:spcBef>
                          <a:spcPts val="475"/>
                        </a:spcBef>
                      </a:pPr>
                      <a:r>
                        <a:rPr sz="1100" dirty="0">
                          <a:latin typeface="AoyagiKouzanFontT"/>
                          <a:cs typeface="AoyagiKouzanFontT"/>
                        </a:rPr>
                        <a:t>✕</a:t>
                      </a:r>
                      <a:r>
                        <a:rPr sz="1100">
                          <a:latin typeface="Arial"/>
                          <a:cs typeface="Arial"/>
                        </a:rPr>
                        <a:t>: </a:t>
                      </a:r>
                      <a:r>
                        <a:rPr lang="en-US" sz="1100" spc="-15" smtClean="0">
                          <a:latin typeface="Arial"/>
                          <a:cs typeface="Arial"/>
                        </a:rPr>
                        <a:t>no</a:t>
                      </a:r>
                      <a:r>
                        <a:rPr sz="1100" spc="-15" smtClean="0">
                          <a:latin typeface="Arial"/>
                          <a:cs typeface="Arial"/>
                        </a:rPr>
                        <a:t>, </a:t>
                      </a:r>
                      <a:r>
                        <a:rPr sz="1100" dirty="0">
                          <a:latin typeface="AoyagiKouzanFontT"/>
                          <a:cs typeface="AoyagiKouzanFontT"/>
                        </a:rPr>
                        <a:t>✓</a:t>
                      </a:r>
                      <a:r>
                        <a:rPr sz="1100">
                          <a:latin typeface="Arial"/>
                          <a:cs typeface="Arial"/>
                        </a:rPr>
                        <a:t>: </a:t>
                      </a:r>
                      <a:r>
                        <a:rPr lang="en-US" sz="1100" smtClean="0">
                          <a:latin typeface="Arial"/>
                          <a:cs typeface="Arial"/>
                        </a:rPr>
                        <a:t>yes</a:t>
                      </a:r>
                      <a:r>
                        <a:rPr sz="1100" smtClean="0">
                          <a:latin typeface="Arial"/>
                          <a:cs typeface="Arial"/>
                        </a:rPr>
                        <a:t>, </a:t>
                      </a:r>
                      <a:r>
                        <a:rPr sz="1100" spc="-5" dirty="0">
                          <a:latin typeface="Arial"/>
                          <a:cs typeface="Arial"/>
                        </a:rPr>
                        <a:t>N/A: </a:t>
                      </a:r>
                      <a:r>
                        <a:rPr lang="en-US" sz="1100" spc="-5" dirty="0" smtClean="0">
                          <a:latin typeface="Arial"/>
                          <a:cs typeface="Arial"/>
                        </a:rPr>
                        <a:t>not</a:t>
                      </a:r>
                      <a:r>
                        <a:rPr lang="en-US" sz="1100" spc="-5" baseline="0" dirty="0" smtClean="0">
                          <a:latin typeface="Arial"/>
                          <a:cs typeface="Arial"/>
                        </a:rPr>
                        <a:t> available data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60325" marB="0"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19050">
                      <a:solidFill>
                        <a:srgbClr val="4F81BD"/>
                      </a:solidFill>
                      <a:prstDash val="solid"/>
                    </a:lnL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795" marB="0">
                    <a:lnR w="19050">
                      <a:solidFill>
                        <a:srgbClr val="4F81BD"/>
                      </a:solidFill>
                      <a:prstDash val="solid"/>
                    </a:lnR>
                    <a:lnT w="19050">
                      <a:solidFill>
                        <a:srgbClr val="4F81BD"/>
                      </a:solidFill>
                      <a:prstDash val="solid"/>
                    </a:lnT>
                    <a:lnB w="19050">
                      <a:solidFill>
                        <a:srgbClr val="4F81BD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03438" y="7032850"/>
            <a:ext cx="12763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dirty="0">
                <a:solidFill>
                  <a:srgbClr val="A6A6A6"/>
                </a:solidFill>
                <a:latin typeface="Arial"/>
                <a:cs typeface="Arial"/>
              </a:rPr>
              <a:t>15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93171" y="6714818"/>
            <a:ext cx="1812194" cy="468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09027" y="296202"/>
            <a:ext cx="8075345" cy="1218282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5080">
              <a:lnSpc>
                <a:spcPts val="3000"/>
              </a:lnSpc>
              <a:spcBef>
                <a:spcPts val="500"/>
              </a:spcBef>
            </a:pPr>
            <a:r>
              <a:rPr spc="-5" dirty="0"/>
              <a:t>Α1) </a:t>
            </a:r>
            <a:r>
              <a:rPr lang="en-US" spc="-5" dirty="0" smtClean="0"/>
              <a:t>Consumption of medicinal products per main </a:t>
            </a:r>
            <a:r>
              <a:rPr dirty="0" err="1" smtClean="0"/>
              <a:t>ATC</a:t>
            </a:r>
            <a:r>
              <a:rPr dirty="0" smtClean="0"/>
              <a:t> </a:t>
            </a:r>
            <a:r>
              <a:rPr lang="en-US" dirty="0" smtClean="0"/>
              <a:t>clusters in Greece and the OECD European Countries</a:t>
            </a:r>
            <a:endParaRPr spc="-5" dirty="0"/>
          </a:p>
        </p:txBody>
      </p:sp>
      <p:sp>
        <p:nvSpPr>
          <p:cNvPr id="5" name="object 5"/>
          <p:cNvSpPr/>
          <p:nvPr/>
        </p:nvSpPr>
        <p:spPr>
          <a:xfrm>
            <a:off x="2709951" y="4256568"/>
            <a:ext cx="391160" cy="0"/>
          </a:xfrm>
          <a:custGeom>
            <a:avLst/>
            <a:gdLst/>
            <a:ahLst/>
            <a:cxnLst/>
            <a:rect l="l" t="t" r="r" b="b"/>
            <a:pathLst>
              <a:path w="391160">
                <a:moveTo>
                  <a:pt x="0" y="0"/>
                </a:moveTo>
                <a:lnTo>
                  <a:pt x="390690" y="0"/>
                </a:lnTo>
              </a:path>
            </a:pathLst>
          </a:custGeom>
          <a:ln w="9525">
            <a:solidFill>
              <a:srgbClr val="E9E9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2102519" y="2019836"/>
            <a:ext cx="7197090" cy="2687320"/>
            <a:chOff x="2102519" y="2019836"/>
            <a:chExt cx="7197090" cy="2687320"/>
          </a:xfrm>
        </p:grpSpPr>
        <p:sp>
          <p:nvSpPr>
            <p:cNvPr id="7" name="object 7"/>
            <p:cNvSpPr/>
            <p:nvPr/>
          </p:nvSpPr>
          <p:spPr>
            <a:xfrm>
              <a:off x="2107282" y="4256568"/>
              <a:ext cx="424180" cy="0"/>
            </a:xfrm>
            <a:custGeom>
              <a:avLst/>
              <a:gdLst/>
              <a:ahLst/>
              <a:cxnLst/>
              <a:rect l="l" t="t" r="r" b="b"/>
              <a:pathLst>
                <a:path w="424180">
                  <a:moveTo>
                    <a:pt x="0" y="0"/>
                  </a:moveTo>
                  <a:lnTo>
                    <a:pt x="195342" y="0"/>
                  </a:lnTo>
                </a:path>
                <a:path w="424180">
                  <a:moveTo>
                    <a:pt x="374069" y="0"/>
                  </a:moveTo>
                  <a:lnTo>
                    <a:pt x="423942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302624" y="3874185"/>
              <a:ext cx="179070" cy="827405"/>
            </a:xfrm>
            <a:custGeom>
              <a:avLst/>
              <a:gdLst/>
              <a:ahLst/>
              <a:cxnLst/>
              <a:rect l="l" t="t" r="r" b="b"/>
              <a:pathLst>
                <a:path w="179069" h="827404">
                  <a:moveTo>
                    <a:pt x="178727" y="0"/>
                  </a:moveTo>
                  <a:lnTo>
                    <a:pt x="0" y="0"/>
                  </a:lnTo>
                  <a:lnTo>
                    <a:pt x="0" y="827112"/>
                  </a:lnTo>
                  <a:lnTo>
                    <a:pt x="178727" y="827112"/>
                  </a:lnTo>
                  <a:lnTo>
                    <a:pt x="178727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107282" y="2918217"/>
              <a:ext cx="2020570" cy="1338580"/>
            </a:xfrm>
            <a:custGeom>
              <a:avLst/>
              <a:gdLst/>
              <a:ahLst/>
              <a:cxnLst/>
              <a:rect l="l" t="t" r="r" b="b"/>
              <a:pathLst>
                <a:path w="2020570" h="1338579">
                  <a:moveTo>
                    <a:pt x="1172086" y="1338350"/>
                  </a:moveTo>
                  <a:lnTo>
                    <a:pt x="1221959" y="1338350"/>
                  </a:lnTo>
                </a:path>
                <a:path w="2020570" h="1338579">
                  <a:moveTo>
                    <a:pt x="1400686" y="1338350"/>
                  </a:moveTo>
                  <a:lnTo>
                    <a:pt x="1791389" y="1338350"/>
                  </a:lnTo>
                </a:path>
                <a:path w="2020570" h="1338579">
                  <a:moveTo>
                    <a:pt x="1974269" y="1338350"/>
                  </a:moveTo>
                  <a:lnTo>
                    <a:pt x="2019989" y="1338350"/>
                  </a:lnTo>
                </a:path>
                <a:path w="2020570" h="1338579">
                  <a:moveTo>
                    <a:pt x="1172086" y="889460"/>
                  </a:moveTo>
                  <a:lnTo>
                    <a:pt x="1791389" y="889460"/>
                  </a:lnTo>
                </a:path>
                <a:path w="2020570" h="1338579">
                  <a:moveTo>
                    <a:pt x="1974269" y="889460"/>
                  </a:moveTo>
                  <a:lnTo>
                    <a:pt x="2019989" y="889460"/>
                  </a:lnTo>
                </a:path>
                <a:path w="2020570" h="1338579">
                  <a:moveTo>
                    <a:pt x="0" y="444730"/>
                  </a:moveTo>
                  <a:lnTo>
                    <a:pt x="1791389" y="444730"/>
                  </a:lnTo>
                </a:path>
                <a:path w="2020570" h="1338579">
                  <a:moveTo>
                    <a:pt x="1974269" y="444730"/>
                  </a:moveTo>
                  <a:lnTo>
                    <a:pt x="2019989" y="444730"/>
                  </a:lnTo>
                </a:path>
                <a:path w="2020570" h="1338579">
                  <a:moveTo>
                    <a:pt x="0" y="0"/>
                  </a:moveTo>
                  <a:lnTo>
                    <a:pt x="1791389" y="0"/>
                  </a:lnTo>
                </a:path>
                <a:path w="2020570" h="1338579">
                  <a:moveTo>
                    <a:pt x="1974269" y="0"/>
                  </a:moveTo>
                  <a:lnTo>
                    <a:pt x="2019989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98671" y="2722867"/>
              <a:ext cx="182880" cy="1978660"/>
            </a:xfrm>
            <a:custGeom>
              <a:avLst/>
              <a:gdLst/>
              <a:ahLst/>
              <a:cxnLst/>
              <a:rect l="l" t="t" r="r" b="b"/>
              <a:pathLst>
                <a:path w="182879" h="1978660">
                  <a:moveTo>
                    <a:pt x="182879" y="0"/>
                  </a:moveTo>
                  <a:lnTo>
                    <a:pt x="0" y="0"/>
                  </a:lnTo>
                  <a:lnTo>
                    <a:pt x="0" y="1978431"/>
                  </a:lnTo>
                  <a:lnTo>
                    <a:pt x="182879" y="1978431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329241" y="4065371"/>
              <a:ext cx="179070" cy="636270"/>
            </a:xfrm>
            <a:custGeom>
              <a:avLst/>
              <a:gdLst/>
              <a:ahLst/>
              <a:cxnLst/>
              <a:rect l="l" t="t" r="r" b="b"/>
              <a:pathLst>
                <a:path w="179070" h="636270">
                  <a:moveTo>
                    <a:pt x="178727" y="0"/>
                  </a:moveTo>
                  <a:lnTo>
                    <a:pt x="0" y="0"/>
                  </a:lnTo>
                  <a:lnTo>
                    <a:pt x="0" y="635927"/>
                  </a:lnTo>
                  <a:lnTo>
                    <a:pt x="178727" y="635927"/>
                  </a:lnTo>
                  <a:lnTo>
                    <a:pt x="178727" y="0"/>
                  </a:lnTo>
                  <a:close/>
                </a:path>
              </a:pathLst>
            </a:custGeom>
            <a:solidFill>
              <a:srgbClr val="94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305998" y="4256568"/>
              <a:ext cx="3815715" cy="0"/>
            </a:xfrm>
            <a:custGeom>
              <a:avLst/>
              <a:gdLst/>
              <a:ahLst/>
              <a:cxnLst/>
              <a:rect l="l" t="t" r="r" b="b"/>
              <a:pathLst>
                <a:path w="3815715">
                  <a:moveTo>
                    <a:pt x="0" y="0"/>
                  </a:moveTo>
                  <a:lnTo>
                    <a:pt x="3586937" y="0"/>
                  </a:lnTo>
                </a:path>
                <a:path w="3815715">
                  <a:moveTo>
                    <a:pt x="3765664" y="0"/>
                  </a:moveTo>
                  <a:lnTo>
                    <a:pt x="3815537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892935" y="4061218"/>
              <a:ext cx="179070" cy="640080"/>
            </a:xfrm>
            <a:custGeom>
              <a:avLst/>
              <a:gdLst/>
              <a:ahLst/>
              <a:cxnLst/>
              <a:rect l="l" t="t" r="r" b="b"/>
              <a:pathLst>
                <a:path w="179070" h="640079">
                  <a:moveTo>
                    <a:pt x="178727" y="0"/>
                  </a:moveTo>
                  <a:lnTo>
                    <a:pt x="0" y="0"/>
                  </a:lnTo>
                  <a:lnTo>
                    <a:pt x="0" y="640080"/>
                  </a:lnTo>
                  <a:lnTo>
                    <a:pt x="178727" y="640080"/>
                  </a:lnTo>
                  <a:lnTo>
                    <a:pt x="178727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305998" y="2918217"/>
              <a:ext cx="4987925" cy="445134"/>
            </a:xfrm>
            <a:custGeom>
              <a:avLst/>
              <a:gdLst/>
              <a:ahLst/>
              <a:cxnLst/>
              <a:rect l="l" t="t" r="r" b="b"/>
              <a:pathLst>
                <a:path w="4987925" h="445135">
                  <a:moveTo>
                    <a:pt x="0" y="444730"/>
                  </a:moveTo>
                  <a:lnTo>
                    <a:pt x="4987639" y="444730"/>
                  </a:lnTo>
                </a:path>
                <a:path w="4987925" h="445135">
                  <a:moveTo>
                    <a:pt x="0" y="0"/>
                  </a:moveTo>
                  <a:lnTo>
                    <a:pt x="4987639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127271" y="2552458"/>
              <a:ext cx="3375025" cy="2148840"/>
            </a:xfrm>
            <a:custGeom>
              <a:avLst/>
              <a:gdLst/>
              <a:ahLst/>
              <a:cxnLst/>
              <a:rect l="l" t="t" r="r" b="b"/>
              <a:pathLst>
                <a:path w="3375025" h="2148840">
                  <a:moveTo>
                    <a:pt x="178727" y="0"/>
                  </a:moveTo>
                  <a:lnTo>
                    <a:pt x="0" y="0"/>
                  </a:lnTo>
                  <a:lnTo>
                    <a:pt x="0" y="2148840"/>
                  </a:lnTo>
                  <a:lnTo>
                    <a:pt x="178727" y="2148840"/>
                  </a:lnTo>
                  <a:lnTo>
                    <a:pt x="178727" y="0"/>
                  </a:lnTo>
                  <a:close/>
                </a:path>
                <a:path w="3375025" h="2148840">
                  <a:moveTo>
                    <a:pt x="976744" y="1870367"/>
                  </a:moveTo>
                  <a:lnTo>
                    <a:pt x="798017" y="1870367"/>
                  </a:lnTo>
                  <a:lnTo>
                    <a:pt x="798017" y="2148840"/>
                  </a:lnTo>
                  <a:lnTo>
                    <a:pt x="976744" y="2148840"/>
                  </a:lnTo>
                  <a:lnTo>
                    <a:pt x="976744" y="1870367"/>
                  </a:lnTo>
                  <a:close/>
                </a:path>
                <a:path w="3375025" h="2148840">
                  <a:moveTo>
                    <a:pt x="1778914" y="1970112"/>
                  </a:moveTo>
                  <a:lnTo>
                    <a:pt x="1596034" y="1970112"/>
                  </a:lnTo>
                  <a:lnTo>
                    <a:pt x="1596034" y="2148840"/>
                  </a:lnTo>
                  <a:lnTo>
                    <a:pt x="1778914" y="2148840"/>
                  </a:lnTo>
                  <a:lnTo>
                    <a:pt x="1778914" y="1970112"/>
                  </a:lnTo>
                  <a:close/>
                </a:path>
                <a:path w="3375025" h="2148840">
                  <a:moveTo>
                    <a:pt x="2576944" y="2061552"/>
                  </a:moveTo>
                  <a:lnTo>
                    <a:pt x="2398217" y="2061552"/>
                  </a:lnTo>
                  <a:lnTo>
                    <a:pt x="2398217" y="2148840"/>
                  </a:lnTo>
                  <a:lnTo>
                    <a:pt x="2576944" y="2148840"/>
                  </a:lnTo>
                  <a:lnTo>
                    <a:pt x="2576944" y="2061552"/>
                  </a:lnTo>
                  <a:close/>
                </a:path>
                <a:path w="3375025" h="2148840">
                  <a:moveTo>
                    <a:pt x="3374961" y="1849577"/>
                  </a:moveTo>
                  <a:lnTo>
                    <a:pt x="3196234" y="1849577"/>
                  </a:lnTo>
                  <a:lnTo>
                    <a:pt x="3196234" y="2148840"/>
                  </a:lnTo>
                  <a:lnTo>
                    <a:pt x="3374961" y="2148840"/>
                  </a:lnTo>
                  <a:lnTo>
                    <a:pt x="3374961" y="1849577"/>
                  </a:lnTo>
                  <a:close/>
                </a:path>
              </a:pathLst>
            </a:custGeom>
            <a:solidFill>
              <a:srgbClr val="94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300262" y="4256568"/>
              <a:ext cx="619760" cy="0"/>
            </a:xfrm>
            <a:custGeom>
              <a:avLst/>
              <a:gdLst/>
              <a:ahLst/>
              <a:cxnLst/>
              <a:rect l="l" t="t" r="r" b="b"/>
              <a:pathLst>
                <a:path w="619759">
                  <a:moveTo>
                    <a:pt x="0" y="0"/>
                  </a:moveTo>
                  <a:lnTo>
                    <a:pt x="619290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8919553" y="4219156"/>
              <a:ext cx="179070" cy="482600"/>
            </a:xfrm>
            <a:custGeom>
              <a:avLst/>
              <a:gdLst/>
              <a:ahLst/>
              <a:cxnLst/>
              <a:rect l="l" t="t" r="r" b="b"/>
              <a:pathLst>
                <a:path w="179070" h="482600">
                  <a:moveTo>
                    <a:pt x="178727" y="0"/>
                  </a:moveTo>
                  <a:lnTo>
                    <a:pt x="0" y="0"/>
                  </a:lnTo>
                  <a:lnTo>
                    <a:pt x="0" y="482142"/>
                  </a:lnTo>
                  <a:lnTo>
                    <a:pt x="178727" y="482142"/>
                  </a:lnTo>
                  <a:lnTo>
                    <a:pt x="178727" y="0"/>
                  </a:lnTo>
                  <a:close/>
                </a:path>
              </a:pathLst>
            </a:custGeom>
            <a:solidFill>
              <a:srgbClr val="94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700841" y="4368787"/>
              <a:ext cx="4169410" cy="332740"/>
            </a:xfrm>
            <a:custGeom>
              <a:avLst/>
              <a:gdLst/>
              <a:ahLst/>
              <a:cxnLst/>
              <a:rect l="l" t="t" r="r" b="b"/>
              <a:pathLst>
                <a:path w="4169409" h="332739">
                  <a:moveTo>
                    <a:pt x="178727" y="178727"/>
                  </a:moveTo>
                  <a:lnTo>
                    <a:pt x="0" y="178727"/>
                  </a:lnTo>
                  <a:lnTo>
                    <a:pt x="0" y="332511"/>
                  </a:lnTo>
                  <a:lnTo>
                    <a:pt x="178727" y="332511"/>
                  </a:lnTo>
                  <a:lnTo>
                    <a:pt x="178727" y="178727"/>
                  </a:lnTo>
                  <a:close/>
                </a:path>
                <a:path w="4169409" h="332739">
                  <a:moveTo>
                    <a:pt x="976757" y="241071"/>
                  </a:moveTo>
                  <a:lnTo>
                    <a:pt x="798029" y="241071"/>
                  </a:lnTo>
                  <a:lnTo>
                    <a:pt x="798029" y="332511"/>
                  </a:lnTo>
                  <a:lnTo>
                    <a:pt x="976757" y="332511"/>
                  </a:lnTo>
                  <a:lnTo>
                    <a:pt x="976757" y="241071"/>
                  </a:lnTo>
                  <a:close/>
                </a:path>
                <a:path w="4169409" h="332739">
                  <a:moveTo>
                    <a:pt x="1774774" y="228600"/>
                  </a:moveTo>
                  <a:lnTo>
                    <a:pt x="1596047" y="228600"/>
                  </a:lnTo>
                  <a:lnTo>
                    <a:pt x="1596047" y="332511"/>
                  </a:lnTo>
                  <a:lnTo>
                    <a:pt x="1774774" y="332511"/>
                  </a:lnTo>
                  <a:lnTo>
                    <a:pt x="1774774" y="228600"/>
                  </a:lnTo>
                  <a:close/>
                </a:path>
                <a:path w="4169409" h="332739">
                  <a:moveTo>
                    <a:pt x="2572791" y="157937"/>
                  </a:moveTo>
                  <a:lnTo>
                    <a:pt x="2394064" y="157937"/>
                  </a:lnTo>
                  <a:lnTo>
                    <a:pt x="2394064" y="332511"/>
                  </a:lnTo>
                  <a:lnTo>
                    <a:pt x="2572791" y="332511"/>
                  </a:lnTo>
                  <a:lnTo>
                    <a:pt x="2572791" y="157937"/>
                  </a:lnTo>
                  <a:close/>
                </a:path>
                <a:path w="4169409" h="332739">
                  <a:moveTo>
                    <a:pt x="4168838" y="0"/>
                  </a:moveTo>
                  <a:lnTo>
                    <a:pt x="3990111" y="0"/>
                  </a:lnTo>
                  <a:lnTo>
                    <a:pt x="3990111" y="332511"/>
                  </a:lnTo>
                  <a:lnTo>
                    <a:pt x="4168838" y="332511"/>
                  </a:lnTo>
                  <a:lnTo>
                    <a:pt x="4168838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107514" y="4701832"/>
              <a:ext cx="7187565" cy="0"/>
            </a:xfrm>
            <a:custGeom>
              <a:avLst/>
              <a:gdLst/>
              <a:ahLst/>
              <a:cxnLst/>
              <a:rect l="l" t="t" r="r" b="b"/>
              <a:pathLst>
                <a:path w="7187565">
                  <a:moveTo>
                    <a:pt x="0" y="0"/>
                  </a:moveTo>
                  <a:lnTo>
                    <a:pt x="7187274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107282" y="2024599"/>
              <a:ext cx="7186930" cy="445134"/>
            </a:xfrm>
            <a:custGeom>
              <a:avLst/>
              <a:gdLst/>
              <a:ahLst/>
              <a:cxnLst/>
              <a:rect l="l" t="t" r="r" b="b"/>
              <a:pathLst>
                <a:path w="7186930" h="445135">
                  <a:moveTo>
                    <a:pt x="0" y="444731"/>
                  </a:moveTo>
                  <a:lnTo>
                    <a:pt x="7186356" y="444731"/>
                  </a:lnTo>
                </a:path>
                <a:path w="7186930" h="445135">
                  <a:moveTo>
                    <a:pt x="0" y="0"/>
                  </a:moveTo>
                  <a:lnTo>
                    <a:pt x="7186356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/>
          <p:nvPr/>
        </p:nvSpPr>
        <p:spPr>
          <a:xfrm>
            <a:off x="2709951" y="3807678"/>
            <a:ext cx="391160" cy="0"/>
          </a:xfrm>
          <a:custGeom>
            <a:avLst/>
            <a:gdLst/>
            <a:ahLst/>
            <a:cxnLst/>
            <a:rect l="l" t="t" r="r" b="b"/>
            <a:pathLst>
              <a:path w="391160">
                <a:moveTo>
                  <a:pt x="0" y="0"/>
                </a:moveTo>
                <a:lnTo>
                  <a:pt x="390690" y="0"/>
                </a:lnTo>
              </a:path>
            </a:pathLst>
          </a:custGeom>
          <a:ln w="9525">
            <a:solidFill>
              <a:srgbClr val="E9E9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094582" y="3578148"/>
            <a:ext cx="61595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u="sng" dirty="0">
                <a:solidFill>
                  <a:srgbClr val="717171"/>
                </a:solidFill>
                <a:uFill>
                  <a:solidFill>
                    <a:srgbClr val="E9E9E9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spc="-50" dirty="0">
                <a:solidFill>
                  <a:srgbClr val="717171"/>
                </a:solidFill>
                <a:uFill>
                  <a:solidFill>
                    <a:srgbClr val="E9E9E9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200" u="sng" spc="-5" dirty="0">
                <a:solidFill>
                  <a:srgbClr val="717171"/>
                </a:solidFill>
                <a:uFill>
                  <a:solidFill>
                    <a:srgbClr val="E9E9E9"/>
                  </a:solidFill>
                </a:uFill>
                <a:latin typeface="Carlito"/>
                <a:cs typeface="Carlito"/>
              </a:rPr>
              <a:t>185.5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976314" y="3410356"/>
            <a:ext cx="43116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717171"/>
                </a:solidFill>
                <a:latin typeface="Carlito"/>
                <a:cs typeface="Carlito"/>
              </a:rPr>
              <a:t>223</a:t>
            </a:r>
            <a:r>
              <a:rPr sz="1200" dirty="0">
                <a:solidFill>
                  <a:srgbClr val="717171"/>
                </a:solidFill>
                <a:latin typeface="Carlito"/>
                <a:cs typeface="Carlito"/>
              </a:rPr>
              <a:t>.1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775487" y="2426830"/>
            <a:ext cx="43116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717171"/>
                </a:solidFill>
                <a:latin typeface="Carlito"/>
                <a:cs typeface="Carlito"/>
              </a:rPr>
              <a:t>443</a:t>
            </a:r>
            <a:r>
              <a:rPr sz="1200" dirty="0">
                <a:solidFill>
                  <a:srgbClr val="717171"/>
                </a:solidFill>
                <a:latin typeface="Carlito"/>
                <a:cs typeface="Carlito"/>
              </a:rPr>
              <a:t>.5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618550" y="4252417"/>
            <a:ext cx="34099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717171"/>
                </a:solidFill>
                <a:latin typeface="Carlito"/>
                <a:cs typeface="Calibri" pitchFamily="34" charset="0"/>
              </a:rPr>
              <a:t>34</a:t>
            </a:r>
            <a:r>
              <a:rPr sz="1200" dirty="0">
                <a:solidFill>
                  <a:srgbClr val="717171"/>
                </a:solidFill>
                <a:latin typeface="Carlito"/>
                <a:cs typeface="Calibri" pitchFamily="34" charset="0"/>
              </a:rPr>
              <a:t>.4</a:t>
            </a:r>
            <a:endParaRPr sz="1200" dirty="0">
              <a:latin typeface="Carlito"/>
              <a:cs typeface="Calibri" pitchFamily="34" charset="0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346700" y="4387850"/>
            <a:ext cx="34099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717171"/>
                </a:solidFill>
                <a:latin typeface="Carlito"/>
                <a:cs typeface="Carlito"/>
              </a:rPr>
              <a:t>20</a:t>
            </a:r>
            <a:r>
              <a:rPr sz="1200" dirty="0">
                <a:solidFill>
                  <a:srgbClr val="717171"/>
                </a:solidFill>
                <a:latin typeface="Carlito"/>
                <a:cs typeface="Carlito"/>
              </a:rPr>
              <a:t>.4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014303" y="4232782"/>
            <a:ext cx="34099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717171"/>
                </a:solidFill>
                <a:latin typeface="Carlito"/>
                <a:cs typeface="Carlito"/>
              </a:rPr>
              <a:t>38</a:t>
            </a:r>
            <a:r>
              <a:rPr sz="1200" dirty="0">
                <a:solidFill>
                  <a:srgbClr val="717171"/>
                </a:solidFill>
                <a:latin typeface="Carlito"/>
                <a:cs typeface="Carlito"/>
              </a:rPr>
              <a:t>.8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767834" y="3765562"/>
            <a:ext cx="34099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717171"/>
                </a:solidFill>
                <a:latin typeface="Carlito"/>
                <a:cs typeface="Carlito"/>
              </a:rPr>
              <a:t>143.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121536" y="3840924"/>
            <a:ext cx="179070" cy="860425"/>
          </a:xfrm>
          <a:prstGeom prst="rect">
            <a:avLst/>
          </a:prstGeom>
          <a:solidFill>
            <a:srgbClr val="941100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85"/>
              </a:lnSpc>
            </a:pPr>
            <a:r>
              <a:rPr sz="1400" dirty="0">
                <a:solidFill>
                  <a:srgbClr val="717171"/>
                </a:solidFill>
                <a:latin typeface="Carlito"/>
                <a:cs typeface="Carlito"/>
              </a:rPr>
              <a:t>5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405132" y="3332060"/>
            <a:ext cx="43116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717171"/>
                </a:solidFill>
                <a:latin typeface="Carlito"/>
                <a:cs typeface="Carlito"/>
              </a:rPr>
              <a:t>240</a:t>
            </a:r>
            <a:r>
              <a:rPr sz="1200" dirty="0">
                <a:solidFill>
                  <a:srgbClr val="717171"/>
                </a:solidFill>
                <a:latin typeface="Carlito"/>
                <a:cs typeface="Carlito"/>
              </a:rPr>
              <a:t>.6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984500" y="3707930"/>
            <a:ext cx="306070" cy="260328"/>
          </a:xfrm>
          <a:prstGeom prst="rect">
            <a:avLst/>
          </a:prstGeom>
          <a:solidFill>
            <a:srgbClr val="6095C9"/>
          </a:solidFill>
        </p:spPr>
        <p:txBody>
          <a:bodyPr vert="horz" wrap="square" lIns="0" tIns="74930" rIns="0" bIns="0" rtlCol="0">
            <a:spAutoFit/>
          </a:bodyPr>
          <a:lstStyle/>
          <a:p>
            <a:pPr marL="115570">
              <a:lnSpc>
                <a:spcPct val="100000"/>
              </a:lnSpc>
              <a:spcBef>
                <a:spcPts val="590"/>
              </a:spcBef>
            </a:pPr>
            <a:r>
              <a:rPr sz="1200" spc="-5" dirty="0">
                <a:solidFill>
                  <a:srgbClr val="717171"/>
                </a:solidFill>
                <a:latin typeface="Carlito"/>
                <a:cs typeface="Carlito"/>
              </a:rPr>
              <a:t>14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431540" y="3770579"/>
            <a:ext cx="61976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6839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717171"/>
                </a:solidFill>
                <a:latin typeface="Carlito"/>
                <a:cs typeface="Carlito"/>
              </a:rPr>
              <a:t>2.4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002881" y="2254503"/>
            <a:ext cx="43116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717171"/>
                </a:solidFill>
                <a:latin typeface="Carlito"/>
                <a:cs typeface="Carlito"/>
              </a:rPr>
              <a:t>482</a:t>
            </a:r>
            <a:r>
              <a:rPr sz="1200" dirty="0">
                <a:solidFill>
                  <a:srgbClr val="717171"/>
                </a:solidFill>
                <a:latin typeface="Carlito"/>
                <a:cs typeface="Carlito"/>
              </a:rPr>
              <a:t>.1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845944" y="4127677"/>
            <a:ext cx="34099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717171"/>
                </a:solidFill>
                <a:latin typeface="Carlito"/>
                <a:cs typeface="Carlito"/>
              </a:rPr>
              <a:t>62</a:t>
            </a:r>
            <a:r>
              <a:rPr sz="1200" dirty="0">
                <a:solidFill>
                  <a:srgbClr val="717171"/>
                </a:solidFill>
                <a:latin typeface="Carlito"/>
                <a:cs typeface="Carlito"/>
              </a:rPr>
              <a:t>.4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644532" y="4227880"/>
            <a:ext cx="34099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717171"/>
                </a:solidFill>
                <a:latin typeface="Carlito"/>
                <a:cs typeface="Carlito"/>
              </a:rPr>
              <a:t>39</a:t>
            </a:r>
            <a:r>
              <a:rPr sz="1200" dirty="0">
                <a:solidFill>
                  <a:srgbClr val="717171"/>
                </a:solidFill>
                <a:latin typeface="Carlito"/>
                <a:cs typeface="Carlito"/>
              </a:rPr>
              <a:t>.9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190315" y="4301058"/>
            <a:ext cx="61912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200" spc="-90" smtClean="0">
                <a:solidFill>
                  <a:srgbClr val="717171"/>
                </a:solidFill>
                <a:latin typeface="Carlito"/>
                <a:cs typeface="Carlito"/>
              </a:rPr>
              <a:t>23.5</a:t>
            </a:r>
            <a:r>
              <a:rPr lang="en-US" sz="1200" spc="-90" smtClean="0">
                <a:solidFill>
                  <a:srgbClr val="717171"/>
                </a:solidFill>
                <a:latin typeface="Carlito"/>
                <a:cs typeface="Carlito"/>
              </a:rPr>
              <a:t> </a:t>
            </a:r>
            <a:r>
              <a:rPr lang="en-US" sz="1200" spc="-90" smtClean="0">
                <a:solidFill>
                  <a:srgbClr val="717171"/>
                </a:solidFill>
                <a:latin typeface="Carlito"/>
                <a:cs typeface="Carlito"/>
              </a:rPr>
              <a:t>19,3</a:t>
            </a:r>
            <a:endParaRPr sz="1200" baseline="-5952" dirty="0">
              <a:latin typeface="Carlito"/>
              <a:cs typeface="Carlito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241709" y="4107446"/>
            <a:ext cx="34099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717171"/>
                </a:solidFill>
                <a:latin typeface="Carlito"/>
                <a:cs typeface="Carlito"/>
              </a:rPr>
              <a:t>66</a:t>
            </a:r>
            <a:r>
              <a:rPr sz="1200" dirty="0">
                <a:solidFill>
                  <a:srgbClr val="717171"/>
                </a:solidFill>
                <a:latin typeface="Carlito"/>
                <a:cs typeface="Carlito"/>
              </a:rPr>
              <a:t>.9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293298" y="3544227"/>
            <a:ext cx="501332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14115" algn="l"/>
                <a:tab pos="4999990" algn="l"/>
              </a:tabLst>
            </a:pPr>
            <a:r>
              <a:rPr sz="1400" u="sng" dirty="0">
                <a:solidFill>
                  <a:srgbClr val="717171"/>
                </a:solidFill>
                <a:uFill>
                  <a:solidFill>
                    <a:srgbClr val="E9E9E9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400" u="sng" spc="-5" dirty="0">
                <a:solidFill>
                  <a:srgbClr val="717171"/>
                </a:solidFill>
                <a:uFill>
                  <a:solidFill>
                    <a:srgbClr val="E9E9E9"/>
                  </a:solidFill>
                </a:uFill>
                <a:latin typeface="Carlito"/>
                <a:cs typeface="Carlito"/>
              </a:rPr>
              <a:t>193.1	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611481" y="3924325"/>
            <a:ext cx="695325" cy="386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4945">
              <a:lnSpc>
                <a:spcPts val="1420"/>
              </a:lnSpc>
              <a:spcBef>
                <a:spcPts val="100"/>
              </a:spcBef>
            </a:pPr>
            <a:r>
              <a:rPr sz="1400" spc="-5" dirty="0">
                <a:solidFill>
                  <a:srgbClr val="717171"/>
                </a:solidFill>
                <a:latin typeface="Carlito"/>
                <a:cs typeface="Carlito"/>
              </a:rPr>
              <a:t>107.9</a:t>
            </a:r>
            <a:endParaRPr sz="1400">
              <a:latin typeface="Carlito"/>
              <a:cs typeface="Carlito"/>
            </a:endParaRPr>
          </a:p>
          <a:p>
            <a:pPr marL="12700">
              <a:lnSpc>
                <a:spcPts val="1420"/>
              </a:lnSpc>
              <a:tabLst>
                <a:tab pos="486409" algn="l"/>
                <a:tab pos="681990" algn="l"/>
              </a:tabLst>
            </a:pPr>
            <a:r>
              <a:rPr sz="1400" spc="-5" dirty="0">
                <a:solidFill>
                  <a:srgbClr val="717171"/>
                </a:solidFill>
                <a:latin typeface="Carlito"/>
                <a:cs typeface="Carlito"/>
              </a:rPr>
              <a:t>74.9	</a:t>
            </a:r>
            <a:r>
              <a:rPr sz="1400" u="sng" spc="-5" dirty="0">
                <a:solidFill>
                  <a:srgbClr val="717171"/>
                </a:solidFill>
                <a:uFill>
                  <a:solidFill>
                    <a:srgbClr val="E9E9E9"/>
                  </a:solidFill>
                </a:uFill>
                <a:latin typeface="Times New Roman"/>
                <a:cs typeface="Times New Roman"/>
              </a:rPr>
              <a:t> 	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839772" y="4582464"/>
            <a:ext cx="11557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848484"/>
                </a:solidFill>
                <a:latin typeface="Carlito"/>
                <a:cs typeface="Carlito"/>
              </a:rPr>
              <a:t>0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659547" y="4136212"/>
            <a:ext cx="29591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48484"/>
                </a:solidFill>
                <a:latin typeface="Carlito"/>
                <a:cs typeface="Carlito"/>
              </a:rPr>
              <a:t>100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659547" y="3689972"/>
            <a:ext cx="29591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48484"/>
                </a:solidFill>
                <a:latin typeface="Carlito"/>
                <a:cs typeface="Carlito"/>
              </a:rPr>
              <a:t>200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659547" y="3243719"/>
            <a:ext cx="29591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48484"/>
                </a:solidFill>
                <a:latin typeface="Carlito"/>
                <a:cs typeface="Carlito"/>
              </a:rPr>
              <a:t>300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659547" y="2797479"/>
            <a:ext cx="29591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48484"/>
                </a:solidFill>
                <a:latin typeface="Carlito"/>
                <a:cs typeface="Carlito"/>
              </a:rPr>
              <a:t>400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659547" y="2351227"/>
            <a:ext cx="29591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48484"/>
                </a:solidFill>
                <a:latin typeface="Carlito"/>
                <a:cs typeface="Carlito"/>
              </a:rPr>
              <a:t>500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659547" y="1904987"/>
            <a:ext cx="29591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48484"/>
                </a:solidFill>
                <a:latin typeface="Carlito"/>
                <a:cs typeface="Carlito"/>
              </a:rPr>
              <a:t>600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441017" y="4801996"/>
            <a:ext cx="12890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848484"/>
                </a:solidFill>
                <a:latin typeface="Carlito"/>
                <a:cs typeface="Carlito"/>
              </a:rPr>
              <a:t>A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244326" y="4801996"/>
            <a:ext cx="12255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848484"/>
                </a:solidFill>
                <a:latin typeface="Carlito"/>
                <a:cs typeface="Carlito"/>
              </a:rPr>
              <a:t>B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043870" y="4801996"/>
            <a:ext cx="12065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848484"/>
                </a:solidFill>
                <a:latin typeface="Carlito"/>
                <a:cs typeface="Carlito"/>
              </a:rPr>
              <a:t>C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833777" y="4801996"/>
            <a:ext cx="13779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848484"/>
                </a:solidFill>
                <a:latin typeface="Carlito"/>
                <a:cs typeface="Carlito"/>
              </a:rPr>
              <a:t>G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048516" y="4757546"/>
            <a:ext cx="1305560" cy="755335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50"/>
              </a:spcBef>
            </a:pPr>
            <a:r>
              <a:rPr sz="1400" dirty="0">
                <a:solidFill>
                  <a:srgbClr val="848484"/>
                </a:solidFill>
                <a:latin typeface="Carlito"/>
                <a:cs typeface="Carlito"/>
              </a:rPr>
              <a:t>H</a:t>
            </a:r>
            <a:endParaRPr sz="1400" dirty="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350"/>
              </a:spcBef>
            </a:pPr>
            <a:r>
              <a:rPr lang="en-US" sz="1400" dirty="0" smtClean="0">
                <a:solidFill>
                  <a:srgbClr val="848484"/>
                </a:solidFill>
                <a:latin typeface="Carlito"/>
                <a:cs typeface="Carlito"/>
              </a:rPr>
              <a:t>Main </a:t>
            </a:r>
            <a:r>
              <a:rPr sz="1400" dirty="0" err="1" smtClean="0">
                <a:solidFill>
                  <a:srgbClr val="848484"/>
                </a:solidFill>
                <a:latin typeface="Carlito"/>
                <a:cs typeface="Carlito"/>
              </a:rPr>
              <a:t>ATC</a:t>
            </a:r>
            <a:r>
              <a:rPr lang="en-US" sz="1400" dirty="0" smtClean="0">
                <a:solidFill>
                  <a:srgbClr val="848484"/>
                </a:solidFill>
                <a:latin typeface="Carlito"/>
                <a:cs typeface="Carlito"/>
              </a:rPr>
              <a:t> cluster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461601" y="4801996"/>
            <a:ext cx="8255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848484"/>
                </a:solidFill>
                <a:latin typeface="Carlito"/>
                <a:cs typeface="Carlito"/>
              </a:rPr>
              <a:t>J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209605" y="4801996"/>
            <a:ext cx="17780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848484"/>
                </a:solidFill>
                <a:latin typeface="Carlito"/>
                <a:cs typeface="Carlito"/>
              </a:rPr>
              <a:t>M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8026816" y="4801996"/>
            <a:ext cx="14033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848484"/>
                </a:solidFill>
                <a:latin typeface="Carlito"/>
                <a:cs typeface="Carlito"/>
              </a:rPr>
              <a:t>N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8834521" y="4801996"/>
            <a:ext cx="12255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848484"/>
                </a:solidFill>
                <a:latin typeface="Carlito"/>
                <a:cs typeface="Carlito"/>
              </a:rPr>
              <a:t>R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294130" y="2052941"/>
            <a:ext cx="215444" cy="267970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400" spc="-5" dirty="0" err="1">
                <a:solidFill>
                  <a:srgbClr val="848484"/>
                </a:solidFill>
                <a:latin typeface="Carlito"/>
                <a:cs typeface="Carlito"/>
              </a:rPr>
              <a:t>DDD</a:t>
            </a:r>
            <a:r>
              <a:rPr sz="1400" spc="-5" dirty="0">
                <a:solidFill>
                  <a:srgbClr val="848484"/>
                </a:solidFill>
                <a:latin typeface="Carlito"/>
                <a:cs typeface="Carlito"/>
              </a:rPr>
              <a:t> </a:t>
            </a:r>
            <a:r>
              <a:rPr lang="en-US" sz="1400" spc="-5" dirty="0" smtClean="0">
                <a:solidFill>
                  <a:srgbClr val="848484"/>
                </a:solidFill>
                <a:latin typeface="Carlito"/>
                <a:cs typeface="Carlito"/>
              </a:rPr>
              <a:t>per </a:t>
            </a:r>
            <a:r>
              <a:rPr sz="1400" spc="-5" dirty="0" smtClean="0">
                <a:solidFill>
                  <a:srgbClr val="848484"/>
                </a:solidFill>
                <a:latin typeface="Carlito"/>
                <a:cs typeface="Carlito"/>
              </a:rPr>
              <a:t>1000</a:t>
            </a:r>
            <a:r>
              <a:rPr lang="en-US" sz="1400" spc="-5" dirty="0" smtClean="0">
                <a:solidFill>
                  <a:srgbClr val="848484"/>
                </a:solidFill>
                <a:latin typeface="Carlito"/>
                <a:cs typeface="Carlito"/>
              </a:rPr>
              <a:t> habitants per day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3230930" y="5579402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97637" y="0"/>
                </a:moveTo>
                <a:lnTo>
                  <a:pt x="0" y="0"/>
                </a:lnTo>
                <a:lnTo>
                  <a:pt x="0" y="97637"/>
                </a:lnTo>
                <a:lnTo>
                  <a:pt x="97637" y="97637"/>
                </a:lnTo>
                <a:lnTo>
                  <a:pt x="97637" y="0"/>
                </a:lnTo>
                <a:close/>
              </a:path>
            </a:pathLst>
          </a:custGeom>
          <a:solidFill>
            <a:srgbClr val="6095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244416" y="5579402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97637" y="0"/>
                </a:moveTo>
                <a:lnTo>
                  <a:pt x="0" y="0"/>
                </a:lnTo>
                <a:lnTo>
                  <a:pt x="0" y="97637"/>
                </a:lnTo>
                <a:lnTo>
                  <a:pt x="97637" y="97637"/>
                </a:lnTo>
                <a:lnTo>
                  <a:pt x="97637" y="0"/>
                </a:lnTo>
                <a:close/>
              </a:path>
            </a:pathLst>
          </a:custGeom>
          <a:solidFill>
            <a:srgbClr val="941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1309027" y="5507024"/>
            <a:ext cx="7898130" cy="13926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635" algn="ctr">
              <a:lnSpc>
                <a:spcPct val="100000"/>
              </a:lnSpc>
              <a:spcBef>
                <a:spcPts val="100"/>
              </a:spcBef>
              <a:tabLst>
                <a:tab pos="1395095" algn="l"/>
              </a:tabLst>
            </a:pPr>
            <a:r>
              <a:rPr lang="en-US" sz="1400" spc="-5" dirty="0" smtClean="0">
                <a:solidFill>
                  <a:srgbClr val="848484"/>
                </a:solidFill>
                <a:latin typeface="Carlito"/>
                <a:cs typeface="Carlito"/>
              </a:rPr>
              <a:t>      Greece</a:t>
            </a:r>
            <a:r>
              <a:rPr sz="1400" spc="-5" dirty="0">
                <a:solidFill>
                  <a:srgbClr val="848484"/>
                </a:solidFill>
                <a:latin typeface="Carlito"/>
                <a:cs typeface="Carlito"/>
              </a:rPr>
              <a:t>	</a:t>
            </a:r>
            <a:r>
              <a:rPr lang="en-US" sz="1400" spc="-5" dirty="0" smtClean="0">
                <a:solidFill>
                  <a:srgbClr val="848484"/>
                </a:solidFill>
                <a:latin typeface="Carlito"/>
                <a:cs typeface="Carlito"/>
              </a:rPr>
              <a:t>      Average of OECD European countries</a:t>
            </a:r>
            <a:endParaRPr sz="14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50" dirty="0">
              <a:latin typeface="Carlito"/>
              <a:cs typeface="Carlito"/>
            </a:endParaRPr>
          </a:p>
          <a:p>
            <a:pPr marL="175895">
              <a:lnSpc>
                <a:spcPct val="100000"/>
              </a:lnSpc>
              <a:spcBef>
                <a:spcPts val="5"/>
              </a:spcBef>
            </a:pPr>
            <a:r>
              <a:rPr lang="en-US" sz="1000" spc="-5" dirty="0" smtClean="0">
                <a:solidFill>
                  <a:srgbClr val="424242"/>
                </a:solidFill>
                <a:latin typeface="Arial"/>
                <a:cs typeface="Arial"/>
              </a:rPr>
              <a:t>Reference year</a:t>
            </a:r>
            <a:r>
              <a:rPr sz="1000" dirty="0" smtClean="0">
                <a:solidFill>
                  <a:srgbClr val="424242"/>
                </a:solidFill>
                <a:latin typeface="Arial"/>
                <a:cs typeface="Arial"/>
              </a:rPr>
              <a:t>:</a:t>
            </a:r>
            <a:r>
              <a:rPr sz="1000" spc="-10" dirty="0" smtClean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424242"/>
                </a:solidFill>
                <a:latin typeface="Arial"/>
                <a:cs typeface="Arial"/>
              </a:rPr>
              <a:t>2017</a:t>
            </a:r>
            <a:endParaRPr sz="1000" dirty="0">
              <a:latin typeface="Arial"/>
              <a:cs typeface="Arial"/>
            </a:endParaRPr>
          </a:p>
          <a:p>
            <a:pPr marL="175895" marR="5080">
              <a:lnSpc>
                <a:spcPct val="100000"/>
              </a:lnSpc>
            </a:pPr>
            <a:r>
              <a:rPr lang="en-US" sz="1000" spc="-5" dirty="0" smtClean="0">
                <a:solidFill>
                  <a:srgbClr val="424242"/>
                </a:solidFill>
                <a:latin typeface="Arial"/>
                <a:cs typeface="Arial"/>
              </a:rPr>
              <a:t>European countries of the OECD</a:t>
            </a:r>
            <a:r>
              <a:rPr sz="1000" dirty="0" smtClean="0">
                <a:solidFill>
                  <a:srgbClr val="424242"/>
                </a:solidFill>
                <a:latin typeface="Arial"/>
                <a:cs typeface="Arial"/>
              </a:rPr>
              <a:t>: </a:t>
            </a:r>
            <a:r>
              <a:rPr lang="en-US" sz="1000" spc="-5" dirty="0" smtClean="0">
                <a:solidFill>
                  <a:srgbClr val="424242"/>
                </a:solidFill>
                <a:latin typeface="Arial"/>
                <a:cs typeface="Arial"/>
              </a:rPr>
              <a:t>Greece</a:t>
            </a:r>
            <a:r>
              <a:rPr sz="1000" spc="-5" dirty="0" smtClean="0">
                <a:solidFill>
                  <a:srgbClr val="424242"/>
                </a:solidFill>
                <a:latin typeface="Arial"/>
                <a:cs typeface="Arial"/>
              </a:rPr>
              <a:t>, </a:t>
            </a:r>
            <a:r>
              <a:rPr lang="en-US" sz="1000" spc="-5" dirty="0" smtClean="0">
                <a:solidFill>
                  <a:srgbClr val="424242"/>
                </a:solidFill>
                <a:latin typeface="Arial"/>
                <a:cs typeface="Arial"/>
              </a:rPr>
              <a:t>Austria</a:t>
            </a:r>
            <a:r>
              <a:rPr sz="1000" spc="-5" dirty="0" smtClean="0">
                <a:solidFill>
                  <a:srgbClr val="424242"/>
                </a:solidFill>
                <a:latin typeface="Arial"/>
                <a:cs typeface="Arial"/>
              </a:rPr>
              <a:t>, </a:t>
            </a:r>
            <a:r>
              <a:rPr lang="en-US" sz="1000" spc="-5" dirty="0" smtClean="0">
                <a:solidFill>
                  <a:srgbClr val="424242"/>
                </a:solidFill>
                <a:latin typeface="Arial"/>
                <a:cs typeface="Arial"/>
              </a:rPr>
              <a:t>Belgium</a:t>
            </a:r>
            <a:r>
              <a:rPr sz="1000" spc="-5" dirty="0" smtClean="0">
                <a:solidFill>
                  <a:srgbClr val="424242"/>
                </a:solidFill>
                <a:latin typeface="Arial"/>
                <a:cs typeface="Arial"/>
              </a:rPr>
              <a:t>, </a:t>
            </a:r>
            <a:r>
              <a:rPr lang="en-US" sz="1000" spc="-5" dirty="0" smtClean="0">
                <a:solidFill>
                  <a:srgbClr val="424242"/>
                </a:solidFill>
                <a:latin typeface="Arial"/>
                <a:cs typeface="Arial"/>
              </a:rPr>
              <a:t>Czech </a:t>
            </a:r>
            <a:r>
              <a:rPr lang="en-US" sz="1000" spc="-5" dirty="0" smtClean="0">
                <a:solidFill>
                  <a:srgbClr val="424242"/>
                </a:solidFill>
                <a:latin typeface="Arial"/>
                <a:cs typeface="Arial"/>
              </a:rPr>
              <a:t>Republic</a:t>
            </a:r>
            <a:r>
              <a:rPr sz="1000" spc="-20" dirty="0" smtClean="0">
                <a:solidFill>
                  <a:srgbClr val="424242"/>
                </a:solidFill>
                <a:latin typeface="Arial"/>
                <a:cs typeface="Arial"/>
              </a:rPr>
              <a:t>, </a:t>
            </a:r>
            <a:r>
              <a:rPr lang="en-US" sz="1000" spc="-20" dirty="0" smtClean="0">
                <a:solidFill>
                  <a:srgbClr val="424242"/>
                </a:solidFill>
                <a:latin typeface="Arial"/>
                <a:cs typeface="Arial"/>
              </a:rPr>
              <a:t>Denmark</a:t>
            </a:r>
            <a:r>
              <a:rPr sz="1000" dirty="0" smtClean="0">
                <a:solidFill>
                  <a:srgbClr val="424242"/>
                </a:solidFill>
                <a:latin typeface="Arial"/>
                <a:cs typeface="Arial"/>
              </a:rPr>
              <a:t>, </a:t>
            </a:r>
            <a:r>
              <a:rPr lang="en-US" sz="1000" dirty="0" smtClean="0">
                <a:solidFill>
                  <a:srgbClr val="424242"/>
                </a:solidFill>
                <a:latin typeface="Arial"/>
                <a:cs typeface="Arial"/>
              </a:rPr>
              <a:t>Estonia</a:t>
            </a:r>
            <a:r>
              <a:rPr sz="1000" dirty="0" smtClean="0">
                <a:solidFill>
                  <a:srgbClr val="424242"/>
                </a:solidFill>
                <a:latin typeface="Arial"/>
                <a:cs typeface="Arial"/>
              </a:rPr>
              <a:t>, </a:t>
            </a:r>
            <a:r>
              <a:rPr lang="en-US" sz="1000" dirty="0" smtClean="0">
                <a:solidFill>
                  <a:srgbClr val="424242"/>
                </a:solidFill>
                <a:latin typeface="Arial"/>
                <a:cs typeface="Arial"/>
              </a:rPr>
              <a:t>Finland</a:t>
            </a:r>
            <a:r>
              <a:rPr sz="1000" spc="-5" dirty="0" smtClean="0">
                <a:solidFill>
                  <a:srgbClr val="424242"/>
                </a:solidFill>
                <a:latin typeface="Arial"/>
                <a:cs typeface="Arial"/>
              </a:rPr>
              <a:t>, </a:t>
            </a:r>
            <a:r>
              <a:rPr lang="en-US" sz="1000" spc="-5" dirty="0" smtClean="0">
                <a:solidFill>
                  <a:srgbClr val="424242"/>
                </a:solidFill>
                <a:latin typeface="Arial"/>
                <a:cs typeface="Arial"/>
              </a:rPr>
              <a:t>France</a:t>
            </a:r>
            <a:r>
              <a:rPr sz="1000" dirty="0" smtClean="0">
                <a:solidFill>
                  <a:srgbClr val="424242"/>
                </a:solidFill>
                <a:latin typeface="Arial"/>
                <a:cs typeface="Arial"/>
              </a:rPr>
              <a:t>, </a:t>
            </a:r>
            <a:r>
              <a:rPr lang="en-US" sz="1000" dirty="0" smtClean="0">
                <a:solidFill>
                  <a:srgbClr val="424242"/>
                </a:solidFill>
                <a:latin typeface="Arial"/>
                <a:cs typeface="Arial"/>
              </a:rPr>
              <a:t>Germany</a:t>
            </a:r>
            <a:r>
              <a:rPr sz="1000" dirty="0" smtClean="0">
                <a:solidFill>
                  <a:srgbClr val="424242"/>
                </a:solidFill>
                <a:latin typeface="Arial"/>
                <a:cs typeface="Arial"/>
              </a:rPr>
              <a:t>, </a:t>
            </a:r>
            <a:r>
              <a:rPr lang="en-US" sz="1000" dirty="0" smtClean="0">
                <a:solidFill>
                  <a:srgbClr val="424242"/>
                </a:solidFill>
                <a:latin typeface="Arial"/>
                <a:cs typeface="Arial"/>
              </a:rPr>
              <a:t>Hungary</a:t>
            </a:r>
            <a:r>
              <a:rPr sz="1000" dirty="0" smtClean="0">
                <a:solidFill>
                  <a:srgbClr val="424242"/>
                </a:solidFill>
                <a:latin typeface="Arial"/>
                <a:cs typeface="Arial"/>
              </a:rPr>
              <a:t>, </a:t>
            </a:r>
            <a:r>
              <a:rPr lang="en-US" sz="1000" spc="-5" dirty="0" smtClean="0">
                <a:solidFill>
                  <a:srgbClr val="424242"/>
                </a:solidFill>
                <a:latin typeface="Arial"/>
                <a:cs typeface="Arial"/>
              </a:rPr>
              <a:t>Iceland</a:t>
            </a:r>
            <a:r>
              <a:rPr sz="1000" spc="-5" dirty="0" smtClean="0">
                <a:solidFill>
                  <a:srgbClr val="424242"/>
                </a:solidFill>
                <a:latin typeface="Arial"/>
                <a:cs typeface="Arial"/>
              </a:rPr>
              <a:t>, </a:t>
            </a:r>
            <a:r>
              <a:rPr lang="en-US" sz="1000" spc="-5" dirty="0" smtClean="0">
                <a:solidFill>
                  <a:srgbClr val="424242"/>
                </a:solidFill>
                <a:latin typeface="Arial"/>
                <a:cs typeface="Arial"/>
              </a:rPr>
              <a:t>Italy</a:t>
            </a:r>
            <a:r>
              <a:rPr sz="1000" spc="-5" dirty="0" smtClean="0">
                <a:solidFill>
                  <a:srgbClr val="424242"/>
                </a:solidFill>
                <a:latin typeface="Arial"/>
                <a:cs typeface="Arial"/>
              </a:rPr>
              <a:t>,  </a:t>
            </a:r>
            <a:r>
              <a:rPr lang="en-US" sz="1000" spc="-5" dirty="0" smtClean="0">
                <a:solidFill>
                  <a:srgbClr val="424242"/>
                </a:solidFill>
                <a:latin typeface="Arial"/>
                <a:cs typeface="Arial"/>
              </a:rPr>
              <a:t>Latvia</a:t>
            </a:r>
            <a:r>
              <a:rPr sz="1000" spc="-5" dirty="0" smtClean="0">
                <a:solidFill>
                  <a:srgbClr val="424242"/>
                </a:solidFill>
                <a:latin typeface="Arial"/>
                <a:cs typeface="Arial"/>
              </a:rPr>
              <a:t>, </a:t>
            </a:r>
            <a:r>
              <a:rPr lang="en-US" sz="1000" spc="-5" dirty="0" smtClean="0">
                <a:solidFill>
                  <a:srgbClr val="424242"/>
                </a:solidFill>
                <a:latin typeface="Arial"/>
                <a:cs typeface="Arial"/>
              </a:rPr>
              <a:t>Lithuania</a:t>
            </a:r>
            <a:r>
              <a:rPr sz="1000" dirty="0" smtClean="0">
                <a:solidFill>
                  <a:srgbClr val="424242"/>
                </a:solidFill>
                <a:latin typeface="Arial"/>
                <a:cs typeface="Arial"/>
              </a:rPr>
              <a:t>, </a:t>
            </a:r>
            <a:r>
              <a:rPr lang="en-US" sz="1000" dirty="0" smtClean="0">
                <a:solidFill>
                  <a:srgbClr val="424242"/>
                </a:solidFill>
                <a:latin typeface="Arial"/>
                <a:cs typeface="Arial"/>
              </a:rPr>
              <a:t>Luxemburg</a:t>
            </a:r>
            <a:r>
              <a:rPr sz="1000" dirty="0" smtClean="0">
                <a:solidFill>
                  <a:srgbClr val="424242"/>
                </a:solidFill>
                <a:latin typeface="Arial"/>
                <a:cs typeface="Arial"/>
              </a:rPr>
              <a:t>, </a:t>
            </a:r>
            <a:r>
              <a:rPr lang="en-US" sz="1000" dirty="0" smtClean="0">
                <a:solidFill>
                  <a:srgbClr val="424242"/>
                </a:solidFill>
                <a:latin typeface="Arial"/>
                <a:cs typeface="Arial"/>
              </a:rPr>
              <a:t>The </a:t>
            </a:r>
            <a:r>
              <a:rPr lang="en-US" sz="1000" dirty="0" smtClean="0">
                <a:solidFill>
                  <a:srgbClr val="424242"/>
                </a:solidFill>
                <a:latin typeface="Arial"/>
                <a:cs typeface="Arial"/>
              </a:rPr>
              <a:t>Netherlands</a:t>
            </a:r>
            <a:r>
              <a:rPr sz="1000" spc="-5" dirty="0" smtClean="0">
                <a:solidFill>
                  <a:srgbClr val="424242"/>
                </a:solidFill>
                <a:latin typeface="Arial"/>
                <a:cs typeface="Arial"/>
              </a:rPr>
              <a:t>, </a:t>
            </a:r>
            <a:r>
              <a:rPr lang="en-US" sz="1000" spc="-5" dirty="0" smtClean="0">
                <a:solidFill>
                  <a:srgbClr val="424242"/>
                </a:solidFill>
                <a:latin typeface="Arial"/>
                <a:cs typeface="Arial"/>
              </a:rPr>
              <a:t>Norway</a:t>
            </a:r>
            <a:r>
              <a:rPr sz="1000" dirty="0" smtClean="0">
                <a:solidFill>
                  <a:srgbClr val="424242"/>
                </a:solidFill>
                <a:latin typeface="Arial"/>
                <a:cs typeface="Arial"/>
              </a:rPr>
              <a:t>, </a:t>
            </a:r>
            <a:r>
              <a:rPr lang="en-US" sz="1000" dirty="0" smtClean="0">
                <a:solidFill>
                  <a:srgbClr val="424242"/>
                </a:solidFill>
                <a:latin typeface="Arial"/>
                <a:cs typeface="Arial"/>
              </a:rPr>
              <a:t>Portugal</a:t>
            </a:r>
            <a:r>
              <a:rPr sz="1000" spc="-5" dirty="0" smtClean="0">
                <a:solidFill>
                  <a:srgbClr val="424242"/>
                </a:solidFill>
                <a:latin typeface="Arial"/>
                <a:cs typeface="Arial"/>
              </a:rPr>
              <a:t>, </a:t>
            </a:r>
            <a:r>
              <a:rPr lang="en-US" sz="1000" spc="-5" dirty="0" smtClean="0">
                <a:solidFill>
                  <a:srgbClr val="424242"/>
                </a:solidFill>
                <a:latin typeface="Arial"/>
                <a:cs typeface="Arial"/>
              </a:rPr>
              <a:t>Slovakia</a:t>
            </a:r>
            <a:r>
              <a:rPr sz="1000" spc="-5" dirty="0" smtClean="0">
                <a:solidFill>
                  <a:srgbClr val="424242"/>
                </a:solidFill>
                <a:latin typeface="Arial"/>
                <a:cs typeface="Arial"/>
              </a:rPr>
              <a:t>, </a:t>
            </a:r>
            <a:r>
              <a:rPr lang="en-US" sz="1000" spc="-5" dirty="0" smtClean="0">
                <a:solidFill>
                  <a:srgbClr val="424242"/>
                </a:solidFill>
                <a:latin typeface="Arial"/>
                <a:cs typeface="Arial"/>
              </a:rPr>
              <a:t>Slovenia</a:t>
            </a:r>
            <a:r>
              <a:rPr sz="1000" spc="-5" dirty="0" smtClean="0">
                <a:solidFill>
                  <a:srgbClr val="424242"/>
                </a:solidFill>
                <a:latin typeface="Arial"/>
                <a:cs typeface="Arial"/>
              </a:rPr>
              <a:t>, </a:t>
            </a:r>
            <a:r>
              <a:rPr lang="en-US" sz="1000" spc="-5" dirty="0" smtClean="0">
                <a:solidFill>
                  <a:srgbClr val="424242"/>
                </a:solidFill>
                <a:latin typeface="Arial"/>
                <a:cs typeface="Arial"/>
              </a:rPr>
              <a:t>Spain</a:t>
            </a:r>
            <a:r>
              <a:rPr sz="1000" spc="-5" dirty="0" smtClean="0">
                <a:solidFill>
                  <a:srgbClr val="424242"/>
                </a:solidFill>
                <a:latin typeface="Arial"/>
                <a:cs typeface="Arial"/>
              </a:rPr>
              <a:t>, </a:t>
            </a:r>
            <a:r>
              <a:rPr lang="en-US" sz="1000" spc="-5" dirty="0" smtClean="0">
                <a:solidFill>
                  <a:srgbClr val="424242"/>
                </a:solidFill>
                <a:latin typeface="Arial"/>
                <a:cs typeface="Arial"/>
              </a:rPr>
              <a:t>Sweden and United Kingdom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1000" dirty="0">
                <a:solidFill>
                  <a:srgbClr val="424242"/>
                </a:solidFill>
                <a:latin typeface="Carlito"/>
                <a:cs typeface="Carlito"/>
              </a:rPr>
              <a:t>Source: OECD Stat and own calculations</a:t>
            </a:r>
            <a:endParaRPr lang="en-US" sz="1000" dirty="0">
              <a:latin typeface="Carlito"/>
              <a:cs typeface="Carlito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6932586" y="1911235"/>
            <a:ext cx="2324100" cy="1206500"/>
          </a:xfrm>
          <a:custGeom>
            <a:avLst/>
            <a:gdLst/>
            <a:ahLst/>
            <a:cxnLst/>
            <a:rect l="l" t="t" r="r" b="b"/>
            <a:pathLst>
              <a:path w="2324100" h="1206500">
                <a:moveTo>
                  <a:pt x="0" y="0"/>
                </a:moveTo>
                <a:lnTo>
                  <a:pt x="2324098" y="0"/>
                </a:lnTo>
                <a:lnTo>
                  <a:pt x="2324098" y="1206499"/>
                </a:lnTo>
                <a:lnTo>
                  <a:pt x="0" y="1206499"/>
                </a:lnTo>
                <a:lnTo>
                  <a:pt x="0" y="0"/>
                </a:lnTo>
                <a:close/>
              </a:path>
            </a:pathLst>
          </a:custGeom>
          <a:ln w="15874">
            <a:solidFill>
              <a:srgbClr val="941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6940524" y="1892185"/>
            <a:ext cx="2308225" cy="510396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83185" marR="173990">
              <a:lnSpc>
                <a:spcPts val="1900"/>
              </a:lnSpc>
              <a:spcBef>
                <a:spcPts val="180"/>
              </a:spcBef>
            </a:pPr>
            <a:r>
              <a:rPr lang="en-US" sz="1200" spc="-5" dirty="0" smtClean="0">
                <a:solidFill>
                  <a:srgbClr val="424242"/>
                </a:solidFill>
                <a:latin typeface="Carlito"/>
                <a:cs typeface="Carlito"/>
              </a:rPr>
              <a:t>Greece presents the higher consumption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940524" y="2374785"/>
            <a:ext cx="2308225" cy="754053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83185" marR="117475">
              <a:lnSpc>
                <a:spcPts val="1900"/>
              </a:lnSpc>
              <a:spcBef>
                <a:spcPts val="180"/>
              </a:spcBef>
            </a:pPr>
            <a:r>
              <a:rPr lang="en-US" sz="1200" spc="-5" dirty="0" smtClean="0">
                <a:solidFill>
                  <a:srgbClr val="424242"/>
                </a:solidFill>
                <a:latin typeface="Carlito"/>
                <a:cs typeface="Carlito"/>
              </a:rPr>
              <a:t>In the main clusters </a:t>
            </a:r>
            <a:r>
              <a:rPr sz="1200" dirty="0" err="1" smtClean="0">
                <a:solidFill>
                  <a:srgbClr val="424242"/>
                </a:solidFill>
                <a:latin typeface="Carlito"/>
                <a:cs typeface="Carlito"/>
              </a:rPr>
              <a:t>ATC</a:t>
            </a:r>
            <a:r>
              <a:rPr sz="1200" spc="-65" dirty="0" smtClean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sz="1200" dirty="0" smtClean="0">
                <a:solidFill>
                  <a:srgbClr val="424242"/>
                </a:solidFill>
                <a:latin typeface="Carlito"/>
                <a:cs typeface="Carlito"/>
              </a:rPr>
              <a:t>B </a:t>
            </a:r>
            <a:r>
              <a:rPr sz="1200">
                <a:solidFill>
                  <a:srgbClr val="424242"/>
                </a:solidFill>
                <a:latin typeface="Carlito"/>
                <a:cs typeface="Carlito"/>
              </a:rPr>
              <a:t>&amp; </a:t>
            </a:r>
            <a:r>
              <a:rPr sz="1200" smtClean="0">
                <a:solidFill>
                  <a:srgbClr val="424242"/>
                </a:solidFill>
                <a:latin typeface="Carlito"/>
                <a:cs typeface="Carlito"/>
              </a:rPr>
              <a:t>J, </a:t>
            </a:r>
            <a:r>
              <a:rPr lang="en-US" sz="1200" dirty="0" smtClean="0">
                <a:solidFill>
                  <a:srgbClr val="424242"/>
                </a:solidFill>
                <a:latin typeface="Carlito"/>
                <a:cs typeface="Carlito"/>
              </a:rPr>
              <a:t>while it presents the lower in all other clusters</a:t>
            </a:r>
            <a:endParaRPr sz="12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03438" y="7032850"/>
            <a:ext cx="12763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dirty="0">
                <a:solidFill>
                  <a:srgbClr val="A6A6A6"/>
                </a:solidFill>
                <a:latin typeface="Arial"/>
                <a:cs typeface="Arial"/>
              </a:rPr>
              <a:t>16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93171" y="6714818"/>
            <a:ext cx="1812194" cy="468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09027" y="1641957"/>
            <a:ext cx="8019415" cy="22159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2860" indent="-342900">
              <a:lnSpc>
                <a:spcPct val="100000"/>
              </a:lnSpc>
              <a:spcBef>
                <a:spcPts val="100"/>
              </a:spcBef>
              <a:buClr>
                <a:srgbClr val="8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Greece shows the higher consumption in the main </a:t>
            </a:r>
            <a:r>
              <a:rPr sz="2000" dirty="0" err="1" smtClean="0">
                <a:solidFill>
                  <a:srgbClr val="424242"/>
                </a:solidFill>
                <a:latin typeface="Carlito"/>
                <a:cs typeface="Carlito"/>
              </a:rPr>
              <a:t>ATC</a:t>
            </a:r>
            <a:r>
              <a:rPr sz="2000" dirty="0" smtClean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sz="2000" dirty="0">
                <a:solidFill>
                  <a:srgbClr val="424242"/>
                </a:solidFill>
                <a:latin typeface="Carlito"/>
                <a:cs typeface="Carlito"/>
              </a:rPr>
              <a:t>B </a:t>
            </a:r>
            <a:r>
              <a:rPr sz="2000" dirty="0" smtClean="0">
                <a:solidFill>
                  <a:srgbClr val="424242"/>
                </a:solidFill>
                <a:latin typeface="Carlito"/>
                <a:cs typeface="Carlito"/>
              </a:rPr>
              <a:t>&amp; J</a:t>
            </a:r>
            <a:r>
              <a:rPr lang="en-US" sz="2000" dirty="0" smtClean="0">
                <a:solidFill>
                  <a:srgbClr val="424242"/>
                </a:solidFill>
                <a:latin typeface="Carlito"/>
                <a:cs typeface="Carlito"/>
              </a:rPr>
              <a:t> clusters</a:t>
            </a:r>
            <a:r>
              <a:rPr lang="en-US" sz="2000" dirty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lang="en-US" sz="2000" dirty="0" smtClean="0">
                <a:solidFill>
                  <a:srgbClr val="424242"/>
                </a:solidFill>
                <a:latin typeface="Carlito"/>
                <a:cs typeface="Carlito"/>
              </a:rPr>
              <a:t>and the lower in all other clusters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.</a:t>
            </a:r>
            <a:endParaRPr sz="2000" dirty="0">
              <a:latin typeface="Carlito"/>
              <a:cs typeface="Carlito"/>
            </a:endParaRPr>
          </a:p>
          <a:p>
            <a:pPr marL="355600" marR="5080" indent="-342900">
              <a:lnSpc>
                <a:spcPct val="99200"/>
              </a:lnSpc>
              <a:spcBef>
                <a:spcPts val="500"/>
              </a:spcBef>
              <a:buClr>
                <a:srgbClr val="8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dirty="0" smtClean="0">
                <a:solidFill>
                  <a:srgbClr val="424242"/>
                </a:solidFill>
                <a:latin typeface="Carlito"/>
                <a:cs typeface="Carlito"/>
              </a:rPr>
              <a:t>The highest </a:t>
            </a:r>
            <a:r>
              <a:rPr lang="en-US" sz="2000" dirty="0" smtClean="0">
                <a:solidFill>
                  <a:srgbClr val="424242"/>
                </a:solidFill>
                <a:latin typeface="Carlito"/>
                <a:cs typeface="Carlito"/>
              </a:rPr>
              <a:t>differences are noticed in the main </a:t>
            </a:r>
            <a:r>
              <a:rPr sz="2000" dirty="0" err="1" smtClean="0">
                <a:solidFill>
                  <a:srgbClr val="424242"/>
                </a:solidFill>
                <a:latin typeface="Carlito"/>
                <a:cs typeface="Carlito"/>
              </a:rPr>
              <a:t>ATC</a:t>
            </a:r>
            <a:r>
              <a:rPr sz="2000" dirty="0" smtClean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lang="en-US" sz="2000" dirty="0" smtClean="0">
                <a:solidFill>
                  <a:srgbClr val="424242"/>
                </a:solidFill>
                <a:latin typeface="Carlito"/>
                <a:cs typeface="Carlito"/>
              </a:rPr>
              <a:t>clusters 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B-</a:t>
            </a: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blood and hematopoietic organs 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(+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56</a:t>
            </a: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.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7%), 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H-</a:t>
            </a: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hormone </a:t>
            </a: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preparations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, </a:t>
            </a: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except of genital hormones 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(-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48</a:t>
            </a: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.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9%), 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G-</a:t>
            </a: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urogenital system and sex hormones 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(-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44</a:t>
            </a: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.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8%), </a:t>
            </a:r>
            <a:r>
              <a:rPr sz="2000" dirty="0">
                <a:solidFill>
                  <a:srgbClr val="424242"/>
                </a:solidFill>
                <a:latin typeface="Carlito"/>
                <a:cs typeface="Carlito"/>
              </a:rPr>
              <a:t>M- </a:t>
            </a:r>
            <a:r>
              <a:rPr lang="en-US" sz="2000" dirty="0" err="1" smtClean="0">
                <a:solidFill>
                  <a:srgbClr val="424242"/>
                </a:solidFill>
                <a:latin typeface="Carlito"/>
                <a:cs typeface="Carlito"/>
              </a:rPr>
              <a:t>arthropathy</a:t>
            </a:r>
            <a:r>
              <a:rPr lang="en-US" sz="2000" dirty="0" smtClean="0">
                <a:solidFill>
                  <a:srgbClr val="424242"/>
                </a:solidFill>
                <a:latin typeface="Carlito"/>
                <a:cs typeface="Carlito"/>
              </a:rPr>
              <a:t> and </a:t>
            </a:r>
            <a:r>
              <a:rPr lang="en-US" sz="2000" dirty="0" err="1" smtClean="0">
                <a:solidFill>
                  <a:srgbClr val="424242"/>
                </a:solidFill>
                <a:latin typeface="Carlito"/>
                <a:cs typeface="Carlito"/>
              </a:rPr>
              <a:t>myoskeletal</a:t>
            </a:r>
            <a:r>
              <a:rPr lang="en-US" sz="2000" dirty="0" smtClean="0">
                <a:solidFill>
                  <a:srgbClr val="424242"/>
                </a:solidFill>
                <a:latin typeface="Carlito"/>
                <a:cs typeface="Carlito"/>
              </a:rPr>
              <a:t> diseases drugs 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(-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42</a:t>
            </a: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.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0</a:t>
            </a:r>
            <a:r>
              <a:rPr sz="2000" spc="-5" dirty="0">
                <a:solidFill>
                  <a:srgbClr val="424242"/>
                </a:solidFill>
                <a:latin typeface="Carlito"/>
                <a:cs typeface="Carlito"/>
              </a:rPr>
              <a:t>%) </a:t>
            </a:r>
            <a:r>
              <a:rPr lang="en-US" sz="2000" dirty="0" smtClean="0">
                <a:solidFill>
                  <a:srgbClr val="424242"/>
                </a:solidFill>
                <a:latin typeface="Carlito"/>
                <a:cs typeface="Carlito"/>
              </a:rPr>
              <a:t>and 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R-</a:t>
            </a: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 respiratory system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. </a:t>
            </a:r>
            <a:r>
              <a:rPr sz="2000" spc="-5" dirty="0">
                <a:solidFill>
                  <a:srgbClr val="424242"/>
                </a:solidFill>
                <a:latin typeface="Carlito"/>
                <a:cs typeface="Carlito"/>
              </a:rPr>
              <a:t>(-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30</a:t>
            </a: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.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5</a:t>
            </a:r>
            <a:r>
              <a:rPr sz="2000" spc="-5" dirty="0">
                <a:solidFill>
                  <a:srgbClr val="424242"/>
                </a:solidFill>
                <a:latin typeface="Carlito"/>
                <a:cs typeface="Carlito"/>
              </a:rPr>
              <a:t>%)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09027" y="5937910"/>
            <a:ext cx="7813675" cy="9391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Έτος </a:t>
            </a:r>
            <a:r>
              <a:rPr sz="1000" dirty="0">
                <a:solidFill>
                  <a:srgbClr val="424242"/>
                </a:solidFill>
                <a:latin typeface="Arial"/>
                <a:cs typeface="Arial"/>
              </a:rPr>
              <a:t>αναφοράς:</a:t>
            </a:r>
            <a:r>
              <a:rPr sz="1000" spc="-10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424242"/>
                </a:solidFill>
                <a:latin typeface="Arial"/>
                <a:cs typeface="Arial"/>
              </a:rPr>
              <a:t>2017</a:t>
            </a:r>
            <a:endParaRPr sz="1000" dirty="0">
              <a:latin typeface="Arial"/>
              <a:cs typeface="Arial"/>
            </a:endParaRPr>
          </a:p>
          <a:p>
            <a:pPr marL="91440" marR="5080">
              <a:lnSpc>
                <a:spcPct val="100000"/>
              </a:lnSpc>
            </a:pP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Ευρωπαϊκές </a:t>
            </a:r>
            <a:r>
              <a:rPr sz="1000" spc="-10" dirty="0">
                <a:solidFill>
                  <a:srgbClr val="424242"/>
                </a:solidFill>
                <a:latin typeface="Arial"/>
                <a:cs typeface="Arial"/>
              </a:rPr>
              <a:t>χώρες </a:t>
            </a: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του </a:t>
            </a:r>
            <a:r>
              <a:rPr sz="1000" dirty="0">
                <a:solidFill>
                  <a:srgbClr val="424242"/>
                </a:solidFill>
                <a:latin typeface="Arial"/>
                <a:cs typeface="Arial"/>
              </a:rPr>
              <a:t>ΟΟΣΑ: </a:t>
            </a:r>
            <a:r>
              <a:rPr sz="1000" spc="-5" dirty="0" smtClean="0">
                <a:solidFill>
                  <a:srgbClr val="424242"/>
                </a:solidFill>
                <a:latin typeface="Arial"/>
                <a:cs typeface="Arial"/>
              </a:rPr>
              <a:t>Ελλάδα, Αυστρία, Βέλγιο, </a:t>
            </a:r>
            <a:r>
              <a:rPr sz="1000" spc="-20" dirty="0" smtClean="0">
                <a:solidFill>
                  <a:srgbClr val="424242"/>
                </a:solidFill>
                <a:latin typeface="Arial"/>
                <a:cs typeface="Arial"/>
              </a:rPr>
              <a:t>Τσεχία, </a:t>
            </a:r>
            <a:r>
              <a:rPr sz="1000" dirty="0" smtClean="0">
                <a:solidFill>
                  <a:srgbClr val="424242"/>
                </a:solidFill>
                <a:latin typeface="Arial"/>
                <a:cs typeface="Arial"/>
              </a:rPr>
              <a:t>Δανία, Εσθονία, </a:t>
            </a:r>
            <a:r>
              <a:rPr sz="1000" spc="-5" dirty="0" smtClean="0">
                <a:solidFill>
                  <a:srgbClr val="424242"/>
                </a:solidFill>
                <a:latin typeface="Arial"/>
                <a:cs typeface="Arial"/>
              </a:rPr>
              <a:t>Φιλανδία, </a:t>
            </a:r>
            <a:r>
              <a:rPr sz="1000" dirty="0" smtClean="0">
                <a:solidFill>
                  <a:srgbClr val="424242"/>
                </a:solidFill>
                <a:latin typeface="Arial"/>
                <a:cs typeface="Arial"/>
              </a:rPr>
              <a:t>Γαλλία, Γερµανία, Ουγγαρία, </a:t>
            </a:r>
            <a:r>
              <a:rPr sz="1000" spc="-5" dirty="0" smtClean="0">
                <a:solidFill>
                  <a:srgbClr val="424242"/>
                </a:solidFill>
                <a:latin typeface="Arial"/>
                <a:cs typeface="Arial"/>
              </a:rPr>
              <a:t>Ισλανδία, Ιταλία,  Λετονία, </a:t>
            </a:r>
            <a:r>
              <a:rPr sz="1000" dirty="0" smtClean="0">
                <a:solidFill>
                  <a:srgbClr val="424242"/>
                </a:solidFill>
                <a:latin typeface="Arial"/>
                <a:cs typeface="Arial"/>
              </a:rPr>
              <a:t>Λιθουανία, Λουξεµβούργο, </a:t>
            </a:r>
            <a:r>
              <a:rPr sz="1000" spc="-5" dirty="0" smtClean="0">
                <a:solidFill>
                  <a:srgbClr val="424242"/>
                </a:solidFill>
                <a:latin typeface="Arial"/>
                <a:cs typeface="Arial"/>
              </a:rPr>
              <a:t>Ολλανδία, </a:t>
            </a:r>
            <a:r>
              <a:rPr sz="1000" dirty="0" smtClean="0">
                <a:solidFill>
                  <a:srgbClr val="424242"/>
                </a:solidFill>
                <a:latin typeface="Arial"/>
                <a:cs typeface="Arial"/>
              </a:rPr>
              <a:t>Νορβηγία, </a:t>
            </a:r>
            <a:r>
              <a:rPr sz="1000" spc="-5" dirty="0" smtClean="0">
                <a:solidFill>
                  <a:srgbClr val="424242"/>
                </a:solidFill>
                <a:latin typeface="Arial"/>
                <a:cs typeface="Arial"/>
              </a:rPr>
              <a:t>Πορτογαλία, Σλοβακία, Σλοβενία, Ισπανία, </a:t>
            </a:r>
            <a:r>
              <a:rPr sz="1000" dirty="0">
                <a:solidFill>
                  <a:srgbClr val="424242"/>
                </a:solidFill>
                <a:latin typeface="Arial"/>
                <a:cs typeface="Arial"/>
              </a:rPr>
              <a:t>Σουηδία </a:t>
            </a: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και Ηνωµένο</a:t>
            </a:r>
            <a:r>
              <a:rPr sz="1000" spc="-70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Βασίλειο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en-US" sz="1000" dirty="0" smtClean="0">
                <a:solidFill>
                  <a:srgbClr val="424242"/>
                </a:solidFill>
                <a:latin typeface="Carlito"/>
                <a:cs typeface="Carlito"/>
              </a:rPr>
              <a:t>Source</a:t>
            </a:r>
            <a:r>
              <a:rPr sz="1000" dirty="0" smtClean="0">
                <a:solidFill>
                  <a:srgbClr val="424242"/>
                </a:solidFill>
                <a:latin typeface="Carlito"/>
                <a:cs typeface="Carlito"/>
              </a:rPr>
              <a:t>: </a:t>
            </a:r>
            <a:r>
              <a:rPr sz="1000" dirty="0">
                <a:solidFill>
                  <a:srgbClr val="424242"/>
                </a:solidFill>
                <a:latin typeface="Carlito"/>
                <a:cs typeface="Carlito"/>
              </a:rPr>
              <a:t>OECD Stat </a:t>
            </a:r>
            <a:r>
              <a:rPr lang="en-US" sz="1000" dirty="0" smtClean="0">
                <a:solidFill>
                  <a:srgbClr val="424242"/>
                </a:solidFill>
                <a:latin typeface="Carlito"/>
                <a:cs typeface="Carlito"/>
              </a:rPr>
              <a:t>and own calculations</a:t>
            </a:r>
            <a:endParaRPr sz="1000" dirty="0">
              <a:latin typeface="Carlito"/>
              <a:cs typeface="Carlito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040593"/>
              </p:ext>
            </p:extLst>
          </p:nvPr>
        </p:nvGraphicFramePr>
        <p:xfrm>
          <a:off x="1303248" y="4006202"/>
          <a:ext cx="8151489" cy="24915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6052"/>
                <a:gridCol w="685800"/>
                <a:gridCol w="762000"/>
                <a:gridCol w="609600"/>
                <a:gridCol w="685800"/>
                <a:gridCol w="685800"/>
                <a:gridCol w="762000"/>
                <a:gridCol w="643479"/>
                <a:gridCol w="665479"/>
                <a:gridCol w="665479"/>
              </a:tblGrid>
              <a:tr h="431091">
                <a:tc>
                  <a:txBody>
                    <a:bodyPr/>
                    <a:lstStyle/>
                    <a:p>
                      <a:pPr marL="6985">
                        <a:lnSpc>
                          <a:spcPts val="1820"/>
                        </a:lnSpc>
                        <a:spcBef>
                          <a:spcPts val="1475"/>
                        </a:spcBef>
                      </a:pPr>
                      <a:r>
                        <a:rPr lang="en-US" sz="16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Main </a:t>
                      </a:r>
                      <a:r>
                        <a:rPr sz="1600" b="1" dirty="0" err="1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ATC</a:t>
                      </a:r>
                      <a:r>
                        <a:rPr lang="en-US" sz="16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 Cluster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1873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  <a:spcBef>
                          <a:spcPts val="1475"/>
                        </a:spcBef>
                      </a:pPr>
                      <a:r>
                        <a:rPr sz="160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A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1873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  <a:spcBef>
                          <a:spcPts val="1475"/>
                        </a:spcBef>
                      </a:pPr>
                      <a:r>
                        <a:rPr sz="160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B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1873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  <a:spcBef>
                          <a:spcPts val="1475"/>
                        </a:spcBef>
                      </a:pPr>
                      <a:r>
                        <a:rPr sz="160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C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1873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  <a:spcBef>
                          <a:spcPts val="1475"/>
                        </a:spcBef>
                      </a:pPr>
                      <a:r>
                        <a:rPr sz="160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G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1873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  <a:spcBef>
                          <a:spcPts val="1475"/>
                        </a:spcBef>
                      </a:pPr>
                      <a:r>
                        <a:rPr sz="160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H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1873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  <a:spcBef>
                          <a:spcPts val="1475"/>
                        </a:spcBef>
                      </a:pPr>
                      <a:r>
                        <a:rPr sz="160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J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1873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  <a:spcBef>
                          <a:spcPts val="1475"/>
                        </a:spcBef>
                      </a:pPr>
                      <a:r>
                        <a:rPr sz="160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M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1873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  <a:spcBef>
                          <a:spcPts val="1475"/>
                        </a:spcBef>
                      </a:pPr>
                      <a:r>
                        <a:rPr sz="160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N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1873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  <a:spcBef>
                          <a:spcPts val="1475"/>
                        </a:spcBef>
                      </a:pPr>
                      <a:r>
                        <a:rPr sz="160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R</a:t>
                      </a:r>
                      <a:endParaRPr sz="1600">
                        <a:latin typeface="Carlito"/>
                        <a:cs typeface="Carlito"/>
                      </a:endParaRPr>
                    </a:p>
                  </a:txBody>
                  <a:tcPr marL="0" marR="0" marT="1873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  <a:tr h="431091">
                <a:tc>
                  <a:txBody>
                    <a:bodyPr/>
                    <a:lstStyle/>
                    <a:p>
                      <a:pPr marL="6985">
                        <a:lnSpc>
                          <a:spcPts val="1820"/>
                        </a:lnSpc>
                        <a:spcBef>
                          <a:spcPts val="1475"/>
                        </a:spcBef>
                      </a:pPr>
                      <a:r>
                        <a:rPr lang="en-US" sz="16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Greece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1873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  <a:spcBef>
                          <a:spcPts val="1475"/>
                        </a:spcBef>
                      </a:pP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185</a:t>
                      </a:r>
                      <a:r>
                        <a:rPr lang="en-US"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5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1873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  <a:spcBef>
                          <a:spcPts val="1475"/>
                        </a:spcBef>
                      </a:pP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223</a:t>
                      </a:r>
                      <a:r>
                        <a:rPr lang="en-US"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1873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  <a:spcBef>
                          <a:spcPts val="1475"/>
                        </a:spcBef>
                      </a:pP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443</a:t>
                      </a:r>
                      <a:r>
                        <a:rPr lang="en-US"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5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1873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  <a:spcBef>
                          <a:spcPts val="1475"/>
                        </a:spcBef>
                      </a:pP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34</a:t>
                      </a:r>
                      <a:r>
                        <a:rPr lang="en-US"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4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1873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  <a:spcBef>
                          <a:spcPts val="1475"/>
                        </a:spcBef>
                      </a:pP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20</a:t>
                      </a:r>
                      <a:r>
                        <a:rPr lang="en-US"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4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1873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  <a:spcBef>
                          <a:spcPts val="1475"/>
                        </a:spcBef>
                      </a:pP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23</a:t>
                      </a:r>
                      <a:r>
                        <a:rPr lang="en-US"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5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1873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  <a:spcBef>
                          <a:spcPts val="1475"/>
                        </a:spcBef>
                      </a:pP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38</a:t>
                      </a:r>
                      <a:r>
                        <a:rPr lang="en-US"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.8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1873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  <a:spcBef>
                          <a:spcPts val="1475"/>
                        </a:spcBef>
                      </a:pP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143</a:t>
                      </a:r>
                      <a:r>
                        <a:rPr lang="en-US"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5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1873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  <a:spcBef>
                          <a:spcPts val="1475"/>
                        </a:spcBef>
                      </a:pP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74</a:t>
                      </a:r>
                      <a:r>
                        <a:rPr lang="en-US"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9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1873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  <a:tr h="497208">
                <a:tc>
                  <a:txBody>
                    <a:bodyPr/>
                    <a:lstStyle/>
                    <a:p>
                      <a:pPr marL="6985" marR="578485">
                        <a:lnSpc>
                          <a:spcPts val="1900"/>
                        </a:lnSpc>
                        <a:spcBef>
                          <a:spcPts val="155"/>
                        </a:spcBef>
                      </a:pPr>
                      <a:r>
                        <a:rPr lang="en-US" sz="16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Average</a:t>
                      </a:r>
                      <a:r>
                        <a:rPr lang="en-US" sz="1600" b="1" baseline="0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 of OECD European Countries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196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820"/>
                        </a:lnSpc>
                      </a:pP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240</a:t>
                      </a:r>
                      <a:r>
                        <a:rPr lang="en-US"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6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820"/>
                        </a:lnSpc>
                      </a:pP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142</a:t>
                      </a:r>
                      <a:r>
                        <a:rPr lang="en-US"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4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820"/>
                        </a:lnSpc>
                      </a:pP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482</a:t>
                      </a:r>
                      <a:r>
                        <a:rPr lang="en-US"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820"/>
                        </a:lnSpc>
                      </a:pP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62</a:t>
                      </a:r>
                      <a:r>
                        <a:rPr lang="en-US"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4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820"/>
                        </a:lnSpc>
                      </a:pP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39</a:t>
                      </a:r>
                      <a:r>
                        <a:rPr lang="en-US"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9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820"/>
                        </a:lnSpc>
                      </a:pP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19</a:t>
                      </a:r>
                      <a:r>
                        <a:rPr lang="en-US"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3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820"/>
                        </a:lnSpc>
                      </a:pP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66</a:t>
                      </a:r>
                      <a:r>
                        <a:rPr lang="en-US"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9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820"/>
                        </a:lnSpc>
                      </a:pP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193</a:t>
                      </a:r>
                      <a:r>
                        <a:rPr lang="en-US"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820"/>
                        </a:lnSpc>
                      </a:pP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107</a:t>
                      </a:r>
                      <a:r>
                        <a:rPr lang="en-US"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600" b="1" spc="-5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9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  <a:tr h="431090">
                <a:tc>
                  <a:txBody>
                    <a:bodyPr/>
                    <a:lstStyle/>
                    <a:p>
                      <a:pPr marL="6985">
                        <a:lnSpc>
                          <a:spcPts val="1820"/>
                        </a:lnSpc>
                        <a:spcBef>
                          <a:spcPts val="1475"/>
                        </a:spcBef>
                      </a:pPr>
                      <a:r>
                        <a:rPr lang="en-US" sz="16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Percentile difference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1873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  <a:spcBef>
                          <a:spcPts val="1475"/>
                        </a:spcBef>
                      </a:pPr>
                      <a:r>
                        <a:rPr sz="1600" b="1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600" b="1" spc="-5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22</a:t>
                      </a:r>
                      <a:r>
                        <a:rPr sz="1600" b="1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,</a:t>
                      </a:r>
                      <a:r>
                        <a:rPr sz="1600" b="1" spc="-5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9</a:t>
                      </a:r>
                      <a:r>
                        <a:rPr sz="160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1873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  <a:spcBef>
                          <a:spcPts val="1475"/>
                        </a:spcBef>
                      </a:pPr>
                      <a:r>
                        <a:rPr sz="1600" b="1" spc="-5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+</a:t>
                      </a:r>
                      <a:r>
                        <a:rPr sz="1600" b="1" spc="-5" smtClean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56</a:t>
                      </a:r>
                      <a:r>
                        <a:rPr sz="1600" b="1" smtClean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,</a:t>
                      </a:r>
                      <a:r>
                        <a:rPr sz="1600" b="1" spc="-5" smtClean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7</a:t>
                      </a:r>
                      <a:r>
                        <a:rPr sz="1600" b="1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1873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  <a:spcBef>
                          <a:spcPts val="1475"/>
                        </a:spcBef>
                      </a:pPr>
                      <a:r>
                        <a:rPr sz="160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600" b="1" spc="-5" dirty="0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8</a:t>
                      </a:r>
                      <a:r>
                        <a:rPr sz="1600" b="1" dirty="0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,</a:t>
                      </a:r>
                      <a:r>
                        <a:rPr sz="1600" b="1" spc="-5" dirty="0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0</a:t>
                      </a:r>
                      <a:r>
                        <a:rPr sz="160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1873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  <a:spcBef>
                          <a:spcPts val="1475"/>
                        </a:spcBef>
                      </a:pPr>
                      <a:r>
                        <a:rPr sz="1600" b="1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600" b="1" spc="-5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44</a:t>
                      </a:r>
                      <a:r>
                        <a:rPr sz="1600" b="1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,</a:t>
                      </a:r>
                      <a:r>
                        <a:rPr sz="1600" b="1" spc="-5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8</a:t>
                      </a:r>
                      <a:r>
                        <a:rPr sz="160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1873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  <a:spcBef>
                          <a:spcPts val="1475"/>
                        </a:spcBef>
                      </a:pPr>
                      <a:r>
                        <a:rPr sz="1600" b="1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600" b="1" spc="-5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48</a:t>
                      </a:r>
                      <a:r>
                        <a:rPr sz="1600" b="1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,</a:t>
                      </a:r>
                      <a:r>
                        <a:rPr sz="1600" b="1" spc="-5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9</a:t>
                      </a:r>
                      <a:r>
                        <a:rPr sz="160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1873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  <a:spcBef>
                          <a:spcPts val="1475"/>
                        </a:spcBef>
                      </a:pPr>
                      <a:r>
                        <a:rPr sz="1600" b="1" spc="-5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+</a:t>
                      </a:r>
                      <a:r>
                        <a:rPr sz="1600" b="1" spc="-5" smtClean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21</a:t>
                      </a:r>
                      <a:r>
                        <a:rPr sz="1600" b="1" smtClean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,</a:t>
                      </a:r>
                      <a:r>
                        <a:rPr sz="1600" b="1" spc="-5" smtClean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9</a:t>
                      </a:r>
                      <a:r>
                        <a:rPr sz="1600" b="1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1873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  <a:spcBef>
                          <a:spcPts val="1475"/>
                        </a:spcBef>
                      </a:pPr>
                      <a:r>
                        <a:rPr sz="1600" b="1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600" b="1" spc="-5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42</a:t>
                      </a:r>
                      <a:r>
                        <a:rPr sz="1600" b="1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,</a:t>
                      </a:r>
                      <a:r>
                        <a:rPr sz="1600" b="1" spc="-5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0</a:t>
                      </a:r>
                      <a:r>
                        <a:rPr sz="160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1873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  <a:spcBef>
                          <a:spcPts val="1475"/>
                        </a:spcBef>
                      </a:pPr>
                      <a:r>
                        <a:rPr sz="1600" b="1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600" b="1" spc="-5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25</a:t>
                      </a:r>
                      <a:r>
                        <a:rPr sz="1600" b="1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,</a:t>
                      </a:r>
                      <a:r>
                        <a:rPr sz="1600" b="1" spc="-5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7</a:t>
                      </a:r>
                      <a:r>
                        <a:rPr sz="160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1873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20"/>
                        </a:lnSpc>
                        <a:spcBef>
                          <a:spcPts val="1475"/>
                        </a:spcBef>
                      </a:pPr>
                      <a:r>
                        <a:rPr sz="160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600" b="1" spc="-5" dirty="0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30</a:t>
                      </a:r>
                      <a:r>
                        <a:rPr sz="1600" b="1" dirty="0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,</a:t>
                      </a:r>
                      <a:r>
                        <a:rPr sz="1600" b="1" spc="-5" dirty="0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6</a:t>
                      </a:r>
                      <a:r>
                        <a:rPr sz="160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600" dirty="0">
                        <a:latin typeface="Carlito"/>
                        <a:cs typeface="Carlito"/>
                      </a:endParaRPr>
                    </a:p>
                  </a:txBody>
                  <a:tcPr marL="0" marR="0" marT="18732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</a:tbl>
          </a:graphicData>
        </a:graphic>
      </p:graphicFrame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167904" y="263867"/>
            <a:ext cx="7894955" cy="1218282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5080">
              <a:lnSpc>
                <a:spcPts val="3000"/>
              </a:lnSpc>
              <a:spcBef>
                <a:spcPts val="500"/>
              </a:spcBef>
            </a:pPr>
            <a:r>
              <a:rPr lang="en-US" spc="-5" dirty="0" smtClean="0"/>
              <a:t>Results</a:t>
            </a:r>
            <a:r>
              <a:rPr spc="-5" dirty="0" smtClean="0"/>
              <a:t>: </a:t>
            </a:r>
            <a:r>
              <a:rPr spc="-5" dirty="0"/>
              <a:t>Α1) </a:t>
            </a:r>
            <a:r>
              <a:rPr lang="en-US" spc="-5" dirty="0" smtClean="0"/>
              <a:t>Consumption of medicinal products per </a:t>
            </a:r>
            <a:r>
              <a:rPr dirty="0" err="1" smtClean="0"/>
              <a:t>ATC</a:t>
            </a:r>
            <a:r>
              <a:rPr dirty="0" smtClean="0"/>
              <a:t> </a:t>
            </a:r>
            <a:r>
              <a:rPr lang="en-US" dirty="0" smtClean="0"/>
              <a:t>cluster in Greece and the OECD European countries</a:t>
            </a:r>
            <a:endParaRPr spc="-5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03438" y="7032850"/>
            <a:ext cx="12763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dirty="0">
                <a:solidFill>
                  <a:srgbClr val="A6A6A6"/>
                </a:solidFill>
                <a:latin typeface="Arial"/>
                <a:cs typeface="Arial"/>
              </a:rPr>
              <a:t>17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93171" y="6714818"/>
            <a:ext cx="1812194" cy="468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239045" y="399757"/>
            <a:ext cx="7830820" cy="1218282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5080">
              <a:lnSpc>
                <a:spcPts val="3000"/>
              </a:lnSpc>
              <a:spcBef>
                <a:spcPts val="500"/>
              </a:spcBef>
            </a:pPr>
            <a:r>
              <a:rPr spc="-5" dirty="0"/>
              <a:t>Α2</a:t>
            </a:r>
            <a:r>
              <a:rPr spc="-5" dirty="0" smtClean="0"/>
              <a:t>)</a:t>
            </a:r>
            <a:r>
              <a:rPr lang="en-US" spc="-5" dirty="0" smtClean="0"/>
              <a:t> Consumption of medicinal products per second and third </a:t>
            </a:r>
            <a:r>
              <a:rPr lang="en-US" spc="-5" dirty="0" err="1" smtClean="0"/>
              <a:t>ATC</a:t>
            </a:r>
            <a:r>
              <a:rPr lang="en-US" spc="-5" dirty="0" smtClean="0"/>
              <a:t> level in Greece and in the OECD European Countries</a:t>
            </a:r>
            <a:endParaRPr spc="-5" dirty="0"/>
          </a:p>
        </p:txBody>
      </p:sp>
      <p:grpSp>
        <p:nvGrpSpPr>
          <p:cNvPr id="5" name="object 5"/>
          <p:cNvGrpSpPr/>
          <p:nvPr/>
        </p:nvGrpSpPr>
        <p:grpSpPr>
          <a:xfrm>
            <a:off x="2024219" y="2074404"/>
            <a:ext cx="7205980" cy="2791460"/>
            <a:chOff x="2024219" y="2074404"/>
            <a:chExt cx="7205980" cy="2791460"/>
          </a:xfrm>
        </p:grpSpPr>
        <p:sp>
          <p:nvSpPr>
            <p:cNvPr id="6" name="object 6"/>
            <p:cNvSpPr/>
            <p:nvPr/>
          </p:nvSpPr>
          <p:spPr>
            <a:xfrm>
              <a:off x="2028982" y="4302823"/>
              <a:ext cx="212090" cy="0"/>
            </a:xfrm>
            <a:custGeom>
              <a:avLst/>
              <a:gdLst/>
              <a:ahLst/>
              <a:cxnLst/>
              <a:rect l="l" t="t" r="r" b="b"/>
              <a:pathLst>
                <a:path w="212089">
                  <a:moveTo>
                    <a:pt x="0" y="0"/>
                  </a:moveTo>
                  <a:lnTo>
                    <a:pt x="99753" y="0"/>
                  </a:lnTo>
                </a:path>
                <a:path w="212089">
                  <a:moveTo>
                    <a:pt x="191193" y="0"/>
                  </a:moveTo>
                  <a:lnTo>
                    <a:pt x="211983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128735" y="4057599"/>
              <a:ext cx="91440" cy="802640"/>
            </a:xfrm>
            <a:custGeom>
              <a:avLst/>
              <a:gdLst/>
              <a:ahLst/>
              <a:cxnLst/>
              <a:rect l="l" t="t" r="r" b="b"/>
              <a:pathLst>
                <a:path w="91439" h="802639">
                  <a:moveTo>
                    <a:pt x="91440" y="0"/>
                  </a:moveTo>
                  <a:lnTo>
                    <a:pt x="0" y="0"/>
                  </a:lnTo>
                  <a:lnTo>
                    <a:pt x="0" y="802170"/>
                  </a:lnTo>
                  <a:lnTo>
                    <a:pt x="91440" y="802170"/>
                  </a:lnTo>
                  <a:lnTo>
                    <a:pt x="91440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332393" y="4302823"/>
              <a:ext cx="311785" cy="0"/>
            </a:xfrm>
            <a:custGeom>
              <a:avLst/>
              <a:gdLst/>
              <a:ahLst/>
              <a:cxnLst/>
              <a:rect l="l" t="t" r="r" b="b"/>
              <a:pathLst>
                <a:path w="311785">
                  <a:moveTo>
                    <a:pt x="0" y="0"/>
                  </a:moveTo>
                  <a:lnTo>
                    <a:pt x="195351" y="0"/>
                  </a:lnTo>
                </a:path>
                <a:path w="311785">
                  <a:moveTo>
                    <a:pt x="286791" y="0"/>
                  </a:moveTo>
                  <a:lnTo>
                    <a:pt x="311734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527744" y="3961993"/>
              <a:ext cx="91440" cy="897890"/>
            </a:xfrm>
            <a:custGeom>
              <a:avLst/>
              <a:gdLst/>
              <a:ahLst/>
              <a:cxnLst/>
              <a:rect l="l" t="t" r="r" b="b"/>
              <a:pathLst>
                <a:path w="91439" h="897889">
                  <a:moveTo>
                    <a:pt x="91440" y="0"/>
                  </a:moveTo>
                  <a:lnTo>
                    <a:pt x="0" y="0"/>
                  </a:lnTo>
                  <a:lnTo>
                    <a:pt x="0" y="897775"/>
                  </a:lnTo>
                  <a:lnTo>
                    <a:pt x="91440" y="897775"/>
                  </a:lnTo>
                  <a:lnTo>
                    <a:pt x="91440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129631" y="4303122"/>
              <a:ext cx="195580" cy="0"/>
            </a:xfrm>
            <a:custGeom>
              <a:avLst/>
              <a:gdLst/>
              <a:ahLst/>
              <a:cxnLst/>
              <a:rect l="l" t="t" r="r" b="b"/>
              <a:pathLst>
                <a:path w="195579">
                  <a:moveTo>
                    <a:pt x="0" y="0"/>
                  </a:moveTo>
                  <a:lnTo>
                    <a:pt x="195351" y="0"/>
                  </a:lnTo>
                </a:path>
              </a:pathLst>
            </a:custGeom>
            <a:ln w="8927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129631" y="4298359"/>
              <a:ext cx="195580" cy="0"/>
            </a:xfrm>
            <a:custGeom>
              <a:avLst/>
              <a:gdLst/>
              <a:ahLst/>
              <a:cxnLst/>
              <a:rect l="l" t="t" r="r" b="b"/>
              <a:pathLst>
                <a:path w="195579">
                  <a:moveTo>
                    <a:pt x="0" y="0"/>
                  </a:moveTo>
                  <a:lnTo>
                    <a:pt x="195351" y="0"/>
                  </a:lnTo>
                </a:path>
              </a:pathLst>
            </a:custGeom>
            <a:ln w="8927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028982" y="3193072"/>
              <a:ext cx="3412490" cy="1109980"/>
            </a:xfrm>
            <a:custGeom>
              <a:avLst/>
              <a:gdLst/>
              <a:ahLst/>
              <a:cxnLst/>
              <a:rect l="l" t="t" r="r" b="b"/>
              <a:pathLst>
                <a:path w="3412490" h="1109979">
                  <a:moveTo>
                    <a:pt x="3387440" y="1109750"/>
                  </a:moveTo>
                  <a:lnTo>
                    <a:pt x="3412370" y="1109750"/>
                  </a:lnTo>
                </a:path>
                <a:path w="3412490" h="1109979">
                  <a:moveTo>
                    <a:pt x="0" y="552800"/>
                  </a:moveTo>
                  <a:lnTo>
                    <a:pt x="3296000" y="552800"/>
                  </a:lnTo>
                </a:path>
                <a:path w="3412490" h="1109979">
                  <a:moveTo>
                    <a:pt x="3387440" y="552800"/>
                  </a:moveTo>
                  <a:lnTo>
                    <a:pt x="3412370" y="552800"/>
                  </a:lnTo>
                </a:path>
                <a:path w="3412490" h="1109979">
                  <a:moveTo>
                    <a:pt x="0" y="0"/>
                  </a:moveTo>
                  <a:lnTo>
                    <a:pt x="3296000" y="0"/>
                  </a:lnTo>
                </a:path>
                <a:path w="3412490" h="1109979">
                  <a:moveTo>
                    <a:pt x="3387440" y="0"/>
                  </a:moveTo>
                  <a:lnTo>
                    <a:pt x="3412370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324983" y="2927057"/>
              <a:ext cx="91440" cy="1932939"/>
            </a:xfrm>
            <a:custGeom>
              <a:avLst/>
              <a:gdLst/>
              <a:ahLst/>
              <a:cxnLst/>
              <a:rect l="l" t="t" r="r" b="b"/>
              <a:pathLst>
                <a:path w="91439" h="1932939">
                  <a:moveTo>
                    <a:pt x="91439" y="0"/>
                  </a:moveTo>
                  <a:lnTo>
                    <a:pt x="0" y="0"/>
                  </a:lnTo>
                  <a:lnTo>
                    <a:pt x="0" y="1932711"/>
                  </a:lnTo>
                  <a:lnTo>
                    <a:pt x="91439" y="1932711"/>
                  </a:lnTo>
                  <a:lnTo>
                    <a:pt x="91439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240965" y="4003560"/>
              <a:ext cx="91440" cy="856615"/>
            </a:xfrm>
            <a:custGeom>
              <a:avLst/>
              <a:gdLst/>
              <a:ahLst/>
              <a:cxnLst/>
              <a:rect l="l" t="t" r="r" b="b"/>
              <a:pathLst>
                <a:path w="91439" h="856614">
                  <a:moveTo>
                    <a:pt x="91427" y="0"/>
                  </a:moveTo>
                  <a:lnTo>
                    <a:pt x="0" y="0"/>
                  </a:lnTo>
                  <a:lnTo>
                    <a:pt x="0" y="856208"/>
                  </a:lnTo>
                  <a:lnTo>
                    <a:pt x="91427" y="856208"/>
                  </a:lnTo>
                  <a:lnTo>
                    <a:pt x="91427" y="0"/>
                  </a:lnTo>
                  <a:close/>
                </a:path>
              </a:pathLst>
            </a:custGeom>
            <a:solidFill>
              <a:srgbClr val="94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731414" y="4302823"/>
              <a:ext cx="1795780" cy="0"/>
            </a:xfrm>
            <a:custGeom>
              <a:avLst/>
              <a:gdLst/>
              <a:ahLst/>
              <a:cxnLst/>
              <a:rect l="l" t="t" r="r" b="b"/>
              <a:pathLst>
                <a:path w="1795779">
                  <a:moveTo>
                    <a:pt x="0" y="0"/>
                  </a:moveTo>
                  <a:lnTo>
                    <a:pt x="1795538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618405" y="4303122"/>
              <a:ext cx="424180" cy="0"/>
            </a:xfrm>
            <a:custGeom>
              <a:avLst/>
              <a:gdLst/>
              <a:ahLst/>
              <a:cxnLst/>
              <a:rect l="l" t="t" r="r" b="b"/>
              <a:pathLst>
                <a:path w="424179">
                  <a:moveTo>
                    <a:pt x="0" y="0"/>
                  </a:moveTo>
                  <a:lnTo>
                    <a:pt x="423938" y="0"/>
                  </a:lnTo>
                </a:path>
              </a:pathLst>
            </a:custGeom>
            <a:ln w="8927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618405" y="4298359"/>
              <a:ext cx="424180" cy="0"/>
            </a:xfrm>
            <a:custGeom>
              <a:avLst/>
              <a:gdLst/>
              <a:ahLst/>
              <a:cxnLst/>
              <a:rect l="l" t="t" r="r" b="b"/>
              <a:pathLst>
                <a:path w="424179">
                  <a:moveTo>
                    <a:pt x="0" y="0"/>
                  </a:moveTo>
                  <a:lnTo>
                    <a:pt x="423938" y="0"/>
                  </a:lnTo>
                </a:path>
              </a:pathLst>
            </a:custGeom>
            <a:ln w="8927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526953" y="4294504"/>
              <a:ext cx="490855" cy="565785"/>
            </a:xfrm>
            <a:custGeom>
              <a:avLst/>
              <a:gdLst/>
              <a:ahLst/>
              <a:cxnLst/>
              <a:rect l="l" t="t" r="r" b="b"/>
              <a:pathLst>
                <a:path w="490854" h="565785">
                  <a:moveTo>
                    <a:pt x="91452" y="0"/>
                  </a:moveTo>
                  <a:lnTo>
                    <a:pt x="0" y="0"/>
                  </a:lnTo>
                  <a:lnTo>
                    <a:pt x="0" y="565264"/>
                  </a:lnTo>
                  <a:lnTo>
                    <a:pt x="91452" y="565264"/>
                  </a:lnTo>
                  <a:lnTo>
                    <a:pt x="91452" y="0"/>
                  </a:lnTo>
                  <a:close/>
                </a:path>
                <a:path w="490854" h="565785">
                  <a:moveTo>
                    <a:pt x="490461" y="62344"/>
                  </a:moveTo>
                  <a:lnTo>
                    <a:pt x="399021" y="62344"/>
                  </a:lnTo>
                  <a:lnTo>
                    <a:pt x="399021" y="565264"/>
                  </a:lnTo>
                  <a:lnTo>
                    <a:pt x="490461" y="565264"/>
                  </a:lnTo>
                  <a:lnTo>
                    <a:pt x="490461" y="62344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644127" y="4095000"/>
              <a:ext cx="87630" cy="765175"/>
            </a:xfrm>
            <a:custGeom>
              <a:avLst/>
              <a:gdLst/>
              <a:ahLst/>
              <a:cxnLst/>
              <a:rect l="l" t="t" r="r" b="b"/>
              <a:pathLst>
                <a:path w="87630" h="765175">
                  <a:moveTo>
                    <a:pt x="87287" y="0"/>
                  </a:moveTo>
                  <a:lnTo>
                    <a:pt x="0" y="0"/>
                  </a:lnTo>
                  <a:lnTo>
                    <a:pt x="0" y="764768"/>
                  </a:lnTo>
                  <a:lnTo>
                    <a:pt x="87287" y="764768"/>
                  </a:lnTo>
                  <a:lnTo>
                    <a:pt x="87287" y="0"/>
                  </a:lnTo>
                  <a:close/>
                </a:path>
              </a:pathLst>
            </a:custGeom>
            <a:solidFill>
              <a:srgbClr val="94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926753" y="4838992"/>
              <a:ext cx="91440" cy="20955"/>
            </a:xfrm>
            <a:custGeom>
              <a:avLst/>
              <a:gdLst/>
              <a:ahLst/>
              <a:cxnLst/>
              <a:rect l="l" t="t" r="r" b="b"/>
              <a:pathLst>
                <a:path w="91439" h="20954">
                  <a:moveTo>
                    <a:pt x="91439" y="0"/>
                  </a:moveTo>
                  <a:lnTo>
                    <a:pt x="0" y="0"/>
                  </a:lnTo>
                  <a:lnTo>
                    <a:pt x="0" y="20777"/>
                  </a:lnTo>
                  <a:lnTo>
                    <a:pt x="91439" y="20777"/>
                  </a:lnTo>
                  <a:lnTo>
                    <a:pt x="91439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043135" y="4834839"/>
              <a:ext cx="87630" cy="25400"/>
            </a:xfrm>
            <a:custGeom>
              <a:avLst/>
              <a:gdLst/>
              <a:ahLst/>
              <a:cxnLst/>
              <a:rect l="l" t="t" r="r" b="b"/>
              <a:pathLst>
                <a:path w="87630" h="25400">
                  <a:moveTo>
                    <a:pt x="87287" y="0"/>
                  </a:moveTo>
                  <a:lnTo>
                    <a:pt x="0" y="0"/>
                  </a:lnTo>
                  <a:lnTo>
                    <a:pt x="0" y="24930"/>
                  </a:lnTo>
                  <a:lnTo>
                    <a:pt x="87287" y="24930"/>
                  </a:lnTo>
                  <a:lnTo>
                    <a:pt x="87287" y="0"/>
                  </a:lnTo>
                  <a:close/>
                </a:path>
              </a:pathLst>
            </a:custGeom>
            <a:solidFill>
              <a:srgbClr val="94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329927" y="4784953"/>
              <a:ext cx="87630" cy="74930"/>
            </a:xfrm>
            <a:custGeom>
              <a:avLst/>
              <a:gdLst/>
              <a:ahLst/>
              <a:cxnLst/>
              <a:rect l="l" t="t" r="r" b="b"/>
              <a:pathLst>
                <a:path w="87629" h="74929">
                  <a:moveTo>
                    <a:pt x="87287" y="0"/>
                  </a:moveTo>
                  <a:lnTo>
                    <a:pt x="0" y="0"/>
                  </a:lnTo>
                  <a:lnTo>
                    <a:pt x="0" y="74815"/>
                  </a:lnTo>
                  <a:lnTo>
                    <a:pt x="87287" y="74815"/>
                  </a:lnTo>
                  <a:lnTo>
                    <a:pt x="87287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442144" y="4805743"/>
              <a:ext cx="87630" cy="54610"/>
            </a:xfrm>
            <a:custGeom>
              <a:avLst/>
              <a:gdLst/>
              <a:ahLst/>
              <a:cxnLst/>
              <a:rect l="l" t="t" r="r" b="b"/>
              <a:pathLst>
                <a:path w="87629" h="54610">
                  <a:moveTo>
                    <a:pt x="87287" y="0"/>
                  </a:moveTo>
                  <a:lnTo>
                    <a:pt x="0" y="0"/>
                  </a:lnTo>
                  <a:lnTo>
                    <a:pt x="0" y="54025"/>
                  </a:lnTo>
                  <a:lnTo>
                    <a:pt x="87287" y="54025"/>
                  </a:lnTo>
                  <a:lnTo>
                    <a:pt x="87287" y="0"/>
                  </a:lnTo>
                  <a:close/>
                </a:path>
              </a:pathLst>
            </a:custGeom>
            <a:solidFill>
              <a:srgbClr val="94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728935" y="4797425"/>
              <a:ext cx="87630" cy="62865"/>
            </a:xfrm>
            <a:custGeom>
              <a:avLst/>
              <a:gdLst/>
              <a:ahLst/>
              <a:cxnLst/>
              <a:rect l="l" t="t" r="r" b="b"/>
              <a:pathLst>
                <a:path w="87629" h="62864">
                  <a:moveTo>
                    <a:pt x="87287" y="0"/>
                  </a:moveTo>
                  <a:lnTo>
                    <a:pt x="0" y="0"/>
                  </a:lnTo>
                  <a:lnTo>
                    <a:pt x="0" y="62344"/>
                  </a:lnTo>
                  <a:lnTo>
                    <a:pt x="87287" y="62344"/>
                  </a:lnTo>
                  <a:lnTo>
                    <a:pt x="87287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841153" y="4751705"/>
              <a:ext cx="92075" cy="108585"/>
            </a:xfrm>
            <a:custGeom>
              <a:avLst/>
              <a:gdLst/>
              <a:ahLst/>
              <a:cxnLst/>
              <a:rect l="l" t="t" r="r" b="b"/>
              <a:pathLst>
                <a:path w="92075" h="108585">
                  <a:moveTo>
                    <a:pt x="91452" y="0"/>
                  </a:moveTo>
                  <a:lnTo>
                    <a:pt x="0" y="0"/>
                  </a:lnTo>
                  <a:lnTo>
                    <a:pt x="0" y="108064"/>
                  </a:lnTo>
                  <a:lnTo>
                    <a:pt x="91452" y="108064"/>
                  </a:lnTo>
                  <a:lnTo>
                    <a:pt x="91452" y="0"/>
                  </a:lnTo>
                  <a:close/>
                </a:path>
              </a:pathLst>
            </a:custGeom>
            <a:solidFill>
              <a:srgbClr val="94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127944" y="4543894"/>
              <a:ext cx="87630" cy="316230"/>
            </a:xfrm>
            <a:custGeom>
              <a:avLst/>
              <a:gdLst/>
              <a:ahLst/>
              <a:cxnLst/>
              <a:rect l="l" t="t" r="r" b="b"/>
              <a:pathLst>
                <a:path w="87629" h="316229">
                  <a:moveTo>
                    <a:pt x="87287" y="0"/>
                  </a:moveTo>
                  <a:lnTo>
                    <a:pt x="0" y="0"/>
                  </a:lnTo>
                  <a:lnTo>
                    <a:pt x="0" y="315874"/>
                  </a:lnTo>
                  <a:lnTo>
                    <a:pt x="87287" y="315874"/>
                  </a:lnTo>
                  <a:lnTo>
                    <a:pt x="87287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240174" y="4240491"/>
              <a:ext cx="889635" cy="619760"/>
            </a:xfrm>
            <a:custGeom>
              <a:avLst/>
              <a:gdLst/>
              <a:ahLst/>
              <a:cxnLst/>
              <a:rect l="l" t="t" r="r" b="b"/>
              <a:pathLst>
                <a:path w="889635" h="619760">
                  <a:moveTo>
                    <a:pt x="91440" y="145453"/>
                  </a:moveTo>
                  <a:lnTo>
                    <a:pt x="0" y="145453"/>
                  </a:lnTo>
                  <a:lnTo>
                    <a:pt x="0" y="619277"/>
                  </a:lnTo>
                  <a:lnTo>
                    <a:pt x="91440" y="619277"/>
                  </a:lnTo>
                  <a:lnTo>
                    <a:pt x="91440" y="145453"/>
                  </a:lnTo>
                  <a:close/>
                </a:path>
                <a:path w="889635" h="619760">
                  <a:moveTo>
                    <a:pt x="490448" y="58166"/>
                  </a:moveTo>
                  <a:lnTo>
                    <a:pt x="399008" y="58166"/>
                  </a:lnTo>
                  <a:lnTo>
                    <a:pt x="399008" y="619277"/>
                  </a:lnTo>
                  <a:lnTo>
                    <a:pt x="490448" y="619277"/>
                  </a:lnTo>
                  <a:lnTo>
                    <a:pt x="490448" y="58166"/>
                  </a:lnTo>
                  <a:close/>
                </a:path>
                <a:path w="889635" h="619760">
                  <a:moveTo>
                    <a:pt x="889457" y="0"/>
                  </a:moveTo>
                  <a:lnTo>
                    <a:pt x="802170" y="0"/>
                  </a:lnTo>
                  <a:lnTo>
                    <a:pt x="802170" y="619277"/>
                  </a:lnTo>
                  <a:lnTo>
                    <a:pt x="889457" y="619277"/>
                  </a:lnTo>
                  <a:lnTo>
                    <a:pt x="889457" y="0"/>
                  </a:lnTo>
                  <a:close/>
                </a:path>
              </a:pathLst>
            </a:custGeom>
            <a:solidFill>
              <a:srgbClr val="94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28640" y="3745873"/>
              <a:ext cx="311785" cy="557530"/>
            </a:xfrm>
            <a:custGeom>
              <a:avLst/>
              <a:gdLst/>
              <a:ahLst/>
              <a:cxnLst/>
              <a:rect l="l" t="t" r="r" b="b"/>
              <a:pathLst>
                <a:path w="311785" h="557529">
                  <a:moveTo>
                    <a:pt x="0" y="556950"/>
                  </a:moveTo>
                  <a:lnTo>
                    <a:pt x="195351" y="556950"/>
                  </a:lnTo>
                </a:path>
                <a:path w="311785" h="557529">
                  <a:moveTo>
                    <a:pt x="286791" y="556950"/>
                  </a:moveTo>
                  <a:lnTo>
                    <a:pt x="311734" y="556950"/>
                  </a:lnTo>
                </a:path>
                <a:path w="311785" h="557529">
                  <a:moveTo>
                    <a:pt x="0" y="0"/>
                  </a:moveTo>
                  <a:lnTo>
                    <a:pt x="195351" y="0"/>
                  </a:lnTo>
                </a:path>
                <a:path w="311785" h="557529">
                  <a:moveTo>
                    <a:pt x="286791" y="0"/>
                  </a:moveTo>
                  <a:lnTo>
                    <a:pt x="311734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723991" y="3571303"/>
              <a:ext cx="91440" cy="1289050"/>
            </a:xfrm>
            <a:custGeom>
              <a:avLst/>
              <a:gdLst/>
              <a:ahLst/>
              <a:cxnLst/>
              <a:rect l="l" t="t" r="r" b="b"/>
              <a:pathLst>
                <a:path w="91439" h="1289050">
                  <a:moveTo>
                    <a:pt x="91439" y="0"/>
                  </a:moveTo>
                  <a:lnTo>
                    <a:pt x="0" y="0"/>
                  </a:lnTo>
                  <a:lnTo>
                    <a:pt x="0" y="1288465"/>
                  </a:lnTo>
                  <a:lnTo>
                    <a:pt x="91439" y="1288465"/>
                  </a:lnTo>
                  <a:lnTo>
                    <a:pt x="91439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528640" y="3193072"/>
              <a:ext cx="3695065" cy="0"/>
            </a:xfrm>
            <a:custGeom>
              <a:avLst/>
              <a:gdLst/>
              <a:ahLst/>
              <a:cxnLst/>
              <a:rect l="l" t="t" r="r" b="b"/>
              <a:pathLst>
                <a:path w="3695065">
                  <a:moveTo>
                    <a:pt x="0" y="0"/>
                  </a:moveTo>
                  <a:lnTo>
                    <a:pt x="3695011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441353" y="2727553"/>
              <a:ext cx="87630" cy="2132330"/>
            </a:xfrm>
            <a:custGeom>
              <a:avLst/>
              <a:gdLst/>
              <a:ahLst/>
              <a:cxnLst/>
              <a:rect l="l" t="t" r="r" b="b"/>
              <a:pathLst>
                <a:path w="87629" h="2132329">
                  <a:moveTo>
                    <a:pt x="87287" y="0"/>
                  </a:moveTo>
                  <a:lnTo>
                    <a:pt x="0" y="0"/>
                  </a:lnTo>
                  <a:lnTo>
                    <a:pt x="0" y="2132215"/>
                  </a:lnTo>
                  <a:lnTo>
                    <a:pt x="87287" y="2132215"/>
                  </a:lnTo>
                  <a:lnTo>
                    <a:pt x="87287" y="0"/>
                  </a:lnTo>
                  <a:close/>
                </a:path>
              </a:pathLst>
            </a:custGeom>
            <a:solidFill>
              <a:srgbClr val="94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927648" y="4302823"/>
              <a:ext cx="2710180" cy="0"/>
            </a:xfrm>
            <a:custGeom>
              <a:avLst/>
              <a:gdLst/>
              <a:ahLst/>
              <a:cxnLst/>
              <a:rect l="l" t="t" r="r" b="b"/>
              <a:pathLst>
                <a:path w="2710179">
                  <a:moveTo>
                    <a:pt x="0" y="0"/>
                  </a:moveTo>
                  <a:lnTo>
                    <a:pt x="2597734" y="0"/>
                  </a:lnTo>
                </a:path>
                <a:path w="2710179">
                  <a:moveTo>
                    <a:pt x="2685008" y="0"/>
                  </a:moveTo>
                  <a:lnTo>
                    <a:pt x="2709951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8525383" y="4248785"/>
              <a:ext cx="87630" cy="611505"/>
            </a:xfrm>
            <a:custGeom>
              <a:avLst/>
              <a:gdLst/>
              <a:ahLst/>
              <a:cxnLst/>
              <a:rect l="l" t="t" r="r" b="b"/>
              <a:pathLst>
                <a:path w="87629" h="611504">
                  <a:moveTo>
                    <a:pt x="87274" y="0"/>
                  </a:moveTo>
                  <a:lnTo>
                    <a:pt x="0" y="0"/>
                  </a:lnTo>
                  <a:lnTo>
                    <a:pt x="0" y="610984"/>
                  </a:lnTo>
                  <a:lnTo>
                    <a:pt x="87274" y="610984"/>
                  </a:lnTo>
                  <a:lnTo>
                    <a:pt x="87274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927648" y="3745873"/>
              <a:ext cx="3296285" cy="0"/>
            </a:xfrm>
            <a:custGeom>
              <a:avLst/>
              <a:gdLst/>
              <a:ahLst/>
              <a:cxnLst/>
              <a:rect l="l" t="t" r="r" b="b"/>
              <a:pathLst>
                <a:path w="3296284">
                  <a:moveTo>
                    <a:pt x="0" y="0"/>
                  </a:moveTo>
                  <a:lnTo>
                    <a:pt x="3296002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840374" y="3654425"/>
              <a:ext cx="87630" cy="1205865"/>
            </a:xfrm>
            <a:custGeom>
              <a:avLst/>
              <a:gdLst/>
              <a:ahLst/>
              <a:cxnLst/>
              <a:rect l="l" t="t" r="r" b="b"/>
              <a:pathLst>
                <a:path w="87629" h="1205864">
                  <a:moveTo>
                    <a:pt x="87274" y="0"/>
                  </a:moveTo>
                  <a:lnTo>
                    <a:pt x="0" y="0"/>
                  </a:lnTo>
                  <a:lnTo>
                    <a:pt x="0" y="1205344"/>
                  </a:lnTo>
                  <a:lnTo>
                    <a:pt x="87274" y="1205344"/>
                  </a:lnTo>
                  <a:lnTo>
                    <a:pt x="87274" y="0"/>
                  </a:lnTo>
                  <a:close/>
                </a:path>
              </a:pathLst>
            </a:custGeom>
            <a:solidFill>
              <a:srgbClr val="94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127153" y="4818215"/>
              <a:ext cx="87630" cy="41910"/>
            </a:xfrm>
            <a:custGeom>
              <a:avLst/>
              <a:gdLst/>
              <a:ahLst/>
              <a:cxnLst/>
              <a:rect l="l" t="t" r="r" b="b"/>
              <a:pathLst>
                <a:path w="87629" h="41910">
                  <a:moveTo>
                    <a:pt x="87287" y="0"/>
                  </a:moveTo>
                  <a:lnTo>
                    <a:pt x="0" y="0"/>
                  </a:lnTo>
                  <a:lnTo>
                    <a:pt x="0" y="41554"/>
                  </a:lnTo>
                  <a:lnTo>
                    <a:pt x="87287" y="41554"/>
                  </a:lnTo>
                  <a:lnTo>
                    <a:pt x="87287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239383" y="4477385"/>
              <a:ext cx="91440" cy="382905"/>
            </a:xfrm>
            <a:custGeom>
              <a:avLst/>
              <a:gdLst/>
              <a:ahLst/>
              <a:cxnLst/>
              <a:rect l="l" t="t" r="r" b="b"/>
              <a:pathLst>
                <a:path w="91439" h="382904">
                  <a:moveTo>
                    <a:pt x="91439" y="0"/>
                  </a:moveTo>
                  <a:lnTo>
                    <a:pt x="0" y="0"/>
                  </a:lnTo>
                  <a:lnTo>
                    <a:pt x="0" y="382384"/>
                  </a:lnTo>
                  <a:lnTo>
                    <a:pt x="91439" y="382384"/>
                  </a:lnTo>
                  <a:lnTo>
                    <a:pt x="91439" y="0"/>
                  </a:lnTo>
                  <a:close/>
                </a:path>
              </a:pathLst>
            </a:custGeom>
            <a:solidFill>
              <a:srgbClr val="94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526174" y="4502327"/>
              <a:ext cx="87630" cy="357505"/>
            </a:xfrm>
            <a:custGeom>
              <a:avLst/>
              <a:gdLst/>
              <a:ahLst/>
              <a:cxnLst/>
              <a:rect l="l" t="t" r="r" b="b"/>
              <a:pathLst>
                <a:path w="87629" h="357504">
                  <a:moveTo>
                    <a:pt x="87274" y="0"/>
                  </a:moveTo>
                  <a:lnTo>
                    <a:pt x="0" y="0"/>
                  </a:lnTo>
                  <a:lnTo>
                    <a:pt x="0" y="357441"/>
                  </a:lnTo>
                  <a:lnTo>
                    <a:pt x="87274" y="357441"/>
                  </a:lnTo>
                  <a:lnTo>
                    <a:pt x="87274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638391" y="4660265"/>
              <a:ext cx="91440" cy="200025"/>
            </a:xfrm>
            <a:custGeom>
              <a:avLst/>
              <a:gdLst/>
              <a:ahLst/>
              <a:cxnLst/>
              <a:rect l="l" t="t" r="r" b="b"/>
              <a:pathLst>
                <a:path w="91440" h="200025">
                  <a:moveTo>
                    <a:pt x="91440" y="0"/>
                  </a:moveTo>
                  <a:lnTo>
                    <a:pt x="0" y="0"/>
                  </a:lnTo>
                  <a:lnTo>
                    <a:pt x="0" y="199504"/>
                  </a:lnTo>
                  <a:lnTo>
                    <a:pt x="91440" y="199504"/>
                  </a:lnTo>
                  <a:lnTo>
                    <a:pt x="91440" y="0"/>
                  </a:lnTo>
                  <a:close/>
                </a:path>
              </a:pathLst>
            </a:custGeom>
            <a:solidFill>
              <a:srgbClr val="94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925183" y="4760023"/>
              <a:ext cx="87630" cy="100330"/>
            </a:xfrm>
            <a:custGeom>
              <a:avLst/>
              <a:gdLst/>
              <a:ahLst/>
              <a:cxnLst/>
              <a:rect l="l" t="t" r="r" b="b"/>
              <a:pathLst>
                <a:path w="87629" h="100329">
                  <a:moveTo>
                    <a:pt x="87274" y="0"/>
                  </a:moveTo>
                  <a:lnTo>
                    <a:pt x="0" y="0"/>
                  </a:lnTo>
                  <a:lnTo>
                    <a:pt x="0" y="99745"/>
                  </a:lnTo>
                  <a:lnTo>
                    <a:pt x="87274" y="99745"/>
                  </a:lnTo>
                  <a:lnTo>
                    <a:pt x="87274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7037400" y="4356849"/>
              <a:ext cx="91440" cy="502920"/>
            </a:xfrm>
            <a:custGeom>
              <a:avLst/>
              <a:gdLst/>
              <a:ahLst/>
              <a:cxnLst/>
              <a:rect l="l" t="t" r="r" b="b"/>
              <a:pathLst>
                <a:path w="91440" h="502920">
                  <a:moveTo>
                    <a:pt x="91440" y="0"/>
                  </a:moveTo>
                  <a:lnTo>
                    <a:pt x="0" y="0"/>
                  </a:lnTo>
                  <a:lnTo>
                    <a:pt x="0" y="502920"/>
                  </a:lnTo>
                  <a:lnTo>
                    <a:pt x="91440" y="502920"/>
                  </a:lnTo>
                  <a:lnTo>
                    <a:pt x="91440" y="0"/>
                  </a:lnTo>
                  <a:close/>
                </a:path>
              </a:pathLst>
            </a:custGeom>
            <a:solidFill>
              <a:srgbClr val="94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7324191" y="4847297"/>
              <a:ext cx="91440" cy="12700"/>
            </a:xfrm>
            <a:custGeom>
              <a:avLst/>
              <a:gdLst/>
              <a:ahLst/>
              <a:cxnLst/>
              <a:rect l="l" t="t" r="r" b="b"/>
              <a:pathLst>
                <a:path w="91440" h="12700">
                  <a:moveTo>
                    <a:pt x="91440" y="0"/>
                  </a:moveTo>
                  <a:lnTo>
                    <a:pt x="0" y="0"/>
                  </a:lnTo>
                  <a:lnTo>
                    <a:pt x="0" y="12471"/>
                  </a:lnTo>
                  <a:lnTo>
                    <a:pt x="91440" y="12471"/>
                  </a:lnTo>
                  <a:lnTo>
                    <a:pt x="91440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7436408" y="4502327"/>
              <a:ext cx="91440" cy="357505"/>
            </a:xfrm>
            <a:custGeom>
              <a:avLst/>
              <a:gdLst/>
              <a:ahLst/>
              <a:cxnLst/>
              <a:rect l="l" t="t" r="r" b="b"/>
              <a:pathLst>
                <a:path w="91440" h="357504">
                  <a:moveTo>
                    <a:pt x="91440" y="0"/>
                  </a:moveTo>
                  <a:lnTo>
                    <a:pt x="0" y="0"/>
                  </a:lnTo>
                  <a:lnTo>
                    <a:pt x="0" y="357441"/>
                  </a:lnTo>
                  <a:lnTo>
                    <a:pt x="91440" y="357441"/>
                  </a:lnTo>
                  <a:lnTo>
                    <a:pt x="91440" y="0"/>
                  </a:lnTo>
                  <a:close/>
                </a:path>
              </a:pathLst>
            </a:custGeom>
            <a:solidFill>
              <a:srgbClr val="94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7723200" y="4581296"/>
              <a:ext cx="91440" cy="278765"/>
            </a:xfrm>
            <a:custGeom>
              <a:avLst/>
              <a:gdLst/>
              <a:ahLst/>
              <a:cxnLst/>
              <a:rect l="l" t="t" r="r" b="b"/>
              <a:pathLst>
                <a:path w="91440" h="278764">
                  <a:moveTo>
                    <a:pt x="91440" y="0"/>
                  </a:moveTo>
                  <a:lnTo>
                    <a:pt x="0" y="0"/>
                  </a:lnTo>
                  <a:lnTo>
                    <a:pt x="0" y="278472"/>
                  </a:lnTo>
                  <a:lnTo>
                    <a:pt x="91440" y="278472"/>
                  </a:lnTo>
                  <a:lnTo>
                    <a:pt x="91440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7839583" y="4622863"/>
              <a:ext cx="87630" cy="237490"/>
            </a:xfrm>
            <a:custGeom>
              <a:avLst/>
              <a:gdLst/>
              <a:ahLst/>
              <a:cxnLst/>
              <a:rect l="l" t="t" r="r" b="b"/>
              <a:pathLst>
                <a:path w="87629" h="237489">
                  <a:moveTo>
                    <a:pt x="87274" y="0"/>
                  </a:moveTo>
                  <a:lnTo>
                    <a:pt x="0" y="0"/>
                  </a:lnTo>
                  <a:lnTo>
                    <a:pt x="0" y="236905"/>
                  </a:lnTo>
                  <a:lnTo>
                    <a:pt x="87274" y="236905"/>
                  </a:lnTo>
                  <a:lnTo>
                    <a:pt x="87274" y="0"/>
                  </a:lnTo>
                  <a:close/>
                </a:path>
              </a:pathLst>
            </a:custGeom>
            <a:solidFill>
              <a:srgbClr val="94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8122208" y="4789119"/>
              <a:ext cx="91440" cy="71120"/>
            </a:xfrm>
            <a:custGeom>
              <a:avLst/>
              <a:gdLst/>
              <a:ahLst/>
              <a:cxnLst/>
              <a:rect l="l" t="t" r="r" b="b"/>
              <a:pathLst>
                <a:path w="91440" h="71120">
                  <a:moveTo>
                    <a:pt x="91440" y="0"/>
                  </a:moveTo>
                  <a:lnTo>
                    <a:pt x="0" y="0"/>
                  </a:lnTo>
                  <a:lnTo>
                    <a:pt x="0" y="70650"/>
                  </a:lnTo>
                  <a:lnTo>
                    <a:pt x="91440" y="70650"/>
                  </a:lnTo>
                  <a:lnTo>
                    <a:pt x="91440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8238592" y="4161497"/>
              <a:ext cx="490855" cy="698500"/>
            </a:xfrm>
            <a:custGeom>
              <a:avLst/>
              <a:gdLst/>
              <a:ahLst/>
              <a:cxnLst/>
              <a:rect l="l" t="t" r="r" b="b"/>
              <a:pathLst>
                <a:path w="490854" h="698500">
                  <a:moveTo>
                    <a:pt x="87287" y="473837"/>
                  </a:moveTo>
                  <a:lnTo>
                    <a:pt x="0" y="473837"/>
                  </a:lnTo>
                  <a:lnTo>
                    <a:pt x="0" y="698271"/>
                  </a:lnTo>
                  <a:lnTo>
                    <a:pt x="87287" y="698271"/>
                  </a:lnTo>
                  <a:lnTo>
                    <a:pt x="87287" y="473837"/>
                  </a:lnTo>
                  <a:close/>
                </a:path>
                <a:path w="490854" h="698500">
                  <a:moveTo>
                    <a:pt x="490448" y="0"/>
                  </a:moveTo>
                  <a:lnTo>
                    <a:pt x="399008" y="0"/>
                  </a:lnTo>
                  <a:lnTo>
                    <a:pt x="399008" y="698271"/>
                  </a:lnTo>
                  <a:lnTo>
                    <a:pt x="490448" y="698271"/>
                  </a:lnTo>
                  <a:lnTo>
                    <a:pt x="490448" y="0"/>
                  </a:lnTo>
                  <a:close/>
                </a:path>
              </a:pathLst>
            </a:custGeom>
            <a:solidFill>
              <a:srgbClr val="94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8924391" y="4323600"/>
              <a:ext cx="87630" cy="536575"/>
            </a:xfrm>
            <a:custGeom>
              <a:avLst/>
              <a:gdLst/>
              <a:ahLst/>
              <a:cxnLst/>
              <a:rect l="l" t="t" r="r" b="b"/>
              <a:pathLst>
                <a:path w="87629" h="536575">
                  <a:moveTo>
                    <a:pt x="87287" y="0"/>
                  </a:moveTo>
                  <a:lnTo>
                    <a:pt x="0" y="0"/>
                  </a:lnTo>
                  <a:lnTo>
                    <a:pt x="0" y="536168"/>
                  </a:lnTo>
                  <a:lnTo>
                    <a:pt x="87287" y="536168"/>
                  </a:lnTo>
                  <a:lnTo>
                    <a:pt x="87287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9036608" y="4352696"/>
              <a:ext cx="91440" cy="507365"/>
            </a:xfrm>
            <a:custGeom>
              <a:avLst/>
              <a:gdLst/>
              <a:ahLst/>
              <a:cxnLst/>
              <a:rect l="l" t="t" r="r" b="b"/>
              <a:pathLst>
                <a:path w="91440" h="507364">
                  <a:moveTo>
                    <a:pt x="91440" y="0"/>
                  </a:moveTo>
                  <a:lnTo>
                    <a:pt x="0" y="0"/>
                  </a:lnTo>
                  <a:lnTo>
                    <a:pt x="0" y="507072"/>
                  </a:lnTo>
                  <a:lnTo>
                    <a:pt x="91440" y="507072"/>
                  </a:lnTo>
                  <a:lnTo>
                    <a:pt x="91440" y="0"/>
                  </a:lnTo>
                  <a:close/>
                </a:path>
              </a:pathLst>
            </a:custGeom>
            <a:solidFill>
              <a:srgbClr val="9411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2030717" y="4860975"/>
              <a:ext cx="7194550" cy="0"/>
            </a:xfrm>
            <a:custGeom>
              <a:avLst/>
              <a:gdLst/>
              <a:ahLst/>
              <a:cxnLst/>
              <a:rect l="l" t="t" r="r" b="b"/>
              <a:pathLst>
                <a:path w="7194550">
                  <a:moveTo>
                    <a:pt x="0" y="0"/>
                  </a:moveTo>
                  <a:lnTo>
                    <a:pt x="7194094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2028982" y="2079167"/>
              <a:ext cx="7195184" cy="557530"/>
            </a:xfrm>
            <a:custGeom>
              <a:avLst/>
              <a:gdLst/>
              <a:ahLst/>
              <a:cxnLst/>
              <a:rect l="l" t="t" r="r" b="b"/>
              <a:pathLst>
                <a:path w="7195184" h="557530">
                  <a:moveTo>
                    <a:pt x="0" y="556952"/>
                  </a:moveTo>
                  <a:lnTo>
                    <a:pt x="7194669" y="556952"/>
                  </a:lnTo>
                </a:path>
                <a:path w="7195184" h="557530">
                  <a:moveTo>
                    <a:pt x="0" y="0"/>
                  </a:moveTo>
                  <a:lnTo>
                    <a:pt x="7194669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 txBox="1"/>
          <p:nvPr/>
        </p:nvSpPr>
        <p:spPr>
          <a:xfrm>
            <a:off x="2049542" y="3823411"/>
            <a:ext cx="25082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72.1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228764" y="4421098"/>
            <a:ext cx="1866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7.0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941410" y="4234789"/>
            <a:ext cx="25082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28.3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447569" y="4059415"/>
            <a:ext cx="25082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50.9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846704" y="4122864"/>
            <a:ext cx="25082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45.2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051629" y="2705125"/>
            <a:ext cx="31559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173.7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876610" y="4523613"/>
            <a:ext cx="1866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9.2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276279" y="4612665"/>
            <a:ext cx="1866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1.2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7643231" y="4344390"/>
            <a:ext cx="25082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25.3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8075617" y="4553661"/>
            <a:ext cx="1866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6.5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8310934" y="4025353"/>
            <a:ext cx="25082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55.1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8767219" y="4024858"/>
            <a:ext cx="25082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48.3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157010" y="3678453"/>
            <a:ext cx="56832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717171"/>
                </a:solidFill>
                <a:latin typeface="Carlito"/>
                <a:cs typeface="Carlito"/>
              </a:rPr>
              <a:t>77.1</a:t>
            </a:r>
            <a:r>
              <a:rPr sz="1000" spc="45" dirty="0">
                <a:solidFill>
                  <a:srgbClr val="717171"/>
                </a:solidFill>
                <a:latin typeface="Carlito"/>
                <a:cs typeface="Carlito"/>
              </a:rPr>
              <a:t> </a:t>
            </a:r>
            <a:r>
              <a:rPr sz="1500" baseline="-22222" dirty="0">
                <a:solidFill>
                  <a:srgbClr val="717171"/>
                </a:solidFill>
                <a:latin typeface="Carlito"/>
                <a:cs typeface="Carlito"/>
              </a:rPr>
              <a:t>80.7</a:t>
            </a:r>
            <a:endParaRPr sz="1500" baseline="-22222">
              <a:latin typeface="Carlito"/>
              <a:cs typeface="Carlito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723226" y="3912666"/>
            <a:ext cx="25082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68.6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829095" y="4528667"/>
            <a:ext cx="37655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900" spc="-30" dirty="0" smtClean="0">
                <a:solidFill>
                  <a:srgbClr val="717171"/>
                </a:solidFill>
                <a:latin typeface="Carlito"/>
                <a:cs typeface="Carlito"/>
              </a:rPr>
              <a:t>1.9</a:t>
            </a:r>
            <a:r>
              <a:rPr lang="en-US" sz="900" spc="-30" dirty="0" smtClean="0">
                <a:solidFill>
                  <a:srgbClr val="717171"/>
                </a:solidFill>
                <a:latin typeface="Carlito"/>
                <a:cs typeface="Carlito"/>
              </a:rPr>
              <a:t> </a:t>
            </a:r>
            <a:r>
              <a:rPr sz="900" spc="-44" dirty="0" smtClean="0">
                <a:solidFill>
                  <a:srgbClr val="717171"/>
                </a:solidFill>
                <a:latin typeface="Carlito"/>
                <a:cs typeface="Carlito"/>
              </a:rPr>
              <a:t>2.3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393381" y="4572787"/>
            <a:ext cx="1866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 smtClean="0">
                <a:solidFill>
                  <a:srgbClr val="717171"/>
                </a:solidFill>
                <a:latin typeface="Carlito"/>
                <a:cs typeface="Carlito"/>
              </a:rPr>
              <a:t>4.8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679233" y="4442396"/>
            <a:ext cx="300355" cy="2859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6364">
              <a:lnSpc>
                <a:spcPts val="1075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9.7</a:t>
            </a:r>
            <a:endParaRPr sz="900" dirty="0">
              <a:latin typeface="Carlito"/>
              <a:cs typeface="Carlito"/>
            </a:endParaRPr>
          </a:p>
          <a:p>
            <a:pPr marL="12700">
              <a:lnSpc>
                <a:spcPts val="1075"/>
              </a:lnSpc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5.7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161704" y="4152772"/>
            <a:ext cx="25082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42.5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608465" y="3963885"/>
            <a:ext cx="25082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50.4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960509" y="4007142"/>
            <a:ext cx="25082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55.6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5327359" y="2493162"/>
            <a:ext cx="31559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191.6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587823" y="3334727"/>
            <a:ext cx="60388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900" spc="-45" dirty="0" smtClean="0">
                <a:solidFill>
                  <a:srgbClr val="717171"/>
                </a:solidFill>
                <a:latin typeface="Carlito"/>
                <a:cs typeface="Carlito"/>
              </a:rPr>
              <a:t>116.0</a:t>
            </a:r>
            <a:r>
              <a:rPr lang="en-US" sz="900" spc="-45" dirty="0" smtClean="0">
                <a:solidFill>
                  <a:srgbClr val="717171"/>
                </a:solidFill>
                <a:latin typeface="Carlito"/>
                <a:cs typeface="Carlito"/>
              </a:rPr>
              <a:t> </a:t>
            </a:r>
            <a:r>
              <a:rPr sz="900" spc="-67" dirty="0" smtClean="0">
                <a:solidFill>
                  <a:srgbClr val="717171"/>
                </a:solidFill>
                <a:latin typeface="Carlito"/>
                <a:cs typeface="Carlito"/>
              </a:rPr>
              <a:t>108.3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132948" y="4240860"/>
            <a:ext cx="58801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34.6</a:t>
            </a:r>
            <a:r>
              <a:rPr sz="900" spc="190" dirty="0">
                <a:solidFill>
                  <a:srgbClr val="717171"/>
                </a:solidFill>
                <a:latin typeface="Carlito"/>
                <a:cs typeface="Carlito"/>
              </a:rPr>
              <a:t> </a:t>
            </a: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32.1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6559198" y="4425695"/>
            <a:ext cx="25082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 smtClean="0">
                <a:solidFill>
                  <a:srgbClr val="717171"/>
                </a:solidFill>
                <a:latin typeface="Carlito"/>
                <a:cs typeface="Carlito"/>
              </a:rPr>
              <a:t>18.0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6958867" y="4121187"/>
            <a:ext cx="25082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45.4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7357901" y="4269244"/>
            <a:ext cx="25082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32.1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7864986" y="4261701"/>
            <a:ext cx="25082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21.3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8156705" y="4399521"/>
            <a:ext cx="25082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20.3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8556374" y="3924668"/>
            <a:ext cx="25082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63.0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8716340" y="4118355"/>
            <a:ext cx="49212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3365" algn="l"/>
              </a:tabLst>
            </a:pPr>
            <a:r>
              <a:rPr sz="900" u="sng" dirty="0">
                <a:solidFill>
                  <a:srgbClr val="717171"/>
                </a:solidFill>
                <a:uFill>
                  <a:solidFill>
                    <a:srgbClr val="E9E9E9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900" u="sng" dirty="0">
                <a:solidFill>
                  <a:srgbClr val="717171"/>
                </a:solidFill>
                <a:uFill>
                  <a:solidFill>
                    <a:srgbClr val="E9E9E9"/>
                  </a:solidFill>
                </a:uFill>
                <a:latin typeface="Carlito"/>
                <a:cs typeface="Carlito"/>
              </a:rPr>
              <a:t>45.6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108161" y="4584839"/>
            <a:ext cx="2247265" cy="9335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95885" algn="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717171"/>
                </a:solidFill>
                <a:latin typeface="Carlito"/>
                <a:cs typeface="Carlito"/>
              </a:rPr>
              <a:t>3.7</a:t>
            </a:r>
            <a:endParaRPr sz="10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5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tabLst>
                <a:tab pos="408940" algn="l"/>
                <a:tab pos="811530" algn="l"/>
                <a:tab pos="1211580" algn="l"/>
                <a:tab pos="1610995" algn="l"/>
                <a:tab pos="2004060" algn="l"/>
              </a:tabLst>
            </a:pPr>
            <a:r>
              <a:rPr sz="1100" spc="-5" dirty="0">
                <a:solidFill>
                  <a:srgbClr val="848484"/>
                </a:solidFill>
                <a:latin typeface="Carlito"/>
                <a:cs typeface="Carlito"/>
              </a:rPr>
              <a:t>C0</a:t>
            </a:r>
            <a:r>
              <a:rPr sz="1100" dirty="0">
                <a:solidFill>
                  <a:srgbClr val="848484"/>
                </a:solidFill>
                <a:latin typeface="Carlito"/>
                <a:cs typeface="Carlito"/>
              </a:rPr>
              <a:t>3	</a:t>
            </a:r>
            <a:r>
              <a:rPr sz="1100" spc="-5" dirty="0">
                <a:solidFill>
                  <a:srgbClr val="848484"/>
                </a:solidFill>
                <a:latin typeface="Carlito"/>
                <a:cs typeface="Carlito"/>
              </a:rPr>
              <a:t>C0</a:t>
            </a:r>
            <a:r>
              <a:rPr sz="1100" dirty="0">
                <a:solidFill>
                  <a:srgbClr val="848484"/>
                </a:solidFill>
                <a:latin typeface="Carlito"/>
                <a:cs typeface="Carlito"/>
              </a:rPr>
              <a:t>7	</a:t>
            </a:r>
            <a:r>
              <a:rPr sz="1100" spc="-5" dirty="0">
                <a:solidFill>
                  <a:srgbClr val="848484"/>
                </a:solidFill>
                <a:latin typeface="Carlito"/>
                <a:cs typeface="Carlito"/>
              </a:rPr>
              <a:t>C0</a:t>
            </a:r>
            <a:r>
              <a:rPr sz="1100" dirty="0">
                <a:solidFill>
                  <a:srgbClr val="848484"/>
                </a:solidFill>
                <a:latin typeface="Carlito"/>
                <a:cs typeface="Carlito"/>
              </a:rPr>
              <a:t>8	</a:t>
            </a:r>
            <a:r>
              <a:rPr sz="1100" spc="-5" dirty="0">
                <a:solidFill>
                  <a:srgbClr val="848484"/>
                </a:solidFill>
                <a:latin typeface="Carlito"/>
                <a:cs typeface="Carlito"/>
              </a:rPr>
              <a:t>C0</a:t>
            </a:r>
            <a:r>
              <a:rPr sz="1100" dirty="0">
                <a:solidFill>
                  <a:srgbClr val="848484"/>
                </a:solidFill>
                <a:latin typeface="Carlito"/>
                <a:cs typeface="Carlito"/>
              </a:rPr>
              <a:t>9	</a:t>
            </a:r>
            <a:r>
              <a:rPr sz="1100" spc="-5" dirty="0">
                <a:solidFill>
                  <a:srgbClr val="848484"/>
                </a:solidFill>
                <a:latin typeface="Carlito"/>
                <a:cs typeface="Carlito"/>
              </a:rPr>
              <a:t>C1</a:t>
            </a:r>
            <a:r>
              <a:rPr sz="1100" dirty="0">
                <a:solidFill>
                  <a:srgbClr val="848484"/>
                </a:solidFill>
                <a:latin typeface="Carlito"/>
                <a:cs typeface="Carlito"/>
              </a:rPr>
              <a:t>0	G03</a:t>
            </a:r>
            <a:endParaRPr sz="1100" dirty="0">
              <a:latin typeface="Carlito"/>
              <a:cs typeface="Carlito"/>
            </a:endParaRPr>
          </a:p>
          <a:p>
            <a:pPr marL="1161415">
              <a:lnSpc>
                <a:spcPct val="100000"/>
              </a:lnSpc>
              <a:spcBef>
                <a:spcPts val="350"/>
              </a:spcBef>
            </a:pPr>
            <a:r>
              <a:rPr sz="1200" dirty="0" err="1" smtClean="0">
                <a:solidFill>
                  <a:srgbClr val="969696"/>
                </a:solidFill>
                <a:latin typeface="Carlito"/>
                <a:cs typeface="Carlito"/>
              </a:rPr>
              <a:t>ATC</a:t>
            </a:r>
            <a:r>
              <a:rPr lang="en-US" sz="1200" dirty="0" smtClean="0">
                <a:solidFill>
                  <a:srgbClr val="969696"/>
                </a:solidFill>
                <a:latin typeface="Carlito"/>
                <a:cs typeface="Carlito"/>
              </a:rPr>
              <a:t> Cluster 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725523" y="4768265"/>
            <a:ext cx="19494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848484"/>
                </a:solidFill>
                <a:latin typeface="Carlito"/>
                <a:cs typeface="Carlito"/>
              </a:rPr>
              <a:t>0.0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657946" y="4211675"/>
            <a:ext cx="26225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848484"/>
                </a:solidFill>
                <a:latin typeface="Carlito"/>
                <a:cs typeface="Carlito"/>
              </a:rPr>
              <a:t>50.0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1589570" y="3655072"/>
            <a:ext cx="32956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848484"/>
                </a:solidFill>
                <a:latin typeface="Carlito"/>
                <a:cs typeface="Carlito"/>
              </a:rPr>
              <a:t>100.0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1589570" y="3098482"/>
            <a:ext cx="32956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848484"/>
                </a:solidFill>
                <a:latin typeface="Carlito"/>
                <a:cs typeface="Carlito"/>
              </a:rPr>
              <a:t>150.0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1589570" y="2541892"/>
            <a:ext cx="32956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848484"/>
                </a:solidFill>
                <a:latin typeface="Carlito"/>
                <a:cs typeface="Carlito"/>
              </a:rPr>
              <a:t>200.0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1589570" y="1985302"/>
            <a:ext cx="32956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848484"/>
                </a:solidFill>
                <a:latin typeface="Carlito"/>
                <a:cs typeface="Carlito"/>
              </a:rPr>
              <a:t>250.0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2068446" y="4936921"/>
            <a:ext cx="112077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1484" algn="l"/>
                <a:tab pos="810260" algn="l"/>
              </a:tabLst>
            </a:pPr>
            <a:r>
              <a:rPr sz="1100" dirty="0">
                <a:solidFill>
                  <a:srgbClr val="848484"/>
                </a:solidFill>
                <a:latin typeface="Carlito"/>
                <a:cs typeface="Carlito"/>
              </a:rPr>
              <a:t>A02B	A10	C01A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3267552" y="4936921"/>
            <a:ext cx="68262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3390" algn="l"/>
              </a:tabLst>
            </a:pPr>
            <a:r>
              <a:rPr sz="1000" spc="-5" dirty="0" smtClean="0">
                <a:solidFill>
                  <a:srgbClr val="848484"/>
                </a:solidFill>
                <a:latin typeface="Carlito"/>
                <a:cs typeface="Carlito"/>
              </a:rPr>
              <a:t>C01</a:t>
            </a:r>
            <a:r>
              <a:rPr sz="1000" dirty="0" smtClean="0">
                <a:solidFill>
                  <a:srgbClr val="848484"/>
                </a:solidFill>
                <a:latin typeface="Carlito"/>
                <a:cs typeface="Carlito"/>
              </a:rPr>
              <a:t>B</a:t>
            </a:r>
            <a:r>
              <a:rPr sz="1000" spc="-5" dirty="0" smtClean="0">
                <a:solidFill>
                  <a:srgbClr val="848484"/>
                </a:solidFill>
                <a:latin typeface="Carlito"/>
                <a:cs typeface="Carlito"/>
              </a:rPr>
              <a:t>C02</a:t>
            </a:r>
            <a:endParaRPr sz="1000" dirty="0">
              <a:latin typeface="Carlito"/>
              <a:cs typeface="Carlito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6521160" y="4936921"/>
            <a:ext cx="68580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0835" algn="l"/>
              </a:tabLst>
            </a:pPr>
            <a:r>
              <a:rPr sz="1000" dirty="0">
                <a:solidFill>
                  <a:srgbClr val="848484"/>
                </a:solidFill>
                <a:latin typeface="Carlito"/>
                <a:cs typeface="Carlito"/>
              </a:rPr>
              <a:t>J01	M</a:t>
            </a:r>
            <a:r>
              <a:rPr sz="1000" spc="-5" dirty="0">
                <a:solidFill>
                  <a:srgbClr val="848484"/>
                </a:solidFill>
                <a:latin typeface="Carlito"/>
                <a:cs typeface="Carlito"/>
              </a:rPr>
              <a:t>0</a:t>
            </a:r>
            <a:r>
              <a:rPr sz="1000" dirty="0">
                <a:solidFill>
                  <a:srgbClr val="848484"/>
                </a:solidFill>
                <a:latin typeface="Carlito"/>
                <a:cs typeface="Carlito"/>
              </a:rPr>
              <a:t>1A</a:t>
            </a:r>
            <a:endParaRPr sz="1000" dirty="0">
              <a:latin typeface="Carlito"/>
              <a:cs typeface="Carlito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7297694" y="4936921"/>
            <a:ext cx="184912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4015" algn="l"/>
                <a:tab pos="1617980" algn="l"/>
              </a:tabLst>
            </a:pPr>
            <a:r>
              <a:rPr sz="1100" dirty="0">
                <a:solidFill>
                  <a:srgbClr val="848484"/>
                </a:solidFill>
                <a:latin typeface="Carlito"/>
                <a:cs typeface="Carlito"/>
              </a:rPr>
              <a:t>N02	N05B  </a:t>
            </a:r>
            <a:r>
              <a:rPr sz="1100" spc="-20" dirty="0">
                <a:solidFill>
                  <a:srgbClr val="848484"/>
                </a:solidFill>
                <a:latin typeface="Carlito"/>
                <a:cs typeface="Carlito"/>
              </a:rPr>
              <a:t> </a:t>
            </a:r>
            <a:r>
              <a:rPr sz="1100" dirty="0">
                <a:solidFill>
                  <a:srgbClr val="848484"/>
                </a:solidFill>
                <a:latin typeface="Carlito"/>
                <a:cs typeface="Carlito"/>
              </a:rPr>
              <a:t>N05C  </a:t>
            </a:r>
            <a:r>
              <a:rPr sz="1100" spc="-75" dirty="0">
                <a:solidFill>
                  <a:srgbClr val="848484"/>
                </a:solidFill>
                <a:latin typeface="Carlito"/>
                <a:cs typeface="Carlito"/>
              </a:rPr>
              <a:t> </a:t>
            </a:r>
            <a:r>
              <a:rPr sz="1100" dirty="0">
                <a:solidFill>
                  <a:srgbClr val="848484"/>
                </a:solidFill>
                <a:latin typeface="Carlito"/>
                <a:cs typeface="Carlito"/>
              </a:rPr>
              <a:t>N06A	R</a:t>
            </a:r>
            <a:r>
              <a:rPr sz="1100" spc="-5" dirty="0">
                <a:solidFill>
                  <a:srgbClr val="848484"/>
                </a:solidFill>
                <a:latin typeface="Carlito"/>
                <a:cs typeface="Carlito"/>
              </a:rPr>
              <a:t>0</a:t>
            </a:r>
            <a:r>
              <a:rPr sz="1100" dirty="0">
                <a:solidFill>
                  <a:srgbClr val="848484"/>
                </a:solidFill>
                <a:latin typeface="Carlito"/>
                <a:cs typeface="Carlito"/>
              </a:rPr>
              <a:t>3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1340268" y="2131300"/>
            <a:ext cx="215444" cy="267970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lang="en-US" sz="1400" spc="-5" dirty="0" err="1">
                <a:solidFill>
                  <a:srgbClr val="848484"/>
                </a:solidFill>
                <a:latin typeface="Carlito"/>
                <a:cs typeface="Carlito"/>
              </a:rPr>
              <a:t>DDD</a:t>
            </a:r>
            <a:r>
              <a:rPr lang="en-US" sz="1400" spc="-5" dirty="0">
                <a:solidFill>
                  <a:srgbClr val="848484"/>
                </a:solidFill>
                <a:latin typeface="Carlito"/>
                <a:cs typeface="Carlito"/>
              </a:rPr>
              <a:t> per 1000 habitants per day</a:t>
            </a:r>
            <a:endParaRPr lang="en-US" sz="1400" dirty="0">
              <a:latin typeface="Carlito"/>
              <a:cs typeface="Carlito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3160953" y="5638126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97637" y="0"/>
                </a:moveTo>
                <a:lnTo>
                  <a:pt x="0" y="0"/>
                </a:lnTo>
                <a:lnTo>
                  <a:pt x="0" y="97637"/>
                </a:lnTo>
                <a:lnTo>
                  <a:pt x="97637" y="97637"/>
                </a:lnTo>
                <a:lnTo>
                  <a:pt x="97637" y="0"/>
                </a:lnTo>
                <a:close/>
              </a:path>
            </a:pathLst>
          </a:custGeom>
          <a:solidFill>
            <a:srgbClr val="6095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174439" y="5638126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97637" y="0"/>
                </a:moveTo>
                <a:lnTo>
                  <a:pt x="0" y="0"/>
                </a:lnTo>
                <a:lnTo>
                  <a:pt x="0" y="97637"/>
                </a:lnTo>
                <a:lnTo>
                  <a:pt x="97637" y="97637"/>
                </a:lnTo>
                <a:lnTo>
                  <a:pt x="97637" y="0"/>
                </a:lnTo>
                <a:close/>
              </a:path>
            </a:pathLst>
          </a:custGeom>
          <a:solidFill>
            <a:srgbClr val="941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 txBox="1"/>
          <p:nvPr/>
        </p:nvSpPr>
        <p:spPr>
          <a:xfrm>
            <a:off x="1309027" y="5565749"/>
            <a:ext cx="7898130" cy="1187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935" algn="ctr">
              <a:lnSpc>
                <a:spcPct val="100000"/>
              </a:lnSpc>
              <a:spcBef>
                <a:spcPts val="100"/>
              </a:spcBef>
              <a:tabLst>
                <a:tab pos="1255395" algn="l"/>
              </a:tabLst>
            </a:pPr>
            <a:r>
              <a:rPr lang="en-US" sz="1400" spc="-5" dirty="0" smtClean="0">
                <a:solidFill>
                  <a:srgbClr val="848484"/>
                </a:solidFill>
                <a:latin typeface="Carlito"/>
                <a:cs typeface="Carlito"/>
              </a:rPr>
              <a:t>Greece</a:t>
            </a:r>
            <a:r>
              <a:rPr sz="1400" spc="-5" dirty="0">
                <a:solidFill>
                  <a:srgbClr val="848484"/>
                </a:solidFill>
                <a:latin typeface="Carlito"/>
                <a:cs typeface="Carlito"/>
              </a:rPr>
              <a:t>	</a:t>
            </a:r>
            <a:r>
              <a:rPr lang="en-US" sz="1400" spc="-5" dirty="0" smtClean="0">
                <a:solidFill>
                  <a:srgbClr val="848484"/>
                </a:solidFill>
                <a:latin typeface="Carlito"/>
                <a:cs typeface="Carlito"/>
              </a:rPr>
              <a:t>Average of OECD European Countries</a:t>
            </a:r>
            <a:endParaRPr sz="1400" dirty="0">
              <a:latin typeface="Carlito"/>
              <a:cs typeface="Carlito"/>
            </a:endParaRPr>
          </a:p>
          <a:p>
            <a:pPr marL="175895">
              <a:lnSpc>
                <a:spcPct val="100000"/>
              </a:lnSpc>
              <a:spcBef>
                <a:spcPts val="5"/>
              </a:spcBef>
            </a:pPr>
            <a:r>
              <a:rPr lang="en-US" sz="1000" spc="-5" dirty="0">
                <a:solidFill>
                  <a:srgbClr val="424242"/>
                </a:solidFill>
                <a:latin typeface="Arial"/>
                <a:cs typeface="Arial"/>
              </a:rPr>
              <a:t>Reference year</a:t>
            </a:r>
            <a:r>
              <a:rPr lang="en-US" sz="1000" dirty="0">
                <a:solidFill>
                  <a:srgbClr val="424242"/>
                </a:solidFill>
                <a:latin typeface="Arial"/>
                <a:cs typeface="Arial"/>
              </a:rPr>
              <a:t>:</a:t>
            </a:r>
            <a:r>
              <a:rPr lang="en-US" sz="1000" spc="-10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lang="en-US" sz="1000" dirty="0">
                <a:solidFill>
                  <a:srgbClr val="424242"/>
                </a:solidFill>
                <a:latin typeface="Arial"/>
                <a:cs typeface="Arial"/>
              </a:rPr>
              <a:t>2017</a:t>
            </a:r>
            <a:endParaRPr lang="en-US" sz="1000" dirty="0">
              <a:latin typeface="Arial"/>
              <a:cs typeface="Arial"/>
            </a:endParaRPr>
          </a:p>
          <a:p>
            <a:pPr marL="175895" marR="5080">
              <a:lnSpc>
                <a:spcPct val="100000"/>
              </a:lnSpc>
            </a:pPr>
            <a:r>
              <a:rPr lang="en-US" sz="1000" spc="-5" dirty="0">
                <a:solidFill>
                  <a:srgbClr val="424242"/>
                </a:solidFill>
                <a:latin typeface="Arial"/>
                <a:cs typeface="Arial"/>
              </a:rPr>
              <a:t>European countries of the OECD</a:t>
            </a:r>
            <a:r>
              <a:rPr lang="en-US" sz="1000" dirty="0">
                <a:solidFill>
                  <a:srgbClr val="424242"/>
                </a:solidFill>
                <a:latin typeface="Arial"/>
                <a:cs typeface="Arial"/>
              </a:rPr>
              <a:t>: </a:t>
            </a:r>
            <a:r>
              <a:rPr lang="en-US" sz="1000" spc="-5" dirty="0" smtClean="0">
                <a:solidFill>
                  <a:srgbClr val="424242"/>
                </a:solidFill>
                <a:latin typeface="Arial"/>
                <a:cs typeface="Arial"/>
              </a:rPr>
              <a:t>Greece, Austria, Belgium, </a:t>
            </a:r>
            <a:r>
              <a:rPr lang="en-US" sz="1000" spc="-5" dirty="0">
                <a:solidFill>
                  <a:srgbClr val="424242"/>
                </a:solidFill>
                <a:latin typeface="Arial"/>
                <a:cs typeface="Arial"/>
              </a:rPr>
              <a:t>Czech </a:t>
            </a:r>
            <a:r>
              <a:rPr lang="en-US" sz="1000" spc="-5" dirty="0" smtClean="0">
                <a:solidFill>
                  <a:srgbClr val="424242"/>
                </a:solidFill>
                <a:latin typeface="Arial"/>
                <a:cs typeface="Arial"/>
              </a:rPr>
              <a:t>Republic</a:t>
            </a:r>
            <a:r>
              <a:rPr lang="en-US" sz="1000" spc="-20" dirty="0" smtClean="0">
                <a:solidFill>
                  <a:srgbClr val="424242"/>
                </a:solidFill>
                <a:latin typeface="Arial"/>
                <a:cs typeface="Arial"/>
              </a:rPr>
              <a:t>, Denmark</a:t>
            </a:r>
            <a:r>
              <a:rPr lang="en-US" sz="1000" dirty="0" smtClean="0">
                <a:solidFill>
                  <a:srgbClr val="424242"/>
                </a:solidFill>
                <a:latin typeface="Arial"/>
                <a:cs typeface="Arial"/>
              </a:rPr>
              <a:t>, Estonia, Finland</a:t>
            </a:r>
            <a:r>
              <a:rPr lang="en-US" sz="1000" spc="-5" dirty="0" smtClean="0">
                <a:solidFill>
                  <a:srgbClr val="424242"/>
                </a:solidFill>
                <a:latin typeface="Arial"/>
                <a:cs typeface="Arial"/>
              </a:rPr>
              <a:t>, France</a:t>
            </a:r>
            <a:r>
              <a:rPr lang="en-US" sz="1000" dirty="0" smtClean="0">
                <a:solidFill>
                  <a:srgbClr val="424242"/>
                </a:solidFill>
                <a:latin typeface="Arial"/>
                <a:cs typeface="Arial"/>
              </a:rPr>
              <a:t>, Germany, Hungary, </a:t>
            </a:r>
            <a:r>
              <a:rPr lang="en-US" sz="1000" spc="-5" dirty="0" smtClean="0">
                <a:solidFill>
                  <a:srgbClr val="424242"/>
                </a:solidFill>
                <a:latin typeface="Arial"/>
                <a:cs typeface="Arial"/>
              </a:rPr>
              <a:t>Iceland, Italy,  Latvia, Lithuania</a:t>
            </a:r>
            <a:r>
              <a:rPr lang="en-US" sz="1000" dirty="0" smtClean="0">
                <a:solidFill>
                  <a:srgbClr val="424242"/>
                </a:solidFill>
                <a:latin typeface="Arial"/>
                <a:cs typeface="Arial"/>
              </a:rPr>
              <a:t>, Luxemburg, </a:t>
            </a:r>
            <a:r>
              <a:rPr lang="en-US" sz="1000" dirty="0">
                <a:solidFill>
                  <a:srgbClr val="424242"/>
                </a:solidFill>
                <a:latin typeface="Arial"/>
                <a:cs typeface="Arial"/>
              </a:rPr>
              <a:t>The </a:t>
            </a:r>
            <a:r>
              <a:rPr lang="en-US" sz="1000" dirty="0" smtClean="0">
                <a:solidFill>
                  <a:srgbClr val="424242"/>
                </a:solidFill>
                <a:latin typeface="Arial"/>
                <a:cs typeface="Arial"/>
              </a:rPr>
              <a:t>Netherlands</a:t>
            </a:r>
            <a:r>
              <a:rPr lang="en-US" sz="1000" spc="-5" dirty="0" smtClean="0">
                <a:solidFill>
                  <a:srgbClr val="424242"/>
                </a:solidFill>
                <a:latin typeface="Arial"/>
                <a:cs typeface="Arial"/>
              </a:rPr>
              <a:t>, Norway</a:t>
            </a:r>
            <a:r>
              <a:rPr lang="en-US" sz="1000" dirty="0" smtClean="0">
                <a:solidFill>
                  <a:srgbClr val="424242"/>
                </a:solidFill>
                <a:latin typeface="Arial"/>
                <a:cs typeface="Arial"/>
              </a:rPr>
              <a:t>, Portugal</a:t>
            </a:r>
            <a:r>
              <a:rPr lang="en-US" sz="1000" spc="-5" dirty="0" smtClean="0">
                <a:solidFill>
                  <a:srgbClr val="424242"/>
                </a:solidFill>
                <a:latin typeface="Arial"/>
                <a:cs typeface="Arial"/>
              </a:rPr>
              <a:t>, Slovakia, Slovenia, Spain, </a:t>
            </a:r>
            <a:r>
              <a:rPr lang="en-US" sz="1000" spc="-5" dirty="0">
                <a:solidFill>
                  <a:srgbClr val="424242"/>
                </a:solidFill>
                <a:latin typeface="Arial"/>
                <a:cs typeface="Arial"/>
              </a:rPr>
              <a:t>Sweden and United Kingdom</a:t>
            </a:r>
            <a:endParaRPr lang="en-US"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lang="en-US"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lang="en-US" sz="10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1000" dirty="0">
                <a:solidFill>
                  <a:srgbClr val="424242"/>
                </a:solidFill>
                <a:latin typeface="Carlito"/>
                <a:cs typeface="Carlito"/>
              </a:rPr>
              <a:t>Source: OECD Stat and </a:t>
            </a:r>
            <a:r>
              <a:rPr lang="en-US" sz="1000" dirty="0" smtClean="0">
                <a:solidFill>
                  <a:srgbClr val="424242"/>
                </a:solidFill>
                <a:latin typeface="Carlito"/>
                <a:cs typeface="Carlito"/>
              </a:rPr>
              <a:t>own calculations</a:t>
            </a:r>
            <a:endParaRPr lang="en-US" sz="1000" dirty="0">
              <a:latin typeface="Carlito"/>
              <a:cs typeface="Carlito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6932586" y="1911235"/>
            <a:ext cx="2374900" cy="1422400"/>
          </a:xfrm>
          <a:custGeom>
            <a:avLst/>
            <a:gdLst/>
            <a:ahLst/>
            <a:cxnLst/>
            <a:rect l="l" t="t" r="r" b="b"/>
            <a:pathLst>
              <a:path w="2374900" h="1422400">
                <a:moveTo>
                  <a:pt x="0" y="0"/>
                </a:moveTo>
                <a:lnTo>
                  <a:pt x="2374898" y="0"/>
                </a:lnTo>
                <a:lnTo>
                  <a:pt x="2374898" y="1422399"/>
                </a:lnTo>
                <a:lnTo>
                  <a:pt x="0" y="1422399"/>
                </a:lnTo>
                <a:lnTo>
                  <a:pt x="0" y="0"/>
                </a:lnTo>
                <a:close/>
              </a:path>
            </a:pathLst>
          </a:custGeom>
          <a:ln w="15874">
            <a:solidFill>
              <a:srgbClr val="941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 txBox="1"/>
          <p:nvPr/>
        </p:nvSpPr>
        <p:spPr>
          <a:xfrm>
            <a:off x="6940524" y="1878215"/>
            <a:ext cx="235902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185">
              <a:lnSpc>
                <a:spcPct val="100000"/>
              </a:lnSpc>
              <a:spcBef>
                <a:spcPts val="100"/>
              </a:spcBef>
            </a:pPr>
            <a:r>
              <a:rPr lang="en-US" sz="1200" spc="-5" dirty="0" smtClean="0">
                <a:solidFill>
                  <a:srgbClr val="424242"/>
                </a:solidFill>
                <a:latin typeface="Carlito"/>
                <a:cs typeface="Carlito"/>
              </a:rPr>
              <a:t>Greece presents the highest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6940524" y="2119515"/>
            <a:ext cx="2359025" cy="510396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83185" marR="122555">
              <a:lnSpc>
                <a:spcPts val="1900"/>
              </a:lnSpc>
              <a:spcBef>
                <a:spcPts val="180"/>
              </a:spcBef>
            </a:pPr>
            <a:r>
              <a:rPr lang="en-US" sz="1200" spc="-5" dirty="0" smtClean="0">
                <a:solidFill>
                  <a:srgbClr val="424242"/>
                </a:solidFill>
                <a:latin typeface="Carlito"/>
                <a:cs typeface="Carlito"/>
              </a:rPr>
              <a:t>Consumption in </a:t>
            </a:r>
            <a:r>
              <a:rPr sz="1200" dirty="0" smtClean="0">
                <a:solidFill>
                  <a:srgbClr val="424242"/>
                </a:solidFill>
                <a:latin typeface="Carlito"/>
                <a:cs typeface="Carlito"/>
              </a:rPr>
              <a:t>7/18 </a:t>
            </a:r>
            <a:r>
              <a:rPr sz="1200" dirty="0" err="1">
                <a:solidFill>
                  <a:srgbClr val="424242"/>
                </a:solidFill>
                <a:latin typeface="Carlito"/>
                <a:cs typeface="Carlito"/>
              </a:rPr>
              <a:t>ATC</a:t>
            </a:r>
            <a:r>
              <a:rPr sz="1200" dirty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lang="en-US" sz="1200" spc="-5" dirty="0" smtClean="0">
                <a:solidFill>
                  <a:srgbClr val="424242"/>
                </a:solidFill>
                <a:latin typeface="Carlito"/>
                <a:cs typeface="Carlito"/>
              </a:rPr>
              <a:t>at the second and third level.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6940524" y="2602115"/>
            <a:ext cx="2359025" cy="510396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83185" marR="133985">
              <a:lnSpc>
                <a:spcPts val="1900"/>
              </a:lnSpc>
              <a:spcBef>
                <a:spcPts val="180"/>
              </a:spcBef>
            </a:pPr>
            <a:r>
              <a:rPr lang="en-US" sz="1200" spc="-5" dirty="0" smtClean="0">
                <a:solidFill>
                  <a:srgbClr val="424242"/>
                </a:solidFill>
                <a:latin typeface="Carlito"/>
                <a:cs typeface="Carlito"/>
              </a:rPr>
              <a:t>It presents the lowest consumption in 11/18</a:t>
            </a:r>
            <a:endParaRPr sz="12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03438" y="7032850"/>
            <a:ext cx="12763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dirty="0">
                <a:solidFill>
                  <a:srgbClr val="A6A6A6"/>
                </a:solidFill>
                <a:latin typeface="Arial"/>
                <a:cs typeface="Arial"/>
              </a:rPr>
              <a:t>18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93171" y="6714818"/>
            <a:ext cx="1812194" cy="468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19775" y="292658"/>
            <a:ext cx="8145145" cy="121412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5080">
              <a:lnSpc>
                <a:spcPts val="3000"/>
              </a:lnSpc>
              <a:spcBef>
                <a:spcPts val="500"/>
              </a:spcBef>
            </a:pPr>
            <a:r>
              <a:rPr spc="-5" dirty="0"/>
              <a:t>Α2</a:t>
            </a:r>
            <a:r>
              <a:rPr spc="-5" dirty="0" smtClean="0"/>
              <a:t>)</a:t>
            </a:r>
            <a:r>
              <a:rPr lang="en-US" spc="-5" dirty="0"/>
              <a:t> Consumption of medicinal products per second and third </a:t>
            </a:r>
            <a:r>
              <a:rPr lang="en-US" spc="-5" dirty="0" err="1"/>
              <a:t>ATC</a:t>
            </a:r>
            <a:r>
              <a:rPr lang="en-US" spc="-5" dirty="0"/>
              <a:t> level in Greece and in the OECD European Countries</a:t>
            </a:r>
            <a:endParaRPr spc="-5" dirty="0"/>
          </a:p>
        </p:txBody>
      </p:sp>
      <p:sp>
        <p:nvSpPr>
          <p:cNvPr id="5" name="object 5"/>
          <p:cNvSpPr txBox="1"/>
          <p:nvPr/>
        </p:nvSpPr>
        <p:spPr>
          <a:xfrm>
            <a:off x="1068760" y="1604073"/>
            <a:ext cx="8303895" cy="25268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8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Greece presents the highest consumption in Clusters </a:t>
            </a:r>
            <a:r>
              <a:rPr sz="2000" dirty="0" smtClean="0">
                <a:solidFill>
                  <a:srgbClr val="424242"/>
                </a:solidFill>
                <a:latin typeface="Carlito"/>
                <a:cs typeface="Carlito"/>
              </a:rPr>
              <a:t>A10, 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C01Β, </a:t>
            </a:r>
            <a:r>
              <a:rPr sz="2000" dirty="0" smtClean="0">
                <a:solidFill>
                  <a:srgbClr val="424242"/>
                </a:solidFill>
                <a:latin typeface="Carlito"/>
                <a:cs typeface="Carlito"/>
              </a:rPr>
              <a:t>C07,  C10, 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J01, </a:t>
            </a:r>
            <a:r>
              <a:rPr sz="2000" spc="-5" dirty="0">
                <a:solidFill>
                  <a:srgbClr val="424242"/>
                </a:solidFill>
                <a:latin typeface="Carlito"/>
                <a:cs typeface="Carlito"/>
              </a:rPr>
              <a:t>NO5B </a:t>
            </a:r>
            <a:r>
              <a:rPr lang="en-US" sz="2000" dirty="0" smtClean="0">
                <a:solidFill>
                  <a:srgbClr val="424242"/>
                </a:solidFill>
                <a:latin typeface="Carlito"/>
                <a:cs typeface="Carlito"/>
              </a:rPr>
              <a:t>and 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R03</a:t>
            </a: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 and the lowest in all other clusters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.</a:t>
            </a:r>
            <a:endParaRPr sz="2000" dirty="0">
              <a:latin typeface="Carlito"/>
              <a:cs typeface="Carlito"/>
            </a:endParaRPr>
          </a:p>
          <a:p>
            <a:pPr marL="354965" marR="453390" indent="-342900">
              <a:lnSpc>
                <a:spcPct val="98900"/>
              </a:lnSpc>
              <a:spcBef>
                <a:spcPts val="505"/>
              </a:spcBef>
              <a:buClr>
                <a:srgbClr val="8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The highest differences are noticed in Analgesics 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(-95,3%), G03-</a:t>
            </a: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Sex hormones and modifiers effecting the genital system 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(-89,3%), </a:t>
            </a:r>
            <a:r>
              <a:rPr sz="2000" spc="-5" dirty="0">
                <a:solidFill>
                  <a:srgbClr val="424242"/>
                </a:solidFill>
                <a:latin typeface="Carlito"/>
                <a:cs typeface="Carlito"/>
              </a:rPr>
              <a:t>Μ01Α- </a:t>
            </a: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N</a:t>
            </a:r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rlito"/>
              </a:rPr>
              <a:t>on-steroidal 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rlito"/>
              </a:rPr>
              <a:t>anti-inflammatory drugs and </a:t>
            </a:r>
            <a:r>
              <a:rPr lang="en-GB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rlito"/>
              </a:rPr>
              <a:t>antirheumatic</a:t>
            </a:r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rlito"/>
              </a:rPr>
              <a:t> </a:t>
            </a:r>
            <a:r>
              <a:rPr lang="en-GB" sz="2000" dirty="0">
                <a:latin typeface="Carlito"/>
              </a:rPr>
              <a:t>drugs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424242"/>
                </a:solidFill>
                <a:latin typeface="Carlito"/>
                <a:cs typeface="Carlito"/>
              </a:rPr>
              <a:t>(-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79,9%), J01-</a:t>
            </a: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Antibiotics for systematic </a:t>
            </a:r>
            <a:r>
              <a:rPr lang="en-US" sz="2000" spc="-5" dirty="0" err="1" smtClean="0">
                <a:solidFill>
                  <a:srgbClr val="424242"/>
                </a:solidFill>
                <a:latin typeface="Carlito"/>
                <a:cs typeface="Carlito"/>
              </a:rPr>
              <a:t>adminstration</a:t>
            </a:r>
            <a:endParaRPr sz="2000" dirty="0">
              <a:latin typeface="Carlito"/>
              <a:cs typeface="Carlito"/>
            </a:endParaRPr>
          </a:p>
          <a:p>
            <a:pPr marL="354965" marR="82550">
              <a:lnSpc>
                <a:spcPct val="100000"/>
              </a:lnSpc>
            </a:pPr>
            <a:r>
              <a:rPr sz="2000" spc="-5" dirty="0">
                <a:solidFill>
                  <a:srgbClr val="424242"/>
                </a:solidFill>
                <a:latin typeface="Carlito"/>
                <a:cs typeface="Carlito"/>
              </a:rPr>
              <a:t>(+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78,4%), </a:t>
            </a: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Hypnotics and sedatives 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(-68,1</a:t>
            </a:r>
            <a:r>
              <a:rPr sz="2000" spc="-5" dirty="0">
                <a:solidFill>
                  <a:srgbClr val="424242"/>
                </a:solidFill>
                <a:latin typeface="Carlito"/>
                <a:cs typeface="Carlito"/>
              </a:rPr>
              <a:t>%) </a:t>
            </a:r>
            <a:r>
              <a:rPr sz="2000" dirty="0" smtClean="0">
                <a:solidFill>
                  <a:srgbClr val="424242"/>
                </a:solidFill>
                <a:latin typeface="Carlito"/>
                <a:cs typeface="Carlito"/>
              </a:rPr>
              <a:t>και 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C01B-</a:t>
            </a: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Antiarrythmic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,  </a:t>
            </a: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Clusters </a:t>
            </a:r>
            <a:r>
              <a:rPr sz="2000" dirty="0" smtClean="0">
                <a:solidFill>
                  <a:srgbClr val="424242"/>
                </a:solidFill>
                <a:latin typeface="Carlito"/>
                <a:cs typeface="Carlito"/>
              </a:rPr>
              <a:t>Ι </a:t>
            </a:r>
            <a:r>
              <a:rPr lang="en-US" sz="2000" dirty="0" smtClean="0">
                <a:solidFill>
                  <a:srgbClr val="424242"/>
                </a:solidFill>
                <a:latin typeface="Carlito"/>
                <a:cs typeface="Carlito"/>
              </a:rPr>
              <a:t>and </a:t>
            </a:r>
            <a:r>
              <a:rPr sz="2000" dirty="0" err="1" smtClean="0">
                <a:solidFill>
                  <a:srgbClr val="424242"/>
                </a:solidFill>
                <a:latin typeface="Carlito"/>
                <a:cs typeface="Carlito"/>
              </a:rPr>
              <a:t>ΙΙΙ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sz="2000" spc="-5" dirty="0">
                <a:solidFill>
                  <a:srgbClr val="424242"/>
                </a:solidFill>
                <a:latin typeface="Carlito"/>
                <a:cs typeface="Carlito"/>
              </a:rPr>
              <a:t>(+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46,4</a:t>
            </a:r>
            <a:r>
              <a:rPr sz="2000" spc="-5" dirty="0">
                <a:solidFill>
                  <a:srgbClr val="424242"/>
                </a:solidFill>
                <a:latin typeface="Carlito"/>
                <a:cs typeface="Carlito"/>
              </a:rPr>
              <a:t>%)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68760" y="5964910"/>
            <a:ext cx="7734934" cy="7976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Έτος </a:t>
            </a:r>
            <a:r>
              <a:rPr sz="1000" dirty="0">
                <a:solidFill>
                  <a:srgbClr val="424242"/>
                </a:solidFill>
                <a:latin typeface="Arial"/>
                <a:cs typeface="Arial"/>
              </a:rPr>
              <a:t>αναφοράς:</a:t>
            </a:r>
            <a:r>
              <a:rPr sz="1000" spc="-10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424242"/>
                </a:solidFill>
                <a:latin typeface="Arial"/>
                <a:cs typeface="Arial"/>
              </a:rPr>
              <a:t>2017</a:t>
            </a:r>
            <a:endParaRPr sz="10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Ευρωπαϊκές </a:t>
            </a:r>
            <a:r>
              <a:rPr sz="1000" spc="-10" dirty="0">
                <a:solidFill>
                  <a:srgbClr val="424242"/>
                </a:solidFill>
                <a:latin typeface="Arial"/>
                <a:cs typeface="Arial"/>
              </a:rPr>
              <a:t>χώρες </a:t>
            </a: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του </a:t>
            </a:r>
            <a:r>
              <a:rPr sz="1000" dirty="0">
                <a:solidFill>
                  <a:srgbClr val="424242"/>
                </a:solidFill>
                <a:latin typeface="Arial"/>
                <a:cs typeface="Arial"/>
              </a:rPr>
              <a:t>ΟΟΣΑ: </a:t>
            </a:r>
            <a:r>
              <a:rPr sz="1000" spc="-5" dirty="0" smtClean="0">
                <a:solidFill>
                  <a:srgbClr val="424242"/>
                </a:solidFill>
                <a:latin typeface="Arial"/>
                <a:cs typeface="Arial"/>
              </a:rPr>
              <a:t>Ελλάδα, Αυστρία, Βέλγιο, </a:t>
            </a:r>
            <a:r>
              <a:rPr sz="1000" spc="-20" dirty="0" smtClean="0">
                <a:solidFill>
                  <a:srgbClr val="424242"/>
                </a:solidFill>
                <a:latin typeface="Arial"/>
                <a:cs typeface="Arial"/>
              </a:rPr>
              <a:t>Τσεχία, </a:t>
            </a:r>
            <a:r>
              <a:rPr sz="1000" dirty="0" smtClean="0">
                <a:solidFill>
                  <a:srgbClr val="424242"/>
                </a:solidFill>
                <a:latin typeface="Arial"/>
                <a:cs typeface="Arial"/>
              </a:rPr>
              <a:t>Δανία, Εσθονία, </a:t>
            </a:r>
            <a:r>
              <a:rPr sz="1000" spc="-5" dirty="0" smtClean="0">
                <a:solidFill>
                  <a:srgbClr val="424242"/>
                </a:solidFill>
                <a:latin typeface="Arial"/>
                <a:cs typeface="Arial"/>
              </a:rPr>
              <a:t>Φιλανδία, </a:t>
            </a:r>
            <a:r>
              <a:rPr sz="1000" dirty="0" smtClean="0">
                <a:solidFill>
                  <a:srgbClr val="424242"/>
                </a:solidFill>
                <a:latin typeface="Arial"/>
                <a:cs typeface="Arial"/>
              </a:rPr>
              <a:t>Γαλλία, Γερµανία, Ουγγαρία, </a:t>
            </a:r>
            <a:r>
              <a:rPr sz="1000" spc="-5" dirty="0" smtClean="0">
                <a:solidFill>
                  <a:srgbClr val="424242"/>
                </a:solidFill>
                <a:latin typeface="Arial"/>
                <a:cs typeface="Arial"/>
              </a:rPr>
              <a:t>Ισλανδία, Ιταλία,  Λετονία, </a:t>
            </a:r>
            <a:r>
              <a:rPr sz="1000" dirty="0" smtClean="0">
                <a:solidFill>
                  <a:srgbClr val="424242"/>
                </a:solidFill>
                <a:latin typeface="Arial"/>
                <a:cs typeface="Arial"/>
              </a:rPr>
              <a:t>Λιθουανία, Λουξεµβούργο, </a:t>
            </a:r>
            <a:r>
              <a:rPr sz="1000" spc="-5" dirty="0" smtClean="0">
                <a:solidFill>
                  <a:srgbClr val="424242"/>
                </a:solidFill>
                <a:latin typeface="Arial"/>
                <a:cs typeface="Arial"/>
              </a:rPr>
              <a:t>Ολλανδία, </a:t>
            </a:r>
            <a:r>
              <a:rPr sz="1000" dirty="0" smtClean="0">
                <a:solidFill>
                  <a:srgbClr val="424242"/>
                </a:solidFill>
                <a:latin typeface="Arial"/>
                <a:cs typeface="Arial"/>
              </a:rPr>
              <a:t>Νορβηγία, </a:t>
            </a:r>
            <a:r>
              <a:rPr sz="1000" spc="-5" dirty="0" smtClean="0">
                <a:solidFill>
                  <a:srgbClr val="424242"/>
                </a:solidFill>
                <a:latin typeface="Arial"/>
                <a:cs typeface="Arial"/>
              </a:rPr>
              <a:t>Πορτογαλία, Σλοβακία, Σλοβενία, Ισπανία, </a:t>
            </a:r>
            <a:r>
              <a:rPr sz="1000" dirty="0">
                <a:solidFill>
                  <a:srgbClr val="424242"/>
                </a:solidFill>
                <a:latin typeface="Arial"/>
                <a:cs typeface="Arial"/>
              </a:rPr>
              <a:t>Σουηδία </a:t>
            </a: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και Ηνωµένο</a:t>
            </a:r>
            <a:r>
              <a:rPr sz="1000" spc="-70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424242"/>
                </a:solidFill>
                <a:latin typeface="Arial"/>
                <a:cs typeface="Arial"/>
              </a:rPr>
              <a:t>Βασίλειο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1000" dirty="0">
                <a:solidFill>
                  <a:srgbClr val="424242"/>
                </a:solidFill>
                <a:latin typeface="Carlito"/>
                <a:cs typeface="Carlito"/>
              </a:rPr>
              <a:t>Source: OECD Stat and own calculations</a:t>
            </a:r>
            <a:endParaRPr lang="en-US" sz="1000" dirty="0">
              <a:latin typeface="Carlito"/>
              <a:cs typeface="Carlito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044341"/>
              </p:ext>
            </p:extLst>
          </p:nvPr>
        </p:nvGraphicFramePr>
        <p:xfrm>
          <a:off x="850900" y="4137269"/>
          <a:ext cx="9220200" cy="23823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84179"/>
                <a:gridCol w="495703"/>
                <a:gridCol w="473537"/>
                <a:gridCol w="495703"/>
                <a:gridCol w="510480"/>
                <a:gridCol w="436594"/>
                <a:gridCol w="473537"/>
                <a:gridCol w="399652"/>
                <a:gridCol w="443983"/>
                <a:gridCol w="421817"/>
                <a:gridCol w="421817"/>
                <a:gridCol w="414428"/>
                <a:gridCol w="443983"/>
                <a:gridCol w="451372"/>
                <a:gridCol w="421817"/>
                <a:gridCol w="466148"/>
                <a:gridCol w="443982"/>
                <a:gridCol w="436594"/>
                <a:gridCol w="384874"/>
              </a:tblGrid>
              <a:tr h="247107">
                <a:tc>
                  <a:txBody>
                    <a:bodyPr/>
                    <a:lstStyle/>
                    <a:p>
                      <a:pPr marL="6350">
                        <a:lnSpc>
                          <a:spcPts val="1100"/>
                        </a:lnSpc>
                        <a:spcBef>
                          <a:spcPts val="610"/>
                        </a:spcBef>
                      </a:pPr>
                      <a:r>
                        <a:rPr sz="1000" b="1" dirty="0" err="1" smtClean="0">
                          <a:latin typeface="Carlito"/>
                          <a:cs typeface="Carlito"/>
                        </a:rPr>
                        <a:t>ATC</a:t>
                      </a:r>
                      <a:r>
                        <a:rPr lang="en-US" sz="1000" b="1" dirty="0" smtClean="0">
                          <a:latin typeface="Carlito"/>
                          <a:cs typeface="Carlito"/>
                        </a:rPr>
                        <a:t> Cluster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100"/>
                        </a:lnSpc>
                        <a:spcBef>
                          <a:spcPts val="610"/>
                        </a:spcBef>
                      </a:pPr>
                      <a:r>
                        <a:rPr sz="1000" b="1" spc="-5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A02B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100"/>
                        </a:lnSpc>
                        <a:spcBef>
                          <a:spcPts val="610"/>
                        </a:spcBef>
                      </a:pPr>
                      <a:r>
                        <a:rPr sz="1000" b="1" spc="-5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A10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100"/>
                        </a:lnSpc>
                        <a:spcBef>
                          <a:spcPts val="610"/>
                        </a:spcBef>
                      </a:pPr>
                      <a:r>
                        <a:rPr sz="1000" b="1" spc="-5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C01A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100"/>
                        </a:lnSpc>
                        <a:spcBef>
                          <a:spcPts val="610"/>
                        </a:spcBef>
                      </a:pPr>
                      <a:r>
                        <a:rPr sz="1000" b="1" spc="-5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C01B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100"/>
                        </a:lnSpc>
                        <a:spcBef>
                          <a:spcPts val="610"/>
                        </a:spcBef>
                      </a:pPr>
                      <a:r>
                        <a:rPr sz="1000" b="1" spc="-5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C02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100"/>
                        </a:lnSpc>
                        <a:spcBef>
                          <a:spcPts val="610"/>
                        </a:spcBef>
                      </a:pPr>
                      <a:r>
                        <a:rPr sz="1000" b="1" spc="-5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C03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100"/>
                        </a:lnSpc>
                        <a:spcBef>
                          <a:spcPts val="610"/>
                        </a:spcBef>
                      </a:pPr>
                      <a:r>
                        <a:rPr sz="1000" b="1" spc="-5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C07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100"/>
                        </a:lnSpc>
                        <a:spcBef>
                          <a:spcPts val="610"/>
                        </a:spcBef>
                      </a:pPr>
                      <a:r>
                        <a:rPr sz="1000" b="1" spc="-5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C08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100"/>
                        </a:lnSpc>
                        <a:spcBef>
                          <a:spcPts val="610"/>
                        </a:spcBef>
                      </a:pPr>
                      <a:r>
                        <a:rPr sz="1000" b="1" spc="-5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C09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100"/>
                        </a:lnSpc>
                        <a:spcBef>
                          <a:spcPts val="610"/>
                        </a:spcBef>
                      </a:pPr>
                      <a:r>
                        <a:rPr sz="1000" b="1" spc="-5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C10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100"/>
                        </a:lnSpc>
                        <a:spcBef>
                          <a:spcPts val="610"/>
                        </a:spcBef>
                      </a:pPr>
                      <a:r>
                        <a:rPr sz="100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G03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100"/>
                        </a:lnSpc>
                        <a:spcBef>
                          <a:spcPts val="610"/>
                        </a:spcBef>
                      </a:pPr>
                      <a:r>
                        <a:rPr sz="100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J01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100"/>
                        </a:lnSpc>
                        <a:spcBef>
                          <a:spcPts val="610"/>
                        </a:spcBef>
                      </a:pPr>
                      <a:r>
                        <a:rPr sz="1000" b="1" spc="-5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M01A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100"/>
                        </a:lnSpc>
                        <a:spcBef>
                          <a:spcPts val="610"/>
                        </a:spcBef>
                      </a:pPr>
                      <a:r>
                        <a:rPr sz="100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N02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100"/>
                        </a:lnSpc>
                        <a:spcBef>
                          <a:spcPts val="610"/>
                        </a:spcBef>
                      </a:pPr>
                      <a:r>
                        <a:rPr sz="100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N05B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100"/>
                        </a:lnSpc>
                        <a:spcBef>
                          <a:spcPts val="610"/>
                        </a:spcBef>
                      </a:pPr>
                      <a:r>
                        <a:rPr sz="100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N05C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100"/>
                        </a:lnSpc>
                        <a:spcBef>
                          <a:spcPts val="610"/>
                        </a:spcBef>
                      </a:pPr>
                      <a:r>
                        <a:rPr sz="100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N06A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100"/>
                        </a:lnSpc>
                        <a:spcBef>
                          <a:spcPts val="610"/>
                        </a:spcBef>
                      </a:pPr>
                      <a:r>
                        <a:rPr sz="1000" b="1" spc="-5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R03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  <a:tr h="3969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Greece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72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80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7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9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7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0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5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7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28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3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50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9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45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2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173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7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116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0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3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7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32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9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2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2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25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3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6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5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55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48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3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508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  <a:tr h="10058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L="6350" marR="128270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Average</a:t>
                      </a:r>
                      <a:r>
                        <a:rPr lang="en-US" sz="1000" b="1" baseline="0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 of OECD European Countries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960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77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960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68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6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960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2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3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960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4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8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960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9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7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960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42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5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960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50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4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960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55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6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960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191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6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960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108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3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960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34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6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960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18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0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960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45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4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960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32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960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21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3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960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20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3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960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63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0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960"/>
                        </a:spcBef>
                      </a:pP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45</a:t>
                      </a: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6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  <a:tr h="7325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6350" marR="476884">
                        <a:lnSpc>
                          <a:spcPct val="100000"/>
                        </a:lnSpc>
                      </a:pPr>
                      <a:r>
                        <a:rPr lang="en-US" sz="10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Percentile</a:t>
                      </a:r>
                      <a:r>
                        <a:rPr lang="en-US" sz="1000" b="1" baseline="0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 difference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444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000" b="1" dirty="0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6,5</a:t>
                      </a:r>
                      <a:r>
                        <a:rPr sz="100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 spc="-5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+</a:t>
                      </a:r>
                      <a:r>
                        <a:rPr sz="1000" b="1" spc="-5" smtClean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17,6</a:t>
                      </a:r>
                      <a:r>
                        <a:rPr sz="1000" b="1" spc="-5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000" b="1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17,1</a:t>
                      </a:r>
                      <a:r>
                        <a:rPr sz="100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 spc="-5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+</a:t>
                      </a:r>
                      <a:r>
                        <a:rPr sz="1000" b="1" spc="-5" smtClean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46,4</a:t>
                      </a:r>
                      <a:r>
                        <a:rPr sz="1000" b="1" spc="-5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000" b="1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40,9</a:t>
                      </a:r>
                      <a:r>
                        <a:rPr sz="100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000" b="1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33,4</a:t>
                      </a:r>
                      <a:r>
                        <a:rPr sz="100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 spc="-5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+</a:t>
                      </a:r>
                      <a:r>
                        <a:rPr sz="1000" b="1" spc="-5" smtClean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1,1</a:t>
                      </a:r>
                      <a:r>
                        <a:rPr sz="1000" b="1" spc="-5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000" b="1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18,7</a:t>
                      </a:r>
                      <a:r>
                        <a:rPr sz="100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000" b="1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9,3</a:t>
                      </a:r>
                      <a:r>
                        <a:rPr sz="100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 spc="-5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+</a:t>
                      </a:r>
                      <a:r>
                        <a:rPr sz="1000" b="1" spc="-5" smtClean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7,1</a:t>
                      </a:r>
                      <a:r>
                        <a:rPr sz="1000" b="1" spc="-5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000" b="1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89,3</a:t>
                      </a:r>
                      <a:r>
                        <a:rPr sz="100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 spc="-5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+</a:t>
                      </a:r>
                      <a:r>
                        <a:rPr sz="1000" b="1" spc="-5" smtClean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78,4</a:t>
                      </a:r>
                      <a:r>
                        <a:rPr sz="1000" b="1" spc="-5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000" b="1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79,7</a:t>
                      </a:r>
                      <a:r>
                        <a:rPr sz="100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000" b="1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96,3</a:t>
                      </a:r>
                      <a:r>
                        <a:rPr sz="100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 spc="-5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+</a:t>
                      </a:r>
                      <a:r>
                        <a:rPr sz="1000" b="1" spc="-5" smtClean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18,7</a:t>
                      </a:r>
                      <a:r>
                        <a:rPr sz="1000" b="1" spc="-5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000" b="1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68,1</a:t>
                      </a:r>
                      <a:r>
                        <a:rPr sz="100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000" b="1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12,5</a:t>
                      </a:r>
                      <a:r>
                        <a:rPr sz="100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6350">
                        <a:lnSpc>
                          <a:spcPts val="1100"/>
                        </a:lnSpc>
                        <a:spcBef>
                          <a:spcPts val="5"/>
                        </a:spcBef>
                      </a:pPr>
                      <a:r>
                        <a:rPr sz="1000" b="1" spc="-5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+</a:t>
                      </a:r>
                      <a:r>
                        <a:rPr sz="1000" b="1" spc="-5" dirty="0" smtClean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5,9</a:t>
                      </a:r>
                      <a:r>
                        <a:rPr sz="1000" b="1" spc="-5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03438" y="7032850"/>
            <a:ext cx="12763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dirty="0">
                <a:solidFill>
                  <a:srgbClr val="A6A6A6"/>
                </a:solidFill>
                <a:latin typeface="Arial"/>
                <a:cs typeface="Arial"/>
              </a:rPr>
              <a:t>19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93171" y="6714818"/>
            <a:ext cx="1812194" cy="468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51823" y="570445"/>
            <a:ext cx="8084820" cy="1041182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>
              <a:lnSpc>
                <a:spcPct val="88500"/>
              </a:lnSpc>
              <a:spcBef>
                <a:spcPts val="430"/>
              </a:spcBef>
            </a:pPr>
            <a:r>
              <a:rPr sz="2400" spc="-5" dirty="0"/>
              <a:t>Β1) </a:t>
            </a:r>
            <a:r>
              <a:rPr lang="en-US" sz="2400" spc="-5" dirty="0" smtClean="0"/>
              <a:t>Consumption of medicinal products per main </a:t>
            </a:r>
            <a:r>
              <a:rPr lang="en-US" sz="2400" spc="-5" dirty="0" err="1" smtClean="0"/>
              <a:t>ATC</a:t>
            </a:r>
            <a:r>
              <a:rPr lang="en-US" sz="2400" spc="-5" dirty="0" smtClean="0"/>
              <a:t> cluster in Greece and European </a:t>
            </a:r>
            <a:r>
              <a:rPr lang="en-US" sz="2400" spc="-5" dirty="0" smtClean="0"/>
              <a:t>countries which apply the same reporting methodology with Greece</a:t>
            </a:r>
            <a:endParaRPr sz="2400" dirty="0"/>
          </a:p>
        </p:txBody>
      </p:sp>
      <p:grpSp>
        <p:nvGrpSpPr>
          <p:cNvPr id="5" name="object 5"/>
          <p:cNvGrpSpPr/>
          <p:nvPr/>
        </p:nvGrpSpPr>
        <p:grpSpPr>
          <a:xfrm>
            <a:off x="1796056" y="1927558"/>
            <a:ext cx="7503795" cy="2920365"/>
            <a:chOff x="1796056" y="1927558"/>
            <a:chExt cx="7503795" cy="2920365"/>
          </a:xfrm>
        </p:grpSpPr>
        <p:sp>
          <p:nvSpPr>
            <p:cNvPr id="6" name="object 6"/>
            <p:cNvSpPr/>
            <p:nvPr/>
          </p:nvSpPr>
          <p:spPr>
            <a:xfrm>
              <a:off x="1800818" y="4355480"/>
              <a:ext cx="440690" cy="0"/>
            </a:xfrm>
            <a:custGeom>
              <a:avLst/>
              <a:gdLst/>
              <a:ahLst/>
              <a:cxnLst/>
              <a:rect l="l" t="t" r="r" b="b"/>
              <a:pathLst>
                <a:path w="440689">
                  <a:moveTo>
                    <a:pt x="0" y="0"/>
                  </a:moveTo>
                  <a:lnTo>
                    <a:pt x="203660" y="0"/>
                  </a:lnTo>
                </a:path>
                <a:path w="440689">
                  <a:moveTo>
                    <a:pt x="390693" y="0"/>
                  </a:moveTo>
                  <a:lnTo>
                    <a:pt x="440579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004479" y="3943997"/>
              <a:ext cx="187325" cy="897890"/>
            </a:xfrm>
            <a:custGeom>
              <a:avLst/>
              <a:gdLst/>
              <a:ahLst/>
              <a:cxnLst/>
              <a:rect l="l" t="t" r="r" b="b"/>
              <a:pathLst>
                <a:path w="187325" h="897889">
                  <a:moveTo>
                    <a:pt x="187032" y="0"/>
                  </a:moveTo>
                  <a:lnTo>
                    <a:pt x="0" y="0"/>
                  </a:lnTo>
                  <a:lnTo>
                    <a:pt x="0" y="897775"/>
                  </a:lnTo>
                  <a:lnTo>
                    <a:pt x="187032" y="897775"/>
                  </a:lnTo>
                  <a:lnTo>
                    <a:pt x="187032" y="0"/>
                  </a:lnTo>
                  <a:close/>
                </a:path>
              </a:pathLst>
            </a:custGeom>
            <a:solidFill>
              <a:srgbClr val="A1D5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428430" y="3873340"/>
              <a:ext cx="1243330" cy="482600"/>
            </a:xfrm>
            <a:custGeom>
              <a:avLst/>
              <a:gdLst/>
              <a:ahLst/>
              <a:cxnLst/>
              <a:rect l="l" t="t" r="r" b="b"/>
              <a:pathLst>
                <a:path w="1243329" h="482600">
                  <a:moveTo>
                    <a:pt x="0" y="482140"/>
                  </a:moveTo>
                  <a:lnTo>
                    <a:pt x="411480" y="482140"/>
                  </a:lnTo>
                </a:path>
                <a:path w="1243329" h="482600">
                  <a:moveTo>
                    <a:pt x="594359" y="482140"/>
                  </a:moveTo>
                  <a:lnTo>
                    <a:pt x="648385" y="482140"/>
                  </a:lnTo>
                </a:path>
                <a:path w="1243329" h="482600">
                  <a:moveTo>
                    <a:pt x="0" y="0"/>
                  </a:moveTo>
                  <a:lnTo>
                    <a:pt x="411480" y="0"/>
                  </a:lnTo>
                </a:path>
                <a:path w="1243329" h="482600">
                  <a:moveTo>
                    <a:pt x="594359" y="0"/>
                  </a:moveTo>
                  <a:lnTo>
                    <a:pt x="1242745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839910" y="3761117"/>
              <a:ext cx="182880" cy="1080770"/>
            </a:xfrm>
            <a:custGeom>
              <a:avLst/>
              <a:gdLst/>
              <a:ahLst/>
              <a:cxnLst/>
              <a:rect l="l" t="t" r="r" b="b"/>
              <a:pathLst>
                <a:path w="182880" h="1080770">
                  <a:moveTo>
                    <a:pt x="182879" y="0"/>
                  </a:moveTo>
                  <a:lnTo>
                    <a:pt x="0" y="0"/>
                  </a:lnTo>
                  <a:lnTo>
                    <a:pt x="0" y="1080655"/>
                  </a:lnTo>
                  <a:lnTo>
                    <a:pt x="182879" y="1080655"/>
                  </a:lnTo>
                  <a:lnTo>
                    <a:pt x="182879" y="0"/>
                  </a:lnTo>
                  <a:close/>
                </a:path>
              </a:pathLst>
            </a:custGeom>
            <a:solidFill>
              <a:srgbClr val="A1D5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800818" y="2900754"/>
              <a:ext cx="2107565" cy="1454785"/>
            </a:xfrm>
            <a:custGeom>
              <a:avLst/>
              <a:gdLst/>
              <a:ahLst/>
              <a:cxnLst/>
              <a:rect l="l" t="t" r="r" b="b"/>
              <a:pathLst>
                <a:path w="2107565" h="1454785">
                  <a:moveTo>
                    <a:pt x="1463043" y="1454725"/>
                  </a:moveTo>
                  <a:lnTo>
                    <a:pt x="1870357" y="1454725"/>
                  </a:lnTo>
                </a:path>
                <a:path w="2107565" h="1454785">
                  <a:moveTo>
                    <a:pt x="2057403" y="1454725"/>
                  </a:moveTo>
                  <a:lnTo>
                    <a:pt x="2107276" y="1454725"/>
                  </a:lnTo>
                </a:path>
                <a:path w="2107565" h="1454785">
                  <a:moveTo>
                    <a:pt x="2057403" y="972585"/>
                  </a:moveTo>
                  <a:lnTo>
                    <a:pt x="2107276" y="972585"/>
                  </a:lnTo>
                </a:path>
                <a:path w="2107565" h="1454785">
                  <a:moveTo>
                    <a:pt x="0" y="486295"/>
                  </a:moveTo>
                  <a:lnTo>
                    <a:pt x="1870357" y="486295"/>
                  </a:lnTo>
                </a:path>
                <a:path w="2107565" h="1454785">
                  <a:moveTo>
                    <a:pt x="2057403" y="486295"/>
                  </a:moveTo>
                  <a:lnTo>
                    <a:pt x="2107276" y="486295"/>
                  </a:lnTo>
                </a:path>
                <a:path w="2107565" h="1454785">
                  <a:moveTo>
                    <a:pt x="0" y="0"/>
                  </a:moveTo>
                  <a:lnTo>
                    <a:pt x="1870357" y="0"/>
                  </a:lnTo>
                </a:path>
                <a:path w="2107565" h="1454785">
                  <a:moveTo>
                    <a:pt x="2057403" y="0"/>
                  </a:moveTo>
                  <a:lnTo>
                    <a:pt x="2107276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671176" y="2692933"/>
              <a:ext cx="187325" cy="2148840"/>
            </a:xfrm>
            <a:custGeom>
              <a:avLst/>
              <a:gdLst/>
              <a:ahLst/>
              <a:cxnLst/>
              <a:rect l="l" t="t" r="r" b="b"/>
              <a:pathLst>
                <a:path w="187325" h="2148840">
                  <a:moveTo>
                    <a:pt x="187045" y="0"/>
                  </a:moveTo>
                  <a:lnTo>
                    <a:pt x="0" y="0"/>
                  </a:lnTo>
                  <a:lnTo>
                    <a:pt x="0" y="2148840"/>
                  </a:lnTo>
                  <a:lnTo>
                    <a:pt x="187045" y="2148840"/>
                  </a:lnTo>
                  <a:lnTo>
                    <a:pt x="187045" y="0"/>
                  </a:lnTo>
                  <a:close/>
                </a:path>
              </a:pathLst>
            </a:custGeom>
            <a:solidFill>
              <a:srgbClr val="A1D5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241397" y="3590708"/>
              <a:ext cx="1022985" cy="1251585"/>
            </a:xfrm>
            <a:custGeom>
              <a:avLst/>
              <a:gdLst/>
              <a:ahLst/>
              <a:cxnLst/>
              <a:rect l="l" t="t" r="r" b="b"/>
              <a:pathLst>
                <a:path w="1022985" h="1251585">
                  <a:moveTo>
                    <a:pt x="187032" y="0"/>
                  </a:moveTo>
                  <a:lnTo>
                    <a:pt x="0" y="0"/>
                  </a:lnTo>
                  <a:lnTo>
                    <a:pt x="0" y="1251064"/>
                  </a:lnTo>
                  <a:lnTo>
                    <a:pt x="187032" y="1251064"/>
                  </a:lnTo>
                  <a:lnTo>
                    <a:pt x="187032" y="0"/>
                  </a:lnTo>
                  <a:close/>
                </a:path>
                <a:path w="1022985" h="1251585">
                  <a:moveTo>
                    <a:pt x="1022464" y="635927"/>
                  </a:moveTo>
                  <a:lnTo>
                    <a:pt x="835418" y="635927"/>
                  </a:lnTo>
                  <a:lnTo>
                    <a:pt x="835418" y="1251064"/>
                  </a:lnTo>
                  <a:lnTo>
                    <a:pt x="1022464" y="1251064"/>
                  </a:lnTo>
                  <a:lnTo>
                    <a:pt x="1022464" y="635927"/>
                  </a:lnTo>
                  <a:close/>
                </a:path>
              </a:pathLst>
            </a:custGeom>
            <a:solidFill>
              <a:srgbClr val="8448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095127" y="4355480"/>
              <a:ext cx="3977640" cy="0"/>
            </a:xfrm>
            <a:custGeom>
              <a:avLst/>
              <a:gdLst/>
              <a:ahLst/>
              <a:cxnLst/>
              <a:rect l="l" t="t" r="r" b="b"/>
              <a:pathLst>
                <a:path w="3977640">
                  <a:moveTo>
                    <a:pt x="0" y="0"/>
                  </a:moveTo>
                  <a:lnTo>
                    <a:pt x="3740734" y="0"/>
                  </a:lnTo>
                </a:path>
                <a:path w="3977640">
                  <a:moveTo>
                    <a:pt x="3923614" y="0"/>
                  </a:moveTo>
                  <a:lnTo>
                    <a:pt x="3977639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835861" y="4147667"/>
              <a:ext cx="182880" cy="694690"/>
            </a:xfrm>
            <a:custGeom>
              <a:avLst/>
              <a:gdLst/>
              <a:ahLst/>
              <a:cxnLst/>
              <a:rect l="l" t="t" r="r" b="b"/>
              <a:pathLst>
                <a:path w="182879" h="694689">
                  <a:moveTo>
                    <a:pt x="182880" y="0"/>
                  </a:moveTo>
                  <a:lnTo>
                    <a:pt x="0" y="0"/>
                  </a:lnTo>
                  <a:lnTo>
                    <a:pt x="0" y="694105"/>
                  </a:lnTo>
                  <a:lnTo>
                    <a:pt x="182880" y="694105"/>
                  </a:lnTo>
                  <a:lnTo>
                    <a:pt x="182880" y="0"/>
                  </a:lnTo>
                  <a:close/>
                </a:path>
              </a:pathLst>
            </a:custGeom>
            <a:solidFill>
              <a:srgbClr val="A1D5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095127" y="2900754"/>
              <a:ext cx="5200015" cy="972819"/>
            </a:xfrm>
            <a:custGeom>
              <a:avLst/>
              <a:gdLst/>
              <a:ahLst/>
              <a:cxnLst/>
              <a:rect l="l" t="t" r="r" b="b"/>
              <a:pathLst>
                <a:path w="5200015" h="972820">
                  <a:moveTo>
                    <a:pt x="0" y="972585"/>
                  </a:moveTo>
                  <a:lnTo>
                    <a:pt x="5199617" y="972585"/>
                  </a:lnTo>
                </a:path>
                <a:path w="5200015" h="972820">
                  <a:moveTo>
                    <a:pt x="0" y="486295"/>
                  </a:moveTo>
                  <a:lnTo>
                    <a:pt x="5199617" y="486295"/>
                  </a:lnTo>
                </a:path>
                <a:path w="5200015" h="972820">
                  <a:moveTo>
                    <a:pt x="0" y="0"/>
                  </a:moveTo>
                  <a:lnTo>
                    <a:pt x="5199617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908094" y="2497581"/>
              <a:ext cx="5183505" cy="2344420"/>
            </a:xfrm>
            <a:custGeom>
              <a:avLst/>
              <a:gdLst/>
              <a:ahLst/>
              <a:cxnLst/>
              <a:rect l="l" t="t" r="r" b="b"/>
              <a:pathLst>
                <a:path w="5183505" h="2344420">
                  <a:moveTo>
                    <a:pt x="187032" y="0"/>
                  </a:moveTo>
                  <a:lnTo>
                    <a:pt x="0" y="0"/>
                  </a:lnTo>
                  <a:lnTo>
                    <a:pt x="0" y="2344191"/>
                  </a:lnTo>
                  <a:lnTo>
                    <a:pt x="187032" y="2344191"/>
                  </a:lnTo>
                  <a:lnTo>
                    <a:pt x="187032" y="0"/>
                  </a:lnTo>
                  <a:close/>
                </a:path>
                <a:path w="5183505" h="2344420">
                  <a:moveTo>
                    <a:pt x="1018311" y="2140534"/>
                  </a:moveTo>
                  <a:lnTo>
                    <a:pt x="831278" y="2140534"/>
                  </a:lnTo>
                  <a:lnTo>
                    <a:pt x="831278" y="2344191"/>
                  </a:lnTo>
                  <a:lnTo>
                    <a:pt x="1018311" y="2344191"/>
                  </a:lnTo>
                  <a:lnTo>
                    <a:pt x="1018311" y="2140534"/>
                  </a:lnTo>
                  <a:close/>
                </a:path>
                <a:path w="5183505" h="2344420">
                  <a:moveTo>
                    <a:pt x="1853742" y="2144687"/>
                  </a:moveTo>
                  <a:lnTo>
                    <a:pt x="1666697" y="2144687"/>
                  </a:lnTo>
                  <a:lnTo>
                    <a:pt x="1666697" y="2344191"/>
                  </a:lnTo>
                  <a:lnTo>
                    <a:pt x="1853742" y="2344191"/>
                  </a:lnTo>
                  <a:lnTo>
                    <a:pt x="1853742" y="2144687"/>
                  </a:lnTo>
                  <a:close/>
                </a:path>
                <a:path w="5183505" h="2344420">
                  <a:moveTo>
                    <a:pt x="2685008" y="2256904"/>
                  </a:moveTo>
                  <a:lnTo>
                    <a:pt x="2497975" y="2256904"/>
                  </a:lnTo>
                  <a:lnTo>
                    <a:pt x="2497975" y="2344191"/>
                  </a:lnTo>
                  <a:lnTo>
                    <a:pt x="2685008" y="2344191"/>
                  </a:lnTo>
                  <a:lnTo>
                    <a:pt x="2685008" y="2256904"/>
                  </a:lnTo>
                  <a:close/>
                </a:path>
                <a:path w="5183505" h="2344420">
                  <a:moveTo>
                    <a:pt x="3516287" y="2065718"/>
                  </a:moveTo>
                  <a:lnTo>
                    <a:pt x="3329241" y="2065718"/>
                  </a:lnTo>
                  <a:lnTo>
                    <a:pt x="3329241" y="2344191"/>
                  </a:lnTo>
                  <a:lnTo>
                    <a:pt x="3516287" y="2344191"/>
                  </a:lnTo>
                  <a:lnTo>
                    <a:pt x="3516287" y="2065718"/>
                  </a:lnTo>
                  <a:close/>
                </a:path>
                <a:path w="5183505" h="2344420">
                  <a:moveTo>
                    <a:pt x="4347553" y="1562798"/>
                  </a:moveTo>
                  <a:lnTo>
                    <a:pt x="4164673" y="1562798"/>
                  </a:lnTo>
                  <a:lnTo>
                    <a:pt x="4164673" y="2344191"/>
                  </a:lnTo>
                  <a:lnTo>
                    <a:pt x="4347553" y="2344191"/>
                  </a:lnTo>
                  <a:lnTo>
                    <a:pt x="4347553" y="1562798"/>
                  </a:lnTo>
                  <a:close/>
                </a:path>
                <a:path w="5183505" h="2344420">
                  <a:moveTo>
                    <a:pt x="5182984" y="1965960"/>
                  </a:moveTo>
                  <a:lnTo>
                    <a:pt x="4995951" y="1965960"/>
                  </a:lnTo>
                  <a:lnTo>
                    <a:pt x="4995951" y="2344191"/>
                  </a:lnTo>
                  <a:lnTo>
                    <a:pt x="5182984" y="2344191"/>
                  </a:lnTo>
                  <a:lnTo>
                    <a:pt x="5182984" y="1965960"/>
                  </a:lnTo>
                  <a:close/>
                </a:path>
              </a:pathLst>
            </a:custGeom>
            <a:solidFill>
              <a:srgbClr val="8448B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502455" y="4480166"/>
              <a:ext cx="4352290" cy="361950"/>
            </a:xfrm>
            <a:custGeom>
              <a:avLst/>
              <a:gdLst/>
              <a:ahLst/>
              <a:cxnLst/>
              <a:rect l="l" t="t" r="r" b="b"/>
              <a:pathLst>
                <a:path w="4352290" h="361950">
                  <a:moveTo>
                    <a:pt x="187032" y="195351"/>
                  </a:moveTo>
                  <a:lnTo>
                    <a:pt x="0" y="195351"/>
                  </a:lnTo>
                  <a:lnTo>
                    <a:pt x="0" y="361607"/>
                  </a:lnTo>
                  <a:lnTo>
                    <a:pt x="187032" y="361607"/>
                  </a:lnTo>
                  <a:lnTo>
                    <a:pt x="187032" y="195351"/>
                  </a:lnTo>
                  <a:close/>
                </a:path>
                <a:path w="4352290" h="361950">
                  <a:moveTo>
                    <a:pt x="1018311" y="261861"/>
                  </a:moveTo>
                  <a:lnTo>
                    <a:pt x="835431" y="261861"/>
                  </a:lnTo>
                  <a:lnTo>
                    <a:pt x="835431" y="361607"/>
                  </a:lnTo>
                  <a:lnTo>
                    <a:pt x="1018311" y="361607"/>
                  </a:lnTo>
                  <a:lnTo>
                    <a:pt x="1018311" y="261861"/>
                  </a:lnTo>
                  <a:close/>
                </a:path>
                <a:path w="4352290" h="361950">
                  <a:moveTo>
                    <a:pt x="1853742" y="249389"/>
                  </a:moveTo>
                  <a:lnTo>
                    <a:pt x="1666697" y="249389"/>
                  </a:lnTo>
                  <a:lnTo>
                    <a:pt x="1666697" y="361607"/>
                  </a:lnTo>
                  <a:lnTo>
                    <a:pt x="1853742" y="361607"/>
                  </a:lnTo>
                  <a:lnTo>
                    <a:pt x="1853742" y="249389"/>
                  </a:lnTo>
                  <a:close/>
                </a:path>
                <a:path w="4352290" h="361950">
                  <a:moveTo>
                    <a:pt x="2685008" y="174574"/>
                  </a:moveTo>
                  <a:lnTo>
                    <a:pt x="2497975" y="174574"/>
                  </a:lnTo>
                  <a:lnTo>
                    <a:pt x="2497975" y="361607"/>
                  </a:lnTo>
                  <a:lnTo>
                    <a:pt x="2685008" y="361607"/>
                  </a:lnTo>
                  <a:lnTo>
                    <a:pt x="2685008" y="174574"/>
                  </a:lnTo>
                  <a:close/>
                </a:path>
                <a:path w="4352290" h="361950">
                  <a:moveTo>
                    <a:pt x="4351718" y="0"/>
                  </a:moveTo>
                  <a:lnTo>
                    <a:pt x="4164673" y="0"/>
                  </a:lnTo>
                  <a:lnTo>
                    <a:pt x="4164673" y="361607"/>
                  </a:lnTo>
                  <a:lnTo>
                    <a:pt x="4351718" y="361607"/>
                  </a:lnTo>
                  <a:lnTo>
                    <a:pt x="4351718" y="0"/>
                  </a:lnTo>
                  <a:close/>
                </a:path>
              </a:pathLst>
            </a:custGeom>
            <a:solidFill>
              <a:srgbClr val="A1D5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801050" y="4842548"/>
              <a:ext cx="7494270" cy="0"/>
            </a:xfrm>
            <a:custGeom>
              <a:avLst/>
              <a:gdLst/>
              <a:ahLst/>
              <a:cxnLst/>
              <a:rect l="l" t="t" r="r" b="b"/>
              <a:pathLst>
                <a:path w="7494270">
                  <a:moveTo>
                    <a:pt x="0" y="0"/>
                  </a:moveTo>
                  <a:lnTo>
                    <a:pt x="7493734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800818" y="1932321"/>
              <a:ext cx="7494270" cy="486409"/>
            </a:xfrm>
            <a:custGeom>
              <a:avLst/>
              <a:gdLst/>
              <a:ahLst/>
              <a:cxnLst/>
              <a:rect l="l" t="t" r="r" b="b"/>
              <a:pathLst>
                <a:path w="7494270" h="486410">
                  <a:moveTo>
                    <a:pt x="0" y="486294"/>
                  </a:moveTo>
                  <a:lnTo>
                    <a:pt x="7493926" y="486294"/>
                  </a:lnTo>
                </a:path>
                <a:path w="7494270" h="486410">
                  <a:moveTo>
                    <a:pt x="0" y="0"/>
                  </a:moveTo>
                  <a:lnTo>
                    <a:pt x="7493926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1788118" y="3692537"/>
            <a:ext cx="483234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u="sng" dirty="0">
                <a:solidFill>
                  <a:srgbClr val="717171"/>
                </a:solidFill>
                <a:uFill>
                  <a:solidFill>
                    <a:srgbClr val="E9E9E9"/>
                  </a:solidFill>
                </a:uFill>
                <a:latin typeface="Times New Roman"/>
                <a:cs typeface="Times New Roman"/>
              </a:rPr>
              <a:t>   </a:t>
            </a:r>
            <a:r>
              <a:rPr sz="1100" u="sng" spc="-10" dirty="0">
                <a:solidFill>
                  <a:srgbClr val="717171"/>
                </a:solidFill>
                <a:uFill>
                  <a:solidFill>
                    <a:srgbClr val="E9E9E9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100" u="sng" dirty="0">
                <a:solidFill>
                  <a:srgbClr val="717171"/>
                </a:solidFill>
                <a:uFill>
                  <a:solidFill>
                    <a:srgbClr val="E9E9E9"/>
                  </a:solidFill>
                </a:uFill>
                <a:latin typeface="Carlito"/>
                <a:cs typeface="Carlito"/>
              </a:rPr>
              <a:t>185.5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759522" y="3510153"/>
            <a:ext cx="34417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717171"/>
                </a:solidFill>
                <a:latin typeface="Carlito"/>
                <a:cs typeface="Carlito"/>
              </a:rPr>
              <a:t>223.1</a:t>
            </a:r>
            <a:endParaRPr sz="1000" dirty="0">
              <a:latin typeface="Carlito"/>
              <a:cs typeface="Carlito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63711" y="2441041"/>
            <a:ext cx="34417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717171"/>
                </a:solidFill>
                <a:latin typeface="Carlito"/>
                <a:cs typeface="Carlito"/>
              </a:rPr>
              <a:t>443.5</a:t>
            </a:r>
            <a:endParaRPr sz="1000" dirty="0">
              <a:latin typeface="Carlito"/>
              <a:cs typeface="Carlito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287833" y="4493399"/>
            <a:ext cx="27368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717171"/>
                </a:solidFill>
                <a:latin typeface="Carlito"/>
                <a:cs typeface="Carlito"/>
              </a:rPr>
              <a:t>20.4</a:t>
            </a:r>
            <a:endParaRPr sz="1000" dirty="0">
              <a:latin typeface="Carlito"/>
              <a:cs typeface="Carlito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125461" y="4478363"/>
            <a:ext cx="27368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717171"/>
                </a:solidFill>
                <a:latin typeface="Carlito"/>
                <a:cs typeface="Carlito"/>
              </a:rPr>
              <a:t>23.5</a:t>
            </a:r>
            <a:endParaRPr sz="1000" dirty="0">
              <a:latin typeface="Carlito"/>
              <a:cs typeface="Carlito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958098" y="4404144"/>
            <a:ext cx="27368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717171"/>
                </a:solidFill>
                <a:latin typeface="Carlito"/>
                <a:cs typeface="Carlito"/>
              </a:rPr>
              <a:t>38.8</a:t>
            </a:r>
            <a:endParaRPr sz="1000" dirty="0">
              <a:latin typeface="Carlito"/>
              <a:cs typeface="Carlito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163980" y="3341522"/>
            <a:ext cx="34417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717171"/>
                </a:solidFill>
                <a:latin typeface="Carlito"/>
                <a:cs typeface="Carlito"/>
              </a:rPr>
              <a:t>257.9</a:t>
            </a:r>
            <a:endParaRPr sz="1000" dirty="0">
              <a:latin typeface="Carlito"/>
              <a:cs typeface="Carlito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009305" y="3974426"/>
            <a:ext cx="662305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717171"/>
                </a:solidFill>
                <a:latin typeface="Carlito"/>
                <a:cs typeface="Carlito"/>
              </a:rPr>
              <a:t>127.4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829243" y="2247379"/>
            <a:ext cx="34417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717171"/>
                </a:solidFill>
                <a:latin typeface="Carlito"/>
                <a:cs typeface="Carlito"/>
              </a:rPr>
              <a:t>483.4</a:t>
            </a:r>
            <a:endParaRPr sz="1000" dirty="0">
              <a:latin typeface="Carlito"/>
              <a:cs typeface="Carlito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429808" y="4386262"/>
            <a:ext cx="56642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000" spc="-15" dirty="0" smtClean="0">
                <a:solidFill>
                  <a:srgbClr val="717171"/>
                </a:solidFill>
                <a:latin typeface="Carlito"/>
                <a:cs typeface="Carlito"/>
              </a:rPr>
              <a:t>34.4</a:t>
            </a:r>
            <a:r>
              <a:rPr lang="en-US" sz="1000" spc="-15" dirty="0" smtClean="0">
                <a:solidFill>
                  <a:srgbClr val="717171"/>
                </a:solidFill>
                <a:latin typeface="Carlito"/>
                <a:cs typeface="Carlito"/>
              </a:rPr>
              <a:t> </a:t>
            </a:r>
            <a:r>
              <a:rPr sz="1000" spc="-10" dirty="0" smtClean="0">
                <a:solidFill>
                  <a:srgbClr val="717171"/>
                </a:solidFill>
                <a:latin typeface="Carlito"/>
                <a:cs typeface="Carlito"/>
              </a:rPr>
              <a:t>42.5</a:t>
            </a:r>
            <a:endParaRPr sz="1000" dirty="0">
              <a:latin typeface="Carlito"/>
              <a:cs typeface="Carlito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529920" y="4390935"/>
            <a:ext cx="27368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717171"/>
                </a:solidFill>
                <a:latin typeface="Carlito"/>
                <a:cs typeface="Carlito"/>
              </a:rPr>
              <a:t>41.5</a:t>
            </a:r>
            <a:endParaRPr sz="1000" dirty="0">
              <a:latin typeface="Carlito"/>
              <a:cs typeface="Carlito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362557" y="4504867"/>
            <a:ext cx="27368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717171"/>
                </a:solidFill>
                <a:latin typeface="Carlito"/>
                <a:cs typeface="Carlito"/>
              </a:rPr>
              <a:t>18.0</a:t>
            </a:r>
            <a:endParaRPr sz="1000" dirty="0">
              <a:latin typeface="Carlito"/>
              <a:cs typeface="Carlito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190203" y="4313859"/>
            <a:ext cx="27368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717171"/>
                </a:solidFill>
                <a:latin typeface="Carlito"/>
                <a:cs typeface="Carlito"/>
              </a:rPr>
              <a:t>57.4</a:t>
            </a:r>
            <a:endParaRPr sz="1000" dirty="0">
              <a:latin typeface="Carlito"/>
              <a:cs typeface="Carlito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755333" y="3706787"/>
            <a:ext cx="660400" cy="34432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28295">
              <a:lnSpc>
                <a:spcPct val="100000"/>
              </a:lnSpc>
              <a:spcBef>
                <a:spcPts val="185"/>
              </a:spcBef>
            </a:pPr>
            <a:r>
              <a:rPr sz="1000" dirty="0">
                <a:solidFill>
                  <a:srgbClr val="717171"/>
                </a:solidFill>
                <a:latin typeface="Carlito"/>
                <a:cs typeface="Carlito"/>
              </a:rPr>
              <a:t>160.9</a:t>
            </a:r>
            <a:endParaRPr sz="10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1000" dirty="0">
                <a:solidFill>
                  <a:srgbClr val="717171"/>
                </a:solidFill>
                <a:latin typeface="Carlito"/>
                <a:cs typeface="Carlito"/>
              </a:rPr>
              <a:t>143.5</a:t>
            </a:r>
            <a:endParaRPr sz="1000" dirty="0">
              <a:latin typeface="Carlito"/>
              <a:cs typeface="Carlito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217548" y="4229036"/>
            <a:ext cx="111569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418465" algn="l"/>
                <a:tab pos="1076960" algn="l"/>
              </a:tabLst>
            </a:pPr>
            <a:r>
              <a:rPr sz="1000" strike="sngStrike" dirty="0">
                <a:solidFill>
                  <a:srgbClr val="717171"/>
                </a:solidFill>
                <a:latin typeface="Times New Roman"/>
                <a:cs typeface="Times New Roman"/>
              </a:rPr>
              <a:t> </a:t>
            </a:r>
            <a:r>
              <a:rPr sz="1000" strike="sngStrike" dirty="0" smtClean="0">
                <a:solidFill>
                  <a:srgbClr val="717171"/>
                </a:solidFill>
                <a:latin typeface="Times New Roman"/>
                <a:cs typeface="Times New Roman"/>
              </a:rPr>
              <a:t>	</a:t>
            </a:r>
            <a:r>
              <a:rPr sz="1000" strike="sngStrike" spc="-15" dirty="0" smtClean="0">
                <a:solidFill>
                  <a:srgbClr val="717171"/>
                </a:solidFill>
                <a:latin typeface="Carlito"/>
                <a:cs typeface="Carlito"/>
              </a:rPr>
              <a:t>74.9</a:t>
            </a:r>
            <a:r>
              <a:rPr lang="en-US" sz="1000" strike="sngStrike" spc="-15" dirty="0" smtClean="0">
                <a:solidFill>
                  <a:srgbClr val="717171"/>
                </a:solidFill>
                <a:latin typeface="Carlito"/>
                <a:cs typeface="Carlito"/>
              </a:rPr>
              <a:t>  </a:t>
            </a:r>
            <a:r>
              <a:rPr sz="1000" u="sng" strike="noStrike" spc="-22" dirty="0" smtClean="0">
                <a:solidFill>
                  <a:srgbClr val="717171"/>
                </a:solidFill>
                <a:uFill>
                  <a:solidFill>
                    <a:srgbClr val="E9E9E9"/>
                  </a:solidFill>
                </a:uFill>
                <a:latin typeface="Carlito"/>
                <a:cs typeface="Carlito"/>
              </a:rPr>
              <a:t>78.5</a:t>
            </a:r>
            <a:r>
              <a:rPr sz="1000" u="sng" strike="noStrike" spc="-22" dirty="0">
                <a:solidFill>
                  <a:srgbClr val="717171"/>
                </a:solidFill>
                <a:uFill>
                  <a:solidFill>
                    <a:srgbClr val="E9E9E9"/>
                  </a:solidFill>
                </a:uFill>
                <a:latin typeface="Carlito"/>
                <a:cs typeface="Carlito"/>
              </a:rPr>
              <a:t>	</a:t>
            </a:r>
            <a:endParaRPr sz="1000" dirty="0">
              <a:latin typeface="Carlito"/>
              <a:cs typeface="Carlito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533321" y="4723168"/>
            <a:ext cx="11557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848484"/>
                </a:solidFill>
                <a:latin typeface="Carlito"/>
                <a:cs typeface="Carlito"/>
              </a:rPr>
              <a:t>0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353083" y="4238091"/>
            <a:ext cx="29591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48484"/>
                </a:solidFill>
                <a:latin typeface="Carlito"/>
                <a:cs typeface="Carlito"/>
              </a:rPr>
              <a:t>100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353083" y="3753015"/>
            <a:ext cx="29591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48484"/>
                </a:solidFill>
                <a:latin typeface="Carlito"/>
                <a:cs typeface="Carlito"/>
              </a:rPr>
              <a:t>200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353083" y="3267938"/>
            <a:ext cx="29591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48484"/>
                </a:solidFill>
                <a:latin typeface="Carlito"/>
                <a:cs typeface="Carlito"/>
              </a:rPr>
              <a:t>300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353083" y="2782861"/>
            <a:ext cx="29591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48484"/>
                </a:solidFill>
                <a:latin typeface="Carlito"/>
                <a:cs typeface="Carlito"/>
              </a:rPr>
              <a:t>400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353083" y="2297785"/>
            <a:ext cx="29591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48484"/>
                </a:solidFill>
                <a:latin typeface="Carlito"/>
                <a:cs typeface="Carlito"/>
              </a:rPr>
              <a:t>500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353083" y="1812709"/>
            <a:ext cx="29591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48484"/>
                </a:solidFill>
                <a:latin typeface="Carlito"/>
                <a:cs typeface="Carlito"/>
              </a:rPr>
              <a:t>600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153229" y="4942713"/>
            <a:ext cx="12890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848484"/>
                </a:solidFill>
                <a:latin typeface="Carlito"/>
                <a:cs typeface="Carlito"/>
              </a:rPr>
              <a:t>A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988948" y="4942713"/>
            <a:ext cx="12255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848484"/>
                </a:solidFill>
                <a:latin typeface="Carlito"/>
                <a:cs typeface="Carlito"/>
              </a:rPr>
              <a:t>B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822541" y="4942713"/>
            <a:ext cx="12065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848484"/>
                </a:solidFill>
                <a:latin typeface="Carlito"/>
                <a:cs typeface="Carlito"/>
              </a:rPr>
              <a:t>C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646497" y="4942713"/>
            <a:ext cx="13779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848484"/>
                </a:solidFill>
                <a:latin typeface="Carlito"/>
                <a:cs typeface="Carlito"/>
              </a:rPr>
              <a:t>G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895291" y="4898263"/>
            <a:ext cx="1305560" cy="755335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50"/>
              </a:spcBef>
            </a:pPr>
            <a:r>
              <a:rPr sz="1400" dirty="0">
                <a:solidFill>
                  <a:srgbClr val="848484"/>
                </a:solidFill>
                <a:latin typeface="Carlito"/>
                <a:cs typeface="Carlito"/>
              </a:rPr>
              <a:t>H</a:t>
            </a:r>
            <a:endParaRPr sz="1400" dirty="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350"/>
              </a:spcBef>
            </a:pPr>
            <a:r>
              <a:rPr lang="en-US" sz="1400" dirty="0" smtClean="0">
                <a:solidFill>
                  <a:srgbClr val="848484"/>
                </a:solidFill>
                <a:latin typeface="Carlito"/>
                <a:cs typeface="Carlito"/>
              </a:rPr>
              <a:t>Main </a:t>
            </a:r>
            <a:r>
              <a:rPr lang="en-US" sz="1400" dirty="0" err="1" smtClean="0">
                <a:solidFill>
                  <a:srgbClr val="848484"/>
                </a:solidFill>
                <a:latin typeface="Carlito"/>
                <a:cs typeface="Carlito"/>
              </a:rPr>
              <a:t>ATC</a:t>
            </a:r>
            <a:r>
              <a:rPr lang="en-US" sz="1400" dirty="0" smtClean="0">
                <a:solidFill>
                  <a:srgbClr val="848484"/>
                </a:solidFill>
                <a:latin typeface="Carlito"/>
                <a:cs typeface="Carlito"/>
              </a:rPr>
              <a:t> Cluster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339509" y="4942713"/>
            <a:ext cx="8255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848484"/>
                </a:solidFill>
                <a:latin typeface="Carlito"/>
                <a:cs typeface="Carlito"/>
              </a:rPr>
              <a:t>J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124485" y="4942713"/>
            <a:ext cx="17780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848484"/>
                </a:solidFill>
                <a:latin typeface="Carlito"/>
                <a:cs typeface="Carlito"/>
              </a:rPr>
              <a:t>M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975744" y="4942713"/>
            <a:ext cx="14033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848484"/>
                </a:solidFill>
                <a:latin typeface="Carlito"/>
                <a:cs typeface="Carlito"/>
              </a:rPr>
              <a:t>N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817498" y="4942713"/>
            <a:ext cx="12255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848484"/>
                </a:solidFill>
                <a:latin typeface="Carlito"/>
                <a:cs typeface="Carlito"/>
              </a:rPr>
              <a:t>R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103785" y="2048098"/>
            <a:ext cx="215444" cy="267970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lang="en-US" sz="1400" spc="-5" dirty="0" err="1">
                <a:solidFill>
                  <a:srgbClr val="848484"/>
                </a:solidFill>
                <a:latin typeface="Carlito"/>
                <a:cs typeface="Carlito"/>
              </a:rPr>
              <a:t>DDD</a:t>
            </a:r>
            <a:r>
              <a:rPr lang="en-US" sz="1400" spc="-5" dirty="0">
                <a:solidFill>
                  <a:srgbClr val="848484"/>
                </a:solidFill>
                <a:latin typeface="Carlito"/>
                <a:cs typeface="Carlito"/>
              </a:rPr>
              <a:t> per 1000 habitants per day</a:t>
            </a:r>
            <a:endParaRPr lang="en-US" sz="1400" dirty="0">
              <a:latin typeface="Carlito"/>
              <a:cs typeface="Carlito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1819198" y="5720105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97637" y="0"/>
                </a:moveTo>
                <a:lnTo>
                  <a:pt x="0" y="0"/>
                </a:lnTo>
                <a:lnTo>
                  <a:pt x="0" y="97650"/>
                </a:lnTo>
                <a:lnTo>
                  <a:pt x="97637" y="97650"/>
                </a:lnTo>
                <a:lnTo>
                  <a:pt x="97637" y="0"/>
                </a:lnTo>
                <a:close/>
              </a:path>
            </a:pathLst>
          </a:custGeom>
          <a:solidFill>
            <a:srgbClr val="A1D5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967774" y="5720105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97637" y="0"/>
                </a:moveTo>
                <a:lnTo>
                  <a:pt x="0" y="0"/>
                </a:lnTo>
                <a:lnTo>
                  <a:pt x="0" y="97650"/>
                </a:lnTo>
                <a:lnTo>
                  <a:pt x="97637" y="97650"/>
                </a:lnTo>
                <a:lnTo>
                  <a:pt x="97637" y="0"/>
                </a:lnTo>
                <a:close/>
              </a:path>
            </a:pathLst>
          </a:custGeom>
          <a:solidFill>
            <a:srgbClr val="8448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1077149" y="5647740"/>
            <a:ext cx="7566025" cy="1449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2015">
              <a:lnSpc>
                <a:spcPct val="100000"/>
              </a:lnSpc>
              <a:spcBef>
                <a:spcPts val="100"/>
              </a:spcBef>
              <a:tabLst>
                <a:tab pos="2030095" algn="l"/>
              </a:tabLst>
            </a:pPr>
            <a:r>
              <a:rPr lang="en-US" sz="1400" spc="-5" dirty="0" smtClean="0">
                <a:solidFill>
                  <a:srgbClr val="848484"/>
                </a:solidFill>
                <a:latin typeface="Carlito"/>
                <a:cs typeface="Carlito"/>
              </a:rPr>
              <a:t>Greece</a:t>
            </a:r>
            <a:r>
              <a:rPr sz="1400" spc="-5" dirty="0">
                <a:solidFill>
                  <a:srgbClr val="848484"/>
                </a:solidFill>
                <a:latin typeface="Carlito"/>
                <a:cs typeface="Carlito"/>
              </a:rPr>
              <a:t>	</a:t>
            </a:r>
            <a:r>
              <a:rPr lang="en-US" sz="1400" spc="-5" dirty="0" smtClean="0">
                <a:solidFill>
                  <a:srgbClr val="848484"/>
                </a:solidFill>
                <a:latin typeface="Carlito"/>
                <a:cs typeface="Carlito"/>
              </a:rPr>
              <a:t>Average of European Countries with similar reporting methodology with Greece</a:t>
            </a:r>
            <a:endParaRPr sz="14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5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1000" spc="-5" dirty="0" smtClean="0">
                <a:solidFill>
                  <a:srgbClr val="424242"/>
                </a:solidFill>
                <a:latin typeface="Arial"/>
                <a:cs typeface="Arial"/>
              </a:rPr>
              <a:t>Reference year </a:t>
            </a:r>
            <a:r>
              <a:rPr sz="1000" dirty="0" smtClean="0">
                <a:solidFill>
                  <a:srgbClr val="424242"/>
                </a:solidFill>
                <a:latin typeface="Arial"/>
                <a:cs typeface="Arial"/>
              </a:rPr>
              <a:t>:</a:t>
            </a:r>
            <a:r>
              <a:rPr sz="1000" spc="-10" dirty="0" smtClean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424242"/>
                </a:solidFill>
                <a:latin typeface="Arial"/>
                <a:cs typeface="Arial"/>
              </a:rPr>
              <a:t>2017</a:t>
            </a:r>
            <a:endParaRPr sz="1000" dirty="0">
              <a:latin typeface="Arial"/>
              <a:cs typeface="Arial"/>
            </a:endParaRPr>
          </a:p>
          <a:p>
            <a:pPr marL="12700" marR="184785">
              <a:lnSpc>
                <a:spcPct val="100000"/>
              </a:lnSpc>
            </a:pPr>
            <a:r>
              <a:rPr lang="en-US" sz="1000" spc="-10" dirty="0" smtClean="0">
                <a:solidFill>
                  <a:srgbClr val="424242"/>
                </a:solidFill>
                <a:latin typeface="Arial"/>
                <a:cs typeface="Arial"/>
              </a:rPr>
              <a:t>OECD European countries with similar reporting methodology with Greece </a:t>
            </a:r>
            <a:r>
              <a:rPr sz="1000" spc="-5" dirty="0" smtClean="0">
                <a:solidFill>
                  <a:srgbClr val="424242"/>
                </a:solidFill>
                <a:latin typeface="Arial"/>
                <a:cs typeface="Arial"/>
              </a:rPr>
              <a:t>: </a:t>
            </a:r>
            <a:r>
              <a:rPr lang="en-US" sz="1000" spc="-5" dirty="0" smtClean="0">
                <a:solidFill>
                  <a:srgbClr val="424242"/>
                </a:solidFill>
                <a:latin typeface="Arial"/>
                <a:cs typeface="Arial"/>
              </a:rPr>
              <a:t>Belgium</a:t>
            </a:r>
            <a:r>
              <a:rPr sz="1000" spc="-5" dirty="0" smtClean="0">
                <a:solidFill>
                  <a:srgbClr val="424242"/>
                </a:solidFill>
                <a:latin typeface="Arial"/>
                <a:cs typeface="Arial"/>
              </a:rPr>
              <a:t>, </a:t>
            </a:r>
            <a:r>
              <a:rPr lang="en-US" sz="1000" dirty="0" smtClean="0">
                <a:solidFill>
                  <a:srgbClr val="424242"/>
                </a:solidFill>
                <a:latin typeface="Arial"/>
                <a:cs typeface="Arial"/>
              </a:rPr>
              <a:t>Germany</a:t>
            </a:r>
            <a:r>
              <a:rPr sz="1000" dirty="0" smtClean="0">
                <a:solidFill>
                  <a:srgbClr val="424242"/>
                </a:solidFill>
                <a:latin typeface="Arial"/>
                <a:cs typeface="Arial"/>
              </a:rPr>
              <a:t>, </a:t>
            </a:r>
            <a:r>
              <a:rPr lang="en-US" sz="1000" dirty="0" smtClean="0">
                <a:solidFill>
                  <a:srgbClr val="424242"/>
                </a:solidFill>
                <a:latin typeface="Arial"/>
                <a:cs typeface="Arial"/>
              </a:rPr>
              <a:t>Hungary</a:t>
            </a:r>
            <a:r>
              <a:rPr sz="1000" dirty="0" smtClean="0">
                <a:solidFill>
                  <a:srgbClr val="424242"/>
                </a:solidFill>
                <a:latin typeface="Arial"/>
                <a:cs typeface="Arial"/>
              </a:rPr>
              <a:t>, </a:t>
            </a:r>
            <a:r>
              <a:rPr lang="en-US" sz="1000" dirty="0" smtClean="0">
                <a:solidFill>
                  <a:srgbClr val="424242"/>
                </a:solidFill>
                <a:latin typeface="Arial"/>
                <a:cs typeface="Arial"/>
              </a:rPr>
              <a:t>Luxemburg</a:t>
            </a:r>
            <a:r>
              <a:rPr sz="1000" dirty="0" smtClean="0">
                <a:solidFill>
                  <a:srgbClr val="424242"/>
                </a:solidFill>
                <a:latin typeface="Arial"/>
                <a:cs typeface="Arial"/>
              </a:rPr>
              <a:t>, </a:t>
            </a:r>
            <a:r>
              <a:rPr lang="en-US" sz="1000" dirty="0" smtClean="0">
                <a:solidFill>
                  <a:srgbClr val="424242"/>
                </a:solidFill>
                <a:latin typeface="Arial"/>
                <a:cs typeface="Arial"/>
              </a:rPr>
              <a:t>the Netherlands and Spain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1000" dirty="0">
                <a:solidFill>
                  <a:srgbClr val="424242"/>
                </a:solidFill>
                <a:latin typeface="Carlito"/>
                <a:cs typeface="Carlito"/>
              </a:rPr>
              <a:t>Source: OECD Stat and own calculations</a:t>
            </a:r>
            <a:endParaRPr lang="en-US" sz="1000" dirty="0">
              <a:latin typeface="Carlito"/>
              <a:cs typeface="Carlito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6932586" y="1911235"/>
            <a:ext cx="2324100" cy="1206500"/>
          </a:xfrm>
          <a:custGeom>
            <a:avLst/>
            <a:gdLst/>
            <a:ahLst/>
            <a:cxnLst/>
            <a:rect l="l" t="t" r="r" b="b"/>
            <a:pathLst>
              <a:path w="2324100" h="1206500">
                <a:moveTo>
                  <a:pt x="0" y="0"/>
                </a:moveTo>
                <a:lnTo>
                  <a:pt x="2324098" y="0"/>
                </a:lnTo>
                <a:lnTo>
                  <a:pt x="2324098" y="1206499"/>
                </a:lnTo>
                <a:lnTo>
                  <a:pt x="0" y="1206499"/>
                </a:lnTo>
                <a:lnTo>
                  <a:pt x="0" y="0"/>
                </a:lnTo>
                <a:close/>
              </a:path>
            </a:pathLst>
          </a:custGeom>
          <a:ln w="15874">
            <a:solidFill>
              <a:srgbClr val="941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6940524" y="1892185"/>
            <a:ext cx="2308225" cy="124136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83185" marR="173990">
              <a:lnSpc>
                <a:spcPts val="1900"/>
              </a:lnSpc>
              <a:spcBef>
                <a:spcPts val="180"/>
              </a:spcBef>
            </a:pPr>
            <a:r>
              <a:rPr lang="en-US"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Greece presents the highest consumption in the main </a:t>
            </a:r>
            <a:r>
              <a:rPr lang="en-US" sz="1600" spc="-5" dirty="0" err="1" smtClean="0">
                <a:solidFill>
                  <a:srgbClr val="424242"/>
                </a:solidFill>
                <a:latin typeface="Carlito"/>
                <a:cs typeface="Carlito"/>
              </a:rPr>
              <a:t>ATC</a:t>
            </a:r>
            <a:r>
              <a:rPr lang="en-US"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 Clusters B &amp; J and the lowest in all others.</a:t>
            </a:r>
            <a:endParaRPr sz="16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67006" y="7032850"/>
            <a:ext cx="6413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dirty="0">
                <a:solidFill>
                  <a:srgbClr val="A6A6A6"/>
                </a:solidFill>
                <a:latin typeface="Arial"/>
                <a:cs typeface="Arial"/>
              </a:rPr>
              <a:t>2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93171" y="6714818"/>
            <a:ext cx="1812194" cy="468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09027" y="296202"/>
            <a:ext cx="8075345" cy="1209574"/>
          </a:xfrm>
          <a:prstGeom prst="rect">
            <a:avLst/>
          </a:prstGeom>
        </p:spPr>
        <p:txBody>
          <a:bodyPr vert="horz" wrap="square" lIns="0" tIns="232676" rIns="0" bIns="0" rtlCol="0">
            <a:spAutoFit/>
          </a:bodyPr>
          <a:lstStyle/>
          <a:p>
            <a:pPr marL="12700" marR="5080">
              <a:lnSpc>
                <a:spcPts val="3800"/>
              </a:lnSpc>
              <a:spcBef>
                <a:spcPts val="660"/>
              </a:spcBef>
            </a:pPr>
            <a:r>
              <a:rPr lang="en-US" sz="3600" spc="-5" dirty="0" smtClean="0"/>
              <a:t>Why are we still discussing </a:t>
            </a:r>
            <a:r>
              <a:rPr lang="en-US" sz="3600" spc="-5" dirty="0" smtClean="0"/>
              <a:t>about medicinal </a:t>
            </a:r>
            <a:r>
              <a:rPr lang="en-US" sz="3600" spc="-5" dirty="0" smtClean="0"/>
              <a:t>products in Greece?</a:t>
            </a:r>
            <a:endParaRPr sz="3600" dirty="0"/>
          </a:p>
        </p:txBody>
      </p:sp>
      <p:sp>
        <p:nvSpPr>
          <p:cNvPr id="5" name="object 5"/>
          <p:cNvSpPr txBox="1"/>
          <p:nvPr/>
        </p:nvSpPr>
        <p:spPr>
          <a:xfrm>
            <a:off x="1309027" y="1650466"/>
            <a:ext cx="7351395" cy="833562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5080">
              <a:lnSpc>
                <a:spcPts val="3000"/>
              </a:lnSpc>
              <a:spcBef>
                <a:spcPts val="500"/>
              </a:spcBef>
            </a:pPr>
            <a:r>
              <a:rPr lang="en-US" sz="2800" b="1" spc="-5" dirty="0" smtClean="0">
                <a:solidFill>
                  <a:srgbClr val="424242"/>
                </a:solidFill>
                <a:latin typeface="Carlito"/>
                <a:cs typeface="Carlito"/>
              </a:rPr>
              <a:t>Off-hospital expenditure </a:t>
            </a:r>
            <a:r>
              <a:rPr sz="2800" b="1" spc="-5" dirty="0" smtClean="0">
                <a:solidFill>
                  <a:srgbClr val="424242"/>
                </a:solidFill>
                <a:latin typeface="Carlito"/>
                <a:cs typeface="Carlito"/>
              </a:rPr>
              <a:t>(</a:t>
            </a:r>
            <a:r>
              <a:rPr lang="en-US" sz="2800" b="1" spc="-5" dirty="0" smtClean="0">
                <a:solidFill>
                  <a:srgbClr val="424242"/>
                </a:solidFill>
                <a:latin typeface="Carlito"/>
                <a:cs typeface="Carlito"/>
              </a:rPr>
              <a:t>reimbursed purchase</a:t>
            </a:r>
            <a:r>
              <a:rPr sz="2800" b="1" spc="-5" dirty="0" smtClean="0">
                <a:solidFill>
                  <a:srgbClr val="424242"/>
                </a:solidFill>
                <a:latin typeface="Carlito"/>
                <a:cs typeface="Carlito"/>
              </a:rPr>
              <a:t>) </a:t>
            </a:r>
            <a:r>
              <a:rPr lang="en-US" sz="2800" b="1" spc="-5" dirty="0" smtClean="0">
                <a:solidFill>
                  <a:srgbClr val="424242"/>
                </a:solidFill>
                <a:latin typeface="Carlito"/>
                <a:cs typeface="Carlito"/>
              </a:rPr>
              <a:t>in Greece</a:t>
            </a:r>
            <a:r>
              <a:rPr sz="2800" b="1" spc="-5" dirty="0" smtClean="0">
                <a:solidFill>
                  <a:srgbClr val="424242"/>
                </a:solidFill>
                <a:latin typeface="Carlito"/>
                <a:cs typeface="Carlito"/>
              </a:rPr>
              <a:t>:</a:t>
            </a:r>
            <a:r>
              <a:rPr sz="2800" b="1" dirty="0" smtClean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sz="2800" b="1" spc="-5" dirty="0">
                <a:solidFill>
                  <a:srgbClr val="424242"/>
                </a:solidFill>
                <a:latin typeface="Carlito"/>
                <a:cs typeface="Carlito"/>
              </a:rPr>
              <a:t>2012-2019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94724" y="6821123"/>
            <a:ext cx="2094576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Source</a:t>
            </a:r>
            <a:r>
              <a:rPr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: </a:t>
            </a:r>
            <a:r>
              <a:rPr sz="1600" spc="-5" dirty="0">
                <a:solidFill>
                  <a:srgbClr val="424242"/>
                </a:solidFill>
                <a:latin typeface="Carlito"/>
                <a:cs typeface="Carlito"/>
              </a:rPr>
              <a:t>ΙΟΒΕ</a:t>
            </a:r>
            <a:r>
              <a:rPr sz="1600" spc="-50" dirty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sz="1600" spc="-5" dirty="0">
                <a:solidFill>
                  <a:srgbClr val="424242"/>
                </a:solidFill>
                <a:latin typeface="Carlito"/>
                <a:cs typeface="Carlito"/>
              </a:rPr>
              <a:t>2020</a:t>
            </a:r>
            <a:endParaRPr sz="1600" dirty="0">
              <a:latin typeface="Carlito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30183" y="2912455"/>
            <a:ext cx="8655200" cy="36089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 txBox="1"/>
          <p:nvPr/>
        </p:nvSpPr>
        <p:spPr>
          <a:xfrm>
            <a:off x="2385987" y="4540135"/>
            <a:ext cx="5322913" cy="1077218"/>
          </a:xfrm>
          <a:prstGeom prst="rect">
            <a:avLst/>
          </a:prstGeom>
          <a:solidFill>
            <a:srgbClr val="FFFFFF"/>
          </a:solidFill>
          <a:ln w="15874">
            <a:solidFill>
              <a:srgbClr val="9411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0805" marR="523875" algn="just">
              <a:lnSpc>
                <a:spcPts val="2800"/>
              </a:lnSpc>
            </a:pPr>
            <a:r>
              <a:rPr lang="en-US" sz="2100" b="1" spc="-5" dirty="0" smtClean="0">
                <a:solidFill>
                  <a:srgbClr val="424242"/>
                </a:solidFill>
                <a:latin typeface="Carlito"/>
                <a:cs typeface="Carlito"/>
              </a:rPr>
              <a:t>We are still discussing </a:t>
            </a:r>
            <a:r>
              <a:rPr lang="en-US" sz="2100" b="1" spc="-5" dirty="0" smtClean="0">
                <a:solidFill>
                  <a:srgbClr val="424242"/>
                </a:solidFill>
                <a:latin typeface="Carlito"/>
                <a:cs typeface="Carlito"/>
              </a:rPr>
              <a:t>about it because </a:t>
            </a:r>
            <a:r>
              <a:rPr lang="en-US" sz="2100" b="1" spc="-5" dirty="0" smtClean="0">
                <a:solidFill>
                  <a:srgbClr val="424242"/>
                </a:solidFill>
                <a:latin typeface="Carlito"/>
                <a:cs typeface="Carlito"/>
              </a:rPr>
              <a:t>the problem </a:t>
            </a:r>
            <a:r>
              <a:rPr lang="en-US" sz="2100" b="1" spc="-5" dirty="0" smtClean="0">
                <a:solidFill>
                  <a:srgbClr val="424242"/>
                </a:solidFill>
                <a:latin typeface="Carlito"/>
                <a:cs typeface="Carlito"/>
              </a:rPr>
              <a:t>remains unsolved</a:t>
            </a:r>
            <a:endParaRPr sz="21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03438" y="7032850"/>
            <a:ext cx="12763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dirty="0">
                <a:solidFill>
                  <a:srgbClr val="A6A6A6"/>
                </a:solidFill>
                <a:latin typeface="Arial"/>
                <a:cs typeface="Arial"/>
              </a:rPr>
              <a:t>20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93171" y="6714818"/>
            <a:ext cx="1812194" cy="468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4462" y="515619"/>
            <a:ext cx="8084820" cy="103886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>
              <a:lnSpc>
                <a:spcPct val="88500"/>
              </a:lnSpc>
              <a:spcBef>
                <a:spcPts val="430"/>
              </a:spcBef>
            </a:pPr>
            <a:r>
              <a:rPr sz="2400" spc="-5" dirty="0"/>
              <a:t>Β1) </a:t>
            </a:r>
            <a:r>
              <a:rPr lang="en-US" sz="2400" spc="-5" dirty="0"/>
              <a:t>Consumption of medicinal products per main </a:t>
            </a:r>
            <a:r>
              <a:rPr lang="en-US" sz="2400" spc="-5" dirty="0" err="1"/>
              <a:t>ATC</a:t>
            </a:r>
            <a:r>
              <a:rPr lang="en-US" sz="2400" spc="-5" dirty="0"/>
              <a:t> cluster in Greece and European countries which </a:t>
            </a:r>
            <a:r>
              <a:rPr lang="en-US" sz="2400" spc="-5" dirty="0" smtClean="0"/>
              <a:t>apply the </a:t>
            </a:r>
            <a:r>
              <a:rPr lang="en-US" sz="2400" spc="-5" dirty="0"/>
              <a:t>same reporting methodology with Greece</a:t>
            </a:r>
            <a:endParaRPr sz="2400" dirty="0"/>
          </a:p>
        </p:txBody>
      </p:sp>
      <p:sp>
        <p:nvSpPr>
          <p:cNvPr id="5" name="object 5"/>
          <p:cNvSpPr txBox="1"/>
          <p:nvPr/>
        </p:nvSpPr>
        <p:spPr>
          <a:xfrm>
            <a:off x="1309027" y="1710956"/>
            <a:ext cx="8050530" cy="25909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98300"/>
              </a:lnSpc>
              <a:spcBef>
                <a:spcPts val="520"/>
              </a:spcBef>
              <a:buClr>
                <a:srgbClr val="8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dirty="0">
                <a:solidFill>
                  <a:srgbClr val="424242"/>
                </a:solidFill>
                <a:latin typeface="Carlito"/>
                <a:cs typeface="Carlito"/>
              </a:rPr>
              <a:t>Compared to the previous analysis </a:t>
            </a:r>
            <a:r>
              <a:rPr lang="en-US" sz="2000" spc="-5" dirty="0">
                <a:solidFill>
                  <a:srgbClr val="424242"/>
                </a:solidFill>
                <a:latin typeface="Carlito"/>
                <a:cs typeface="Carlito"/>
              </a:rPr>
              <a:t>(A), the differences are less noticeable, with the exception of </a:t>
            </a:r>
            <a:r>
              <a:rPr lang="en-US" sz="2000" dirty="0" err="1">
                <a:solidFill>
                  <a:srgbClr val="424242"/>
                </a:solidFill>
                <a:latin typeface="Carlito"/>
                <a:cs typeface="Carlito"/>
              </a:rPr>
              <a:t>ATC</a:t>
            </a:r>
            <a:r>
              <a:rPr lang="en-US" sz="2000" dirty="0">
                <a:solidFill>
                  <a:srgbClr val="424242"/>
                </a:solidFill>
                <a:latin typeface="Carlito"/>
                <a:cs typeface="Carlito"/>
              </a:rPr>
              <a:t> Clusters </a:t>
            </a:r>
            <a:r>
              <a:rPr lang="en-US" sz="2000" dirty="0" err="1">
                <a:solidFill>
                  <a:srgbClr val="424242"/>
                </a:solidFill>
                <a:latin typeface="Carlito"/>
                <a:cs typeface="Carlito"/>
              </a:rPr>
              <a:t>Α,B</a:t>
            </a:r>
            <a:r>
              <a:rPr lang="en-US" sz="2000" dirty="0">
                <a:solidFill>
                  <a:srgbClr val="424242"/>
                </a:solidFill>
                <a:latin typeface="Carlito"/>
                <a:cs typeface="Carlito"/>
              </a:rPr>
              <a:t> &amp;</a:t>
            </a:r>
            <a:r>
              <a:rPr lang="en-US" sz="2000" spc="-5" dirty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lang="en-US" sz="2000" dirty="0">
                <a:solidFill>
                  <a:srgbClr val="424242"/>
                </a:solidFill>
                <a:latin typeface="Carlito"/>
                <a:cs typeface="Carlito"/>
              </a:rPr>
              <a:t>J.</a:t>
            </a:r>
            <a:endParaRPr lang="en-US" sz="2000" dirty="0">
              <a:latin typeface="Carlito"/>
              <a:cs typeface="Carlito"/>
            </a:endParaRPr>
          </a:p>
          <a:p>
            <a:pPr marL="355600" marR="5080" indent="-342900">
              <a:lnSpc>
                <a:spcPct val="98300"/>
              </a:lnSpc>
              <a:spcBef>
                <a:spcPts val="520"/>
              </a:spcBef>
              <a:buClr>
                <a:srgbClr val="8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dirty="0" smtClean="0">
                <a:solidFill>
                  <a:srgbClr val="424242"/>
                </a:solidFill>
                <a:latin typeface="Carlito"/>
                <a:cs typeface="Carlito"/>
              </a:rPr>
              <a:t>As in the previous analysis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, </a:t>
            </a: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Greece presents the highest consumption in Clusters </a:t>
            </a:r>
            <a:r>
              <a:rPr sz="2000" dirty="0" smtClean="0">
                <a:solidFill>
                  <a:srgbClr val="424242"/>
                </a:solidFill>
                <a:latin typeface="Carlito"/>
                <a:cs typeface="Carlito"/>
              </a:rPr>
              <a:t>B </a:t>
            </a:r>
            <a:r>
              <a:rPr sz="2000" dirty="0">
                <a:solidFill>
                  <a:srgbClr val="424242"/>
                </a:solidFill>
                <a:latin typeface="Carlito"/>
                <a:cs typeface="Carlito"/>
              </a:rPr>
              <a:t>&amp; J </a:t>
            </a:r>
            <a:r>
              <a:rPr lang="en-US" sz="2000" dirty="0" smtClean="0">
                <a:solidFill>
                  <a:srgbClr val="424242"/>
                </a:solidFill>
                <a:latin typeface="Carlito"/>
                <a:cs typeface="Carlito"/>
              </a:rPr>
              <a:t>and the lowest in all other Clusters</a:t>
            </a:r>
            <a:r>
              <a:rPr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.</a:t>
            </a:r>
            <a:endParaRPr sz="2000" dirty="0">
              <a:latin typeface="Carlito"/>
              <a:cs typeface="Carlito"/>
            </a:endParaRPr>
          </a:p>
          <a:p>
            <a:pPr marL="355600" marR="73660" indent="-342900">
              <a:lnSpc>
                <a:spcPct val="100299"/>
              </a:lnSpc>
              <a:spcBef>
                <a:spcPts val="470"/>
              </a:spcBef>
              <a:buClr>
                <a:srgbClr val="8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000" dirty="0">
                <a:solidFill>
                  <a:srgbClr val="424242"/>
                </a:solidFill>
                <a:latin typeface="Carlito"/>
                <a:cs typeface="Carlito"/>
              </a:rPr>
              <a:t>The highest differences are noticed in the main </a:t>
            </a:r>
            <a:r>
              <a:rPr lang="en-US" sz="2000" dirty="0" err="1">
                <a:solidFill>
                  <a:srgbClr val="424242"/>
                </a:solidFill>
                <a:latin typeface="Carlito"/>
                <a:cs typeface="Carlito"/>
              </a:rPr>
              <a:t>ATC</a:t>
            </a:r>
            <a:r>
              <a:rPr lang="en-US" sz="2000" dirty="0">
                <a:solidFill>
                  <a:srgbClr val="424242"/>
                </a:solidFill>
                <a:latin typeface="Carlito"/>
                <a:cs typeface="Carlito"/>
              </a:rPr>
              <a:t> clusters </a:t>
            </a:r>
            <a:r>
              <a:rPr lang="en-US" sz="2000" spc="-5" dirty="0">
                <a:solidFill>
                  <a:srgbClr val="424242"/>
                </a:solidFill>
                <a:latin typeface="Carlito"/>
                <a:cs typeface="Carlito"/>
              </a:rPr>
              <a:t>B-blood and hematopoietic organs </a:t>
            </a: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(+75.1%), </a:t>
            </a:r>
            <a:r>
              <a:rPr lang="en-US" sz="2000" spc="-5" dirty="0">
                <a:solidFill>
                  <a:srgbClr val="424242"/>
                </a:solidFill>
                <a:latin typeface="Carlito"/>
                <a:cs typeface="Carlito"/>
              </a:rPr>
              <a:t>H-hormone preparations, except of genital hormones </a:t>
            </a: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(-50.9</a:t>
            </a:r>
            <a:r>
              <a:rPr lang="en-US" sz="2000" spc="-5" dirty="0">
                <a:solidFill>
                  <a:srgbClr val="424242"/>
                </a:solidFill>
                <a:latin typeface="Carlito"/>
                <a:cs typeface="Carlito"/>
              </a:rPr>
              <a:t>%), </a:t>
            </a:r>
            <a:r>
              <a:rPr lang="en-US" sz="2000" dirty="0" smtClean="0">
                <a:solidFill>
                  <a:srgbClr val="424242"/>
                </a:solidFill>
                <a:latin typeface="Carlito"/>
                <a:cs typeface="Carlito"/>
              </a:rPr>
              <a:t>M- </a:t>
            </a:r>
            <a:r>
              <a:rPr lang="en-US" sz="2000" dirty="0" err="1">
                <a:solidFill>
                  <a:srgbClr val="424242"/>
                </a:solidFill>
                <a:latin typeface="Carlito"/>
                <a:cs typeface="Carlito"/>
              </a:rPr>
              <a:t>arthropathy</a:t>
            </a:r>
            <a:r>
              <a:rPr lang="en-US" sz="2000" dirty="0">
                <a:solidFill>
                  <a:srgbClr val="424242"/>
                </a:solidFill>
                <a:latin typeface="Carlito"/>
                <a:cs typeface="Carlito"/>
              </a:rPr>
              <a:t> and </a:t>
            </a:r>
            <a:r>
              <a:rPr lang="en-US" sz="2000" dirty="0" err="1">
                <a:solidFill>
                  <a:srgbClr val="424242"/>
                </a:solidFill>
                <a:latin typeface="Carlito"/>
                <a:cs typeface="Carlito"/>
              </a:rPr>
              <a:t>myoskeletal</a:t>
            </a:r>
            <a:r>
              <a:rPr lang="en-US" sz="2000" dirty="0">
                <a:solidFill>
                  <a:srgbClr val="424242"/>
                </a:solidFill>
                <a:latin typeface="Carlito"/>
                <a:cs typeface="Carlito"/>
              </a:rPr>
              <a:t> diseases drugs </a:t>
            </a:r>
            <a:r>
              <a:rPr lang="en-US" sz="2000" spc="-5" dirty="0" smtClean="0">
                <a:solidFill>
                  <a:srgbClr val="424242"/>
                </a:solidFill>
                <a:latin typeface="Carlito"/>
                <a:cs typeface="Carlito"/>
              </a:rPr>
              <a:t>(-32.4%)</a:t>
            </a:r>
            <a:endParaRPr sz="2000" dirty="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2316" y="6189179"/>
            <a:ext cx="7749584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000" spc="-5" dirty="0" smtClean="0">
                <a:solidFill>
                  <a:srgbClr val="424242"/>
                </a:solidFill>
                <a:latin typeface="Arial"/>
                <a:cs typeface="Arial"/>
              </a:rPr>
              <a:t>Reference year</a:t>
            </a:r>
            <a:r>
              <a:rPr sz="1000" dirty="0" smtClean="0">
                <a:solidFill>
                  <a:srgbClr val="424242"/>
                </a:solidFill>
                <a:latin typeface="Arial"/>
                <a:cs typeface="Arial"/>
              </a:rPr>
              <a:t>:</a:t>
            </a:r>
            <a:r>
              <a:rPr sz="1000" spc="-10" dirty="0" smtClean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424242"/>
                </a:solidFill>
                <a:latin typeface="Arial"/>
                <a:cs typeface="Arial"/>
              </a:rPr>
              <a:t>2017</a:t>
            </a:r>
            <a:endParaRPr sz="1000" dirty="0">
              <a:latin typeface="Arial"/>
              <a:cs typeface="Arial"/>
            </a:endParaRPr>
          </a:p>
          <a:p>
            <a:pPr marL="12700" marR="184785">
              <a:lnSpc>
                <a:spcPct val="100000"/>
              </a:lnSpc>
            </a:pPr>
            <a:r>
              <a:rPr lang="en-US" sz="1000" spc="-10" dirty="0">
                <a:solidFill>
                  <a:srgbClr val="424242"/>
                </a:solidFill>
                <a:latin typeface="Arial"/>
                <a:cs typeface="Arial"/>
              </a:rPr>
              <a:t>OECD European countries with similar reporting methodology with Greece </a:t>
            </a:r>
            <a:r>
              <a:rPr lang="en-US" sz="1000" spc="-5" dirty="0">
                <a:solidFill>
                  <a:srgbClr val="424242"/>
                </a:solidFill>
                <a:latin typeface="Arial"/>
                <a:cs typeface="Arial"/>
              </a:rPr>
              <a:t>: Belgium, </a:t>
            </a:r>
            <a:r>
              <a:rPr lang="en-US" sz="1000" dirty="0">
                <a:solidFill>
                  <a:srgbClr val="424242"/>
                </a:solidFill>
                <a:latin typeface="Arial"/>
                <a:cs typeface="Arial"/>
              </a:rPr>
              <a:t>Germany, Hungary, Luxemburg, the Netherlands and Spain</a:t>
            </a:r>
            <a:endParaRPr lang="en-US"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1000" dirty="0" smtClean="0">
                <a:solidFill>
                  <a:srgbClr val="424242"/>
                </a:solidFill>
                <a:latin typeface="Carlito"/>
                <a:cs typeface="Carlito"/>
              </a:rPr>
              <a:t>Source</a:t>
            </a:r>
            <a:r>
              <a:rPr lang="en-US" sz="1000" dirty="0">
                <a:solidFill>
                  <a:srgbClr val="424242"/>
                </a:solidFill>
                <a:latin typeface="Carlito"/>
                <a:cs typeface="Carlito"/>
              </a:rPr>
              <a:t>: OECD Stat and own calculations</a:t>
            </a:r>
            <a:endParaRPr lang="en-US" sz="1000" dirty="0">
              <a:latin typeface="Carlito"/>
              <a:cs typeface="Carlito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928035"/>
              </p:ext>
            </p:extLst>
          </p:nvPr>
        </p:nvGraphicFramePr>
        <p:xfrm>
          <a:off x="1102316" y="4464050"/>
          <a:ext cx="8339453" cy="1425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1285"/>
                <a:gridCol w="496569"/>
                <a:gridCol w="647699"/>
                <a:gridCol w="647700"/>
                <a:gridCol w="647700"/>
                <a:gridCol w="647700"/>
                <a:gridCol w="647700"/>
                <a:gridCol w="647700"/>
                <a:gridCol w="647700"/>
                <a:gridCol w="647700"/>
              </a:tblGrid>
              <a:tr h="287210">
                <a:tc>
                  <a:txBody>
                    <a:bodyPr/>
                    <a:lstStyle/>
                    <a:p>
                      <a:pPr marL="6985">
                        <a:lnSpc>
                          <a:spcPts val="1340"/>
                        </a:lnSpc>
                        <a:spcBef>
                          <a:spcPts val="819"/>
                        </a:spcBef>
                      </a:pPr>
                      <a:r>
                        <a:rPr lang="en-US"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Main </a:t>
                      </a:r>
                      <a:r>
                        <a:rPr sz="1200" b="1" dirty="0" err="1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ATC</a:t>
                      </a:r>
                      <a:r>
                        <a:rPr lang="en-US"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 Cluster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40"/>
                        </a:lnSpc>
                        <a:spcBef>
                          <a:spcPts val="819"/>
                        </a:spcBef>
                      </a:pPr>
                      <a:r>
                        <a:rPr sz="120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A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40"/>
                        </a:lnSpc>
                        <a:spcBef>
                          <a:spcPts val="819"/>
                        </a:spcBef>
                      </a:pPr>
                      <a:r>
                        <a:rPr sz="120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B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40"/>
                        </a:lnSpc>
                        <a:spcBef>
                          <a:spcPts val="819"/>
                        </a:spcBef>
                      </a:pPr>
                      <a:r>
                        <a:rPr sz="120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C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40"/>
                        </a:lnSpc>
                        <a:spcBef>
                          <a:spcPts val="819"/>
                        </a:spcBef>
                      </a:pPr>
                      <a:r>
                        <a:rPr sz="120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G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40"/>
                        </a:lnSpc>
                        <a:spcBef>
                          <a:spcPts val="819"/>
                        </a:spcBef>
                      </a:pPr>
                      <a:r>
                        <a:rPr sz="120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H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40"/>
                        </a:lnSpc>
                        <a:spcBef>
                          <a:spcPts val="819"/>
                        </a:spcBef>
                      </a:pPr>
                      <a:r>
                        <a:rPr sz="120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J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40"/>
                        </a:lnSpc>
                        <a:spcBef>
                          <a:spcPts val="819"/>
                        </a:spcBef>
                      </a:pPr>
                      <a:r>
                        <a:rPr sz="120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M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40"/>
                        </a:lnSpc>
                        <a:spcBef>
                          <a:spcPts val="819"/>
                        </a:spcBef>
                      </a:pPr>
                      <a:r>
                        <a:rPr sz="120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N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40"/>
                        </a:lnSpc>
                        <a:spcBef>
                          <a:spcPts val="819"/>
                        </a:spcBef>
                      </a:pPr>
                      <a:r>
                        <a:rPr sz="120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R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  <a:tr h="287210">
                <a:tc>
                  <a:txBody>
                    <a:bodyPr/>
                    <a:lstStyle/>
                    <a:p>
                      <a:pPr marL="6985">
                        <a:lnSpc>
                          <a:spcPts val="1340"/>
                        </a:lnSpc>
                        <a:spcBef>
                          <a:spcPts val="819"/>
                        </a:spcBef>
                      </a:pPr>
                      <a:r>
                        <a:rPr lang="en-US"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Greece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40"/>
                        </a:lnSpc>
                        <a:spcBef>
                          <a:spcPts val="819"/>
                        </a:spcBef>
                      </a:pP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185</a:t>
                      </a:r>
                      <a:r>
                        <a:rPr lang="en-US"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40"/>
                        </a:lnSpc>
                        <a:spcBef>
                          <a:spcPts val="819"/>
                        </a:spcBef>
                      </a:pP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223</a:t>
                      </a:r>
                      <a:r>
                        <a:rPr lang="en-US"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40"/>
                        </a:lnSpc>
                        <a:spcBef>
                          <a:spcPts val="819"/>
                        </a:spcBef>
                      </a:pP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443</a:t>
                      </a:r>
                      <a:r>
                        <a:rPr lang="en-US"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40"/>
                        </a:lnSpc>
                        <a:spcBef>
                          <a:spcPts val="819"/>
                        </a:spcBef>
                      </a:pP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34</a:t>
                      </a:r>
                      <a:r>
                        <a:rPr lang="en-US"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40"/>
                        </a:lnSpc>
                        <a:spcBef>
                          <a:spcPts val="819"/>
                        </a:spcBef>
                      </a:pP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20</a:t>
                      </a:r>
                      <a:r>
                        <a:rPr lang="en-US"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40"/>
                        </a:lnSpc>
                        <a:spcBef>
                          <a:spcPts val="819"/>
                        </a:spcBef>
                      </a:pP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23</a:t>
                      </a:r>
                      <a:r>
                        <a:rPr lang="en-US"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40"/>
                        </a:lnSpc>
                        <a:spcBef>
                          <a:spcPts val="819"/>
                        </a:spcBef>
                      </a:pP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38</a:t>
                      </a:r>
                      <a:r>
                        <a:rPr lang="en-US"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40"/>
                        </a:lnSpc>
                        <a:spcBef>
                          <a:spcPts val="819"/>
                        </a:spcBef>
                      </a:pP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143</a:t>
                      </a:r>
                      <a:r>
                        <a:rPr lang="en-US"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40"/>
                        </a:lnSpc>
                        <a:spcBef>
                          <a:spcPts val="819"/>
                        </a:spcBef>
                      </a:pP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74</a:t>
                      </a:r>
                      <a:r>
                        <a:rPr lang="en-US"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  <a:tr h="563620">
                <a:tc>
                  <a:txBody>
                    <a:bodyPr/>
                    <a:lstStyle/>
                    <a:p>
                      <a:pPr marL="6985" marR="132715">
                        <a:lnSpc>
                          <a:spcPts val="1400"/>
                        </a:lnSpc>
                      </a:pPr>
                      <a:r>
                        <a:rPr lang="en-US" sz="1200" b="1" spc="-10" dirty="0" smtClean="0">
                          <a:solidFill>
                            <a:srgbClr val="424242"/>
                          </a:solidFill>
                          <a:latin typeface="Arial"/>
                          <a:cs typeface="Arial"/>
                        </a:rPr>
                        <a:t>Average of</a:t>
                      </a:r>
                      <a:r>
                        <a:rPr lang="en-US" sz="1200" b="1" spc="-10" baseline="0" dirty="0" smtClean="0">
                          <a:solidFill>
                            <a:srgbClr val="42424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200" b="1" spc="-10" dirty="0" smtClean="0">
                          <a:solidFill>
                            <a:srgbClr val="424242"/>
                          </a:solidFill>
                          <a:latin typeface="Arial"/>
                          <a:cs typeface="Arial"/>
                        </a:rPr>
                        <a:t>OECD European countries with similar reporting methodology with Greece</a:t>
                      </a:r>
                      <a:endParaRPr sz="1200" b="1" dirty="0">
                        <a:latin typeface="Carlito"/>
                        <a:cs typeface="Carlito"/>
                      </a:endParaRPr>
                    </a:p>
                  </a:txBody>
                  <a:tcPr marL="0" marR="0" marT="317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340"/>
                        </a:lnSpc>
                      </a:pP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257</a:t>
                      </a:r>
                      <a:r>
                        <a:rPr lang="en-US"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340"/>
                        </a:lnSpc>
                      </a:pP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127</a:t>
                      </a:r>
                      <a:r>
                        <a:rPr lang="en-US"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340"/>
                        </a:lnSpc>
                      </a:pP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483</a:t>
                      </a:r>
                      <a:r>
                        <a:rPr lang="en-US"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340"/>
                        </a:lnSpc>
                      </a:pP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42</a:t>
                      </a:r>
                      <a:r>
                        <a:rPr lang="en-US"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340"/>
                        </a:lnSpc>
                      </a:pP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41</a:t>
                      </a:r>
                      <a:r>
                        <a:rPr lang="en-US"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340"/>
                        </a:lnSpc>
                      </a:pP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18</a:t>
                      </a:r>
                      <a:r>
                        <a:rPr lang="en-US"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340"/>
                        </a:lnSpc>
                      </a:pP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57</a:t>
                      </a:r>
                      <a:r>
                        <a:rPr lang="en-US"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340"/>
                        </a:lnSpc>
                      </a:pP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160</a:t>
                      </a:r>
                      <a:r>
                        <a:rPr lang="en-US"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340"/>
                        </a:lnSpc>
                      </a:pP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78</a:t>
                      </a:r>
                      <a:r>
                        <a:rPr lang="en-US"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  <a:tr h="287210">
                <a:tc>
                  <a:txBody>
                    <a:bodyPr/>
                    <a:lstStyle/>
                    <a:p>
                      <a:pPr marL="6985">
                        <a:lnSpc>
                          <a:spcPts val="1340"/>
                        </a:lnSpc>
                        <a:spcBef>
                          <a:spcPts val="819"/>
                        </a:spcBef>
                      </a:pPr>
                      <a:r>
                        <a:rPr lang="en-US" sz="120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Percentile</a:t>
                      </a:r>
                      <a:r>
                        <a:rPr lang="en-US" sz="1200" b="1" baseline="0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 difference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40"/>
                        </a:lnSpc>
                        <a:spcBef>
                          <a:spcPts val="819"/>
                        </a:spcBef>
                      </a:pPr>
                      <a:r>
                        <a:rPr sz="1200" b="1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200" b="1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28,1</a:t>
                      </a:r>
                      <a:r>
                        <a:rPr sz="120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40"/>
                        </a:lnSpc>
                        <a:spcBef>
                          <a:spcPts val="819"/>
                        </a:spcBef>
                      </a:pPr>
                      <a:r>
                        <a:rPr sz="1200" b="1" spc="-5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+</a:t>
                      </a:r>
                      <a:r>
                        <a:rPr sz="1200" b="1" spc="-5" smtClean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7</a:t>
                      </a:r>
                      <a:r>
                        <a:rPr sz="1200" b="1" smtClean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5,1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40"/>
                        </a:lnSpc>
                        <a:spcBef>
                          <a:spcPts val="819"/>
                        </a:spcBef>
                      </a:pPr>
                      <a:r>
                        <a:rPr sz="1200" b="1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200" b="1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8,3</a:t>
                      </a:r>
                      <a:r>
                        <a:rPr sz="120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40"/>
                        </a:lnSpc>
                        <a:spcBef>
                          <a:spcPts val="819"/>
                        </a:spcBef>
                      </a:pPr>
                      <a:r>
                        <a:rPr sz="1200" b="1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200" b="1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19,0</a:t>
                      </a:r>
                      <a:r>
                        <a:rPr sz="120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40"/>
                        </a:lnSpc>
                        <a:spcBef>
                          <a:spcPts val="819"/>
                        </a:spcBef>
                      </a:pPr>
                      <a:r>
                        <a:rPr sz="1200" b="1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200" b="1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50,9</a:t>
                      </a:r>
                      <a:r>
                        <a:rPr sz="120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40"/>
                        </a:lnSpc>
                        <a:spcBef>
                          <a:spcPts val="819"/>
                        </a:spcBef>
                      </a:pPr>
                      <a:r>
                        <a:rPr sz="1200" b="1" spc="-5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+</a:t>
                      </a:r>
                      <a:r>
                        <a:rPr sz="1200" b="1" spc="-5" smtClean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3</a:t>
                      </a:r>
                      <a:r>
                        <a:rPr sz="1200" b="1" smtClean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0,3</a:t>
                      </a:r>
                      <a:r>
                        <a:rPr sz="1200" b="1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40"/>
                        </a:lnSpc>
                        <a:spcBef>
                          <a:spcPts val="819"/>
                        </a:spcBef>
                      </a:pPr>
                      <a:r>
                        <a:rPr sz="1200" b="1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200" b="1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32,4</a:t>
                      </a:r>
                      <a:r>
                        <a:rPr sz="120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40"/>
                        </a:lnSpc>
                        <a:spcBef>
                          <a:spcPts val="819"/>
                        </a:spcBef>
                      </a:pPr>
                      <a:r>
                        <a:rPr sz="1200" b="1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200" b="1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10,8</a:t>
                      </a:r>
                      <a:r>
                        <a:rPr sz="120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40"/>
                        </a:lnSpc>
                        <a:spcBef>
                          <a:spcPts val="819"/>
                        </a:spcBef>
                      </a:pPr>
                      <a:r>
                        <a:rPr sz="120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200" b="1" dirty="0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4,5</a:t>
                      </a:r>
                      <a:r>
                        <a:rPr sz="120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04139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03438" y="7032850"/>
            <a:ext cx="12763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dirty="0">
                <a:solidFill>
                  <a:srgbClr val="A6A6A6"/>
                </a:solidFill>
                <a:latin typeface="Arial"/>
                <a:cs typeface="Arial"/>
              </a:rPr>
              <a:t>21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93171" y="6714818"/>
            <a:ext cx="1812194" cy="468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77786" y="570445"/>
            <a:ext cx="8749030" cy="103886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 algn="just">
              <a:lnSpc>
                <a:spcPct val="88500"/>
              </a:lnSpc>
              <a:spcBef>
                <a:spcPts val="430"/>
              </a:spcBef>
            </a:pPr>
            <a:r>
              <a:rPr sz="2400" spc="-5" dirty="0"/>
              <a:t>Β2) </a:t>
            </a:r>
            <a:r>
              <a:rPr lang="en-US" sz="2400" spc="-5" dirty="0"/>
              <a:t>Consumption of medicinal products per </a:t>
            </a:r>
            <a:r>
              <a:rPr lang="en-US" sz="2400" spc="-5" dirty="0" smtClean="0"/>
              <a:t>second and third </a:t>
            </a:r>
            <a:r>
              <a:rPr lang="en-US" sz="2400" spc="-5" dirty="0" err="1" smtClean="0"/>
              <a:t>ATC</a:t>
            </a:r>
            <a:r>
              <a:rPr lang="en-US" sz="2400" spc="-5" dirty="0" smtClean="0"/>
              <a:t> </a:t>
            </a:r>
            <a:r>
              <a:rPr lang="en-US" sz="2400" spc="-5" dirty="0"/>
              <a:t>cluster in Greece and European countries which apply the same reporting methodology with Greece</a:t>
            </a:r>
            <a:endParaRPr sz="2400" dirty="0"/>
          </a:p>
        </p:txBody>
      </p:sp>
      <p:sp>
        <p:nvSpPr>
          <p:cNvPr id="5" name="object 5"/>
          <p:cNvSpPr txBox="1"/>
          <p:nvPr/>
        </p:nvSpPr>
        <p:spPr>
          <a:xfrm>
            <a:off x="1228151" y="6082779"/>
            <a:ext cx="784611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000" spc="-5" dirty="0">
                <a:solidFill>
                  <a:srgbClr val="424242"/>
                </a:solidFill>
                <a:latin typeface="Arial"/>
                <a:cs typeface="Arial"/>
              </a:rPr>
              <a:t>Reference year</a:t>
            </a:r>
            <a:r>
              <a:rPr lang="en-US" sz="1000" dirty="0">
                <a:solidFill>
                  <a:srgbClr val="424242"/>
                </a:solidFill>
                <a:latin typeface="Arial"/>
                <a:cs typeface="Arial"/>
              </a:rPr>
              <a:t>:</a:t>
            </a:r>
            <a:r>
              <a:rPr lang="en-US" sz="1000" spc="-10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lang="en-US" sz="1000" dirty="0">
                <a:solidFill>
                  <a:srgbClr val="424242"/>
                </a:solidFill>
                <a:latin typeface="Arial"/>
                <a:cs typeface="Arial"/>
              </a:rPr>
              <a:t>2017</a:t>
            </a:r>
            <a:endParaRPr lang="en-US" sz="1000" dirty="0">
              <a:latin typeface="Arial"/>
              <a:cs typeface="Arial"/>
            </a:endParaRPr>
          </a:p>
          <a:p>
            <a:pPr marL="12700" marR="184785">
              <a:lnSpc>
                <a:spcPct val="100000"/>
              </a:lnSpc>
            </a:pPr>
            <a:r>
              <a:rPr lang="en-US" sz="1000" spc="-10" dirty="0">
                <a:solidFill>
                  <a:srgbClr val="424242"/>
                </a:solidFill>
                <a:latin typeface="Arial"/>
                <a:cs typeface="Arial"/>
              </a:rPr>
              <a:t>OECD European countries with similar reporting methodology with Greece </a:t>
            </a:r>
            <a:r>
              <a:rPr lang="en-US" sz="1000" spc="-5" dirty="0">
                <a:solidFill>
                  <a:srgbClr val="424242"/>
                </a:solidFill>
                <a:latin typeface="Arial"/>
                <a:cs typeface="Arial"/>
              </a:rPr>
              <a:t>: Belgium, </a:t>
            </a:r>
            <a:r>
              <a:rPr lang="en-US" sz="1000" dirty="0">
                <a:solidFill>
                  <a:srgbClr val="424242"/>
                </a:solidFill>
                <a:latin typeface="Arial"/>
                <a:cs typeface="Arial"/>
              </a:rPr>
              <a:t>Germany, Hungary, Luxemburg, the Netherlands and Spain</a:t>
            </a:r>
            <a:endParaRPr sz="10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1000" dirty="0">
                <a:solidFill>
                  <a:srgbClr val="424242"/>
                </a:solidFill>
                <a:latin typeface="Carlito"/>
                <a:cs typeface="Carlito"/>
              </a:rPr>
              <a:t>Source: OECD Stat and own calculations</a:t>
            </a:r>
            <a:endParaRPr lang="en-US" sz="1000" dirty="0">
              <a:latin typeface="Carlito"/>
              <a:cs typeface="Carlito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040166" y="2040851"/>
            <a:ext cx="7259955" cy="2821940"/>
            <a:chOff x="2040166" y="2040851"/>
            <a:chExt cx="7259955" cy="2821940"/>
          </a:xfrm>
        </p:grpSpPr>
        <p:sp>
          <p:nvSpPr>
            <p:cNvPr id="7" name="object 7"/>
            <p:cNvSpPr/>
            <p:nvPr/>
          </p:nvSpPr>
          <p:spPr>
            <a:xfrm>
              <a:off x="2044935" y="4294209"/>
              <a:ext cx="212090" cy="0"/>
            </a:xfrm>
            <a:custGeom>
              <a:avLst/>
              <a:gdLst/>
              <a:ahLst/>
              <a:cxnLst/>
              <a:rect l="l" t="t" r="r" b="b"/>
              <a:pathLst>
                <a:path w="212089">
                  <a:moveTo>
                    <a:pt x="0" y="0"/>
                  </a:moveTo>
                  <a:lnTo>
                    <a:pt x="99751" y="0"/>
                  </a:lnTo>
                </a:path>
                <a:path w="212089">
                  <a:moveTo>
                    <a:pt x="191191" y="0"/>
                  </a:moveTo>
                  <a:lnTo>
                    <a:pt x="211968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144687" y="4044823"/>
              <a:ext cx="91440" cy="813435"/>
            </a:xfrm>
            <a:custGeom>
              <a:avLst/>
              <a:gdLst/>
              <a:ahLst/>
              <a:cxnLst/>
              <a:rect l="l" t="t" r="r" b="b"/>
              <a:pathLst>
                <a:path w="91439" h="813435">
                  <a:moveTo>
                    <a:pt x="91440" y="0"/>
                  </a:moveTo>
                  <a:lnTo>
                    <a:pt x="0" y="0"/>
                  </a:lnTo>
                  <a:lnTo>
                    <a:pt x="0" y="813066"/>
                  </a:lnTo>
                  <a:lnTo>
                    <a:pt x="91440" y="813066"/>
                  </a:lnTo>
                  <a:lnTo>
                    <a:pt x="91440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348344" y="4294209"/>
              <a:ext cx="311785" cy="0"/>
            </a:xfrm>
            <a:custGeom>
              <a:avLst/>
              <a:gdLst/>
              <a:ahLst/>
              <a:cxnLst/>
              <a:rect l="l" t="t" r="r" b="b"/>
              <a:pathLst>
                <a:path w="311785">
                  <a:moveTo>
                    <a:pt x="0" y="0"/>
                  </a:moveTo>
                  <a:lnTo>
                    <a:pt x="199504" y="0"/>
                  </a:lnTo>
                </a:path>
                <a:path w="311785">
                  <a:moveTo>
                    <a:pt x="286791" y="0"/>
                  </a:moveTo>
                  <a:lnTo>
                    <a:pt x="311721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547848" y="3949230"/>
              <a:ext cx="87630" cy="908685"/>
            </a:xfrm>
            <a:custGeom>
              <a:avLst/>
              <a:gdLst/>
              <a:ahLst/>
              <a:cxnLst/>
              <a:rect l="l" t="t" r="r" b="b"/>
              <a:pathLst>
                <a:path w="87630" h="908685">
                  <a:moveTo>
                    <a:pt x="87287" y="0"/>
                  </a:moveTo>
                  <a:lnTo>
                    <a:pt x="0" y="0"/>
                  </a:lnTo>
                  <a:lnTo>
                    <a:pt x="0" y="908659"/>
                  </a:lnTo>
                  <a:lnTo>
                    <a:pt x="87287" y="908659"/>
                  </a:lnTo>
                  <a:lnTo>
                    <a:pt x="87287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044935" y="3167829"/>
              <a:ext cx="3437890" cy="1126490"/>
            </a:xfrm>
            <a:custGeom>
              <a:avLst/>
              <a:gdLst/>
              <a:ahLst/>
              <a:cxnLst/>
              <a:rect l="l" t="t" r="r" b="b"/>
              <a:pathLst>
                <a:path w="3437890" h="1126489">
                  <a:moveTo>
                    <a:pt x="2722415" y="1126380"/>
                  </a:moveTo>
                  <a:lnTo>
                    <a:pt x="3320928" y="1126380"/>
                  </a:lnTo>
                </a:path>
                <a:path w="3437890" h="1126489">
                  <a:moveTo>
                    <a:pt x="3412368" y="1126380"/>
                  </a:moveTo>
                  <a:lnTo>
                    <a:pt x="3437311" y="1126380"/>
                  </a:lnTo>
                </a:path>
                <a:path w="3437890" h="1126489">
                  <a:moveTo>
                    <a:pt x="0" y="565270"/>
                  </a:moveTo>
                  <a:lnTo>
                    <a:pt x="3320928" y="565270"/>
                  </a:lnTo>
                </a:path>
                <a:path w="3437890" h="1126489">
                  <a:moveTo>
                    <a:pt x="3412368" y="565270"/>
                  </a:moveTo>
                  <a:lnTo>
                    <a:pt x="3437311" y="565270"/>
                  </a:lnTo>
                </a:path>
                <a:path w="3437890" h="1126489">
                  <a:moveTo>
                    <a:pt x="0" y="0"/>
                  </a:moveTo>
                  <a:lnTo>
                    <a:pt x="3320928" y="0"/>
                  </a:lnTo>
                </a:path>
                <a:path w="3437890" h="1126489">
                  <a:moveTo>
                    <a:pt x="3412368" y="0"/>
                  </a:moveTo>
                  <a:lnTo>
                    <a:pt x="3437311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365864" y="2901822"/>
              <a:ext cx="91440" cy="1956435"/>
            </a:xfrm>
            <a:custGeom>
              <a:avLst/>
              <a:gdLst/>
              <a:ahLst/>
              <a:cxnLst/>
              <a:rect l="l" t="t" r="r" b="b"/>
              <a:pathLst>
                <a:path w="91439" h="1956435">
                  <a:moveTo>
                    <a:pt x="91439" y="0"/>
                  </a:moveTo>
                  <a:lnTo>
                    <a:pt x="0" y="0"/>
                  </a:lnTo>
                  <a:lnTo>
                    <a:pt x="0" y="1956066"/>
                  </a:lnTo>
                  <a:lnTo>
                    <a:pt x="91439" y="1956066"/>
                  </a:lnTo>
                  <a:lnTo>
                    <a:pt x="91439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256904" y="3878567"/>
              <a:ext cx="91440" cy="979805"/>
            </a:xfrm>
            <a:custGeom>
              <a:avLst/>
              <a:gdLst/>
              <a:ahLst/>
              <a:cxnLst/>
              <a:rect l="l" t="t" r="r" b="b"/>
              <a:pathLst>
                <a:path w="91439" h="979804">
                  <a:moveTo>
                    <a:pt x="91439" y="0"/>
                  </a:moveTo>
                  <a:lnTo>
                    <a:pt x="0" y="0"/>
                  </a:lnTo>
                  <a:lnTo>
                    <a:pt x="0" y="979322"/>
                  </a:lnTo>
                  <a:lnTo>
                    <a:pt x="91439" y="979322"/>
                  </a:lnTo>
                  <a:lnTo>
                    <a:pt x="91439" y="0"/>
                  </a:lnTo>
                  <a:close/>
                </a:path>
              </a:pathLst>
            </a:custGeom>
            <a:solidFill>
              <a:srgbClr val="CE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751505" y="4294209"/>
              <a:ext cx="1924685" cy="0"/>
            </a:xfrm>
            <a:custGeom>
              <a:avLst/>
              <a:gdLst/>
              <a:ahLst/>
              <a:cxnLst/>
              <a:rect l="l" t="t" r="r" b="b"/>
              <a:pathLst>
                <a:path w="1924685">
                  <a:moveTo>
                    <a:pt x="0" y="0"/>
                  </a:moveTo>
                  <a:lnTo>
                    <a:pt x="1808022" y="0"/>
                  </a:lnTo>
                </a:path>
                <a:path w="1924685">
                  <a:moveTo>
                    <a:pt x="1899462" y="0"/>
                  </a:moveTo>
                  <a:lnTo>
                    <a:pt x="1924405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559528" y="4285894"/>
              <a:ext cx="91440" cy="572135"/>
            </a:xfrm>
            <a:custGeom>
              <a:avLst/>
              <a:gdLst/>
              <a:ahLst/>
              <a:cxnLst/>
              <a:rect l="l" t="t" r="r" b="b"/>
              <a:pathLst>
                <a:path w="91439" h="572135">
                  <a:moveTo>
                    <a:pt x="91440" y="0"/>
                  </a:moveTo>
                  <a:lnTo>
                    <a:pt x="0" y="0"/>
                  </a:lnTo>
                  <a:lnTo>
                    <a:pt x="0" y="571995"/>
                  </a:lnTo>
                  <a:lnTo>
                    <a:pt x="91440" y="571995"/>
                  </a:lnTo>
                  <a:lnTo>
                    <a:pt x="91440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660065" y="4048975"/>
              <a:ext cx="91440" cy="808990"/>
            </a:xfrm>
            <a:custGeom>
              <a:avLst/>
              <a:gdLst/>
              <a:ahLst/>
              <a:cxnLst/>
              <a:rect l="l" t="t" r="r" b="b"/>
              <a:pathLst>
                <a:path w="91439" h="808989">
                  <a:moveTo>
                    <a:pt x="91439" y="0"/>
                  </a:moveTo>
                  <a:lnTo>
                    <a:pt x="0" y="0"/>
                  </a:lnTo>
                  <a:lnTo>
                    <a:pt x="0" y="808913"/>
                  </a:lnTo>
                  <a:lnTo>
                    <a:pt x="91439" y="808913"/>
                  </a:lnTo>
                  <a:lnTo>
                    <a:pt x="91439" y="0"/>
                  </a:lnTo>
                  <a:close/>
                </a:path>
              </a:pathLst>
            </a:custGeom>
            <a:solidFill>
              <a:srgbClr val="CE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951022" y="4834534"/>
              <a:ext cx="87630" cy="23495"/>
            </a:xfrm>
            <a:custGeom>
              <a:avLst/>
              <a:gdLst/>
              <a:ahLst/>
              <a:cxnLst/>
              <a:rect l="l" t="t" r="r" b="b"/>
              <a:pathLst>
                <a:path w="87630" h="23495">
                  <a:moveTo>
                    <a:pt x="87274" y="0"/>
                  </a:moveTo>
                  <a:lnTo>
                    <a:pt x="0" y="0"/>
                  </a:lnTo>
                  <a:lnTo>
                    <a:pt x="0" y="23355"/>
                  </a:lnTo>
                  <a:lnTo>
                    <a:pt x="87274" y="23355"/>
                  </a:lnTo>
                  <a:lnTo>
                    <a:pt x="87274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063240" y="4834534"/>
              <a:ext cx="91440" cy="23495"/>
            </a:xfrm>
            <a:custGeom>
              <a:avLst/>
              <a:gdLst/>
              <a:ahLst/>
              <a:cxnLst/>
              <a:rect l="l" t="t" r="r" b="b"/>
              <a:pathLst>
                <a:path w="91439" h="23495">
                  <a:moveTo>
                    <a:pt x="91440" y="0"/>
                  </a:moveTo>
                  <a:lnTo>
                    <a:pt x="0" y="0"/>
                  </a:lnTo>
                  <a:lnTo>
                    <a:pt x="0" y="23355"/>
                  </a:lnTo>
                  <a:lnTo>
                    <a:pt x="91440" y="23355"/>
                  </a:lnTo>
                  <a:lnTo>
                    <a:pt x="91440" y="0"/>
                  </a:lnTo>
                  <a:close/>
                </a:path>
              </a:pathLst>
            </a:custGeom>
            <a:solidFill>
              <a:srgbClr val="CE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354184" y="4780495"/>
              <a:ext cx="87630" cy="77470"/>
            </a:xfrm>
            <a:custGeom>
              <a:avLst/>
              <a:gdLst/>
              <a:ahLst/>
              <a:cxnLst/>
              <a:rect l="l" t="t" r="r" b="b"/>
              <a:pathLst>
                <a:path w="87629" h="77470">
                  <a:moveTo>
                    <a:pt x="87287" y="0"/>
                  </a:moveTo>
                  <a:lnTo>
                    <a:pt x="0" y="0"/>
                  </a:lnTo>
                  <a:lnTo>
                    <a:pt x="0" y="77393"/>
                  </a:lnTo>
                  <a:lnTo>
                    <a:pt x="87287" y="77393"/>
                  </a:lnTo>
                  <a:lnTo>
                    <a:pt x="87287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466401" y="4801273"/>
              <a:ext cx="92075" cy="57150"/>
            </a:xfrm>
            <a:custGeom>
              <a:avLst/>
              <a:gdLst/>
              <a:ahLst/>
              <a:cxnLst/>
              <a:rect l="l" t="t" r="r" b="b"/>
              <a:pathLst>
                <a:path w="92075" h="57150">
                  <a:moveTo>
                    <a:pt x="91452" y="0"/>
                  </a:moveTo>
                  <a:lnTo>
                    <a:pt x="0" y="0"/>
                  </a:lnTo>
                  <a:lnTo>
                    <a:pt x="0" y="56616"/>
                  </a:lnTo>
                  <a:lnTo>
                    <a:pt x="91452" y="56616"/>
                  </a:lnTo>
                  <a:lnTo>
                    <a:pt x="91452" y="0"/>
                  </a:lnTo>
                  <a:close/>
                </a:path>
              </a:pathLst>
            </a:custGeom>
            <a:solidFill>
              <a:srgbClr val="CE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753193" y="4792967"/>
              <a:ext cx="91440" cy="65405"/>
            </a:xfrm>
            <a:custGeom>
              <a:avLst/>
              <a:gdLst/>
              <a:ahLst/>
              <a:cxnLst/>
              <a:rect l="l" t="t" r="r" b="b"/>
              <a:pathLst>
                <a:path w="91439" h="65404">
                  <a:moveTo>
                    <a:pt x="91439" y="0"/>
                  </a:moveTo>
                  <a:lnTo>
                    <a:pt x="0" y="0"/>
                  </a:lnTo>
                  <a:lnTo>
                    <a:pt x="0" y="64922"/>
                  </a:lnTo>
                  <a:lnTo>
                    <a:pt x="91439" y="64922"/>
                  </a:lnTo>
                  <a:lnTo>
                    <a:pt x="91439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869575" y="4743094"/>
              <a:ext cx="91440" cy="114935"/>
            </a:xfrm>
            <a:custGeom>
              <a:avLst/>
              <a:gdLst/>
              <a:ahLst/>
              <a:cxnLst/>
              <a:rect l="l" t="t" r="r" b="b"/>
              <a:pathLst>
                <a:path w="91439" h="114935">
                  <a:moveTo>
                    <a:pt x="91440" y="0"/>
                  </a:moveTo>
                  <a:lnTo>
                    <a:pt x="0" y="0"/>
                  </a:lnTo>
                  <a:lnTo>
                    <a:pt x="0" y="114795"/>
                  </a:lnTo>
                  <a:lnTo>
                    <a:pt x="91440" y="114795"/>
                  </a:lnTo>
                  <a:lnTo>
                    <a:pt x="91440" y="0"/>
                  </a:lnTo>
                  <a:close/>
                </a:path>
              </a:pathLst>
            </a:custGeom>
            <a:solidFill>
              <a:srgbClr val="CE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156367" y="4539424"/>
              <a:ext cx="91440" cy="318770"/>
            </a:xfrm>
            <a:custGeom>
              <a:avLst/>
              <a:gdLst/>
              <a:ahLst/>
              <a:cxnLst/>
              <a:rect l="l" t="t" r="r" b="b"/>
              <a:pathLst>
                <a:path w="91439" h="318770">
                  <a:moveTo>
                    <a:pt x="91439" y="0"/>
                  </a:moveTo>
                  <a:lnTo>
                    <a:pt x="0" y="0"/>
                  </a:lnTo>
                  <a:lnTo>
                    <a:pt x="0" y="318465"/>
                  </a:lnTo>
                  <a:lnTo>
                    <a:pt x="91439" y="318465"/>
                  </a:lnTo>
                  <a:lnTo>
                    <a:pt x="91439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272737" y="4265104"/>
              <a:ext cx="494665" cy="593090"/>
            </a:xfrm>
            <a:custGeom>
              <a:avLst/>
              <a:gdLst/>
              <a:ahLst/>
              <a:cxnLst/>
              <a:rect l="l" t="t" r="r" b="b"/>
              <a:pathLst>
                <a:path w="494664" h="593089">
                  <a:moveTo>
                    <a:pt x="91440" y="141312"/>
                  </a:moveTo>
                  <a:lnTo>
                    <a:pt x="0" y="141312"/>
                  </a:lnTo>
                  <a:lnTo>
                    <a:pt x="0" y="592785"/>
                  </a:lnTo>
                  <a:lnTo>
                    <a:pt x="91440" y="592785"/>
                  </a:lnTo>
                  <a:lnTo>
                    <a:pt x="91440" y="141312"/>
                  </a:lnTo>
                  <a:close/>
                </a:path>
                <a:path w="494664" h="593089">
                  <a:moveTo>
                    <a:pt x="494614" y="0"/>
                  </a:moveTo>
                  <a:lnTo>
                    <a:pt x="403174" y="0"/>
                  </a:lnTo>
                  <a:lnTo>
                    <a:pt x="403174" y="592785"/>
                  </a:lnTo>
                  <a:lnTo>
                    <a:pt x="494614" y="592785"/>
                  </a:lnTo>
                  <a:lnTo>
                    <a:pt x="494614" y="0"/>
                  </a:lnTo>
                  <a:close/>
                </a:path>
              </a:pathLst>
            </a:custGeom>
            <a:solidFill>
              <a:srgbClr val="CE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962702" y="4348238"/>
              <a:ext cx="91440" cy="509905"/>
            </a:xfrm>
            <a:custGeom>
              <a:avLst/>
              <a:gdLst/>
              <a:ahLst/>
              <a:cxnLst/>
              <a:rect l="l" t="t" r="r" b="b"/>
              <a:pathLst>
                <a:path w="91439" h="509904">
                  <a:moveTo>
                    <a:pt x="91439" y="0"/>
                  </a:moveTo>
                  <a:lnTo>
                    <a:pt x="0" y="0"/>
                  </a:lnTo>
                  <a:lnTo>
                    <a:pt x="0" y="509651"/>
                  </a:lnTo>
                  <a:lnTo>
                    <a:pt x="91439" y="509651"/>
                  </a:lnTo>
                  <a:lnTo>
                    <a:pt x="91439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079072" y="4331614"/>
              <a:ext cx="87630" cy="526415"/>
            </a:xfrm>
            <a:custGeom>
              <a:avLst/>
              <a:gdLst/>
              <a:ahLst/>
              <a:cxnLst/>
              <a:rect l="l" t="t" r="r" b="b"/>
              <a:pathLst>
                <a:path w="87629" h="526414">
                  <a:moveTo>
                    <a:pt x="87287" y="0"/>
                  </a:moveTo>
                  <a:lnTo>
                    <a:pt x="0" y="0"/>
                  </a:lnTo>
                  <a:lnTo>
                    <a:pt x="0" y="526275"/>
                  </a:lnTo>
                  <a:lnTo>
                    <a:pt x="87287" y="526275"/>
                  </a:lnTo>
                  <a:lnTo>
                    <a:pt x="87287" y="0"/>
                  </a:lnTo>
                  <a:close/>
                </a:path>
              </a:pathLst>
            </a:custGeom>
            <a:solidFill>
              <a:srgbClr val="CE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569534" y="3733099"/>
              <a:ext cx="316230" cy="561340"/>
            </a:xfrm>
            <a:custGeom>
              <a:avLst/>
              <a:gdLst/>
              <a:ahLst/>
              <a:cxnLst/>
              <a:rect l="l" t="t" r="r" b="b"/>
              <a:pathLst>
                <a:path w="316229" h="561339">
                  <a:moveTo>
                    <a:pt x="0" y="561110"/>
                  </a:moveTo>
                  <a:lnTo>
                    <a:pt x="199504" y="561110"/>
                  </a:lnTo>
                </a:path>
                <a:path w="316229" h="561339">
                  <a:moveTo>
                    <a:pt x="290931" y="561110"/>
                  </a:moveTo>
                  <a:lnTo>
                    <a:pt x="315874" y="561110"/>
                  </a:lnTo>
                </a:path>
                <a:path w="316229" h="561339">
                  <a:moveTo>
                    <a:pt x="0" y="0"/>
                  </a:moveTo>
                  <a:lnTo>
                    <a:pt x="199504" y="0"/>
                  </a:lnTo>
                </a:path>
                <a:path w="316229" h="561339">
                  <a:moveTo>
                    <a:pt x="290931" y="0"/>
                  </a:moveTo>
                  <a:lnTo>
                    <a:pt x="315874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769038" y="3554374"/>
              <a:ext cx="91440" cy="1303655"/>
            </a:xfrm>
            <a:custGeom>
              <a:avLst/>
              <a:gdLst/>
              <a:ahLst/>
              <a:cxnLst/>
              <a:rect l="l" t="t" r="r" b="b"/>
              <a:pathLst>
                <a:path w="91439" h="1303654">
                  <a:moveTo>
                    <a:pt x="91427" y="0"/>
                  </a:moveTo>
                  <a:lnTo>
                    <a:pt x="0" y="0"/>
                  </a:lnTo>
                  <a:lnTo>
                    <a:pt x="0" y="1303515"/>
                  </a:lnTo>
                  <a:lnTo>
                    <a:pt x="91427" y="1303515"/>
                  </a:lnTo>
                  <a:lnTo>
                    <a:pt x="91427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69534" y="3167829"/>
              <a:ext cx="3724275" cy="0"/>
            </a:xfrm>
            <a:custGeom>
              <a:avLst/>
              <a:gdLst/>
              <a:ahLst/>
              <a:cxnLst/>
              <a:rect l="l" t="t" r="r" b="b"/>
              <a:pathLst>
                <a:path w="3724275">
                  <a:moveTo>
                    <a:pt x="0" y="0"/>
                  </a:moveTo>
                  <a:lnTo>
                    <a:pt x="3724098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044935" y="2606419"/>
              <a:ext cx="7249159" cy="5080"/>
            </a:xfrm>
            <a:custGeom>
              <a:avLst/>
              <a:gdLst/>
              <a:ahLst/>
              <a:cxnLst/>
              <a:rect l="l" t="t" r="r" b="b"/>
              <a:pathLst>
                <a:path w="7249159" h="5080">
                  <a:moveTo>
                    <a:pt x="0" y="4762"/>
                  </a:moveTo>
                  <a:lnTo>
                    <a:pt x="7248697" y="4762"/>
                  </a:lnTo>
                </a:path>
                <a:path w="7249159" h="5080">
                  <a:moveTo>
                    <a:pt x="0" y="0"/>
                  </a:moveTo>
                  <a:lnTo>
                    <a:pt x="7248697" y="0"/>
                  </a:lnTo>
                </a:path>
              </a:pathLst>
            </a:custGeom>
            <a:ln w="317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482247" y="2610878"/>
              <a:ext cx="87630" cy="2247265"/>
            </a:xfrm>
            <a:custGeom>
              <a:avLst/>
              <a:gdLst/>
              <a:ahLst/>
              <a:cxnLst/>
              <a:rect l="l" t="t" r="r" b="b"/>
              <a:pathLst>
                <a:path w="87629" h="2247265">
                  <a:moveTo>
                    <a:pt x="87287" y="0"/>
                  </a:moveTo>
                  <a:lnTo>
                    <a:pt x="0" y="0"/>
                  </a:lnTo>
                  <a:lnTo>
                    <a:pt x="0" y="2247010"/>
                  </a:lnTo>
                  <a:lnTo>
                    <a:pt x="87287" y="2247010"/>
                  </a:lnTo>
                  <a:lnTo>
                    <a:pt x="87287" y="0"/>
                  </a:lnTo>
                  <a:close/>
                </a:path>
              </a:pathLst>
            </a:custGeom>
            <a:solidFill>
              <a:srgbClr val="CE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972695" y="4294209"/>
              <a:ext cx="2731135" cy="0"/>
            </a:xfrm>
            <a:custGeom>
              <a:avLst/>
              <a:gdLst/>
              <a:ahLst/>
              <a:cxnLst/>
              <a:rect l="l" t="t" r="r" b="b"/>
              <a:pathLst>
                <a:path w="2731134">
                  <a:moveTo>
                    <a:pt x="0" y="0"/>
                  </a:moveTo>
                  <a:lnTo>
                    <a:pt x="2614345" y="0"/>
                  </a:lnTo>
                </a:path>
                <a:path w="2731134">
                  <a:moveTo>
                    <a:pt x="2705785" y="0"/>
                  </a:moveTo>
                  <a:lnTo>
                    <a:pt x="2730728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8587041" y="4236008"/>
              <a:ext cx="91440" cy="622300"/>
            </a:xfrm>
            <a:custGeom>
              <a:avLst/>
              <a:gdLst/>
              <a:ahLst/>
              <a:cxnLst/>
              <a:rect l="l" t="t" r="r" b="b"/>
              <a:pathLst>
                <a:path w="91440" h="622300">
                  <a:moveTo>
                    <a:pt x="91440" y="0"/>
                  </a:moveTo>
                  <a:lnTo>
                    <a:pt x="0" y="0"/>
                  </a:lnTo>
                  <a:lnTo>
                    <a:pt x="0" y="621880"/>
                  </a:lnTo>
                  <a:lnTo>
                    <a:pt x="91440" y="621880"/>
                  </a:lnTo>
                  <a:lnTo>
                    <a:pt x="91440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972695" y="3733099"/>
              <a:ext cx="3321050" cy="0"/>
            </a:xfrm>
            <a:custGeom>
              <a:avLst/>
              <a:gdLst/>
              <a:ahLst/>
              <a:cxnLst/>
              <a:rect l="l" t="t" r="r" b="b"/>
              <a:pathLst>
                <a:path w="3321050">
                  <a:moveTo>
                    <a:pt x="0" y="0"/>
                  </a:moveTo>
                  <a:lnTo>
                    <a:pt x="3320937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885408" y="3600094"/>
              <a:ext cx="87630" cy="1257935"/>
            </a:xfrm>
            <a:custGeom>
              <a:avLst/>
              <a:gdLst/>
              <a:ahLst/>
              <a:cxnLst/>
              <a:rect l="l" t="t" r="r" b="b"/>
              <a:pathLst>
                <a:path w="87629" h="1257935">
                  <a:moveTo>
                    <a:pt x="87287" y="0"/>
                  </a:moveTo>
                  <a:lnTo>
                    <a:pt x="0" y="0"/>
                  </a:lnTo>
                  <a:lnTo>
                    <a:pt x="0" y="1257795"/>
                  </a:lnTo>
                  <a:lnTo>
                    <a:pt x="87287" y="1257795"/>
                  </a:lnTo>
                  <a:lnTo>
                    <a:pt x="87287" y="0"/>
                  </a:lnTo>
                  <a:close/>
                </a:path>
              </a:pathLst>
            </a:custGeom>
            <a:solidFill>
              <a:srgbClr val="CE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172200" y="4817897"/>
              <a:ext cx="91440" cy="40005"/>
            </a:xfrm>
            <a:custGeom>
              <a:avLst/>
              <a:gdLst/>
              <a:ahLst/>
              <a:cxnLst/>
              <a:rect l="l" t="t" r="r" b="b"/>
              <a:pathLst>
                <a:path w="91439" h="40004">
                  <a:moveTo>
                    <a:pt x="91439" y="0"/>
                  </a:moveTo>
                  <a:lnTo>
                    <a:pt x="0" y="0"/>
                  </a:lnTo>
                  <a:lnTo>
                    <a:pt x="0" y="39992"/>
                  </a:lnTo>
                  <a:lnTo>
                    <a:pt x="91439" y="39992"/>
                  </a:lnTo>
                  <a:lnTo>
                    <a:pt x="91439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284417" y="4630864"/>
              <a:ext cx="91440" cy="227329"/>
            </a:xfrm>
            <a:custGeom>
              <a:avLst/>
              <a:gdLst/>
              <a:ahLst/>
              <a:cxnLst/>
              <a:rect l="l" t="t" r="r" b="b"/>
              <a:pathLst>
                <a:path w="91439" h="227329">
                  <a:moveTo>
                    <a:pt x="91439" y="0"/>
                  </a:moveTo>
                  <a:lnTo>
                    <a:pt x="0" y="0"/>
                  </a:lnTo>
                  <a:lnTo>
                    <a:pt x="0" y="227025"/>
                  </a:lnTo>
                  <a:lnTo>
                    <a:pt x="91439" y="227025"/>
                  </a:lnTo>
                  <a:lnTo>
                    <a:pt x="91439" y="0"/>
                  </a:lnTo>
                  <a:close/>
                </a:path>
              </a:pathLst>
            </a:custGeom>
            <a:solidFill>
              <a:srgbClr val="CE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575361" y="4497857"/>
              <a:ext cx="87630" cy="360045"/>
            </a:xfrm>
            <a:custGeom>
              <a:avLst/>
              <a:gdLst/>
              <a:ahLst/>
              <a:cxnLst/>
              <a:rect l="l" t="t" r="r" b="b"/>
              <a:pathLst>
                <a:path w="87629" h="360045">
                  <a:moveTo>
                    <a:pt x="87287" y="0"/>
                  </a:moveTo>
                  <a:lnTo>
                    <a:pt x="0" y="0"/>
                  </a:lnTo>
                  <a:lnTo>
                    <a:pt x="0" y="360032"/>
                  </a:lnTo>
                  <a:lnTo>
                    <a:pt x="87287" y="360032"/>
                  </a:lnTo>
                  <a:lnTo>
                    <a:pt x="87287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687591" y="4664113"/>
              <a:ext cx="91440" cy="194310"/>
            </a:xfrm>
            <a:custGeom>
              <a:avLst/>
              <a:gdLst/>
              <a:ahLst/>
              <a:cxnLst/>
              <a:rect l="l" t="t" r="r" b="b"/>
              <a:pathLst>
                <a:path w="91440" h="194310">
                  <a:moveTo>
                    <a:pt x="91440" y="0"/>
                  </a:moveTo>
                  <a:lnTo>
                    <a:pt x="0" y="0"/>
                  </a:lnTo>
                  <a:lnTo>
                    <a:pt x="0" y="193776"/>
                  </a:lnTo>
                  <a:lnTo>
                    <a:pt x="91440" y="193776"/>
                  </a:lnTo>
                  <a:lnTo>
                    <a:pt x="91440" y="0"/>
                  </a:lnTo>
                  <a:close/>
                </a:path>
              </a:pathLst>
            </a:custGeom>
            <a:solidFill>
              <a:srgbClr val="CE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978535" y="4755553"/>
              <a:ext cx="87630" cy="102870"/>
            </a:xfrm>
            <a:custGeom>
              <a:avLst/>
              <a:gdLst/>
              <a:ahLst/>
              <a:cxnLst/>
              <a:rect l="l" t="t" r="r" b="b"/>
              <a:pathLst>
                <a:path w="87629" h="102870">
                  <a:moveTo>
                    <a:pt x="87287" y="0"/>
                  </a:moveTo>
                  <a:lnTo>
                    <a:pt x="0" y="0"/>
                  </a:lnTo>
                  <a:lnTo>
                    <a:pt x="0" y="102336"/>
                  </a:lnTo>
                  <a:lnTo>
                    <a:pt x="87287" y="102336"/>
                  </a:lnTo>
                  <a:lnTo>
                    <a:pt x="87287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7090752" y="4510328"/>
              <a:ext cx="91440" cy="347980"/>
            </a:xfrm>
            <a:custGeom>
              <a:avLst/>
              <a:gdLst/>
              <a:ahLst/>
              <a:cxnLst/>
              <a:rect l="l" t="t" r="r" b="b"/>
              <a:pathLst>
                <a:path w="91440" h="347979">
                  <a:moveTo>
                    <a:pt x="91440" y="0"/>
                  </a:moveTo>
                  <a:lnTo>
                    <a:pt x="0" y="0"/>
                  </a:lnTo>
                  <a:lnTo>
                    <a:pt x="0" y="347560"/>
                  </a:lnTo>
                  <a:lnTo>
                    <a:pt x="91440" y="347560"/>
                  </a:lnTo>
                  <a:lnTo>
                    <a:pt x="91440" y="0"/>
                  </a:lnTo>
                  <a:close/>
                </a:path>
              </a:pathLst>
            </a:custGeom>
            <a:solidFill>
              <a:srgbClr val="CE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7381697" y="4842840"/>
              <a:ext cx="87630" cy="15240"/>
            </a:xfrm>
            <a:custGeom>
              <a:avLst/>
              <a:gdLst/>
              <a:ahLst/>
              <a:cxnLst/>
              <a:rect l="l" t="t" r="r" b="b"/>
              <a:pathLst>
                <a:path w="87629" h="15239">
                  <a:moveTo>
                    <a:pt x="87287" y="0"/>
                  </a:moveTo>
                  <a:lnTo>
                    <a:pt x="0" y="0"/>
                  </a:lnTo>
                  <a:lnTo>
                    <a:pt x="0" y="15049"/>
                  </a:lnTo>
                  <a:lnTo>
                    <a:pt x="87287" y="15049"/>
                  </a:lnTo>
                  <a:lnTo>
                    <a:pt x="87287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7493927" y="4614240"/>
              <a:ext cx="91440" cy="243840"/>
            </a:xfrm>
            <a:custGeom>
              <a:avLst/>
              <a:gdLst/>
              <a:ahLst/>
              <a:cxnLst/>
              <a:rect l="l" t="t" r="r" b="b"/>
              <a:pathLst>
                <a:path w="91440" h="243839">
                  <a:moveTo>
                    <a:pt x="91440" y="0"/>
                  </a:moveTo>
                  <a:lnTo>
                    <a:pt x="0" y="0"/>
                  </a:lnTo>
                  <a:lnTo>
                    <a:pt x="0" y="243649"/>
                  </a:lnTo>
                  <a:lnTo>
                    <a:pt x="91440" y="243649"/>
                  </a:lnTo>
                  <a:lnTo>
                    <a:pt x="91440" y="0"/>
                  </a:lnTo>
                  <a:close/>
                </a:path>
              </a:pathLst>
            </a:custGeom>
            <a:solidFill>
              <a:srgbClr val="CE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7780705" y="4572673"/>
              <a:ext cx="91440" cy="285750"/>
            </a:xfrm>
            <a:custGeom>
              <a:avLst/>
              <a:gdLst/>
              <a:ahLst/>
              <a:cxnLst/>
              <a:rect l="l" t="t" r="r" b="b"/>
              <a:pathLst>
                <a:path w="91440" h="285750">
                  <a:moveTo>
                    <a:pt x="91440" y="0"/>
                  </a:moveTo>
                  <a:lnTo>
                    <a:pt x="0" y="0"/>
                  </a:lnTo>
                  <a:lnTo>
                    <a:pt x="0" y="285216"/>
                  </a:lnTo>
                  <a:lnTo>
                    <a:pt x="91440" y="285216"/>
                  </a:lnTo>
                  <a:lnTo>
                    <a:pt x="91440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7897088" y="4601768"/>
              <a:ext cx="91440" cy="256540"/>
            </a:xfrm>
            <a:custGeom>
              <a:avLst/>
              <a:gdLst/>
              <a:ahLst/>
              <a:cxnLst/>
              <a:rect l="l" t="t" r="r" b="b"/>
              <a:pathLst>
                <a:path w="91440" h="256539">
                  <a:moveTo>
                    <a:pt x="91440" y="0"/>
                  </a:moveTo>
                  <a:lnTo>
                    <a:pt x="0" y="0"/>
                  </a:lnTo>
                  <a:lnTo>
                    <a:pt x="0" y="256120"/>
                  </a:lnTo>
                  <a:lnTo>
                    <a:pt x="91440" y="256120"/>
                  </a:lnTo>
                  <a:lnTo>
                    <a:pt x="91440" y="0"/>
                  </a:lnTo>
                  <a:close/>
                </a:path>
              </a:pathLst>
            </a:custGeom>
            <a:solidFill>
              <a:srgbClr val="CE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8183879" y="4784648"/>
              <a:ext cx="91440" cy="73660"/>
            </a:xfrm>
            <a:custGeom>
              <a:avLst/>
              <a:gdLst/>
              <a:ahLst/>
              <a:cxnLst/>
              <a:rect l="l" t="t" r="r" b="b"/>
              <a:pathLst>
                <a:path w="91440" h="73660">
                  <a:moveTo>
                    <a:pt x="91440" y="0"/>
                  </a:moveTo>
                  <a:lnTo>
                    <a:pt x="0" y="0"/>
                  </a:lnTo>
                  <a:lnTo>
                    <a:pt x="0" y="73240"/>
                  </a:lnTo>
                  <a:lnTo>
                    <a:pt x="91440" y="73240"/>
                  </a:lnTo>
                  <a:lnTo>
                    <a:pt x="91440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8300263" y="4215231"/>
              <a:ext cx="494665" cy="643255"/>
            </a:xfrm>
            <a:custGeom>
              <a:avLst/>
              <a:gdLst/>
              <a:ahLst/>
              <a:cxnLst/>
              <a:rect l="l" t="t" r="r" b="b"/>
              <a:pathLst>
                <a:path w="494665" h="643254">
                  <a:moveTo>
                    <a:pt x="91440" y="482142"/>
                  </a:moveTo>
                  <a:lnTo>
                    <a:pt x="0" y="482142"/>
                  </a:lnTo>
                  <a:lnTo>
                    <a:pt x="0" y="642658"/>
                  </a:lnTo>
                  <a:lnTo>
                    <a:pt x="91440" y="642658"/>
                  </a:lnTo>
                  <a:lnTo>
                    <a:pt x="91440" y="482142"/>
                  </a:lnTo>
                  <a:close/>
                </a:path>
                <a:path w="494665" h="643254">
                  <a:moveTo>
                    <a:pt x="494601" y="0"/>
                  </a:moveTo>
                  <a:lnTo>
                    <a:pt x="403161" y="0"/>
                  </a:lnTo>
                  <a:lnTo>
                    <a:pt x="403161" y="642658"/>
                  </a:lnTo>
                  <a:lnTo>
                    <a:pt x="494601" y="642658"/>
                  </a:lnTo>
                  <a:lnTo>
                    <a:pt x="494601" y="0"/>
                  </a:lnTo>
                  <a:close/>
                </a:path>
              </a:pathLst>
            </a:custGeom>
            <a:solidFill>
              <a:srgbClr val="CE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8990215" y="4314990"/>
              <a:ext cx="91440" cy="542925"/>
            </a:xfrm>
            <a:custGeom>
              <a:avLst/>
              <a:gdLst/>
              <a:ahLst/>
              <a:cxnLst/>
              <a:rect l="l" t="t" r="r" b="b"/>
              <a:pathLst>
                <a:path w="91440" h="542925">
                  <a:moveTo>
                    <a:pt x="91440" y="0"/>
                  </a:moveTo>
                  <a:lnTo>
                    <a:pt x="0" y="0"/>
                  </a:lnTo>
                  <a:lnTo>
                    <a:pt x="0" y="542899"/>
                  </a:lnTo>
                  <a:lnTo>
                    <a:pt x="91440" y="542899"/>
                  </a:lnTo>
                  <a:lnTo>
                    <a:pt x="91440" y="0"/>
                  </a:lnTo>
                  <a:close/>
                </a:path>
              </a:pathLst>
            </a:custGeom>
            <a:solidFill>
              <a:srgbClr val="6095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9106586" y="4356544"/>
              <a:ext cx="87630" cy="501650"/>
            </a:xfrm>
            <a:custGeom>
              <a:avLst/>
              <a:gdLst/>
              <a:ahLst/>
              <a:cxnLst/>
              <a:rect l="l" t="t" r="r" b="b"/>
              <a:pathLst>
                <a:path w="87629" h="501650">
                  <a:moveTo>
                    <a:pt x="87287" y="0"/>
                  </a:moveTo>
                  <a:lnTo>
                    <a:pt x="0" y="0"/>
                  </a:lnTo>
                  <a:lnTo>
                    <a:pt x="0" y="501345"/>
                  </a:lnTo>
                  <a:lnTo>
                    <a:pt x="87287" y="501345"/>
                  </a:lnTo>
                  <a:lnTo>
                    <a:pt x="87287" y="0"/>
                  </a:lnTo>
                  <a:close/>
                </a:path>
              </a:pathLst>
            </a:custGeom>
            <a:solidFill>
              <a:srgbClr val="CE1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2044928" y="4857889"/>
              <a:ext cx="7250430" cy="0"/>
            </a:xfrm>
            <a:custGeom>
              <a:avLst/>
              <a:gdLst/>
              <a:ahLst/>
              <a:cxnLst/>
              <a:rect l="l" t="t" r="r" b="b"/>
              <a:pathLst>
                <a:path w="7250430">
                  <a:moveTo>
                    <a:pt x="0" y="0"/>
                  </a:moveTo>
                  <a:lnTo>
                    <a:pt x="7249864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2044935" y="2045613"/>
              <a:ext cx="7249159" cy="0"/>
            </a:xfrm>
            <a:custGeom>
              <a:avLst/>
              <a:gdLst/>
              <a:ahLst/>
              <a:cxnLst/>
              <a:rect l="l" t="t" r="r" b="b"/>
              <a:pathLst>
                <a:path w="7249159">
                  <a:moveTo>
                    <a:pt x="0" y="0"/>
                  </a:moveTo>
                  <a:lnTo>
                    <a:pt x="7248697" y="0"/>
                  </a:lnTo>
                </a:path>
              </a:pathLst>
            </a:custGeom>
            <a:ln w="9525">
              <a:solidFill>
                <a:srgbClr val="E9E9E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 txBox="1"/>
          <p:nvPr/>
        </p:nvSpPr>
        <p:spPr>
          <a:xfrm>
            <a:off x="2825208" y="4487265"/>
            <a:ext cx="1866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1.9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076995" y="4304462"/>
            <a:ext cx="25082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28.3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883712" y="4114279"/>
            <a:ext cx="25082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45.2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148886" y="2693568"/>
            <a:ext cx="31559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717171"/>
                </a:solidFill>
                <a:latin typeface="Carlito"/>
                <a:cs typeface="Carlito"/>
              </a:rPr>
              <a:t>173.7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656428" y="3317506"/>
            <a:ext cx="31559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116.0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123564" y="4581309"/>
            <a:ext cx="1866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3.7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494148" y="4261701"/>
            <a:ext cx="25082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32.1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929112" y="4519409"/>
            <a:ext cx="1866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9.2</a:t>
            </a:r>
            <a:endParaRPr sz="900">
              <a:latin typeface="Carlito"/>
              <a:cs typeface="Carlito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7331880" y="4609439"/>
            <a:ext cx="1866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1.2</a:t>
            </a:r>
            <a:endParaRPr sz="900">
              <a:latin typeface="Carlito"/>
              <a:cs typeface="Carlito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7714619" y="4236631"/>
            <a:ext cx="25082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717171"/>
                </a:solidFill>
                <a:latin typeface="Carlito"/>
                <a:cs typeface="Carlito"/>
              </a:rPr>
              <a:t>25.3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8137415" y="4549800"/>
            <a:ext cx="1866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6.5</a:t>
            </a:r>
            <a:endParaRPr sz="900">
              <a:latin typeface="Carlito"/>
              <a:cs typeface="Carlito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8782163" y="4130192"/>
            <a:ext cx="52451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11175" algn="l"/>
              </a:tabLst>
            </a:pPr>
            <a:r>
              <a:rPr sz="900" u="sng" dirty="0">
                <a:solidFill>
                  <a:srgbClr val="717171"/>
                </a:solidFill>
                <a:uFill>
                  <a:solidFill>
                    <a:srgbClr val="E9E9E9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900" u="sng" spc="65" dirty="0">
                <a:solidFill>
                  <a:srgbClr val="717171"/>
                </a:solidFill>
                <a:uFill>
                  <a:solidFill>
                    <a:srgbClr val="E9E9E9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900" u="sng" dirty="0">
                <a:solidFill>
                  <a:srgbClr val="717171"/>
                </a:solidFill>
                <a:uFill>
                  <a:solidFill>
                    <a:srgbClr val="E9E9E9"/>
                  </a:solidFill>
                </a:uFill>
                <a:latin typeface="Carlito"/>
                <a:cs typeface="Carlito"/>
              </a:rPr>
              <a:t>48.3	</a:t>
            </a:r>
            <a:endParaRPr sz="900">
              <a:latin typeface="Carlito"/>
              <a:cs typeface="Carlito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016089" y="4600155"/>
            <a:ext cx="1866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2.0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266076" y="4343451"/>
            <a:ext cx="339725" cy="40195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000" dirty="0">
                <a:solidFill>
                  <a:srgbClr val="717171"/>
                </a:solidFill>
                <a:latin typeface="Carlito"/>
                <a:cs typeface="Carlito"/>
              </a:rPr>
              <a:t>7.0</a:t>
            </a:r>
            <a:endParaRPr sz="1000">
              <a:latin typeface="Carlito"/>
              <a:cs typeface="Carlito"/>
            </a:endParaRPr>
          </a:p>
          <a:p>
            <a:pPr marL="165100">
              <a:lnSpc>
                <a:spcPct val="100000"/>
              </a:lnSpc>
              <a:spcBef>
                <a:spcPts val="280"/>
              </a:spcBef>
            </a:pPr>
            <a:r>
              <a:rPr sz="1000" dirty="0">
                <a:solidFill>
                  <a:srgbClr val="717171"/>
                </a:solidFill>
                <a:latin typeface="Carlito"/>
                <a:cs typeface="Carlito"/>
              </a:rPr>
              <a:t>5.0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706944" y="4405286"/>
            <a:ext cx="353060" cy="3052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3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10.3</a:t>
            </a:r>
            <a:endParaRPr sz="9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000" dirty="0">
                <a:solidFill>
                  <a:srgbClr val="717171"/>
                </a:solidFill>
                <a:latin typeface="Carlito"/>
                <a:cs typeface="Carlito"/>
              </a:rPr>
              <a:t>5.7</a:t>
            </a:r>
            <a:endParaRPr sz="1000" dirty="0">
              <a:latin typeface="Carlito"/>
              <a:cs typeface="Carlito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192858" y="4050131"/>
            <a:ext cx="539750" cy="300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0990">
              <a:lnSpc>
                <a:spcPts val="1085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50.9</a:t>
            </a:r>
            <a:endParaRPr sz="900" dirty="0">
              <a:latin typeface="Carlito"/>
              <a:cs typeface="Carlito"/>
            </a:endParaRPr>
          </a:p>
          <a:p>
            <a:pPr marL="12700">
              <a:lnSpc>
                <a:spcPts val="1085"/>
              </a:lnSpc>
            </a:pPr>
            <a:r>
              <a:rPr sz="1000" dirty="0">
                <a:solidFill>
                  <a:srgbClr val="717171"/>
                </a:solidFill>
                <a:latin typeface="Carlito"/>
                <a:cs typeface="Carlito"/>
              </a:rPr>
              <a:t>40.0</a:t>
            </a:r>
            <a:endParaRPr sz="1000" dirty="0">
              <a:latin typeface="Carlito"/>
              <a:cs typeface="Carlito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615221" y="3928833"/>
            <a:ext cx="25082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52.7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008464" y="4006812"/>
            <a:ext cx="25082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46.9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5368342" y="2376551"/>
            <a:ext cx="31559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717171"/>
                </a:solidFill>
                <a:latin typeface="Carlito"/>
                <a:cs typeface="Carlito"/>
              </a:rPr>
              <a:t>199.6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5894947" y="3415715"/>
            <a:ext cx="31559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111.8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6205528" y="4394072"/>
            <a:ext cx="25082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20.3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6609477" y="4428820"/>
            <a:ext cx="25082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717171"/>
                </a:solidFill>
                <a:latin typeface="Carlito"/>
                <a:cs typeface="Carlito"/>
              </a:rPr>
              <a:t>17.3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7011076" y="4274083"/>
            <a:ext cx="25082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31.0</a:t>
            </a:r>
            <a:endParaRPr sz="900">
              <a:latin typeface="Carlito"/>
              <a:cs typeface="Carlito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7414378" y="4377893"/>
            <a:ext cx="25082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21.8</a:t>
            </a:r>
            <a:endParaRPr sz="900">
              <a:latin typeface="Carlito"/>
              <a:cs typeface="Carlito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7874308" y="4366044"/>
            <a:ext cx="25082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22.8</a:t>
            </a:r>
            <a:endParaRPr sz="900">
              <a:latin typeface="Carlito"/>
              <a:cs typeface="Carlito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8220561" y="4463148"/>
            <a:ext cx="25082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14.2</a:t>
            </a:r>
            <a:endParaRPr sz="900">
              <a:latin typeface="Carlito"/>
              <a:cs typeface="Carlito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8331381" y="3978668"/>
            <a:ext cx="56832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55.1</a:t>
            </a:r>
            <a:r>
              <a:rPr sz="900" spc="60" dirty="0">
                <a:solidFill>
                  <a:srgbClr val="717171"/>
                </a:solidFill>
                <a:latin typeface="Carlito"/>
                <a:cs typeface="Carlito"/>
              </a:rPr>
              <a:t> </a:t>
            </a: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57.3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9074267" y="4007992"/>
            <a:ext cx="25082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717171"/>
                </a:solidFill>
                <a:latin typeface="Carlito"/>
                <a:cs typeface="Carlito"/>
              </a:rPr>
              <a:t>44.5</a:t>
            </a:r>
            <a:endParaRPr sz="900" dirty="0">
              <a:latin typeface="Carlito"/>
              <a:cs typeface="Carlito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634147" y="3621557"/>
            <a:ext cx="1236980" cy="371475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60"/>
              </a:spcBef>
              <a:tabLst>
                <a:tab pos="556895" algn="l"/>
              </a:tabLst>
            </a:pPr>
            <a:r>
              <a:rPr sz="1350" baseline="3086" dirty="0">
                <a:solidFill>
                  <a:srgbClr val="848484"/>
                </a:solidFill>
                <a:latin typeface="Carlito"/>
                <a:cs typeface="Carlito"/>
              </a:rPr>
              <a:t>100.0	</a:t>
            </a:r>
            <a:r>
              <a:rPr sz="1000" dirty="0">
                <a:solidFill>
                  <a:srgbClr val="717171"/>
                </a:solidFill>
                <a:latin typeface="Carlito"/>
                <a:cs typeface="Carlito"/>
              </a:rPr>
              <a:t>87.2</a:t>
            </a:r>
            <a:r>
              <a:rPr sz="1000" spc="15" dirty="0">
                <a:solidFill>
                  <a:srgbClr val="717171"/>
                </a:solidFill>
                <a:latin typeface="Carlito"/>
                <a:cs typeface="Carlito"/>
              </a:rPr>
              <a:t> </a:t>
            </a:r>
            <a:r>
              <a:rPr sz="1500" baseline="-30555" dirty="0">
                <a:solidFill>
                  <a:srgbClr val="717171"/>
                </a:solidFill>
                <a:latin typeface="Carlito"/>
                <a:cs typeface="Carlito"/>
              </a:rPr>
              <a:t>80.7</a:t>
            </a:r>
            <a:endParaRPr sz="1500" baseline="-30555">
              <a:latin typeface="Carlito"/>
              <a:cs typeface="Carlito"/>
            </a:endParaRPr>
          </a:p>
          <a:p>
            <a:pPr marL="443230">
              <a:lnSpc>
                <a:spcPct val="100000"/>
              </a:lnSpc>
              <a:spcBef>
                <a:spcPts val="160"/>
              </a:spcBef>
              <a:tabLst>
                <a:tab pos="960755" algn="l"/>
              </a:tabLst>
            </a:pPr>
            <a:r>
              <a:rPr sz="1500" baseline="2777" dirty="0">
                <a:solidFill>
                  <a:srgbClr val="717171"/>
                </a:solidFill>
                <a:latin typeface="Carlito"/>
                <a:cs typeface="Carlito"/>
              </a:rPr>
              <a:t>72.1	</a:t>
            </a:r>
            <a:r>
              <a:rPr sz="1000" dirty="0">
                <a:solidFill>
                  <a:srgbClr val="717171"/>
                </a:solidFill>
                <a:latin typeface="Carlito"/>
                <a:cs typeface="Carlito"/>
              </a:rPr>
              <a:t>71.8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773847" y="4776622"/>
            <a:ext cx="17081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848484"/>
                </a:solidFill>
                <a:latin typeface="Carlito"/>
                <a:cs typeface="Carlito"/>
              </a:rPr>
              <a:t>0.0</a:t>
            </a:r>
            <a:endParaRPr sz="800" dirty="0">
              <a:latin typeface="Carlito"/>
              <a:cs typeface="Carlito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1723047" y="4213923"/>
            <a:ext cx="22860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848484"/>
                </a:solidFill>
                <a:latin typeface="Carlito"/>
                <a:cs typeface="Carlito"/>
              </a:rPr>
              <a:t>50.0</a:t>
            </a:r>
            <a:endParaRPr sz="800" dirty="0">
              <a:latin typeface="Carlito"/>
              <a:cs typeface="Carlito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659547" y="3088551"/>
            <a:ext cx="28638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848484"/>
                </a:solidFill>
                <a:latin typeface="Carlito"/>
                <a:cs typeface="Carlito"/>
              </a:rPr>
              <a:t>150.0</a:t>
            </a:r>
            <a:endParaRPr sz="800" dirty="0">
              <a:latin typeface="Carlito"/>
              <a:cs typeface="Carlito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659547" y="2525864"/>
            <a:ext cx="28638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848484"/>
                </a:solidFill>
                <a:latin typeface="Carlito"/>
                <a:cs typeface="Carlito"/>
              </a:rPr>
              <a:t>200.0</a:t>
            </a:r>
            <a:endParaRPr sz="800" dirty="0">
              <a:latin typeface="Carlito"/>
              <a:cs typeface="Carlito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1659547" y="1963178"/>
            <a:ext cx="286385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848484"/>
                </a:solidFill>
                <a:latin typeface="Carlito"/>
                <a:cs typeface="Carlito"/>
              </a:rPr>
              <a:t>250.0</a:t>
            </a:r>
            <a:endParaRPr sz="800" dirty="0">
              <a:latin typeface="Carlito"/>
              <a:cs typeface="Carlito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2085756" y="4933848"/>
            <a:ext cx="152527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4025" algn="l"/>
                <a:tab pos="815975" algn="l"/>
              </a:tabLst>
            </a:pPr>
            <a:r>
              <a:rPr sz="1100" dirty="0">
                <a:solidFill>
                  <a:srgbClr val="848484"/>
                </a:solidFill>
                <a:latin typeface="Carlito"/>
                <a:cs typeface="Carlito"/>
              </a:rPr>
              <a:t>A02B	A10	C01A</a:t>
            </a:r>
            <a:r>
              <a:rPr sz="1100" spc="5" dirty="0">
                <a:solidFill>
                  <a:srgbClr val="848484"/>
                </a:solidFill>
                <a:latin typeface="Carlito"/>
                <a:cs typeface="Carlito"/>
              </a:rPr>
              <a:t> </a:t>
            </a:r>
            <a:r>
              <a:rPr sz="1100" spc="-5" dirty="0">
                <a:solidFill>
                  <a:srgbClr val="848484"/>
                </a:solidFill>
                <a:latin typeface="Carlito"/>
                <a:cs typeface="Carlito"/>
              </a:rPr>
              <a:t>C01B</a:t>
            </a:r>
            <a:endParaRPr sz="1100" dirty="0">
              <a:latin typeface="Carlito"/>
              <a:cs typeface="Carlito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736635" y="4884967"/>
            <a:ext cx="3524250" cy="438784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84"/>
              </a:spcBef>
              <a:tabLst>
                <a:tab pos="402590" algn="l"/>
                <a:tab pos="802640" algn="l"/>
                <a:tab pos="1207770" algn="l"/>
                <a:tab pos="1610995" algn="l"/>
                <a:tab pos="2013585" algn="l"/>
                <a:tab pos="2409190" algn="l"/>
                <a:tab pos="2834005" algn="l"/>
                <a:tab pos="3155950" algn="l"/>
              </a:tabLst>
            </a:pPr>
            <a:r>
              <a:rPr sz="1100" spc="-5" dirty="0">
                <a:solidFill>
                  <a:srgbClr val="848484"/>
                </a:solidFill>
                <a:latin typeface="Carlito"/>
                <a:cs typeface="Carlito"/>
              </a:rPr>
              <a:t>C0</a:t>
            </a:r>
            <a:r>
              <a:rPr sz="1100" dirty="0">
                <a:solidFill>
                  <a:srgbClr val="848484"/>
                </a:solidFill>
                <a:latin typeface="Carlito"/>
                <a:cs typeface="Carlito"/>
              </a:rPr>
              <a:t>2	</a:t>
            </a:r>
            <a:r>
              <a:rPr sz="1100" spc="-5" dirty="0">
                <a:solidFill>
                  <a:srgbClr val="848484"/>
                </a:solidFill>
                <a:latin typeface="Carlito"/>
                <a:cs typeface="Carlito"/>
              </a:rPr>
              <a:t>C0</a:t>
            </a:r>
            <a:r>
              <a:rPr sz="1100" dirty="0">
                <a:solidFill>
                  <a:srgbClr val="848484"/>
                </a:solidFill>
                <a:latin typeface="Carlito"/>
                <a:cs typeface="Carlito"/>
              </a:rPr>
              <a:t>3	</a:t>
            </a:r>
            <a:r>
              <a:rPr sz="1100" spc="-5" dirty="0">
                <a:solidFill>
                  <a:srgbClr val="848484"/>
                </a:solidFill>
                <a:latin typeface="Carlito"/>
                <a:cs typeface="Carlito"/>
              </a:rPr>
              <a:t>C0</a:t>
            </a:r>
            <a:r>
              <a:rPr sz="1100" dirty="0">
                <a:solidFill>
                  <a:srgbClr val="848484"/>
                </a:solidFill>
                <a:latin typeface="Carlito"/>
                <a:cs typeface="Carlito"/>
              </a:rPr>
              <a:t>7	</a:t>
            </a:r>
            <a:r>
              <a:rPr sz="1100" spc="-5" dirty="0">
                <a:solidFill>
                  <a:srgbClr val="848484"/>
                </a:solidFill>
                <a:latin typeface="Carlito"/>
                <a:cs typeface="Carlito"/>
              </a:rPr>
              <a:t>C0</a:t>
            </a:r>
            <a:r>
              <a:rPr sz="1100" dirty="0">
                <a:solidFill>
                  <a:srgbClr val="848484"/>
                </a:solidFill>
                <a:latin typeface="Carlito"/>
                <a:cs typeface="Carlito"/>
              </a:rPr>
              <a:t>8	</a:t>
            </a:r>
            <a:r>
              <a:rPr sz="1100" spc="-5" dirty="0">
                <a:solidFill>
                  <a:srgbClr val="848484"/>
                </a:solidFill>
                <a:latin typeface="Carlito"/>
                <a:cs typeface="Carlito"/>
              </a:rPr>
              <a:t>C0</a:t>
            </a:r>
            <a:r>
              <a:rPr sz="1100" dirty="0">
                <a:solidFill>
                  <a:srgbClr val="848484"/>
                </a:solidFill>
                <a:latin typeface="Carlito"/>
                <a:cs typeface="Carlito"/>
              </a:rPr>
              <a:t>9	</a:t>
            </a:r>
            <a:r>
              <a:rPr sz="1100" spc="-5" dirty="0">
                <a:solidFill>
                  <a:srgbClr val="848484"/>
                </a:solidFill>
                <a:latin typeface="Carlito"/>
                <a:cs typeface="Carlito"/>
              </a:rPr>
              <a:t>C1</a:t>
            </a:r>
            <a:r>
              <a:rPr sz="1100" dirty="0">
                <a:solidFill>
                  <a:srgbClr val="848484"/>
                </a:solidFill>
                <a:latin typeface="Carlito"/>
                <a:cs typeface="Carlito"/>
              </a:rPr>
              <a:t>0	G03	J01	M</a:t>
            </a:r>
            <a:r>
              <a:rPr sz="1100" spc="-5" dirty="0">
                <a:solidFill>
                  <a:srgbClr val="848484"/>
                </a:solidFill>
                <a:latin typeface="Carlito"/>
                <a:cs typeface="Carlito"/>
              </a:rPr>
              <a:t>0</a:t>
            </a:r>
            <a:r>
              <a:rPr sz="1100" dirty="0">
                <a:solidFill>
                  <a:srgbClr val="848484"/>
                </a:solidFill>
                <a:latin typeface="Carlito"/>
                <a:cs typeface="Carlito"/>
              </a:rPr>
              <a:t>1A</a:t>
            </a:r>
            <a:endParaRPr sz="1100">
              <a:latin typeface="Carlito"/>
              <a:cs typeface="Carlito"/>
            </a:endParaRPr>
          </a:p>
          <a:p>
            <a:pPr marL="341630" algn="ctr">
              <a:lnSpc>
                <a:spcPct val="100000"/>
              </a:lnSpc>
              <a:spcBef>
                <a:spcPts val="350"/>
              </a:spcBef>
            </a:pPr>
            <a:r>
              <a:rPr sz="1000" spc="-5" dirty="0">
                <a:solidFill>
                  <a:srgbClr val="848484"/>
                </a:solidFill>
                <a:latin typeface="Carlito"/>
                <a:cs typeface="Carlito"/>
              </a:rPr>
              <a:t>Ομάδα </a:t>
            </a:r>
            <a:r>
              <a:rPr sz="1000" dirty="0">
                <a:solidFill>
                  <a:srgbClr val="969696"/>
                </a:solidFill>
                <a:latin typeface="Carlito"/>
                <a:cs typeface="Carlito"/>
              </a:rPr>
              <a:t>ATC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7353727" y="4933848"/>
            <a:ext cx="186118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7190" algn="l"/>
                <a:tab pos="1630680" algn="l"/>
              </a:tabLst>
            </a:pPr>
            <a:r>
              <a:rPr sz="900" dirty="0">
                <a:solidFill>
                  <a:srgbClr val="848484"/>
                </a:solidFill>
                <a:latin typeface="Carlito"/>
                <a:cs typeface="Carlito"/>
              </a:rPr>
              <a:t>N02	N05B  </a:t>
            </a:r>
            <a:r>
              <a:rPr sz="900" spc="5" dirty="0">
                <a:solidFill>
                  <a:srgbClr val="848484"/>
                </a:solidFill>
                <a:latin typeface="Carlito"/>
                <a:cs typeface="Carlito"/>
              </a:rPr>
              <a:t> </a:t>
            </a:r>
            <a:r>
              <a:rPr sz="900" dirty="0">
                <a:solidFill>
                  <a:srgbClr val="848484"/>
                </a:solidFill>
                <a:latin typeface="Carlito"/>
                <a:cs typeface="Carlito"/>
              </a:rPr>
              <a:t>N05C  </a:t>
            </a:r>
            <a:r>
              <a:rPr sz="900" spc="-45" dirty="0">
                <a:solidFill>
                  <a:srgbClr val="848484"/>
                </a:solidFill>
                <a:latin typeface="Carlito"/>
                <a:cs typeface="Carlito"/>
              </a:rPr>
              <a:t> </a:t>
            </a:r>
            <a:r>
              <a:rPr sz="900" dirty="0">
                <a:solidFill>
                  <a:srgbClr val="848484"/>
                </a:solidFill>
                <a:latin typeface="Carlito"/>
                <a:cs typeface="Carlito"/>
              </a:rPr>
              <a:t>N06A	R</a:t>
            </a:r>
            <a:r>
              <a:rPr sz="900" spc="-5" dirty="0">
                <a:solidFill>
                  <a:srgbClr val="848484"/>
                </a:solidFill>
                <a:latin typeface="Carlito"/>
                <a:cs typeface="Carlito"/>
              </a:rPr>
              <a:t>0</a:t>
            </a:r>
            <a:r>
              <a:rPr sz="900" dirty="0">
                <a:solidFill>
                  <a:srgbClr val="848484"/>
                </a:solidFill>
                <a:latin typeface="Carlito"/>
                <a:cs typeface="Carlito"/>
              </a:rPr>
              <a:t>3</a:t>
            </a:r>
            <a:endParaRPr sz="900">
              <a:latin typeface="Carlito"/>
              <a:cs typeface="Carlito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1410245" y="2112986"/>
            <a:ext cx="215444" cy="2679700"/>
          </a:xfrm>
          <a:prstGeom prst="rect">
            <a:avLst/>
          </a:prstGeom>
        </p:spPr>
        <p:txBody>
          <a:bodyPr vert="vert270" wrap="square" lIns="0" tIns="38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lang="en-US" sz="1400" spc="-5" dirty="0" err="1">
                <a:solidFill>
                  <a:srgbClr val="848484"/>
                </a:solidFill>
                <a:latin typeface="Carlito"/>
                <a:cs typeface="Carlito"/>
              </a:rPr>
              <a:t>DDD</a:t>
            </a:r>
            <a:r>
              <a:rPr lang="en-US" sz="1400" spc="-5" dirty="0">
                <a:solidFill>
                  <a:srgbClr val="848484"/>
                </a:solidFill>
                <a:latin typeface="Carlito"/>
                <a:cs typeface="Carlito"/>
              </a:rPr>
              <a:t> per 1000 habitants per day</a:t>
            </a:r>
            <a:endParaRPr lang="en-US" sz="1400" dirty="0">
              <a:latin typeface="Carlito"/>
              <a:cs typeface="Carlito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2018398" y="5604560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97637" y="0"/>
                </a:moveTo>
                <a:lnTo>
                  <a:pt x="0" y="0"/>
                </a:lnTo>
                <a:lnTo>
                  <a:pt x="0" y="97650"/>
                </a:lnTo>
                <a:lnTo>
                  <a:pt x="97637" y="97650"/>
                </a:lnTo>
                <a:lnTo>
                  <a:pt x="97637" y="0"/>
                </a:lnTo>
                <a:close/>
              </a:path>
            </a:pathLst>
          </a:custGeom>
          <a:solidFill>
            <a:srgbClr val="6095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 txBox="1"/>
          <p:nvPr/>
        </p:nvSpPr>
        <p:spPr>
          <a:xfrm>
            <a:off x="2145803" y="5532196"/>
            <a:ext cx="772749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400" spc="-5" dirty="0" smtClean="0">
                <a:solidFill>
                  <a:srgbClr val="848484"/>
                </a:solidFill>
                <a:latin typeface="Carlito"/>
                <a:cs typeface="Carlito"/>
              </a:rPr>
              <a:t>Greece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3075025" y="5604560"/>
            <a:ext cx="97790" cy="97790"/>
          </a:xfrm>
          <a:custGeom>
            <a:avLst/>
            <a:gdLst/>
            <a:ahLst/>
            <a:cxnLst/>
            <a:rect l="l" t="t" r="r" b="b"/>
            <a:pathLst>
              <a:path w="97789" h="97789">
                <a:moveTo>
                  <a:pt x="97650" y="0"/>
                </a:moveTo>
                <a:lnTo>
                  <a:pt x="0" y="0"/>
                </a:lnTo>
                <a:lnTo>
                  <a:pt x="0" y="97650"/>
                </a:lnTo>
                <a:lnTo>
                  <a:pt x="97650" y="97650"/>
                </a:lnTo>
                <a:lnTo>
                  <a:pt x="97650" y="0"/>
                </a:lnTo>
                <a:close/>
              </a:path>
            </a:pathLst>
          </a:custGeom>
          <a:solidFill>
            <a:srgbClr val="CE1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 txBox="1"/>
          <p:nvPr/>
        </p:nvSpPr>
        <p:spPr>
          <a:xfrm>
            <a:off x="3202444" y="5532196"/>
            <a:ext cx="554799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2015">
              <a:lnSpc>
                <a:spcPct val="100000"/>
              </a:lnSpc>
              <a:spcBef>
                <a:spcPts val="100"/>
              </a:spcBef>
              <a:tabLst>
                <a:tab pos="2030095" algn="l"/>
              </a:tabLst>
            </a:pPr>
            <a:r>
              <a:rPr lang="en-US" sz="1400" spc="-5" dirty="0">
                <a:solidFill>
                  <a:srgbClr val="848484"/>
                </a:solidFill>
                <a:latin typeface="Carlito"/>
                <a:cs typeface="Carlito"/>
              </a:rPr>
              <a:t>Average of European Countries with similar reporting methodology with Greece</a:t>
            </a:r>
            <a:endParaRPr lang="en-US" sz="1400" dirty="0">
              <a:latin typeface="Carlito"/>
              <a:cs typeface="Carlito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6932586" y="1911235"/>
            <a:ext cx="2374900" cy="1422400"/>
          </a:xfrm>
          <a:custGeom>
            <a:avLst/>
            <a:gdLst/>
            <a:ahLst/>
            <a:cxnLst/>
            <a:rect l="l" t="t" r="r" b="b"/>
            <a:pathLst>
              <a:path w="2374900" h="1422400">
                <a:moveTo>
                  <a:pt x="0" y="0"/>
                </a:moveTo>
                <a:lnTo>
                  <a:pt x="2374898" y="0"/>
                </a:lnTo>
                <a:lnTo>
                  <a:pt x="2374898" y="1422399"/>
                </a:lnTo>
                <a:lnTo>
                  <a:pt x="0" y="1422399"/>
                </a:lnTo>
                <a:lnTo>
                  <a:pt x="0" y="0"/>
                </a:lnTo>
                <a:close/>
              </a:path>
            </a:pathLst>
          </a:custGeom>
          <a:ln w="15874">
            <a:solidFill>
              <a:srgbClr val="9411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 txBox="1"/>
          <p:nvPr/>
        </p:nvSpPr>
        <p:spPr>
          <a:xfrm>
            <a:off x="7020267" y="1836028"/>
            <a:ext cx="2171065" cy="1485022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>
              <a:lnSpc>
                <a:spcPts val="1900"/>
              </a:lnSpc>
              <a:spcBef>
                <a:spcPts val="180"/>
              </a:spcBef>
            </a:pPr>
            <a:r>
              <a:rPr lang="en-US"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Greece presents the highest consumption in </a:t>
            </a:r>
            <a:r>
              <a:rPr lang="en-US" sz="1600" spc="-5" dirty="0" err="1" smtClean="0">
                <a:solidFill>
                  <a:srgbClr val="424242"/>
                </a:solidFill>
                <a:latin typeface="Carlito"/>
                <a:cs typeface="Carlito"/>
              </a:rPr>
              <a:t>ATC</a:t>
            </a:r>
            <a:r>
              <a:rPr lang="en-US"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sz="1600" dirty="0" smtClean="0">
                <a:solidFill>
                  <a:srgbClr val="424242"/>
                </a:solidFill>
                <a:latin typeface="Carlito"/>
                <a:cs typeface="Carlito"/>
              </a:rPr>
              <a:t>6/18 </a:t>
            </a:r>
            <a:r>
              <a:rPr lang="en-US" sz="1600" dirty="0" smtClean="0">
                <a:solidFill>
                  <a:srgbClr val="424242"/>
                </a:solidFill>
                <a:latin typeface="Carlito"/>
                <a:cs typeface="Carlito"/>
              </a:rPr>
              <a:t>at the second level and the lowest consumption in 12/18 at the third level </a:t>
            </a:r>
            <a:endParaRPr sz="16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03438" y="7032850"/>
            <a:ext cx="12763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dirty="0">
                <a:solidFill>
                  <a:srgbClr val="A6A6A6"/>
                </a:solidFill>
                <a:latin typeface="Arial"/>
                <a:cs typeface="Arial"/>
              </a:rPr>
              <a:t>22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93171" y="6714818"/>
            <a:ext cx="1812194" cy="468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35798" y="570445"/>
            <a:ext cx="8678102" cy="1041182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12700" marR="5080">
              <a:lnSpc>
                <a:spcPct val="88500"/>
              </a:lnSpc>
              <a:spcBef>
                <a:spcPts val="430"/>
              </a:spcBef>
            </a:pPr>
            <a:r>
              <a:rPr sz="2400" spc="-5" dirty="0"/>
              <a:t>Β2) </a:t>
            </a:r>
            <a:r>
              <a:rPr lang="en-US" sz="2400" spc="-5" dirty="0"/>
              <a:t>Consumption of medicinal products per second and third </a:t>
            </a:r>
            <a:r>
              <a:rPr lang="en-US" sz="2400" spc="-5" dirty="0" err="1"/>
              <a:t>ATC</a:t>
            </a:r>
            <a:r>
              <a:rPr lang="en-US" sz="2400" spc="-5" dirty="0"/>
              <a:t> cluster in Greece and European countries which apply the same reporting methodology with Greece</a:t>
            </a:r>
            <a:endParaRPr sz="2400" dirty="0"/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012122"/>
              </p:ext>
            </p:extLst>
          </p:nvPr>
        </p:nvGraphicFramePr>
        <p:xfrm>
          <a:off x="698500" y="4159250"/>
          <a:ext cx="9296399" cy="17401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/>
                <a:gridCol w="457200"/>
                <a:gridCol w="457200"/>
                <a:gridCol w="381000"/>
                <a:gridCol w="457200"/>
                <a:gridCol w="523284"/>
                <a:gridCol w="427329"/>
                <a:gridCol w="375915"/>
                <a:gridCol w="353882"/>
                <a:gridCol w="434673"/>
                <a:gridCol w="383260"/>
                <a:gridCol w="442018"/>
                <a:gridCol w="478742"/>
                <a:gridCol w="456708"/>
                <a:gridCol w="434672"/>
                <a:gridCol w="471397"/>
                <a:gridCol w="427329"/>
                <a:gridCol w="390605"/>
                <a:gridCol w="419985"/>
              </a:tblGrid>
              <a:tr h="180474">
                <a:tc>
                  <a:txBody>
                    <a:bodyPr/>
                    <a:lstStyle/>
                    <a:p>
                      <a:pPr marL="6350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 err="1" smtClean="0">
                          <a:latin typeface="Carlito"/>
                          <a:cs typeface="Carlito"/>
                        </a:rPr>
                        <a:t>ATC</a:t>
                      </a:r>
                      <a:r>
                        <a:rPr lang="en-US" sz="1050" b="1" dirty="0" smtClean="0">
                          <a:latin typeface="Carlito"/>
                          <a:cs typeface="Carlito"/>
                        </a:rPr>
                        <a:t> Cluster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A</a:t>
                      </a:r>
                      <a:r>
                        <a:rPr sz="1050" b="1" spc="-5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0</a:t>
                      </a:r>
                      <a:r>
                        <a:rPr sz="105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2B</a:t>
                      </a:r>
                      <a:endParaRPr sz="105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A</a:t>
                      </a:r>
                      <a:r>
                        <a:rPr sz="1050" b="1" spc="-5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</a:t>
                      </a:r>
                      <a:r>
                        <a:rPr sz="105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0</a:t>
                      </a:r>
                      <a:endParaRPr sz="105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C</a:t>
                      </a:r>
                      <a:r>
                        <a:rPr sz="1050" b="1" spc="-5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01</a:t>
                      </a:r>
                      <a:r>
                        <a:rPr sz="105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A</a:t>
                      </a:r>
                      <a:endParaRPr sz="105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C</a:t>
                      </a:r>
                      <a:r>
                        <a:rPr sz="1050" b="1" spc="-5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01</a:t>
                      </a:r>
                      <a:r>
                        <a:rPr sz="105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B</a:t>
                      </a:r>
                      <a:endParaRPr sz="105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C</a:t>
                      </a:r>
                      <a:r>
                        <a:rPr sz="1050" b="1" spc="-5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0</a:t>
                      </a:r>
                      <a:r>
                        <a:rPr sz="105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2</a:t>
                      </a:r>
                      <a:endParaRPr sz="105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C</a:t>
                      </a:r>
                      <a:r>
                        <a:rPr sz="1050" b="1" spc="-5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0</a:t>
                      </a:r>
                      <a:r>
                        <a:rPr sz="105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3</a:t>
                      </a:r>
                      <a:endParaRPr sz="105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C</a:t>
                      </a:r>
                      <a:r>
                        <a:rPr sz="1050" b="1" spc="-5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0</a:t>
                      </a:r>
                      <a:r>
                        <a:rPr sz="105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7</a:t>
                      </a:r>
                      <a:endParaRPr sz="105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C</a:t>
                      </a:r>
                      <a:r>
                        <a:rPr sz="1050" b="1" spc="-5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0</a:t>
                      </a:r>
                      <a:r>
                        <a:rPr sz="105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8</a:t>
                      </a:r>
                      <a:endParaRPr sz="105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C</a:t>
                      </a:r>
                      <a:r>
                        <a:rPr sz="1050" b="1" spc="-5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0</a:t>
                      </a:r>
                      <a:r>
                        <a:rPr sz="105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9</a:t>
                      </a:r>
                      <a:endParaRPr sz="105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C</a:t>
                      </a:r>
                      <a:r>
                        <a:rPr sz="1050" b="1" spc="-5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</a:t>
                      </a:r>
                      <a:r>
                        <a:rPr sz="105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0</a:t>
                      </a:r>
                      <a:endParaRPr sz="105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G03</a:t>
                      </a:r>
                      <a:endParaRPr sz="105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J01</a:t>
                      </a:r>
                      <a:endParaRPr sz="105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M</a:t>
                      </a:r>
                      <a:r>
                        <a:rPr sz="1050" b="1" spc="-5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0</a:t>
                      </a:r>
                      <a:r>
                        <a:rPr sz="105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1A</a:t>
                      </a:r>
                      <a:endParaRPr sz="105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N02</a:t>
                      </a:r>
                      <a:endParaRPr sz="105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N05B</a:t>
                      </a:r>
                      <a:endParaRPr sz="105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N05C</a:t>
                      </a:r>
                      <a:endParaRPr sz="105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N06A</a:t>
                      </a:r>
                      <a:endParaRPr sz="105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R</a:t>
                      </a:r>
                      <a:r>
                        <a:rPr sz="1050" b="1" spc="-5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0</a:t>
                      </a:r>
                      <a:r>
                        <a:rPr sz="1050" b="1" dirty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3</a:t>
                      </a:r>
                      <a:endParaRPr sz="105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  <a:tr h="180474">
                <a:tc>
                  <a:txBody>
                    <a:bodyPr/>
                    <a:lstStyle/>
                    <a:p>
                      <a:pPr marL="6350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Greece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72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80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7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9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7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0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5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7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28,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50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.9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45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2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173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7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116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0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3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.7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32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9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.2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2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25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3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6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5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55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160"/>
                        </a:lnSpc>
                        <a:spcBef>
                          <a:spcPts val="160"/>
                        </a:spcBef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48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3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  <a:tr h="795422">
                <a:tc>
                  <a:txBody>
                    <a:bodyPr/>
                    <a:lstStyle/>
                    <a:p>
                      <a:pPr marL="6985" marR="132715">
                        <a:lnSpc>
                          <a:spcPts val="1400"/>
                        </a:lnSpc>
                      </a:pPr>
                      <a:r>
                        <a:rPr lang="en-US" sz="1050" b="1" spc="-10" dirty="0" smtClean="0">
                          <a:solidFill>
                            <a:srgbClr val="424242"/>
                          </a:solidFill>
                          <a:latin typeface="Arial"/>
                          <a:cs typeface="Arial"/>
                        </a:rPr>
                        <a:t>Average of</a:t>
                      </a:r>
                      <a:r>
                        <a:rPr lang="en-US" sz="1050" b="1" spc="-10" baseline="0" dirty="0" smtClean="0">
                          <a:solidFill>
                            <a:srgbClr val="42424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1050" b="1" spc="-10" dirty="0" smtClean="0">
                          <a:solidFill>
                            <a:srgbClr val="424242"/>
                          </a:solidFill>
                          <a:latin typeface="Arial"/>
                          <a:cs typeface="Arial"/>
                        </a:rPr>
                        <a:t>OECD European countries with similar reporting methodology with Greece</a:t>
                      </a:r>
                      <a:endParaRPr lang="en-US" sz="1050" b="1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5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87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2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5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71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8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5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2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0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5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5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0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5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10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3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5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40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0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5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52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7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5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46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9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5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199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6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5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11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1.</a:t>
                      </a: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8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5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20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3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5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17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3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5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31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0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5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21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8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5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22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8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5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14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2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5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57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3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75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</a:pP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44</a:t>
                      </a: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.</a:t>
                      </a:r>
                      <a:r>
                        <a:rPr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5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  <a:tr h="485470">
                <a:tc>
                  <a:txBody>
                    <a:bodyPr/>
                    <a:lstStyle/>
                    <a:p>
                      <a:pPr marL="6350">
                        <a:lnSpc>
                          <a:spcPts val="1160"/>
                        </a:lnSpc>
                        <a:spcBef>
                          <a:spcPts val="1065"/>
                        </a:spcBef>
                      </a:pPr>
                      <a:r>
                        <a:rPr lang="en-US" sz="1050" b="1" dirty="0" smtClean="0">
                          <a:solidFill>
                            <a:srgbClr val="424242"/>
                          </a:solidFill>
                          <a:latin typeface="Carlito"/>
                          <a:cs typeface="Carlito"/>
                        </a:rPr>
                        <a:t>Percentile difference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  <a:spcBef>
                          <a:spcPts val="1065"/>
                        </a:spcBef>
                      </a:pPr>
                      <a:r>
                        <a:rPr sz="1050" b="1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050" b="1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17,3</a:t>
                      </a:r>
                      <a:r>
                        <a:rPr sz="105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  <a:spcBef>
                          <a:spcPts val="1065"/>
                        </a:spcBef>
                      </a:pPr>
                      <a:r>
                        <a:rPr sz="1050" b="1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+</a:t>
                      </a:r>
                      <a:r>
                        <a:rPr sz="1050" b="1" spc="-5" smtClean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1</a:t>
                      </a:r>
                      <a:r>
                        <a:rPr sz="1050" b="1" smtClean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2,4</a:t>
                      </a:r>
                      <a:r>
                        <a:rPr sz="1050" b="1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  <a:spcBef>
                          <a:spcPts val="1065"/>
                        </a:spcBef>
                      </a:pPr>
                      <a:r>
                        <a:rPr sz="1050" b="1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050" b="1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6,2</a:t>
                      </a:r>
                      <a:r>
                        <a:rPr sz="105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  <a:spcBef>
                          <a:spcPts val="1065"/>
                        </a:spcBef>
                      </a:pPr>
                      <a:r>
                        <a:rPr sz="1050" b="1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+</a:t>
                      </a:r>
                      <a:r>
                        <a:rPr sz="1050" b="1" spc="-5" smtClean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4</a:t>
                      </a:r>
                      <a:r>
                        <a:rPr sz="1050" b="1" smtClean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1,1</a:t>
                      </a:r>
                      <a:r>
                        <a:rPr sz="1050" b="1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  <a:spcBef>
                          <a:spcPts val="1065"/>
                        </a:spcBef>
                      </a:pPr>
                      <a:r>
                        <a:rPr sz="1050" b="1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050" b="1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44,7</a:t>
                      </a:r>
                      <a:r>
                        <a:rPr sz="105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  <a:spcBef>
                          <a:spcPts val="1065"/>
                        </a:spcBef>
                      </a:pPr>
                      <a:r>
                        <a:rPr sz="1050" b="1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050" b="1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29,2</a:t>
                      </a:r>
                      <a:r>
                        <a:rPr sz="105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  <a:spcBef>
                          <a:spcPts val="1065"/>
                        </a:spcBef>
                      </a:pPr>
                      <a:r>
                        <a:rPr sz="1050" b="1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050" b="1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3,3</a:t>
                      </a:r>
                      <a:r>
                        <a:rPr sz="105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  <a:spcBef>
                          <a:spcPts val="1065"/>
                        </a:spcBef>
                      </a:pPr>
                      <a:r>
                        <a:rPr sz="1050" b="1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050" b="1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3,5</a:t>
                      </a:r>
                      <a:r>
                        <a:rPr sz="105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  <a:spcBef>
                          <a:spcPts val="1065"/>
                        </a:spcBef>
                      </a:pPr>
                      <a:r>
                        <a:rPr sz="1050" b="1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050" b="1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13,0</a:t>
                      </a:r>
                      <a:r>
                        <a:rPr sz="105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  <a:spcBef>
                          <a:spcPts val="1065"/>
                        </a:spcBef>
                      </a:pPr>
                      <a:r>
                        <a:rPr sz="1050" b="1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+</a:t>
                      </a:r>
                      <a:r>
                        <a:rPr sz="1050" b="1" spc="-5" smtClean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3</a:t>
                      </a:r>
                      <a:r>
                        <a:rPr sz="1050" b="1" smtClean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,8</a:t>
                      </a:r>
                      <a:r>
                        <a:rPr sz="1050" b="1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  <a:spcBef>
                          <a:spcPts val="1065"/>
                        </a:spcBef>
                      </a:pPr>
                      <a:r>
                        <a:rPr sz="1050" b="1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050" b="1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81,8</a:t>
                      </a:r>
                      <a:r>
                        <a:rPr sz="105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  <a:spcBef>
                          <a:spcPts val="1065"/>
                        </a:spcBef>
                      </a:pPr>
                      <a:r>
                        <a:rPr sz="1050" b="1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+</a:t>
                      </a:r>
                      <a:r>
                        <a:rPr sz="1050" b="1" spc="-5" smtClean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8</a:t>
                      </a:r>
                      <a:r>
                        <a:rPr sz="1050" b="1" smtClean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6,1</a:t>
                      </a:r>
                      <a:r>
                        <a:rPr sz="1050" b="1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  <a:spcBef>
                          <a:spcPts val="1065"/>
                        </a:spcBef>
                      </a:pPr>
                      <a:r>
                        <a:rPr sz="1050" b="1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050" b="1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70,3</a:t>
                      </a:r>
                      <a:r>
                        <a:rPr sz="105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  <a:spcBef>
                          <a:spcPts val="1065"/>
                        </a:spcBef>
                      </a:pPr>
                      <a:r>
                        <a:rPr sz="1050" b="1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050" b="1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94,5</a:t>
                      </a:r>
                      <a:r>
                        <a:rPr sz="105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  <a:spcBef>
                          <a:spcPts val="1065"/>
                        </a:spcBef>
                      </a:pPr>
                      <a:r>
                        <a:rPr sz="1050" b="1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+</a:t>
                      </a:r>
                      <a:r>
                        <a:rPr sz="1050" b="1" spc="-5" smtClean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1</a:t>
                      </a:r>
                      <a:r>
                        <a:rPr sz="1050" b="1" smtClean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0,8</a:t>
                      </a:r>
                      <a:r>
                        <a:rPr sz="1050" b="1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  <a:spcBef>
                          <a:spcPts val="1065"/>
                        </a:spcBef>
                      </a:pPr>
                      <a:r>
                        <a:rPr sz="1050" b="1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050" b="1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54,2</a:t>
                      </a:r>
                      <a:r>
                        <a:rPr sz="105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  <a:spcBef>
                          <a:spcPts val="1065"/>
                        </a:spcBef>
                      </a:pPr>
                      <a:r>
                        <a:rPr sz="1050" b="1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-</a:t>
                      </a:r>
                      <a:r>
                        <a:rPr sz="1050" b="1" smtClean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3,8</a:t>
                      </a:r>
                      <a:r>
                        <a:rPr sz="1050" b="1" dirty="0">
                          <a:solidFill>
                            <a:srgbClr val="0070C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160"/>
                        </a:lnSpc>
                        <a:spcBef>
                          <a:spcPts val="1065"/>
                        </a:spcBef>
                      </a:pPr>
                      <a:r>
                        <a:rPr sz="1050" b="1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+</a:t>
                      </a:r>
                      <a:r>
                        <a:rPr sz="1050" b="1" spc="-5" dirty="0" smtClean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8</a:t>
                      </a:r>
                      <a:r>
                        <a:rPr sz="1050" b="1" dirty="0" smtClean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,6</a:t>
                      </a:r>
                      <a:r>
                        <a:rPr sz="1050" b="1" dirty="0">
                          <a:solidFill>
                            <a:srgbClr val="FF0000"/>
                          </a:solidFill>
                          <a:latin typeface="Carlito"/>
                          <a:cs typeface="Carlito"/>
                        </a:rPr>
                        <a:t>%</a:t>
                      </a:r>
                      <a:endParaRPr sz="1050" dirty="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1309027" y="1660613"/>
            <a:ext cx="7960995" cy="2528897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355600" marR="179070" indent="-342900">
              <a:lnSpc>
                <a:spcPts val="2100"/>
              </a:lnSpc>
              <a:spcBef>
                <a:spcPts val="420"/>
              </a:spcBef>
              <a:buClr>
                <a:srgbClr val="8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Greece presents the highest consumption in Clusters </a:t>
            </a:r>
            <a:r>
              <a:rPr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A10, C01Β,  C10, J01, </a:t>
            </a:r>
            <a:r>
              <a:rPr sz="1600" spc="-5" dirty="0">
                <a:solidFill>
                  <a:srgbClr val="424242"/>
                </a:solidFill>
                <a:latin typeface="Carlito"/>
                <a:cs typeface="Carlito"/>
              </a:rPr>
              <a:t>NO5B </a:t>
            </a:r>
            <a:r>
              <a:rPr lang="en-US"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and </a:t>
            </a:r>
            <a:r>
              <a:rPr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R03</a:t>
            </a:r>
            <a:r>
              <a:rPr lang="en-US"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 and the lowest in all others</a:t>
            </a:r>
            <a:r>
              <a:rPr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.</a:t>
            </a:r>
            <a:endParaRPr sz="1600" dirty="0">
              <a:latin typeface="Carlito"/>
              <a:cs typeface="Carlito"/>
            </a:endParaRPr>
          </a:p>
          <a:p>
            <a:pPr marL="355600" marR="191770" indent="-342900">
              <a:lnSpc>
                <a:spcPts val="2200"/>
              </a:lnSpc>
              <a:spcBef>
                <a:spcPts val="2120"/>
              </a:spcBef>
              <a:buClr>
                <a:srgbClr val="8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The highest differences are noticed in </a:t>
            </a:r>
            <a:r>
              <a:rPr lang="en-US"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Clusters </a:t>
            </a:r>
            <a:r>
              <a:rPr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N02-</a:t>
            </a:r>
            <a:r>
              <a:rPr lang="en-US"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Analgesics</a:t>
            </a:r>
            <a:r>
              <a:rPr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 (-94</a:t>
            </a:r>
            <a:r>
              <a:rPr lang="en-US"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.</a:t>
            </a:r>
            <a:r>
              <a:rPr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5%), J01-</a:t>
            </a:r>
            <a:r>
              <a:rPr lang="en-US"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Antibiotics for systematic administration </a:t>
            </a:r>
            <a:r>
              <a:rPr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(+86</a:t>
            </a:r>
            <a:r>
              <a:rPr lang="en-US"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.</a:t>
            </a:r>
            <a:r>
              <a:rPr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1%),</a:t>
            </a:r>
            <a:r>
              <a:rPr sz="1600" spc="55" dirty="0" smtClean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G03-</a:t>
            </a:r>
            <a:r>
              <a:rPr lang="en-US"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 Sex Hormones</a:t>
            </a:r>
            <a:endParaRPr sz="1600" dirty="0">
              <a:latin typeface="Carlito"/>
              <a:cs typeface="Carlito"/>
            </a:endParaRPr>
          </a:p>
          <a:p>
            <a:pPr marL="355600">
              <a:lnSpc>
                <a:spcPts val="1960"/>
              </a:lnSpc>
            </a:pPr>
            <a:r>
              <a:rPr lang="en-US"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And modifiers effecting the genital system </a:t>
            </a:r>
            <a:r>
              <a:rPr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(-81</a:t>
            </a:r>
            <a:r>
              <a:rPr lang="en-US"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.</a:t>
            </a:r>
            <a:r>
              <a:rPr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8%), </a:t>
            </a:r>
            <a:r>
              <a:rPr sz="1600" spc="-5" dirty="0">
                <a:solidFill>
                  <a:srgbClr val="424242"/>
                </a:solidFill>
                <a:latin typeface="Carlito"/>
                <a:cs typeface="Carlito"/>
              </a:rPr>
              <a:t>M01A- </a:t>
            </a:r>
            <a:r>
              <a:rPr lang="en-US" sz="1600" dirty="0" smtClean="0">
                <a:solidFill>
                  <a:srgbClr val="424242"/>
                </a:solidFill>
                <a:latin typeface="Carlito"/>
                <a:cs typeface="Carlito"/>
              </a:rPr>
              <a:t>Non – steroidal anti--inflammatory drugs and</a:t>
            </a:r>
            <a:r>
              <a:rPr lang="en-GB" sz="1600" b="1" dirty="0">
                <a:latin typeface="Carlito"/>
              </a:rPr>
              <a:t> </a:t>
            </a:r>
            <a:r>
              <a:rPr lang="en-GB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rlito"/>
              </a:rPr>
              <a:t>antirheumatic</a:t>
            </a:r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rlito"/>
              </a:rPr>
              <a:t> </a:t>
            </a:r>
            <a:r>
              <a:rPr lang="en-GB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rlito"/>
              </a:rPr>
              <a:t>drugs </a:t>
            </a:r>
            <a:r>
              <a:rPr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(-70</a:t>
            </a:r>
            <a:r>
              <a:rPr lang="en-US"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.</a:t>
            </a:r>
            <a:r>
              <a:rPr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3%), N05C-</a:t>
            </a:r>
            <a:r>
              <a:rPr lang="en-US"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Hypnotics and sedatives </a:t>
            </a:r>
            <a:r>
              <a:rPr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(-54</a:t>
            </a:r>
            <a:r>
              <a:rPr lang="en-US"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.</a:t>
            </a:r>
            <a:r>
              <a:rPr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2%), C02-</a:t>
            </a:r>
            <a:r>
              <a:rPr lang="en-US"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Antihypertensive </a:t>
            </a:r>
            <a:r>
              <a:rPr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(-44</a:t>
            </a:r>
            <a:r>
              <a:rPr lang="en-US"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.7</a:t>
            </a:r>
            <a:r>
              <a:rPr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%) </a:t>
            </a:r>
            <a:r>
              <a:rPr lang="en-US" sz="1600" dirty="0" smtClean="0">
                <a:solidFill>
                  <a:srgbClr val="424242"/>
                </a:solidFill>
                <a:latin typeface="Carlito"/>
                <a:cs typeface="Carlito"/>
              </a:rPr>
              <a:t>and </a:t>
            </a:r>
            <a:r>
              <a:rPr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C01B-</a:t>
            </a:r>
            <a:r>
              <a:rPr lang="en-US"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Antiarrythmic</a:t>
            </a:r>
            <a:r>
              <a:rPr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, </a:t>
            </a:r>
            <a:r>
              <a:rPr lang="en-US"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Clusters </a:t>
            </a:r>
            <a:r>
              <a:rPr sz="1600" dirty="0" smtClean="0">
                <a:solidFill>
                  <a:srgbClr val="424242"/>
                </a:solidFill>
                <a:latin typeface="Carlito"/>
                <a:cs typeface="Carlito"/>
              </a:rPr>
              <a:t>Ι </a:t>
            </a:r>
            <a:r>
              <a:rPr lang="en-US" sz="1600" dirty="0" smtClean="0">
                <a:solidFill>
                  <a:srgbClr val="424242"/>
                </a:solidFill>
                <a:latin typeface="Carlito"/>
                <a:cs typeface="Carlito"/>
              </a:rPr>
              <a:t>and </a:t>
            </a:r>
            <a:r>
              <a:rPr sz="1600" dirty="0" err="1" smtClean="0">
                <a:solidFill>
                  <a:srgbClr val="424242"/>
                </a:solidFill>
                <a:latin typeface="Carlito"/>
                <a:cs typeface="Carlito"/>
              </a:rPr>
              <a:t>ΙΙΙ</a:t>
            </a:r>
            <a:r>
              <a:rPr sz="1600" spc="25" dirty="0" smtClean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sz="1600" spc="-5" dirty="0">
                <a:solidFill>
                  <a:srgbClr val="424242"/>
                </a:solidFill>
                <a:latin typeface="Carlito"/>
                <a:cs typeface="Carlito"/>
              </a:rPr>
              <a:t>(+</a:t>
            </a:r>
            <a:r>
              <a:rPr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41</a:t>
            </a:r>
            <a:r>
              <a:rPr lang="en-US"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.</a:t>
            </a:r>
            <a:r>
              <a:rPr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1</a:t>
            </a:r>
            <a:r>
              <a:rPr sz="1600" spc="-5" dirty="0">
                <a:solidFill>
                  <a:srgbClr val="424242"/>
                </a:solidFill>
                <a:latin typeface="Carlito"/>
                <a:cs typeface="Carlito"/>
              </a:rPr>
              <a:t>%)</a:t>
            </a:r>
            <a:endParaRPr sz="1600" dirty="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02939" y="6134823"/>
            <a:ext cx="8458561" cy="6437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000" spc="-5" dirty="0">
                <a:solidFill>
                  <a:srgbClr val="424242"/>
                </a:solidFill>
                <a:latin typeface="Arial"/>
                <a:cs typeface="Arial"/>
              </a:rPr>
              <a:t>Reference year</a:t>
            </a:r>
            <a:r>
              <a:rPr lang="en-US" sz="1000" dirty="0">
                <a:solidFill>
                  <a:srgbClr val="424242"/>
                </a:solidFill>
                <a:latin typeface="Arial"/>
                <a:cs typeface="Arial"/>
              </a:rPr>
              <a:t>:</a:t>
            </a:r>
            <a:r>
              <a:rPr lang="en-US" sz="1000" spc="-10" dirty="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lang="en-US" sz="1000" dirty="0">
                <a:solidFill>
                  <a:srgbClr val="424242"/>
                </a:solidFill>
                <a:latin typeface="Arial"/>
                <a:cs typeface="Arial"/>
              </a:rPr>
              <a:t>2017</a:t>
            </a:r>
            <a:endParaRPr lang="en-US" sz="1000" dirty="0">
              <a:latin typeface="Arial"/>
              <a:cs typeface="Arial"/>
            </a:endParaRPr>
          </a:p>
          <a:p>
            <a:pPr marL="12700" marR="184785">
              <a:lnSpc>
                <a:spcPct val="100000"/>
              </a:lnSpc>
            </a:pPr>
            <a:r>
              <a:rPr lang="en-US" sz="1000" spc="-10" dirty="0">
                <a:solidFill>
                  <a:srgbClr val="424242"/>
                </a:solidFill>
                <a:latin typeface="Arial"/>
                <a:cs typeface="Arial"/>
              </a:rPr>
              <a:t>OECD European countries with similar reporting methodology with Greece </a:t>
            </a:r>
            <a:r>
              <a:rPr lang="en-US" sz="1000" spc="-5" dirty="0">
                <a:solidFill>
                  <a:srgbClr val="424242"/>
                </a:solidFill>
                <a:latin typeface="Arial"/>
                <a:cs typeface="Arial"/>
              </a:rPr>
              <a:t>: Belgium, </a:t>
            </a:r>
            <a:r>
              <a:rPr lang="en-US" sz="1000" dirty="0">
                <a:solidFill>
                  <a:srgbClr val="424242"/>
                </a:solidFill>
                <a:latin typeface="Arial"/>
                <a:cs typeface="Arial"/>
              </a:rPr>
              <a:t>Germany, Hungary, Luxemburg, the Netherlands and Spain</a:t>
            </a:r>
            <a:endParaRPr lang="en-US" sz="105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en-US" sz="1000" dirty="0">
                <a:solidFill>
                  <a:srgbClr val="424242"/>
                </a:solidFill>
                <a:latin typeface="Carlito"/>
                <a:cs typeface="Carlito"/>
              </a:rPr>
              <a:t>Source: OECD Stat and own calculations</a:t>
            </a:r>
            <a:endParaRPr lang="en-US" sz="10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03438" y="7032850"/>
            <a:ext cx="12763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dirty="0">
                <a:solidFill>
                  <a:srgbClr val="A6A6A6"/>
                </a:solidFill>
                <a:latin typeface="Arial"/>
                <a:cs typeface="Arial"/>
              </a:rPr>
              <a:t>23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93171" y="6714818"/>
            <a:ext cx="1812194" cy="468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09027" y="938834"/>
            <a:ext cx="494601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600" spc="-5" dirty="0" smtClean="0"/>
              <a:t>Certain Conclusions</a:t>
            </a:r>
            <a:endParaRPr sz="3600" dirty="0"/>
          </a:p>
        </p:txBody>
      </p:sp>
      <p:sp>
        <p:nvSpPr>
          <p:cNvPr id="5" name="object 5"/>
          <p:cNvSpPr txBox="1"/>
          <p:nvPr/>
        </p:nvSpPr>
        <p:spPr>
          <a:xfrm>
            <a:off x="1105193" y="1735289"/>
            <a:ext cx="8424545" cy="507895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54965" marR="5080" indent="-342900" algn="just">
              <a:lnSpc>
                <a:spcPct val="99000"/>
              </a:lnSpc>
              <a:spcBef>
                <a:spcPts val="125"/>
              </a:spcBef>
              <a:buClr>
                <a:srgbClr val="800000"/>
              </a:buClr>
              <a:buFont typeface="Arial"/>
              <a:buChar char="•"/>
              <a:tabLst>
                <a:tab pos="355600" algn="l"/>
              </a:tabLst>
            </a:pPr>
            <a:r>
              <a:rPr lang="en-US"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Apart from some exceptions, results show that the consumption of medicinal products in Greece is near (or below) the average of the OECD countries </a:t>
            </a:r>
            <a:endParaRPr sz="24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buClr>
                <a:srgbClr val="800000"/>
              </a:buClr>
              <a:buFont typeface="Arial"/>
              <a:buChar char="•"/>
            </a:pPr>
            <a:endParaRPr sz="3250" dirty="0">
              <a:latin typeface="Carlito"/>
              <a:cs typeface="Carlito"/>
            </a:endParaRPr>
          </a:p>
          <a:p>
            <a:pPr marL="354965" marR="958850" indent="-342900">
              <a:lnSpc>
                <a:spcPct val="101099"/>
              </a:lnSpc>
              <a:buClr>
                <a:srgbClr val="8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This fact shows that the medicines policy needs to turn to measures for the other two components of the expenditure, in order to </a:t>
            </a:r>
            <a:r>
              <a:rPr lang="en-US"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be successful</a:t>
            </a:r>
            <a:endParaRPr sz="24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800000"/>
              </a:buClr>
              <a:buFont typeface="Arial"/>
              <a:buChar char="•"/>
            </a:pPr>
            <a:endParaRPr sz="3250" dirty="0">
              <a:latin typeface="Carlito"/>
              <a:cs typeface="Carlito"/>
            </a:endParaRPr>
          </a:p>
          <a:p>
            <a:pPr marL="354965" marR="111760" indent="-342900">
              <a:lnSpc>
                <a:spcPct val="100200"/>
              </a:lnSpc>
              <a:buClr>
                <a:srgbClr val="8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dirty="0" smtClean="0">
                <a:solidFill>
                  <a:srgbClr val="424242"/>
                </a:solidFill>
                <a:latin typeface="Carlito"/>
                <a:cs typeface="Carlito"/>
              </a:rPr>
              <a:t>The management of major problems </a:t>
            </a:r>
            <a:r>
              <a:rPr lang="en-US" sz="2400" dirty="0" smtClean="0">
                <a:solidFill>
                  <a:srgbClr val="424242"/>
                </a:solidFill>
                <a:latin typeface="Carlito"/>
                <a:cs typeface="Carlito"/>
              </a:rPr>
              <a:t>in the market will require measures of a </a:t>
            </a:r>
            <a:r>
              <a:rPr lang="en-US" sz="2400" b="1" spc="-5" dirty="0" smtClean="0">
                <a:solidFill>
                  <a:srgbClr val="424242"/>
                </a:solidFill>
                <a:latin typeface="Carlito"/>
                <a:cs typeface="Carlito"/>
              </a:rPr>
              <a:t>fiscal </a:t>
            </a:r>
            <a:r>
              <a:rPr sz="2400" b="1" dirty="0" smtClean="0">
                <a:solidFill>
                  <a:srgbClr val="424242"/>
                </a:solidFill>
                <a:latin typeface="Carlito"/>
                <a:cs typeface="Carlito"/>
              </a:rPr>
              <a:t>(</a:t>
            </a:r>
            <a:r>
              <a:rPr lang="en-US" sz="2400" b="1" i="1" dirty="0" smtClean="0">
                <a:solidFill>
                  <a:srgbClr val="545454"/>
                </a:solidFill>
                <a:latin typeface="Carlito"/>
                <a:cs typeface="Carlito"/>
              </a:rPr>
              <a:t>from the top to the bottom</a:t>
            </a:r>
            <a:r>
              <a:rPr sz="2400" b="1" spc="-5" dirty="0" smtClean="0">
                <a:solidFill>
                  <a:srgbClr val="424242"/>
                </a:solidFill>
                <a:latin typeface="Carlito"/>
                <a:cs typeface="Carlito"/>
              </a:rPr>
              <a:t>) </a:t>
            </a:r>
            <a:r>
              <a:rPr lang="en-US"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and a </a:t>
            </a:r>
            <a:r>
              <a:rPr lang="en-US" sz="2400" b="1" spc="-5" dirty="0" smtClean="0">
                <a:solidFill>
                  <a:srgbClr val="424242"/>
                </a:solidFill>
                <a:latin typeface="Carlito"/>
                <a:cs typeface="Carlito"/>
              </a:rPr>
              <a:t>reforming </a:t>
            </a:r>
            <a:r>
              <a:rPr sz="2400" b="1" dirty="0" smtClean="0">
                <a:solidFill>
                  <a:srgbClr val="424242"/>
                </a:solidFill>
                <a:latin typeface="Carlito"/>
                <a:cs typeface="Carlito"/>
              </a:rPr>
              <a:t>(</a:t>
            </a:r>
            <a:r>
              <a:rPr lang="en-US" sz="2400" b="1" i="1" dirty="0" smtClean="0">
                <a:solidFill>
                  <a:srgbClr val="545454"/>
                </a:solidFill>
                <a:latin typeface="Carlito"/>
                <a:cs typeface="Carlito"/>
              </a:rPr>
              <a:t>from the bottom to the top</a:t>
            </a:r>
            <a:r>
              <a:rPr sz="2400" b="1" spc="-5" dirty="0" smtClean="0">
                <a:solidFill>
                  <a:srgbClr val="424242"/>
                </a:solidFill>
                <a:latin typeface="Carlito"/>
                <a:cs typeface="Carlito"/>
              </a:rPr>
              <a:t>)  </a:t>
            </a:r>
            <a:r>
              <a:rPr lang="en-US" sz="2400" dirty="0" smtClean="0">
                <a:solidFill>
                  <a:srgbClr val="424242"/>
                </a:solidFill>
                <a:latin typeface="Carlito"/>
                <a:cs typeface="Carlito"/>
              </a:rPr>
              <a:t>nature</a:t>
            </a:r>
            <a:r>
              <a:rPr sz="2400" dirty="0" smtClean="0">
                <a:solidFill>
                  <a:srgbClr val="424242"/>
                </a:solidFill>
                <a:latin typeface="Carlito"/>
                <a:cs typeface="Carlito"/>
              </a:rPr>
              <a:t>. </a:t>
            </a:r>
            <a:r>
              <a:rPr lang="en-US" sz="2400" dirty="0" smtClean="0">
                <a:solidFill>
                  <a:srgbClr val="424242"/>
                </a:solidFill>
                <a:latin typeface="Carlito"/>
                <a:cs typeface="Carlito"/>
              </a:rPr>
              <a:t>For example</a:t>
            </a:r>
            <a:r>
              <a:rPr sz="2400" dirty="0" smtClean="0">
                <a:solidFill>
                  <a:srgbClr val="424242"/>
                </a:solidFill>
                <a:latin typeface="Carlito"/>
                <a:cs typeface="Carlito"/>
              </a:rPr>
              <a:t>, </a:t>
            </a:r>
            <a:r>
              <a:rPr lang="en-US" sz="2400" dirty="0" smtClean="0">
                <a:solidFill>
                  <a:srgbClr val="424242"/>
                </a:solidFill>
                <a:latin typeface="Carlito"/>
                <a:cs typeface="Carlito"/>
              </a:rPr>
              <a:t>a proposal for the resolution of the </a:t>
            </a:r>
            <a:r>
              <a:rPr sz="2400" spc="-5" dirty="0" err="1" smtClean="0">
                <a:solidFill>
                  <a:srgbClr val="424242"/>
                </a:solidFill>
                <a:latin typeface="Carlito"/>
                <a:cs typeface="Carlito"/>
              </a:rPr>
              <a:t>clawback</a:t>
            </a:r>
            <a:r>
              <a:rPr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lang="en-US"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issue could include the following</a:t>
            </a:r>
            <a:r>
              <a:rPr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: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03438" y="7032850"/>
            <a:ext cx="12763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dirty="0">
                <a:solidFill>
                  <a:srgbClr val="A6A6A6"/>
                </a:solidFill>
                <a:latin typeface="Arial"/>
                <a:cs typeface="Arial"/>
              </a:rPr>
              <a:t>24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93171" y="6714818"/>
            <a:ext cx="1812194" cy="468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207423" y="445046"/>
            <a:ext cx="8091805" cy="1059264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 marR="5080">
              <a:lnSpc>
                <a:spcPts val="3800"/>
              </a:lnSpc>
              <a:spcBef>
                <a:spcPts val="660"/>
              </a:spcBef>
            </a:pPr>
            <a:r>
              <a:rPr lang="en-US" sz="3600" spc="-5" dirty="0" smtClean="0"/>
              <a:t>Resolving the </a:t>
            </a:r>
            <a:r>
              <a:rPr lang="en-US" sz="3600" spc="-5" dirty="0" err="1" smtClean="0"/>
              <a:t>clawback</a:t>
            </a:r>
            <a:r>
              <a:rPr lang="en-US" sz="3600" spc="-5" dirty="0" smtClean="0"/>
              <a:t> issue</a:t>
            </a:r>
            <a:r>
              <a:rPr sz="3600" spc="-5" dirty="0" smtClean="0"/>
              <a:t>: </a:t>
            </a:r>
            <a:r>
              <a:rPr lang="en-US" sz="3600" dirty="0" smtClean="0"/>
              <a:t>a proposal to be discussed</a:t>
            </a:r>
            <a:endParaRPr sz="3600" dirty="0"/>
          </a:p>
        </p:txBody>
      </p:sp>
      <p:sp>
        <p:nvSpPr>
          <p:cNvPr id="5" name="object 5"/>
          <p:cNvSpPr txBox="1"/>
          <p:nvPr/>
        </p:nvSpPr>
        <p:spPr>
          <a:xfrm>
            <a:off x="1309027" y="1934248"/>
            <a:ext cx="8002270" cy="4838184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355600" marR="5080" indent="-342900">
              <a:lnSpc>
                <a:spcPts val="2800"/>
              </a:lnSpc>
              <a:spcBef>
                <a:spcPts val="260"/>
              </a:spcBef>
              <a:buClr>
                <a:srgbClr val="8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A series of points for managing the </a:t>
            </a:r>
            <a:r>
              <a:rPr sz="2400" spc="-5" dirty="0" err="1" smtClean="0">
                <a:solidFill>
                  <a:srgbClr val="424242"/>
                </a:solidFill>
                <a:latin typeface="Carlito"/>
                <a:cs typeface="Carlito"/>
              </a:rPr>
              <a:t>clawback</a:t>
            </a:r>
            <a:r>
              <a:rPr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lang="en-US"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issue in the short- and in the long-run</a:t>
            </a:r>
            <a:endParaRPr sz="24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800000"/>
              </a:buClr>
              <a:buFont typeface="Arial"/>
              <a:buChar char="•"/>
            </a:pPr>
            <a:endParaRPr sz="3300" dirty="0">
              <a:latin typeface="Carlito"/>
              <a:cs typeface="Carlito"/>
            </a:endParaRPr>
          </a:p>
          <a:p>
            <a:pPr marL="355600" marR="121920" indent="-342900">
              <a:lnSpc>
                <a:spcPct val="99400"/>
              </a:lnSpc>
              <a:buClr>
                <a:srgbClr val="8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A proposal founded on the structural characteristics of the medicinal products market in Greece and on the fiscal requirements</a:t>
            </a:r>
            <a:endParaRPr sz="24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800000"/>
              </a:buClr>
              <a:buFont typeface="Arial"/>
              <a:buChar char="•"/>
            </a:pPr>
            <a:endParaRPr sz="3200" dirty="0">
              <a:latin typeface="Carlito"/>
              <a:cs typeface="Carlito"/>
            </a:endParaRPr>
          </a:p>
          <a:p>
            <a:pPr marL="355600" marR="704850" indent="-342900">
              <a:lnSpc>
                <a:spcPct val="101499"/>
              </a:lnSpc>
              <a:buClr>
                <a:srgbClr val="8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Presentation and consultation on the initial points in a meeting between experts</a:t>
            </a:r>
          </a:p>
          <a:p>
            <a:pPr marL="355600" marR="704850" indent="-342900">
              <a:lnSpc>
                <a:spcPct val="101499"/>
              </a:lnSpc>
              <a:buClr>
                <a:srgbClr val="8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endParaRPr sz="3200" dirty="0">
              <a:latin typeface="Carlito"/>
              <a:cs typeface="Carlito"/>
            </a:endParaRPr>
          </a:p>
          <a:p>
            <a:pPr marL="355600" marR="702945" indent="-342900">
              <a:lnSpc>
                <a:spcPct val="101499"/>
              </a:lnSpc>
              <a:buClr>
                <a:srgbClr val="8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Final points after including the views of the parties involved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03438" y="7032850"/>
            <a:ext cx="12763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dirty="0">
                <a:solidFill>
                  <a:srgbClr val="A6A6A6"/>
                </a:solidFill>
                <a:latin typeface="Arial"/>
                <a:cs typeface="Arial"/>
              </a:rPr>
              <a:t>25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93171" y="6714818"/>
            <a:ext cx="1812194" cy="468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09027" y="938822"/>
            <a:ext cx="7893050" cy="5360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400" spc="-5" dirty="0" smtClean="0"/>
              <a:t>Section </a:t>
            </a:r>
            <a:r>
              <a:rPr sz="3400" dirty="0" smtClean="0"/>
              <a:t>Α</a:t>
            </a:r>
            <a:r>
              <a:rPr sz="3400" dirty="0"/>
              <a:t>. </a:t>
            </a:r>
            <a:r>
              <a:rPr lang="en-US" sz="3400" dirty="0" smtClean="0"/>
              <a:t>Immediate effect measures</a:t>
            </a:r>
            <a:endParaRPr sz="3400" dirty="0"/>
          </a:p>
        </p:txBody>
      </p:sp>
      <p:sp>
        <p:nvSpPr>
          <p:cNvPr id="5" name="object 5"/>
          <p:cNvSpPr txBox="1"/>
          <p:nvPr/>
        </p:nvSpPr>
        <p:spPr>
          <a:xfrm>
            <a:off x="1309027" y="1910727"/>
            <a:ext cx="8264525" cy="5366918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469900" marR="1255395" indent="-457200">
              <a:lnSpc>
                <a:spcPts val="2800"/>
              </a:lnSpc>
              <a:spcBef>
                <a:spcPts val="260"/>
              </a:spcBef>
              <a:buClr>
                <a:srgbClr val="800000"/>
              </a:buClr>
              <a:buAutoNum type="arabicPeriod"/>
              <a:tabLst>
                <a:tab pos="469265" algn="l"/>
                <a:tab pos="469900" algn="l"/>
              </a:tabLst>
            </a:pPr>
            <a:r>
              <a:rPr lang="en-US" sz="2400" dirty="0" smtClean="0">
                <a:solidFill>
                  <a:srgbClr val="424242"/>
                </a:solidFill>
                <a:latin typeface="Carlito"/>
                <a:cs typeface="Carlito"/>
              </a:rPr>
              <a:t>Prompt re-pricin</a:t>
            </a:r>
            <a:r>
              <a:rPr lang="en-US" sz="2400" dirty="0" smtClean="0">
                <a:solidFill>
                  <a:srgbClr val="424242"/>
                </a:solidFill>
                <a:latin typeface="Carlito"/>
                <a:cs typeface="Carlito"/>
              </a:rPr>
              <a:t>g of all medicinal products. External reference prices without increases</a:t>
            </a:r>
            <a:r>
              <a:rPr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.</a:t>
            </a:r>
            <a:endParaRPr sz="2400" dirty="0">
              <a:latin typeface="Carlito"/>
              <a:cs typeface="Carlito"/>
            </a:endParaRPr>
          </a:p>
          <a:p>
            <a:pPr marL="863600" marR="287655" lvl="1" indent="-457200">
              <a:lnSpc>
                <a:spcPct val="101200"/>
              </a:lnSpc>
              <a:spcBef>
                <a:spcPts val="434"/>
              </a:spcBef>
              <a:buClr>
                <a:srgbClr val="800000"/>
              </a:buClr>
              <a:buFont typeface="Arial"/>
              <a:buChar char="–"/>
              <a:tabLst>
                <a:tab pos="862965" algn="l"/>
                <a:tab pos="863600" algn="l"/>
              </a:tabLst>
            </a:pP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Accompanied by economic incentives for the selection of alternative generics at a personal level 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(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patients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,</a:t>
            </a:r>
            <a:r>
              <a:rPr sz="2200" spc="105" dirty="0" smtClean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pharmacists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)</a:t>
            </a:r>
            <a:endParaRPr sz="2200" dirty="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Clr>
                <a:srgbClr val="800000"/>
              </a:buClr>
              <a:buFont typeface="Arial"/>
              <a:buChar char="–"/>
            </a:pPr>
            <a:endParaRPr sz="3050" dirty="0">
              <a:latin typeface="Carlito"/>
              <a:cs typeface="Carlito"/>
            </a:endParaRPr>
          </a:p>
          <a:p>
            <a:pPr marL="538480" indent="-526415">
              <a:lnSpc>
                <a:spcPct val="100000"/>
              </a:lnSpc>
              <a:spcBef>
                <a:spcPts val="5"/>
              </a:spcBef>
              <a:buClr>
                <a:srgbClr val="800000"/>
              </a:buClr>
              <a:buAutoNum type="arabicPeriod"/>
              <a:tabLst>
                <a:tab pos="538480" algn="l"/>
                <a:tab pos="539115" algn="l"/>
              </a:tabLst>
            </a:pPr>
            <a:r>
              <a:rPr lang="en-US"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Voluntary price decrease</a:t>
            </a:r>
            <a:endParaRPr sz="2400" dirty="0">
              <a:latin typeface="Carlito"/>
              <a:cs typeface="Carlito"/>
            </a:endParaRPr>
          </a:p>
          <a:p>
            <a:pPr marL="863600" marR="274320" lvl="1" indent="-457200">
              <a:lnSpc>
                <a:spcPct val="101200"/>
              </a:lnSpc>
              <a:spcBef>
                <a:spcPts val="439"/>
              </a:spcBef>
              <a:buClr>
                <a:srgbClr val="800000"/>
              </a:buClr>
              <a:buFont typeface="Arial"/>
              <a:buChar char="–"/>
              <a:tabLst>
                <a:tab pos="862965" algn="l"/>
                <a:tab pos="863600" algn="l"/>
              </a:tabLst>
            </a:pP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The overal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l price decrease shifts to the participation of the user</a:t>
            </a:r>
            <a:endParaRPr sz="2200" dirty="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Clr>
                <a:srgbClr val="800000"/>
              </a:buClr>
              <a:buFont typeface="Arial"/>
              <a:buChar char="–"/>
            </a:pPr>
            <a:endParaRPr sz="3000" dirty="0">
              <a:latin typeface="Carlito"/>
              <a:cs typeface="Carlito"/>
            </a:endParaRPr>
          </a:p>
          <a:p>
            <a:pPr marL="469900" marR="5080" indent="-457200">
              <a:lnSpc>
                <a:spcPct val="101499"/>
              </a:lnSpc>
              <a:buClr>
                <a:srgbClr val="800000"/>
              </a:buClr>
              <a:buAutoNum type="arabicPeriod"/>
              <a:tabLst>
                <a:tab pos="469265" algn="l"/>
                <a:tab pos="469900" algn="l"/>
              </a:tabLst>
            </a:pPr>
            <a:r>
              <a:rPr lang="en-US"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Removal from the “type </a:t>
            </a:r>
            <a:r>
              <a:rPr sz="2400" spc="-5" dirty="0" err="1" smtClean="0">
                <a:solidFill>
                  <a:srgbClr val="424242"/>
                </a:solidFill>
                <a:latin typeface="Carlito"/>
                <a:cs typeface="Carlito"/>
              </a:rPr>
              <a:t>ΗΤΑ</a:t>
            </a:r>
            <a:r>
              <a:rPr lang="en-US"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“ process of </a:t>
            </a:r>
            <a:r>
              <a:rPr lang="en-US" sz="2400" spc="-5" dirty="0" err="1" smtClean="0">
                <a:solidFill>
                  <a:srgbClr val="424242"/>
                </a:solidFill>
                <a:latin typeface="Carlito"/>
                <a:cs typeface="Carlito"/>
              </a:rPr>
              <a:t>biosimilars</a:t>
            </a:r>
            <a:r>
              <a:rPr lang="en-US"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 and generics </a:t>
            </a:r>
            <a:r>
              <a:rPr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(</a:t>
            </a:r>
            <a:r>
              <a:rPr lang="en-US"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concerns both </a:t>
            </a:r>
            <a:r>
              <a:rPr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“</a:t>
            </a:r>
            <a:r>
              <a:rPr lang="en-US"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committees</a:t>
            </a:r>
            <a:r>
              <a:rPr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”)</a:t>
            </a:r>
            <a:endParaRPr sz="2400" dirty="0">
              <a:latin typeface="Carlito"/>
              <a:cs typeface="Carlito"/>
            </a:endParaRPr>
          </a:p>
          <a:p>
            <a:pPr marL="863600" marR="760095" lvl="1" indent="-457200">
              <a:lnSpc>
                <a:spcPts val="2570"/>
              </a:lnSpc>
              <a:spcBef>
                <a:spcPts val="690"/>
              </a:spcBef>
              <a:buClr>
                <a:srgbClr val="800000"/>
              </a:buClr>
              <a:buFont typeface="Arial"/>
              <a:buChar char="–"/>
              <a:tabLst>
                <a:tab pos="862965" algn="l"/>
                <a:tab pos="863600" algn="l"/>
              </a:tabLst>
            </a:pP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Pricing by a maximum rate of the price of the reference product</a:t>
            </a:r>
            <a:endParaRPr sz="22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03438" y="7032850"/>
            <a:ext cx="12763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dirty="0">
                <a:solidFill>
                  <a:srgbClr val="A6A6A6"/>
                </a:solidFill>
                <a:latin typeface="Arial"/>
                <a:cs typeface="Arial"/>
              </a:rPr>
              <a:t>26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93171" y="6714818"/>
            <a:ext cx="1812194" cy="468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09027" y="938822"/>
            <a:ext cx="7893050" cy="5360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400" spc="-5" dirty="0"/>
              <a:t>Section </a:t>
            </a:r>
            <a:r>
              <a:rPr lang="en-US" sz="3400" dirty="0"/>
              <a:t>Α. Immediate effect measures</a:t>
            </a:r>
            <a:endParaRPr sz="3400" dirty="0"/>
          </a:p>
        </p:txBody>
      </p:sp>
      <p:sp>
        <p:nvSpPr>
          <p:cNvPr id="5" name="object 5"/>
          <p:cNvSpPr txBox="1"/>
          <p:nvPr/>
        </p:nvSpPr>
        <p:spPr>
          <a:xfrm>
            <a:off x="1107696" y="1910727"/>
            <a:ext cx="8406130" cy="5123582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507365" marR="445770" indent="-457200">
              <a:lnSpc>
                <a:spcPts val="2800"/>
              </a:lnSpc>
              <a:spcBef>
                <a:spcPts val="260"/>
              </a:spcBef>
              <a:buClr>
                <a:srgbClr val="800000"/>
              </a:buClr>
              <a:buAutoNum type="arabicPeriod" startAt="4"/>
              <a:tabLst>
                <a:tab pos="507365" algn="l"/>
                <a:tab pos="508000" algn="l"/>
              </a:tabLst>
            </a:pPr>
            <a:r>
              <a:rPr lang="en-US"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“Direct”</a:t>
            </a:r>
            <a:r>
              <a:rPr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lang="en-US"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negotiations </a:t>
            </a:r>
            <a:r>
              <a:rPr lang="en-US"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for the 10 major therapeutic clusters</a:t>
            </a:r>
            <a:endParaRPr sz="2400" dirty="0">
              <a:latin typeface="Carlito"/>
              <a:cs typeface="Carlito"/>
            </a:endParaRPr>
          </a:p>
          <a:p>
            <a:pPr marL="901700" lvl="1" indent="-457834">
              <a:lnSpc>
                <a:spcPct val="100000"/>
              </a:lnSpc>
              <a:spcBef>
                <a:spcPts val="465"/>
              </a:spcBef>
              <a:buClr>
                <a:srgbClr val="800000"/>
              </a:buClr>
              <a:buFont typeface="Arial"/>
              <a:buChar char="–"/>
              <a:tabLst>
                <a:tab pos="901065" algn="l"/>
                <a:tab pos="901700" algn="l"/>
              </a:tabLst>
            </a:pP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Horizontal negotiations with all </a:t>
            </a:r>
            <a:r>
              <a:rPr lang="en-US" sz="2200" spc="-5" dirty="0" err="1" smtClean="0">
                <a:solidFill>
                  <a:srgbClr val="424242"/>
                </a:solidFill>
                <a:latin typeface="Carlito"/>
                <a:cs typeface="Carlito"/>
              </a:rPr>
              <a:t>MAHs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 per cluster</a:t>
            </a:r>
            <a:endParaRPr sz="2200" dirty="0">
              <a:latin typeface="Carlito"/>
              <a:cs typeface="Carlito"/>
            </a:endParaRPr>
          </a:p>
          <a:p>
            <a:pPr marL="901700" lvl="1" indent="-457834">
              <a:lnSpc>
                <a:spcPct val="100000"/>
              </a:lnSpc>
              <a:spcBef>
                <a:spcPts val="560"/>
              </a:spcBef>
              <a:buClr>
                <a:srgbClr val="800000"/>
              </a:buClr>
              <a:buFont typeface="Arial"/>
              <a:buChar char="–"/>
              <a:tabLst>
                <a:tab pos="901065" algn="l"/>
                <a:tab pos="901700" algn="l"/>
              </a:tabLst>
            </a:pPr>
            <a:r>
              <a:rPr lang="en-US" sz="2200" dirty="0" smtClean="0">
                <a:solidFill>
                  <a:srgbClr val="424242"/>
                </a:solidFill>
                <a:latin typeface="Carlito"/>
                <a:cs typeface="Carlito"/>
              </a:rPr>
              <a:t>Non-disclosed horizontal rebate </a:t>
            </a:r>
            <a:r>
              <a:rPr sz="2200" dirty="0" smtClean="0">
                <a:solidFill>
                  <a:srgbClr val="424242"/>
                </a:solidFill>
                <a:latin typeface="Carlito"/>
                <a:cs typeface="Carlito"/>
              </a:rPr>
              <a:t>– </a:t>
            </a:r>
            <a:r>
              <a:rPr lang="en-US" sz="2200" dirty="0" smtClean="0">
                <a:solidFill>
                  <a:srgbClr val="424242"/>
                </a:solidFill>
                <a:latin typeface="Carlito"/>
                <a:cs typeface="Carlito"/>
              </a:rPr>
              <a:t>subtraction from the 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CB</a:t>
            </a:r>
            <a:endParaRPr sz="2200" dirty="0">
              <a:latin typeface="Carlito"/>
              <a:cs typeface="Carlito"/>
            </a:endParaRPr>
          </a:p>
          <a:p>
            <a:pPr marL="901700" lvl="1" indent="-457834">
              <a:lnSpc>
                <a:spcPct val="100000"/>
              </a:lnSpc>
              <a:spcBef>
                <a:spcPts val="459"/>
              </a:spcBef>
              <a:buClr>
                <a:srgbClr val="800000"/>
              </a:buClr>
              <a:buFont typeface="Arial"/>
              <a:buChar char="–"/>
              <a:tabLst>
                <a:tab pos="901065" algn="l"/>
                <a:tab pos="901700" algn="l"/>
              </a:tabLst>
            </a:pPr>
            <a:r>
              <a:rPr lang="en-US" sz="2200" dirty="0" smtClean="0">
                <a:solidFill>
                  <a:srgbClr val="424242"/>
                </a:solidFill>
                <a:latin typeface="Carlito"/>
                <a:cs typeface="Carlito"/>
              </a:rPr>
              <a:t>No agreement </a:t>
            </a:r>
            <a:r>
              <a:rPr sz="2200" dirty="0" smtClean="0">
                <a:solidFill>
                  <a:srgbClr val="424242"/>
                </a:solidFill>
                <a:latin typeface="Carlito"/>
                <a:cs typeface="Carlito"/>
              </a:rPr>
              <a:t>= </a:t>
            </a:r>
            <a:r>
              <a:rPr lang="en-US" sz="2200" dirty="0" smtClean="0">
                <a:solidFill>
                  <a:srgbClr val="424242"/>
                </a:solidFill>
                <a:latin typeface="Carlito"/>
                <a:cs typeface="Carlito"/>
              </a:rPr>
              <a:t>No reimbursement</a:t>
            </a:r>
            <a:endParaRPr sz="2200" dirty="0">
              <a:latin typeface="Carlito"/>
              <a:cs typeface="Carlito"/>
            </a:endParaRPr>
          </a:p>
          <a:p>
            <a:pPr marL="901700" lvl="1" indent="-457834">
              <a:lnSpc>
                <a:spcPct val="100000"/>
              </a:lnSpc>
              <a:spcBef>
                <a:spcPts val="560"/>
              </a:spcBef>
              <a:buClr>
                <a:srgbClr val="800000"/>
              </a:buClr>
              <a:buFont typeface="Arial"/>
              <a:buChar char="–"/>
              <a:tabLst>
                <a:tab pos="901065" algn="l"/>
                <a:tab pos="901700" algn="l"/>
              </a:tabLst>
            </a:pP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Cutting down of expenditure around Euro 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350 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m.</a:t>
            </a:r>
            <a:endParaRPr sz="2200" dirty="0">
              <a:latin typeface="Carlito"/>
              <a:cs typeface="Carlito"/>
            </a:endParaRPr>
          </a:p>
          <a:p>
            <a:pPr marL="901700" lvl="1" indent="-457834">
              <a:lnSpc>
                <a:spcPct val="100000"/>
              </a:lnSpc>
              <a:spcBef>
                <a:spcPts val="560"/>
              </a:spcBef>
              <a:buClr>
                <a:srgbClr val="800000"/>
              </a:buClr>
              <a:buFont typeface="Arial"/>
              <a:buChar char="–"/>
              <a:tabLst>
                <a:tab pos="901065" algn="l"/>
                <a:tab pos="901700" algn="l"/>
              </a:tabLst>
            </a:pP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Effective period of the measure: max of </a:t>
            </a:r>
            <a:r>
              <a:rPr sz="2200" dirty="0" smtClean="0">
                <a:solidFill>
                  <a:srgbClr val="424242"/>
                </a:solidFill>
                <a:latin typeface="Carlito"/>
                <a:cs typeface="Carlito"/>
              </a:rPr>
              <a:t>2 </a:t>
            </a:r>
            <a:r>
              <a:rPr lang="en-US" sz="2200" dirty="0" smtClean="0">
                <a:solidFill>
                  <a:srgbClr val="424242"/>
                </a:solidFill>
                <a:latin typeface="Carlito"/>
                <a:cs typeface="Carlito"/>
              </a:rPr>
              <a:t>years</a:t>
            </a:r>
            <a:r>
              <a:rPr sz="2200" dirty="0" smtClean="0">
                <a:solidFill>
                  <a:srgbClr val="424242"/>
                </a:solidFill>
                <a:latin typeface="Carlito"/>
                <a:cs typeface="Carlito"/>
              </a:rPr>
              <a:t>, </a:t>
            </a:r>
            <a:r>
              <a:rPr lang="en-US" sz="2200" dirty="0" smtClean="0">
                <a:solidFill>
                  <a:srgbClr val="424242"/>
                </a:solidFill>
                <a:latin typeface="Carlito"/>
                <a:cs typeface="Carlito"/>
              </a:rPr>
              <a:t>since it establishes strong distortions</a:t>
            </a:r>
            <a:endParaRPr sz="2200" dirty="0">
              <a:latin typeface="Carlito"/>
              <a:cs typeface="Carlito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Clr>
                <a:srgbClr val="800000"/>
              </a:buClr>
              <a:buFont typeface="Arial"/>
              <a:buChar char="–"/>
            </a:pPr>
            <a:endParaRPr sz="3000" dirty="0">
              <a:latin typeface="Carlito"/>
              <a:cs typeface="Carlito"/>
            </a:endParaRPr>
          </a:p>
          <a:p>
            <a:pPr marL="508000" indent="-457200">
              <a:lnSpc>
                <a:spcPct val="100000"/>
              </a:lnSpc>
              <a:buClr>
                <a:srgbClr val="800000"/>
              </a:buClr>
              <a:buAutoNum type="arabicPeriod" startAt="4"/>
              <a:tabLst>
                <a:tab pos="507365" algn="l"/>
                <a:tab pos="508000" algn="l"/>
              </a:tabLst>
            </a:pPr>
            <a:r>
              <a:rPr lang="en-US"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Formation of the </a:t>
            </a:r>
            <a:r>
              <a:rPr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“</a:t>
            </a:r>
            <a:r>
              <a:rPr lang="en-US"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Chief </a:t>
            </a:r>
            <a:r>
              <a:rPr lang="en-US" sz="2400" spc="-5" dirty="0" err="1" smtClean="0">
                <a:solidFill>
                  <a:srgbClr val="424242"/>
                </a:solidFill>
                <a:latin typeface="Carlito"/>
                <a:cs typeface="Carlito"/>
              </a:rPr>
              <a:t>EOPYY</a:t>
            </a:r>
            <a:r>
              <a:rPr lang="en-US"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 Physician” institution</a:t>
            </a:r>
            <a:endParaRPr sz="2400" dirty="0">
              <a:latin typeface="Carlito"/>
              <a:cs typeface="Carlito"/>
            </a:endParaRPr>
          </a:p>
          <a:p>
            <a:pPr marL="901700" lvl="1" indent="-457834">
              <a:lnSpc>
                <a:spcPct val="100000"/>
              </a:lnSpc>
              <a:spcBef>
                <a:spcPts val="575"/>
              </a:spcBef>
              <a:buClr>
                <a:srgbClr val="800000"/>
              </a:buClr>
              <a:buFont typeface="Arial"/>
              <a:buChar char="–"/>
              <a:tabLst>
                <a:tab pos="901065" algn="l"/>
                <a:tab pos="901700" algn="l"/>
              </a:tabLst>
            </a:pP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Insurance directions production team</a:t>
            </a:r>
            <a:endParaRPr sz="2200" dirty="0">
              <a:latin typeface="Carlito"/>
              <a:cs typeface="Carlito"/>
            </a:endParaRPr>
          </a:p>
          <a:p>
            <a:pPr marL="901065" marR="589915" lvl="1" indent="-457200">
              <a:lnSpc>
                <a:spcPct val="101200"/>
              </a:lnSpc>
              <a:spcBef>
                <a:spcPts val="430"/>
              </a:spcBef>
              <a:buClr>
                <a:srgbClr val="800000"/>
              </a:buClr>
              <a:buFont typeface="Arial"/>
              <a:buChar char="–"/>
              <a:tabLst>
                <a:tab pos="901065" algn="l"/>
                <a:tab pos="901700" algn="l"/>
              </a:tabLst>
            </a:pP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Focus on selection of treatments with the maximum efficienc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y 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(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generics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-</a:t>
            </a:r>
            <a:r>
              <a:rPr lang="en-US" sz="2200" spc="-5" dirty="0" err="1" smtClean="0">
                <a:solidFill>
                  <a:srgbClr val="424242"/>
                </a:solidFill>
                <a:latin typeface="Carlito"/>
                <a:cs typeface="Carlito"/>
              </a:rPr>
              <a:t>biosimilars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 at the front line etc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.)</a:t>
            </a:r>
            <a:endParaRPr sz="22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03438" y="7032850"/>
            <a:ext cx="12763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dirty="0">
                <a:solidFill>
                  <a:srgbClr val="A6A6A6"/>
                </a:solidFill>
                <a:latin typeface="Arial"/>
                <a:cs typeface="Arial"/>
              </a:rPr>
              <a:t>27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93171" y="6714818"/>
            <a:ext cx="1812194" cy="468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72844" y="958850"/>
            <a:ext cx="839441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200" spc="-5" dirty="0" smtClean="0"/>
              <a:t>Section</a:t>
            </a:r>
            <a:r>
              <a:rPr sz="3200" spc="-5" dirty="0" smtClean="0"/>
              <a:t> </a:t>
            </a:r>
            <a:r>
              <a:rPr sz="3200" spc="-5" dirty="0"/>
              <a:t>Β. </a:t>
            </a:r>
            <a:r>
              <a:rPr lang="en-US" sz="3200" spc="-5" dirty="0" smtClean="0"/>
              <a:t>Structural/Long-term measures</a:t>
            </a:r>
            <a:endParaRPr sz="3200" dirty="0"/>
          </a:p>
        </p:txBody>
      </p:sp>
      <p:sp>
        <p:nvSpPr>
          <p:cNvPr id="5" name="object 5"/>
          <p:cNvSpPr txBox="1"/>
          <p:nvPr/>
        </p:nvSpPr>
        <p:spPr>
          <a:xfrm>
            <a:off x="1309027" y="1922488"/>
            <a:ext cx="8211184" cy="457817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469900" marR="94615" indent="-457200" algn="just">
              <a:lnSpc>
                <a:spcPts val="2600"/>
              </a:lnSpc>
              <a:spcBef>
                <a:spcPts val="219"/>
              </a:spcBef>
              <a:buClr>
                <a:srgbClr val="800000"/>
              </a:buClr>
              <a:buAutoNum type="arabicPeriod"/>
              <a:tabLst>
                <a:tab pos="469900" algn="l"/>
              </a:tabLst>
            </a:pP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Prescription measures focusing of the consumption mix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.  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Connection of the prescription system 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(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protocol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) 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with the informational systems of the laboratories</a:t>
            </a:r>
            <a:endParaRPr sz="2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800000"/>
              </a:buClr>
              <a:buFont typeface="Carlito"/>
              <a:buAutoNum type="arabicPeriod"/>
            </a:pPr>
            <a:endParaRPr sz="2650" dirty="0">
              <a:latin typeface="Carlito"/>
              <a:cs typeface="Carlito"/>
            </a:endParaRPr>
          </a:p>
          <a:p>
            <a:pPr marL="469900" marR="899160" indent="-457200">
              <a:lnSpc>
                <a:spcPts val="2570"/>
              </a:lnSpc>
              <a:buClr>
                <a:srgbClr val="800000"/>
              </a:buClr>
              <a:buAutoNum type="arabicPeriod"/>
              <a:tabLst>
                <a:tab pos="469265" algn="l"/>
                <a:tab pos="469900" algn="l"/>
              </a:tabLst>
            </a:pP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“Normalization” of the packages of marketed generics</a:t>
            </a:r>
            <a:endParaRPr sz="2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800000"/>
              </a:buClr>
              <a:buFont typeface="Carlito"/>
              <a:buAutoNum type="arabicPeriod"/>
            </a:pPr>
            <a:endParaRPr sz="2550" dirty="0">
              <a:latin typeface="Carlito"/>
              <a:cs typeface="Carlito"/>
            </a:endParaRPr>
          </a:p>
          <a:p>
            <a:pPr marL="469900" marR="5080" indent="-457200">
              <a:lnSpc>
                <a:spcPct val="99800"/>
              </a:lnSpc>
              <a:buClr>
                <a:srgbClr val="800000"/>
              </a:buClr>
              <a:buAutoNum type="arabicPeriod"/>
              <a:tabLst>
                <a:tab pos="469265" algn="l"/>
                <a:tab pos="469900" algn="l"/>
              </a:tabLst>
            </a:pP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Escalated joint responsibility over a certain limit of the </a:t>
            </a:r>
            <a:r>
              <a:rPr sz="2200" spc="-5" dirty="0" err="1" smtClean="0">
                <a:solidFill>
                  <a:srgbClr val="424242"/>
                </a:solidFill>
                <a:latin typeface="Carlito"/>
                <a:cs typeface="Carlito"/>
              </a:rPr>
              <a:t>clawback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,  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in order to deal with the “ethical danger” in the creation of a health policy</a:t>
            </a:r>
            <a:endParaRPr sz="2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800000"/>
              </a:buClr>
              <a:buFont typeface="Carlito"/>
              <a:buAutoNum type="arabicPeriod"/>
            </a:pPr>
            <a:endParaRPr sz="2500" dirty="0">
              <a:latin typeface="Carlito"/>
              <a:cs typeface="Carlito"/>
            </a:endParaRPr>
          </a:p>
          <a:p>
            <a:pPr marL="469900" marR="136525" indent="-457200">
              <a:lnSpc>
                <a:spcPct val="99800"/>
              </a:lnSpc>
              <a:buClr>
                <a:srgbClr val="800000"/>
              </a:buClr>
              <a:buAutoNum type="arabicPeriod"/>
              <a:tabLst>
                <a:tab pos="469265" algn="l"/>
                <a:tab pos="469900" algn="l"/>
              </a:tabLst>
            </a:pP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Proportional subtraction of amounts for investments in research</a:t>
            </a:r>
            <a:r>
              <a:rPr sz="2200" dirty="0" smtClean="0">
                <a:solidFill>
                  <a:srgbClr val="424242"/>
                </a:solidFill>
                <a:latin typeface="Carlito"/>
                <a:cs typeface="Carlito"/>
              </a:rPr>
              <a:t>, </a:t>
            </a:r>
            <a:r>
              <a:rPr lang="en-US" sz="2200" dirty="0" smtClean="0">
                <a:solidFill>
                  <a:srgbClr val="424242"/>
                </a:solidFill>
                <a:latin typeface="Carlito"/>
                <a:cs typeface="Carlito"/>
              </a:rPr>
              <a:t>capital and </a:t>
            </a:r>
            <a:r>
              <a:rPr lang="en-US" sz="2200" dirty="0" err="1" smtClean="0">
                <a:solidFill>
                  <a:srgbClr val="424242"/>
                </a:solidFill>
                <a:latin typeface="Carlito"/>
                <a:cs typeface="Carlito"/>
              </a:rPr>
              <a:t>labour</a:t>
            </a:r>
            <a:r>
              <a:rPr lang="en-US" sz="2200" dirty="0" smtClean="0">
                <a:solidFill>
                  <a:srgbClr val="424242"/>
                </a:solidFill>
                <a:latin typeface="Carlito"/>
                <a:cs typeface="Carlito"/>
              </a:rPr>
              <a:t> from the calculation of the </a:t>
            </a:r>
            <a:r>
              <a:rPr lang="en-US" sz="2200" dirty="0" err="1" smtClean="0">
                <a:solidFill>
                  <a:srgbClr val="424242"/>
                </a:solidFill>
                <a:latin typeface="Carlito"/>
                <a:cs typeface="Carlito"/>
              </a:rPr>
              <a:t>clawback</a:t>
            </a:r>
            <a:r>
              <a:rPr lang="en-US" sz="2200" dirty="0" smtClean="0">
                <a:solidFill>
                  <a:srgbClr val="424242"/>
                </a:solidFill>
                <a:latin typeface="Carlito"/>
                <a:cs typeface="Carlito"/>
              </a:rPr>
              <a:t> when </a:t>
            </a:r>
            <a:r>
              <a:rPr lang="en-US" sz="2200" dirty="0" err="1" smtClean="0">
                <a:solidFill>
                  <a:srgbClr val="424242"/>
                </a:solidFill>
                <a:latin typeface="Carlito"/>
                <a:cs typeface="Carlito"/>
              </a:rPr>
              <a:t>clawback</a:t>
            </a:r>
            <a:r>
              <a:rPr lang="en-US" sz="2200" dirty="0" smtClean="0">
                <a:solidFill>
                  <a:srgbClr val="424242"/>
                </a:solidFill>
                <a:latin typeface="Carlito"/>
                <a:cs typeface="Carlito"/>
              </a:rPr>
              <a:t> exceeds a specific limit</a:t>
            </a:r>
            <a:endParaRPr sz="22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03438" y="7032850"/>
            <a:ext cx="12763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dirty="0">
                <a:solidFill>
                  <a:srgbClr val="A6A6A6"/>
                </a:solidFill>
                <a:latin typeface="Arial"/>
                <a:cs typeface="Arial"/>
              </a:rPr>
              <a:t>28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93171" y="6714818"/>
            <a:ext cx="1812194" cy="468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079500" y="938822"/>
            <a:ext cx="8687755" cy="5360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400" spc="-5" dirty="0"/>
              <a:t>Section </a:t>
            </a:r>
            <a:r>
              <a:rPr lang="el-GR" sz="3400" spc="-5" dirty="0"/>
              <a:t>Β. </a:t>
            </a:r>
            <a:r>
              <a:rPr lang="en-US" sz="3400" spc="-5" dirty="0"/>
              <a:t>Structural/Long-term measures</a:t>
            </a:r>
            <a:endParaRPr sz="3400" dirty="0"/>
          </a:p>
        </p:txBody>
      </p:sp>
      <p:sp>
        <p:nvSpPr>
          <p:cNvPr id="5" name="object 5"/>
          <p:cNvSpPr txBox="1"/>
          <p:nvPr/>
        </p:nvSpPr>
        <p:spPr>
          <a:xfrm>
            <a:off x="1309027" y="1922488"/>
            <a:ext cx="7529830" cy="4475583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469900" marR="5080" indent="-457200">
              <a:lnSpc>
                <a:spcPts val="2600"/>
              </a:lnSpc>
              <a:spcBef>
                <a:spcPts val="219"/>
              </a:spcBef>
              <a:buClr>
                <a:srgbClr val="800000"/>
              </a:buClr>
              <a:buAutoNum type="arabicPeriod" startAt="5"/>
              <a:tabLst>
                <a:tab pos="469265" algn="l"/>
                <a:tab pos="469900" algn="l"/>
              </a:tabLst>
            </a:pP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Settlement of prior debts in monthly </a:t>
            </a:r>
            <a:r>
              <a:rPr lang="en-US" sz="2200" spc="-5" dirty="0" err="1" smtClean="0">
                <a:solidFill>
                  <a:srgbClr val="424242"/>
                </a:solidFill>
                <a:latin typeface="Carlito"/>
                <a:cs typeface="Carlito"/>
              </a:rPr>
              <a:t>instalments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 which may be offset against the </a:t>
            </a:r>
            <a:r>
              <a:rPr lang="en-US" sz="2200" spc="-5" dirty="0" err="1" smtClean="0">
                <a:solidFill>
                  <a:srgbClr val="424242"/>
                </a:solidFill>
                <a:latin typeface="Carlito"/>
                <a:cs typeface="Carlito"/>
              </a:rPr>
              <a:t>MAHs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 receivables</a:t>
            </a:r>
            <a:endParaRPr sz="2200" dirty="0">
              <a:latin typeface="Carlito"/>
              <a:cs typeface="Carlito"/>
            </a:endParaRPr>
          </a:p>
          <a:p>
            <a:pPr marL="469900" marR="34290" indent="-457200">
              <a:lnSpc>
                <a:spcPct val="99800"/>
              </a:lnSpc>
              <a:spcBef>
                <a:spcPts val="1310"/>
              </a:spcBef>
              <a:buClr>
                <a:srgbClr val="800000"/>
              </a:buClr>
              <a:buAutoNum type="arabicPeriod" startAt="5"/>
              <a:tabLst>
                <a:tab pos="469265" algn="l"/>
                <a:tab pos="469900" algn="l"/>
              </a:tabLst>
            </a:pP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Formation of an analysis team for e-prescription and a team that will follow-up the course of negotiations, in </a:t>
            </a:r>
            <a:r>
              <a:rPr lang="en-US" sz="2200" spc="-5" dirty="0" err="1" smtClean="0">
                <a:solidFill>
                  <a:srgbClr val="424242"/>
                </a:solidFill>
                <a:latin typeface="Carlito"/>
                <a:cs typeface="Carlito"/>
              </a:rPr>
              <a:t>EOPYY</a:t>
            </a:r>
            <a:endParaRPr sz="2200" dirty="0" smtClean="0">
              <a:latin typeface="Carlito"/>
              <a:cs typeface="Carlito"/>
            </a:endParaRPr>
          </a:p>
          <a:p>
            <a:pPr marL="469900" marR="106045" indent="-457200">
              <a:lnSpc>
                <a:spcPct val="99800"/>
              </a:lnSpc>
              <a:spcBef>
                <a:spcPts val="2095"/>
              </a:spcBef>
              <a:buClr>
                <a:srgbClr val="800000"/>
              </a:buClr>
              <a:buAutoNum type="arabicPeriod" startAt="5"/>
              <a:tabLst>
                <a:tab pos="469265" algn="l"/>
                <a:tab pos="469900" algn="l"/>
              </a:tabLst>
            </a:pPr>
            <a:r>
              <a:rPr lang="en-US" sz="2200" dirty="0" smtClean="0">
                <a:solidFill>
                  <a:srgbClr val="424242"/>
                </a:solidFill>
                <a:latin typeface="Carlito"/>
                <a:cs typeface="Carlito"/>
              </a:rPr>
              <a:t>Total restructuring of the </a:t>
            </a:r>
            <a:r>
              <a:rPr lang="en-US" sz="2200" dirty="0" err="1" smtClean="0">
                <a:solidFill>
                  <a:srgbClr val="424242"/>
                </a:solidFill>
                <a:latin typeface="Carlito"/>
                <a:cs typeface="Carlito"/>
              </a:rPr>
              <a:t>HTA</a:t>
            </a:r>
            <a:r>
              <a:rPr lang="en-US" sz="2200" dirty="0" smtClean="0">
                <a:solidFill>
                  <a:srgbClr val="424242"/>
                </a:solidFill>
                <a:latin typeface="Carlito"/>
                <a:cs typeface="Carlito"/>
              </a:rPr>
              <a:t> process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, 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based on the internationally applied accepted standard</a:t>
            </a:r>
            <a:endParaRPr sz="2200" dirty="0" smtClean="0">
              <a:latin typeface="Carlito"/>
              <a:cs typeface="Carlito"/>
            </a:endParaRPr>
          </a:p>
          <a:p>
            <a:pPr marL="469900" indent="-457200">
              <a:lnSpc>
                <a:spcPct val="100000"/>
              </a:lnSpc>
              <a:spcBef>
                <a:spcPts val="2090"/>
              </a:spcBef>
              <a:buClr>
                <a:srgbClr val="800000"/>
              </a:buClr>
              <a:buAutoNum type="arabicPeriod" startAt="5"/>
              <a:tabLst>
                <a:tab pos="469265" algn="l"/>
                <a:tab pos="469900" algn="l"/>
              </a:tabLst>
            </a:pP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Revision of the “positive list”</a:t>
            </a:r>
            <a:endParaRPr sz="2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800000"/>
              </a:buClr>
              <a:buFont typeface="Carlito"/>
              <a:buAutoNum type="arabicPeriod" startAt="5"/>
            </a:pPr>
            <a:endParaRPr sz="2450" dirty="0">
              <a:latin typeface="Carlito"/>
              <a:cs typeface="Carlito"/>
            </a:endParaRPr>
          </a:p>
          <a:p>
            <a:pPr marL="469900" marR="66675" indent="-457200">
              <a:lnSpc>
                <a:spcPts val="2570"/>
              </a:lnSpc>
              <a:buClr>
                <a:srgbClr val="800000"/>
              </a:buClr>
              <a:buAutoNum type="arabicPeriod" startAt="5"/>
              <a:tabLst>
                <a:tab pos="469265" algn="l"/>
                <a:tab pos="469900" algn="l"/>
              </a:tabLst>
            </a:pP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Clarificatio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n of accounting sizes 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(</a:t>
            </a:r>
            <a:r>
              <a:rPr sz="2200" spc="-5" dirty="0" err="1" smtClean="0">
                <a:solidFill>
                  <a:srgbClr val="424242"/>
                </a:solidFill>
                <a:latin typeface="Carlito"/>
                <a:cs typeface="Carlito"/>
              </a:rPr>
              <a:t>clawback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  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calculation in retail prices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, 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VAT issues etc.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)</a:t>
            </a:r>
            <a:endParaRPr sz="22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03438" y="7032850"/>
            <a:ext cx="12763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dirty="0">
                <a:solidFill>
                  <a:srgbClr val="A6A6A6"/>
                </a:solidFill>
                <a:latin typeface="Arial"/>
                <a:cs typeface="Arial"/>
              </a:rPr>
              <a:t>29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93171" y="6714818"/>
            <a:ext cx="1812194" cy="468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155700" y="938822"/>
            <a:ext cx="8839199" cy="5360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400" spc="-5" dirty="0"/>
              <a:t>Section </a:t>
            </a:r>
            <a:r>
              <a:rPr lang="el-GR" sz="3400" spc="-5" dirty="0"/>
              <a:t>Β. </a:t>
            </a:r>
            <a:r>
              <a:rPr lang="en-US" sz="3400" spc="-5" dirty="0"/>
              <a:t>Structural/Long-term measures</a:t>
            </a:r>
            <a:endParaRPr sz="3400" dirty="0"/>
          </a:p>
        </p:txBody>
      </p:sp>
      <p:sp>
        <p:nvSpPr>
          <p:cNvPr id="5" name="object 5"/>
          <p:cNvSpPr txBox="1"/>
          <p:nvPr/>
        </p:nvSpPr>
        <p:spPr>
          <a:xfrm>
            <a:off x="1309027" y="1922488"/>
            <a:ext cx="8027670" cy="2845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marR="246379" indent="-457200">
              <a:lnSpc>
                <a:spcPct val="99700"/>
              </a:lnSpc>
              <a:spcBef>
                <a:spcPts val="105"/>
              </a:spcBef>
              <a:buClr>
                <a:srgbClr val="800000"/>
              </a:buClr>
              <a:buAutoNum type="arabicPeriod" startAt="10"/>
              <a:tabLst>
                <a:tab pos="469900" algn="l"/>
              </a:tabLst>
            </a:pP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Introduction of negotiations systems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. 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Separation of negotiations from the </a:t>
            </a:r>
            <a:r>
              <a:rPr lang="en-US" sz="2200" spc="-5" dirty="0" err="1" smtClean="0">
                <a:solidFill>
                  <a:srgbClr val="424242"/>
                </a:solidFill>
                <a:latin typeface="Carlito"/>
                <a:cs typeface="Carlito"/>
              </a:rPr>
              <a:t>HTA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 (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except of the entry negotiations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). 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Negotiations at a </a:t>
            </a:r>
            <a:r>
              <a:rPr sz="2200" dirty="0" smtClean="0">
                <a:solidFill>
                  <a:srgbClr val="424242"/>
                </a:solidFill>
                <a:latin typeface="Carlito"/>
                <a:cs typeface="Carlito"/>
              </a:rPr>
              <a:t>ATC5 </a:t>
            </a:r>
            <a:r>
              <a:rPr lang="en-US" sz="2200" dirty="0" smtClean="0">
                <a:solidFill>
                  <a:srgbClr val="424242"/>
                </a:solidFill>
                <a:latin typeface="Carlito"/>
                <a:cs typeface="Carlito"/>
              </a:rPr>
              <a:t>or </a:t>
            </a:r>
            <a:r>
              <a:rPr sz="2200" dirty="0" smtClean="0">
                <a:solidFill>
                  <a:srgbClr val="424242"/>
                </a:solidFill>
                <a:latin typeface="Carlito"/>
                <a:cs typeface="Carlito"/>
              </a:rPr>
              <a:t>ATC4 </a:t>
            </a:r>
            <a:r>
              <a:rPr lang="en-US" sz="2200" dirty="0" smtClean="0">
                <a:solidFill>
                  <a:srgbClr val="424242"/>
                </a:solidFill>
                <a:latin typeface="Carlito"/>
                <a:cs typeface="Carlito"/>
              </a:rPr>
              <a:t>level to the competency of monopsony</a:t>
            </a:r>
            <a:endParaRPr sz="2200" dirty="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800000"/>
              </a:buClr>
              <a:buFont typeface="Carlito"/>
              <a:buAutoNum type="arabicPeriod" startAt="10"/>
            </a:pPr>
            <a:endParaRPr sz="3000" dirty="0">
              <a:latin typeface="Carlito"/>
              <a:cs typeface="Carlito"/>
            </a:endParaRPr>
          </a:p>
          <a:p>
            <a:pPr marL="469900" marR="5080" indent="-457200">
              <a:lnSpc>
                <a:spcPct val="99800"/>
              </a:lnSpc>
              <a:spcBef>
                <a:spcPts val="5"/>
              </a:spcBef>
              <a:buClr>
                <a:srgbClr val="800000"/>
              </a:buClr>
              <a:buAutoNum type="arabicPeriod" startAt="10"/>
              <a:tabLst>
                <a:tab pos="469900" algn="l"/>
              </a:tabLst>
            </a:pP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Reinforcement of procedures within the context of the controlled entry agreements, focusing on the “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price-volume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"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  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and “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risk-sharing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“ agreements</a:t>
            </a:r>
            <a:endParaRPr sz="22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67006" y="7032850"/>
            <a:ext cx="6413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dirty="0">
                <a:solidFill>
                  <a:srgbClr val="A6A6A6"/>
                </a:solidFill>
                <a:latin typeface="Arial"/>
                <a:cs typeface="Arial"/>
              </a:rPr>
              <a:t>3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93171" y="6714818"/>
            <a:ext cx="1812194" cy="468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09027" y="296202"/>
            <a:ext cx="7886700" cy="1300356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2700" marR="5080" algn="just">
              <a:lnSpc>
                <a:spcPts val="3200"/>
              </a:lnSpc>
              <a:spcBef>
                <a:spcPts val="540"/>
              </a:spcBef>
            </a:pPr>
            <a:r>
              <a:rPr lang="en-US" sz="3000" spc="-5" dirty="0" smtClean="0"/>
              <a:t>What kind of measures can be implemented in order to manage the pharmaceutical expenditure problem?</a:t>
            </a:r>
            <a:endParaRPr sz="3000" dirty="0"/>
          </a:p>
        </p:txBody>
      </p:sp>
      <p:sp>
        <p:nvSpPr>
          <p:cNvPr id="5" name="object 5"/>
          <p:cNvSpPr txBox="1"/>
          <p:nvPr/>
        </p:nvSpPr>
        <p:spPr>
          <a:xfrm>
            <a:off x="1309027" y="1969515"/>
            <a:ext cx="8067040" cy="3975191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55600" marR="74295" indent="-342900">
              <a:lnSpc>
                <a:spcPct val="99000"/>
              </a:lnSpc>
              <a:spcBef>
                <a:spcPts val="125"/>
              </a:spcBef>
              <a:buClr>
                <a:srgbClr val="8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smtClean="0">
                <a:solidFill>
                  <a:srgbClr val="424242"/>
                </a:solidFill>
                <a:latin typeface="Carlito"/>
                <a:cs typeface="Carlito"/>
              </a:rPr>
              <a:t>Generally </a:t>
            </a:r>
            <a:r>
              <a:rPr lang="en-US" sz="2400" smtClean="0">
                <a:solidFill>
                  <a:srgbClr val="424242"/>
                </a:solidFill>
                <a:latin typeface="Carlito"/>
                <a:cs typeface="Carlito"/>
              </a:rPr>
              <a:t>speaking</a:t>
            </a:r>
            <a:r>
              <a:rPr sz="2400" spc="-5" smtClean="0">
                <a:solidFill>
                  <a:srgbClr val="424242"/>
                </a:solidFill>
                <a:latin typeface="Carlito"/>
                <a:cs typeface="Carlito"/>
              </a:rPr>
              <a:t>, </a:t>
            </a:r>
            <a:r>
              <a:rPr lang="en-US"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measures for the rationalization of pharmaceutical expenditure can </a:t>
            </a:r>
            <a:r>
              <a:rPr lang="en-US" sz="2400" spc="-5" smtClean="0">
                <a:solidFill>
                  <a:srgbClr val="424242"/>
                </a:solidFill>
                <a:latin typeface="Carlito"/>
                <a:cs typeface="Carlito"/>
              </a:rPr>
              <a:t>be </a:t>
            </a:r>
            <a:r>
              <a:rPr lang="en-US" sz="2400" spc="-5" smtClean="0">
                <a:solidFill>
                  <a:srgbClr val="424242"/>
                </a:solidFill>
                <a:latin typeface="Carlito"/>
                <a:cs typeface="Carlito"/>
              </a:rPr>
              <a:t>distinguished</a:t>
            </a:r>
            <a:r>
              <a:rPr sz="2400" spc="-5" smtClean="0">
                <a:solidFill>
                  <a:srgbClr val="424242"/>
                </a:solidFill>
                <a:latin typeface="Carlito"/>
                <a:cs typeface="Carlito"/>
              </a:rPr>
              <a:t>, </a:t>
            </a:r>
            <a:r>
              <a:rPr lang="en-US"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from </a:t>
            </a:r>
            <a:r>
              <a:rPr lang="en-US" sz="2400" spc="-5" smtClean="0">
                <a:solidFill>
                  <a:srgbClr val="424242"/>
                </a:solidFill>
                <a:latin typeface="Carlito"/>
                <a:cs typeface="Carlito"/>
              </a:rPr>
              <a:t>one </a:t>
            </a:r>
            <a:r>
              <a:rPr lang="en-US" sz="2400" spc="-5" smtClean="0">
                <a:solidFill>
                  <a:srgbClr val="424242"/>
                </a:solidFill>
                <a:latin typeface="Carlito"/>
                <a:cs typeface="Carlito"/>
              </a:rPr>
              <a:t>extent</a:t>
            </a:r>
            <a:r>
              <a:rPr sz="2400" spc="-5" smtClean="0">
                <a:solidFill>
                  <a:srgbClr val="424242"/>
                </a:solidFill>
                <a:latin typeface="Carlito"/>
                <a:cs typeface="Carlito"/>
              </a:rPr>
              <a:t>, </a:t>
            </a:r>
            <a:r>
              <a:rPr lang="en-US"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to measures</a:t>
            </a:r>
            <a:r>
              <a:rPr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:</a:t>
            </a:r>
            <a:endParaRPr sz="2400" dirty="0">
              <a:latin typeface="Carlito"/>
              <a:cs typeface="Carlito"/>
            </a:endParaRPr>
          </a:p>
          <a:p>
            <a:pPr marL="749300" marR="5080" lvl="1" indent="-279400">
              <a:lnSpc>
                <a:spcPct val="100099"/>
              </a:lnSpc>
              <a:spcBef>
                <a:spcPts val="550"/>
              </a:spcBef>
              <a:buClr>
                <a:srgbClr val="800000"/>
              </a:buClr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lang="en-US" sz="2200" b="1" dirty="0" smtClean="0">
                <a:solidFill>
                  <a:srgbClr val="424242"/>
                </a:solidFill>
                <a:latin typeface="Carlito"/>
                <a:cs typeface="Carlito"/>
              </a:rPr>
              <a:t>“From the top to the </a:t>
            </a:r>
            <a:r>
              <a:rPr lang="en-US" sz="2200" b="1" smtClean="0">
                <a:solidFill>
                  <a:srgbClr val="424242"/>
                </a:solidFill>
                <a:latin typeface="Carlito"/>
                <a:cs typeface="Carlito"/>
              </a:rPr>
              <a:t>bottom</a:t>
            </a:r>
            <a:r>
              <a:rPr lang="en-US" sz="2200" b="1" smtClean="0">
                <a:solidFill>
                  <a:srgbClr val="424242"/>
                </a:solidFill>
                <a:latin typeface="Carlito"/>
                <a:cs typeface="Carlito"/>
              </a:rPr>
              <a:t>”</a:t>
            </a:r>
            <a:r>
              <a:rPr sz="2200" spc="-5" smtClean="0">
                <a:solidFill>
                  <a:srgbClr val="545454"/>
                </a:solidFill>
                <a:latin typeface="Carlito"/>
                <a:cs typeface="Carlito"/>
              </a:rPr>
              <a:t>, </a:t>
            </a:r>
            <a:r>
              <a:rPr lang="en-US" sz="2200" spc="-5" dirty="0" smtClean="0">
                <a:solidFill>
                  <a:srgbClr val="545454"/>
                </a:solidFill>
                <a:latin typeface="Carlito"/>
                <a:cs typeface="Carlito"/>
              </a:rPr>
              <a:t>i.e. measures aiming at defining the expenditure at a macroeconomic (overall) level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. 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Characteristic examples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: 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fixing of the </a:t>
            </a:r>
            <a:r>
              <a:rPr lang="en-US" sz="2200" spc="-5" smtClean="0">
                <a:solidFill>
                  <a:srgbClr val="424242"/>
                </a:solidFill>
                <a:latin typeface="Carlito"/>
                <a:cs typeface="Carlito"/>
              </a:rPr>
              <a:t>budget </a:t>
            </a:r>
            <a:r>
              <a:rPr lang="en-US" sz="2200" spc="-5" smtClean="0">
                <a:solidFill>
                  <a:srgbClr val="424242"/>
                </a:solidFill>
                <a:latin typeface="Carlito"/>
                <a:cs typeface="Carlito"/>
              </a:rPr>
              <a:t>level</a:t>
            </a:r>
            <a:r>
              <a:rPr sz="2200" spc="-5" smtClean="0">
                <a:solidFill>
                  <a:srgbClr val="424242"/>
                </a:solidFill>
                <a:latin typeface="Carlito"/>
                <a:cs typeface="Carlito"/>
              </a:rPr>
              <a:t>, clawbacks, 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injections to the </a:t>
            </a:r>
            <a:r>
              <a:rPr sz="2200" dirty="0" smtClean="0">
                <a:solidFill>
                  <a:srgbClr val="424242"/>
                </a:solidFill>
                <a:latin typeface="Carlito"/>
                <a:cs typeface="Carlito"/>
              </a:rPr>
              <a:t>budget</a:t>
            </a:r>
            <a:r>
              <a:rPr sz="2200" spc="-35" dirty="0" smtClean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lang="en-US" sz="2200" spc="-35" dirty="0" smtClean="0">
                <a:solidFill>
                  <a:srgbClr val="424242"/>
                </a:solidFill>
                <a:latin typeface="Carlito"/>
                <a:cs typeface="Carlito"/>
              </a:rPr>
              <a:t>etc.</a:t>
            </a:r>
          </a:p>
          <a:p>
            <a:pPr marL="749300" marR="5080" lvl="1" indent="-279400">
              <a:lnSpc>
                <a:spcPct val="100099"/>
              </a:lnSpc>
              <a:spcBef>
                <a:spcPts val="550"/>
              </a:spcBef>
              <a:buClr>
                <a:srgbClr val="800000"/>
              </a:buClr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lang="en-US" sz="2200" b="1" dirty="0" smtClean="0">
                <a:solidFill>
                  <a:srgbClr val="424242"/>
                </a:solidFill>
                <a:latin typeface="Carlito"/>
                <a:cs typeface="Carlito"/>
              </a:rPr>
              <a:t>“From the bottom to the </a:t>
            </a:r>
            <a:r>
              <a:rPr lang="en-US" sz="2200" b="1" smtClean="0">
                <a:solidFill>
                  <a:srgbClr val="424242"/>
                </a:solidFill>
                <a:latin typeface="Carlito"/>
                <a:cs typeface="Carlito"/>
              </a:rPr>
              <a:t>top</a:t>
            </a:r>
            <a:r>
              <a:rPr lang="en-US" sz="2200" b="1" smtClean="0">
                <a:solidFill>
                  <a:srgbClr val="424242"/>
                </a:solidFill>
                <a:latin typeface="Carlito"/>
                <a:cs typeface="Carlito"/>
              </a:rPr>
              <a:t>”</a:t>
            </a:r>
            <a:r>
              <a:rPr sz="2200" b="1" smtClean="0">
                <a:solidFill>
                  <a:srgbClr val="424242"/>
                </a:solidFill>
                <a:latin typeface="Carlito"/>
                <a:cs typeface="Carlito"/>
              </a:rPr>
              <a:t>, 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i.e. measures aiming at affecting </a:t>
            </a:r>
            <a:r>
              <a:rPr lang="en-US" sz="2200" spc="-5" smtClean="0">
                <a:solidFill>
                  <a:srgbClr val="424242"/>
                </a:solidFill>
                <a:latin typeface="Carlito"/>
                <a:cs typeface="Carlito"/>
              </a:rPr>
              <a:t>daily </a:t>
            </a:r>
            <a:r>
              <a:rPr lang="en-US" sz="2200" spc="-5" smtClean="0">
                <a:solidFill>
                  <a:srgbClr val="424242"/>
                </a:solidFill>
                <a:latin typeface="Carlito"/>
                <a:cs typeface="Carlito"/>
              </a:rPr>
              <a:t>interactions</a:t>
            </a:r>
            <a:r>
              <a:rPr sz="2200" spc="-5" smtClean="0">
                <a:solidFill>
                  <a:srgbClr val="424242"/>
                </a:solidFill>
                <a:latin typeface="Carlito"/>
                <a:cs typeface="Carlito"/>
              </a:rPr>
              <a:t>, 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which in the aggregate shape the expenditure 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(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measures at microeconomic level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). 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Characteristic examples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: 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prescription protocols.</a:t>
            </a:r>
            <a:endParaRPr sz="22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67006" y="7032850"/>
            <a:ext cx="6413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dirty="0">
                <a:solidFill>
                  <a:srgbClr val="A6A6A6"/>
                </a:solidFill>
                <a:latin typeface="Arial"/>
                <a:cs typeface="Arial"/>
              </a:rPr>
              <a:t>4</a:t>
            </a:r>
            <a:endParaRPr sz="900" dirty="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204883" y="4260735"/>
            <a:ext cx="8700770" cy="2923540"/>
            <a:chOff x="1204883" y="4260735"/>
            <a:chExt cx="8700770" cy="2923540"/>
          </a:xfrm>
        </p:grpSpPr>
        <p:sp>
          <p:nvSpPr>
            <p:cNvPr id="4" name="object 4"/>
            <p:cNvSpPr/>
            <p:nvPr/>
          </p:nvSpPr>
          <p:spPr>
            <a:xfrm>
              <a:off x="8093170" y="6714818"/>
              <a:ext cx="1812194" cy="4688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1204883" y="4260735"/>
              <a:ext cx="8001000" cy="258703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309027" y="1969515"/>
            <a:ext cx="7743825" cy="2234714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355600" marR="103505" indent="-342900">
              <a:lnSpc>
                <a:spcPts val="2800"/>
              </a:lnSpc>
              <a:spcBef>
                <a:spcPts val="260"/>
              </a:spcBef>
              <a:buClr>
                <a:srgbClr val="800000"/>
              </a:buClr>
              <a:buFont typeface="Arial"/>
              <a:buChar char="•"/>
              <a:tabLst>
                <a:tab pos="354965" algn="l"/>
                <a:tab pos="355600" algn="l"/>
                <a:tab pos="5143500" algn="l"/>
              </a:tabLst>
            </a:pPr>
            <a:r>
              <a:rPr lang="en-US" sz="2400" b="1" dirty="0" smtClean="0">
                <a:solidFill>
                  <a:srgbClr val="424242"/>
                </a:solidFill>
                <a:latin typeface="Carlito"/>
                <a:cs typeface="Carlito"/>
              </a:rPr>
              <a:t>“From the top to the bottom” </a:t>
            </a:r>
            <a:r>
              <a:rPr lang="en-US" sz="2400" dirty="0" smtClean="0">
                <a:solidFill>
                  <a:srgbClr val="424242"/>
                </a:solidFill>
                <a:latin typeface="Carlito"/>
                <a:cs typeface="Carlito"/>
              </a:rPr>
              <a:t>measures and their effect on the expenditure</a:t>
            </a:r>
            <a:r>
              <a:rPr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:</a:t>
            </a:r>
            <a:endParaRPr sz="2400" dirty="0">
              <a:latin typeface="Carlito"/>
              <a:cs typeface="Carlito"/>
            </a:endParaRPr>
          </a:p>
          <a:p>
            <a:pPr marL="749300" marR="5080" lvl="1" indent="-279400">
              <a:lnSpc>
                <a:spcPct val="101200"/>
              </a:lnSpc>
              <a:spcBef>
                <a:spcPts val="434"/>
              </a:spcBef>
              <a:buClr>
                <a:srgbClr val="800000"/>
              </a:buClr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lang="en-US" sz="2200" dirty="0" smtClean="0">
                <a:solidFill>
                  <a:srgbClr val="424242"/>
                </a:solidFill>
                <a:latin typeface="Carlito"/>
                <a:cs typeface="Carlito"/>
              </a:rPr>
              <a:t>They are usually “fire- suppression</a:t>
            </a:r>
            <a:r>
              <a:rPr lang="en-US" sz="2200" smtClean="0">
                <a:solidFill>
                  <a:srgbClr val="424242"/>
                </a:solidFill>
                <a:latin typeface="Carlito"/>
                <a:cs typeface="Carlito"/>
              </a:rPr>
              <a:t>”</a:t>
            </a:r>
            <a:r>
              <a:rPr sz="2200" spc="-5" smtClean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lang="en-US" sz="2200" spc="-5" smtClean="0">
                <a:solidFill>
                  <a:srgbClr val="424242"/>
                </a:solidFill>
                <a:latin typeface="Carlito"/>
                <a:cs typeface="Carlito"/>
              </a:rPr>
              <a:t>measures</a:t>
            </a:r>
            <a:r>
              <a:rPr sz="2200" spc="-5" smtClean="0">
                <a:solidFill>
                  <a:srgbClr val="424242"/>
                </a:solidFill>
                <a:latin typeface="Carlito"/>
                <a:cs typeface="Carlito"/>
              </a:rPr>
              <a:t>, </a:t>
            </a:r>
            <a:r>
              <a:rPr lang="en-US" sz="2200" dirty="0" smtClean="0">
                <a:solidFill>
                  <a:srgbClr val="424242"/>
                </a:solidFill>
                <a:latin typeface="Carlito"/>
                <a:cs typeface="Carlito"/>
              </a:rPr>
              <a:t>with a direct impact</a:t>
            </a:r>
            <a:endParaRPr sz="2200" dirty="0">
              <a:latin typeface="Carlito"/>
              <a:cs typeface="Carlito"/>
            </a:endParaRPr>
          </a:p>
          <a:p>
            <a:pPr marL="749300" marR="22860" lvl="1" indent="-279400">
              <a:lnSpc>
                <a:spcPct val="101200"/>
              </a:lnSpc>
              <a:spcBef>
                <a:spcPts val="455"/>
              </a:spcBef>
              <a:buClr>
                <a:srgbClr val="800000"/>
              </a:buClr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lang="en-US" sz="2200" dirty="0" smtClean="0">
                <a:solidFill>
                  <a:srgbClr val="424242"/>
                </a:solidFill>
                <a:latin typeface="Carlito"/>
                <a:cs typeface="Carlito"/>
              </a:rPr>
              <a:t>Their </a:t>
            </a:r>
            <a:r>
              <a:rPr lang="en-US" sz="2200" smtClean="0">
                <a:solidFill>
                  <a:srgbClr val="424242"/>
                </a:solidFill>
                <a:latin typeface="Carlito"/>
                <a:cs typeface="Carlito"/>
              </a:rPr>
              <a:t>nature </a:t>
            </a:r>
            <a:r>
              <a:rPr lang="en-US" sz="2200" smtClean="0">
                <a:solidFill>
                  <a:srgbClr val="424242"/>
                </a:solidFill>
                <a:latin typeface="Carlito"/>
                <a:cs typeface="Carlito"/>
              </a:rPr>
              <a:t>however</a:t>
            </a:r>
            <a:r>
              <a:rPr sz="2200" spc="-5" smtClean="0">
                <a:solidFill>
                  <a:srgbClr val="424242"/>
                </a:solidFill>
                <a:latin typeface="Carlito"/>
                <a:cs typeface="Carlito"/>
              </a:rPr>
              <a:t>, 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renders them measures of temporary efficiency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. 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A characteristic example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:</a:t>
            </a:r>
            <a:r>
              <a:rPr lang="en-US" sz="2200" spc="100" dirty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sz="2200" spc="-5" dirty="0" err="1" smtClean="0">
                <a:solidFill>
                  <a:srgbClr val="424242"/>
                </a:solidFill>
                <a:latin typeface="Carlito"/>
                <a:cs typeface="Carlito"/>
              </a:rPr>
              <a:t>clawback</a:t>
            </a:r>
            <a:endParaRPr sz="22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94724" y="6897323"/>
            <a:ext cx="1789776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Source</a:t>
            </a:r>
            <a:r>
              <a:rPr sz="1600" spc="-5" dirty="0" smtClean="0">
                <a:solidFill>
                  <a:srgbClr val="424242"/>
                </a:solidFill>
                <a:latin typeface="Carlito"/>
                <a:cs typeface="Carlito"/>
              </a:rPr>
              <a:t>: </a:t>
            </a:r>
            <a:r>
              <a:rPr sz="1600" spc="-5" dirty="0">
                <a:solidFill>
                  <a:srgbClr val="424242"/>
                </a:solidFill>
                <a:latin typeface="Carlito"/>
                <a:cs typeface="Carlito"/>
              </a:rPr>
              <a:t>ΙΟΒΕ</a:t>
            </a:r>
            <a:r>
              <a:rPr sz="1600" spc="-50" dirty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sz="1600" spc="-5" dirty="0">
                <a:solidFill>
                  <a:srgbClr val="424242"/>
                </a:solidFill>
                <a:latin typeface="Carlito"/>
                <a:cs typeface="Carlito"/>
              </a:rPr>
              <a:t>2020</a:t>
            </a:r>
            <a:endParaRPr sz="1600" dirty="0">
              <a:latin typeface="Carlito"/>
              <a:cs typeface="Carlito"/>
            </a:endParaRPr>
          </a:p>
        </p:txBody>
      </p:sp>
      <p:sp>
        <p:nvSpPr>
          <p:cNvPr id="9" name="object 4"/>
          <p:cNvSpPr txBox="1">
            <a:spLocks/>
          </p:cNvSpPr>
          <p:nvPr/>
        </p:nvSpPr>
        <p:spPr>
          <a:xfrm>
            <a:off x="1309027" y="296202"/>
            <a:ext cx="7886700" cy="1300356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>
            <a:lvl1pPr>
              <a:defRPr sz="2800" b="1" i="0">
                <a:solidFill>
                  <a:srgbClr val="800000"/>
                </a:solidFill>
                <a:latin typeface="Carlito"/>
                <a:ea typeface="+mj-ea"/>
                <a:cs typeface="Carlito"/>
              </a:defRPr>
            </a:lvl1pPr>
          </a:lstStyle>
          <a:p>
            <a:pPr marL="12700" marR="5080" algn="just">
              <a:lnSpc>
                <a:spcPts val="3200"/>
              </a:lnSpc>
              <a:spcBef>
                <a:spcPts val="540"/>
              </a:spcBef>
            </a:pPr>
            <a:r>
              <a:rPr lang="en-US" sz="3000" spc="-5" dirty="0"/>
              <a:t>“From the top to the bottom” measures or the rationalization of the market: advantages and restrictions</a:t>
            </a:r>
            <a:endParaRPr lang="en-US" sz="3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67006" y="7032850"/>
            <a:ext cx="6413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dirty="0">
                <a:solidFill>
                  <a:srgbClr val="A6A6A6"/>
                </a:solidFill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93171" y="6714818"/>
            <a:ext cx="1812194" cy="468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 anchor="t">
            <a:normAutofit/>
          </a:bodyPr>
          <a:lstStyle/>
          <a:p>
            <a:pPr marL="12700" marR="5080">
              <a:lnSpc>
                <a:spcPts val="3400"/>
              </a:lnSpc>
            </a:pPr>
            <a:r>
              <a:rPr lang="en-US" sz="3200" spc="-5" dirty="0" smtClean="0"/>
              <a:t>Second characteristic case</a:t>
            </a:r>
            <a:r>
              <a:rPr sz="3200" spc="-5" dirty="0" smtClean="0"/>
              <a:t>: </a:t>
            </a:r>
            <a:r>
              <a:rPr lang="en-US" sz="3200" spc="-5" dirty="0" smtClean="0"/>
              <a:t>Closed budget and shift of expenditure</a:t>
            </a:r>
            <a:endParaRPr sz="3200" dirty="0"/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951390"/>
              </p:ext>
            </p:extLst>
          </p:nvPr>
        </p:nvGraphicFramePr>
        <p:xfrm>
          <a:off x="774699" y="1720850"/>
          <a:ext cx="9144001" cy="50819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46970"/>
                <a:gridCol w="1608308"/>
                <a:gridCol w="1688723"/>
              </a:tblGrid>
              <a:tr h="300748">
                <a:tc gridSpan="3"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lang="en-US" sz="1800" b="1" spc="-5" dirty="0" smtClean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Off-hospital sales of medicinal</a:t>
                      </a:r>
                      <a:r>
                        <a:rPr lang="en-US" sz="1800" b="1" spc="-5" baseline="0" dirty="0" smtClean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products in Greece</a:t>
                      </a:r>
                      <a:r>
                        <a:rPr sz="1800" b="1" spc="-5" dirty="0" smtClean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:</a:t>
                      </a:r>
                      <a:r>
                        <a:rPr sz="1800" b="1" spc="25" dirty="0" smtClean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2009-2018</a:t>
                      </a:r>
                      <a:endParaRPr sz="1800" dirty="0">
                        <a:latin typeface="Carlito"/>
                        <a:cs typeface="Carlito"/>
                      </a:endParaRPr>
                    </a:p>
                  </a:txBody>
                  <a:tcPr marL="0" marR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6095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999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  <a:tc>
                  <a:txBody>
                    <a:bodyPr/>
                    <a:lstStyle/>
                    <a:p>
                      <a:pPr marR="55880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sz="1400" b="1" spc="-5" dirty="0">
                          <a:latin typeface="Carlito"/>
                          <a:cs typeface="Carlito"/>
                        </a:rPr>
                        <a:t>2009</a:t>
                      </a:r>
                      <a:endParaRPr sz="1400">
                        <a:latin typeface="Carlito"/>
                        <a:cs typeface="Carlito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sz="1400" b="1" spc="-5" dirty="0">
                          <a:latin typeface="Carlito"/>
                          <a:cs typeface="Carlito"/>
                        </a:rPr>
                        <a:t>2018</a:t>
                      </a:r>
                      <a:endParaRPr sz="1400">
                        <a:latin typeface="Carlito"/>
                        <a:cs typeface="Carlito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3975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</a:tr>
              <a:tr h="299952">
                <a:tc>
                  <a:txBody>
                    <a:bodyPr/>
                    <a:lstStyle/>
                    <a:p>
                      <a:pPr marR="55244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lang="en-US" sz="1400" b="1" spc="-5" dirty="0" smtClean="0">
                          <a:latin typeface="Carlito"/>
                          <a:cs typeface="Carlito"/>
                        </a:rPr>
                        <a:t>Total sales</a:t>
                      </a:r>
                      <a:r>
                        <a:rPr sz="1400" b="1" spc="-5" dirty="0" smtClean="0">
                          <a:latin typeface="Carlito"/>
                          <a:cs typeface="Carlito"/>
                        </a:rPr>
                        <a:t>: </a:t>
                      </a:r>
                      <a:r>
                        <a:rPr lang="en-US" sz="1400" b="1" spc="-5" dirty="0" smtClean="0">
                          <a:latin typeface="Carlito"/>
                          <a:cs typeface="Carlito"/>
                        </a:rPr>
                        <a:t>values in </a:t>
                      </a:r>
                      <a:r>
                        <a:rPr sz="1400" b="1" spc="-5" dirty="0" smtClean="0">
                          <a:latin typeface="Carlito"/>
                          <a:cs typeface="Carlito"/>
                        </a:rPr>
                        <a:t>(</a:t>
                      </a:r>
                      <a:r>
                        <a:rPr lang="en-US" sz="1400" b="1" spc="-5" dirty="0" smtClean="0">
                          <a:latin typeface="Carlito"/>
                          <a:cs typeface="Carlito"/>
                        </a:rPr>
                        <a:t>Euro</a:t>
                      </a:r>
                      <a:r>
                        <a:rPr sz="1400" b="1" spc="-5" dirty="0" smtClean="0">
                          <a:latin typeface="Carlito"/>
                          <a:cs typeface="Carlito"/>
                        </a:rPr>
                        <a:t>)</a:t>
                      </a:r>
                      <a:endParaRPr sz="1400" dirty="0">
                        <a:latin typeface="Carlito"/>
                        <a:cs typeface="Carlito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sz="1400" dirty="0">
                          <a:latin typeface="Carlito"/>
                          <a:cs typeface="Carlito"/>
                        </a:rPr>
                        <a:t>6.770.606.968</a:t>
                      </a:r>
                      <a:endParaRPr sz="1400">
                        <a:latin typeface="Carlito"/>
                        <a:cs typeface="Carlito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sz="1400" dirty="0">
                          <a:latin typeface="Carlito"/>
                          <a:cs typeface="Carlito"/>
                        </a:rPr>
                        <a:t>4.114.314.394</a:t>
                      </a:r>
                      <a:endParaRPr sz="1400">
                        <a:latin typeface="Carlito"/>
                        <a:cs typeface="Carlito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  <a:tr h="299952">
                <a:tc>
                  <a:txBody>
                    <a:bodyPr/>
                    <a:lstStyle/>
                    <a:p>
                      <a:pPr marR="55244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lang="en-US" sz="1400" b="1" spc="-5" dirty="0" smtClean="0">
                          <a:latin typeface="Carlito"/>
                          <a:cs typeface="Carlito"/>
                        </a:rPr>
                        <a:t>Total sales</a:t>
                      </a:r>
                      <a:r>
                        <a:rPr sz="1400" b="1" spc="-5" dirty="0" smtClean="0">
                          <a:latin typeface="Carlito"/>
                          <a:cs typeface="Carlito"/>
                        </a:rPr>
                        <a:t>:</a:t>
                      </a:r>
                      <a:r>
                        <a:rPr sz="1400" b="1" spc="-10" dirty="0" smtClean="0">
                          <a:latin typeface="Carlito"/>
                          <a:cs typeface="Carlito"/>
                        </a:rPr>
                        <a:t> </a:t>
                      </a:r>
                      <a:r>
                        <a:rPr lang="en-US" sz="1400" b="1" spc="-5" dirty="0" smtClean="0">
                          <a:latin typeface="Carlito"/>
                          <a:cs typeface="Carlito"/>
                        </a:rPr>
                        <a:t>packages</a:t>
                      </a:r>
                      <a:endParaRPr sz="1400" dirty="0">
                        <a:latin typeface="Carlito"/>
                        <a:cs typeface="Carlito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sz="1400" dirty="0">
                          <a:latin typeface="Carlito"/>
                          <a:cs typeface="Carlito"/>
                        </a:rPr>
                        <a:t>465.752.093</a:t>
                      </a:r>
                      <a:endParaRPr sz="1400">
                        <a:latin typeface="Carlito"/>
                        <a:cs typeface="Carlito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sz="1400" dirty="0">
                          <a:latin typeface="Carlito"/>
                          <a:cs typeface="Carlito"/>
                        </a:rPr>
                        <a:t>470.874.752</a:t>
                      </a:r>
                      <a:endParaRPr sz="1400">
                        <a:latin typeface="Carlito"/>
                        <a:cs typeface="Carlito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</a:tr>
              <a:tr h="299952">
                <a:tc>
                  <a:txBody>
                    <a:bodyPr/>
                    <a:lstStyle/>
                    <a:p>
                      <a:pPr marR="55244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lang="en-US" sz="1400" b="1" spc="-5" dirty="0" smtClean="0">
                          <a:latin typeface="Carlito"/>
                          <a:cs typeface="Carlito"/>
                        </a:rPr>
                        <a:t>Parallel exports</a:t>
                      </a:r>
                      <a:r>
                        <a:rPr sz="1400" b="1" spc="-5" dirty="0" smtClean="0">
                          <a:latin typeface="Carlito"/>
                          <a:cs typeface="Carlito"/>
                        </a:rPr>
                        <a:t>:</a:t>
                      </a:r>
                      <a:r>
                        <a:rPr sz="1400" b="1" spc="-10" dirty="0" smtClean="0">
                          <a:latin typeface="Carlito"/>
                          <a:cs typeface="Carlito"/>
                        </a:rPr>
                        <a:t> </a:t>
                      </a:r>
                      <a:r>
                        <a:rPr lang="en-US" sz="1400" b="1" spc="-5" dirty="0" smtClean="0">
                          <a:latin typeface="Carlito"/>
                          <a:cs typeface="Carlito"/>
                        </a:rPr>
                        <a:t>values</a:t>
                      </a:r>
                      <a:endParaRPr sz="1400" dirty="0">
                        <a:latin typeface="Carlito"/>
                        <a:cs typeface="Carlito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sz="1400" dirty="0">
                          <a:solidFill>
                            <a:srgbClr val="303030"/>
                          </a:solidFill>
                          <a:latin typeface="Carlito"/>
                          <a:cs typeface="Carlito"/>
                        </a:rPr>
                        <a:t>649.656.941</a:t>
                      </a:r>
                      <a:endParaRPr sz="1400">
                        <a:latin typeface="Carlito"/>
                        <a:cs typeface="Carlito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sz="1400" dirty="0">
                          <a:latin typeface="Carlito"/>
                          <a:cs typeface="Carlito"/>
                        </a:rPr>
                        <a:t>362.614.492</a:t>
                      </a:r>
                      <a:endParaRPr sz="1400">
                        <a:latin typeface="Carlito"/>
                        <a:cs typeface="Carlito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  <a:tr h="4358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R="55244" algn="r">
                        <a:lnSpc>
                          <a:spcPts val="1820"/>
                        </a:lnSpc>
                      </a:pPr>
                      <a:r>
                        <a:rPr lang="en-US" sz="1400" b="1" spc="-5" dirty="0" smtClean="0">
                          <a:latin typeface="Carlito"/>
                          <a:cs typeface="Carlito"/>
                        </a:rPr>
                        <a:t>Parallel Exports</a:t>
                      </a:r>
                      <a:r>
                        <a:rPr sz="1400" b="1" spc="-5" dirty="0" smtClean="0">
                          <a:latin typeface="Carlito"/>
                          <a:cs typeface="Carlito"/>
                        </a:rPr>
                        <a:t> (</a:t>
                      </a:r>
                      <a:r>
                        <a:rPr lang="en-US" sz="1400" b="1" spc="-5" dirty="0" smtClean="0">
                          <a:latin typeface="Carlito"/>
                          <a:cs typeface="Carlito"/>
                        </a:rPr>
                        <a:t>PE</a:t>
                      </a:r>
                      <a:r>
                        <a:rPr sz="1400" b="1" spc="-5" dirty="0" smtClean="0">
                          <a:latin typeface="Carlito"/>
                          <a:cs typeface="Carlito"/>
                        </a:rPr>
                        <a:t>):</a:t>
                      </a:r>
                      <a:r>
                        <a:rPr sz="1400" b="1" spc="10" dirty="0" smtClean="0">
                          <a:latin typeface="Carlito"/>
                          <a:cs typeface="Carlito"/>
                        </a:rPr>
                        <a:t> </a:t>
                      </a:r>
                      <a:r>
                        <a:rPr lang="en-US" sz="1400" b="1" spc="-5" dirty="0" smtClean="0">
                          <a:latin typeface="Carlito"/>
                          <a:cs typeface="Carlito"/>
                        </a:rPr>
                        <a:t>packages</a:t>
                      </a:r>
                      <a:endParaRPr sz="1400" dirty="0">
                        <a:latin typeface="Carlito"/>
                        <a:cs typeface="Carlito"/>
                      </a:endParaRPr>
                    </a:p>
                  </a:txBody>
                  <a:tcPr marL="0" marR="0" marT="25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R="54610" algn="r">
                        <a:lnSpc>
                          <a:spcPts val="1820"/>
                        </a:lnSpc>
                      </a:pPr>
                      <a:r>
                        <a:rPr sz="1400" dirty="0">
                          <a:solidFill>
                            <a:srgbClr val="303030"/>
                          </a:solidFill>
                          <a:latin typeface="Carlito"/>
                          <a:cs typeface="Carlito"/>
                        </a:rPr>
                        <a:t>22.043.007</a:t>
                      </a:r>
                      <a:endParaRPr sz="1400">
                        <a:latin typeface="Carlito"/>
                        <a:cs typeface="Carlito"/>
                      </a:endParaRPr>
                    </a:p>
                  </a:txBody>
                  <a:tcPr marL="0" marR="0" marT="254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R="54610" algn="r">
                        <a:lnSpc>
                          <a:spcPts val="1839"/>
                        </a:lnSpc>
                      </a:pPr>
                      <a:r>
                        <a:rPr sz="1400" spc="-5" dirty="0">
                          <a:latin typeface="Carlito"/>
                          <a:cs typeface="Carlito"/>
                        </a:rPr>
                        <a:t>19</a:t>
                      </a:r>
                      <a:r>
                        <a:rPr sz="1400" dirty="0">
                          <a:latin typeface="Carlito"/>
                          <a:cs typeface="Carlito"/>
                        </a:rPr>
                        <a:t>.</a:t>
                      </a:r>
                      <a:r>
                        <a:rPr sz="1400" spc="-5" dirty="0">
                          <a:latin typeface="Carlito"/>
                          <a:cs typeface="Carlito"/>
                        </a:rPr>
                        <a:t>062</a:t>
                      </a:r>
                      <a:r>
                        <a:rPr sz="1400" dirty="0">
                          <a:latin typeface="Carlito"/>
                          <a:cs typeface="Carlito"/>
                        </a:rPr>
                        <a:t>.426</a:t>
                      </a:r>
                      <a:endParaRPr sz="14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</a:tr>
              <a:tr h="299952">
                <a:tc>
                  <a:txBody>
                    <a:bodyPr/>
                    <a:lstStyle/>
                    <a:p>
                      <a:pPr marR="55244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lang="en-US" sz="1400" b="1" spc="-5" dirty="0" smtClean="0">
                          <a:latin typeface="Carlito"/>
                          <a:cs typeface="Carlito"/>
                        </a:rPr>
                        <a:t>Actual sales </a:t>
                      </a:r>
                      <a:r>
                        <a:rPr sz="1400" b="1" spc="-5" dirty="0" smtClean="0">
                          <a:latin typeface="Carlito"/>
                          <a:cs typeface="Carlito"/>
                        </a:rPr>
                        <a:t>(</a:t>
                      </a:r>
                      <a:r>
                        <a:rPr lang="en-US" sz="1400" b="1" spc="-5" dirty="0" smtClean="0">
                          <a:latin typeface="Carlito"/>
                          <a:cs typeface="Carlito"/>
                        </a:rPr>
                        <a:t>excluding</a:t>
                      </a:r>
                      <a:r>
                        <a:rPr lang="en-US" sz="1400" b="1" spc="-5" baseline="0" dirty="0" smtClean="0">
                          <a:latin typeface="Carlito"/>
                          <a:cs typeface="Carlito"/>
                        </a:rPr>
                        <a:t> PE</a:t>
                      </a:r>
                      <a:r>
                        <a:rPr sz="1400" b="1" spc="-5" dirty="0" smtClean="0">
                          <a:latin typeface="Carlito"/>
                          <a:cs typeface="Carlito"/>
                        </a:rPr>
                        <a:t>):</a:t>
                      </a:r>
                      <a:r>
                        <a:rPr sz="1400" b="1" spc="60" dirty="0" smtClean="0">
                          <a:latin typeface="Carlito"/>
                          <a:cs typeface="Carlito"/>
                        </a:rPr>
                        <a:t> </a:t>
                      </a:r>
                      <a:r>
                        <a:rPr lang="en-US" sz="1400" b="1" spc="-5" dirty="0" smtClean="0">
                          <a:latin typeface="Carlito"/>
                          <a:cs typeface="Carlito"/>
                        </a:rPr>
                        <a:t>packages</a:t>
                      </a:r>
                      <a:endParaRPr sz="1400" dirty="0">
                        <a:latin typeface="Carlito"/>
                        <a:cs typeface="Carlito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sz="1400" dirty="0">
                          <a:latin typeface="Carlito"/>
                          <a:cs typeface="Carlito"/>
                        </a:rPr>
                        <a:t>443.709.086</a:t>
                      </a:r>
                      <a:endParaRPr sz="1400">
                        <a:latin typeface="Carlito"/>
                        <a:cs typeface="Carlito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sz="1400" dirty="0">
                          <a:latin typeface="Carlito"/>
                          <a:cs typeface="Carlito"/>
                        </a:rPr>
                        <a:t>451.812.326</a:t>
                      </a:r>
                      <a:endParaRPr sz="1400">
                        <a:latin typeface="Carlito"/>
                        <a:cs typeface="Carlito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  <a:tr h="299952">
                <a:tc>
                  <a:txBody>
                    <a:bodyPr/>
                    <a:lstStyle/>
                    <a:p>
                      <a:pPr marR="55244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lang="en-US" sz="1400" b="1" spc="-5" dirty="0" smtClean="0">
                          <a:latin typeface="Carlito"/>
                          <a:cs typeface="Carlito"/>
                        </a:rPr>
                        <a:t>Actual sales (excluding</a:t>
                      </a:r>
                      <a:r>
                        <a:rPr lang="en-US" sz="1400" b="1" spc="-5" baseline="0" dirty="0" smtClean="0">
                          <a:latin typeface="Carlito"/>
                          <a:cs typeface="Carlito"/>
                        </a:rPr>
                        <a:t> PE</a:t>
                      </a:r>
                      <a:r>
                        <a:rPr lang="en-US" sz="1400" b="1" spc="-5" dirty="0" smtClean="0">
                          <a:latin typeface="Carlito"/>
                          <a:cs typeface="Carlito"/>
                        </a:rPr>
                        <a:t>): values</a:t>
                      </a:r>
                      <a:endParaRPr sz="1400" dirty="0">
                        <a:latin typeface="Carlito"/>
                        <a:cs typeface="Carlito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sz="1400" dirty="0">
                          <a:latin typeface="Carlito"/>
                          <a:cs typeface="Carlito"/>
                        </a:rPr>
                        <a:t>6.120.950.027</a:t>
                      </a:r>
                      <a:endParaRPr sz="1400">
                        <a:latin typeface="Carlito"/>
                        <a:cs typeface="Carlito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sz="1400" dirty="0">
                          <a:latin typeface="Carlito"/>
                          <a:cs typeface="Carlito"/>
                        </a:rPr>
                        <a:t>3.751.699.902</a:t>
                      </a:r>
                      <a:endParaRPr sz="1400">
                        <a:latin typeface="Carlito"/>
                        <a:cs typeface="Carlito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</a:tr>
              <a:tr h="299952">
                <a:tc>
                  <a:txBody>
                    <a:bodyPr/>
                    <a:lstStyle/>
                    <a:p>
                      <a:pPr marR="55244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lang="en-US" sz="1400" b="1" spc="-5" dirty="0" smtClean="0">
                          <a:latin typeface="Carlito"/>
                          <a:cs typeface="Carlito"/>
                        </a:rPr>
                        <a:t>Actual sales in constant </a:t>
                      </a:r>
                      <a:r>
                        <a:rPr sz="1400" b="1" dirty="0" smtClean="0">
                          <a:latin typeface="Carlito"/>
                          <a:cs typeface="Carlito"/>
                        </a:rPr>
                        <a:t>2018</a:t>
                      </a:r>
                      <a:r>
                        <a:rPr lang="en-US" sz="1400" b="1" dirty="0" smtClean="0">
                          <a:latin typeface="Carlito"/>
                          <a:cs typeface="Carlito"/>
                        </a:rPr>
                        <a:t> prices</a:t>
                      </a:r>
                      <a:endParaRPr sz="1400" dirty="0">
                        <a:latin typeface="Carlito"/>
                        <a:cs typeface="Carlito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FB00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sz="1400" dirty="0">
                          <a:latin typeface="Carlito"/>
                          <a:cs typeface="Carlito"/>
                        </a:rPr>
                        <a:t>3.684.413.281</a:t>
                      </a: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FB00"/>
                    </a:solidFill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sz="1400" dirty="0">
                          <a:latin typeface="Carlito"/>
                          <a:cs typeface="Carlito"/>
                        </a:rPr>
                        <a:t>3.751.699.902</a:t>
                      </a:r>
                      <a:endParaRPr sz="1400">
                        <a:latin typeface="Carlito"/>
                        <a:cs typeface="Carlito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FB00"/>
                    </a:solidFill>
                  </a:tcPr>
                </a:tc>
              </a:tr>
              <a:tr h="299952">
                <a:tc>
                  <a:txBody>
                    <a:bodyPr/>
                    <a:lstStyle/>
                    <a:p>
                      <a:pPr marR="55244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lang="en-US" sz="1400" b="1" spc="-5" dirty="0" smtClean="0">
                          <a:latin typeface="Carlito"/>
                          <a:cs typeface="Carlito"/>
                        </a:rPr>
                        <a:t>Public pharmaceutical expenditure</a:t>
                      </a:r>
                      <a:r>
                        <a:rPr lang="en-US" sz="1400" b="1" spc="-5" baseline="0" dirty="0" smtClean="0">
                          <a:latin typeface="Carlito"/>
                          <a:cs typeface="Carlito"/>
                        </a:rPr>
                        <a:t> </a:t>
                      </a:r>
                      <a:r>
                        <a:rPr sz="1400" b="1" spc="-5" dirty="0" smtClean="0">
                          <a:latin typeface="Carlito"/>
                          <a:cs typeface="Carlito"/>
                        </a:rPr>
                        <a:t>(</a:t>
                      </a:r>
                      <a:r>
                        <a:rPr lang="en-US" sz="1400" b="1" spc="-5" dirty="0" smtClean="0">
                          <a:latin typeface="Carlito"/>
                          <a:cs typeface="Carlito"/>
                        </a:rPr>
                        <a:t>nominal prices</a:t>
                      </a:r>
                      <a:r>
                        <a:rPr sz="1400" b="1" spc="-5" dirty="0" smtClean="0">
                          <a:latin typeface="Carlito"/>
                          <a:cs typeface="Carlito"/>
                        </a:rPr>
                        <a:t>)</a:t>
                      </a:r>
                      <a:endParaRPr sz="1400" dirty="0">
                        <a:latin typeface="Carlito"/>
                        <a:cs typeface="Carlito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sz="1400" dirty="0">
                          <a:latin typeface="Carlito"/>
                          <a:cs typeface="Carlito"/>
                        </a:rPr>
                        <a:t>5.108.000.000</a:t>
                      </a: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sz="1400" dirty="0">
                          <a:latin typeface="Carlito"/>
                          <a:cs typeface="Carlito"/>
                        </a:rPr>
                        <a:t>1.945.000.000</a:t>
                      </a:r>
                      <a:endParaRPr sz="1400">
                        <a:latin typeface="Carlito"/>
                        <a:cs typeface="Carlito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</a:tr>
              <a:tr h="299952">
                <a:tc>
                  <a:txBody>
                    <a:bodyPr/>
                    <a:lstStyle/>
                    <a:p>
                      <a:pPr marR="55244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lang="en-US" sz="1400" b="1" spc="-5" dirty="0" smtClean="0">
                          <a:latin typeface="Carlito"/>
                          <a:cs typeface="Carlito"/>
                        </a:rPr>
                        <a:t>Public pharmaceutical expenditure</a:t>
                      </a:r>
                      <a:r>
                        <a:rPr lang="en-US" sz="1400" b="1" spc="-5" baseline="0" dirty="0" smtClean="0">
                          <a:latin typeface="Carlito"/>
                          <a:cs typeface="Carlito"/>
                        </a:rPr>
                        <a:t> </a:t>
                      </a:r>
                      <a:r>
                        <a:rPr sz="1400" b="1" dirty="0" smtClean="0">
                          <a:latin typeface="Carlito"/>
                          <a:cs typeface="Carlito"/>
                        </a:rPr>
                        <a:t>(2018</a:t>
                      </a:r>
                      <a:r>
                        <a:rPr lang="en-US" sz="1400" b="1" dirty="0" smtClean="0">
                          <a:latin typeface="Carlito"/>
                          <a:cs typeface="Carlito"/>
                        </a:rPr>
                        <a:t> prices</a:t>
                      </a:r>
                      <a:r>
                        <a:rPr sz="1400" b="1" dirty="0" smtClean="0">
                          <a:latin typeface="Carlito"/>
                          <a:cs typeface="Carlito"/>
                        </a:rPr>
                        <a:t>)</a:t>
                      </a:r>
                      <a:endParaRPr sz="1400" dirty="0">
                        <a:latin typeface="Carlito"/>
                        <a:cs typeface="Carlito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FB00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sz="1400" dirty="0">
                          <a:latin typeface="Carlito"/>
                          <a:cs typeface="Carlito"/>
                        </a:rPr>
                        <a:t>3.074.683.335</a:t>
                      </a: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FB00"/>
                    </a:solidFill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sz="1400" dirty="0">
                          <a:latin typeface="Carlito"/>
                          <a:cs typeface="Carlito"/>
                        </a:rPr>
                        <a:t>1.945.000.000</a:t>
                      </a: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FB00"/>
                    </a:solidFill>
                  </a:tcPr>
                </a:tc>
              </a:tr>
              <a:tr h="299952">
                <a:tc>
                  <a:txBody>
                    <a:bodyPr/>
                    <a:lstStyle/>
                    <a:p>
                      <a:pPr marR="55244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lang="en-US" sz="1400" b="1" spc="-5" dirty="0" smtClean="0">
                          <a:latin typeface="Carlito"/>
                          <a:cs typeface="Carlito"/>
                        </a:rPr>
                        <a:t>Private pharmaceutical expenditure</a:t>
                      </a:r>
                      <a:r>
                        <a:rPr lang="en-US" sz="1400" b="1" spc="-5" baseline="0" dirty="0" smtClean="0">
                          <a:latin typeface="Carlito"/>
                          <a:cs typeface="Carlito"/>
                        </a:rPr>
                        <a:t> </a:t>
                      </a:r>
                      <a:r>
                        <a:rPr sz="1400" b="1" spc="-5" dirty="0" smtClean="0">
                          <a:latin typeface="Carlito"/>
                          <a:cs typeface="Carlito"/>
                        </a:rPr>
                        <a:t>(</a:t>
                      </a:r>
                      <a:r>
                        <a:rPr lang="en-US" sz="1400" b="1" spc="-5" dirty="0" smtClean="0">
                          <a:latin typeface="Carlito"/>
                          <a:cs typeface="Carlito"/>
                        </a:rPr>
                        <a:t>nominal prices</a:t>
                      </a:r>
                      <a:r>
                        <a:rPr sz="1400" b="1" spc="-5" dirty="0" smtClean="0">
                          <a:latin typeface="Carlito"/>
                          <a:cs typeface="Carlito"/>
                        </a:rPr>
                        <a:t>)</a:t>
                      </a:r>
                      <a:endParaRPr sz="1400" dirty="0">
                        <a:latin typeface="Carlito"/>
                        <a:cs typeface="Carlito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sz="1400" dirty="0">
                          <a:latin typeface="Carlito"/>
                          <a:cs typeface="Carlito"/>
                        </a:rPr>
                        <a:t>1.012.950.027</a:t>
                      </a: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sz="1400" dirty="0">
                          <a:latin typeface="Carlito"/>
                          <a:cs typeface="Carlito"/>
                        </a:rPr>
                        <a:t>1.806.699.902</a:t>
                      </a: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</a:tr>
              <a:tr h="299952">
                <a:tc>
                  <a:txBody>
                    <a:bodyPr/>
                    <a:lstStyle/>
                    <a:p>
                      <a:pPr marR="55244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lang="en-US" sz="1400" b="1" spc="-5" dirty="0" smtClean="0">
                          <a:latin typeface="Carlito"/>
                          <a:cs typeface="Carlito"/>
                        </a:rPr>
                        <a:t>Private pharmaceutical expenditure</a:t>
                      </a:r>
                      <a:r>
                        <a:rPr lang="en-US" sz="1400" b="1" spc="-5" baseline="0" dirty="0" smtClean="0">
                          <a:latin typeface="Carlito"/>
                          <a:cs typeface="Carlito"/>
                        </a:rPr>
                        <a:t> </a:t>
                      </a:r>
                      <a:r>
                        <a:rPr sz="1400" b="1" dirty="0" smtClean="0">
                          <a:latin typeface="Carlito"/>
                          <a:cs typeface="Carlito"/>
                        </a:rPr>
                        <a:t>(2018</a:t>
                      </a:r>
                      <a:r>
                        <a:rPr lang="en-US" sz="1400" b="1" dirty="0" smtClean="0">
                          <a:latin typeface="Carlito"/>
                          <a:cs typeface="Carlito"/>
                        </a:rPr>
                        <a:t> prices</a:t>
                      </a:r>
                      <a:r>
                        <a:rPr sz="1400" b="1" dirty="0" smtClean="0">
                          <a:latin typeface="Carlito"/>
                          <a:cs typeface="Carlito"/>
                        </a:rPr>
                        <a:t>)</a:t>
                      </a:r>
                      <a:endParaRPr sz="1400" dirty="0">
                        <a:latin typeface="Carlito"/>
                        <a:cs typeface="Carlito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sz="1400" dirty="0">
                          <a:latin typeface="Carlito"/>
                          <a:cs typeface="Carlito"/>
                        </a:rPr>
                        <a:t>609.729.946</a:t>
                      </a: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sz="1400" dirty="0">
                          <a:latin typeface="Carlito"/>
                          <a:cs typeface="Carlito"/>
                        </a:rPr>
                        <a:t>1.806.699.902</a:t>
                      </a: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</a:tr>
              <a:tr h="326539">
                <a:tc>
                  <a:txBody>
                    <a:bodyPr/>
                    <a:lstStyle/>
                    <a:p>
                      <a:pPr marR="54610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lang="en-US" sz="1400" b="1" spc="-5" dirty="0" smtClean="0">
                          <a:latin typeface="Carlito"/>
                          <a:cs typeface="Carlito"/>
                        </a:rPr>
                        <a:t>Increase in the private pharmaceutical</a:t>
                      </a:r>
                      <a:r>
                        <a:rPr lang="en-US" sz="1400" b="1" spc="-5" baseline="0" dirty="0" smtClean="0">
                          <a:latin typeface="Carlito"/>
                          <a:cs typeface="Carlito"/>
                        </a:rPr>
                        <a:t> expenditure </a:t>
                      </a:r>
                      <a:r>
                        <a:rPr sz="1400" b="1" spc="-5" dirty="0" smtClean="0">
                          <a:latin typeface="Carlito"/>
                          <a:cs typeface="Carlito"/>
                        </a:rPr>
                        <a:t>(</a:t>
                      </a:r>
                      <a:r>
                        <a:rPr sz="1400" b="1" spc="-5" dirty="0">
                          <a:latin typeface="Carlito"/>
                          <a:cs typeface="Carlito"/>
                        </a:rPr>
                        <a:t>2018-2009)</a:t>
                      </a:r>
                      <a:endParaRPr sz="1400" dirty="0">
                        <a:latin typeface="Carlito"/>
                        <a:cs typeface="Carlito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9E0ED"/>
                    </a:solidFill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sz="1400" dirty="0">
                          <a:latin typeface="Carlito"/>
                          <a:cs typeface="Carlito"/>
                        </a:rPr>
                        <a:t>1.196.969.956</a:t>
                      </a: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FB00"/>
                    </a:solidFill>
                  </a:tcPr>
                </a:tc>
              </a:tr>
              <a:tr h="299952">
                <a:tc>
                  <a:txBody>
                    <a:bodyPr/>
                    <a:lstStyle/>
                    <a:p>
                      <a:pPr marR="55244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sz="1400" b="1" dirty="0">
                          <a:latin typeface="Carlito"/>
                          <a:cs typeface="Carlito"/>
                        </a:rPr>
                        <a:t>Rebates</a:t>
                      </a:r>
                      <a:r>
                        <a:rPr sz="1400" b="1" spc="-5" dirty="0">
                          <a:latin typeface="Carlito"/>
                          <a:cs typeface="Carlito"/>
                        </a:rPr>
                        <a:t>/</a:t>
                      </a:r>
                      <a:r>
                        <a:rPr sz="1400" b="1" dirty="0">
                          <a:latin typeface="Carlito"/>
                          <a:cs typeface="Carlito"/>
                        </a:rPr>
                        <a:t>Clawbacks</a:t>
                      </a:r>
                      <a:endParaRPr sz="1400" dirty="0">
                        <a:latin typeface="Carlito"/>
                        <a:cs typeface="Carlito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sz="1400" dirty="0">
                          <a:latin typeface="Carlito"/>
                          <a:cs typeface="Carlito"/>
                        </a:rPr>
                        <a:t>82.000.000</a:t>
                      </a:r>
                      <a:endParaRPr sz="1400">
                        <a:latin typeface="Carlito"/>
                        <a:cs typeface="Carlito"/>
                      </a:endParaRP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DF1F6"/>
                    </a:solidFill>
                  </a:tcPr>
                </a:tc>
                <a:tc>
                  <a:txBody>
                    <a:bodyPr/>
                    <a:lstStyle/>
                    <a:p>
                      <a:pPr marR="53975" algn="r">
                        <a:lnSpc>
                          <a:spcPts val="1820"/>
                        </a:lnSpc>
                        <a:spcBef>
                          <a:spcPts val="815"/>
                        </a:spcBef>
                      </a:pPr>
                      <a:r>
                        <a:rPr sz="1400" dirty="0">
                          <a:latin typeface="Carlito"/>
                          <a:cs typeface="Carlito"/>
                        </a:rPr>
                        <a:t>1.029.000.000</a:t>
                      </a:r>
                    </a:p>
                  </a:txBody>
                  <a:tcPr marL="0" marR="0" marT="10350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FFB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67006" y="7032850"/>
            <a:ext cx="6413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dirty="0">
                <a:solidFill>
                  <a:srgbClr val="A6A6A6"/>
                </a:solidFill>
                <a:latin typeface="Arial"/>
                <a:cs typeface="Arial"/>
              </a:rPr>
              <a:t>6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93171" y="6714818"/>
            <a:ext cx="1812194" cy="468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09027" y="296202"/>
            <a:ext cx="8075345" cy="872034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12700" marR="5080">
              <a:lnSpc>
                <a:spcPts val="3400"/>
              </a:lnSpc>
            </a:pPr>
            <a:r>
              <a:rPr lang="en-US" sz="3200" spc="-5" dirty="0" smtClean="0"/>
              <a:t>Second characteristic case</a:t>
            </a:r>
            <a:r>
              <a:rPr sz="3200" spc="-5" dirty="0" smtClean="0"/>
              <a:t>: </a:t>
            </a:r>
            <a:r>
              <a:rPr lang="en-US" sz="3200" spc="-5" dirty="0" smtClean="0"/>
              <a:t>closed budget and shift of the expenditure</a:t>
            </a:r>
            <a:endParaRPr sz="3200" dirty="0"/>
          </a:p>
        </p:txBody>
      </p:sp>
      <p:sp>
        <p:nvSpPr>
          <p:cNvPr id="5" name="object 5"/>
          <p:cNvSpPr txBox="1"/>
          <p:nvPr/>
        </p:nvSpPr>
        <p:spPr>
          <a:xfrm>
            <a:off x="1309027" y="6836364"/>
            <a:ext cx="2437473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solidFill>
                  <a:srgbClr val="424242"/>
                </a:solidFill>
                <a:latin typeface="Carlito"/>
                <a:cs typeface="Carlito"/>
              </a:rPr>
              <a:t>ΟΟΣΑ 2012-2018 </a:t>
            </a:r>
            <a:r>
              <a:rPr lang="en-US" sz="1000" spc="-5" dirty="0" smtClean="0">
                <a:solidFill>
                  <a:srgbClr val="424242"/>
                </a:solidFill>
                <a:latin typeface="Carlito"/>
                <a:cs typeface="Carlito"/>
              </a:rPr>
              <a:t>and other calculation</a:t>
            </a:r>
            <a:endParaRPr sz="1000" dirty="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58037" y="2119249"/>
            <a:ext cx="7493863" cy="40974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67006" y="7032850"/>
            <a:ext cx="6413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dirty="0">
                <a:solidFill>
                  <a:srgbClr val="A6A6A6"/>
                </a:solidFill>
                <a:latin typeface="Arial"/>
                <a:cs typeface="Arial"/>
              </a:rPr>
              <a:t>7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93171" y="6714818"/>
            <a:ext cx="1812194" cy="468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09027" y="296202"/>
            <a:ext cx="8075345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200"/>
              </a:lnSpc>
            </a:pPr>
            <a:r>
              <a:rPr lang="en-US" sz="3000" spc="-5" dirty="0" smtClean="0"/>
              <a:t>“From the bottom to the top measures for the rationalization of the market: the solution to the problem?</a:t>
            </a:r>
            <a:endParaRPr sz="3000" dirty="0"/>
          </a:p>
        </p:txBody>
      </p:sp>
      <p:sp>
        <p:nvSpPr>
          <p:cNvPr id="5" name="object 5"/>
          <p:cNvSpPr txBox="1"/>
          <p:nvPr/>
        </p:nvSpPr>
        <p:spPr>
          <a:xfrm>
            <a:off x="1309027" y="1969515"/>
            <a:ext cx="8019415" cy="4072718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355600" marR="448309" indent="-342900">
              <a:lnSpc>
                <a:spcPts val="2800"/>
              </a:lnSpc>
              <a:spcBef>
                <a:spcPts val="260"/>
              </a:spcBef>
              <a:buClr>
                <a:srgbClr val="8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b="1" dirty="0" smtClean="0">
                <a:solidFill>
                  <a:srgbClr val="424242"/>
                </a:solidFill>
                <a:latin typeface="Carlito"/>
                <a:cs typeface="Carlito"/>
              </a:rPr>
              <a:t>“From the bottom to the top”</a:t>
            </a:r>
            <a:r>
              <a:rPr sz="2400" b="1" dirty="0" smtClean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lang="en-US" sz="2400" dirty="0" smtClean="0">
                <a:solidFill>
                  <a:srgbClr val="424242"/>
                </a:solidFill>
                <a:latin typeface="Carlito"/>
                <a:cs typeface="Carlito"/>
              </a:rPr>
              <a:t>measures and their effect on the expenditure</a:t>
            </a:r>
            <a:r>
              <a:rPr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:</a:t>
            </a:r>
            <a:endParaRPr sz="2400" dirty="0">
              <a:latin typeface="Carlito"/>
              <a:cs typeface="Carlito"/>
            </a:endParaRPr>
          </a:p>
          <a:p>
            <a:pPr marL="749300" marR="19685" lvl="1" indent="-279400">
              <a:lnSpc>
                <a:spcPct val="101200"/>
              </a:lnSpc>
              <a:spcBef>
                <a:spcPts val="434"/>
              </a:spcBef>
              <a:buClr>
                <a:srgbClr val="800000"/>
              </a:buClr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They affect exchanges at a personal level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 (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what medicinal product is administered and to which patient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)</a:t>
            </a:r>
            <a:endParaRPr sz="2200" dirty="0">
              <a:latin typeface="Carlito"/>
              <a:cs typeface="Carlito"/>
            </a:endParaRPr>
          </a:p>
          <a:p>
            <a:pPr marL="749300" marR="5080" lvl="1" indent="-279400">
              <a:lnSpc>
                <a:spcPct val="101200"/>
              </a:lnSpc>
              <a:spcBef>
                <a:spcPts val="455"/>
              </a:spcBef>
              <a:buClr>
                <a:srgbClr val="800000"/>
              </a:buClr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All exchanges affect the total consumption level and thus the expenditure</a:t>
            </a:r>
            <a:endParaRPr sz="2200" dirty="0">
              <a:latin typeface="Carlito"/>
              <a:cs typeface="Carlito"/>
            </a:endParaRPr>
          </a:p>
          <a:p>
            <a:pPr marL="749300" marR="306705" lvl="1" indent="-279400">
              <a:lnSpc>
                <a:spcPct val="101200"/>
              </a:lnSpc>
              <a:spcBef>
                <a:spcPts val="455"/>
              </a:spcBef>
              <a:buClr>
                <a:srgbClr val="800000"/>
              </a:buClr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Measures of 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this type 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have a permanent 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result, 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which however will be seen in the non-imminent future</a:t>
            </a:r>
            <a:endParaRPr sz="2200" dirty="0">
              <a:latin typeface="Carlito"/>
              <a:cs typeface="Carlito"/>
            </a:endParaRPr>
          </a:p>
          <a:p>
            <a:pPr marL="749300" marR="330200" lvl="1" indent="-279400">
              <a:lnSpc>
                <a:spcPct val="100699"/>
              </a:lnSpc>
              <a:spcBef>
                <a:spcPts val="470"/>
              </a:spcBef>
              <a:buClr>
                <a:srgbClr val="800000"/>
              </a:buClr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Measures of this type require a strategic 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planning, data, 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tokens and a careful application 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(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as well as 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feedback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, 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via the use of the data produced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)</a:t>
            </a:r>
            <a:endParaRPr sz="22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67006" y="7032850"/>
            <a:ext cx="6413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dirty="0">
                <a:solidFill>
                  <a:srgbClr val="A6A6A6"/>
                </a:solidFill>
                <a:latin typeface="Arial"/>
                <a:cs typeface="Arial"/>
              </a:rPr>
              <a:t>8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93171" y="6714818"/>
            <a:ext cx="1812194" cy="468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09027" y="296202"/>
            <a:ext cx="8075345" cy="1308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3400"/>
              </a:lnSpc>
            </a:pPr>
            <a:r>
              <a:rPr lang="en-US" sz="3200" dirty="0" smtClean="0"/>
              <a:t>Structure of the medicinal products market and the need for “</a:t>
            </a:r>
            <a:r>
              <a:rPr lang="en-US" sz="3200" spc="-5" dirty="0" smtClean="0"/>
              <a:t>from the bottom to the top” measures</a:t>
            </a:r>
            <a:endParaRPr sz="3200" dirty="0"/>
          </a:p>
        </p:txBody>
      </p:sp>
      <p:sp>
        <p:nvSpPr>
          <p:cNvPr id="5" name="object 5"/>
          <p:cNvSpPr txBox="1"/>
          <p:nvPr/>
        </p:nvSpPr>
        <p:spPr>
          <a:xfrm>
            <a:off x="1309027" y="6775404"/>
            <a:ext cx="250190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err="1">
                <a:solidFill>
                  <a:srgbClr val="424242"/>
                </a:solidFill>
                <a:latin typeface="Carlito"/>
                <a:cs typeface="Carlito"/>
              </a:rPr>
              <a:t>Kyriopoulos</a:t>
            </a:r>
            <a:r>
              <a:rPr sz="140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sz="1400" smtClean="0">
                <a:solidFill>
                  <a:srgbClr val="424242"/>
                </a:solidFill>
                <a:latin typeface="Carlito"/>
                <a:cs typeface="Carlito"/>
              </a:rPr>
              <a:t>2010, </a:t>
            </a:r>
            <a:r>
              <a:rPr sz="1400" dirty="0">
                <a:solidFill>
                  <a:srgbClr val="424242"/>
                </a:solidFill>
                <a:latin typeface="Carlito"/>
                <a:cs typeface="Carlito"/>
              </a:rPr>
              <a:t>Gerdtham</a:t>
            </a:r>
            <a:r>
              <a:rPr sz="1400" spc="-105" dirty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sz="1400" dirty="0">
                <a:solidFill>
                  <a:srgbClr val="424242"/>
                </a:solidFill>
                <a:latin typeface="Carlito"/>
                <a:cs typeface="Carlito"/>
              </a:rPr>
              <a:t>1998</a:t>
            </a:r>
            <a:endParaRPr sz="1400" dirty="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09026" y="1650466"/>
            <a:ext cx="8381073" cy="833562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5080">
              <a:lnSpc>
                <a:spcPts val="3000"/>
              </a:lnSpc>
              <a:spcBef>
                <a:spcPts val="500"/>
              </a:spcBef>
            </a:pPr>
            <a:r>
              <a:rPr lang="en-US" sz="2800" b="1" dirty="0" smtClean="0">
                <a:solidFill>
                  <a:srgbClr val="424242"/>
                </a:solidFill>
                <a:latin typeface="Carlito"/>
                <a:cs typeface="Carlito"/>
              </a:rPr>
              <a:t>How is the medicinal products expenditure generated?</a:t>
            </a:r>
            <a:r>
              <a:rPr sz="2800" b="1" spc="-5" dirty="0" smtClean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lang="en-US" sz="2800" b="1" spc="-5" dirty="0" smtClean="0">
                <a:solidFill>
                  <a:srgbClr val="424242"/>
                </a:solidFill>
                <a:latin typeface="Carlito"/>
                <a:cs typeface="Carlito"/>
              </a:rPr>
              <a:t>An analysis of synthetic components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83776" y="2912732"/>
            <a:ext cx="4987290" cy="477054"/>
          </a:xfrm>
          <a:prstGeom prst="rect">
            <a:avLst/>
          </a:prstGeom>
          <a:solidFill>
            <a:srgbClr val="E8C2C0"/>
          </a:solidFill>
        </p:spPr>
        <p:txBody>
          <a:bodyPr vert="horz" wrap="square" lIns="0" tIns="4572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60"/>
              </a:spcBef>
            </a:pPr>
            <a:r>
              <a:rPr lang="en-US" sz="2800" b="1" spc="-5" dirty="0" smtClean="0">
                <a:solidFill>
                  <a:srgbClr val="424242"/>
                </a:solidFill>
                <a:latin typeface="Carlito"/>
                <a:cs typeface="Carlito"/>
              </a:rPr>
              <a:t>Expenditure </a:t>
            </a:r>
            <a:r>
              <a:rPr sz="2800" b="1" dirty="0" smtClean="0">
                <a:solidFill>
                  <a:srgbClr val="424242"/>
                </a:solidFill>
                <a:latin typeface="Carlito"/>
                <a:cs typeface="Carlito"/>
              </a:rPr>
              <a:t>=</a:t>
            </a:r>
            <a:r>
              <a:rPr sz="2800" b="1" spc="-25" dirty="0" smtClean="0">
                <a:solidFill>
                  <a:srgbClr val="424242"/>
                </a:solidFill>
                <a:latin typeface="Carlito"/>
                <a:cs typeface="Carlito"/>
              </a:rPr>
              <a:t> </a:t>
            </a:r>
            <a:r>
              <a:rPr sz="2800" b="1" spc="-5" dirty="0">
                <a:solidFill>
                  <a:srgbClr val="545454"/>
                </a:solidFill>
                <a:latin typeface="Carlito"/>
                <a:cs typeface="Carlito"/>
              </a:rPr>
              <a:t>p*(q*n)*r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47627" y="3930650"/>
            <a:ext cx="9926435" cy="1887696"/>
          </a:xfrm>
          <a:prstGeom prst="rect">
            <a:avLst/>
          </a:prstGeom>
        </p:spPr>
        <p:txBody>
          <a:bodyPr vert="horz" wrap="none" lIns="0" tIns="33020" rIns="0" bIns="0" rtlCol="0">
            <a:spAutoFit/>
          </a:bodyPr>
          <a:lstStyle/>
          <a:p>
            <a:pPr marR="2579370" indent="11113">
              <a:lnSpc>
                <a:spcPts val="2800"/>
              </a:lnSpc>
              <a:spcBef>
                <a:spcPts val="260"/>
              </a:spcBef>
            </a:pPr>
            <a:r>
              <a:rPr lang="en-US"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Consequently the final expenditure is determined by</a:t>
            </a:r>
            <a:r>
              <a:rPr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:  </a:t>
            </a:r>
            <a:endParaRPr lang="en-US" sz="2400" spc="-5" dirty="0" smtClean="0">
              <a:solidFill>
                <a:srgbClr val="424242"/>
              </a:solidFill>
              <a:latin typeface="Carlito"/>
              <a:cs typeface="Carlito"/>
            </a:endParaRPr>
          </a:p>
          <a:p>
            <a:pPr marR="2579370" indent="11113">
              <a:lnSpc>
                <a:spcPts val="2800"/>
              </a:lnSpc>
              <a:spcBef>
                <a:spcPts val="260"/>
              </a:spcBef>
            </a:pPr>
            <a:r>
              <a:rPr lang="en-US" sz="2400" spc="-5" dirty="0">
                <a:solidFill>
                  <a:srgbClr val="424242"/>
                </a:solidFill>
                <a:latin typeface="Carlito"/>
                <a:cs typeface="Carlito"/>
              </a:rPr>
              <a:t>	</a:t>
            </a:r>
            <a:r>
              <a:rPr lang="en-US"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- the prices</a:t>
            </a:r>
            <a:endParaRPr sz="2400" dirty="0">
              <a:latin typeface="Carlito"/>
              <a:cs typeface="Carlito"/>
            </a:endParaRPr>
          </a:p>
          <a:p>
            <a:pPr marL="926465">
              <a:lnSpc>
                <a:spcPts val="2820"/>
              </a:lnSpc>
            </a:pPr>
            <a:r>
              <a:rPr lang="en-US" sz="2400" dirty="0" smtClean="0">
                <a:solidFill>
                  <a:srgbClr val="424242"/>
                </a:solidFill>
                <a:latin typeface="Carlito"/>
                <a:cs typeface="Carlito"/>
              </a:rPr>
              <a:t>- the consumption volume</a:t>
            </a:r>
            <a:endParaRPr sz="2400" dirty="0">
              <a:latin typeface="Carlito"/>
              <a:cs typeface="Carlito"/>
            </a:endParaRPr>
          </a:p>
          <a:p>
            <a:pPr marL="926465">
              <a:lnSpc>
                <a:spcPct val="100000"/>
              </a:lnSpc>
              <a:spcBef>
                <a:spcPts val="20"/>
              </a:spcBef>
            </a:pPr>
            <a:r>
              <a:rPr lang="en-US"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- The composition of the medicinal products </a:t>
            </a:r>
            <a:r>
              <a:rPr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“</a:t>
            </a:r>
            <a:r>
              <a:rPr lang="en-US"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basket</a:t>
            </a:r>
            <a:r>
              <a:rPr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” </a:t>
            </a:r>
            <a:endParaRPr lang="en-US" sz="2400" spc="-5" dirty="0" smtClean="0">
              <a:solidFill>
                <a:srgbClr val="424242"/>
              </a:solidFill>
              <a:latin typeface="Carlito"/>
              <a:cs typeface="Carlito"/>
            </a:endParaRPr>
          </a:p>
          <a:p>
            <a:pPr marL="926465">
              <a:lnSpc>
                <a:spcPct val="100000"/>
              </a:lnSpc>
              <a:spcBef>
                <a:spcPts val="20"/>
              </a:spcBef>
            </a:pPr>
            <a:r>
              <a:rPr lang="en-US"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(new/old ones)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67006" y="7032850"/>
            <a:ext cx="64135" cy="128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994"/>
              </a:lnSpc>
            </a:pPr>
            <a:r>
              <a:rPr sz="900" dirty="0">
                <a:solidFill>
                  <a:srgbClr val="A6A6A6"/>
                </a:solidFill>
                <a:latin typeface="Arial"/>
                <a:cs typeface="Arial"/>
              </a:rPr>
              <a:t>9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93171" y="6714818"/>
            <a:ext cx="1812194" cy="468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09027" y="296202"/>
            <a:ext cx="8075345" cy="1209562"/>
          </a:xfrm>
          <a:prstGeom prst="rect">
            <a:avLst/>
          </a:prstGeom>
        </p:spPr>
        <p:txBody>
          <a:bodyPr vert="horz" wrap="square" lIns="0" tIns="232664" rIns="0" bIns="0" rtlCol="0">
            <a:spAutoFit/>
          </a:bodyPr>
          <a:lstStyle/>
          <a:p>
            <a:pPr marL="12700" marR="5080">
              <a:lnSpc>
                <a:spcPts val="3800"/>
              </a:lnSpc>
              <a:spcBef>
                <a:spcPts val="660"/>
              </a:spcBef>
            </a:pPr>
            <a:r>
              <a:rPr lang="en-US" sz="3600" spc="-5" dirty="0" smtClean="0"/>
              <a:t>Consumption of medicinal products in Greece</a:t>
            </a:r>
            <a:endParaRPr sz="3600" dirty="0"/>
          </a:p>
        </p:txBody>
      </p:sp>
      <p:sp>
        <p:nvSpPr>
          <p:cNvPr id="5" name="object 5"/>
          <p:cNvSpPr txBox="1"/>
          <p:nvPr/>
        </p:nvSpPr>
        <p:spPr>
          <a:xfrm>
            <a:off x="1143923" y="1722602"/>
            <a:ext cx="8462010" cy="446224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55600" marR="249554" indent="-342900">
              <a:lnSpc>
                <a:spcPct val="99000"/>
              </a:lnSpc>
              <a:spcBef>
                <a:spcPts val="125"/>
              </a:spcBef>
              <a:buClr>
                <a:srgbClr val="8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The consumption and the expenditure of medicinal products in Greece is an ongoing </a:t>
            </a:r>
            <a:r>
              <a:rPr sz="2400" dirty="0" smtClean="0">
                <a:solidFill>
                  <a:srgbClr val="424242"/>
                </a:solidFill>
                <a:latin typeface="Carlito"/>
                <a:cs typeface="Carlito"/>
              </a:rPr>
              <a:t>– </a:t>
            </a:r>
            <a:r>
              <a:rPr lang="en-US" sz="2400" dirty="0" smtClean="0">
                <a:solidFill>
                  <a:srgbClr val="424242"/>
                </a:solidFill>
                <a:latin typeface="Carlito"/>
                <a:cs typeface="Carlito"/>
              </a:rPr>
              <a:t>and </a:t>
            </a:r>
            <a:r>
              <a:rPr lang="en-US" sz="2400" smtClean="0">
                <a:solidFill>
                  <a:srgbClr val="424242"/>
                </a:solidFill>
                <a:latin typeface="Carlito"/>
                <a:cs typeface="Carlito"/>
              </a:rPr>
              <a:t>in </a:t>
            </a:r>
            <a:r>
              <a:rPr lang="en-US" sz="2400" smtClean="0">
                <a:solidFill>
                  <a:srgbClr val="424242"/>
                </a:solidFill>
                <a:latin typeface="Carlito"/>
                <a:cs typeface="Carlito"/>
              </a:rPr>
              <a:t>part</a:t>
            </a:r>
            <a:r>
              <a:rPr sz="2400" smtClean="0">
                <a:solidFill>
                  <a:srgbClr val="424242"/>
                </a:solidFill>
                <a:latin typeface="Carlito"/>
                <a:cs typeface="Carlito"/>
              </a:rPr>
              <a:t>, </a:t>
            </a:r>
            <a:r>
              <a:rPr lang="en-US" sz="2400" dirty="0" smtClean="0">
                <a:solidFill>
                  <a:srgbClr val="424242"/>
                </a:solidFill>
                <a:latin typeface="Carlito"/>
                <a:cs typeface="Carlito"/>
              </a:rPr>
              <a:t>inconclusive </a:t>
            </a:r>
            <a:r>
              <a:rPr sz="2400" dirty="0" smtClean="0">
                <a:solidFill>
                  <a:srgbClr val="424242"/>
                </a:solidFill>
                <a:latin typeface="Carlito"/>
                <a:cs typeface="Carlito"/>
              </a:rPr>
              <a:t>–  </a:t>
            </a:r>
            <a:r>
              <a:rPr lang="en-US" sz="2400" dirty="0" smtClean="0">
                <a:solidFill>
                  <a:srgbClr val="424242"/>
                </a:solidFill>
                <a:latin typeface="Carlito"/>
                <a:cs typeface="Carlito"/>
              </a:rPr>
              <a:t>topic</a:t>
            </a:r>
            <a:r>
              <a:rPr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.</a:t>
            </a:r>
            <a:endParaRPr sz="2400" dirty="0">
              <a:latin typeface="Carlito"/>
              <a:cs typeface="Carlito"/>
            </a:endParaRPr>
          </a:p>
          <a:p>
            <a:pPr marL="355600" marR="79375" indent="-342900">
              <a:lnSpc>
                <a:spcPct val="101499"/>
              </a:lnSpc>
              <a:spcBef>
                <a:spcPts val="2555"/>
              </a:spcBef>
              <a:buClr>
                <a:srgbClr val="800000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400" dirty="0" smtClean="0">
                <a:solidFill>
                  <a:srgbClr val="424242"/>
                </a:solidFill>
                <a:latin typeface="Carlito"/>
                <a:cs typeface="Carlito"/>
              </a:rPr>
              <a:t>Public dialogue on consumption of medicinal products in Greece is characterized by rather arbitrary </a:t>
            </a:r>
            <a:r>
              <a:rPr lang="en-US"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assessments</a:t>
            </a:r>
            <a:endParaRPr sz="2400" dirty="0">
              <a:latin typeface="Carlito"/>
              <a:cs typeface="Carlito"/>
            </a:endParaRPr>
          </a:p>
          <a:p>
            <a:pPr marL="755650" lvl="1" indent="-285750">
              <a:lnSpc>
                <a:spcPct val="100000"/>
              </a:lnSpc>
              <a:spcBef>
                <a:spcPts val="450"/>
              </a:spcBef>
              <a:buClr>
                <a:srgbClr val="800000"/>
              </a:buClr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Result of the absence of a reliable </a:t>
            </a:r>
            <a:r>
              <a:rPr lang="en-US" sz="2200" spc="-5" smtClean="0">
                <a:solidFill>
                  <a:srgbClr val="424242"/>
                </a:solidFill>
                <a:latin typeface="Carlito"/>
                <a:cs typeface="Carlito"/>
              </a:rPr>
              <a:t>source </a:t>
            </a:r>
            <a:r>
              <a:rPr lang="en-US" sz="2200" spc="-5" smtClean="0">
                <a:solidFill>
                  <a:srgbClr val="424242"/>
                </a:solidFill>
                <a:latin typeface="Carlito"/>
                <a:cs typeface="Carlito"/>
              </a:rPr>
              <a:t>and</a:t>
            </a:r>
            <a:r>
              <a:rPr sz="2200" smtClean="0">
                <a:solidFill>
                  <a:srgbClr val="424242"/>
                </a:solidFill>
                <a:latin typeface="Carlito"/>
                <a:cs typeface="Carlito"/>
              </a:rPr>
              <a:t>,</a:t>
            </a:r>
            <a:endParaRPr sz="2200" dirty="0">
              <a:latin typeface="Carlito"/>
              <a:cs typeface="Carlito"/>
            </a:endParaRPr>
          </a:p>
          <a:p>
            <a:pPr marL="749300" marR="40640" lvl="1" indent="-279400">
              <a:lnSpc>
                <a:spcPct val="101200"/>
              </a:lnSpc>
              <a:spcBef>
                <a:spcPts val="525"/>
              </a:spcBef>
              <a:buClr>
                <a:srgbClr val="800000"/>
              </a:buClr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lang="en-US" sz="2200" spc="-5" smtClean="0">
                <a:solidFill>
                  <a:srgbClr val="424242"/>
                </a:solidFill>
                <a:latin typeface="Carlito"/>
                <a:cs typeface="Carlito"/>
              </a:rPr>
              <a:t>Consequently, </a:t>
            </a:r>
            <a:r>
              <a:rPr lang="en-US"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it is characterized by arbitrary conclusions in terms of consumption</a:t>
            </a:r>
            <a:r>
              <a:rPr sz="2200" spc="-5" dirty="0" smtClean="0">
                <a:solidFill>
                  <a:srgbClr val="424242"/>
                </a:solidFill>
                <a:latin typeface="Carlito"/>
                <a:cs typeface="Carlito"/>
              </a:rPr>
              <a:t>.</a:t>
            </a:r>
            <a:endParaRPr sz="2050" dirty="0">
              <a:latin typeface="Carlito"/>
              <a:cs typeface="Carlito"/>
            </a:endParaRPr>
          </a:p>
          <a:p>
            <a:pPr marL="355600" marR="5080" indent="-342900">
              <a:lnSpc>
                <a:spcPct val="101099"/>
              </a:lnSpc>
              <a:spcBef>
                <a:spcPts val="5"/>
              </a:spcBef>
              <a:buClr>
                <a:srgbClr val="800000"/>
              </a:buClr>
              <a:buFont typeface="Wingdings"/>
              <a:buChar char=""/>
              <a:tabLst>
                <a:tab pos="355600" algn="l"/>
              </a:tabLst>
            </a:pPr>
            <a:r>
              <a:rPr lang="en-US" sz="2400" dirty="0" smtClean="0">
                <a:solidFill>
                  <a:srgbClr val="424242"/>
                </a:solidFill>
                <a:latin typeface="Carlito"/>
                <a:cs typeface="Carlito"/>
              </a:rPr>
              <a:t>As a </a:t>
            </a:r>
            <a:r>
              <a:rPr lang="en-US" sz="2400" smtClean="0">
                <a:solidFill>
                  <a:srgbClr val="424242"/>
                </a:solidFill>
                <a:latin typeface="Carlito"/>
                <a:cs typeface="Carlito"/>
              </a:rPr>
              <a:t>result </a:t>
            </a:r>
            <a:r>
              <a:rPr lang="en-US" sz="2400" smtClean="0">
                <a:solidFill>
                  <a:srgbClr val="424242"/>
                </a:solidFill>
                <a:latin typeface="Carlito"/>
                <a:cs typeface="Carlito"/>
              </a:rPr>
              <a:t>thereof</a:t>
            </a:r>
            <a:r>
              <a:rPr sz="2400" smtClean="0">
                <a:solidFill>
                  <a:srgbClr val="424242"/>
                </a:solidFill>
                <a:latin typeface="Carlito"/>
                <a:cs typeface="Carlito"/>
              </a:rPr>
              <a:t>, </a:t>
            </a:r>
            <a:r>
              <a:rPr lang="en-US" sz="2400" dirty="0" smtClean="0">
                <a:solidFill>
                  <a:srgbClr val="424242"/>
                </a:solidFill>
                <a:latin typeface="Carlito"/>
                <a:cs typeface="Carlito"/>
              </a:rPr>
              <a:t>it could constitute the non-rational basis on which the next measures for the medicinal products policy in the country will be founded</a:t>
            </a:r>
            <a:r>
              <a:rPr sz="2400" spc="-5" dirty="0" smtClean="0">
                <a:solidFill>
                  <a:srgbClr val="424242"/>
                </a:solidFill>
                <a:latin typeface="Carlito"/>
                <a:cs typeface="Carlito"/>
              </a:rPr>
              <a:t>.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</TotalTime>
  <Words>3573</Words>
  <Application>Microsoft Office PowerPoint</Application>
  <PresentationFormat>Προσαρμογή</PresentationFormat>
  <Paragraphs>986</Paragraphs>
  <Slides>29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29</vt:i4>
      </vt:variant>
    </vt:vector>
  </HeadingPairs>
  <TitlesOfParts>
    <vt:vector size="30" baseType="lpstr">
      <vt:lpstr>Office Theme</vt:lpstr>
      <vt:lpstr>Παρουσίαση του PowerPoint</vt:lpstr>
      <vt:lpstr>Why are we still discussing about medicinal products in Greece?</vt:lpstr>
      <vt:lpstr>What kind of measures can be implemented in order to manage the pharmaceutical expenditure problem?</vt:lpstr>
      <vt:lpstr>Παρουσίαση του PowerPoint</vt:lpstr>
      <vt:lpstr>Second characteristic case: Closed budget and shift of expenditure</vt:lpstr>
      <vt:lpstr>Second characteristic case: closed budget and shift of the expenditure</vt:lpstr>
      <vt:lpstr>“From the bottom to the top measures for the rationalization of the market: the solution to the problem?</vt:lpstr>
      <vt:lpstr>Structure of the medicinal products market and the need for “from the bottom to the top” measures</vt:lpstr>
      <vt:lpstr>Consumption of medicinal products in Greece</vt:lpstr>
      <vt:lpstr>Finally, is the consumption of medicinal products in Greece high or low?</vt:lpstr>
      <vt:lpstr>The database of the Organization for Economic Co-operation and Development (OECD)</vt:lpstr>
      <vt:lpstr>The database of the Organization for Economic Co-operation and Development (OECD)</vt:lpstr>
      <vt:lpstr>Examining the medicinal products consumption in Greece and the EU</vt:lpstr>
      <vt:lpstr>Examining the medicinal products consumption in Greece and the EU</vt:lpstr>
      <vt:lpstr>Α1) Consumption of medicinal products per main ATC clusters in Greece and the OECD European Countries</vt:lpstr>
      <vt:lpstr>Results: Α1) Consumption of medicinal products per ATC cluster in Greece and the OECD European countries</vt:lpstr>
      <vt:lpstr>Α2) Consumption of medicinal products per second and third ATC level in Greece and in the OECD European Countries</vt:lpstr>
      <vt:lpstr>Α2) Consumption of medicinal products per second and third ATC level in Greece and in the OECD European Countries</vt:lpstr>
      <vt:lpstr>Β1) Consumption of medicinal products per main ATC cluster in Greece and European countries which apply the same reporting methodology with Greece</vt:lpstr>
      <vt:lpstr>Β1) Consumption of medicinal products per main ATC cluster in Greece and European countries which apply the same reporting methodology with Greece</vt:lpstr>
      <vt:lpstr>Β2) Consumption of medicinal products per second and third ATC cluster in Greece and European countries which apply the same reporting methodology with Greece</vt:lpstr>
      <vt:lpstr>Β2) Consumption of medicinal products per second and third ATC cluster in Greece and European countries which apply the same reporting methodology with Greece</vt:lpstr>
      <vt:lpstr>Certain Conclusions</vt:lpstr>
      <vt:lpstr>Resolving the clawback issue: a proposal to be discussed</vt:lpstr>
      <vt:lpstr>Section Α. Immediate effect measures</vt:lpstr>
      <vt:lpstr>Section Α. Immediate effect measures</vt:lpstr>
      <vt:lpstr>Section Β. Structural/Long-term measures</vt:lpstr>
      <vt:lpstr>Section Β. Structural/Long-term measures</vt:lpstr>
      <vt:lpstr>Section Β. Structural/Long-term measures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BLF</cp:lastModifiedBy>
  <cp:revision>27</cp:revision>
  <dcterms:created xsi:type="dcterms:W3CDTF">2020-07-30T09:08:40Z</dcterms:created>
  <dcterms:modified xsi:type="dcterms:W3CDTF">2020-08-05T11:26:04Z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2020-07-30T00:00:00Z</vt:filetime>
  </property>
</Properties>
</file>